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 id="2147483670" r:id="rId2"/>
  </p:sldMasterIdLst>
  <p:notesMasterIdLst>
    <p:notesMasterId r:id="rId3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90" r:id="rId23"/>
    <p:sldId id="289" r:id="rId24"/>
    <p:sldId id="276" r:id="rId25"/>
    <p:sldId id="277" r:id="rId26"/>
    <p:sldId id="278" r:id="rId27"/>
    <p:sldId id="279" r:id="rId28"/>
    <p:sldId id="280" r:id="rId29"/>
    <p:sldId id="282" r:id="rId30"/>
  </p:sldIdLst>
  <p:sldSz cx="9144000" cy="5143500" type="screen16x9"/>
  <p:notesSz cx="6858000" cy="9144000"/>
  <p:embeddedFontLst>
    <p:embeddedFont>
      <p:font typeface="Bree Serif" panose="020B0604020202020204" charset="0"/>
      <p:regular r:id="rId32"/>
    </p:embeddedFont>
    <p:embeddedFont>
      <p:font typeface="Calibri" panose="020F0502020204030204" pitchFamily="34" charset="0"/>
      <p:regular r:id="rId33"/>
      <p:bold r:id="rId34"/>
      <p:italic r:id="rId35"/>
      <p:boldItalic r:id="rId36"/>
    </p:embeddedFont>
    <p:embeddedFont>
      <p:font typeface="Quattrocento Sans" panose="020B0604020202020204" charset="0"/>
      <p:regular r:id="rId37"/>
      <p:bold r:id="rId38"/>
      <p:italic r:id="rId39"/>
      <p:boldItalic r:id="rId40"/>
    </p:embeddedFont>
    <p:embeddedFont>
      <p:font typeface="TH SarabunPSK" panose="020B0500040200020003" pitchFamily="34" charset="-34"/>
      <p:regular r:id="rId41"/>
      <p:bold r:id="rId42"/>
      <p:italic r:id="rId43"/>
      <p:boldItalic r:id="rId44"/>
    </p:embeddedFont>
    <p:embeddedFont>
      <p:font typeface="Trebuchet MS" panose="020B0603020202020204" pitchFamily="34" charset="0"/>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B458"/>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808" y="4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investopedia.com/terms/n/netting.asp"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bom.mu/payment-systems/macss/mauritius-automated-clearing-and-settlement-system"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blog.revolut.com/swift-sepa-how-international-money-transfers-actually-work/"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40eada373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40eada373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427fbca59a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427fbca59a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chemeClr val="dk1"/>
              </a:buClr>
              <a:buSzPts val="1100"/>
              <a:buFont typeface="Arial"/>
              <a:buNone/>
            </a:pPr>
            <a:r>
              <a:rPr lang="en-GB" sz="1200">
                <a:solidFill>
                  <a:schemeClr val="dk1"/>
                </a:solidFill>
                <a:latin typeface="Calibri"/>
                <a:ea typeface="Calibri"/>
                <a:cs typeface="Calibri"/>
                <a:sym typeface="Calibri"/>
              </a:rPr>
              <a:t>I think almost everyone in this class has been in another country for a couple of weeks. During this time, you will need a lot of money.</a:t>
            </a:r>
            <a:endParaRPr sz="1200">
              <a:solidFill>
                <a:schemeClr val="dk1"/>
              </a:solidFill>
              <a:latin typeface="Calibri"/>
              <a:ea typeface="Calibri"/>
              <a:cs typeface="Calibri"/>
              <a:sym typeface="Calibri"/>
            </a:endParaRPr>
          </a:p>
          <a:p>
            <a:pPr marL="0" lvl="0" indent="0" algn="l" rtl="0">
              <a:lnSpc>
                <a:spcPct val="150000"/>
              </a:lnSpc>
              <a:spcBef>
                <a:spcPts val="0"/>
              </a:spcBef>
              <a:spcAft>
                <a:spcPts val="0"/>
              </a:spcAft>
              <a:buClr>
                <a:schemeClr val="dk1"/>
              </a:buClr>
              <a:buSzPts val="1100"/>
              <a:buFont typeface="Arial"/>
              <a:buNone/>
            </a:pPr>
            <a:r>
              <a:rPr lang="en-GB" sz="1200">
                <a:solidFill>
                  <a:schemeClr val="dk1"/>
                </a:solidFill>
                <a:latin typeface="Calibri"/>
                <a:ea typeface="Calibri"/>
                <a:cs typeface="Calibri"/>
                <a:sym typeface="Calibri"/>
              </a:rPr>
              <a:t>It is nearly impossible to carry all this money in your purse every day. So international money transfers are the perfect and effective alternative for this problem.</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427fbca59a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427fbca59a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Clr>
                <a:schemeClr val="dk1"/>
              </a:buClr>
              <a:buSzPts val="1100"/>
              <a:buFont typeface="Arial"/>
              <a:buNone/>
            </a:pPr>
            <a:r>
              <a:rPr lang="en-GB" sz="1200">
                <a:solidFill>
                  <a:schemeClr val="dk1"/>
                </a:solidFill>
                <a:latin typeface="Calibri"/>
                <a:ea typeface="Calibri"/>
                <a:cs typeface="Calibri"/>
                <a:sym typeface="Calibri"/>
              </a:rPr>
              <a:t>The Telex method was mostly used for oversea transactions. The transfer costs were very high.  For example, for one transaction you had to pay between 200 and 400 Baht. You had to know a lot of information about the receiver and the financial institution. Therefore, Telex senders had to describe every transaction in sentences, then then the descriptions had to be interpreted and executed for the receiver. This process has led to a lot of human errors.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4281511f94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4281511f94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a:solidFill>
                  <a:schemeClr val="dk1"/>
                </a:solidFill>
                <a:latin typeface="Calibri"/>
                <a:ea typeface="Calibri"/>
                <a:cs typeface="Calibri"/>
                <a:sym typeface="Calibri"/>
              </a:rPr>
              <a:t>Western Union</a:t>
            </a:r>
            <a:endParaRPr b="1">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a:solidFill>
                  <a:schemeClr val="dk1"/>
                </a:solidFill>
                <a:latin typeface="Calibri"/>
                <a:ea typeface="Calibri"/>
                <a:cs typeface="Calibri"/>
                <a:sym typeface="Calibri"/>
              </a:rPr>
              <a:t>It is a really fast transaction method, because ones the transaction is made, the receiver is able to get the money immediately.</a:t>
            </a:r>
            <a:endParaRPr>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a:solidFill>
                  <a:schemeClr val="dk1"/>
                </a:solidFill>
                <a:latin typeface="Calibri"/>
                <a:ea typeface="Calibri"/>
                <a:cs typeface="Calibri"/>
                <a:sym typeface="Calibri"/>
              </a:rPr>
              <a:t>The person who receives the money has to go to an WU agent location and has to bring two things: an ID-card and the tracking number from the sender.</a:t>
            </a:r>
            <a:endParaRPr>
              <a:solidFill>
                <a:schemeClr val="dk1"/>
              </a:solidFill>
              <a:latin typeface="Calibri"/>
              <a:ea typeface="Calibri"/>
              <a:cs typeface="Calibri"/>
              <a:sym typeface="Calibri"/>
            </a:endParaRPr>
          </a:p>
          <a:p>
            <a:pPr marL="0" lvl="0" indent="0" algn="l" rtl="0">
              <a:spcBef>
                <a:spcPts val="0"/>
              </a:spcBef>
              <a:spcAft>
                <a:spcPts val="0"/>
              </a:spcAft>
              <a:buNone/>
            </a:pPr>
            <a:endParaRPr/>
          </a:p>
          <a:p>
            <a:pPr marL="0" lvl="0" indent="0" algn="l" rtl="0">
              <a:spcBef>
                <a:spcPts val="0"/>
              </a:spcBef>
              <a:spcAft>
                <a:spcPts val="0"/>
              </a:spcAft>
              <a:buClr>
                <a:schemeClr val="dk1"/>
              </a:buClr>
              <a:buSzPts val="1100"/>
              <a:buFont typeface="Arial"/>
              <a:buNone/>
            </a:pPr>
            <a:r>
              <a:rPr lang="en-GB">
                <a:solidFill>
                  <a:schemeClr val="dk1"/>
                </a:solidFill>
                <a:latin typeface="Calibri"/>
                <a:ea typeface="Calibri"/>
                <a:cs typeface="Calibri"/>
                <a:sym typeface="Calibri"/>
              </a:rPr>
              <a:t>Fedwire enables financial institutions to electronically transfer funds among all the Fedwire members.</a:t>
            </a:r>
            <a:endParaRPr>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GB">
                <a:solidFill>
                  <a:schemeClr val="dk1"/>
                </a:solidFill>
                <a:latin typeface="Calibri"/>
                <a:ea typeface="Calibri"/>
                <a:cs typeface="Calibri"/>
                <a:sym typeface="Calibri"/>
              </a:rPr>
              <a:t>It  is generally used to make large-value, time-critical payments.</a:t>
            </a:r>
            <a:endParaRPr>
              <a:solidFill>
                <a:schemeClr val="dk1"/>
              </a:solidFill>
              <a:latin typeface="Calibri"/>
              <a:ea typeface="Calibri"/>
              <a:cs typeface="Calibri"/>
              <a:sym typeface="Calibri"/>
            </a:endParaRPr>
          </a:p>
          <a:p>
            <a:pPr marL="0" lvl="0" indent="0" algn="l" rtl="0">
              <a:lnSpc>
                <a:spcPct val="115000"/>
              </a:lnSpc>
              <a:spcBef>
                <a:spcPts val="800"/>
              </a:spcBef>
              <a:spcAft>
                <a:spcPts val="0"/>
              </a:spcAft>
              <a:buNone/>
            </a:pPr>
            <a:r>
              <a:rPr lang="en-GB" sz="1200">
                <a:solidFill>
                  <a:schemeClr val="dk1"/>
                </a:solidFill>
                <a:highlight>
                  <a:srgbClr val="FFFFFF"/>
                </a:highlight>
                <a:latin typeface="Calibri"/>
                <a:ea typeface="Calibri"/>
                <a:cs typeface="Calibri"/>
                <a:sym typeface="Calibri"/>
              </a:rPr>
              <a:t>HOW CHIPS works:</a:t>
            </a:r>
            <a:endParaRPr sz="1200">
              <a:solidFill>
                <a:schemeClr val="dk1"/>
              </a:solidFill>
              <a:highlight>
                <a:srgbClr val="FFFFFF"/>
              </a:highlight>
              <a:latin typeface="Calibri"/>
              <a:ea typeface="Calibri"/>
              <a:cs typeface="Calibri"/>
              <a:sym typeface="Calibri"/>
            </a:endParaRPr>
          </a:p>
          <a:p>
            <a:pPr marL="0" lvl="0" indent="0" algn="l" rtl="0">
              <a:lnSpc>
                <a:spcPct val="115000"/>
              </a:lnSpc>
              <a:spcBef>
                <a:spcPts val="0"/>
              </a:spcBef>
              <a:spcAft>
                <a:spcPts val="0"/>
              </a:spcAft>
              <a:buNone/>
            </a:pPr>
            <a:r>
              <a:rPr lang="en-GB">
                <a:solidFill>
                  <a:schemeClr val="dk1"/>
                </a:solidFill>
                <a:highlight>
                  <a:srgbClr val="FFFFFF"/>
                </a:highlight>
                <a:latin typeface="Calibri"/>
                <a:ea typeface="Calibri"/>
                <a:cs typeface="Calibri"/>
                <a:sym typeface="Calibri"/>
              </a:rPr>
              <a:t>There are two steps to processing funds transfers: clearing and settlement. Clearing is the transfer and confirmation of information between the payer and payee. Settlement is the actual transfer of funds between the payer's financial institution and the payee's financial institution. CHIPS acts as a </a:t>
            </a:r>
            <a:r>
              <a:rPr lang="en-GB">
                <a:solidFill>
                  <a:schemeClr val="hlink"/>
                </a:solidFill>
                <a:highlight>
                  <a:srgbClr val="FFFFFF"/>
                </a:highlight>
                <a:uFill>
                  <a:noFill/>
                </a:uFill>
                <a:latin typeface="Calibri"/>
                <a:ea typeface="Calibri"/>
                <a:cs typeface="Calibri"/>
                <a:sym typeface="Calibri"/>
                <a:hlinkClick r:id="rId3"/>
              </a:rPr>
              <a:t>netting</a:t>
            </a:r>
            <a:r>
              <a:rPr lang="en-GB">
                <a:solidFill>
                  <a:schemeClr val="dk1"/>
                </a:solidFill>
                <a:highlight>
                  <a:srgbClr val="FFFFFF"/>
                </a:highlight>
                <a:latin typeface="Calibri"/>
                <a:ea typeface="Calibri"/>
                <a:cs typeface="Calibri"/>
                <a:sym typeface="Calibri"/>
              </a:rPr>
              <a:t> engine, where payments between parties are netted against each other instead of the full dollar value of both trades being sent. </a:t>
            </a:r>
            <a:endParaRPr>
              <a:solidFill>
                <a:schemeClr val="dk1"/>
              </a:solidFill>
              <a:highlight>
                <a:srgbClr val="FFFFFF"/>
              </a:highlight>
              <a:latin typeface="Calibri"/>
              <a:ea typeface="Calibri"/>
              <a:cs typeface="Calibri"/>
              <a:sym typeface="Calibri"/>
            </a:endParaRPr>
          </a:p>
          <a:p>
            <a:pPr marL="0" lvl="0" indent="0" algn="l" rtl="0">
              <a:lnSpc>
                <a:spcPct val="115000"/>
              </a:lnSpc>
              <a:spcBef>
                <a:spcPts val="0"/>
              </a:spcBef>
              <a:spcAft>
                <a:spcPts val="0"/>
              </a:spcAft>
              <a:buNone/>
            </a:pPr>
            <a:r>
              <a:rPr lang="en-GB">
                <a:solidFill>
                  <a:schemeClr val="dk1"/>
                </a:solidFill>
                <a:highlight>
                  <a:srgbClr val="FFFFFF"/>
                </a:highlight>
                <a:latin typeface="Calibri"/>
                <a:ea typeface="Calibri"/>
                <a:cs typeface="Calibri"/>
                <a:sym typeface="Calibri"/>
              </a:rPr>
              <a:t> </a:t>
            </a:r>
            <a:endParaRPr>
              <a:solidFill>
                <a:schemeClr val="dk1"/>
              </a:solidFill>
              <a:highlight>
                <a:srgbClr val="FFFFFF"/>
              </a:highlight>
              <a:latin typeface="Calibri"/>
              <a:ea typeface="Calibri"/>
              <a:cs typeface="Calibri"/>
              <a:sym typeface="Calibri"/>
            </a:endParaRPr>
          </a:p>
          <a:p>
            <a:pPr marL="0" lvl="0" indent="0" algn="l" rtl="0">
              <a:lnSpc>
                <a:spcPct val="115000"/>
              </a:lnSpc>
              <a:spcBef>
                <a:spcPts val="0"/>
              </a:spcBef>
              <a:spcAft>
                <a:spcPts val="0"/>
              </a:spcAft>
              <a:buNone/>
            </a:pPr>
            <a:r>
              <a:rPr lang="en-GB">
                <a:solidFill>
                  <a:schemeClr val="dk1"/>
                </a:solidFill>
                <a:latin typeface="Calibri"/>
                <a:ea typeface="Calibri"/>
                <a:cs typeface="Calibri"/>
                <a:sym typeface="Calibri"/>
              </a:rPr>
              <a:t>In summary, Fedwire and CHIPS are responsible for 96% of all large-volume payments in US dollars.</a:t>
            </a:r>
            <a:endParaRPr>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latin typeface="Calibri"/>
              <a:ea typeface="Calibri"/>
              <a:cs typeface="Calibri"/>
              <a:sym typeface="Calibri"/>
            </a:endParaRPr>
          </a:p>
          <a:p>
            <a:pPr marL="0" lvl="0" indent="0" algn="l" rtl="0">
              <a:spcBef>
                <a:spcPts val="80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f26d86410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3f26d86410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40eada373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40eada373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3f26d86410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3f26d86410_0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lnSpc>
                <a:spcPct val="115000"/>
              </a:lnSpc>
              <a:spcBef>
                <a:spcPts val="0"/>
              </a:spcBef>
              <a:spcAft>
                <a:spcPts val="0"/>
              </a:spcAft>
              <a:buClr>
                <a:schemeClr val="dk1"/>
              </a:buClr>
              <a:buSzPts val="1100"/>
              <a:buChar char="●"/>
            </a:pPr>
            <a:r>
              <a:rPr lang="en-GB"/>
              <a:t>SWIFTNet Link (SNL) software which is installed on the SWIFT customer's site and opens a connection to SWIFTNet. Other applications can only communicate with SWIFTNet through the SNL.</a:t>
            </a:r>
            <a:endParaRPr/>
          </a:p>
          <a:p>
            <a:pPr marL="457200" lvl="0" indent="-298450" algn="l" rtl="0">
              <a:lnSpc>
                <a:spcPct val="115000"/>
              </a:lnSpc>
              <a:spcBef>
                <a:spcPts val="0"/>
              </a:spcBef>
              <a:spcAft>
                <a:spcPts val="0"/>
              </a:spcAft>
              <a:buClr>
                <a:schemeClr val="dk1"/>
              </a:buClr>
              <a:buSzPts val="1100"/>
              <a:buChar char="●"/>
            </a:pPr>
            <a:r>
              <a:rPr lang="en-GB"/>
              <a:t>Alliance Gateway (SAG) software with interfaces (e.g., RAHA = Remote Access Host Adapter), allowing other software products to use the SNL to connect to SWIFTNet</a:t>
            </a:r>
            <a:endParaRPr/>
          </a:p>
          <a:p>
            <a:pPr marL="457200" lvl="0" indent="-298450" algn="l" rtl="0">
              <a:lnSpc>
                <a:spcPct val="115000"/>
              </a:lnSpc>
              <a:spcBef>
                <a:spcPts val="0"/>
              </a:spcBef>
              <a:spcAft>
                <a:spcPts val="0"/>
              </a:spcAft>
              <a:buClr>
                <a:schemeClr val="dk1"/>
              </a:buClr>
              <a:buSzPts val="1100"/>
              <a:buChar char="●"/>
            </a:pPr>
            <a:r>
              <a:rPr lang="en-GB"/>
              <a:t>SWIFTNet Funds - Funds service supports the automation of investment funds distribution, alternative funds and pension funds.</a:t>
            </a:r>
            <a:endParaRPr/>
          </a:p>
          <a:p>
            <a:pPr marL="457200" lvl="0" indent="-298450" algn="l" rtl="0">
              <a:lnSpc>
                <a:spcPct val="115000"/>
              </a:lnSpc>
              <a:spcBef>
                <a:spcPts val="0"/>
              </a:spcBef>
              <a:spcAft>
                <a:spcPts val="0"/>
              </a:spcAft>
              <a:buClr>
                <a:schemeClr val="dk1"/>
              </a:buClr>
              <a:buSzPts val="1100"/>
              <a:buChar char="●"/>
            </a:pPr>
            <a:r>
              <a:rPr lang="en-GB"/>
              <a:t>SWIFTNet Bulk Payments - The Bulk Payments solution enables banks to exchange files of low-value payments according to agreed operational and business rules.</a:t>
            </a:r>
            <a:endParaRPr/>
          </a:p>
          <a:p>
            <a:pPr marL="457200" lvl="0" indent="-298450" algn="l" rtl="0">
              <a:lnSpc>
                <a:spcPct val="115000"/>
              </a:lnSpc>
              <a:spcBef>
                <a:spcPts val="0"/>
              </a:spcBef>
              <a:spcAft>
                <a:spcPts val="0"/>
              </a:spcAft>
              <a:buClr>
                <a:schemeClr val="dk1"/>
              </a:buClr>
              <a:buSzPts val="1100"/>
              <a:buChar char="●"/>
            </a:pPr>
            <a:r>
              <a:rPr lang="en-GB">
                <a:solidFill>
                  <a:schemeClr val="dk1"/>
                </a:solidFill>
              </a:rPr>
              <a:t>SWIFTNet Trade Services Utility a matching system for trade documents which is designed to allow banks to provide funding at various stages throughout the physical supply chain.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4252d59ad0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4252d59ad0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4251fffe4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4251fffe4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3f328ad5e3_0_3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 name="Google Shape;271;g3f328ad5e3_0_3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200" b="1">
                <a:solidFill>
                  <a:schemeClr val="dk1"/>
                </a:solidFill>
                <a:latin typeface="Bree Serif"/>
                <a:ea typeface="Bree Serif"/>
                <a:cs typeface="Bree Serif"/>
                <a:sym typeface="Bree Serif"/>
              </a:rPr>
              <a:t>Components of model</a:t>
            </a:r>
            <a:endParaRPr sz="1200" b="1">
              <a:solidFill>
                <a:schemeClr val="dk1"/>
              </a:solidFill>
              <a:latin typeface="Bree Serif"/>
              <a:ea typeface="Bree Serif"/>
              <a:cs typeface="Bree Serif"/>
              <a:sym typeface="Bree Serif"/>
            </a:endParaRPr>
          </a:p>
          <a:p>
            <a:pPr marL="0" lvl="0" indent="-228600" algn="l" rtl="0">
              <a:lnSpc>
                <a:spcPct val="115000"/>
              </a:lnSpc>
              <a:spcBef>
                <a:spcPts val="0"/>
              </a:spcBef>
              <a:spcAft>
                <a:spcPts val="0"/>
              </a:spcAft>
              <a:buClr>
                <a:schemeClr val="dk1"/>
              </a:buClr>
              <a:buSzPts val="1100"/>
              <a:buFont typeface="Arial"/>
              <a:buNone/>
            </a:pPr>
            <a:r>
              <a:rPr lang="en-GB" sz="1200">
                <a:solidFill>
                  <a:srgbClr val="FF0000"/>
                </a:solidFill>
                <a:latin typeface="Bree Serif"/>
                <a:ea typeface="Bree Serif"/>
                <a:cs typeface="Bree Serif"/>
                <a:sym typeface="Bree Serif"/>
              </a:rPr>
              <a:t>1.    </a:t>
            </a:r>
            <a:r>
              <a:rPr lang="en-GB" sz="1200">
                <a:solidFill>
                  <a:schemeClr val="dk1"/>
                </a:solidFill>
                <a:latin typeface="Bree Serif"/>
                <a:ea typeface="Bree Serif"/>
                <a:cs typeface="Bree Serif"/>
                <a:sym typeface="Bree Serif"/>
              </a:rPr>
              <a:t>Domestic Messaging Channel (DMC) – low latency and high message volumes to connect all participants</a:t>
            </a:r>
            <a:r>
              <a:rPr lang="en-GB" sz="1200">
                <a:solidFill>
                  <a:srgbClr val="FF0000"/>
                </a:solidFill>
                <a:latin typeface="Bree Serif"/>
                <a:ea typeface="Bree Serif"/>
                <a:cs typeface="Bree Serif"/>
                <a:sym typeface="Bree Serif"/>
              </a:rPr>
              <a:t>. facilitate b/w creditor and debittor</a:t>
            </a:r>
            <a:endParaRPr sz="1200">
              <a:solidFill>
                <a:srgbClr val="FF0000"/>
              </a:solidFill>
              <a:latin typeface="Bree Serif"/>
              <a:ea typeface="Bree Serif"/>
              <a:cs typeface="Bree Serif"/>
              <a:sym typeface="Bree Serif"/>
            </a:endParaRPr>
          </a:p>
          <a:p>
            <a:pPr marL="0" lvl="0" indent="-228600" algn="l" rtl="0">
              <a:lnSpc>
                <a:spcPct val="115000"/>
              </a:lnSpc>
              <a:spcBef>
                <a:spcPts val="0"/>
              </a:spcBef>
              <a:spcAft>
                <a:spcPts val="0"/>
              </a:spcAft>
              <a:buClr>
                <a:schemeClr val="dk1"/>
              </a:buClr>
              <a:buSzPts val="1100"/>
              <a:buFont typeface="Arial"/>
              <a:buNone/>
            </a:pPr>
            <a:r>
              <a:rPr lang="en-GB" sz="1200">
                <a:solidFill>
                  <a:schemeClr val="dk1"/>
                </a:solidFill>
                <a:latin typeface="Bree Serif"/>
                <a:ea typeface="Bree Serif"/>
                <a:cs typeface="Bree Serif"/>
                <a:sym typeface="Bree Serif"/>
              </a:rPr>
              <a:t>2.    Efficient addressing - Short name, email address link to customer’s bank account. </a:t>
            </a:r>
            <a:r>
              <a:rPr lang="en-GB" sz="1200">
                <a:solidFill>
                  <a:srgbClr val="FF0000"/>
                </a:solidFill>
                <a:latin typeface="Bree Serif"/>
                <a:ea typeface="Bree Serif"/>
                <a:cs typeface="Bree Serif"/>
                <a:sym typeface="Bree Serif"/>
              </a:rPr>
              <a:t>Customer account details to address database &gt;&gt; identify</a:t>
            </a:r>
            <a:endParaRPr sz="1200">
              <a:solidFill>
                <a:srgbClr val="FF0000"/>
              </a:solidFill>
              <a:latin typeface="Bree Serif"/>
              <a:ea typeface="Bree Serif"/>
              <a:cs typeface="Bree Serif"/>
              <a:sym typeface="Bree Serif"/>
            </a:endParaRPr>
          </a:p>
          <a:p>
            <a:pPr marL="0" lvl="0" indent="-228600" algn="l" rtl="0">
              <a:lnSpc>
                <a:spcPct val="115000"/>
              </a:lnSpc>
              <a:spcBef>
                <a:spcPts val="0"/>
              </a:spcBef>
              <a:spcAft>
                <a:spcPts val="0"/>
              </a:spcAft>
              <a:buClr>
                <a:schemeClr val="dk1"/>
              </a:buClr>
              <a:buSzPts val="1100"/>
              <a:buFont typeface="Arial"/>
              <a:buNone/>
            </a:pPr>
            <a:r>
              <a:rPr lang="en-GB" sz="1200">
                <a:solidFill>
                  <a:srgbClr val="FF0000"/>
                </a:solidFill>
                <a:latin typeface="Bree Serif"/>
                <a:ea typeface="Bree Serif"/>
                <a:cs typeface="Bree Serif"/>
                <a:sym typeface="Bree Serif"/>
              </a:rPr>
              <a:t>3.    </a:t>
            </a:r>
            <a:r>
              <a:rPr lang="en-GB" sz="1200">
                <a:solidFill>
                  <a:schemeClr val="dk1"/>
                </a:solidFill>
                <a:latin typeface="Bree Serif"/>
                <a:ea typeface="Bree Serif"/>
                <a:cs typeface="Bree Serif"/>
                <a:sym typeface="Bree Serif"/>
              </a:rPr>
              <a:t>Payment gateway (PAG) – support exchange of pre-clearing and pre-settlement messages including value-added services. </a:t>
            </a:r>
            <a:r>
              <a:rPr lang="en-GB" sz="1200">
                <a:solidFill>
                  <a:srgbClr val="FF0000"/>
                </a:solidFill>
                <a:latin typeface="Bree Serif"/>
                <a:ea typeface="Bree Serif"/>
                <a:cs typeface="Bree Serif"/>
                <a:sym typeface="Bree Serif"/>
              </a:rPr>
              <a:t>Exchange directly to the banks i.e., Skim specification, transaction screen, improve attractive by value-added to the ended customers. </a:t>
            </a:r>
            <a:r>
              <a:rPr lang="en-GB" sz="1200">
                <a:latin typeface="Bree Serif"/>
                <a:ea typeface="Bree Serif"/>
                <a:cs typeface="Bree Serif"/>
                <a:sym typeface="Bree Serif"/>
              </a:rPr>
              <a:t>Payment Gateway, a SWIFT interface deployed to each NPP participant, that will orchestrate clearing and settlement flows between the participating banks and the RBA, and potentially additional flows such as payment initiations that are entered into the system by directly connected value added services (known as overlay services i.e., mobileto-mobile payments, bill payments and property settlement services. ).</a:t>
            </a:r>
            <a:endParaRPr sz="1200">
              <a:latin typeface="Bree Serif"/>
              <a:ea typeface="Bree Serif"/>
              <a:cs typeface="Bree Serif"/>
              <a:sym typeface="Bree Serif"/>
            </a:endParaRPr>
          </a:p>
          <a:p>
            <a:pPr marL="0" lvl="0" indent="-228600" algn="l" rtl="0">
              <a:lnSpc>
                <a:spcPct val="115000"/>
              </a:lnSpc>
              <a:spcBef>
                <a:spcPts val="0"/>
              </a:spcBef>
              <a:spcAft>
                <a:spcPts val="0"/>
              </a:spcAft>
              <a:buClr>
                <a:schemeClr val="dk1"/>
              </a:buClr>
              <a:buSzPts val="1100"/>
              <a:buFont typeface="Arial"/>
              <a:buNone/>
            </a:pPr>
            <a:r>
              <a:rPr lang="en-GB" sz="1200">
                <a:solidFill>
                  <a:schemeClr val="dk1"/>
                </a:solidFill>
                <a:latin typeface="Bree Serif"/>
                <a:ea typeface="Bree Serif"/>
                <a:cs typeface="Bree Serif"/>
                <a:sym typeface="Bree Serif"/>
              </a:rPr>
              <a:t>4.    Standard – LT interoperability support all currency. Messaging Standards ISO 20022 will be utilised to provide XML-based messaging standards across the solution. ISO 20022 is an international messaging development standard that is designed to simplify global financial communication. ISO 20022 messages allow flexibility and extensibility and can carry additional remittance information with the payment. SWIFT built many of the ISO20022 standards and is the Registration Authority for the standard.</a:t>
            </a:r>
            <a:endParaRPr sz="1200">
              <a:solidFill>
                <a:schemeClr val="dk1"/>
              </a:solidFill>
              <a:latin typeface="Bree Serif"/>
              <a:ea typeface="Bree Serif"/>
              <a:cs typeface="Bree Serif"/>
              <a:sym typeface="Bree Serif"/>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4251fffaf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4251fffaf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418004301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418004301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400">
                <a:solidFill>
                  <a:schemeClr val="dk2"/>
                </a:solidFill>
                <a:latin typeface="Bree Serif"/>
                <a:ea typeface="Bree Serif"/>
                <a:cs typeface="Bree Serif"/>
                <a:sym typeface="Bree Serif"/>
              </a:rPr>
              <a:t>-</a:t>
            </a:r>
            <a:r>
              <a:rPr lang="en-GB" sz="1400" b="1">
                <a:solidFill>
                  <a:srgbClr val="243746"/>
                </a:solidFill>
                <a:latin typeface="Bree Serif"/>
                <a:ea typeface="Bree Serif"/>
                <a:cs typeface="Bree Serif"/>
                <a:sym typeface="Bree Serif"/>
              </a:rPr>
              <a:t>Transparency</a:t>
            </a:r>
            <a:r>
              <a:rPr lang="en-GB" sz="1200" b="1">
                <a:solidFill>
                  <a:srgbClr val="243746"/>
                </a:solidFill>
              </a:rPr>
              <a:t>. </a:t>
            </a:r>
            <a:r>
              <a:rPr lang="en-GB" sz="1200">
                <a:solidFill>
                  <a:srgbClr val="243746"/>
                </a:solidFill>
              </a:rPr>
              <a:t>SWIFT payments clearly detail the amounts involved in the transaction, the route it takes between banks, the details of all charges and the nature of the payment. This information allows all parties involved to track the transaction and to understand the costs and time period involved.</a:t>
            </a:r>
            <a:endParaRPr sz="1200">
              <a:solidFill>
                <a:srgbClr val="243746"/>
              </a:solidFill>
            </a:endParaRPr>
          </a:p>
          <a:p>
            <a:pPr marL="0" lvl="0" indent="0" algn="l" rtl="0">
              <a:lnSpc>
                <a:spcPct val="115000"/>
              </a:lnSpc>
              <a:spcBef>
                <a:spcPts val="1600"/>
              </a:spcBef>
              <a:spcAft>
                <a:spcPts val="0"/>
              </a:spcAft>
              <a:buNone/>
            </a:pPr>
            <a:r>
              <a:rPr lang="en-GB" sz="1200" b="1">
                <a:solidFill>
                  <a:srgbClr val="243746"/>
                </a:solidFill>
              </a:rPr>
              <a:t>-Traceability.</a:t>
            </a:r>
            <a:r>
              <a:rPr lang="en-GB" sz="1200">
                <a:solidFill>
                  <a:srgbClr val="243746"/>
                </a:solidFill>
              </a:rPr>
              <a:t> Because SWIFT details the route of the transaction between banks and the amount of money involved, it provides clear and recognised proof of payment.</a:t>
            </a:r>
            <a:endParaRPr sz="1200">
              <a:solidFill>
                <a:srgbClr val="243746"/>
              </a:solidFill>
            </a:endParaRPr>
          </a:p>
          <a:p>
            <a:pPr marL="0" lvl="0" indent="0" algn="l" rtl="0">
              <a:lnSpc>
                <a:spcPct val="115000"/>
              </a:lnSpc>
              <a:spcBef>
                <a:spcPts val="0"/>
              </a:spcBef>
              <a:spcAft>
                <a:spcPts val="0"/>
              </a:spcAft>
              <a:buNone/>
            </a:pPr>
            <a:endParaRPr sz="1200">
              <a:solidFill>
                <a:srgbClr val="243746"/>
              </a:solidFill>
            </a:endParaRPr>
          </a:p>
          <a:p>
            <a:pPr marL="0" lvl="0" indent="0" algn="l" rtl="0">
              <a:lnSpc>
                <a:spcPct val="115000"/>
              </a:lnSpc>
              <a:spcBef>
                <a:spcPts val="0"/>
              </a:spcBef>
              <a:spcAft>
                <a:spcPts val="0"/>
              </a:spcAft>
              <a:buNone/>
            </a:pPr>
            <a:r>
              <a:rPr lang="en-GB" sz="1200">
                <a:solidFill>
                  <a:srgbClr val="243746"/>
                </a:solidFill>
              </a:rPr>
              <a:t>-</a:t>
            </a:r>
            <a:r>
              <a:rPr lang="en-GB" sz="1200" b="1">
                <a:solidFill>
                  <a:srgbClr val="243746"/>
                </a:solidFill>
              </a:rPr>
              <a:t>Consistency.</a:t>
            </a:r>
            <a:r>
              <a:rPr lang="en-GB" sz="1200">
                <a:solidFill>
                  <a:srgbClr val="243746"/>
                </a:solidFill>
              </a:rPr>
              <a:t> Due to the consistency of how messages are structured, payment information is easy to decode regardless of country or language barriers.</a:t>
            </a:r>
            <a:endParaRPr sz="1200">
              <a:solidFill>
                <a:srgbClr val="243746"/>
              </a:solidFill>
            </a:endParaRPr>
          </a:p>
          <a:p>
            <a:pPr marL="0" lvl="0" indent="0" algn="l" rtl="0">
              <a:spcBef>
                <a:spcPts val="1600"/>
              </a:spcBef>
              <a:spcAft>
                <a:spcPts val="0"/>
              </a:spcAft>
              <a:buNone/>
            </a:pPr>
            <a:r>
              <a:rPr lang="en-GB">
                <a:solidFill>
                  <a:schemeClr val="dk1"/>
                </a:solidFill>
                <a:latin typeface="Calibri"/>
                <a:ea typeface="Calibri"/>
                <a:cs typeface="Calibri"/>
                <a:sym typeface="Calibri"/>
              </a:rPr>
              <a:t>-</a:t>
            </a:r>
            <a:r>
              <a:rPr lang="en-GB" sz="1400">
                <a:solidFill>
                  <a:srgbClr val="3B3835"/>
                </a:solidFill>
                <a:latin typeface="Bree Serif"/>
                <a:ea typeface="Bree Serif"/>
                <a:cs typeface="Bree Serif"/>
                <a:sym typeface="Bree Serif"/>
              </a:rPr>
              <a:t>Safe and reliable way to send and receive money worldwide.</a:t>
            </a:r>
            <a:endParaRPr sz="1400">
              <a:solidFill>
                <a:srgbClr val="3B3835"/>
              </a:solidFill>
              <a:latin typeface="Bree Serif"/>
              <a:ea typeface="Bree Serif"/>
              <a:cs typeface="Bree Serif"/>
              <a:sym typeface="Bree Serif"/>
            </a:endParaRPr>
          </a:p>
          <a:p>
            <a:pPr marL="0" lvl="0" indent="0" algn="l" rtl="0">
              <a:spcBef>
                <a:spcPts val="0"/>
              </a:spcBef>
              <a:spcAft>
                <a:spcPts val="0"/>
              </a:spcAft>
              <a:buNone/>
            </a:pPr>
            <a:r>
              <a:rPr lang="en-GB" sz="1300">
                <a:solidFill>
                  <a:schemeClr val="dk1"/>
                </a:solidFill>
                <a:latin typeface="Calibri"/>
                <a:ea typeface="Calibri"/>
                <a:cs typeface="Calibri"/>
                <a:sym typeface="Calibri"/>
              </a:rPr>
              <a:t>There are several security checks which must be performed when a SWIFT payment is initiated.</a:t>
            </a:r>
            <a:endParaRPr sz="1300">
              <a:solidFill>
                <a:schemeClr val="dk1"/>
              </a:solidFill>
              <a:latin typeface="Calibri"/>
              <a:ea typeface="Calibri"/>
              <a:cs typeface="Calibri"/>
              <a:sym typeface="Calibri"/>
            </a:endParaRPr>
          </a:p>
          <a:p>
            <a:pPr marL="0" lvl="0" indent="0" algn="l" rtl="0">
              <a:spcBef>
                <a:spcPts val="0"/>
              </a:spcBef>
              <a:spcAft>
                <a:spcPts val="0"/>
              </a:spcAft>
              <a:buNone/>
            </a:pPr>
            <a:r>
              <a:rPr lang="en-GB" sz="1300">
                <a:solidFill>
                  <a:schemeClr val="dk1"/>
                </a:solidFill>
                <a:latin typeface="Calibri"/>
                <a:ea typeface="Calibri"/>
                <a:cs typeface="Calibri"/>
                <a:sym typeface="Calibri"/>
              </a:rPr>
              <a:t>--&gt;The bank conducts checks to ensure fraud is not being committed by the sender (“Know Your Client” rules)</a:t>
            </a:r>
            <a:endParaRPr sz="1300">
              <a:solidFill>
                <a:schemeClr val="dk1"/>
              </a:solidFill>
              <a:latin typeface="Calibri"/>
              <a:ea typeface="Calibri"/>
              <a:cs typeface="Calibri"/>
              <a:sym typeface="Calibri"/>
            </a:endParaRPr>
          </a:p>
          <a:p>
            <a:pPr marL="0" lvl="0" indent="0" algn="l" rtl="0">
              <a:spcBef>
                <a:spcPts val="0"/>
              </a:spcBef>
              <a:spcAft>
                <a:spcPts val="0"/>
              </a:spcAft>
              <a:buNone/>
            </a:pPr>
            <a:r>
              <a:rPr lang="en-GB" sz="1300">
                <a:solidFill>
                  <a:schemeClr val="dk1"/>
                </a:solidFill>
                <a:latin typeface="Calibri"/>
                <a:ea typeface="Calibri"/>
                <a:cs typeface="Calibri"/>
                <a:sym typeface="Calibri"/>
              </a:rPr>
              <a:t>     and Anti Money Laundering (AML) checks as well.</a:t>
            </a:r>
            <a:endParaRPr sz="1300">
              <a:solidFill>
                <a:schemeClr val="dk1"/>
              </a:solidFill>
              <a:latin typeface="Calibri"/>
              <a:ea typeface="Calibri"/>
              <a:cs typeface="Calibri"/>
              <a:sym typeface="Calibri"/>
            </a:endParaRPr>
          </a:p>
          <a:p>
            <a:pPr marL="0" lvl="0" indent="0" algn="l" rtl="0">
              <a:spcBef>
                <a:spcPts val="0"/>
              </a:spcBef>
              <a:spcAft>
                <a:spcPts val="0"/>
              </a:spcAft>
              <a:buNone/>
            </a:pPr>
            <a:endParaRPr sz="13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100"/>
              <a:buFont typeface="Arial"/>
              <a:buNone/>
            </a:pPr>
            <a:r>
              <a:rPr lang="en-GB" sz="1300">
                <a:solidFill>
                  <a:srgbClr val="3B3835"/>
                </a:solidFill>
              </a:rPr>
              <a:t>-You are allowed to issue money transfers in all major foreign currencies.</a:t>
            </a:r>
            <a:endParaRPr sz="1300">
              <a:solidFill>
                <a:srgbClr val="3B3835"/>
              </a:solidFill>
            </a:endParaRPr>
          </a:p>
          <a:p>
            <a:pPr marL="0" lvl="0" indent="0" algn="l" rtl="0">
              <a:spcBef>
                <a:spcPts val="0"/>
              </a:spcBef>
              <a:spcAft>
                <a:spcPts val="0"/>
              </a:spcAft>
              <a:buNone/>
            </a:pPr>
            <a:endParaRPr sz="13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200">
              <a:solidFill>
                <a:srgbClr val="243746"/>
              </a:solidFill>
            </a:endParaRPr>
          </a:p>
          <a:p>
            <a:pPr marL="0" lvl="0" indent="0" algn="l" rtl="0">
              <a:lnSpc>
                <a:spcPct val="115000"/>
              </a:lnSpc>
              <a:spcBef>
                <a:spcPts val="1600"/>
              </a:spcBef>
              <a:spcAft>
                <a:spcPts val="0"/>
              </a:spcAft>
              <a:buClr>
                <a:schemeClr val="dk1"/>
              </a:buClr>
              <a:buSzPts val="1100"/>
              <a:buFont typeface="Arial"/>
              <a:buNone/>
            </a:pPr>
            <a:endParaRPr sz="1200">
              <a:solidFill>
                <a:srgbClr val="243746"/>
              </a:solidFill>
            </a:endParaRPr>
          </a:p>
          <a:p>
            <a:pPr marL="0" lvl="0" indent="0" algn="l" rtl="0">
              <a:lnSpc>
                <a:spcPct val="115000"/>
              </a:lnSpc>
              <a:spcBef>
                <a:spcPts val="1600"/>
              </a:spcBef>
              <a:spcAft>
                <a:spcPts val="0"/>
              </a:spcAft>
              <a:buClr>
                <a:schemeClr val="dk1"/>
              </a:buClr>
              <a:buSzPts val="1100"/>
              <a:buFont typeface="Arial"/>
              <a:buNone/>
            </a:pPr>
            <a:endParaRPr sz="1400">
              <a:solidFill>
                <a:schemeClr val="dk2"/>
              </a:solidFill>
            </a:endParaRPr>
          </a:p>
          <a:p>
            <a:pPr marL="0" lvl="0" indent="0" algn="l" rtl="0">
              <a:lnSpc>
                <a:spcPct val="115000"/>
              </a:lnSpc>
              <a:spcBef>
                <a:spcPts val="1600"/>
              </a:spcBef>
              <a:spcAft>
                <a:spcPts val="0"/>
              </a:spcAft>
              <a:buNone/>
            </a:pPr>
            <a:endParaRPr sz="1400">
              <a:solidFill>
                <a:srgbClr val="3B3835"/>
              </a:solidFill>
              <a:latin typeface="Bree Serif"/>
              <a:ea typeface="Bree Serif"/>
              <a:cs typeface="Bree Serif"/>
              <a:sym typeface="Bree Serif"/>
            </a:endParaRPr>
          </a:p>
          <a:p>
            <a:pPr marL="0" lvl="0" indent="0" algn="l" rtl="0">
              <a:lnSpc>
                <a:spcPct val="115000"/>
              </a:lnSpc>
              <a:spcBef>
                <a:spcPts val="1600"/>
              </a:spcBef>
              <a:spcAft>
                <a:spcPts val="0"/>
              </a:spcAft>
              <a:buNone/>
            </a:pPr>
            <a:endParaRPr sz="1400">
              <a:solidFill>
                <a:srgbClr val="3B3835"/>
              </a:solidFill>
              <a:latin typeface="Bree Serif"/>
              <a:ea typeface="Bree Serif"/>
              <a:cs typeface="Bree Serif"/>
              <a:sym typeface="Bree Serif"/>
            </a:endParaRPr>
          </a:p>
          <a:p>
            <a:pPr marL="0" lvl="0" indent="0" algn="l" rtl="0">
              <a:lnSpc>
                <a:spcPct val="115000"/>
              </a:lnSpc>
              <a:spcBef>
                <a:spcPts val="1600"/>
              </a:spcBef>
              <a:spcAft>
                <a:spcPts val="0"/>
              </a:spcAft>
              <a:buNone/>
            </a:pPr>
            <a:endParaRPr sz="1400">
              <a:solidFill>
                <a:srgbClr val="3B3835"/>
              </a:solidFill>
              <a:latin typeface="Bree Serif"/>
              <a:ea typeface="Bree Serif"/>
              <a:cs typeface="Bree Serif"/>
              <a:sym typeface="Bree Serif"/>
            </a:endParaRPr>
          </a:p>
          <a:p>
            <a:pPr marL="0" lvl="0" indent="0" algn="l" rtl="0">
              <a:lnSpc>
                <a:spcPct val="115000"/>
              </a:lnSpc>
              <a:spcBef>
                <a:spcPts val="1600"/>
              </a:spcBef>
              <a:spcAft>
                <a:spcPts val="0"/>
              </a:spcAft>
              <a:buClr>
                <a:schemeClr val="dk1"/>
              </a:buClr>
              <a:buSzPts val="1100"/>
              <a:buFont typeface="Arial"/>
              <a:buNone/>
            </a:pPr>
            <a:endParaRPr sz="1400">
              <a:solidFill>
                <a:srgbClr val="3B3835"/>
              </a:solidFill>
              <a:latin typeface="Bree Serif"/>
              <a:ea typeface="Bree Serif"/>
              <a:cs typeface="Bree Serif"/>
              <a:sym typeface="Bree Serif"/>
            </a:endParaRPr>
          </a:p>
          <a:p>
            <a:pPr marL="0" lvl="0" indent="0" algn="l" rtl="0">
              <a:spcBef>
                <a:spcPts val="1600"/>
              </a:spcBef>
              <a:spcAft>
                <a:spcPts val="0"/>
              </a:spcAft>
              <a:buNone/>
            </a:pPr>
            <a:endParaRPr sz="1300">
              <a:solidFill>
                <a:schemeClr val="dk1"/>
              </a:solidFill>
              <a:latin typeface="Calibri"/>
              <a:ea typeface="Calibri"/>
              <a:cs typeface="Calibri"/>
              <a:sym typeface="Calibri"/>
            </a:endParaRPr>
          </a:p>
          <a:p>
            <a:pPr marL="0" lvl="0" indent="0" algn="l" rtl="0">
              <a:spcBef>
                <a:spcPts val="0"/>
              </a:spcBef>
              <a:spcAft>
                <a:spcPts val="0"/>
              </a:spcAft>
              <a:buNone/>
            </a:pPr>
            <a:endParaRPr sz="130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40ff086a5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40ff086a5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a:t>-</a:t>
            </a:r>
            <a:r>
              <a:rPr lang="en-GB" sz="1200">
                <a:solidFill>
                  <a:srgbClr val="243746"/>
                </a:solidFill>
                <a:highlight>
                  <a:srgbClr val="FFFFFF"/>
                </a:highlight>
              </a:rPr>
              <a:t>SWIFT messages are a comparatively expensive way of sending funds. Since the money passes through its infrastructure, any intermediary bank which comes into contact with the payment is able to take a fee without the consent of either sender or recipient. </a:t>
            </a:r>
            <a:endParaRPr sz="1200">
              <a:solidFill>
                <a:srgbClr val="243746"/>
              </a:solidFill>
              <a:highlight>
                <a:srgbClr val="FFFFFF"/>
              </a:highlight>
            </a:endParaRPr>
          </a:p>
          <a:p>
            <a:pPr marL="0" lvl="0" indent="0" algn="l" rtl="0">
              <a:spcBef>
                <a:spcPts val="0"/>
              </a:spcBef>
              <a:spcAft>
                <a:spcPts val="0"/>
              </a:spcAft>
              <a:buNone/>
            </a:pPr>
            <a:endParaRPr sz="1200">
              <a:solidFill>
                <a:srgbClr val="243746"/>
              </a:solidFill>
              <a:highlight>
                <a:srgbClr val="FFFFFF"/>
              </a:highlight>
            </a:endParaRPr>
          </a:p>
          <a:p>
            <a:pPr marL="0" lvl="0" indent="0" algn="l" rtl="0">
              <a:lnSpc>
                <a:spcPct val="115000"/>
              </a:lnSpc>
              <a:spcBef>
                <a:spcPts val="0"/>
              </a:spcBef>
              <a:spcAft>
                <a:spcPts val="0"/>
              </a:spcAft>
              <a:buClr>
                <a:schemeClr val="dk1"/>
              </a:buClr>
              <a:buSzPts val="1100"/>
              <a:buFont typeface="Arial"/>
              <a:buNone/>
            </a:pPr>
            <a:r>
              <a:rPr lang="en-GB" sz="1200">
                <a:solidFill>
                  <a:schemeClr val="dk1"/>
                </a:solidFill>
              </a:rPr>
              <a:t>-there is a risk of an exchange rate fluctuation. When the exchange rate changes, it will absolutely affect clients who transfer money internationality in the foreign currencies.</a:t>
            </a:r>
            <a:endParaRPr sz="1200">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GB" sz="1200">
                <a:solidFill>
                  <a:schemeClr val="dk1"/>
                </a:solidFill>
              </a:rPr>
              <a:t>-</a:t>
            </a:r>
            <a:r>
              <a:rPr lang="en-GB" sz="1200">
                <a:solidFill>
                  <a:srgbClr val="333333"/>
                </a:solidFill>
              </a:rPr>
              <a:t> SWIFT payments usually take 1-3 working days to reach their destination, however it is possible that they can take longer due to circumstances such as</a:t>
            </a:r>
            <a:endParaRPr sz="1200">
              <a:solidFill>
                <a:srgbClr val="333333"/>
              </a:solidFill>
            </a:endParaRPr>
          </a:p>
          <a:p>
            <a:pPr marL="304800" marR="304800" lvl="0" indent="0" algn="l" rtl="0">
              <a:lnSpc>
                <a:spcPct val="115000"/>
              </a:lnSpc>
              <a:spcBef>
                <a:spcPts val="1200"/>
              </a:spcBef>
              <a:spcAft>
                <a:spcPts val="0"/>
              </a:spcAft>
              <a:buClr>
                <a:schemeClr val="dk1"/>
              </a:buClr>
              <a:buSzPts val="1100"/>
              <a:buFont typeface="Arial"/>
              <a:buNone/>
            </a:pPr>
            <a:r>
              <a:rPr lang="en-GB" sz="1200">
                <a:solidFill>
                  <a:srgbClr val="333333"/>
                </a:solidFill>
              </a:rPr>
              <a:t>·       Time differences between the sending and receiving country</a:t>
            </a:r>
            <a:endParaRPr sz="1200">
              <a:solidFill>
                <a:srgbClr val="333333"/>
              </a:solidFill>
            </a:endParaRPr>
          </a:p>
          <a:p>
            <a:pPr marL="304800" marR="304800" lvl="0" indent="0" algn="l" rtl="0">
              <a:lnSpc>
                <a:spcPct val="115000"/>
              </a:lnSpc>
              <a:spcBef>
                <a:spcPts val="0"/>
              </a:spcBef>
              <a:spcAft>
                <a:spcPts val="0"/>
              </a:spcAft>
              <a:buClr>
                <a:schemeClr val="dk1"/>
              </a:buClr>
              <a:buSzPts val="1100"/>
              <a:buFont typeface="Arial"/>
              <a:buNone/>
            </a:pPr>
            <a:r>
              <a:rPr lang="en-GB" sz="1200">
                <a:solidFill>
                  <a:srgbClr val="333333"/>
                </a:solidFill>
              </a:rPr>
              <a:t>·       Currencies involved in the transaction</a:t>
            </a:r>
            <a:endParaRPr sz="1200">
              <a:solidFill>
                <a:srgbClr val="333333"/>
              </a:solidFill>
            </a:endParaRPr>
          </a:p>
          <a:p>
            <a:pPr marL="304800" marR="304800" lvl="0" indent="0" algn="l" rtl="0">
              <a:lnSpc>
                <a:spcPct val="115000"/>
              </a:lnSpc>
              <a:spcBef>
                <a:spcPts val="0"/>
              </a:spcBef>
              <a:spcAft>
                <a:spcPts val="0"/>
              </a:spcAft>
              <a:buClr>
                <a:schemeClr val="dk1"/>
              </a:buClr>
              <a:buSzPts val="1100"/>
              <a:buFont typeface="Arial"/>
              <a:buNone/>
            </a:pPr>
            <a:r>
              <a:rPr lang="en-GB" sz="1200">
                <a:solidFill>
                  <a:srgbClr val="333333"/>
                </a:solidFill>
              </a:rPr>
              <a:t>·       Payment method for the transfer</a:t>
            </a:r>
            <a:endParaRPr sz="1200">
              <a:solidFill>
                <a:srgbClr val="333333"/>
              </a:solidFill>
            </a:endParaRPr>
          </a:p>
          <a:p>
            <a:pPr marL="304800" marR="304800" lvl="0" indent="0" algn="l" rtl="0">
              <a:lnSpc>
                <a:spcPct val="115000"/>
              </a:lnSpc>
              <a:spcBef>
                <a:spcPts val="0"/>
              </a:spcBef>
              <a:spcAft>
                <a:spcPts val="0"/>
              </a:spcAft>
              <a:buClr>
                <a:schemeClr val="dk1"/>
              </a:buClr>
              <a:buSzPts val="1100"/>
              <a:buFont typeface="Arial"/>
              <a:buNone/>
            </a:pPr>
            <a:r>
              <a:rPr lang="en-GB" sz="1200">
                <a:solidFill>
                  <a:srgbClr val="333333"/>
                </a:solidFill>
              </a:rPr>
              <a:t>·       Day of the week in the sending and receiving countries ( Since, bank holidays and weekends might extend the transaction duration)</a:t>
            </a:r>
            <a:endParaRPr sz="1200">
              <a:solidFill>
                <a:srgbClr val="333333"/>
              </a:solidFill>
            </a:endParaRPr>
          </a:p>
          <a:p>
            <a:pPr marL="304800" marR="304800" lvl="0" indent="0" algn="l" rtl="0">
              <a:lnSpc>
                <a:spcPct val="115000"/>
              </a:lnSpc>
              <a:spcBef>
                <a:spcPts val="0"/>
              </a:spcBef>
              <a:spcAft>
                <a:spcPts val="0"/>
              </a:spcAft>
              <a:buClr>
                <a:schemeClr val="dk1"/>
              </a:buClr>
              <a:buSzPts val="1100"/>
              <a:buFont typeface="Arial"/>
              <a:buNone/>
            </a:pPr>
            <a:r>
              <a:rPr lang="en-GB" sz="1200">
                <a:solidFill>
                  <a:srgbClr val="333333"/>
                </a:solidFill>
              </a:rPr>
              <a:t>·       Identity confirmation processes which varies across the countries and may very occasionally affect the speed of transfer</a:t>
            </a:r>
            <a:endParaRPr sz="1200">
              <a:solidFill>
                <a:srgbClr val="333333"/>
              </a:solidFill>
            </a:endParaRPr>
          </a:p>
          <a:p>
            <a:pPr marL="0" lvl="0" indent="0" algn="l" rtl="0">
              <a:spcBef>
                <a:spcPts val="0"/>
              </a:spcBef>
              <a:spcAft>
                <a:spcPts val="0"/>
              </a:spcAft>
              <a:buNone/>
            </a:pPr>
            <a:endParaRPr sz="1200">
              <a:solidFill>
                <a:srgbClr val="243746"/>
              </a:solidFill>
              <a:highlight>
                <a:srgbClr val="FFFFFF"/>
              </a:highlight>
            </a:endParaRPr>
          </a:p>
          <a:p>
            <a:pPr marL="0" lvl="0" indent="0" algn="l" rtl="0">
              <a:spcBef>
                <a:spcPts val="0"/>
              </a:spcBef>
              <a:spcAft>
                <a:spcPts val="0"/>
              </a:spcAft>
              <a:buNone/>
            </a:pPr>
            <a:endParaRPr sz="1200">
              <a:solidFill>
                <a:srgbClr val="243746"/>
              </a:solidFill>
              <a:highlight>
                <a:srgbClr val="FFFFFF"/>
              </a:highlight>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4105e72f56_4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 name="Google Shape;328;g4105e72f56_4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4105e72f56_4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353" name="Google Shape;353;g4105e72f56_4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4105e72f56_4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5" name="Google Shape;365;g4105e72f56_4_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4105e72f56_4_1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3" name="Google Shape;483;g4105e72f56_4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g4105e72f56_4_2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g4105e72f56_4_2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4105e72f56_4_3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5" name="Google Shape;595;g4105e72f56_4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410475226b_2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3" name="Google Shape;603;g410475226b_2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5275" algn="l" rtl="0">
              <a:lnSpc>
                <a:spcPct val="100000"/>
              </a:lnSpc>
              <a:spcBef>
                <a:spcPts val="0"/>
              </a:spcBef>
              <a:spcAft>
                <a:spcPts val="0"/>
              </a:spcAft>
              <a:buClr>
                <a:srgbClr val="666666"/>
              </a:buClr>
              <a:buSzPts val="1050"/>
              <a:buFont typeface="Bree Serif"/>
              <a:buChar char="-"/>
            </a:pPr>
            <a:r>
              <a:rPr lang="en-GB" sz="1050">
                <a:solidFill>
                  <a:srgbClr val="666666"/>
                </a:solidFill>
                <a:latin typeface="Bree Serif"/>
                <a:ea typeface="Bree Serif"/>
                <a:cs typeface="Bree Serif"/>
                <a:sym typeface="Bree Serif"/>
              </a:rPr>
              <a:t>SWIFT does not facilitate funds transfer: rather, it sends payment orders, which must be</a:t>
            </a:r>
            <a:endParaRPr sz="1050">
              <a:solidFill>
                <a:srgbClr val="666666"/>
              </a:solidFill>
              <a:latin typeface="Bree Serif"/>
              <a:ea typeface="Bree Serif"/>
              <a:cs typeface="Bree Serif"/>
              <a:sym typeface="Bree Serif"/>
            </a:endParaRPr>
          </a:p>
          <a:p>
            <a:pPr marL="0" lvl="0" indent="0" algn="l" rtl="0">
              <a:lnSpc>
                <a:spcPct val="100000"/>
              </a:lnSpc>
              <a:spcBef>
                <a:spcPts val="0"/>
              </a:spcBef>
              <a:spcAft>
                <a:spcPts val="0"/>
              </a:spcAft>
              <a:buClr>
                <a:schemeClr val="dk1"/>
              </a:buClr>
              <a:buSzPts val="1100"/>
              <a:buFont typeface="Arial"/>
              <a:buNone/>
            </a:pPr>
            <a:r>
              <a:rPr lang="en-GB" sz="1050">
                <a:solidFill>
                  <a:srgbClr val="666666"/>
                </a:solidFill>
                <a:latin typeface="Bree Serif"/>
                <a:ea typeface="Bree Serif"/>
                <a:cs typeface="Bree Serif"/>
                <a:sym typeface="Bree Serif"/>
              </a:rPr>
              <a:t>settled by correspondent accounts that the institutions have with each other.</a:t>
            </a:r>
            <a:endParaRPr sz="1050">
              <a:solidFill>
                <a:srgbClr val="666666"/>
              </a:solidFill>
              <a:latin typeface="Bree Serif"/>
              <a:ea typeface="Bree Serif"/>
              <a:cs typeface="Bree Serif"/>
              <a:sym typeface="Bree Serif"/>
            </a:endParaRPr>
          </a:p>
          <a:p>
            <a:pPr marL="457200" lvl="0" indent="-295275" algn="l" rtl="0">
              <a:lnSpc>
                <a:spcPct val="100000"/>
              </a:lnSpc>
              <a:spcBef>
                <a:spcPts val="0"/>
              </a:spcBef>
              <a:spcAft>
                <a:spcPts val="0"/>
              </a:spcAft>
              <a:buClr>
                <a:srgbClr val="666666"/>
              </a:buClr>
              <a:buSzPts val="1050"/>
              <a:buFont typeface="Bree Serif"/>
              <a:buChar char="-"/>
            </a:pPr>
            <a:r>
              <a:rPr lang="en-GB" sz="1050">
                <a:solidFill>
                  <a:srgbClr val="666666"/>
                </a:solidFill>
                <a:latin typeface="Bree Serif"/>
                <a:ea typeface="Bree Serif"/>
                <a:cs typeface="Bree Serif"/>
                <a:sym typeface="Bree Serif"/>
              </a:rPr>
              <a:t>Each financial institution, to exchange banking transactions, must have a banking relationship</a:t>
            </a:r>
            <a:endParaRPr sz="1050">
              <a:solidFill>
                <a:srgbClr val="666666"/>
              </a:solidFill>
              <a:latin typeface="Bree Serif"/>
              <a:ea typeface="Bree Serif"/>
              <a:cs typeface="Bree Serif"/>
              <a:sym typeface="Bree Serif"/>
            </a:endParaRPr>
          </a:p>
          <a:p>
            <a:pPr marL="0" lvl="0" indent="0" algn="l" rtl="0">
              <a:lnSpc>
                <a:spcPct val="100000"/>
              </a:lnSpc>
              <a:spcBef>
                <a:spcPts val="0"/>
              </a:spcBef>
              <a:spcAft>
                <a:spcPts val="0"/>
              </a:spcAft>
              <a:buClr>
                <a:schemeClr val="dk1"/>
              </a:buClr>
              <a:buSzPts val="1100"/>
              <a:buFont typeface="Arial"/>
              <a:buNone/>
            </a:pPr>
            <a:r>
              <a:rPr lang="en-GB" sz="1050">
                <a:solidFill>
                  <a:srgbClr val="666666"/>
                </a:solidFill>
                <a:latin typeface="Bree Serif"/>
                <a:ea typeface="Bree Serif"/>
                <a:cs typeface="Bree Serif"/>
                <a:sym typeface="Bree Serif"/>
              </a:rPr>
              <a:t>by either being a bank or affiliating itself with one (or more) so as to enjoy those particular</a:t>
            </a:r>
            <a:endParaRPr sz="1050">
              <a:solidFill>
                <a:srgbClr val="666666"/>
              </a:solidFill>
              <a:latin typeface="Bree Serif"/>
              <a:ea typeface="Bree Serif"/>
              <a:cs typeface="Bree Serif"/>
              <a:sym typeface="Bree Serif"/>
            </a:endParaRPr>
          </a:p>
          <a:p>
            <a:pPr marL="0" lvl="0" indent="0" algn="l" rtl="0">
              <a:lnSpc>
                <a:spcPct val="100000"/>
              </a:lnSpc>
              <a:spcBef>
                <a:spcPts val="0"/>
              </a:spcBef>
              <a:spcAft>
                <a:spcPts val="0"/>
              </a:spcAft>
              <a:buNone/>
            </a:pPr>
            <a:r>
              <a:rPr lang="en-GB" sz="1050">
                <a:solidFill>
                  <a:srgbClr val="666666"/>
                </a:solidFill>
                <a:latin typeface="Bree Serif"/>
                <a:ea typeface="Bree Serif"/>
                <a:cs typeface="Bree Serif"/>
                <a:sym typeface="Bree Serif"/>
              </a:rPr>
              <a:t>business features</a:t>
            </a:r>
            <a:endParaRPr>
              <a:latin typeface="Bree Serif"/>
              <a:ea typeface="Bree Serif"/>
              <a:cs typeface="Bree Serif"/>
              <a:sym typeface="Bree Serif"/>
            </a:endParaRPr>
          </a:p>
          <a:p>
            <a:pPr marL="0" lvl="0" indent="0" algn="l" rtl="0">
              <a:spcBef>
                <a:spcPts val="0"/>
              </a:spcBef>
              <a:spcAft>
                <a:spcPts val="0"/>
              </a:spcAft>
              <a:buNone/>
            </a:pPr>
            <a:endParaRPr/>
          </a:p>
          <a:p>
            <a:pPr marL="0" lvl="0" indent="0" algn="l" rtl="0">
              <a:spcBef>
                <a:spcPts val="0"/>
              </a:spcBef>
              <a:spcAft>
                <a:spcPts val="0"/>
              </a:spcAft>
              <a:buNone/>
            </a:pPr>
            <a:r>
              <a:rPr lang="en-GB" u="sng">
                <a:solidFill>
                  <a:schemeClr val="hlink"/>
                </a:solidFill>
                <a:hlinkClick r:id="rId3"/>
              </a:rPr>
              <a:t>https://www.bom.mu/payment-systems/macss/mauritius-automated-clearing-and-settlement-system</a:t>
            </a:r>
            <a:endParaRPr/>
          </a:p>
          <a:p>
            <a:pPr marL="0" lvl="0" indent="0" algn="l" rtl="0">
              <a:spcBef>
                <a:spcPts val="0"/>
              </a:spcBef>
              <a:spcAft>
                <a:spcPts val="0"/>
              </a:spcAft>
              <a:buNone/>
            </a:pPr>
            <a:r>
              <a:rPr lang="en-GB" u="sng">
                <a:solidFill>
                  <a:schemeClr val="hlink"/>
                </a:solidFill>
                <a:hlinkClick r:id="rId4"/>
              </a:rPr>
              <a:t>https://blog.revolut.com/swift-sepa-how-international-money-transfers-actually-work/</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4105e72f56_4_3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3" name="Google Shape;613;g4105e72f56_4_3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g4105e72f56_4_3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6" name="Google Shape;636;g4105e72f56_4_3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4105e72f56_4_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4" name="Google Shape;654;g4105e72f56_4_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4105e72f56_4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3" name="Google Shape;663;g4105e72f56_4_3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g427fbca59a_5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1" name="Google Shape;681;g427fbca59a_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6" name="Google Shape;56;p1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63" name="Google Shape;63;p1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lstStyle>
            <a:lvl1pPr marL="457200" marR="0" lvl="0"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1pPr>
            <a:lvl2pPr marL="914400" marR="0" lvl="1"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2pPr>
            <a:lvl3pPr marL="1371600" marR="0" lvl="2"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3pPr>
            <a:lvl4pPr marL="1828800" marR="0" lvl="3"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4pPr>
            <a:lvl5pPr marL="2286000" marR="0" lvl="4"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5pPr>
            <a:lvl6pPr marL="2743200" marR="0" lvl="5"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6pPr>
            <a:lvl7pPr marL="3200400" marR="0" lvl="6"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7pPr>
            <a:lvl8pPr marL="3657600" marR="0" lvl="7"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8pPr>
            <a:lvl9pPr marL="4114800" marR="0" lvl="8" indent="-304800" algn="l" rtl="0">
              <a:lnSpc>
                <a:spcPct val="115000"/>
              </a:lnSpc>
              <a:spcBef>
                <a:spcPts val="1600"/>
              </a:spcBef>
              <a:spcAft>
                <a:spcPts val="1600"/>
              </a:spcAft>
              <a:buClr>
                <a:schemeClr val="dk2"/>
              </a:buClr>
              <a:buSzPts val="1200"/>
              <a:buFont typeface="Arial"/>
              <a:buChar char="■"/>
              <a:defRPr sz="1200" b="0" i="0" u="none" strike="noStrike" cap="none">
                <a:solidFill>
                  <a:schemeClr val="dk2"/>
                </a:solidFill>
                <a:latin typeface="Arial"/>
                <a:ea typeface="Arial"/>
                <a:cs typeface="Arial"/>
                <a:sym typeface="Arial"/>
              </a:defRPr>
            </a:lvl9pPr>
          </a:lstStyle>
          <a:p>
            <a:endParaRPr/>
          </a:p>
        </p:txBody>
      </p:sp>
      <p:sp>
        <p:nvSpPr>
          <p:cNvPr id="64" name="Google Shape;64;p1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lstStyle>
            <a:lvl1pPr marL="457200" marR="0" lvl="0"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1pPr>
            <a:lvl2pPr marL="914400" marR="0" lvl="1"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2pPr>
            <a:lvl3pPr marL="1371600" marR="0" lvl="2"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3pPr>
            <a:lvl4pPr marL="1828800" marR="0" lvl="3"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4pPr>
            <a:lvl5pPr marL="2286000" marR="0" lvl="4"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5pPr>
            <a:lvl6pPr marL="2743200" marR="0" lvl="5"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6pPr>
            <a:lvl7pPr marL="3200400" marR="0" lvl="6"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7pPr>
            <a:lvl8pPr marL="3657600" marR="0" lvl="7"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8pPr>
            <a:lvl9pPr marL="4114800" marR="0" lvl="8" indent="-304800" algn="l" rtl="0">
              <a:lnSpc>
                <a:spcPct val="115000"/>
              </a:lnSpc>
              <a:spcBef>
                <a:spcPts val="1600"/>
              </a:spcBef>
              <a:spcAft>
                <a:spcPts val="1600"/>
              </a:spcAft>
              <a:buClr>
                <a:schemeClr val="dk2"/>
              </a:buClr>
              <a:buSzPts val="1200"/>
              <a:buFont typeface="Arial"/>
              <a:buChar char="■"/>
              <a:defRPr sz="1200" b="0" i="0" u="none" strike="noStrike" cap="none">
                <a:solidFill>
                  <a:schemeClr val="dk2"/>
                </a:solidFill>
                <a:latin typeface="Arial"/>
                <a:ea typeface="Arial"/>
                <a:cs typeface="Arial"/>
                <a:sym typeface="Arial"/>
              </a:defRPr>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68" name="Google Shape;68;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9"/>
        <p:cNvGrpSpPr/>
        <p:nvPr/>
      </p:nvGrpSpPr>
      <p:grpSpPr>
        <a:xfrm>
          <a:off x="0" y="0"/>
          <a:ext cx="0" cy="0"/>
          <a:chOff x="0" y="0"/>
          <a:chExt cx="0" cy="0"/>
        </a:xfrm>
      </p:grpSpPr>
      <p:sp>
        <p:nvSpPr>
          <p:cNvPr id="70" name="Google Shape;70;p1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lstStyle>
            <a:lvl1pPr marR="0" lvl="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9pPr>
          </a:lstStyle>
          <a:p>
            <a:endParaRPr/>
          </a:p>
        </p:txBody>
      </p:sp>
      <p:sp>
        <p:nvSpPr>
          <p:cNvPr id="71" name="Google Shape;71;p1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lstStyle>
            <a:lvl1pPr marL="457200" marR="0" lvl="0" indent="-304800" algn="l" rtl="0">
              <a:lnSpc>
                <a:spcPct val="115000"/>
              </a:lnSpc>
              <a:spcBef>
                <a:spcPts val="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1pPr>
            <a:lvl2pPr marL="914400" marR="0" lvl="1"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2pPr>
            <a:lvl3pPr marL="1371600" marR="0" lvl="2"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3pPr>
            <a:lvl4pPr marL="1828800" marR="0" lvl="3"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4pPr>
            <a:lvl5pPr marL="2286000" marR="0" lvl="4"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5pPr>
            <a:lvl6pPr marL="2743200" marR="0" lvl="5"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6pPr>
            <a:lvl7pPr marL="3200400" marR="0" lvl="6"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7pPr>
            <a:lvl8pPr marL="3657600" marR="0" lvl="7" indent="-304800" algn="l" rtl="0">
              <a:lnSpc>
                <a:spcPct val="115000"/>
              </a:lnSpc>
              <a:spcBef>
                <a:spcPts val="1600"/>
              </a:spcBef>
              <a:spcAft>
                <a:spcPts val="0"/>
              </a:spcAft>
              <a:buClr>
                <a:schemeClr val="dk2"/>
              </a:buClr>
              <a:buSzPts val="1200"/>
              <a:buFont typeface="Arial"/>
              <a:buChar char="○"/>
              <a:defRPr sz="1200" b="0" i="0" u="none" strike="noStrike" cap="none">
                <a:solidFill>
                  <a:schemeClr val="dk2"/>
                </a:solidFill>
                <a:latin typeface="Arial"/>
                <a:ea typeface="Arial"/>
                <a:cs typeface="Arial"/>
                <a:sym typeface="Arial"/>
              </a:defRPr>
            </a:lvl8pPr>
            <a:lvl9pPr marL="4114800" marR="0" lvl="8" indent="-304800" algn="l" rtl="0">
              <a:lnSpc>
                <a:spcPct val="115000"/>
              </a:lnSpc>
              <a:spcBef>
                <a:spcPts val="1600"/>
              </a:spcBef>
              <a:spcAft>
                <a:spcPts val="1600"/>
              </a:spcAft>
              <a:buClr>
                <a:schemeClr val="dk2"/>
              </a:buClr>
              <a:buSzPts val="1200"/>
              <a:buFont typeface="Arial"/>
              <a:buChar char="■"/>
              <a:defRPr sz="1200" b="0" i="0" u="none" strike="noStrike" cap="none">
                <a:solidFill>
                  <a:schemeClr val="dk2"/>
                </a:solidFill>
                <a:latin typeface="Arial"/>
                <a:ea typeface="Arial"/>
                <a:cs typeface="Arial"/>
                <a:sym typeface="Arial"/>
              </a:defRPr>
            </a:lvl9pPr>
          </a:lstStyle>
          <a:p>
            <a:endParaRPr/>
          </a:p>
        </p:txBody>
      </p:sp>
      <p:sp>
        <p:nvSpPr>
          <p:cNvPr id="72" name="Google Shape;7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lstStyle>
            <a:lvl1pPr marR="0" lvl="0"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4800"/>
              <a:buFont typeface="Arial"/>
              <a:buNone/>
              <a:defRPr sz="4800" b="0" i="0" u="none" strike="noStrike" cap="none">
                <a:solidFill>
                  <a:schemeClr val="dk1"/>
                </a:solidFill>
                <a:latin typeface="Arial"/>
                <a:ea typeface="Arial"/>
                <a:cs typeface="Arial"/>
                <a:sym typeface="Arial"/>
              </a:defRPr>
            </a:lvl9pPr>
          </a:lstStyle>
          <a:p>
            <a:endParaRPr/>
          </a:p>
        </p:txBody>
      </p:sp>
      <p:sp>
        <p:nvSpPr>
          <p:cNvPr id="75" name="Google Shape;7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76"/>
        <p:cNvGrpSpPr/>
        <p:nvPr/>
      </p:nvGrpSpPr>
      <p:grpSpPr>
        <a:xfrm>
          <a:off x="0" y="0"/>
          <a:ext cx="0" cy="0"/>
          <a:chOff x="0" y="0"/>
          <a:chExt cx="0" cy="0"/>
        </a:xfrm>
      </p:grpSpPr>
      <p:sp>
        <p:nvSpPr>
          <p:cNvPr id="77" name="Google Shape;77;p2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 name="Google Shape;78;p2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lstStyle>
            <a:lvl1pPr marR="0" lvl="0"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4200"/>
              <a:buFont typeface="Arial"/>
              <a:buNone/>
              <a:defRPr sz="4200" b="0" i="0" u="none" strike="noStrike" cap="none">
                <a:solidFill>
                  <a:schemeClr val="dk1"/>
                </a:solidFill>
                <a:latin typeface="Arial"/>
                <a:ea typeface="Arial"/>
                <a:cs typeface="Arial"/>
                <a:sym typeface="Arial"/>
              </a:defRPr>
            </a:lvl9pPr>
          </a:lstStyle>
          <a:p>
            <a:endParaRPr/>
          </a:p>
        </p:txBody>
      </p:sp>
      <p:sp>
        <p:nvSpPr>
          <p:cNvPr id="79" name="Google Shape;79;p2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lstStyle>
            <a:lvl1pPr marR="0" lvl="0"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chemeClr val="dk2"/>
              </a:buClr>
              <a:buSzPts val="2100"/>
              <a:buFont typeface="Arial"/>
              <a:buNone/>
              <a:defRPr sz="2100" b="0" i="0" u="none" strike="noStrike" cap="none">
                <a:solidFill>
                  <a:schemeClr val="dk2"/>
                </a:solidFill>
                <a:latin typeface="Arial"/>
                <a:ea typeface="Arial"/>
                <a:cs typeface="Arial"/>
                <a:sym typeface="Arial"/>
              </a:defRPr>
            </a:lvl9pPr>
          </a:lstStyle>
          <a:p>
            <a:endParaRPr/>
          </a:p>
        </p:txBody>
      </p:sp>
      <p:sp>
        <p:nvSpPr>
          <p:cNvPr id="80" name="Google Shape;80;p2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1" name="Google Shape;8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2"/>
        <p:cNvGrpSpPr/>
        <p:nvPr/>
      </p:nvGrpSpPr>
      <p:grpSpPr>
        <a:xfrm>
          <a:off x="0" y="0"/>
          <a:ext cx="0" cy="0"/>
          <a:chOff x="0" y="0"/>
          <a:chExt cx="0" cy="0"/>
        </a:xfrm>
      </p:grpSpPr>
      <p:sp>
        <p:nvSpPr>
          <p:cNvPr id="83" name="Google Shape;83;p2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lstStyle>
            <a:lvl1pPr marL="457200" marR="0" lvl="0" indent="-228600" algn="l" rtl="0">
              <a:lnSpc>
                <a:spcPct val="100000"/>
              </a:lnSpc>
              <a:spcBef>
                <a:spcPts val="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stStyle>
          <a:p>
            <a:endParaRPr/>
          </a:p>
        </p:txBody>
      </p:sp>
      <p:sp>
        <p:nvSpPr>
          <p:cNvPr id="84" name="Google Shape;84;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5"/>
        <p:cNvGrpSpPr/>
        <p:nvPr/>
      </p:nvGrpSpPr>
      <p:grpSpPr>
        <a:xfrm>
          <a:off x="0" y="0"/>
          <a:ext cx="0" cy="0"/>
          <a:chOff x="0" y="0"/>
          <a:chExt cx="0" cy="0"/>
        </a:xfrm>
      </p:grpSpPr>
      <p:sp>
        <p:nvSpPr>
          <p:cNvPr id="86" name="Google Shape;86;p2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lstStyle>
            <a:lvl1pPr marR="0" lvl="0"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12000"/>
              <a:buFont typeface="Arial"/>
              <a:buNone/>
              <a:defRPr sz="12000" b="0" i="0" u="none" strike="noStrike" cap="none">
                <a:solidFill>
                  <a:schemeClr val="dk1"/>
                </a:solidFill>
                <a:latin typeface="Arial"/>
                <a:ea typeface="Arial"/>
                <a:cs typeface="Arial"/>
                <a:sym typeface="Arial"/>
              </a:defRPr>
            </a:lvl9pPr>
          </a:lstStyle>
          <a:p>
            <a:r>
              <a:t>xx%</a:t>
            </a:r>
          </a:p>
        </p:txBody>
      </p:sp>
      <p:sp>
        <p:nvSpPr>
          <p:cNvPr id="87" name="Google Shape;87;p2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lstStyle>
            <a:lvl1pPr marL="457200" marR="0" lvl="0" indent="-342900" algn="ctr"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ctr"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ctr"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8" name="Google Shape;88;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9"/>
        <p:cNvGrpSpPr/>
        <p:nvPr/>
      </p:nvGrpSpPr>
      <p:grpSpPr>
        <a:xfrm>
          <a:off x="0" y="0"/>
          <a:ext cx="0" cy="0"/>
          <a:chOff x="0" y="0"/>
          <a:chExt cx="0" cy="0"/>
        </a:xfrm>
      </p:grpSpPr>
      <p:sp>
        <p:nvSpPr>
          <p:cNvPr id="90" name="Google Shape;90;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jp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6.jp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7.png"/><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37.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40.png"/><Relationship Id="rId5" Type="http://schemas.openxmlformats.org/officeDocument/2006/relationships/image" Target="../media/image39.jp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17.png"/><Relationship Id="rId7" Type="http://schemas.openxmlformats.org/officeDocument/2006/relationships/image" Target="../media/image41.jp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43.png"/></Relationships>
</file>

<file path=ppt/slides/_rels/slide1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30.png"/><Relationship Id="rId3" Type="http://schemas.openxmlformats.org/officeDocument/2006/relationships/image" Target="../media/image17.png"/><Relationship Id="rId7" Type="http://schemas.openxmlformats.org/officeDocument/2006/relationships/image" Target="../media/image47.png"/><Relationship Id="rId12"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image" Target="../media/image28.png"/><Relationship Id="rId5" Type="http://schemas.openxmlformats.org/officeDocument/2006/relationships/image" Target="../media/image45.png"/><Relationship Id="rId10" Type="http://schemas.openxmlformats.org/officeDocument/2006/relationships/image" Target="../media/image27.png"/><Relationship Id="rId4" Type="http://schemas.openxmlformats.org/officeDocument/2006/relationships/image" Target="../media/image44.png"/><Relationship Id="rId9" Type="http://schemas.openxmlformats.org/officeDocument/2006/relationships/image" Target="../media/image26.png"/><Relationship Id="rId1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3.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56.png"/><Relationship Id="rId4" Type="http://schemas.openxmlformats.org/officeDocument/2006/relationships/image" Target="../media/image55.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jp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61.gif"/><Relationship Id="rId4" Type="http://schemas.openxmlformats.org/officeDocument/2006/relationships/image" Target="../media/image60.jpg"/></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24"/>
          <p:cNvPicPr preferRelativeResize="0"/>
          <p:nvPr/>
        </p:nvPicPr>
        <p:blipFill>
          <a:blip r:embed="rId3">
            <a:alphaModFix/>
          </a:blip>
          <a:stretch>
            <a:fillRect/>
          </a:stretch>
        </p:blipFill>
        <p:spPr>
          <a:xfrm>
            <a:off x="0" y="0"/>
            <a:ext cx="9143999" cy="5143500"/>
          </a:xfrm>
          <a:prstGeom prst="rect">
            <a:avLst/>
          </a:prstGeom>
          <a:noFill/>
          <a:ln>
            <a:noFill/>
          </a:ln>
        </p:spPr>
      </p:pic>
      <p:sp>
        <p:nvSpPr>
          <p:cNvPr id="96" name="Google Shape;96;p24"/>
          <p:cNvSpPr/>
          <p:nvPr/>
        </p:nvSpPr>
        <p:spPr>
          <a:xfrm>
            <a:off x="1223825" y="0"/>
            <a:ext cx="6803700" cy="3166500"/>
          </a:xfrm>
          <a:prstGeom prst="rect">
            <a:avLst/>
          </a:prstGeom>
          <a:solidFill>
            <a:srgbClr val="FFFFFF">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a:p>
        </p:txBody>
      </p:sp>
      <p:sp>
        <p:nvSpPr>
          <p:cNvPr id="97" name="Google Shape;97;p24"/>
          <p:cNvSpPr/>
          <p:nvPr/>
        </p:nvSpPr>
        <p:spPr>
          <a:xfrm>
            <a:off x="339900" y="367950"/>
            <a:ext cx="8464200" cy="44076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4"/>
          <p:cNvSpPr txBox="1">
            <a:spLocks noGrp="1"/>
          </p:cNvSpPr>
          <p:nvPr>
            <p:ph type="subTitle" idx="1"/>
          </p:nvPr>
        </p:nvSpPr>
        <p:spPr>
          <a:xfrm>
            <a:off x="311700" y="921250"/>
            <a:ext cx="8520600" cy="187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rgbClr val="666666"/>
                </a:solidFill>
                <a:latin typeface="Bree Serif"/>
                <a:ea typeface="Bree Serif"/>
                <a:cs typeface="TH SarabunPSK" panose="020B0500040200020003" pitchFamily="34" charset="-34"/>
                <a:sym typeface="Bree Serif"/>
              </a:rPr>
              <a:t>International Payment Methods</a:t>
            </a:r>
            <a:endParaRPr dirty="0">
              <a:solidFill>
                <a:srgbClr val="666666"/>
              </a:solidFill>
              <a:latin typeface="Bree Serif"/>
              <a:ea typeface="Bree Serif"/>
              <a:cs typeface="TH SarabunPSK" panose="020B0500040200020003" pitchFamily="34" charset="-34"/>
              <a:sym typeface="Bree Serif"/>
            </a:endParaRPr>
          </a:p>
          <a:p>
            <a:pPr marL="0" lvl="0" indent="0" algn="ctr" rtl="0">
              <a:spcBef>
                <a:spcPts val="0"/>
              </a:spcBef>
              <a:spcAft>
                <a:spcPts val="0"/>
              </a:spcAft>
              <a:buNone/>
            </a:pPr>
            <a:endParaRPr dirty="0">
              <a:solidFill>
                <a:srgbClr val="666666"/>
              </a:solidFill>
              <a:latin typeface="Bree Serif"/>
              <a:ea typeface="Bree Serif"/>
              <a:cs typeface="TH SarabunPSK" panose="020B0500040200020003" pitchFamily="34" charset="-34"/>
              <a:sym typeface="Bree Serif"/>
            </a:endParaRPr>
          </a:p>
          <a:p>
            <a:pPr marL="0" lvl="0" indent="0" algn="ctr" rtl="0">
              <a:spcBef>
                <a:spcPts val="0"/>
              </a:spcBef>
              <a:spcAft>
                <a:spcPts val="0"/>
              </a:spcAft>
              <a:buNone/>
            </a:pPr>
            <a:r>
              <a:rPr lang="en-GB" dirty="0">
                <a:solidFill>
                  <a:srgbClr val="666666"/>
                </a:solidFill>
                <a:latin typeface="Bree Serif"/>
                <a:ea typeface="Bree Serif"/>
                <a:cs typeface="TH SarabunPSK" panose="020B0500040200020003" pitchFamily="34" charset="-34"/>
                <a:sym typeface="Bree Serif"/>
              </a:rPr>
              <a:t>Group 7</a:t>
            </a:r>
            <a:endParaRPr dirty="0">
              <a:solidFill>
                <a:srgbClr val="666666"/>
              </a:solidFill>
              <a:latin typeface="Bree Serif"/>
              <a:ea typeface="Bree Serif"/>
              <a:cs typeface="TH SarabunPSK" panose="020B0500040200020003" pitchFamily="34" charset="-34"/>
              <a:sym typeface="Bree Serif"/>
            </a:endParaRPr>
          </a:p>
        </p:txBody>
      </p:sp>
      <p:cxnSp>
        <p:nvCxnSpPr>
          <p:cNvPr id="99" name="Google Shape;99;p24"/>
          <p:cNvCxnSpPr/>
          <p:nvPr/>
        </p:nvCxnSpPr>
        <p:spPr>
          <a:xfrm>
            <a:off x="3645725" y="1744350"/>
            <a:ext cx="1959900" cy="8700"/>
          </a:xfrm>
          <a:prstGeom prst="straightConnector1">
            <a:avLst/>
          </a:prstGeom>
          <a:noFill/>
          <a:ln w="38100" cap="flat" cmpd="sng">
            <a:solidFill>
              <a:srgbClr val="666666"/>
            </a:solidFill>
            <a:prstDash val="solid"/>
            <a:round/>
            <a:headEnd type="none" w="med" len="med"/>
            <a:tailEnd type="non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pic>
        <p:nvPicPr>
          <p:cNvPr id="104" name="Google Shape;104;p25"/>
          <p:cNvPicPr preferRelativeResize="0"/>
          <p:nvPr/>
        </p:nvPicPr>
        <p:blipFill>
          <a:blip r:embed="rId3">
            <a:alphaModFix/>
          </a:blip>
          <a:stretch>
            <a:fillRect/>
          </a:stretch>
        </p:blipFill>
        <p:spPr>
          <a:xfrm>
            <a:off x="0" y="0"/>
            <a:ext cx="4244875" cy="5143499"/>
          </a:xfrm>
          <a:prstGeom prst="rect">
            <a:avLst/>
          </a:prstGeom>
          <a:noFill/>
          <a:ln>
            <a:noFill/>
          </a:ln>
        </p:spPr>
      </p:pic>
      <p:sp>
        <p:nvSpPr>
          <p:cNvPr id="105" name="Google Shape;105;p25"/>
          <p:cNvSpPr/>
          <p:nvPr/>
        </p:nvSpPr>
        <p:spPr>
          <a:xfrm>
            <a:off x="684087" y="641900"/>
            <a:ext cx="2876700" cy="39282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5"/>
          <p:cNvSpPr/>
          <p:nvPr/>
        </p:nvSpPr>
        <p:spPr>
          <a:xfrm>
            <a:off x="950025" y="928550"/>
            <a:ext cx="2344800" cy="3354900"/>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5"/>
          <p:cNvSpPr txBox="1"/>
          <p:nvPr/>
        </p:nvSpPr>
        <p:spPr>
          <a:xfrm>
            <a:off x="1112563" y="2165250"/>
            <a:ext cx="1917000" cy="642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800" dirty="0">
                <a:solidFill>
                  <a:schemeClr val="tx1"/>
                </a:solidFill>
                <a:latin typeface="Bree Serif"/>
                <a:ea typeface="Bree Serif"/>
                <a:cs typeface="Bree Serif"/>
                <a:sym typeface="Bree Serif"/>
              </a:rPr>
              <a:t>Content</a:t>
            </a:r>
            <a:endParaRPr sz="2800" dirty="0">
              <a:solidFill>
                <a:schemeClr val="tx1"/>
              </a:solidFill>
              <a:latin typeface="Bree Serif"/>
              <a:ea typeface="Bree Serif"/>
              <a:cs typeface="Bree Serif"/>
              <a:sym typeface="Bree Serif"/>
            </a:endParaRPr>
          </a:p>
        </p:txBody>
      </p:sp>
      <p:sp>
        <p:nvSpPr>
          <p:cNvPr id="108" name="Google Shape;108;p25"/>
          <p:cNvSpPr/>
          <p:nvPr/>
        </p:nvSpPr>
        <p:spPr>
          <a:xfrm>
            <a:off x="4244874" y="0"/>
            <a:ext cx="4899000" cy="51435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9" name="Google Shape;109;p25"/>
          <p:cNvSpPr/>
          <p:nvPr/>
        </p:nvSpPr>
        <p:spPr>
          <a:xfrm>
            <a:off x="3808400" y="206685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 name="Group 2">
            <a:extLst>
              <a:ext uri="{FF2B5EF4-FFF2-40B4-BE49-F238E27FC236}">
                <a16:creationId xmlns:a16="http://schemas.microsoft.com/office/drawing/2014/main" id="{A35F4EFF-0052-4B67-BBDD-20C7B8813E98}"/>
              </a:ext>
            </a:extLst>
          </p:cNvPr>
          <p:cNvGrpSpPr/>
          <p:nvPr/>
        </p:nvGrpSpPr>
        <p:grpSpPr>
          <a:xfrm>
            <a:off x="4775600" y="217459"/>
            <a:ext cx="3705907" cy="4608983"/>
            <a:chOff x="4775600" y="217459"/>
            <a:chExt cx="3705907" cy="4700048"/>
          </a:xfrm>
        </p:grpSpPr>
        <p:sp>
          <p:nvSpPr>
            <p:cNvPr id="2" name="TextBox 1">
              <a:extLst>
                <a:ext uri="{FF2B5EF4-FFF2-40B4-BE49-F238E27FC236}">
                  <a16:creationId xmlns:a16="http://schemas.microsoft.com/office/drawing/2014/main" id="{2EEF1E2A-80FA-419F-AD1A-03FC24AE3051}"/>
                </a:ext>
              </a:extLst>
            </p:cNvPr>
            <p:cNvSpPr txBox="1"/>
            <p:nvPr/>
          </p:nvSpPr>
          <p:spPr>
            <a:xfrm>
              <a:off x="7450689" y="560647"/>
              <a:ext cx="1030818" cy="430887"/>
            </a:xfrm>
            <a:prstGeom prst="rect">
              <a:avLst/>
            </a:prstGeom>
            <a:noFill/>
          </p:spPr>
          <p:txBody>
            <a:bodyPr wrap="square" rtlCol="0">
              <a:spAutoFit/>
            </a:bodyPr>
            <a:lstStyle/>
            <a:p>
              <a:r>
                <a:rPr lang="en-US" sz="1100" dirty="0">
                  <a:latin typeface="Bree Serif" panose="020B0604020202020204" charset="0"/>
                </a:rPr>
                <a:t>The world before SWIFT</a:t>
              </a:r>
            </a:p>
          </p:txBody>
        </p:sp>
        <p:sp>
          <p:nvSpPr>
            <p:cNvPr id="5" name="Freeform: Shape 4">
              <a:extLst>
                <a:ext uri="{FF2B5EF4-FFF2-40B4-BE49-F238E27FC236}">
                  <a16:creationId xmlns:a16="http://schemas.microsoft.com/office/drawing/2014/main" id="{25646906-A10F-44DC-A903-AFE4AEF17BB2}"/>
                </a:ext>
              </a:extLst>
            </p:cNvPr>
            <p:cNvSpPr/>
            <p:nvPr/>
          </p:nvSpPr>
          <p:spPr>
            <a:xfrm>
              <a:off x="5020223" y="583219"/>
              <a:ext cx="2501711" cy="1804946"/>
            </a:xfrm>
            <a:custGeom>
              <a:avLst/>
              <a:gdLst>
                <a:gd name="connsiteX0" fmla="*/ 2501711 w 2501711"/>
                <a:gd name="connsiteY0" fmla="*/ 0 h 1804946"/>
                <a:gd name="connsiteX1" fmla="*/ 84514 w 2501711"/>
                <a:gd name="connsiteY1" fmla="*/ 1240404 h 1804946"/>
                <a:gd name="connsiteX2" fmla="*/ 784229 w 2501711"/>
                <a:gd name="connsiteY2" fmla="*/ 1804946 h 1804946"/>
              </a:gdLst>
              <a:ahLst/>
              <a:cxnLst>
                <a:cxn ang="0">
                  <a:pos x="connsiteX0" y="connsiteY0"/>
                </a:cxn>
                <a:cxn ang="0">
                  <a:pos x="connsiteX1" y="connsiteY1"/>
                </a:cxn>
                <a:cxn ang="0">
                  <a:pos x="connsiteX2" y="connsiteY2"/>
                </a:cxn>
              </a:cxnLst>
              <a:rect l="l" t="t" r="r" b="b"/>
              <a:pathLst>
                <a:path w="2501711" h="1804946">
                  <a:moveTo>
                    <a:pt x="2501711" y="0"/>
                  </a:moveTo>
                  <a:cubicBezTo>
                    <a:pt x="1436236" y="469790"/>
                    <a:pt x="370761" y="939580"/>
                    <a:pt x="84514" y="1240404"/>
                  </a:cubicBezTo>
                  <a:cubicBezTo>
                    <a:pt x="-201733" y="1541228"/>
                    <a:pt x="291248" y="1673087"/>
                    <a:pt x="784229" y="1804946"/>
                  </a:cubicBezTo>
                </a:path>
              </a:pathLst>
            </a:cu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374A7CA-7E2A-41E0-AEB1-8AFCB43EBD3B}"/>
                </a:ext>
              </a:extLst>
            </p:cNvPr>
            <p:cNvPicPr>
              <a:picLocks noChangeAspect="1"/>
            </p:cNvPicPr>
            <p:nvPr/>
          </p:nvPicPr>
          <p:blipFill>
            <a:blip r:embed="rId4">
              <a:clrChange>
                <a:clrFrom>
                  <a:srgbClr val="000000">
                    <a:alpha val="0"/>
                  </a:srgbClr>
                </a:clrFrom>
                <a:clrTo>
                  <a:srgbClr val="000000">
                    <a:alpha val="0"/>
                  </a:srgbClr>
                </a:clrTo>
              </a:clrChange>
            </a:blip>
            <a:stretch>
              <a:fillRect/>
            </a:stretch>
          </p:blipFill>
          <p:spPr>
            <a:xfrm>
              <a:off x="5107718" y="3827352"/>
              <a:ext cx="1090155" cy="1090155"/>
            </a:xfrm>
            <a:prstGeom prst="rect">
              <a:avLst/>
            </a:prstGeom>
          </p:spPr>
        </p:pic>
        <p:pic>
          <p:nvPicPr>
            <p:cNvPr id="12" name="Picture 11" descr="A close up of a sign&#10;&#10;Description generated with high confidence">
              <a:extLst>
                <a:ext uri="{FF2B5EF4-FFF2-40B4-BE49-F238E27FC236}">
                  <a16:creationId xmlns:a16="http://schemas.microsoft.com/office/drawing/2014/main" id="{130A6B0A-6C9C-4FED-84BB-EB3E9836B9E4}"/>
                </a:ext>
              </a:extLst>
            </p:cNvPr>
            <p:cNvPicPr>
              <a:picLocks noChangeAspect="1"/>
            </p:cNvPicPr>
            <p:nvPr/>
          </p:nvPicPr>
          <p:blipFill>
            <a:blip r:embed="rId5">
              <a:clrChange>
                <a:clrFrom>
                  <a:srgbClr val="000000">
                    <a:alpha val="0"/>
                  </a:srgbClr>
                </a:clrFrom>
                <a:clrTo>
                  <a:srgbClr val="000000">
                    <a:alpha val="0"/>
                  </a:srgbClr>
                </a:clrTo>
              </a:clrChange>
            </a:blip>
            <a:stretch>
              <a:fillRect/>
            </a:stretch>
          </p:blipFill>
          <p:spPr>
            <a:xfrm>
              <a:off x="7356820" y="217459"/>
              <a:ext cx="365760" cy="365760"/>
            </a:xfrm>
            <a:prstGeom prst="rect">
              <a:avLst/>
            </a:prstGeom>
          </p:spPr>
        </p:pic>
        <p:sp>
          <p:nvSpPr>
            <p:cNvPr id="14" name="Freeform: Shape 13">
              <a:extLst>
                <a:ext uri="{FF2B5EF4-FFF2-40B4-BE49-F238E27FC236}">
                  <a16:creationId xmlns:a16="http://schemas.microsoft.com/office/drawing/2014/main" id="{7C6097F6-2480-40D8-97EF-56B9805C9B51}"/>
                </a:ext>
              </a:extLst>
            </p:cNvPr>
            <p:cNvSpPr/>
            <p:nvPr/>
          </p:nvSpPr>
          <p:spPr>
            <a:xfrm>
              <a:off x="5602818" y="2388165"/>
              <a:ext cx="2713092" cy="2282706"/>
            </a:xfrm>
            <a:custGeom>
              <a:avLst/>
              <a:gdLst>
                <a:gd name="connsiteX0" fmla="*/ 198782 w 2713092"/>
                <a:gd name="connsiteY0" fmla="*/ 0 h 2282706"/>
                <a:gd name="connsiteX1" fmla="*/ 2711395 w 2713092"/>
                <a:gd name="connsiteY1" fmla="*/ 747423 h 2282706"/>
                <a:gd name="connsiteX2" fmla="*/ 580445 w 2713092"/>
                <a:gd name="connsiteY2" fmla="*/ 2051437 h 2282706"/>
                <a:gd name="connsiteX3" fmla="*/ 0 w 2713092"/>
                <a:gd name="connsiteY3" fmla="*/ 2282025 h 2282706"/>
                <a:gd name="connsiteX4" fmla="*/ 0 w 2713092"/>
                <a:gd name="connsiteY4" fmla="*/ 2282025 h 2282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3092" h="2282706">
                  <a:moveTo>
                    <a:pt x="198782" y="0"/>
                  </a:moveTo>
                  <a:cubicBezTo>
                    <a:pt x="1423283" y="202758"/>
                    <a:pt x="2647785" y="405517"/>
                    <a:pt x="2711395" y="747423"/>
                  </a:cubicBezTo>
                  <a:cubicBezTo>
                    <a:pt x="2775005" y="1089329"/>
                    <a:pt x="1032344" y="1795670"/>
                    <a:pt x="580445" y="2051437"/>
                  </a:cubicBezTo>
                  <a:cubicBezTo>
                    <a:pt x="128546" y="2307204"/>
                    <a:pt x="0" y="2282025"/>
                    <a:pt x="0" y="2282025"/>
                  </a:cubicBezTo>
                  <a:lnTo>
                    <a:pt x="0" y="2282025"/>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9B5A2EE5-4974-4EDC-B0FB-BEDA51583A9F}"/>
                </a:ext>
              </a:extLst>
            </p:cNvPr>
            <p:cNvSpPr txBox="1"/>
            <p:nvPr/>
          </p:nvSpPr>
          <p:spPr>
            <a:xfrm>
              <a:off x="4775600" y="931695"/>
              <a:ext cx="1030818" cy="523220"/>
            </a:xfrm>
            <a:prstGeom prst="rect">
              <a:avLst/>
            </a:prstGeom>
            <a:noFill/>
          </p:spPr>
          <p:txBody>
            <a:bodyPr wrap="square" rtlCol="0">
              <a:spAutoFit/>
            </a:bodyPr>
            <a:lstStyle/>
            <a:p>
              <a:r>
                <a:rPr lang="en-US" dirty="0">
                  <a:latin typeface="Bree Serif" panose="020B0604020202020204" charset="0"/>
                </a:rPr>
                <a:t>SWIFT’s Presence</a:t>
              </a:r>
            </a:p>
          </p:txBody>
        </p:sp>
        <p:sp>
          <p:nvSpPr>
            <p:cNvPr id="22" name="TextBox 21">
              <a:extLst>
                <a:ext uri="{FF2B5EF4-FFF2-40B4-BE49-F238E27FC236}">
                  <a16:creationId xmlns:a16="http://schemas.microsoft.com/office/drawing/2014/main" id="{BE8C479A-DC33-4C84-8BB1-F69B881F5E5F}"/>
                </a:ext>
              </a:extLst>
            </p:cNvPr>
            <p:cNvSpPr txBox="1"/>
            <p:nvPr/>
          </p:nvSpPr>
          <p:spPr>
            <a:xfrm>
              <a:off x="6511001" y="1907071"/>
              <a:ext cx="1030818" cy="584775"/>
            </a:xfrm>
            <a:prstGeom prst="rect">
              <a:avLst/>
            </a:prstGeom>
            <a:noFill/>
          </p:spPr>
          <p:txBody>
            <a:bodyPr wrap="square" rtlCol="0">
              <a:spAutoFit/>
            </a:bodyPr>
            <a:lstStyle/>
            <a:p>
              <a:r>
                <a:rPr lang="en-US" sz="1600" dirty="0">
                  <a:latin typeface="Bree Serif" panose="020B0604020202020204" charset="0"/>
                </a:rPr>
                <a:t>SWIFT in practice</a:t>
              </a:r>
            </a:p>
          </p:txBody>
        </p:sp>
        <p:sp>
          <p:nvSpPr>
            <p:cNvPr id="23" name="TextBox 22">
              <a:extLst>
                <a:ext uri="{FF2B5EF4-FFF2-40B4-BE49-F238E27FC236}">
                  <a16:creationId xmlns:a16="http://schemas.microsoft.com/office/drawing/2014/main" id="{DA4871F0-8B95-44EE-9413-74DB36CFFDA2}"/>
                </a:ext>
              </a:extLst>
            </p:cNvPr>
            <p:cNvSpPr txBox="1"/>
            <p:nvPr/>
          </p:nvSpPr>
          <p:spPr>
            <a:xfrm>
              <a:off x="6947102" y="3118562"/>
              <a:ext cx="1185196" cy="646331"/>
            </a:xfrm>
            <a:prstGeom prst="rect">
              <a:avLst/>
            </a:prstGeom>
            <a:noFill/>
          </p:spPr>
          <p:txBody>
            <a:bodyPr wrap="square" rtlCol="0">
              <a:spAutoFit/>
            </a:bodyPr>
            <a:lstStyle/>
            <a:p>
              <a:r>
                <a:rPr lang="en-US" sz="1800" dirty="0">
                  <a:latin typeface="Bree Serif" panose="020B0604020202020204" charset="0"/>
                </a:rPr>
                <a:t>Pros and Cons</a:t>
              </a:r>
            </a:p>
          </p:txBody>
        </p:sp>
        <p:sp>
          <p:nvSpPr>
            <p:cNvPr id="24" name="TextBox 23">
              <a:extLst>
                <a:ext uri="{FF2B5EF4-FFF2-40B4-BE49-F238E27FC236}">
                  <a16:creationId xmlns:a16="http://schemas.microsoft.com/office/drawing/2014/main" id="{90F11132-C4B9-47E6-90F0-D3A9553D9074}"/>
                </a:ext>
              </a:extLst>
            </p:cNvPr>
            <p:cNvSpPr txBox="1"/>
            <p:nvPr/>
          </p:nvSpPr>
          <p:spPr>
            <a:xfrm>
              <a:off x="5852684" y="4499474"/>
              <a:ext cx="2188835" cy="400110"/>
            </a:xfrm>
            <a:prstGeom prst="rect">
              <a:avLst/>
            </a:prstGeom>
            <a:noFill/>
          </p:spPr>
          <p:txBody>
            <a:bodyPr wrap="square" rtlCol="0">
              <a:spAutoFit/>
            </a:bodyPr>
            <a:lstStyle/>
            <a:p>
              <a:r>
                <a:rPr lang="en-US" sz="2000" dirty="0">
                  <a:latin typeface="Bree Serif" panose="020B0604020202020204" charset="0"/>
                </a:rPr>
                <a:t>SWIFT’s outlook</a:t>
              </a:r>
            </a:p>
          </p:txBody>
        </p:sp>
      </p:grpSp>
      <p:sp>
        <p:nvSpPr>
          <p:cNvPr id="19" name="TextBox 18">
            <a:extLst>
              <a:ext uri="{FF2B5EF4-FFF2-40B4-BE49-F238E27FC236}">
                <a16:creationId xmlns:a16="http://schemas.microsoft.com/office/drawing/2014/main" id="{E538DAED-975E-4CA6-AD1D-5805BC4E2980}"/>
              </a:ext>
            </a:extLst>
          </p:cNvPr>
          <p:cNvSpPr txBox="1"/>
          <p:nvPr/>
        </p:nvSpPr>
        <p:spPr>
          <a:xfrm>
            <a:off x="7451146" y="885643"/>
            <a:ext cx="1675485" cy="430887"/>
          </a:xfrm>
          <a:prstGeom prst="rect">
            <a:avLst/>
          </a:prstGeom>
          <a:noFill/>
        </p:spPr>
        <p:txBody>
          <a:bodyPr wrap="square" rtlCol="0">
            <a:spAutoFit/>
          </a:bodyPr>
          <a:lstStyle/>
          <a:p>
            <a:r>
              <a:rPr lang="en-US" sz="1100" dirty="0">
                <a:latin typeface="Bree Serif" panose="020B0604020202020204" charset="0"/>
              </a:rPr>
              <a:t>and other international transfer methods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26"/>
          <p:cNvPicPr preferRelativeResize="0"/>
          <p:nvPr/>
        </p:nvPicPr>
        <p:blipFill rotWithShape="1">
          <a:blip r:embed="rId3">
            <a:alphaModFix/>
          </a:blip>
          <a:srcRect t="8081" b="8081"/>
          <a:stretch/>
        </p:blipFill>
        <p:spPr>
          <a:xfrm>
            <a:off x="0" y="0"/>
            <a:ext cx="9202899" cy="5143500"/>
          </a:xfrm>
          <a:prstGeom prst="rect">
            <a:avLst/>
          </a:prstGeom>
          <a:noFill/>
          <a:ln>
            <a:noFill/>
          </a:ln>
        </p:spPr>
      </p:pic>
      <p:sp>
        <p:nvSpPr>
          <p:cNvPr id="116" name="Google Shape;116;p26"/>
          <p:cNvSpPr/>
          <p:nvPr/>
        </p:nvSpPr>
        <p:spPr>
          <a:xfrm>
            <a:off x="950025" y="928550"/>
            <a:ext cx="2344800" cy="3354900"/>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6"/>
          <p:cNvSpPr/>
          <p:nvPr/>
        </p:nvSpPr>
        <p:spPr>
          <a:xfrm>
            <a:off x="684087" y="641900"/>
            <a:ext cx="2876700" cy="39282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6"/>
          <p:cNvSpPr txBox="1"/>
          <p:nvPr/>
        </p:nvSpPr>
        <p:spPr>
          <a:xfrm>
            <a:off x="1112563" y="1705599"/>
            <a:ext cx="1917000" cy="157033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800" dirty="0">
                <a:solidFill>
                  <a:schemeClr val="tx1"/>
                </a:solidFill>
                <a:latin typeface="Bree Serif"/>
                <a:ea typeface="Bree Serif"/>
                <a:cs typeface="Bree Serif"/>
                <a:sym typeface="Bree Serif"/>
              </a:rPr>
              <a:t>The world before SWIFT</a:t>
            </a:r>
            <a:endParaRPr sz="2800" dirty="0">
              <a:solidFill>
                <a:schemeClr val="tx1"/>
              </a:solidFill>
              <a:latin typeface="Bree Serif"/>
              <a:ea typeface="Bree Serif"/>
              <a:cs typeface="Bree Serif"/>
              <a:sym typeface="Bree Serif"/>
            </a:endParaRPr>
          </a:p>
        </p:txBody>
      </p:sp>
      <p:sp>
        <p:nvSpPr>
          <p:cNvPr id="118" name="Google Shape;118;p26"/>
          <p:cNvSpPr/>
          <p:nvPr/>
        </p:nvSpPr>
        <p:spPr>
          <a:xfrm>
            <a:off x="4313325" y="-53975"/>
            <a:ext cx="4958100" cy="54270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26"/>
          <p:cNvSpPr/>
          <p:nvPr/>
        </p:nvSpPr>
        <p:spPr>
          <a:xfrm>
            <a:off x="3808400" y="206685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0" name="Google Shape;120;p26"/>
          <p:cNvPicPr preferRelativeResize="0"/>
          <p:nvPr/>
        </p:nvPicPr>
        <p:blipFill>
          <a:blip r:embed="rId4">
            <a:alphaModFix/>
          </a:blip>
          <a:stretch>
            <a:fillRect/>
          </a:stretch>
        </p:blipFill>
        <p:spPr>
          <a:xfrm>
            <a:off x="5943045" y="48900"/>
            <a:ext cx="1561750" cy="1436075"/>
          </a:xfrm>
          <a:prstGeom prst="rect">
            <a:avLst/>
          </a:prstGeom>
          <a:noFill/>
          <a:ln>
            <a:noFill/>
          </a:ln>
        </p:spPr>
      </p:pic>
      <p:cxnSp>
        <p:nvCxnSpPr>
          <p:cNvPr id="121" name="Google Shape;121;p26"/>
          <p:cNvCxnSpPr/>
          <p:nvPr/>
        </p:nvCxnSpPr>
        <p:spPr>
          <a:xfrm>
            <a:off x="6716725" y="1421550"/>
            <a:ext cx="14400" cy="645300"/>
          </a:xfrm>
          <a:prstGeom prst="straightConnector1">
            <a:avLst/>
          </a:prstGeom>
          <a:noFill/>
          <a:ln w="38100" cap="flat" cmpd="sng">
            <a:solidFill>
              <a:srgbClr val="FFFFFF"/>
            </a:solidFill>
            <a:prstDash val="solid"/>
            <a:round/>
            <a:headEnd type="none" w="med" len="med"/>
            <a:tailEnd type="stealth" w="med" len="med"/>
          </a:ln>
        </p:spPr>
      </p:cxnSp>
      <p:pic>
        <p:nvPicPr>
          <p:cNvPr id="122" name="Google Shape;122;p26"/>
          <p:cNvPicPr preferRelativeResize="0"/>
          <p:nvPr/>
        </p:nvPicPr>
        <p:blipFill>
          <a:blip r:embed="rId5">
            <a:alphaModFix/>
          </a:blip>
          <a:stretch>
            <a:fillRect/>
          </a:stretch>
        </p:blipFill>
        <p:spPr>
          <a:xfrm>
            <a:off x="5821150" y="2149428"/>
            <a:ext cx="1805550" cy="751550"/>
          </a:xfrm>
          <a:prstGeom prst="rect">
            <a:avLst/>
          </a:prstGeom>
          <a:noFill/>
          <a:ln>
            <a:noFill/>
          </a:ln>
          <a:effectLst>
            <a:outerShdw blurRad="57150" dist="19050" dir="5400000" algn="bl" rotWithShape="0">
              <a:srgbClr val="000000">
                <a:alpha val="64000"/>
              </a:srgbClr>
            </a:outerShdw>
          </a:effectLst>
        </p:spPr>
      </p:pic>
      <p:cxnSp>
        <p:nvCxnSpPr>
          <p:cNvPr id="123" name="Google Shape;123;p26"/>
          <p:cNvCxnSpPr/>
          <p:nvPr/>
        </p:nvCxnSpPr>
        <p:spPr>
          <a:xfrm>
            <a:off x="6716725" y="3021350"/>
            <a:ext cx="14400" cy="645300"/>
          </a:xfrm>
          <a:prstGeom prst="straightConnector1">
            <a:avLst/>
          </a:prstGeom>
          <a:noFill/>
          <a:ln w="38100" cap="flat" cmpd="sng">
            <a:solidFill>
              <a:srgbClr val="FFFFFF"/>
            </a:solidFill>
            <a:prstDash val="solid"/>
            <a:round/>
            <a:headEnd type="none" w="med" len="med"/>
            <a:tailEnd type="stealth" w="med" len="med"/>
          </a:ln>
        </p:spPr>
      </p:cxnSp>
      <p:pic>
        <p:nvPicPr>
          <p:cNvPr id="124" name="Google Shape;124;p26"/>
          <p:cNvPicPr preferRelativeResize="0"/>
          <p:nvPr/>
        </p:nvPicPr>
        <p:blipFill>
          <a:blip r:embed="rId6">
            <a:alphaModFix/>
          </a:blip>
          <a:stretch>
            <a:fillRect/>
          </a:stretch>
        </p:blipFill>
        <p:spPr>
          <a:xfrm>
            <a:off x="6278519" y="3666650"/>
            <a:ext cx="890800" cy="1272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p27"/>
          <p:cNvPicPr preferRelativeResize="0"/>
          <p:nvPr/>
        </p:nvPicPr>
        <p:blipFill>
          <a:blip r:embed="rId3">
            <a:alphaModFix/>
          </a:blip>
          <a:stretch>
            <a:fillRect/>
          </a:stretch>
        </p:blipFill>
        <p:spPr>
          <a:xfrm>
            <a:off x="-125" y="2275"/>
            <a:ext cx="9185549" cy="5162800"/>
          </a:xfrm>
          <a:prstGeom prst="rect">
            <a:avLst/>
          </a:prstGeom>
          <a:noFill/>
          <a:ln>
            <a:noFill/>
          </a:ln>
        </p:spPr>
      </p:pic>
      <p:sp>
        <p:nvSpPr>
          <p:cNvPr id="130" name="Google Shape;130;p27"/>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31" name="Google Shape;131;p27"/>
          <p:cNvCxnSpPr/>
          <p:nvPr/>
        </p:nvCxnSpPr>
        <p:spPr>
          <a:xfrm>
            <a:off x="1327945" y="1900863"/>
            <a:ext cx="533700" cy="3600"/>
          </a:xfrm>
          <a:prstGeom prst="straightConnector1">
            <a:avLst/>
          </a:prstGeom>
          <a:noFill/>
          <a:ln w="38100" cap="flat" cmpd="sng">
            <a:solidFill>
              <a:schemeClr val="dk2"/>
            </a:solidFill>
            <a:prstDash val="solid"/>
            <a:round/>
            <a:headEnd type="none" w="med" len="med"/>
            <a:tailEnd type="stealth" w="med" len="med"/>
          </a:ln>
        </p:spPr>
      </p:cxnSp>
      <p:cxnSp>
        <p:nvCxnSpPr>
          <p:cNvPr id="132" name="Google Shape;132;p27"/>
          <p:cNvCxnSpPr/>
          <p:nvPr/>
        </p:nvCxnSpPr>
        <p:spPr>
          <a:xfrm rot="10800000" flipH="1">
            <a:off x="2990699" y="1899968"/>
            <a:ext cx="498300" cy="5400"/>
          </a:xfrm>
          <a:prstGeom prst="straightConnector1">
            <a:avLst/>
          </a:prstGeom>
          <a:noFill/>
          <a:ln w="38100" cap="flat" cmpd="sng">
            <a:solidFill>
              <a:schemeClr val="dk2"/>
            </a:solidFill>
            <a:prstDash val="solid"/>
            <a:round/>
            <a:headEnd type="none" w="med" len="med"/>
            <a:tailEnd type="stealth" w="med" len="med"/>
          </a:ln>
        </p:spPr>
      </p:cxnSp>
      <p:sp>
        <p:nvSpPr>
          <p:cNvPr id="133" name="Google Shape;133;p27"/>
          <p:cNvSpPr txBox="1"/>
          <p:nvPr/>
        </p:nvSpPr>
        <p:spPr>
          <a:xfrm>
            <a:off x="273225" y="236225"/>
            <a:ext cx="4835400"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666666"/>
                </a:solidFill>
                <a:latin typeface="Bree Serif"/>
                <a:ea typeface="Bree Serif"/>
                <a:cs typeface="Bree Serif"/>
                <a:sym typeface="Bree Serif"/>
              </a:rPr>
              <a:t>Telegraphic Transfers (TT) 		</a:t>
            </a:r>
            <a:br>
              <a:rPr lang="en-GB" sz="2400" dirty="0">
                <a:solidFill>
                  <a:srgbClr val="666666"/>
                </a:solidFill>
                <a:latin typeface="Bree Serif"/>
                <a:ea typeface="Bree Serif"/>
                <a:cs typeface="Bree Serif"/>
                <a:sym typeface="Bree Serif"/>
              </a:rPr>
            </a:br>
            <a:endParaRPr sz="2400" dirty="0">
              <a:solidFill>
                <a:srgbClr val="666666"/>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sp>
        <p:nvSpPr>
          <p:cNvPr id="134" name="Google Shape;134;p27"/>
          <p:cNvSpPr/>
          <p:nvPr/>
        </p:nvSpPr>
        <p:spPr>
          <a:xfrm>
            <a:off x="-225" y="2721950"/>
            <a:ext cx="9231300" cy="24429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endParaRPr sz="1200" u="sng" dirty="0">
              <a:latin typeface="Bree Serif"/>
              <a:ea typeface="Bree Serif"/>
              <a:cs typeface="Bree Serif"/>
              <a:sym typeface="Bree Serif"/>
            </a:endParaRPr>
          </a:p>
          <a:p>
            <a:pPr marL="0" lvl="0" indent="0" algn="l" rtl="0">
              <a:spcBef>
                <a:spcPts val="0"/>
              </a:spcBef>
              <a:spcAft>
                <a:spcPts val="0"/>
              </a:spcAft>
              <a:buNone/>
            </a:pPr>
            <a:endParaRPr dirty="0"/>
          </a:p>
        </p:txBody>
      </p:sp>
      <p:pic>
        <p:nvPicPr>
          <p:cNvPr id="135" name="Google Shape;135;p27"/>
          <p:cNvPicPr preferRelativeResize="0"/>
          <p:nvPr/>
        </p:nvPicPr>
        <p:blipFill>
          <a:blip r:embed="rId4">
            <a:alphaModFix/>
          </a:blip>
          <a:stretch>
            <a:fillRect/>
          </a:stretch>
        </p:blipFill>
        <p:spPr>
          <a:xfrm>
            <a:off x="78250" y="1401675"/>
            <a:ext cx="1528901" cy="860000"/>
          </a:xfrm>
          <a:prstGeom prst="rect">
            <a:avLst/>
          </a:prstGeom>
          <a:noFill/>
          <a:ln>
            <a:noFill/>
          </a:ln>
        </p:spPr>
      </p:pic>
      <p:pic>
        <p:nvPicPr>
          <p:cNvPr id="136" name="Google Shape;136;p27"/>
          <p:cNvPicPr preferRelativeResize="0"/>
          <p:nvPr/>
        </p:nvPicPr>
        <p:blipFill>
          <a:blip r:embed="rId4">
            <a:alphaModFix/>
          </a:blip>
          <a:stretch>
            <a:fillRect/>
          </a:stretch>
        </p:blipFill>
        <p:spPr>
          <a:xfrm>
            <a:off x="1736300" y="1401675"/>
            <a:ext cx="1528901" cy="860000"/>
          </a:xfrm>
          <a:prstGeom prst="rect">
            <a:avLst/>
          </a:prstGeom>
          <a:noFill/>
          <a:ln>
            <a:noFill/>
          </a:ln>
        </p:spPr>
      </p:pic>
      <p:pic>
        <p:nvPicPr>
          <p:cNvPr id="137" name="Google Shape;137;p27"/>
          <p:cNvPicPr preferRelativeResize="0"/>
          <p:nvPr/>
        </p:nvPicPr>
        <p:blipFill>
          <a:blip r:embed="rId5">
            <a:alphaModFix/>
          </a:blip>
          <a:stretch>
            <a:fillRect/>
          </a:stretch>
        </p:blipFill>
        <p:spPr>
          <a:xfrm>
            <a:off x="1453300" y="1506075"/>
            <a:ext cx="282999" cy="282999"/>
          </a:xfrm>
          <a:prstGeom prst="rect">
            <a:avLst/>
          </a:prstGeom>
          <a:noFill/>
          <a:ln>
            <a:noFill/>
          </a:ln>
        </p:spPr>
      </p:pic>
      <p:pic>
        <p:nvPicPr>
          <p:cNvPr id="138" name="Google Shape;138;p27"/>
          <p:cNvPicPr preferRelativeResize="0"/>
          <p:nvPr/>
        </p:nvPicPr>
        <p:blipFill>
          <a:blip r:embed="rId5">
            <a:alphaModFix/>
          </a:blip>
          <a:stretch>
            <a:fillRect/>
          </a:stretch>
        </p:blipFill>
        <p:spPr>
          <a:xfrm>
            <a:off x="3646200" y="1421665"/>
            <a:ext cx="820026" cy="820026"/>
          </a:xfrm>
          <a:prstGeom prst="rect">
            <a:avLst/>
          </a:prstGeom>
          <a:noFill/>
          <a:ln>
            <a:noFill/>
          </a:ln>
        </p:spPr>
      </p:pic>
      <p:cxnSp>
        <p:nvCxnSpPr>
          <p:cNvPr id="139" name="Google Shape;139;p27"/>
          <p:cNvCxnSpPr/>
          <p:nvPr/>
        </p:nvCxnSpPr>
        <p:spPr>
          <a:xfrm rot="10800000" flipH="1">
            <a:off x="4519599" y="1899968"/>
            <a:ext cx="498300" cy="5400"/>
          </a:xfrm>
          <a:prstGeom prst="straightConnector1">
            <a:avLst/>
          </a:prstGeom>
          <a:noFill/>
          <a:ln w="38100" cap="flat" cmpd="sng">
            <a:solidFill>
              <a:schemeClr val="dk2"/>
            </a:solidFill>
            <a:prstDash val="solid"/>
            <a:round/>
            <a:headEnd type="none" w="med" len="med"/>
            <a:tailEnd type="stealth" w="med" len="med"/>
          </a:ln>
        </p:spPr>
      </p:cxnSp>
      <p:pic>
        <p:nvPicPr>
          <p:cNvPr id="140" name="Google Shape;140;p27"/>
          <p:cNvPicPr preferRelativeResize="0"/>
          <p:nvPr/>
        </p:nvPicPr>
        <p:blipFill>
          <a:blip r:embed="rId6">
            <a:alphaModFix/>
          </a:blip>
          <a:stretch>
            <a:fillRect/>
          </a:stretch>
        </p:blipFill>
        <p:spPr>
          <a:xfrm>
            <a:off x="5046175" y="1343036"/>
            <a:ext cx="1528900" cy="977281"/>
          </a:xfrm>
          <a:prstGeom prst="rect">
            <a:avLst/>
          </a:prstGeom>
          <a:noFill/>
          <a:ln>
            <a:noFill/>
          </a:ln>
        </p:spPr>
      </p:pic>
      <p:pic>
        <p:nvPicPr>
          <p:cNvPr id="141" name="Google Shape;141;p27"/>
          <p:cNvPicPr preferRelativeResize="0"/>
          <p:nvPr/>
        </p:nvPicPr>
        <p:blipFill>
          <a:blip r:embed="rId7">
            <a:alphaModFix/>
          </a:blip>
          <a:stretch>
            <a:fillRect/>
          </a:stretch>
        </p:blipFill>
        <p:spPr>
          <a:xfrm>
            <a:off x="7417793" y="1401672"/>
            <a:ext cx="1099407" cy="860000"/>
          </a:xfrm>
          <a:prstGeom prst="rect">
            <a:avLst/>
          </a:prstGeom>
          <a:noFill/>
          <a:ln>
            <a:noFill/>
          </a:ln>
        </p:spPr>
      </p:pic>
      <p:cxnSp>
        <p:nvCxnSpPr>
          <p:cNvPr id="142" name="Google Shape;142;p27"/>
          <p:cNvCxnSpPr/>
          <p:nvPr/>
        </p:nvCxnSpPr>
        <p:spPr>
          <a:xfrm rot="10800000" flipH="1">
            <a:off x="6603374" y="1899968"/>
            <a:ext cx="498300" cy="5400"/>
          </a:xfrm>
          <a:prstGeom prst="straightConnector1">
            <a:avLst/>
          </a:prstGeom>
          <a:noFill/>
          <a:ln w="38100" cap="flat" cmpd="sng">
            <a:solidFill>
              <a:schemeClr val="dk2"/>
            </a:solidFill>
            <a:prstDash val="solid"/>
            <a:round/>
            <a:headEnd type="none" w="med" len="med"/>
            <a:tailEnd type="stealth" w="med" len="med"/>
          </a:ln>
        </p:spPr>
      </p:cxnSp>
      <p:sp>
        <p:nvSpPr>
          <p:cNvPr id="16" name="Google Shape;133;p27">
            <a:extLst>
              <a:ext uri="{FF2B5EF4-FFF2-40B4-BE49-F238E27FC236}">
                <a16:creationId xmlns:a16="http://schemas.microsoft.com/office/drawing/2014/main" id="{B598A1FA-3CF9-47CC-A77A-1A1AF063DC91}"/>
              </a:ext>
            </a:extLst>
          </p:cNvPr>
          <p:cNvSpPr txBox="1"/>
          <p:nvPr/>
        </p:nvSpPr>
        <p:spPr>
          <a:xfrm>
            <a:off x="273225" y="2873525"/>
            <a:ext cx="6552593" cy="1527608"/>
          </a:xfrm>
          <a:prstGeom prst="rect">
            <a:avLst/>
          </a:prstGeom>
          <a:noFill/>
          <a:ln>
            <a:noFill/>
          </a:ln>
        </p:spPr>
        <p:txBody>
          <a:bodyPr spcFirstLastPara="1" wrap="square" lIns="91425" tIns="91425" rIns="91425" bIns="91425" anchor="t" anchorCtr="0">
            <a:noAutofit/>
          </a:bodyPr>
          <a:lstStyle/>
          <a:p>
            <a:pPr marL="457200" lvl="0" indent="-304800">
              <a:lnSpc>
                <a:spcPct val="115000"/>
              </a:lnSpc>
              <a:buSzPts val="1200"/>
              <a:buFont typeface="Bree Serif"/>
              <a:buAutoNum type="arabicPeriod"/>
            </a:pPr>
            <a:r>
              <a:rPr lang="en-US" sz="1600" dirty="0">
                <a:latin typeface="Bree Serif"/>
                <a:ea typeface="Bree Serif"/>
                <a:cs typeface="Bree Serif"/>
                <a:sym typeface="Bree Serif"/>
              </a:rPr>
              <a:t>Telex mostly used for oversea transactions</a:t>
            </a:r>
          </a:p>
          <a:p>
            <a:pPr marL="457200" lvl="0" indent="-304800">
              <a:lnSpc>
                <a:spcPct val="115000"/>
              </a:lnSpc>
              <a:buSzPts val="1200"/>
              <a:buFont typeface="Bree Serif"/>
              <a:buAutoNum type="arabicPeriod"/>
            </a:pPr>
            <a:r>
              <a:rPr lang="en-US" sz="1600" dirty="0">
                <a:latin typeface="Bree Serif"/>
                <a:ea typeface="Bree Serif"/>
                <a:cs typeface="Bree Serif"/>
                <a:sym typeface="Bree Serif"/>
              </a:rPr>
              <a:t>Very high transfer costs (200-400 baht)</a:t>
            </a:r>
          </a:p>
          <a:p>
            <a:pPr marL="457200" lvl="0" indent="-304800">
              <a:lnSpc>
                <a:spcPct val="115000"/>
              </a:lnSpc>
              <a:buSzPts val="1200"/>
              <a:buFont typeface="Bree Serif"/>
              <a:buAutoNum type="arabicPeriod"/>
            </a:pPr>
            <a:r>
              <a:rPr lang="en-US" sz="1600" dirty="0">
                <a:latin typeface="Bree Serif"/>
                <a:ea typeface="Bree Serif"/>
                <a:cs typeface="Bree Serif"/>
                <a:sym typeface="Bree Serif"/>
              </a:rPr>
              <a:t>A lot of information needed</a:t>
            </a:r>
          </a:p>
          <a:p>
            <a:pPr marL="457200" lvl="0" indent="-304800">
              <a:lnSpc>
                <a:spcPct val="115000"/>
              </a:lnSpc>
              <a:buSzPts val="1200"/>
              <a:buFont typeface="Bree Serif"/>
              <a:buAutoNum type="arabicPeriod"/>
            </a:pPr>
            <a:r>
              <a:rPr lang="en-US" sz="1600" dirty="0">
                <a:latin typeface="Bree Serif"/>
                <a:ea typeface="Bree Serif"/>
                <a:cs typeface="Bree Serif"/>
                <a:sym typeface="Bree Serif"/>
              </a:rPr>
              <a:t>Transactions have to be send in specific sentences</a:t>
            </a:r>
          </a:p>
          <a:p>
            <a:pPr marL="457200" lvl="0" indent="-304800">
              <a:lnSpc>
                <a:spcPct val="115000"/>
              </a:lnSpc>
              <a:buSzPts val="1200"/>
              <a:buFont typeface="Bree Serif"/>
              <a:buAutoNum type="arabicPeriod"/>
            </a:pPr>
            <a:r>
              <a:rPr lang="en-US" sz="1600" dirty="0">
                <a:latin typeface="Bree Serif"/>
                <a:ea typeface="Bree Serif"/>
                <a:cs typeface="Bree Serif"/>
                <a:sym typeface="Bree Serif"/>
              </a:rPr>
              <a:t>This process leads to a lot of human errors</a:t>
            </a:r>
          </a:p>
          <a:p>
            <a:pPr marL="0" lvl="0" indent="0" algn="l" rtl="0">
              <a:spcBef>
                <a:spcPts val="0"/>
              </a:spcBef>
              <a:spcAft>
                <a:spcPts val="0"/>
              </a:spcAft>
              <a:buNone/>
            </a:pPr>
            <a:r>
              <a:rPr lang="en-GB" sz="1600" dirty="0">
                <a:solidFill>
                  <a:srgbClr val="666666"/>
                </a:solidFill>
                <a:latin typeface="Bree Serif"/>
                <a:ea typeface="Bree Serif"/>
                <a:cs typeface="Bree Serif"/>
                <a:sym typeface="Bree Serif"/>
              </a:rPr>
              <a:t>	</a:t>
            </a:r>
            <a:br>
              <a:rPr lang="en-GB" sz="1600" dirty="0">
                <a:solidFill>
                  <a:srgbClr val="666666"/>
                </a:solidFill>
                <a:latin typeface="Bree Serif"/>
                <a:ea typeface="Bree Serif"/>
                <a:cs typeface="Bree Serif"/>
                <a:sym typeface="Bree Serif"/>
              </a:rPr>
            </a:br>
            <a:endParaRPr sz="1600" dirty="0">
              <a:solidFill>
                <a:srgbClr val="666666"/>
              </a:solidFill>
              <a:latin typeface="Bree Serif"/>
              <a:ea typeface="Bree Serif"/>
              <a:cs typeface="Bree Serif"/>
              <a:sym typeface="Bree Serif"/>
            </a:endParaRPr>
          </a:p>
          <a:p>
            <a:pPr marL="0" lvl="0" indent="0" algn="l" rtl="0">
              <a:spcBef>
                <a:spcPts val="0"/>
              </a:spcBef>
              <a:spcAft>
                <a:spcPts val="0"/>
              </a:spcAft>
              <a:buNone/>
            </a:pPr>
            <a:endParaRPr sz="10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000" dirty="0">
              <a:solidFill>
                <a:srgbClr val="666666"/>
              </a:solidFill>
              <a:latin typeface="Bree Serif"/>
              <a:ea typeface="Bree Serif"/>
              <a:cs typeface="Bree Serif"/>
              <a:sym typeface="Bree Serif"/>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8"/>
          <p:cNvSpPr txBox="1">
            <a:spLocks noGrp="1"/>
          </p:cNvSpPr>
          <p:nvPr>
            <p:ph type="body" idx="1"/>
          </p:nvPr>
        </p:nvSpPr>
        <p:spPr>
          <a:xfrm>
            <a:off x="342250" y="2013150"/>
            <a:ext cx="2202900" cy="1042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434343"/>
                </a:solidFill>
                <a:latin typeface="Bree Serif"/>
                <a:ea typeface="Bree Serif"/>
                <a:cs typeface="Bree Serif"/>
                <a:sym typeface="Bree Serif"/>
              </a:rPr>
              <a:t>Receiver is able to get the money immediately. </a:t>
            </a:r>
            <a:br>
              <a:rPr lang="en-GB" sz="1200">
                <a:solidFill>
                  <a:srgbClr val="434343"/>
                </a:solidFill>
                <a:latin typeface="Bree Serif"/>
                <a:ea typeface="Bree Serif"/>
                <a:cs typeface="Bree Serif"/>
                <a:sym typeface="Bree Serif"/>
              </a:rPr>
            </a:br>
            <a:r>
              <a:rPr lang="en-GB" sz="1200">
                <a:solidFill>
                  <a:srgbClr val="434343"/>
                </a:solidFill>
                <a:latin typeface="Bree Serif"/>
                <a:ea typeface="Bree Serif"/>
                <a:cs typeface="Bree Serif"/>
                <a:sym typeface="Bree Serif"/>
              </a:rPr>
              <a:t>He  needs no account just the tracking number and an ID card. </a:t>
            </a:r>
            <a:br>
              <a:rPr lang="en-GB" sz="1200">
                <a:solidFill>
                  <a:srgbClr val="434343"/>
                </a:solidFill>
                <a:latin typeface="Bree Serif"/>
                <a:ea typeface="Bree Serif"/>
                <a:cs typeface="Bree Serif"/>
                <a:sym typeface="Bree Serif"/>
              </a:rPr>
            </a:br>
            <a:br>
              <a:rPr lang="en-GB" sz="1200">
                <a:solidFill>
                  <a:srgbClr val="434343"/>
                </a:solidFill>
                <a:latin typeface="Bree Serif"/>
                <a:ea typeface="Bree Serif"/>
                <a:cs typeface="Bree Serif"/>
                <a:sym typeface="Bree Serif"/>
              </a:rPr>
            </a:br>
            <a:endParaRPr sz="1200">
              <a:solidFill>
                <a:srgbClr val="434343"/>
              </a:solidFill>
              <a:latin typeface="Bree Serif"/>
              <a:ea typeface="Bree Serif"/>
              <a:cs typeface="Bree Serif"/>
              <a:sym typeface="Bree Serif"/>
            </a:endParaRPr>
          </a:p>
        </p:txBody>
      </p:sp>
      <p:sp>
        <p:nvSpPr>
          <p:cNvPr id="148" name="Google Shape;148;p28"/>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8"/>
          <p:cNvSpPr txBox="1"/>
          <p:nvPr/>
        </p:nvSpPr>
        <p:spPr>
          <a:xfrm>
            <a:off x="265299" y="201150"/>
            <a:ext cx="5801545"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666666"/>
                </a:solidFill>
                <a:latin typeface="Bree Serif"/>
                <a:ea typeface="Bree Serif"/>
                <a:cs typeface="Bree Serif"/>
                <a:sym typeface="Bree Serif"/>
              </a:rPr>
              <a:t>Other international payment methods</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pic>
        <p:nvPicPr>
          <p:cNvPr id="150" name="Google Shape;150;p28"/>
          <p:cNvPicPr preferRelativeResize="0"/>
          <p:nvPr/>
        </p:nvPicPr>
        <p:blipFill>
          <a:blip r:embed="rId3">
            <a:alphaModFix/>
          </a:blip>
          <a:stretch>
            <a:fillRect/>
          </a:stretch>
        </p:blipFill>
        <p:spPr>
          <a:xfrm>
            <a:off x="1056375" y="989375"/>
            <a:ext cx="774650" cy="774650"/>
          </a:xfrm>
          <a:prstGeom prst="rect">
            <a:avLst/>
          </a:prstGeom>
          <a:noFill/>
          <a:ln>
            <a:noFill/>
          </a:ln>
        </p:spPr>
      </p:pic>
      <p:pic>
        <p:nvPicPr>
          <p:cNvPr id="151" name="Google Shape;151;p28" descr="Bildergebnis für fedwire logo"/>
          <p:cNvPicPr preferRelativeResize="0"/>
          <p:nvPr/>
        </p:nvPicPr>
        <p:blipFill>
          <a:blip r:embed="rId4">
            <a:alphaModFix/>
          </a:blip>
          <a:stretch>
            <a:fillRect/>
          </a:stretch>
        </p:blipFill>
        <p:spPr>
          <a:xfrm>
            <a:off x="3587475" y="1036775"/>
            <a:ext cx="1581700" cy="679850"/>
          </a:xfrm>
          <a:prstGeom prst="rect">
            <a:avLst/>
          </a:prstGeom>
          <a:noFill/>
          <a:ln>
            <a:noFill/>
          </a:ln>
        </p:spPr>
      </p:pic>
      <p:sp>
        <p:nvSpPr>
          <p:cNvPr id="152" name="Google Shape;152;p28"/>
          <p:cNvSpPr txBox="1">
            <a:spLocks noGrp="1"/>
          </p:cNvSpPr>
          <p:nvPr>
            <p:ph type="body" idx="1"/>
          </p:nvPr>
        </p:nvSpPr>
        <p:spPr>
          <a:xfrm>
            <a:off x="3011438" y="2013150"/>
            <a:ext cx="2202900" cy="11421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434343"/>
                </a:solidFill>
                <a:latin typeface="Bree Serif"/>
                <a:ea typeface="Bree Serif"/>
                <a:cs typeface="Bree Serif"/>
                <a:sym typeface="Bree Serif"/>
              </a:rPr>
              <a:t>Electronic transfers among all the members. </a:t>
            </a:r>
            <a:br>
              <a:rPr lang="en-GB" sz="1200">
                <a:solidFill>
                  <a:srgbClr val="434343"/>
                </a:solidFill>
                <a:latin typeface="Bree Serif"/>
                <a:ea typeface="Bree Serif"/>
                <a:cs typeface="Bree Serif"/>
                <a:sym typeface="Bree Serif"/>
              </a:rPr>
            </a:br>
            <a:r>
              <a:rPr lang="en-GB" sz="1200">
                <a:solidFill>
                  <a:srgbClr val="434343"/>
                </a:solidFill>
                <a:latin typeface="Bree Serif"/>
                <a:ea typeface="Bree Serif"/>
                <a:cs typeface="Bree Serif"/>
                <a:sym typeface="Bree Serif"/>
              </a:rPr>
              <a:t>Mostly used for for large-value, time-critical payments.  </a:t>
            </a:r>
            <a:br>
              <a:rPr lang="en-GB" sz="1200">
                <a:solidFill>
                  <a:srgbClr val="434343"/>
                </a:solidFill>
                <a:latin typeface="Bree Serif"/>
                <a:ea typeface="Bree Serif"/>
                <a:cs typeface="Bree Serif"/>
                <a:sym typeface="Bree Serif"/>
              </a:rPr>
            </a:br>
            <a:endParaRPr sz="1200">
              <a:solidFill>
                <a:srgbClr val="434343"/>
              </a:solidFill>
              <a:latin typeface="Bree Serif"/>
              <a:ea typeface="Bree Serif"/>
              <a:cs typeface="Bree Serif"/>
              <a:sym typeface="Bree Serif"/>
            </a:endParaRPr>
          </a:p>
        </p:txBody>
      </p:sp>
      <p:pic>
        <p:nvPicPr>
          <p:cNvPr id="153" name="Google Shape;153;p28" descr="Bildergebnis für The Clearing House Interbank Payments System logo"/>
          <p:cNvPicPr preferRelativeResize="0"/>
          <p:nvPr/>
        </p:nvPicPr>
        <p:blipFill rotWithShape="1">
          <a:blip r:embed="rId5">
            <a:alphaModFix/>
          </a:blip>
          <a:srcRect l="31027" t="21365" r="25571" b="43006"/>
          <a:stretch/>
        </p:blipFill>
        <p:spPr>
          <a:xfrm>
            <a:off x="7077525" y="1066829"/>
            <a:ext cx="774650" cy="820895"/>
          </a:xfrm>
          <a:prstGeom prst="rect">
            <a:avLst/>
          </a:prstGeom>
          <a:noFill/>
          <a:ln>
            <a:noFill/>
          </a:ln>
        </p:spPr>
      </p:pic>
      <p:sp>
        <p:nvSpPr>
          <p:cNvPr id="154" name="Google Shape;154;p28"/>
          <p:cNvSpPr txBox="1">
            <a:spLocks noGrp="1"/>
          </p:cNvSpPr>
          <p:nvPr>
            <p:ph type="body" idx="1"/>
          </p:nvPr>
        </p:nvSpPr>
        <p:spPr>
          <a:xfrm>
            <a:off x="6316250" y="2013150"/>
            <a:ext cx="2202900" cy="2380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200">
                <a:solidFill>
                  <a:srgbClr val="434343"/>
                </a:solidFill>
                <a:latin typeface="Bree Serif"/>
                <a:ea typeface="Bree Serif"/>
                <a:cs typeface="Bree Serif"/>
                <a:sym typeface="Bree Serif"/>
              </a:rPr>
              <a:t>Is the primary clearing house in the U.S for large banking transactions. </a:t>
            </a:r>
            <a:br>
              <a:rPr lang="en-GB" sz="1200">
                <a:solidFill>
                  <a:srgbClr val="434343"/>
                </a:solidFill>
                <a:latin typeface="Bree Serif"/>
                <a:ea typeface="Bree Serif"/>
                <a:cs typeface="Bree Serif"/>
                <a:sym typeface="Bree Serif"/>
              </a:rPr>
            </a:br>
            <a:r>
              <a:rPr lang="en-GB" sz="1200">
                <a:solidFill>
                  <a:srgbClr val="434343"/>
                </a:solidFill>
                <a:latin typeface="Bree Serif"/>
                <a:ea typeface="Bree Serif"/>
                <a:cs typeface="Bree Serif"/>
                <a:sym typeface="Bree Serif"/>
              </a:rPr>
              <a:t>It is cheaper than Fedwire but not as fast. The average transaction is 3 Mio. </a:t>
            </a:r>
            <a:endParaRPr sz="1200">
              <a:solidFill>
                <a:srgbClr val="434343"/>
              </a:solidFill>
              <a:latin typeface="Bree Serif"/>
              <a:ea typeface="Bree Serif"/>
              <a:cs typeface="Bree Serif"/>
              <a:sym typeface="Bree Serif"/>
            </a:endParaRPr>
          </a:p>
          <a:p>
            <a:pPr marL="0" lvl="0" indent="0" algn="ctr" rtl="0">
              <a:spcBef>
                <a:spcPts val="1600"/>
              </a:spcBef>
              <a:spcAft>
                <a:spcPts val="0"/>
              </a:spcAft>
              <a:buNone/>
            </a:pPr>
            <a:r>
              <a:rPr lang="en-GB" sz="1200">
                <a:solidFill>
                  <a:srgbClr val="434343"/>
                </a:solidFill>
                <a:latin typeface="Bree Serif"/>
                <a:ea typeface="Bree Serif"/>
                <a:cs typeface="Bree Serif"/>
                <a:sym typeface="Bree Serif"/>
              </a:rPr>
              <a:t>Is working as a netting engine. </a:t>
            </a:r>
            <a:endParaRPr sz="1200">
              <a:solidFill>
                <a:srgbClr val="434343"/>
              </a:solidFill>
              <a:latin typeface="Bree Serif"/>
              <a:ea typeface="Bree Serif"/>
              <a:cs typeface="Bree Serif"/>
              <a:sym typeface="Bree Serif"/>
            </a:endParaRPr>
          </a:p>
          <a:p>
            <a:pPr marL="0" lvl="0" indent="0" algn="ctr" rtl="0">
              <a:spcBef>
                <a:spcPts val="1600"/>
              </a:spcBef>
              <a:spcAft>
                <a:spcPts val="0"/>
              </a:spcAft>
              <a:buNone/>
            </a:pPr>
            <a:endParaRPr sz="1200">
              <a:solidFill>
                <a:srgbClr val="434343"/>
              </a:solidFill>
              <a:latin typeface="Bree Serif"/>
              <a:ea typeface="Bree Serif"/>
              <a:cs typeface="Bree Serif"/>
              <a:sym typeface="Bree Serif"/>
            </a:endParaRPr>
          </a:p>
          <a:p>
            <a:pPr marL="0" lvl="0" indent="0" algn="l" rtl="0">
              <a:spcBef>
                <a:spcPts val="1600"/>
              </a:spcBef>
              <a:spcAft>
                <a:spcPts val="1600"/>
              </a:spcAft>
              <a:buNone/>
            </a:pPr>
            <a:br>
              <a:rPr lang="en-GB" sz="1200">
                <a:solidFill>
                  <a:srgbClr val="434343"/>
                </a:solidFill>
                <a:latin typeface="Bree Serif"/>
                <a:ea typeface="Bree Serif"/>
                <a:cs typeface="Bree Serif"/>
                <a:sym typeface="Bree Serif"/>
              </a:rPr>
            </a:br>
            <a:endParaRPr sz="1200">
              <a:solidFill>
                <a:srgbClr val="434343"/>
              </a:solidFill>
              <a:latin typeface="Bree Serif"/>
              <a:ea typeface="Bree Serif"/>
              <a:cs typeface="Bree Serif"/>
              <a:sym typeface="Bree Serif"/>
            </a:endParaRPr>
          </a:p>
        </p:txBody>
      </p:sp>
      <p:cxnSp>
        <p:nvCxnSpPr>
          <p:cNvPr id="155" name="Google Shape;155;p28"/>
          <p:cNvCxnSpPr/>
          <p:nvPr/>
        </p:nvCxnSpPr>
        <p:spPr>
          <a:xfrm>
            <a:off x="3079000" y="4847175"/>
            <a:ext cx="4947900" cy="9900"/>
          </a:xfrm>
          <a:prstGeom prst="straightConnector1">
            <a:avLst/>
          </a:prstGeom>
          <a:noFill/>
          <a:ln w="28575" cap="flat" cmpd="sng">
            <a:solidFill>
              <a:schemeClr val="dk2"/>
            </a:solidFill>
            <a:prstDash val="solid"/>
            <a:round/>
            <a:headEnd type="none" w="med" len="med"/>
            <a:tailEnd type="none" w="med" len="med"/>
          </a:ln>
        </p:spPr>
      </p:cxnSp>
      <p:sp>
        <p:nvSpPr>
          <p:cNvPr id="156" name="Google Shape;156;p28"/>
          <p:cNvSpPr txBox="1"/>
          <p:nvPr/>
        </p:nvSpPr>
        <p:spPr>
          <a:xfrm>
            <a:off x="3011450" y="4791475"/>
            <a:ext cx="5417400" cy="2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100">
                <a:solidFill>
                  <a:schemeClr val="dk1"/>
                </a:solidFill>
                <a:latin typeface="Calibri"/>
                <a:ea typeface="Calibri"/>
                <a:cs typeface="Calibri"/>
                <a:sym typeface="Calibri"/>
              </a:rPr>
              <a:t>Fedwire and CHIPS are responsible for 96% of all large-volume payments in US dollars.</a:t>
            </a:r>
            <a:endParaRPr sz="11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157" name="Google Shape;157;p28"/>
          <p:cNvSpPr txBox="1"/>
          <p:nvPr/>
        </p:nvSpPr>
        <p:spPr>
          <a:xfrm>
            <a:off x="4572000" y="4165650"/>
            <a:ext cx="2161200" cy="5391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Clr>
                <a:schemeClr val="dk1"/>
              </a:buClr>
              <a:buSzPts val="1100"/>
              <a:buFont typeface="Arial"/>
              <a:buNone/>
            </a:pPr>
            <a:r>
              <a:rPr lang="en-GB" sz="1200">
                <a:solidFill>
                  <a:srgbClr val="434343"/>
                </a:solidFill>
                <a:latin typeface="Bree Serif"/>
                <a:ea typeface="Bree Serif"/>
                <a:cs typeface="Bree Serif"/>
                <a:sym typeface="Bree Serif"/>
              </a:rPr>
              <a:t>Are working in two steps: clearing and settlement</a:t>
            </a:r>
            <a:endParaRPr/>
          </a:p>
        </p:txBody>
      </p:sp>
      <p:cxnSp>
        <p:nvCxnSpPr>
          <p:cNvPr id="158" name="Google Shape;158;p28"/>
          <p:cNvCxnSpPr/>
          <p:nvPr/>
        </p:nvCxnSpPr>
        <p:spPr>
          <a:xfrm>
            <a:off x="5202175" y="3940750"/>
            <a:ext cx="136800" cy="176100"/>
          </a:xfrm>
          <a:prstGeom prst="straightConnector1">
            <a:avLst/>
          </a:prstGeom>
          <a:noFill/>
          <a:ln w="9525" cap="flat" cmpd="sng">
            <a:solidFill>
              <a:schemeClr val="dk2"/>
            </a:solidFill>
            <a:prstDash val="solid"/>
            <a:round/>
            <a:headEnd type="none" w="med" len="med"/>
            <a:tailEnd type="triangle" w="med" len="med"/>
          </a:ln>
        </p:spPr>
      </p:cxnSp>
      <p:cxnSp>
        <p:nvCxnSpPr>
          <p:cNvPr id="159" name="Google Shape;159;p28"/>
          <p:cNvCxnSpPr/>
          <p:nvPr/>
        </p:nvCxnSpPr>
        <p:spPr>
          <a:xfrm flipH="1">
            <a:off x="6170225" y="3960300"/>
            <a:ext cx="146700" cy="166200"/>
          </a:xfrm>
          <a:prstGeom prst="straightConnector1">
            <a:avLst/>
          </a:prstGeom>
          <a:noFill/>
          <a:ln w="9525" cap="flat" cmpd="sng">
            <a:solidFill>
              <a:schemeClr val="dk2"/>
            </a:solidFill>
            <a:prstDash val="solid"/>
            <a:round/>
            <a:headEnd type="none" w="med" len="med"/>
            <a:tailEnd type="triangl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29"/>
          <p:cNvPicPr preferRelativeResize="0"/>
          <p:nvPr/>
        </p:nvPicPr>
        <p:blipFill rotWithShape="1">
          <a:blip r:embed="rId3">
            <a:alphaModFix/>
          </a:blip>
          <a:srcRect t="8081" b="8081"/>
          <a:stretch/>
        </p:blipFill>
        <p:spPr>
          <a:xfrm>
            <a:off x="0" y="0"/>
            <a:ext cx="9202899" cy="5143500"/>
          </a:xfrm>
          <a:prstGeom prst="rect">
            <a:avLst/>
          </a:prstGeom>
          <a:noFill/>
          <a:ln>
            <a:noFill/>
          </a:ln>
        </p:spPr>
      </p:pic>
      <p:sp>
        <p:nvSpPr>
          <p:cNvPr id="165" name="Google Shape;165;p29"/>
          <p:cNvSpPr/>
          <p:nvPr/>
        </p:nvSpPr>
        <p:spPr>
          <a:xfrm>
            <a:off x="684087" y="641900"/>
            <a:ext cx="2876700" cy="39282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9"/>
          <p:cNvSpPr/>
          <p:nvPr/>
        </p:nvSpPr>
        <p:spPr>
          <a:xfrm>
            <a:off x="950025" y="928550"/>
            <a:ext cx="2344800" cy="3354900"/>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9"/>
          <p:cNvSpPr txBox="1"/>
          <p:nvPr/>
        </p:nvSpPr>
        <p:spPr>
          <a:xfrm>
            <a:off x="1112563" y="2165249"/>
            <a:ext cx="1917000" cy="1070931"/>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800" dirty="0">
                <a:latin typeface="Bree Serif"/>
                <a:ea typeface="Bree Serif"/>
                <a:cs typeface="Bree Serif"/>
                <a:sym typeface="Bree Serif"/>
              </a:rPr>
              <a:t>SWIFT’s Presence</a:t>
            </a:r>
            <a:endParaRPr sz="2800" dirty="0">
              <a:latin typeface="Bree Serif"/>
              <a:ea typeface="Bree Serif"/>
              <a:cs typeface="Bree Serif"/>
              <a:sym typeface="Bree Serif"/>
            </a:endParaRPr>
          </a:p>
        </p:txBody>
      </p:sp>
      <p:sp>
        <p:nvSpPr>
          <p:cNvPr id="168" name="Google Shape;168;p29"/>
          <p:cNvSpPr/>
          <p:nvPr/>
        </p:nvSpPr>
        <p:spPr>
          <a:xfrm>
            <a:off x="4244875" y="0"/>
            <a:ext cx="4958100" cy="51435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9"/>
          <p:cNvSpPr/>
          <p:nvPr/>
        </p:nvSpPr>
        <p:spPr>
          <a:xfrm>
            <a:off x="3808400" y="206685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0"/>
          <p:cNvSpPr txBox="1">
            <a:spLocks noGrp="1"/>
          </p:cNvSpPr>
          <p:nvPr>
            <p:ph type="body" idx="1"/>
          </p:nvPr>
        </p:nvSpPr>
        <p:spPr>
          <a:xfrm>
            <a:off x="4244175" y="1846925"/>
            <a:ext cx="2202900" cy="8349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434343"/>
                </a:solidFill>
                <a:latin typeface="Bree Serif"/>
                <a:ea typeface="Bree Serif"/>
                <a:cs typeface="Bree Serif"/>
                <a:sym typeface="Bree Serif"/>
              </a:rPr>
              <a:t>“Society for Worldwide Interbank Financial Telecommunications”</a:t>
            </a:r>
            <a:endParaRPr sz="1200">
              <a:solidFill>
                <a:srgbClr val="666666"/>
              </a:solidFill>
              <a:latin typeface="Bree Serif"/>
              <a:ea typeface="Bree Serif"/>
              <a:cs typeface="Bree Serif"/>
              <a:sym typeface="Bree Serif"/>
            </a:endParaRPr>
          </a:p>
        </p:txBody>
      </p:sp>
      <p:sp>
        <p:nvSpPr>
          <p:cNvPr id="175" name="Google Shape;175;p30"/>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0"/>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666666"/>
                </a:solidFill>
                <a:latin typeface="Bree Serif"/>
                <a:ea typeface="Bree Serif"/>
                <a:cs typeface="Bree Serif"/>
                <a:sym typeface="Bree Serif"/>
              </a:rPr>
              <a:t>SWIFT’s Presence</a:t>
            </a:r>
            <a:br>
              <a:rPr lang="en-GB" sz="2400" dirty="0">
                <a:solidFill>
                  <a:srgbClr val="666666"/>
                </a:solidFill>
                <a:latin typeface="Bree Serif"/>
                <a:ea typeface="Bree Serif"/>
                <a:cs typeface="Bree Serif"/>
                <a:sym typeface="Bree Serif"/>
              </a:rPr>
            </a:br>
            <a:r>
              <a:rPr lang="en-GB" sz="1200" dirty="0">
                <a:solidFill>
                  <a:srgbClr val="999999"/>
                </a:solidFill>
                <a:latin typeface="Bree Serif"/>
                <a:ea typeface="Bree Serif"/>
                <a:cs typeface="Bree Serif"/>
                <a:sym typeface="Bree Serif"/>
              </a:rPr>
              <a:t>What is SWIFT?</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pic>
        <p:nvPicPr>
          <p:cNvPr id="177" name="Google Shape;177;p30"/>
          <p:cNvPicPr preferRelativeResize="0"/>
          <p:nvPr/>
        </p:nvPicPr>
        <p:blipFill>
          <a:blip r:embed="rId3">
            <a:alphaModFix/>
          </a:blip>
          <a:stretch>
            <a:fillRect/>
          </a:stretch>
        </p:blipFill>
        <p:spPr>
          <a:xfrm>
            <a:off x="8342650" y="166050"/>
            <a:ext cx="609276" cy="609276"/>
          </a:xfrm>
          <a:prstGeom prst="rect">
            <a:avLst/>
          </a:prstGeom>
          <a:noFill/>
          <a:ln>
            <a:noFill/>
          </a:ln>
        </p:spPr>
      </p:pic>
      <p:sp>
        <p:nvSpPr>
          <p:cNvPr id="178" name="Google Shape;178;p30"/>
          <p:cNvSpPr/>
          <p:nvPr/>
        </p:nvSpPr>
        <p:spPr>
          <a:xfrm>
            <a:off x="1012125" y="1144600"/>
            <a:ext cx="2673600" cy="1589700"/>
          </a:xfrm>
          <a:prstGeom prst="cloudCallout">
            <a:avLst>
              <a:gd name="adj1" fmla="val -29012"/>
              <a:gd name="adj2" fmla="val 80106"/>
            </a:avLst>
          </a:prstGeom>
          <a:gradFill>
            <a:gsLst>
              <a:gs pos="0">
                <a:srgbClr val="FFFFFF"/>
              </a:gs>
              <a:gs pos="100000">
                <a:srgbClr val="B3B3B3"/>
              </a:gs>
            </a:gsLst>
            <a:lin ang="5400012" scaled="0"/>
          </a:gradFill>
          <a:ln w="2857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800">
                <a:solidFill>
                  <a:srgbClr val="434343"/>
                </a:solidFill>
                <a:latin typeface="Bree Serif"/>
                <a:ea typeface="Bree Serif"/>
                <a:cs typeface="Bree Serif"/>
                <a:sym typeface="Bree Serif"/>
              </a:rPr>
              <a:t>What is SWIFT?</a:t>
            </a:r>
            <a:endParaRPr sz="1800">
              <a:solidFill>
                <a:srgbClr val="434343"/>
              </a:solidFill>
              <a:latin typeface="Bree Serif"/>
              <a:ea typeface="Bree Serif"/>
              <a:cs typeface="Bree Serif"/>
              <a:sym typeface="Bree Serif"/>
            </a:endParaRPr>
          </a:p>
        </p:txBody>
      </p:sp>
      <p:pic>
        <p:nvPicPr>
          <p:cNvPr id="179" name="Google Shape;179;p30"/>
          <p:cNvPicPr preferRelativeResize="0"/>
          <p:nvPr/>
        </p:nvPicPr>
        <p:blipFill>
          <a:blip r:embed="rId4">
            <a:alphaModFix/>
          </a:blip>
          <a:stretch>
            <a:fillRect/>
          </a:stretch>
        </p:blipFill>
        <p:spPr>
          <a:xfrm>
            <a:off x="0" y="3343900"/>
            <a:ext cx="2550041" cy="1799600"/>
          </a:xfrm>
          <a:prstGeom prst="rect">
            <a:avLst/>
          </a:prstGeom>
          <a:noFill/>
          <a:ln>
            <a:noFill/>
          </a:ln>
        </p:spPr>
      </p:pic>
      <p:sp>
        <p:nvSpPr>
          <p:cNvPr id="180" name="Google Shape;180;p30"/>
          <p:cNvSpPr txBox="1">
            <a:spLocks noGrp="1"/>
          </p:cNvSpPr>
          <p:nvPr>
            <p:ph type="body" idx="1"/>
          </p:nvPr>
        </p:nvSpPr>
        <p:spPr>
          <a:xfrm>
            <a:off x="6625125" y="1846925"/>
            <a:ext cx="2326800" cy="6093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666666"/>
                </a:solidFill>
                <a:latin typeface="Bree Serif"/>
                <a:ea typeface="Bree Serif"/>
                <a:cs typeface="Bree Serif"/>
                <a:sym typeface="Bree Serif"/>
              </a:rPr>
              <a:t>A member-owned </a:t>
            </a:r>
            <a:br>
              <a:rPr lang="en-GB" sz="1200">
                <a:solidFill>
                  <a:srgbClr val="666666"/>
                </a:solidFill>
                <a:latin typeface="Bree Serif"/>
                <a:ea typeface="Bree Serif"/>
                <a:cs typeface="Bree Serif"/>
                <a:sym typeface="Bree Serif"/>
              </a:rPr>
            </a:br>
            <a:r>
              <a:rPr lang="en-GB" sz="1200">
                <a:solidFill>
                  <a:srgbClr val="666666"/>
                </a:solidFill>
                <a:latin typeface="Bree Serif"/>
                <a:ea typeface="Bree Serif"/>
                <a:cs typeface="Bree Serif"/>
                <a:sym typeface="Bree Serif"/>
              </a:rPr>
              <a:t>cooperative</a:t>
            </a:r>
            <a:endParaRPr sz="1200">
              <a:solidFill>
                <a:srgbClr val="666666"/>
              </a:solidFill>
              <a:latin typeface="Bree Serif"/>
              <a:ea typeface="Bree Serif"/>
              <a:cs typeface="Bree Serif"/>
              <a:sym typeface="Bree Serif"/>
            </a:endParaRPr>
          </a:p>
        </p:txBody>
      </p:sp>
      <p:sp>
        <p:nvSpPr>
          <p:cNvPr id="181" name="Google Shape;181;p30"/>
          <p:cNvSpPr txBox="1">
            <a:spLocks noGrp="1"/>
          </p:cNvSpPr>
          <p:nvPr>
            <p:ph type="body" idx="1"/>
          </p:nvPr>
        </p:nvSpPr>
        <p:spPr>
          <a:xfrm>
            <a:off x="3773350" y="3527825"/>
            <a:ext cx="2673600" cy="1684500"/>
          </a:xfrm>
          <a:prstGeom prst="rect">
            <a:avLst/>
          </a:prstGeom>
        </p:spPr>
        <p:txBody>
          <a:bodyPr spcFirstLastPara="1" wrap="square" lIns="91425" tIns="91425" rIns="91425" bIns="91425" anchor="t" anchorCtr="0">
            <a:noAutofit/>
          </a:bodyPr>
          <a:lstStyle/>
          <a:p>
            <a:pPr marL="0" lvl="0" indent="457200" algn="l" rtl="0">
              <a:spcBef>
                <a:spcPts val="0"/>
              </a:spcBef>
              <a:spcAft>
                <a:spcPts val="1600"/>
              </a:spcAft>
              <a:buNone/>
            </a:pPr>
            <a:r>
              <a:rPr lang="en-GB" sz="1200">
                <a:solidFill>
                  <a:srgbClr val="666666"/>
                </a:solidFill>
                <a:latin typeface="Bree Serif"/>
                <a:ea typeface="Bree Serif"/>
                <a:cs typeface="Bree Serif"/>
                <a:sym typeface="Bree Serif"/>
              </a:rPr>
              <a:t>Provides a network that enables financial institutions worldwide to send/ receive financial transactions’ information in a secure, standardized, and reliable environment</a:t>
            </a:r>
            <a:endParaRPr sz="1200">
              <a:solidFill>
                <a:srgbClr val="666666"/>
              </a:solidFill>
              <a:latin typeface="Bree Serif"/>
              <a:ea typeface="Bree Serif"/>
              <a:cs typeface="Bree Serif"/>
              <a:sym typeface="Bree Serif"/>
            </a:endParaRPr>
          </a:p>
        </p:txBody>
      </p:sp>
      <p:sp>
        <p:nvSpPr>
          <p:cNvPr id="182" name="Google Shape;182;p30"/>
          <p:cNvSpPr txBox="1">
            <a:spLocks noGrp="1"/>
          </p:cNvSpPr>
          <p:nvPr>
            <p:ph type="body" idx="1"/>
          </p:nvPr>
        </p:nvSpPr>
        <p:spPr>
          <a:xfrm>
            <a:off x="6687050" y="3527825"/>
            <a:ext cx="2202900" cy="1042200"/>
          </a:xfrm>
          <a:prstGeom prst="rect">
            <a:avLst/>
          </a:prstGeom>
        </p:spPr>
        <p:txBody>
          <a:bodyPr spcFirstLastPara="1" wrap="square" lIns="91425" tIns="91425" rIns="91425" bIns="91425" anchor="t" anchorCtr="0">
            <a:noAutofit/>
          </a:bodyPr>
          <a:lstStyle/>
          <a:p>
            <a:pPr marL="0" lvl="0" indent="457200" algn="l" rtl="0">
              <a:spcBef>
                <a:spcPts val="0"/>
              </a:spcBef>
              <a:spcAft>
                <a:spcPts val="1600"/>
              </a:spcAft>
              <a:buNone/>
            </a:pPr>
            <a:r>
              <a:rPr lang="en-GB" sz="1200">
                <a:solidFill>
                  <a:srgbClr val="434343"/>
                </a:solidFill>
                <a:latin typeface="Bree Serif"/>
                <a:ea typeface="Bree Serif"/>
                <a:cs typeface="Bree Serif"/>
                <a:sym typeface="Bree Serif"/>
              </a:rPr>
              <a:t>Sends payment orders rather than facilitating funds transfer for financial institutions</a:t>
            </a:r>
            <a:endParaRPr sz="1200">
              <a:solidFill>
                <a:srgbClr val="434343"/>
              </a:solidFill>
              <a:latin typeface="Bree Serif"/>
              <a:ea typeface="Bree Serif"/>
              <a:cs typeface="Bree Serif"/>
              <a:sym typeface="Bree Serif"/>
            </a:endParaRPr>
          </a:p>
        </p:txBody>
      </p:sp>
      <p:sp>
        <p:nvSpPr>
          <p:cNvPr id="183" name="Google Shape;183;p30"/>
          <p:cNvSpPr/>
          <p:nvPr/>
        </p:nvSpPr>
        <p:spPr>
          <a:xfrm>
            <a:off x="5076075" y="1172650"/>
            <a:ext cx="539100" cy="539100"/>
          </a:xfrm>
          <a:prstGeom prst="ellipse">
            <a:avLst/>
          </a:prstGeom>
          <a:gradFill>
            <a:gsLst>
              <a:gs pos="0">
                <a:srgbClr val="BFBFBF"/>
              </a:gs>
              <a:gs pos="100000">
                <a:srgbClr val="737373"/>
              </a:gs>
            </a:gsLst>
            <a:path path="circle">
              <a:fillToRect l="50000" t="50000" r="50000" b="50000"/>
            </a:path>
            <a:tileRect/>
          </a:gra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4" name="Google Shape;184;p30"/>
          <p:cNvPicPr preferRelativeResize="0"/>
          <p:nvPr/>
        </p:nvPicPr>
        <p:blipFill>
          <a:blip r:embed="rId5">
            <a:alphaModFix/>
          </a:blip>
          <a:stretch>
            <a:fillRect/>
          </a:stretch>
        </p:blipFill>
        <p:spPr>
          <a:xfrm>
            <a:off x="5142311" y="1271473"/>
            <a:ext cx="406625" cy="406650"/>
          </a:xfrm>
          <a:prstGeom prst="rect">
            <a:avLst/>
          </a:prstGeom>
          <a:noFill/>
          <a:ln>
            <a:noFill/>
          </a:ln>
        </p:spPr>
      </p:pic>
      <p:sp>
        <p:nvSpPr>
          <p:cNvPr id="185" name="Google Shape;185;p30"/>
          <p:cNvSpPr/>
          <p:nvPr/>
        </p:nvSpPr>
        <p:spPr>
          <a:xfrm>
            <a:off x="7518975" y="1205238"/>
            <a:ext cx="539100" cy="539100"/>
          </a:xfrm>
          <a:prstGeom prst="ellipse">
            <a:avLst/>
          </a:prstGeom>
          <a:gradFill>
            <a:gsLst>
              <a:gs pos="0">
                <a:srgbClr val="DDDDDD"/>
              </a:gs>
              <a:gs pos="100000">
                <a:srgbClr val="919191"/>
              </a:gs>
            </a:gsLst>
            <a:path path="circle">
              <a:fillToRect l="50000" t="50000" r="50000" b="50000"/>
            </a:path>
            <a:tileRect/>
          </a:gradFill>
          <a:ln w="9525"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6" name="Google Shape;186;p30"/>
          <p:cNvPicPr preferRelativeResize="0"/>
          <p:nvPr/>
        </p:nvPicPr>
        <p:blipFill>
          <a:blip r:embed="rId6">
            <a:alphaModFix/>
          </a:blip>
          <a:stretch>
            <a:fillRect/>
          </a:stretch>
        </p:blipFill>
        <p:spPr>
          <a:xfrm>
            <a:off x="7585210" y="1271485"/>
            <a:ext cx="406625" cy="406625"/>
          </a:xfrm>
          <a:prstGeom prst="rect">
            <a:avLst/>
          </a:prstGeom>
          <a:noFill/>
          <a:ln>
            <a:noFill/>
          </a:ln>
        </p:spPr>
      </p:pic>
      <p:sp>
        <p:nvSpPr>
          <p:cNvPr id="187" name="Google Shape;187;p30"/>
          <p:cNvSpPr/>
          <p:nvPr/>
        </p:nvSpPr>
        <p:spPr>
          <a:xfrm>
            <a:off x="5076075" y="2882213"/>
            <a:ext cx="539100" cy="539100"/>
          </a:xfrm>
          <a:prstGeom prst="ellipse">
            <a:avLst/>
          </a:prstGeom>
          <a:gradFill>
            <a:gsLst>
              <a:gs pos="0">
                <a:srgbClr val="F2F2F2"/>
              </a:gs>
              <a:gs pos="100000">
                <a:srgbClr val="A6A6A6"/>
              </a:gs>
            </a:gsLst>
            <a:path path="circle">
              <a:fillToRect l="50000" t="50000" r="50000" b="50000"/>
            </a:path>
            <a:tileRect/>
          </a:gradFill>
          <a:ln w="9525"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0"/>
          <p:cNvSpPr/>
          <p:nvPr/>
        </p:nvSpPr>
        <p:spPr>
          <a:xfrm>
            <a:off x="7518950" y="2882213"/>
            <a:ext cx="539100" cy="539100"/>
          </a:xfrm>
          <a:prstGeom prst="ellipse">
            <a:avLst/>
          </a:prstGeom>
          <a:gradFill>
            <a:gsLst>
              <a:gs pos="0">
                <a:srgbClr val="FFFFFF"/>
              </a:gs>
              <a:gs pos="100000">
                <a:srgbClr val="B3B3B3"/>
              </a:gs>
            </a:gsLst>
            <a:path path="circle">
              <a:fillToRect l="50000" t="50000" r="50000" b="50000"/>
            </a:path>
            <a:tileRect/>
          </a:gradFill>
          <a:ln w="9525"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89" name="Google Shape;189;p30"/>
          <p:cNvPicPr preferRelativeResize="0"/>
          <p:nvPr/>
        </p:nvPicPr>
        <p:blipFill>
          <a:blip r:embed="rId7">
            <a:alphaModFix/>
          </a:blip>
          <a:stretch>
            <a:fillRect/>
          </a:stretch>
        </p:blipFill>
        <p:spPr>
          <a:xfrm>
            <a:off x="5142300" y="2948462"/>
            <a:ext cx="406625" cy="406625"/>
          </a:xfrm>
          <a:prstGeom prst="rect">
            <a:avLst/>
          </a:prstGeom>
          <a:noFill/>
          <a:ln>
            <a:noFill/>
          </a:ln>
        </p:spPr>
      </p:pic>
      <p:pic>
        <p:nvPicPr>
          <p:cNvPr id="190" name="Google Shape;190;p30"/>
          <p:cNvPicPr preferRelativeResize="0"/>
          <p:nvPr/>
        </p:nvPicPr>
        <p:blipFill>
          <a:blip r:embed="rId8">
            <a:alphaModFix/>
          </a:blip>
          <a:stretch>
            <a:fillRect/>
          </a:stretch>
        </p:blipFill>
        <p:spPr>
          <a:xfrm>
            <a:off x="7585213" y="2948463"/>
            <a:ext cx="406625" cy="4066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1"/>
          <p:cNvSpPr/>
          <p:nvPr/>
        </p:nvSpPr>
        <p:spPr>
          <a:xfrm>
            <a:off x="-125" y="0"/>
            <a:ext cx="92031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7" name="Google Shape;197;p31"/>
          <p:cNvPicPr preferRelativeResize="0"/>
          <p:nvPr/>
        </p:nvPicPr>
        <p:blipFill>
          <a:blip r:embed="rId3">
            <a:alphaModFix/>
          </a:blip>
          <a:stretch>
            <a:fillRect/>
          </a:stretch>
        </p:blipFill>
        <p:spPr>
          <a:xfrm>
            <a:off x="8342650" y="166050"/>
            <a:ext cx="609276" cy="609276"/>
          </a:xfrm>
          <a:prstGeom prst="rect">
            <a:avLst/>
          </a:prstGeom>
          <a:noFill/>
          <a:ln>
            <a:noFill/>
          </a:ln>
        </p:spPr>
      </p:pic>
      <p:sp>
        <p:nvSpPr>
          <p:cNvPr id="198" name="Google Shape;198;p31"/>
          <p:cNvSpPr txBox="1">
            <a:spLocks noGrp="1"/>
          </p:cNvSpPr>
          <p:nvPr>
            <p:ph type="body" idx="1"/>
          </p:nvPr>
        </p:nvSpPr>
        <p:spPr>
          <a:xfrm rot="400">
            <a:off x="493750" y="1648223"/>
            <a:ext cx="2579700" cy="4539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666666"/>
                </a:solidFill>
                <a:latin typeface="Bree Serif"/>
                <a:ea typeface="Bree Serif"/>
                <a:cs typeface="Bree Serif"/>
                <a:sym typeface="Bree Serif"/>
              </a:rPr>
              <a:t>Products</a:t>
            </a:r>
            <a:endParaRPr dirty="0">
              <a:solidFill>
                <a:srgbClr val="666666"/>
              </a:solidFill>
              <a:latin typeface="Bree Serif"/>
              <a:ea typeface="Bree Serif"/>
              <a:cs typeface="Bree Serif"/>
              <a:sym typeface="Bree Serif"/>
            </a:endParaRPr>
          </a:p>
        </p:txBody>
      </p:sp>
      <p:sp>
        <p:nvSpPr>
          <p:cNvPr id="199" name="Google Shape;199;p31"/>
          <p:cNvSpPr txBox="1">
            <a:spLocks noGrp="1"/>
          </p:cNvSpPr>
          <p:nvPr>
            <p:ph type="body" idx="1"/>
          </p:nvPr>
        </p:nvSpPr>
        <p:spPr>
          <a:xfrm rot="400">
            <a:off x="4842475" y="1648223"/>
            <a:ext cx="2579700" cy="4539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a:solidFill>
                  <a:srgbClr val="666666"/>
                </a:solidFill>
                <a:latin typeface="Bree Serif"/>
                <a:ea typeface="Bree Serif"/>
                <a:cs typeface="Bree Serif"/>
                <a:sym typeface="Bree Serif"/>
              </a:rPr>
              <a:t>Services</a:t>
            </a:r>
            <a:endParaRPr>
              <a:solidFill>
                <a:srgbClr val="666666"/>
              </a:solidFill>
              <a:latin typeface="Bree Serif"/>
              <a:ea typeface="Bree Serif"/>
              <a:cs typeface="Bree Serif"/>
              <a:sym typeface="Bree Serif"/>
            </a:endParaRPr>
          </a:p>
        </p:txBody>
      </p:sp>
      <p:sp>
        <p:nvSpPr>
          <p:cNvPr id="200" name="Google Shape;200;p31"/>
          <p:cNvSpPr/>
          <p:nvPr/>
        </p:nvSpPr>
        <p:spPr>
          <a:xfrm>
            <a:off x="5857450" y="1104575"/>
            <a:ext cx="539100" cy="539100"/>
          </a:xfrm>
          <a:prstGeom prst="ellipse">
            <a:avLst/>
          </a:prstGeom>
          <a:gradFill>
            <a:gsLst>
              <a:gs pos="0">
                <a:srgbClr val="BFBFBF"/>
              </a:gs>
              <a:gs pos="100000">
                <a:srgbClr val="737373"/>
              </a:gs>
            </a:gsLst>
            <a:path path="circle">
              <a:fillToRect l="50000" t="50000" r="50000" b="50000"/>
            </a:path>
            <a:tileRect/>
          </a:gra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1"/>
          <p:cNvSpPr/>
          <p:nvPr/>
        </p:nvSpPr>
        <p:spPr>
          <a:xfrm>
            <a:off x="1519375" y="1104575"/>
            <a:ext cx="539100" cy="539100"/>
          </a:xfrm>
          <a:prstGeom prst="ellipse">
            <a:avLst/>
          </a:prstGeom>
          <a:gradFill>
            <a:gsLst>
              <a:gs pos="0">
                <a:srgbClr val="8C8C8C"/>
              </a:gs>
              <a:gs pos="100000">
                <a:srgbClr val="404040"/>
              </a:gs>
            </a:gsLst>
            <a:path path="circle">
              <a:fillToRect l="50000" t="50000" r="50000" b="50000"/>
            </a:path>
            <a:tileRect/>
          </a:gradFill>
          <a:ln w="9525"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2" name="Google Shape;202;p31"/>
          <p:cNvPicPr preferRelativeResize="0"/>
          <p:nvPr/>
        </p:nvPicPr>
        <p:blipFill rotWithShape="1">
          <a:blip r:embed="rId4">
            <a:alphaModFix/>
          </a:blip>
          <a:srcRect r="10"/>
          <a:stretch/>
        </p:blipFill>
        <p:spPr>
          <a:xfrm>
            <a:off x="5923698" y="1170798"/>
            <a:ext cx="406625" cy="406650"/>
          </a:xfrm>
          <a:prstGeom prst="rect">
            <a:avLst/>
          </a:prstGeom>
          <a:noFill/>
          <a:ln>
            <a:noFill/>
          </a:ln>
        </p:spPr>
      </p:pic>
      <p:pic>
        <p:nvPicPr>
          <p:cNvPr id="203" name="Google Shape;203;p31"/>
          <p:cNvPicPr preferRelativeResize="0"/>
          <p:nvPr/>
        </p:nvPicPr>
        <p:blipFill rotWithShape="1">
          <a:blip r:embed="rId5">
            <a:alphaModFix/>
          </a:blip>
          <a:srcRect r="10"/>
          <a:stretch/>
        </p:blipFill>
        <p:spPr>
          <a:xfrm>
            <a:off x="1585623" y="1170798"/>
            <a:ext cx="406625" cy="406650"/>
          </a:xfrm>
          <a:prstGeom prst="rect">
            <a:avLst/>
          </a:prstGeom>
          <a:noFill/>
          <a:ln>
            <a:noFill/>
          </a:ln>
        </p:spPr>
      </p:pic>
      <p:sp>
        <p:nvSpPr>
          <p:cNvPr id="204" name="Google Shape;204;p31"/>
          <p:cNvSpPr/>
          <p:nvPr/>
        </p:nvSpPr>
        <p:spPr>
          <a:xfrm>
            <a:off x="575050" y="2240500"/>
            <a:ext cx="2499600" cy="26361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1"/>
          <p:cNvSpPr/>
          <p:nvPr/>
        </p:nvSpPr>
        <p:spPr>
          <a:xfrm>
            <a:off x="3633625" y="2240550"/>
            <a:ext cx="4997400" cy="26361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1"/>
          <p:cNvSpPr txBox="1">
            <a:spLocks noGrp="1"/>
          </p:cNvSpPr>
          <p:nvPr>
            <p:ph type="body" idx="1"/>
          </p:nvPr>
        </p:nvSpPr>
        <p:spPr>
          <a:xfrm rot="413">
            <a:off x="575050" y="2316900"/>
            <a:ext cx="2499600" cy="24834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Link (SNL)</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Gateway (SAG)</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WebStation (SAB)</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Access (SAA)</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Messaging Hub (AMH)</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The Alliance Workstation (SAW)</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Web Platform (SWP)</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Alliance Lite2</a:t>
            </a:r>
            <a:endParaRPr sz="1200">
              <a:solidFill>
                <a:srgbClr val="666666"/>
              </a:solidFill>
              <a:latin typeface="Bree Serif"/>
              <a:ea typeface="Bree Serif"/>
              <a:cs typeface="Bree Serif"/>
              <a:sym typeface="Bree Serif"/>
            </a:endParaRPr>
          </a:p>
        </p:txBody>
      </p:sp>
      <p:sp>
        <p:nvSpPr>
          <p:cNvPr id="207" name="Google Shape;207;p31"/>
          <p:cNvSpPr txBox="1">
            <a:spLocks noGrp="1"/>
          </p:cNvSpPr>
          <p:nvPr>
            <p:ph type="body" idx="1"/>
          </p:nvPr>
        </p:nvSpPr>
        <p:spPr>
          <a:xfrm rot="455">
            <a:off x="3697675" y="2640175"/>
            <a:ext cx="2264700" cy="9411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Fix</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Data Distribution</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Funds</a:t>
            </a:r>
            <a:endParaRPr sz="1200">
              <a:solidFill>
                <a:srgbClr val="666666"/>
              </a:solidFill>
              <a:latin typeface="Bree Serif"/>
              <a:ea typeface="Bree Serif"/>
              <a:cs typeface="Bree Serif"/>
              <a:sym typeface="Bree Serif"/>
            </a:endParaRPr>
          </a:p>
        </p:txBody>
      </p:sp>
      <p:sp>
        <p:nvSpPr>
          <p:cNvPr id="208" name="Google Shape;208;p31"/>
          <p:cNvSpPr txBox="1">
            <a:spLocks noGrp="1"/>
          </p:cNvSpPr>
          <p:nvPr>
            <p:ph type="body" idx="1"/>
          </p:nvPr>
        </p:nvSpPr>
        <p:spPr>
          <a:xfrm rot="455">
            <a:off x="3697675" y="2375263"/>
            <a:ext cx="2264700" cy="34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000000"/>
                </a:solidFill>
                <a:latin typeface="Bree Serif"/>
                <a:ea typeface="Bree Serif"/>
                <a:cs typeface="Bree Serif"/>
                <a:sym typeface="Bree Serif"/>
              </a:rPr>
              <a:t>Securities</a:t>
            </a:r>
            <a:endParaRPr sz="1200">
              <a:solidFill>
                <a:srgbClr val="000000"/>
              </a:solidFill>
              <a:latin typeface="Bree Serif"/>
              <a:ea typeface="Bree Serif"/>
              <a:cs typeface="Bree Serif"/>
              <a:sym typeface="Bree Serif"/>
            </a:endParaRPr>
          </a:p>
        </p:txBody>
      </p:sp>
      <p:sp>
        <p:nvSpPr>
          <p:cNvPr id="209" name="Google Shape;209;p31"/>
          <p:cNvSpPr txBox="1">
            <a:spLocks noGrp="1"/>
          </p:cNvSpPr>
          <p:nvPr>
            <p:ph type="body" idx="1"/>
          </p:nvPr>
        </p:nvSpPr>
        <p:spPr>
          <a:xfrm rot="455">
            <a:off x="3668250" y="3657775"/>
            <a:ext cx="2264700" cy="34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000000"/>
                </a:solidFill>
                <a:latin typeface="Bree Serif"/>
                <a:ea typeface="Bree Serif"/>
                <a:cs typeface="Bree Serif"/>
                <a:sym typeface="Bree Serif"/>
              </a:rPr>
              <a:t>Treasury &amp; Derivatives</a:t>
            </a:r>
            <a:endParaRPr sz="1200">
              <a:solidFill>
                <a:srgbClr val="000000"/>
              </a:solidFill>
              <a:latin typeface="Bree Serif"/>
              <a:ea typeface="Bree Serif"/>
              <a:cs typeface="Bree Serif"/>
              <a:sym typeface="Bree Serif"/>
            </a:endParaRPr>
          </a:p>
        </p:txBody>
      </p:sp>
      <p:sp>
        <p:nvSpPr>
          <p:cNvPr id="210" name="Google Shape;210;p31"/>
          <p:cNvSpPr txBox="1">
            <a:spLocks noGrp="1"/>
          </p:cNvSpPr>
          <p:nvPr>
            <p:ph type="body" idx="1"/>
          </p:nvPr>
        </p:nvSpPr>
        <p:spPr>
          <a:xfrm rot="455">
            <a:off x="3697675" y="3922675"/>
            <a:ext cx="2264700" cy="9411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Affirmations</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CLS Third Party Service</a:t>
            </a:r>
            <a:endParaRPr sz="1200">
              <a:solidFill>
                <a:srgbClr val="666666"/>
              </a:solidFill>
              <a:latin typeface="Bree Serif"/>
              <a:ea typeface="Bree Serif"/>
              <a:cs typeface="Bree Serif"/>
              <a:sym typeface="Bree Serif"/>
            </a:endParaRPr>
          </a:p>
        </p:txBody>
      </p:sp>
      <p:sp>
        <p:nvSpPr>
          <p:cNvPr id="211" name="Google Shape;211;p31"/>
          <p:cNvSpPr txBox="1">
            <a:spLocks noGrp="1"/>
          </p:cNvSpPr>
          <p:nvPr>
            <p:ph type="body" idx="1"/>
          </p:nvPr>
        </p:nvSpPr>
        <p:spPr>
          <a:xfrm rot="455">
            <a:off x="6259450" y="2375263"/>
            <a:ext cx="2264700" cy="34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000000"/>
                </a:solidFill>
                <a:latin typeface="Bree Serif"/>
                <a:ea typeface="Bree Serif"/>
                <a:cs typeface="Bree Serif"/>
                <a:sym typeface="Bree Serif"/>
              </a:rPr>
              <a:t>Cash Management</a:t>
            </a:r>
            <a:endParaRPr sz="1200">
              <a:solidFill>
                <a:srgbClr val="000000"/>
              </a:solidFill>
              <a:latin typeface="Bree Serif"/>
              <a:ea typeface="Bree Serif"/>
              <a:cs typeface="Bree Serif"/>
              <a:sym typeface="Bree Serif"/>
            </a:endParaRPr>
          </a:p>
        </p:txBody>
      </p:sp>
      <p:sp>
        <p:nvSpPr>
          <p:cNvPr id="212" name="Google Shape;212;p31"/>
          <p:cNvSpPr txBox="1">
            <a:spLocks noGrp="1"/>
          </p:cNvSpPr>
          <p:nvPr>
            <p:ph type="body" idx="1"/>
          </p:nvPr>
        </p:nvSpPr>
        <p:spPr>
          <a:xfrm rot="427">
            <a:off x="6026750" y="2640150"/>
            <a:ext cx="2416800" cy="13584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Bulk Payments</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Cash Reporting</a:t>
            </a:r>
            <a:endParaRPr sz="1200">
              <a:solidFill>
                <a:srgbClr val="666666"/>
              </a:solidFill>
              <a:latin typeface="Bree Serif"/>
              <a:ea typeface="Bree Serif"/>
              <a:cs typeface="Bree Serif"/>
              <a:sym typeface="Bree Serif"/>
            </a:endParaRPr>
          </a:p>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Exceptions and Investigations</a:t>
            </a:r>
            <a:endParaRPr sz="1200">
              <a:solidFill>
                <a:srgbClr val="666666"/>
              </a:solidFill>
              <a:latin typeface="Bree Serif"/>
              <a:ea typeface="Bree Serif"/>
              <a:cs typeface="Bree Serif"/>
              <a:sym typeface="Bree Serif"/>
            </a:endParaRPr>
          </a:p>
        </p:txBody>
      </p:sp>
      <p:sp>
        <p:nvSpPr>
          <p:cNvPr id="213" name="Google Shape;213;p31"/>
          <p:cNvSpPr txBox="1">
            <a:spLocks noGrp="1"/>
          </p:cNvSpPr>
          <p:nvPr>
            <p:ph type="body" idx="1"/>
          </p:nvPr>
        </p:nvSpPr>
        <p:spPr>
          <a:xfrm rot="455">
            <a:off x="6178825" y="3845363"/>
            <a:ext cx="2264700" cy="34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sz="1200">
                <a:solidFill>
                  <a:srgbClr val="000000"/>
                </a:solidFill>
                <a:latin typeface="Bree Serif"/>
                <a:ea typeface="Bree Serif"/>
                <a:cs typeface="Bree Serif"/>
                <a:sym typeface="Bree Serif"/>
              </a:rPr>
              <a:t>Trade Services</a:t>
            </a:r>
            <a:endParaRPr sz="1200">
              <a:solidFill>
                <a:srgbClr val="000000"/>
              </a:solidFill>
              <a:latin typeface="Bree Serif"/>
              <a:ea typeface="Bree Serif"/>
              <a:cs typeface="Bree Serif"/>
              <a:sym typeface="Bree Serif"/>
            </a:endParaRPr>
          </a:p>
        </p:txBody>
      </p:sp>
      <p:sp>
        <p:nvSpPr>
          <p:cNvPr id="214" name="Google Shape;214;p31"/>
          <p:cNvSpPr txBox="1">
            <a:spLocks noGrp="1"/>
          </p:cNvSpPr>
          <p:nvPr>
            <p:ph type="body" idx="1"/>
          </p:nvPr>
        </p:nvSpPr>
        <p:spPr>
          <a:xfrm rot="455">
            <a:off x="6178825" y="4113050"/>
            <a:ext cx="2264700" cy="538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666666"/>
              </a:buClr>
              <a:buSzPts val="1200"/>
              <a:buFont typeface="Bree Serif"/>
              <a:buChar char="➢"/>
            </a:pPr>
            <a:r>
              <a:rPr lang="en-GB" sz="1200">
                <a:solidFill>
                  <a:srgbClr val="666666"/>
                </a:solidFill>
                <a:latin typeface="Bree Serif"/>
                <a:ea typeface="Bree Serif"/>
                <a:cs typeface="Bree Serif"/>
                <a:sym typeface="Bree Serif"/>
              </a:rPr>
              <a:t>SWIFTNet Trade Services Utility</a:t>
            </a:r>
            <a:endParaRPr sz="1200">
              <a:solidFill>
                <a:srgbClr val="666666"/>
              </a:solidFill>
              <a:latin typeface="Bree Serif"/>
              <a:ea typeface="Bree Serif"/>
              <a:cs typeface="Bree Serif"/>
              <a:sym typeface="Bree Serif"/>
            </a:endParaRPr>
          </a:p>
        </p:txBody>
      </p:sp>
      <p:sp>
        <p:nvSpPr>
          <p:cNvPr id="22" name="Google Shape;176;p30">
            <a:extLst>
              <a:ext uri="{FF2B5EF4-FFF2-40B4-BE49-F238E27FC236}">
                <a16:creationId xmlns:a16="http://schemas.microsoft.com/office/drawing/2014/main" id="{C985DF94-2CCE-4395-AF09-38DABC42062F}"/>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666666"/>
                </a:solidFill>
                <a:latin typeface="Bree Serif"/>
                <a:ea typeface="Bree Serif"/>
                <a:cs typeface="Bree Serif"/>
                <a:sym typeface="Bree Serif"/>
              </a:rPr>
              <a:t>SWIFT’s Presence</a:t>
            </a:r>
            <a:br>
              <a:rPr lang="en-GB" sz="2400" dirty="0">
                <a:solidFill>
                  <a:srgbClr val="666666"/>
                </a:solidFill>
                <a:latin typeface="Bree Serif"/>
                <a:ea typeface="Bree Serif"/>
                <a:cs typeface="Bree Serif"/>
                <a:sym typeface="Bree Serif"/>
              </a:rPr>
            </a:br>
            <a:r>
              <a:rPr lang="en-US" sz="1200" dirty="0">
                <a:solidFill>
                  <a:srgbClr val="999999"/>
                </a:solidFill>
                <a:latin typeface="Bree Serif"/>
                <a:ea typeface="Bree Serif"/>
                <a:cs typeface="Bree Serif"/>
                <a:sym typeface="Bree Serif"/>
              </a:rPr>
              <a:t>Products/ Services</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32"/>
          <p:cNvPicPr preferRelativeResize="0"/>
          <p:nvPr/>
        </p:nvPicPr>
        <p:blipFill>
          <a:blip r:embed="rId3">
            <a:alphaModFix/>
          </a:blip>
          <a:stretch>
            <a:fillRect/>
          </a:stretch>
        </p:blipFill>
        <p:spPr>
          <a:xfrm>
            <a:off x="0" y="0"/>
            <a:ext cx="9143999" cy="5143500"/>
          </a:xfrm>
          <a:prstGeom prst="rect">
            <a:avLst/>
          </a:prstGeom>
          <a:noFill/>
          <a:ln>
            <a:noFill/>
          </a:ln>
        </p:spPr>
      </p:pic>
      <p:sp>
        <p:nvSpPr>
          <p:cNvPr id="220" name="Google Shape;220;p32"/>
          <p:cNvSpPr/>
          <p:nvPr/>
        </p:nvSpPr>
        <p:spPr>
          <a:xfrm>
            <a:off x="684087" y="641900"/>
            <a:ext cx="2876700" cy="39282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2"/>
          <p:cNvSpPr/>
          <p:nvPr/>
        </p:nvSpPr>
        <p:spPr>
          <a:xfrm>
            <a:off x="950025" y="928550"/>
            <a:ext cx="2344800" cy="3354900"/>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2" name="Google Shape;222;p32"/>
          <p:cNvSpPr txBox="1"/>
          <p:nvPr/>
        </p:nvSpPr>
        <p:spPr>
          <a:xfrm>
            <a:off x="1095450" y="2058200"/>
            <a:ext cx="1917000" cy="1095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800" dirty="0">
                <a:latin typeface="Bree Serif"/>
                <a:ea typeface="Bree Serif"/>
                <a:cs typeface="Bree Serif"/>
                <a:sym typeface="Bree Serif"/>
              </a:rPr>
              <a:t>SWIFT in Practice</a:t>
            </a:r>
            <a:endParaRPr sz="2800" dirty="0">
              <a:latin typeface="Bree Serif"/>
              <a:ea typeface="Bree Serif"/>
              <a:cs typeface="Bree Serif"/>
              <a:sym typeface="Bree Serif"/>
            </a:endParaRPr>
          </a:p>
        </p:txBody>
      </p:sp>
      <p:sp>
        <p:nvSpPr>
          <p:cNvPr id="223" name="Google Shape;223;p32"/>
          <p:cNvSpPr/>
          <p:nvPr/>
        </p:nvSpPr>
        <p:spPr>
          <a:xfrm>
            <a:off x="4245000" y="0"/>
            <a:ext cx="4899000" cy="51435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2"/>
          <p:cNvSpPr/>
          <p:nvPr/>
        </p:nvSpPr>
        <p:spPr>
          <a:xfrm>
            <a:off x="3808400" y="206685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3"/>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1" name="Google Shape;231;p33"/>
          <p:cNvPicPr preferRelativeResize="0"/>
          <p:nvPr/>
        </p:nvPicPr>
        <p:blipFill>
          <a:blip r:embed="rId3">
            <a:alphaModFix/>
          </a:blip>
          <a:stretch>
            <a:fillRect/>
          </a:stretch>
        </p:blipFill>
        <p:spPr>
          <a:xfrm>
            <a:off x="8342650" y="166050"/>
            <a:ext cx="609276" cy="609276"/>
          </a:xfrm>
          <a:prstGeom prst="rect">
            <a:avLst/>
          </a:prstGeom>
          <a:noFill/>
          <a:ln>
            <a:noFill/>
          </a:ln>
        </p:spPr>
      </p:pic>
      <p:grpSp>
        <p:nvGrpSpPr>
          <p:cNvPr id="232" name="Google Shape;232;p33"/>
          <p:cNvGrpSpPr/>
          <p:nvPr/>
        </p:nvGrpSpPr>
        <p:grpSpPr>
          <a:xfrm>
            <a:off x="2199513" y="1451250"/>
            <a:ext cx="821700" cy="821700"/>
            <a:chOff x="2041425" y="2584325"/>
            <a:chExt cx="821700" cy="821700"/>
          </a:xfrm>
        </p:grpSpPr>
        <p:pic>
          <p:nvPicPr>
            <p:cNvPr id="233" name="Google Shape;233;p33"/>
            <p:cNvPicPr preferRelativeResize="0"/>
            <p:nvPr/>
          </p:nvPicPr>
          <p:blipFill>
            <a:blip r:embed="rId4">
              <a:alphaModFix/>
            </a:blip>
            <a:stretch>
              <a:fillRect/>
            </a:stretch>
          </p:blipFill>
          <p:spPr>
            <a:xfrm>
              <a:off x="2041425" y="2584325"/>
              <a:ext cx="821700" cy="821700"/>
            </a:xfrm>
            <a:prstGeom prst="rect">
              <a:avLst/>
            </a:prstGeom>
            <a:noFill/>
            <a:ln>
              <a:noFill/>
            </a:ln>
          </p:spPr>
        </p:pic>
        <p:pic>
          <p:nvPicPr>
            <p:cNvPr id="234" name="Google Shape;234;p33"/>
            <p:cNvPicPr preferRelativeResize="0"/>
            <p:nvPr/>
          </p:nvPicPr>
          <p:blipFill>
            <a:blip r:embed="rId5">
              <a:alphaModFix/>
            </a:blip>
            <a:stretch>
              <a:fillRect/>
            </a:stretch>
          </p:blipFill>
          <p:spPr>
            <a:xfrm>
              <a:off x="2263813" y="2769213"/>
              <a:ext cx="376937" cy="451923"/>
            </a:xfrm>
            <a:prstGeom prst="rect">
              <a:avLst/>
            </a:prstGeom>
            <a:noFill/>
            <a:ln>
              <a:noFill/>
            </a:ln>
          </p:spPr>
        </p:pic>
      </p:grpSp>
      <p:grpSp>
        <p:nvGrpSpPr>
          <p:cNvPr id="235" name="Google Shape;235;p33"/>
          <p:cNvGrpSpPr/>
          <p:nvPr/>
        </p:nvGrpSpPr>
        <p:grpSpPr>
          <a:xfrm>
            <a:off x="6140875" y="1359338"/>
            <a:ext cx="821700" cy="821673"/>
            <a:chOff x="5982788" y="2492413"/>
            <a:chExt cx="821700" cy="821673"/>
          </a:xfrm>
        </p:grpSpPr>
        <p:pic>
          <p:nvPicPr>
            <p:cNvPr id="236" name="Google Shape;236;p33"/>
            <p:cNvPicPr preferRelativeResize="0"/>
            <p:nvPr/>
          </p:nvPicPr>
          <p:blipFill>
            <a:blip r:embed="rId6">
              <a:alphaModFix/>
            </a:blip>
            <a:stretch>
              <a:fillRect/>
            </a:stretch>
          </p:blipFill>
          <p:spPr>
            <a:xfrm>
              <a:off x="5982788" y="2492413"/>
              <a:ext cx="821700" cy="821673"/>
            </a:xfrm>
            <a:prstGeom prst="rect">
              <a:avLst/>
            </a:prstGeom>
            <a:noFill/>
            <a:ln>
              <a:noFill/>
            </a:ln>
          </p:spPr>
        </p:pic>
        <p:pic>
          <p:nvPicPr>
            <p:cNvPr id="237" name="Google Shape;237;p33"/>
            <p:cNvPicPr preferRelativeResize="0"/>
            <p:nvPr/>
          </p:nvPicPr>
          <p:blipFill>
            <a:blip r:embed="rId5">
              <a:alphaModFix/>
            </a:blip>
            <a:stretch>
              <a:fillRect/>
            </a:stretch>
          </p:blipFill>
          <p:spPr>
            <a:xfrm>
              <a:off x="6192063" y="2664738"/>
              <a:ext cx="403150" cy="477014"/>
            </a:xfrm>
            <a:prstGeom prst="rect">
              <a:avLst/>
            </a:prstGeom>
            <a:noFill/>
            <a:ln>
              <a:noFill/>
            </a:ln>
          </p:spPr>
        </p:pic>
      </p:grpSp>
      <p:grpSp>
        <p:nvGrpSpPr>
          <p:cNvPr id="238" name="Google Shape;238;p33"/>
          <p:cNvGrpSpPr/>
          <p:nvPr/>
        </p:nvGrpSpPr>
        <p:grpSpPr>
          <a:xfrm>
            <a:off x="265300" y="1451249"/>
            <a:ext cx="838682" cy="637852"/>
            <a:chOff x="2182326" y="1215892"/>
            <a:chExt cx="1903500" cy="1447362"/>
          </a:xfrm>
        </p:grpSpPr>
        <p:pic>
          <p:nvPicPr>
            <p:cNvPr id="239" name="Google Shape;239;p33"/>
            <p:cNvPicPr preferRelativeResize="0"/>
            <p:nvPr/>
          </p:nvPicPr>
          <p:blipFill>
            <a:blip r:embed="rId7">
              <a:alphaModFix/>
            </a:blip>
            <a:stretch>
              <a:fillRect/>
            </a:stretch>
          </p:blipFill>
          <p:spPr>
            <a:xfrm>
              <a:off x="2482820" y="1215892"/>
              <a:ext cx="1302500" cy="1302500"/>
            </a:xfrm>
            <a:prstGeom prst="rect">
              <a:avLst/>
            </a:prstGeom>
            <a:noFill/>
            <a:ln>
              <a:noFill/>
            </a:ln>
          </p:spPr>
        </p:pic>
        <p:sp>
          <p:nvSpPr>
            <p:cNvPr id="240" name="Google Shape;240;p33"/>
            <p:cNvSpPr txBox="1"/>
            <p:nvPr/>
          </p:nvSpPr>
          <p:spPr>
            <a:xfrm>
              <a:off x="2182326" y="2320954"/>
              <a:ext cx="1903500" cy="34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000" b="1">
                  <a:latin typeface="Bree Serif"/>
                  <a:ea typeface="Bree Serif"/>
                  <a:cs typeface="Bree Serif"/>
                  <a:sym typeface="Bree Serif"/>
                </a:rPr>
                <a:t>Customer</a:t>
              </a:r>
              <a:endParaRPr sz="1000" b="1">
                <a:latin typeface="Bree Serif"/>
                <a:ea typeface="Bree Serif"/>
                <a:cs typeface="Bree Serif"/>
                <a:sym typeface="Bree Serif"/>
              </a:endParaRPr>
            </a:p>
          </p:txBody>
        </p:sp>
      </p:grpSp>
      <p:grpSp>
        <p:nvGrpSpPr>
          <p:cNvPr id="241" name="Google Shape;241;p33"/>
          <p:cNvGrpSpPr/>
          <p:nvPr/>
        </p:nvGrpSpPr>
        <p:grpSpPr>
          <a:xfrm>
            <a:off x="8034501" y="1362472"/>
            <a:ext cx="749236" cy="622419"/>
            <a:chOff x="4229409" y="1255578"/>
            <a:chExt cx="1492800" cy="1088335"/>
          </a:xfrm>
        </p:grpSpPr>
        <p:pic>
          <p:nvPicPr>
            <p:cNvPr id="242" name="Google Shape;242;p33"/>
            <p:cNvPicPr preferRelativeResize="0"/>
            <p:nvPr/>
          </p:nvPicPr>
          <p:blipFill>
            <a:blip r:embed="rId8">
              <a:alphaModFix/>
            </a:blip>
            <a:stretch>
              <a:fillRect/>
            </a:stretch>
          </p:blipFill>
          <p:spPr>
            <a:xfrm>
              <a:off x="4478626" y="1255578"/>
              <a:ext cx="994400" cy="994400"/>
            </a:xfrm>
            <a:prstGeom prst="rect">
              <a:avLst/>
            </a:prstGeom>
            <a:noFill/>
            <a:ln>
              <a:noFill/>
            </a:ln>
          </p:spPr>
        </p:pic>
        <p:sp>
          <p:nvSpPr>
            <p:cNvPr id="243" name="Google Shape;243;p33"/>
            <p:cNvSpPr txBox="1"/>
            <p:nvPr/>
          </p:nvSpPr>
          <p:spPr>
            <a:xfrm>
              <a:off x="4229409" y="2052913"/>
              <a:ext cx="1492800" cy="291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000" b="1"/>
                <a:t>Supplier</a:t>
              </a:r>
              <a:endParaRPr sz="1000" b="1"/>
            </a:p>
          </p:txBody>
        </p:sp>
      </p:grpSp>
      <p:pic>
        <p:nvPicPr>
          <p:cNvPr id="244" name="Google Shape;244;p33"/>
          <p:cNvPicPr preferRelativeResize="0"/>
          <p:nvPr/>
        </p:nvPicPr>
        <p:blipFill>
          <a:blip r:embed="rId3">
            <a:alphaModFix/>
          </a:blip>
          <a:stretch>
            <a:fillRect/>
          </a:stretch>
        </p:blipFill>
        <p:spPr>
          <a:xfrm>
            <a:off x="4273793" y="1489389"/>
            <a:ext cx="660264" cy="656835"/>
          </a:xfrm>
          <a:prstGeom prst="rect">
            <a:avLst/>
          </a:prstGeom>
          <a:noFill/>
          <a:ln>
            <a:noFill/>
          </a:ln>
        </p:spPr>
      </p:pic>
      <p:pic>
        <p:nvPicPr>
          <p:cNvPr id="245" name="Google Shape;245;p33"/>
          <p:cNvPicPr preferRelativeResize="0"/>
          <p:nvPr/>
        </p:nvPicPr>
        <p:blipFill>
          <a:blip r:embed="rId9">
            <a:alphaModFix/>
          </a:blip>
          <a:stretch>
            <a:fillRect/>
          </a:stretch>
        </p:blipFill>
        <p:spPr>
          <a:xfrm>
            <a:off x="3314226" y="1438677"/>
            <a:ext cx="417175" cy="414975"/>
          </a:xfrm>
          <a:prstGeom prst="rect">
            <a:avLst/>
          </a:prstGeom>
          <a:noFill/>
          <a:ln>
            <a:noFill/>
          </a:ln>
        </p:spPr>
      </p:pic>
      <p:cxnSp>
        <p:nvCxnSpPr>
          <p:cNvPr id="246" name="Google Shape;246;p33"/>
          <p:cNvCxnSpPr/>
          <p:nvPr/>
        </p:nvCxnSpPr>
        <p:spPr>
          <a:xfrm>
            <a:off x="3182163" y="1814663"/>
            <a:ext cx="880500" cy="6300"/>
          </a:xfrm>
          <a:prstGeom prst="straightConnector1">
            <a:avLst/>
          </a:prstGeom>
          <a:noFill/>
          <a:ln w="38100" cap="flat" cmpd="sng">
            <a:solidFill>
              <a:schemeClr val="dk2"/>
            </a:solidFill>
            <a:prstDash val="solid"/>
            <a:round/>
            <a:headEnd type="none" w="med" len="med"/>
            <a:tailEnd type="stealth" w="med" len="med"/>
          </a:ln>
        </p:spPr>
      </p:cxnSp>
      <p:cxnSp>
        <p:nvCxnSpPr>
          <p:cNvPr id="247" name="Google Shape;247;p33"/>
          <p:cNvCxnSpPr/>
          <p:nvPr/>
        </p:nvCxnSpPr>
        <p:spPr>
          <a:xfrm rot="10800000" flipH="1">
            <a:off x="5145113" y="1813450"/>
            <a:ext cx="821700" cy="8700"/>
          </a:xfrm>
          <a:prstGeom prst="straightConnector1">
            <a:avLst/>
          </a:prstGeom>
          <a:noFill/>
          <a:ln w="38100" cap="flat" cmpd="sng">
            <a:solidFill>
              <a:schemeClr val="dk2"/>
            </a:solidFill>
            <a:prstDash val="solid"/>
            <a:round/>
            <a:headEnd type="none" w="med" len="med"/>
            <a:tailEnd type="stealth" w="med" len="med"/>
          </a:ln>
        </p:spPr>
      </p:cxnSp>
      <p:cxnSp>
        <p:nvCxnSpPr>
          <p:cNvPr id="248" name="Google Shape;248;p33"/>
          <p:cNvCxnSpPr/>
          <p:nvPr/>
        </p:nvCxnSpPr>
        <p:spPr>
          <a:xfrm rot="10800000" flipH="1">
            <a:off x="7184288" y="1809975"/>
            <a:ext cx="821700" cy="8700"/>
          </a:xfrm>
          <a:prstGeom prst="straightConnector1">
            <a:avLst/>
          </a:prstGeom>
          <a:noFill/>
          <a:ln w="38100" cap="flat" cmpd="sng">
            <a:solidFill>
              <a:schemeClr val="dk2"/>
            </a:solidFill>
            <a:prstDash val="solid"/>
            <a:round/>
            <a:headEnd type="none" w="med" len="med"/>
            <a:tailEnd type="stealth" w="med" len="med"/>
          </a:ln>
        </p:spPr>
      </p:cxnSp>
      <p:grpSp>
        <p:nvGrpSpPr>
          <p:cNvPr id="249" name="Google Shape;249;p33"/>
          <p:cNvGrpSpPr/>
          <p:nvPr/>
        </p:nvGrpSpPr>
        <p:grpSpPr>
          <a:xfrm>
            <a:off x="935750" y="977275"/>
            <a:ext cx="1164000" cy="776700"/>
            <a:chOff x="1021325" y="2110350"/>
            <a:chExt cx="1164000" cy="776700"/>
          </a:xfrm>
        </p:grpSpPr>
        <p:cxnSp>
          <p:nvCxnSpPr>
            <p:cNvPr id="250" name="Google Shape;250;p33"/>
            <p:cNvCxnSpPr/>
            <p:nvPr/>
          </p:nvCxnSpPr>
          <p:spPr>
            <a:xfrm>
              <a:off x="1220688" y="2829400"/>
              <a:ext cx="880500" cy="6300"/>
            </a:xfrm>
            <a:prstGeom prst="straightConnector1">
              <a:avLst/>
            </a:prstGeom>
            <a:noFill/>
            <a:ln w="38100" cap="flat" cmpd="sng">
              <a:solidFill>
                <a:schemeClr val="dk2"/>
              </a:solidFill>
              <a:prstDash val="solid"/>
              <a:round/>
              <a:headEnd type="none" w="med" len="med"/>
              <a:tailEnd type="stealth" w="med" len="med"/>
            </a:ln>
          </p:spPr>
        </p:cxnSp>
        <p:sp>
          <p:nvSpPr>
            <p:cNvPr id="251" name="Google Shape;251;p33"/>
            <p:cNvSpPr txBox="1"/>
            <p:nvPr/>
          </p:nvSpPr>
          <p:spPr>
            <a:xfrm>
              <a:off x="1021325" y="2110350"/>
              <a:ext cx="1164000" cy="77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00"/>
                <a:t>Name</a:t>
              </a:r>
              <a:endParaRPr sz="700"/>
            </a:p>
            <a:p>
              <a:pPr marL="0" lvl="0" indent="0" algn="ctr" rtl="0">
                <a:spcBef>
                  <a:spcPts val="0"/>
                </a:spcBef>
                <a:spcAft>
                  <a:spcPts val="0"/>
                </a:spcAft>
                <a:buNone/>
              </a:pPr>
              <a:r>
                <a:rPr lang="en-GB" sz="700"/>
                <a:t>Supplier’s account</a:t>
              </a:r>
              <a:endParaRPr sz="700"/>
            </a:p>
            <a:p>
              <a:pPr marL="0" lvl="0" indent="0" algn="ctr" rtl="0">
                <a:spcBef>
                  <a:spcPts val="0"/>
                </a:spcBef>
                <a:spcAft>
                  <a:spcPts val="0"/>
                </a:spcAft>
                <a:buNone/>
              </a:pPr>
              <a:r>
                <a:rPr lang="en-GB" sz="700"/>
                <a:t>Currency to</a:t>
              </a:r>
              <a:endParaRPr sz="700"/>
            </a:p>
            <a:p>
              <a:pPr marL="0" lvl="0" indent="0" algn="ctr" rtl="0">
                <a:spcBef>
                  <a:spcPts val="0"/>
                </a:spcBef>
                <a:spcAft>
                  <a:spcPts val="0"/>
                </a:spcAft>
                <a:buNone/>
              </a:pPr>
              <a:r>
                <a:rPr lang="en-GB" sz="700"/>
                <a:t>Amount</a:t>
              </a:r>
              <a:endParaRPr sz="700"/>
            </a:p>
            <a:p>
              <a:pPr marL="0" lvl="0" indent="0" algn="ctr" rtl="0">
                <a:spcBef>
                  <a:spcPts val="0"/>
                </a:spcBef>
                <a:spcAft>
                  <a:spcPts val="0"/>
                </a:spcAft>
                <a:buNone/>
              </a:pPr>
              <a:r>
                <a:rPr lang="en-GB" sz="700"/>
                <a:t>Supplier’s SWIFT code</a:t>
              </a:r>
              <a:endParaRPr sz="700"/>
            </a:p>
            <a:p>
              <a:pPr marL="0" lvl="0" indent="0" algn="ctr" rtl="0">
                <a:spcBef>
                  <a:spcPts val="0"/>
                </a:spcBef>
                <a:spcAft>
                  <a:spcPts val="0"/>
                </a:spcAft>
                <a:buNone/>
              </a:pPr>
              <a:endParaRPr/>
            </a:p>
          </p:txBody>
        </p:sp>
      </p:grpSp>
      <p:sp>
        <p:nvSpPr>
          <p:cNvPr id="252" name="Google Shape;252;p33"/>
          <p:cNvSpPr txBox="1"/>
          <p:nvPr/>
        </p:nvSpPr>
        <p:spPr>
          <a:xfrm>
            <a:off x="1106900" y="2061100"/>
            <a:ext cx="821700" cy="342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800"/>
              <a:t>Confirmation</a:t>
            </a:r>
            <a:endParaRPr sz="800"/>
          </a:p>
          <a:p>
            <a:pPr marL="0" lvl="0" indent="0" algn="ctr" rtl="0">
              <a:spcBef>
                <a:spcPts val="0"/>
              </a:spcBef>
              <a:spcAft>
                <a:spcPts val="0"/>
              </a:spcAft>
              <a:buNone/>
            </a:pPr>
            <a:r>
              <a:rPr lang="en-GB" sz="800">
                <a:solidFill>
                  <a:srgbClr val="FF0000"/>
                </a:solidFill>
              </a:rPr>
              <a:t>-US$100,000</a:t>
            </a:r>
            <a:endParaRPr>
              <a:solidFill>
                <a:srgbClr val="FF0000"/>
              </a:solidFill>
            </a:endParaRPr>
          </a:p>
        </p:txBody>
      </p:sp>
      <p:cxnSp>
        <p:nvCxnSpPr>
          <p:cNvPr id="253" name="Google Shape;253;p33"/>
          <p:cNvCxnSpPr/>
          <p:nvPr/>
        </p:nvCxnSpPr>
        <p:spPr>
          <a:xfrm rot="10800000">
            <a:off x="1080050" y="2061100"/>
            <a:ext cx="875400" cy="8700"/>
          </a:xfrm>
          <a:prstGeom prst="straightConnector1">
            <a:avLst/>
          </a:prstGeom>
          <a:noFill/>
          <a:ln w="38100" cap="flat" cmpd="sng">
            <a:solidFill>
              <a:schemeClr val="dk2"/>
            </a:solidFill>
            <a:prstDash val="solid"/>
            <a:round/>
            <a:headEnd type="none" w="med" len="med"/>
            <a:tailEnd type="stealth" w="med" len="med"/>
          </a:ln>
        </p:spPr>
      </p:cxnSp>
      <p:pic>
        <p:nvPicPr>
          <p:cNvPr id="254" name="Google Shape;254;p33"/>
          <p:cNvPicPr preferRelativeResize="0"/>
          <p:nvPr/>
        </p:nvPicPr>
        <p:blipFill>
          <a:blip r:embed="rId9">
            <a:alphaModFix/>
          </a:blip>
          <a:stretch>
            <a:fillRect/>
          </a:stretch>
        </p:blipFill>
        <p:spPr>
          <a:xfrm>
            <a:off x="5281151" y="1438677"/>
            <a:ext cx="417175" cy="414975"/>
          </a:xfrm>
          <a:prstGeom prst="rect">
            <a:avLst/>
          </a:prstGeom>
          <a:noFill/>
          <a:ln>
            <a:noFill/>
          </a:ln>
        </p:spPr>
      </p:pic>
      <p:sp>
        <p:nvSpPr>
          <p:cNvPr id="255" name="Google Shape;255;p33"/>
          <p:cNvSpPr txBox="1"/>
          <p:nvPr/>
        </p:nvSpPr>
        <p:spPr>
          <a:xfrm>
            <a:off x="7108100" y="1359338"/>
            <a:ext cx="821700" cy="342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800"/>
          </a:p>
          <a:p>
            <a:pPr marL="0" lvl="0" indent="0" algn="ctr" rtl="0">
              <a:spcBef>
                <a:spcPts val="0"/>
              </a:spcBef>
              <a:spcAft>
                <a:spcPts val="0"/>
              </a:spcAft>
              <a:buNone/>
            </a:pPr>
            <a:r>
              <a:rPr lang="en-GB" sz="800">
                <a:solidFill>
                  <a:srgbClr val="FF0000"/>
                </a:solidFill>
              </a:rPr>
              <a:t>+US$100,000</a:t>
            </a:r>
            <a:endParaRPr>
              <a:solidFill>
                <a:srgbClr val="FF0000"/>
              </a:solidFill>
            </a:endParaRPr>
          </a:p>
        </p:txBody>
      </p:sp>
      <p:cxnSp>
        <p:nvCxnSpPr>
          <p:cNvPr id="256" name="Google Shape;256;p33"/>
          <p:cNvCxnSpPr/>
          <p:nvPr/>
        </p:nvCxnSpPr>
        <p:spPr>
          <a:xfrm>
            <a:off x="279925" y="2495550"/>
            <a:ext cx="8583900" cy="0"/>
          </a:xfrm>
          <a:prstGeom prst="straightConnector1">
            <a:avLst/>
          </a:prstGeom>
          <a:noFill/>
          <a:ln w="19050" cap="flat" cmpd="sng">
            <a:solidFill>
              <a:schemeClr val="dk2"/>
            </a:solidFill>
            <a:prstDash val="dash"/>
            <a:round/>
            <a:headEnd type="none" w="med" len="med"/>
            <a:tailEnd type="none" w="med" len="med"/>
          </a:ln>
        </p:spPr>
      </p:cxnSp>
      <p:grpSp>
        <p:nvGrpSpPr>
          <p:cNvPr id="257" name="Google Shape;257;p33"/>
          <p:cNvGrpSpPr/>
          <p:nvPr/>
        </p:nvGrpSpPr>
        <p:grpSpPr>
          <a:xfrm>
            <a:off x="1309500" y="3110850"/>
            <a:ext cx="3045850" cy="1798400"/>
            <a:chOff x="485450" y="2983950"/>
            <a:chExt cx="3045850" cy="1798400"/>
          </a:xfrm>
        </p:grpSpPr>
        <p:sp>
          <p:nvSpPr>
            <p:cNvPr id="258" name="Google Shape;258;p33"/>
            <p:cNvSpPr txBox="1"/>
            <p:nvPr/>
          </p:nvSpPr>
          <p:spPr>
            <a:xfrm>
              <a:off x="487875" y="3671375"/>
              <a:ext cx="2841600" cy="609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latin typeface="Bree Serif"/>
                  <a:ea typeface="Bree Serif"/>
                  <a:cs typeface="Bree Serif"/>
                  <a:sym typeface="Bree Serif"/>
                </a:rPr>
                <a:t>XXXX </a:t>
              </a:r>
              <a:r>
                <a:rPr lang="en-GB" sz="2400" dirty="0">
                  <a:solidFill>
                    <a:srgbClr val="00B050"/>
                  </a:solidFill>
                  <a:latin typeface="Bree Serif"/>
                  <a:ea typeface="Bree Serif"/>
                  <a:cs typeface="Bree Serif"/>
                  <a:sym typeface="Bree Serif"/>
                </a:rPr>
                <a:t>XX</a:t>
              </a:r>
              <a:r>
                <a:rPr lang="en-GB" sz="2400" dirty="0">
                  <a:latin typeface="Bree Serif"/>
                  <a:ea typeface="Bree Serif"/>
                  <a:cs typeface="Bree Serif"/>
                  <a:sym typeface="Bree Serif"/>
                </a:rPr>
                <a:t> </a:t>
              </a:r>
              <a:r>
                <a:rPr lang="en-GB" sz="2400" dirty="0" err="1">
                  <a:solidFill>
                    <a:srgbClr val="999999"/>
                  </a:solidFill>
                  <a:latin typeface="Bree Serif"/>
                  <a:ea typeface="Bree Serif"/>
                  <a:cs typeface="Bree Serif"/>
                  <a:sym typeface="Bree Serif"/>
                </a:rPr>
                <a:t>XX</a:t>
              </a:r>
              <a:r>
                <a:rPr lang="en-GB" sz="2400" dirty="0">
                  <a:solidFill>
                    <a:srgbClr val="999999"/>
                  </a:solidFill>
                  <a:latin typeface="Bree Serif"/>
                  <a:ea typeface="Bree Serif"/>
                  <a:cs typeface="Bree Serif"/>
                  <a:sym typeface="Bree Serif"/>
                </a:rPr>
                <a:t> </a:t>
              </a:r>
              <a:r>
                <a:rPr lang="en-GB" sz="2400" dirty="0">
                  <a:solidFill>
                    <a:srgbClr val="4A86E8"/>
                  </a:solidFill>
                  <a:latin typeface="Bree Serif"/>
                  <a:ea typeface="Bree Serif"/>
                  <a:cs typeface="Bree Serif"/>
                  <a:sym typeface="Bree Serif"/>
                </a:rPr>
                <a:t>XXX</a:t>
              </a:r>
              <a:endParaRPr sz="2400" dirty="0">
                <a:solidFill>
                  <a:srgbClr val="4A86E8"/>
                </a:solidFill>
                <a:latin typeface="Bree Serif"/>
                <a:ea typeface="Bree Serif"/>
                <a:cs typeface="Bree Serif"/>
                <a:sym typeface="Bree Serif"/>
              </a:endParaRPr>
            </a:p>
          </p:txBody>
        </p:sp>
        <p:sp>
          <p:nvSpPr>
            <p:cNvPr id="259" name="Google Shape;259;p33"/>
            <p:cNvSpPr txBox="1"/>
            <p:nvPr/>
          </p:nvSpPr>
          <p:spPr>
            <a:xfrm>
              <a:off x="485450" y="4440100"/>
              <a:ext cx="1360800" cy="29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latin typeface="Bree Serif"/>
                  <a:ea typeface="Bree Serif"/>
                  <a:cs typeface="Bree Serif"/>
                  <a:sym typeface="Bree Serif"/>
                </a:rPr>
                <a:t>Bank code</a:t>
              </a:r>
              <a:endParaRPr sz="1200">
                <a:latin typeface="Bree Serif"/>
                <a:ea typeface="Bree Serif"/>
                <a:cs typeface="Bree Serif"/>
                <a:sym typeface="Bree Serif"/>
              </a:endParaRPr>
            </a:p>
          </p:txBody>
        </p:sp>
        <p:sp>
          <p:nvSpPr>
            <p:cNvPr id="260" name="Google Shape;260;p33"/>
            <p:cNvSpPr txBox="1"/>
            <p:nvPr/>
          </p:nvSpPr>
          <p:spPr>
            <a:xfrm>
              <a:off x="2170500" y="3060138"/>
              <a:ext cx="1360800" cy="29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solidFill>
                    <a:srgbClr val="4A86E8"/>
                  </a:solidFill>
                  <a:latin typeface="Bree Serif"/>
                  <a:ea typeface="Bree Serif"/>
                  <a:cs typeface="Bree Serif"/>
                  <a:sym typeface="Bree Serif"/>
                </a:rPr>
                <a:t>Branch code</a:t>
              </a:r>
              <a:endParaRPr sz="1200">
                <a:solidFill>
                  <a:srgbClr val="4A86E8"/>
                </a:solidFill>
                <a:latin typeface="Bree Serif"/>
                <a:ea typeface="Bree Serif"/>
                <a:cs typeface="Bree Serif"/>
                <a:sym typeface="Bree Serif"/>
              </a:endParaRPr>
            </a:p>
          </p:txBody>
        </p:sp>
        <p:sp>
          <p:nvSpPr>
            <p:cNvPr id="261" name="Google Shape;261;p33"/>
            <p:cNvSpPr txBox="1"/>
            <p:nvPr/>
          </p:nvSpPr>
          <p:spPr>
            <a:xfrm>
              <a:off x="1648675" y="4482950"/>
              <a:ext cx="1360800" cy="29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a:solidFill>
                    <a:srgbClr val="999999"/>
                  </a:solidFill>
                  <a:latin typeface="Bree Serif"/>
                  <a:ea typeface="Bree Serif"/>
                  <a:cs typeface="Bree Serif"/>
                  <a:sym typeface="Bree Serif"/>
                </a:rPr>
                <a:t>Location code</a:t>
              </a:r>
              <a:endParaRPr sz="1200">
                <a:solidFill>
                  <a:srgbClr val="999999"/>
                </a:solidFill>
                <a:latin typeface="Bree Serif"/>
                <a:ea typeface="Bree Serif"/>
                <a:cs typeface="Bree Serif"/>
                <a:sym typeface="Bree Serif"/>
              </a:endParaRPr>
            </a:p>
          </p:txBody>
        </p:sp>
        <p:sp>
          <p:nvSpPr>
            <p:cNvPr id="262" name="Google Shape;262;p33"/>
            <p:cNvSpPr txBox="1"/>
            <p:nvPr/>
          </p:nvSpPr>
          <p:spPr>
            <a:xfrm>
              <a:off x="1114500" y="2983950"/>
              <a:ext cx="1360800" cy="29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00B050"/>
                  </a:solidFill>
                  <a:latin typeface="Bree Serif"/>
                  <a:ea typeface="Bree Serif"/>
                  <a:cs typeface="Bree Serif"/>
                  <a:sym typeface="Bree Serif"/>
                </a:rPr>
                <a:t>Country code</a:t>
              </a:r>
              <a:endParaRPr sz="1200" dirty="0">
                <a:solidFill>
                  <a:srgbClr val="00B050"/>
                </a:solidFill>
                <a:latin typeface="Bree Serif"/>
                <a:ea typeface="Bree Serif"/>
                <a:cs typeface="Bree Serif"/>
                <a:sym typeface="Bree Serif"/>
              </a:endParaRPr>
            </a:p>
          </p:txBody>
        </p:sp>
        <p:cxnSp>
          <p:nvCxnSpPr>
            <p:cNvPr id="263" name="Google Shape;263;p33"/>
            <p:cNvCxnSpPr/>
            <p:nvPr/>
          </p:nvCxnSpPr>
          <p:spPr>
            <a:xfrm>
              <a:off x="1123000" y="4152450"/>
              <a:ext cx="8700" cy="325200"/>
            </a:xfrm>
            <a:prstGeom prst="straightConnector1">
              <a:avLst/>
            </a:prstGeom>
            <a:noFill/>
            <a:ln w="19050" cap="flat" cmpd="sng">
              <a:solidFill>
                <a:srgbClr val="000000"/>
              </a:solidFill>
              <a:prstDash val="solid"/>
              <a:round/>
              <a:headEnd type="none" w="med" len="med"/>
              <a:tailEnd type="triangle" w="med" len="med"/>
            </a:ln>
          </p:spPr>
        </p:cxnSp>
        <p:cxnSp>
          <p:nvCxnSpPr>
            <p:cNvPr id="264" name="Google Shape;264;p33"/>
            <p:cNvCxnSpPr/>
            <p:nvPr/>
          </p:nvCxnSpPr>
          <p:spPr>
            <a:xfrm>
              <a:off x="2248525" y="4157750"/>
              <a:ext cx="8700" cy="325200"/>
            </a:xfrm>
            <a:prstGeom prst="straightConnector1">
              <a:avLst/>
            </a:prstGeom>
            <a:noFill/>
            <a:ln w="19050" cap="flat" cmpd="sng">
              <a:solidFill>
                <a:srgbClr val="B7B7B7"/>
              </a:solidFill>
              <a:prstDash val="solid"/>
              <a:round/>
              <a:headEnd type="none" w="med" len="med"/>
              <a:tailEnd type="triangle" w="med" len="med"/>
            </a:ln>
          </p:spPr>
        </p:cxnSp>
        <p:cxnSp>
          <p:nvCxnSpPr>
            <p:cNvPr id="265" name="Google Shape;265;p33"/>
            <p:cNvCxnSpPr/>
            <p:nvPr/>
          </p:nvCxnSpPr>
          <p:spPr>
            <a:xfrm rot="10800000" flipH="1">
              <a:off x="1789725" y="3351000"/>
              <a:ext cx="4500" cy="374400"/>
            </a:xfrm>
            <a:prstGeom prst="straightConnector1">
              <a:avLst/>
            </a:prstGeom>
            <a:noFill/>
            <a:ln w="19050" cap="flat" cmpd="sng">
              <a:solidFill>
                <a:srgbClr val="0CB458"/>
              </a:solidFill>
              <a:prstDash val="solid"/>
              <a:round/>
              <a:headEnd type="none" w="med" len="med"/>
              <a:tailEnd type="triangle" w="med" len="med"/>
            </a:ln>
          </p:spPr>
        </p:cxnSp>
        <p:cxnSp>
          <p:nvCxnSpPr>
            <p:cNvPr id="266" name="Google Shape;266;p33"/>
            <p:cNvCxnSpPr/>
            <p:nvPr/>
          </p:nvCxnSpPr>
          <p:spPr>
            <a:xfrm rot="10800000" flipH="1">
              <a:off x="2747425" y="3351000"/>
              <a:ext cx="4500" cy="374400"/>
            </a:xfrm>
            <a:prstGeom prst="straightConnector1">
              <a:avLst/>
            </a:prstGeom>
            <a:noFill/>
            <a:ln w="19050" cap="flat" cmpd="sng">
              <a:solidFill>
                <a:srgbClr val="4A86E8"/>
              </a:solidFill>
              <a:prstDash val="solid"/>
              <a:round/>
              <a:headEnd type="none" w="med" len="med"/>
              <a:tailEnd type="triangle" w="med" len="med"/>
            </a:ln>
          </p:spPr>
        </p:cxnSp>
      </p:grpSp>
      <p:sp>
        <p:nvSpPr>
          <p:cNvPr id="267" name="Google Shape;267;p33"/>
          <p:cNvSpPr txBox="1"/>
          <p:nvPr/>
        </p:nvSpPr>
        <p:spPr>
          <a:xfrm>
            <a:off x="220450" y="2495550"/>
            <a:ext cx="3955800"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dirty="0"/>
              <a:t>Bank identifier code (BIC)</a:t>
            </a:r>
            <a:r>
              <a:rPr lang="en-GB" dirty="0"/>
              <a:t> </a:t>
            </a:r>
            <a:r>
              <a:rPr lang="en-GB" sz="1000" dirty="0">
                <a:solidFill>
                  <a:srgbClr val="666666"/>
                </a:solidFill>
              </a:rPr>
              <a:t>is one of the most common forms of bank code used to identify individual banks.</a:t>
            </a:r>
            <a:endParaRPr sz="1000" dirty="0">
              <a:solidFill>
                <a:srgbClr val="666666"/>
              </a:solidFill>
            </a:endParaRPr>
          </a:p>
        </p:txBody>
      </p:sp>
      <p:pic>
        <p:nvPicPr>
          <p:cNvPr id="268" name="Google Shape;268;p33"/>
          <p:cNvPicPr preferRelativeResize="0"/>
          <p:nvPr/>
        </p:nvPicPr>
        <p:blipFill>
          <a:blip r:embed="rId10">
            <a:alphaModFix/>
          </a:blip>
          <a:stretch>
            <a:fillRect/>
          </a:stretch>
        </p:blipFill>
        <p:spPr>
          <a:xfrm>
            <a:off x="5055000" y="2598951"/>
            <a:ext cx="2993426" cy="2245050"/>
          </a:xfrm>
          <a:prstGeom prst="rect">
            <a:avLst/>
          </a:prstGeom>
          <a:noFill/>
          <a:ln>
            <a:noFill/>
          </a:ln>
        </p:spPr>
      </p:pic>
      <p:sp>
        <p:nvSpPr>
          <p:cNvPr id="42" name="Google Shape;176;p30">
            <a:extLst>
              <a:ext uri="{FF2B5EF4-FFF2-40B4-BE49-F238E27FC236}">
                <a16:creationId xmlns:a16="http://schemas.microsoft.com/office/drawing/2014/main" id="{E555C0B4-4608-465A-ABB5-A542E47082E3}"/>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a:ea typeface="Bree Serif"/>
                <a:cs typeface="Bree Serif"/>
                <a:sym typeface="Bree Serif"/>
              </a:rPr>
              <a:t>SWIFT in practice</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34"/>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4" name="Google Shape;274;p34"/>
          <p:cNvPicPr preferRelativeResize="0"/>
          <p:nvPr/>
        </p:nvPicPr>
        <p:blipFill>
          <a:blip r:embed="rId3">
            <a:alphaModFix/>
          </a:blip>
          <a:stretch>
            <a:fillRect/>
          </a:stretch>
        </p:blipFill>
        <p:spPr>
          <a:xfrm>
            <a:off x="8342650" y="166050"/>
            <a:ext cx="609276" cy="609276"/>
          </a:xfrm>
          <a:prstGeom prst="rect">
            <a:avLst/>
          </a:prstGeom>
          <a:noFill/>
          <a:ln>
            <a:noFill/>
          </a:ln>
        </p:spPr>
      </p:pic>
      <p:grpSp>
        <p:nvGrpSpPr>
          <p:cNvPr id="275" name="Google Shape;275;p34"/>
          <p:cNvGrpSpPr/>
          <p:nvPr/>
        </p:nvGrpSpPr>
        <p:grpSpPr>
          <a:xfrm>
            <a:off x="1771677" y="1471106"/>
            <a:ext cx="1100996" cy="980124"/>
            <a:chOff x="1304408" y="2331341"/>
            <a:chExt cx="821700" cy="821700"/>
          </a:xfrm>
        </p:grpSpPr>
        <p:pic>
          <p:nvPicPr>
            <p:cNvPr id="276" name="Google Shape;276;p34"/>
            <p:cNvPicPr preferRelativeResize="0"/>
            <p:nvPr/>
          </p:nvPicPr>
          <p:blipFill>
            <a:blip r:embed="rId4">
              <a:alphaModFix/>
            </a:blip>
            <a:stretch>
              <a:fillRect/>
            </a:stretch>
          </p:blipFill>
          <p:spPr>
            <a:xfrm>
              <a:off x="1304408" y="2331341"/>
              <a:ext cx="821700" cy="821700"/>
            </a:xfrm>
            <a:prstGeom prst="rect">
              <a:avLst/>
            </a:prstGeom>
            <a:noFill/>
            <a:ln>
              <a:noFill/>
            </a:ln>
          </p:spPr>
        </p:pic>
        <p:pic>
          <p:nvPicPr>
            <p:cNvPr id="277" name="Google Shape;277;p34"/>
            <p:cNvPicPr preferRelativeResize="0"/>
            <p:nvPr/>
          </p:nvPicPr>
          <p:blipFill>
            <a:blip r:embed="rId5">
              <a:alphaModFix/>
            </a:blip>
            <a:stretch>
              <a:fillRect/>
            </a:stretch>
          </p:blipFill>
          <p:spPr>
            <a:xfrm>
              <a:off x="1526789" y="2516236"/>
              <a:ext cx="376937" cy="451923"/>
            </a:xfrm>
            <a:prstGeom prst="rect">
              <a:avLst/>
            </a:prstGeom>
            <a:noFill/>
            <a:ln>
              <a:noFill/>
            </a:ln>
          </p:spPr>
        </p:pic>
      </p:grpSp>
      <p:grpSp>
        <p:nvGrpSpPr>
          <p:cNvPr id="278" name="Google Shape;278;p34"/>
          <p:cNvGrpSpPr/>
          <p:nvPr/>
        </p:nvGrpSpPr>
        <p:grpSpPr>
          <a:xfrm>
            <a:off x="6271112" y="1471352"/>
            <a:ext cx="1100951" cy="1067409"/>
            <a:chOff x="6745163" y="2132488"/>
            <a:chExt cx="1816451" cy="1807025"/>
          </a:xfrm>
        </p:grpSpPr>
        <p:pic>
          <p:nvPicPr>
            <p:cNvPr id="279" name="Google Shape;279;p34"/>
            <p:cNvPicPr preferRelativeResize="0"/>
            <p:nvPr/>
          </p:nvPicPr>
          <p:blipFill>
            <a:blip r:embed="rId6">
              <a:alphaModFix/>
            </a:blip>
            <a:stretch>
              <a:fillRect/>
            </a:stretch>
          </p:blipFill>
          <p:spPr>
            <a:xfrm>
              <a:off x="6745163" y="2132488"/>
              <a:ext cx="1816451" cy="1807025"/>
            </a:xfrm>
            <a:prstGeom prst="rect">
              <a:avLst/>
            </a:prstGeom>
            <a:noFill/>
            <a:ln>
              <a:noFill/>
            </a:ln>
          </p:spPr>
        </p:pic>
        <p:pic>
          <p:nvPicPr>
            <p:cNvPr id="280" name="Google Shape;280;p34"/>
            <p:cNvPicPr preferRelativeResize="0"/>
            <p:nvPr/>
          </p:nvPicPr>
          <p:blipFill>
            <a:blip r:embed="rId5">
              <a:alphaModFix/>
            </a:blip>
            <a:stretch>
              <a:fillRect/>
            </a:stretch>
          </p:blipFill>
          <p:spPr>
            <a:xfrm>
              <a:off x="7242471" y="2467481"/>
              <a:ext cx="821839" cy="967378"/>
            </a:xfrm>
            <a:prstGeom prst="rect">
              <a:avLst/>
            </a:prstGeom>
            <a:noFill/>
            <a:ln>
              <a:noFill/>
            </a:ln>
          </p:spPr>
        </p:pic>
      </p:grpSp>
      <p:pic>
        <p:nvPicPr>
          <p:cNvPr id="281" name="Google Shape;281;p34"/>
          <p:cNvPicPr preferRelativeResize="0"/>
          <p:nvPr/>
        </p:nvPicPr>
        <p:blipFill>
          <a:blip r:embed="rId3">
            <a:alphaModFix/>
          </a:blip>
          <a:stretch>
            <a:fillRect/>
          </a:stretch>
        </p:blipFill>
        <p:spPr>
          <a:xfrm>
            <a:off x="4007648" y="1118049"/>
            <a:ext cx="1100988" cy="1067439"/>
          </a:xfrm>
          <a:prstGeom prst="rect">
            <a:avLst/>
          </a:prstGeom>
          <a:noFill/>
          <a:ln>
            <a:noFill/>
          </a:ln>
        </p:spPr>
      </p:pic>
      <p:cxnSp>
        <p:nvCxnSpPr>
          <p:cNvPr id="282" name="Google Shape;282;p34"/>
          <p:cNvCxnSpPr/>
          <p:nvPr/>
        </p:nvCxnSpPr>
        <p:spPr>
          <a:xfrm>
            <a:off x="3332770" y="1959538"/>
            <a:ext cx="533700" cy="3600"/>
          </a:xfrm>
          <a:prstGeom prst="straightConnector1">
            <a:avLst/>
          </a:prstGeom>
          <a:noFill/>
          <a:ln w="38100" cap="flat" cmpd="sng">
            <a:solidFill>
              <a:schemeClr val="dk2"/>
            </a:solidFill>
            <a:prstDash val="solid"/>
            <a:round/>
            <a:headEnd type="none" w="med" len="med"/>
            <a:tailEnd type="stealth" w="med" len="med"/>
          </a:ln>
        </p:spPr>
      </p:cxnSp>
      <p:cxnSp>
        <p:nvCxnSpPr>
          <p:cNvPr id="283" name="Google Shape;283;p34"/>
          <p:cNvCxnSpPr/>
          <p:nvPr/>
        </p:nvCxnSpPr>
        <p:spPr>
          <a:xfrm rot="10800000" flipH="1">
            <a:off x="5249799" y="1958568"/>
            <a:ext cx="498300" cy="5400"/>
          </a:xfrm>
          <a:prstGeom prst="straightConnector1">
            <a:avLst/>
          </a:prstGeom>
          <a:noFill/>
          <a:ln w="38100" cap="flat" cmpd="sng">
            <a:solidFill>
              <a:schemeClr val="dk2"/>
            </a:solidFill>
            <a:prstDash val="solid"/>
            <a:round/>
            <a:headEnd type="none" w="med" len="med"/>
            <a:tailEnd type="stealth" w="med" len="med"/>
          </a:ln>
        </p:spPr>
      </p:cxnSp>
      <p:sp>
        <p:nvSpPr>
          <p:cNvPr id="284" name="Google Shape;284;p34"/>
          <p:cNvSpPr txBox="1"/>
          <p:nvPr/>
        </p:nvSpPr>
        <p:spPr>
          <a:xfrm>
            <a:off x="4062481" y="2132149"/>
            <a:ext cx="1019100" cy="406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a:solidFill>
                  <a:srgbClr val="666666"/>
                </a:solidFill>
                <a:latin typeface="Bree Serif"/>
                <a:ea typeface="Bree Serif"/>
                <a:cs typeface="Bree Serif"/>
                <a:sym typeface="Bree Serif"/>
              </a:rPr>
              <a:t>DMC</a:t>
            </a:r>
            <a:endParaRPr sz="3000">
              <a:solidFill>
                <a:srgbClr val="666666"/>
              </a:solidFill>
              <a:latin typeface="Bree Serif"/>
              <a:ea typeface="Bree Serif"/>
              <a:cs typeface="Bree Serif"/>
              <a:sym typeface="Bree Serif"/>
            </a:endParaRPr>
          </a:p>
        </p:txBody>
      </p:sp>
      <p:grpSp>
        <p:nvGrpSpPr>
          <p:cNvPr id="285" name="Google Shape;285;p34"/>
          <p:cNvGrpSpPr/>
          <p:nvPr/>
        </p:nvGrpSpPr>
        <p:grpSpPr>
          <a:xfrm>
            <a:off x="2647502" y="1711432"/>
            <a:ext cx="652924" cy="587183"/>
            <a:chOff x="2133599" y="3608425"/>
            <a:chExt cx="1401727" cy="1401725"/>
          </a:xfrm>
        </p:grpSpPr>
        <p:pic>
          <p:nvPicPr>
            <p:cNvPr id="286" name="Google Shape;286;p34"/>
            <p:cNvPicPr preferRelativeResize="0"/>
            <p:nvPr/>
          </p:nvPicPr>
          <p:blipFill>
            <a:blip r:embed="rId7">
              <a:alphaModFix/>
            </a:blip>
            <a:stretch>
              <a:fillRect/>
            </a:stretch>
          </p:blipFill>
          <p:spPr>
            <a:xfrm>
              <a:off x="2133600" y="3608425"/>
              <a:ext cx="1401725" cy="1401725"/>
            </a:xfrm>
            <a:prstGeom prst="rect">
              <a:avLst/>
            </a:prstGeom>
            <a:noFill/>
            <a:ln>
              <a:noFill/>
            </a:ln>
          </p:spPr>
        </p:pic>
        <p:sp>
          <p:nvSpPr>
            <p:cNvPr id="287" name="Google Shape;287;p34"/>
            <p:cNvSpPr txBox="1"/>
            <p:nvPr/>
          </p:nvSpPr>
          <p:spPr>
            <a:xfrm>
              <a:off x="2133599" y="3838869"/>
              <a:ext cx="1401600" cy="6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800" b="1">
                  <a:latin typeface="Bree Serif"/>
                  <a:ea typeface="Bree Serif"/>
                  <a:cs typeface="Bree Serif"/>
                  <a:sym typeface="Bree Serif"/>
                </a:rPr>
                <a:t> PAG</a:t>
              </a:r>
              <a:r>
                <a:rPr lang="en-GB" b="1">
                  <a:latin typeface="Bree Serif"/>
                  <a:ea typeface="Bree Serif"/>
                  <a:cs typeface="Bree Serif"/>
                  <a:sym typeface="Bree Serif"/>
                </a:rPr>
                <a:t>  </a:t>
              </a:r>
              <a:endParaRPr b="1">
                <a:latin typeface="Bree Serif"/>
                <a:ea typeface="Bree Serif"/>
                <a:cs typeface="Bree Serif"/>
                <a:sym typeface="Bree Serif"/>
              </a:endParaRPr>
            </a:p>
          </p:txBody>
        </p:sp>
      </p:grpSp>
      <p:grpSp>
        <p:nvGrpSpPr>
          <p:cNvPr id="288" name="Google Shape;288;p34"/>
          <p:cNvGrpSpPr/>
          <p:nvPr/>
        </p:nvGrpSpPr>
        <p:grpSpPr>
          <a:xfrm>
            <a:off x="5970568" y="1667844"/>
            <a:ext cx="652924" cy="587183"/>
            <a:chOff x="2133599" y="3608425"/>
            <a:chExt cx="1401727" cy="1401725"/>
          </a:xfrm>
        </p:grpSpPr>
        <p:pic>
          <p:nvPicPr>
            <p:cNvPr id="289" name="Google Shape;289;p34"/>
            <p:cNvPicPr preferRelativeResize="0"/>
            <p:nvPr/>
          </p:nvPicPr>
          <p:blipFill>
            <a:blip r:embed="rId7">
              <a:alphaModFix/>
            </a:blip>
            <a:stretch>
              <a:fillRect/>
            </a:stretch>
          </p:blipFill>
          <p:spPr>
            <a:xfrm>
              <a:off x="2133600" y="3608425"/>
              <a:ext cx="1401725" cy="1401725"/>
            </a:xfrm>
            <a:prstGeom prst="rect">
              <a:avLst/>
            </a:prstGeom>
            <a:noFill/>
            <a:ln>
              <a:noFill/>
            </a:ln>
          </p:spPr>
        </p:pic>
        <p:sp>
          <p:nvSpPr>
            <p:cNvPr id="290" name="Google Shape;290;p34"/>
            <p:cNvSpPr txBox="1"/>
            <p:nvPr/>
          </p:nvSpPr>
          <p:spPr>
            <a:xfrm>
              <a:off x="2133599" y="3838869"/>
              <a:ext cx="1401600" cy="6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800" b="1">
                  <a:latin typeface="Bree Serif"/>
                  <a:ea typeface="Bree Serif"/>
                  <a:cs typeface="Bree Serif"/>
                  <a:sym typeface="Bree Serif"/>
                </a:rPr>
                <a:t> PAG</a:t>
              </a:r>
              <a:r>
                <a:rPr lang="en-GB" b="1">
                  <a:latin typeface="Bree Serif"/>
                  <a:ea typeface="Bree Serif"/>
                  <a:cs typeface="Bree Serif"/>
                  <a:sym typeface="Bree Serif"/>
                </a:rPr>
                <a:t>  </a:t>
              </a:r>
              <a:endParaRPr b="1">
                <a:latin typeface="Bree Serif"/>
                <a:ea typeface="Bree Serif"/>
                <a:cs typeface="Bree Serif"/>
                <a:sym typeface="Bree Serif"/>
              </a:endParaRPr>
            </a:p>
          </p:txBody>
        </p:sp>
      </p:grpSp>
      <p:sp>
        <p:nvSpPr>
          <p:cNvPr id="291" name="Google Shape;291;p34"/>
          <p:cNvSpPr txBox="1"/>
          <p:nvPr/>
        </p:nvSpPr>
        <p:spPr>
          <a:xfrm>
            <a:off x="265300" y="201150"/>
            <a:ext cx="4835400"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666666"/>
                </a:solidFill>
                <a:latin typeface="Bree Serif"/>
                <a:ea typeface="Bree Serif"/>
                <a:cs typeface="Bree Serif"/>
                <a:sym typeface="Bree Serif"/>
              </a:rPr>
              <a:t>SWIFT in practice</a:t>
            </a:r>
            <a:endParaRPr sz="2400" dirty="0">
              <a:solidFill>
                <a:srgbClr val="666666"/>
              </a:solidFill>
              <a:latin typeface="Bree Serif"/>
              <a:ea typeface="Bree Serif"/>
              <a:cs typeface="Bree Serif"/>
              <a:sym typeface="Bree Serif"/>
            </a:endParaRPr>
          </a:p>
          <a:p>
            <a:pPr marL="0" lvl="0" indent="0" algn="l" rtl="0">
              <a:spcBef>
                <a:spcPts val="0"/>
              </a:spcBef>
              <a:spcAft>
                <a:spcPts val="0"/>
              </a:spcAft>
              <a:buNone/>
            </a:pPr>
            <a:r>
              <a:rPr lang="en-GB" sz="1200" dirty="0">
                <a:solidFill>
                  <a:srgbClr val="999999"/>
                </a:solidFill>
                <a:latin typeface="Bree Serif"/>
                <a:ea typeface="Bree Serif"/>
                <a:cs typeface="Bree Serif"/>
                <a:sym typeface="Bree Serif"/>
              </a:rPr>
              <a:t>Looking in details of the platform</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sp>
        <p:nvSpPr>
          <p:cNvPr id="292" name="Google Shape;292;p34"/>
          <p:cNvSpPr/>
          <p:nvPr/>
        </p:nvSpPr>
        <p:spPr>
          <a:xfrm>
            <a:off x="-225" y="2980925"/>
            <a:ext cx="9231300" cy="2180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457200" algn="l" rtl="0">
              <a:spcBef>
                <a:spcPts val="0"/>
              </a:spcBef>
              <a:spcAft>
                <a:spcPts val="0"/>
              </a:spcAft>
              <a:buNone/>
            </a:pPr>
            <a:r>
              <a:rPr lang="en-GB" sz="1200" u="sng">
                <a:latin typeface="Bree Serif"/>
                <a:ea typeface="Bree Serif"/>
                <a:cs typeface="Bree Serif"/>
                <a:sym typeface="Bree Serif"/>
              </a:rPr>
              <a:t>Components of model</a:t>
            </a:r>
            <a:endParaRPr sz="1200" u="sng">
              <a:latin typeface="Bree Serif"/>
              <a:ea typeface="Bree Serif"/>
              <a:cs typeface="Bree Serif"/>
              <a:sym typeface="Bree Serif"/>
            </a:endParaRPr>
          </a:p>
          <a:p>
            <a:pPr marL="0" lvl="0" indent="0" algn="l" rtl="0">
              <a:spcBef>
                <a:spcPts val="0"/>
              </a:spcBef>
              <a:spcAft>
                <a:spcPts val="0"/>
              </a:spcAft>
              <a:buNone/>
            </a:pPr>
            <a:endParaRPr sz="1200" u="sng">
              <a:latin typeface="Bree Serif"/>
              <a:ea typeface="Bree Serif"/>
              <a:cs typeface="Bree Serif"/>
              <a:sym typeface="Bree Serif"/>
            </a:endParaRPr>
          </a:p>
          <a:p>
            <a:pPr marL="457200" lvl="0" indent="-304800" algn="l" rtl="0">
              <a:spcBef>
                <a:spcPts val="0"/>
              </a:spcBef>
              <a:spcAft>
                <a:spcPts val="0"/>
              </a:spcAft>
              <a:buSzPts val="1200"/>
              <a:buFont typeface="Bree Serif"/>
              <a:buAutoNum type="arabicPeriod"/>
            </a:pPr>
            <a:r>
              <a:rPr lang="en-GB" sz="1200" b="1">
                <a:latin typeface="Bree Serif"/>
                <a:ea typeface="Bree Serif"/>
                <a:cs typeface="Bree Serif"/>
                <a:sym typeface="Bree Serif"/>
              </a:rPr>
              <a:t>Domestic Messaging Channel (DMC)</a:t>
            </a:r>
            <a:r>
              <a:rPr lang="en-GB" sz="1200">
                <a:latin typeface="Bree Serif"/>
                <a:ea typeface="Bree Serif"/>
                <a:cs typeface="Bree Serif"/>
                <a:sym typeface="Bree Serif"/>
              </a:rPr>
              <a:t> – which uses local network access points to switch payments between the participating banks.</a:t>
            </a:r>
            <a:endParaRPr sz="1200">
              <a:latin typeface="Bree Serif"/>
              <a:ea typeface="Bree Serif"/>
              <a:cs typeface="Bree Serif"/>
              <a:sym typeface="Bree Serif"/>
            </a:endParaRPr>
          </a:p>
          <a:p>
            <a:pPr marL="457200" lvl="0" indent="-304800" algn="l" rtl="0">
              <a:spcBef>
                <a:spcPts val="0"/>
              </a:spcBef>
              <a:spcAft>
                <a:spcPts val="0"/>
              </a:spcAft>
              <a:buSzPts val="1200"/>
              <a:buFont typeface="Bree Serif"/>
              <a:buAutoNum type="arabicPeriod"/>
            </a:pPr>
            <a:r>
              <a:rPr lang="en-GB" sz="1200" b="1">
                <a:latin typeface="Bree Serif"/>
                <a:ea typeface="Bree Serif"/>
                <a:cs typeface="Bree Serif"/>
                <a:sym typeface="Bree Serif"/>
              </a:rPr>
              <a:t>Efficient addressing</a:t>
            </a:r>
            <a:r>
              <a:rPr lang="en-GB" sz="1200">
                <a:latin typeface="Bree Serif"/>
                <a:ea typeface="Bree Serif"/>
                <a:cs typeface="Bree Serif"/>
                <a:sym typeface="Bree Serif"/>
              </a:rPr>
              <a:t> - short name or email address link to customer’s bank account. </a:t>
            </a:r>
            <a:endParaRPr sz="1200">
              <a:latin typeface="Bree Serif"/>
              <a:ea typeface="Bree Serif"/>
              <a:cs typeface="Bree Serif"/>
              <a:sym typeface="Bree Serif"/>
            </a:endParaRPr>
          </a:p>
          <a:p>
            <a:pPr marL="457200" lvl="0" indent="-304800" algn="l" rtl="0">
              <a:spcBef>
                <a:spcPts val="0"/>
              </a:spcBef>
              <a:spcAft>
                <a:spcPts val="0"/>
              </a:spcAft>
              <a:buSzPts val="1200"/>
              <a:buFont typeface="Bree Serif"/>
              <a:buAutoNum type="arabicPeriod"/>
            </a:pPr>
            <a:r>
              <a:rPr lang="en-GB" sz="1200" b="1">
                <a:latin typeface="Bree Serif"/>
                <a:ea typeface="Bree Serif"/>
                <a:cs typeface="Bree Serif"/>
                <a:sym typeface="Bree Serif"/>
              </a:rPr>
              <a:t>Payment gateway (PAG)</a:t>
            </a:r>
            <a:r>
              <a:rPr lang="en-GB" sz="1200">
                <a:latin typeface="Bree Serif"/>
                <a:ea typeface="Bree Serif"/>
                <a:cs typeface="Bree Serif"/>
                <a:sym typeface="Bree Serif"/>
              </a:rPr>
              <a:t> – support exchange of pre-clearing and pre-settlement messages including value-added services.</a:t>
            </a:r>
            <a:endParaRPr sz="1200">
              <a:latin typeface="Bree Serif"/>
              <a:ea typeface="Bree Serif"/>
              <a:cs typeface="Bree Serif"/>
              <a:sym typeface="Bree Serif"/>
            </a:endParaRPr>
          </a:p>
          <a:p>
            <a:pPr marL="457200" lvl="0" indent="-304800" algn="l" rtl="0">
              <a:spcBef>
                <a:spcPts val="0"/>
              </a:spcBef>
              <a:spcAft>
                <a:spcPts val="0"/>
              </a:spcAft>
              <a:buSzPts val="1200"/>
              <a:buFont typeface="Bree Serif"/>
              <a:buAutoNum type="arabicPeriod"/>
            </a:pPr>
            <a:r>
              <a:rPr lang="en-GB" sz="1200" b="1">
                <a:latin typeface="Bree Serif"/>
                <a:ea typeface="Bree Serif"/>
                <a:cs typeface="Bree Serif"/>
                <a:sym typeface="Bree Serif"/>
              </a:rPr>
              <a:t>Standard</a:t>
            </a:r>
            <a:r>
              <a:rPr lang="en-GB" sz="1200">
                <a:latin typeface="Bree Serif"/>
                <a:ea typeface="Bree Serif"/>
                <a:cs typeface="Bree Serif"/>
                <a:sym typeface="Bree Serif"/>
              </a:rPr>
              <a:t> (ISO 20022) -  an international messaging development standard that is designed to simplify global financial communication. </a:t>
            </a:r>
            <a:endParaRPr sz="1200"/>
          </a:p>
          <a:p>
            <a:pPr marL="0" lvl="0" indent="0" algn="l" rtl="0">
              <a:spcBef>
                <a:spcPts val="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7" name="Google Shape;297;p35"/>
          <p:cNvPicPr preferRelativeResize="0"/>
          <p:nvPr/>
        </p:nvPicPr>
        <p:blipFill>
          <a:blip r:embed="rId3">
            <a:alphaModFix/>
          </a:blip>
          <a:stretch>
            <a:fillRect/>
          </a:stretch>
        </p:blipFill>
        <p:spPr>
          <a:xfrm>
            <a:off x="0" y="0"/>
            <a:ext cx="9144000" cy="5143500"/>
          </a:xfrm>
          <a:prstGeom prst="rect">
            <a:avLst/>
          </a:prstGeom>
          <a:noFill/>
          <a:ln>
            <a:noFill/>
          </a:ln>
        </p:spPr>
      </p:pic>
      <p:sp>
        <p:nvSpPr>
          <p:cNvPr id="298" name="Google Shape;298;p35"/>
          <p:cNvSpPr/>
          <p:nvPr/>
        </p:nvSpPr>
        <p:spPr>
          <a:xfrm>
            <a:off x="684087" y="641900"/>
            <a:ext cx="2876700" cy="392820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5"/>
          <p:cNvSpPr/>
          <p:nvPr/>
        </p:nvSpPr>
        <p:spPr>
          <a:xfrm>
            <a:off x="950038" y="894300"/>
            <a:ext cx="2344800" cy="3354900"/>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5"/>
          <p:cNvSpPr txBox="1"/>
          <p:nvPr/>
        </p:nvSpPr>
        <p:spPr>
          <a:xfrm>
            <a:off x="949913" y="1991350"/>
            <a:ext cx="2344800"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Pros &amp; Cons of SWIFT</a:t>
            </a:r>
            <a:endParaRPr sz="3000" b="1" dirty="0">
              <a:latin typeface="Bree Serif"/>
              <a:ea typeface="Bree Serif"/>
              <a:cs typeface="Bree Serif"/>
              <a:sym typeface="Bree Serif"/>
            </a:endParaRPr>
          </a:p>
        </p:txBody>
      </p:sp>
      <p:sp>
        <p:nvSpPr>
          <p:cNvPr id="301" name="Google Shape;301;p35"/>
          <p:cNvSpPr/>
          <p:nvPr/>
        </p:nvSpPr>
        <p:spPr>
          <a:xfrm>
            <a:off x="4244875" y="0"/>
            <a:ext cx="4899000" cy="51435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5"/>
          <p:cNvSpPr/>
          <p:nvPr/>
        </p:nvSpPr>
        <p:spPr>
          <a:xfrm>
            <a:off x="3808400" y="206685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5"/>
          <p:cNvSpPr/>
          <p:nvPr/>
        </p:nvSpPr>
        <p:spPr>
          <a:xfrm>
            <a:off x="4245000" y="0"/>
            <a:ext cx="4899000" cy="51435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36"/>
          <p:cNvSpPr txBox="1">
            <a:spLocks noGrp="1"/>
          </p:cNvSpPr>
          <p:nvPr>
            <p:ph type="body" idx="1"/>
          </p:nvPr>
        </p:nvSpPr>
        <p:spPr>
          <a:xfrm>
            <a:off x="301875" y="1143200"/>
            <a:ext cx="8352300" cy="2975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sz="1400">
              <a:solidFill>
                <a:srgbClr val="3B3835"/>
              </a:solidFill>
              <a:latin typeface="Bree Serif"/>
              <a:ea typeface="Bree Serif"/>
              <a:cs typeface="Bree Serif"/>
              <a:sym typeface="Bree Serif"/>
            </a:endParaRPr>
          </a:p>
        </p:txBody>
      </p:sp>
      <p:pic>
        <p:nvPicPr>
          <p:cNvPr id="309" name="Google Shape;309;p36"/>
          <p:cNvPicPr preferRelativeResize="0"/>
          <p:nvPr/>
        </p:nvPicPr>
        <p:blipFill>
          <a:blip r:embed="rId3">
            <a:alphaModFix/>
          </a:blip>
          <a:stretch>
            <a:fillRect/>
          </a:stretch>
        </p:blipFill>
        <p:spPr>
          <a:xfrm>
            <a:off x="0" y="0"/>
            <a:ext cx="9143999" cy="5143500"/>
          </a:xfrm>
          <a:prstGeom prst="rect">
            <a:avLst/>
          </a:prstGeom>
          <a:noFill/>
          <a:ln>
            <a:noFill/>
          </a:ln>
        </p:spPr>
      </p:pic>
      <p:sp>
        <p:nvSpPr>
          <p:cNvPr id="310" name="Google Shape;310;p36"/>
          <p:cNvSpPr txBox="1"/>
          <p:nvPr/>
        </p:nvSpPr>
        <p:spPr>
          <a:xfrm>
            <a:off x="353775" y="1352725"/>
            <a:ext cx="8352300" cy="3315000"/>
          </a:xfrm>
          <a:prstGeom prst="rect">
            <a:avLst/>
          </a:prstGeom>
          <a:solidFill>
            <a:srgbClr val="FFFFFF">
              <a:alpha val="70000"/>
            </a:srgbClr>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600" dirty="0">
                <a:solidFill>
                  <a:schemeClr val="dk2"/>
                </a:solidFill>
                <a:latin typeface="Bree Serif"/>
                <a:ea typeface="Bree Serif"/>
                <a:cs typeface="Bree Serif"/>
                <a:sym typeface="Bree Serif"/>
              </a:rPr>
              <a:t>-</a:t>
            </a:r>
            <a:r>
              <a:rPr lang="en-GB" sz="1600" dirty="0">
                <a:solidFill>
                  <a:srgbClr val="243746"/>
                </a:solidFill>
                <a:latin typeface="Bree Serif"/>
                <a:ea typeface="Bree Serif"/>
                <a:cs typeface="Bree Serif"/>
                <a:sym typeface="Bree Serif"/>
              </a:rPr>
              <a:t>Transparency                      can track the transaction, understand the cost and time period</a:t>
            </a:r>
            <a:endParaRPr sz="1600" dirty="0">
              <a:solidFill>
                <a:srgbClr val="243746"/>
              </a:solidFill>
              <a:latin typeface="Bree Serif"/>
              <a:ea typeface="Bree Serif"/>
              <a:cs typeface="Bree Serif"/>
              <a:sym typeface="Bree Serif"/>
            </a:endParaRPr>
          </a:p>
          <a:p>
            <a:pPr marL="0" lvl="0" indent="0" algn="l" rtl="0">
              <a:lnSpc>
                <a:spcPct val="115000"/>
              </a:lnSpc>
              <a:spcBef>
                <a:spcPts val="1600"/>
              </a:spcBef>
              <a:spcAft>
                <a:spcPts val="0"/>
              </a:spcAft>
              <a:buClr>
                <a:schemeClr val="dk1"/>
              </a:buClr>
              <a:buSzPts val="1100"/>
              <a:buFont typeface="Arial"/>
              <a:buNone/>
            </a:pPr>
            <a:r>
              <a:rPr lang="en-GB" sz="1600" dirty="0">
                <a:solidFill>
                  <a:srgbClr val="243746"/>
                </a:solidFill>
                <a:latin typeface="Bree Serif"/>
                <a:ea typeface="Bree Serif"/>
                <a:cs typeface="Bree Serif"/>
                <a:sym typeface="Bree Serif"/>
              </a:rPr>
              <a:t>-Traceability                           provides clear and recognised proof of payment </a:t>
            </a:r>
            <a:endParaRPr sz="1600" dirty="0">
              <a:solidFill>
                <a:srgbClr val="243746"/>
              </a:solidFill>
              <a:latin typeface="Bree Serif"/>
              <a:ea typeface="Bree Serif"/>
              <a:cs typeface="Bree Serif"/>
              <a:sym typeface="Bree Serif"/>
            </a:endParaRPr>
          </a:p>
          <a:p>
            <a:pPr marL="0" lvl="0" indent="0" algn="l" rtl="0">
              <a:lnSpc>
                <a:spcPct val="115000"/>
              </a:lnSpc>
              <a:spcBef>
                <a:spcPts val="1600"/>
              </a:spcBef>
              <a:spcAft>
                <a:spcPts val="0"/>
              </a:spcAft>
              <a:buClr>
                <a:schemeClr val="dk1"/>
              </a:buClr>
              <a:buSzPts val="1100"/>
              <a:buFont typeface="Arial"/>
              <a:buNone/>
            </a:pPr>
            <a:r>
              <a:rPr lang="en-GB" sz="1600" dirty="0">
                <a:solidFill>
                  <a:srgbClr val="243746"/>
                </a:solidFill>
                <a:latin typeface="Bree Serif"/>
                <a:ea typeface="Bree Serif"/>
                <a:cs typeface="Bree Serif"/>
                <a:sym typeface="Bree Serif"/>
              </a:rPr>
              <a:t>-Consistency                           easy to decode regardless of country or language barriers</a:t>
            </a:r>
            <a:endParaRPr sz="1600" dirty="0">
              <a:solidFill>
                <a:srgbClr val="243746"/>
              </a:solidFill>
              <a:latin typeface="Bree Serif"/>
              <a:ea typeface="Bree Serif"/>
              <a:cs typeface="Bree Serif"/>
              <a:sym typeface="Bree Serif"/>
            </a:endParaRPr>
          </a:p>
          <a:p>
            <a:pPr marL="0" lvl="0" indent="0" algn="l" rtl="0">
              <a:lnSpc>
                <a:spcPct val="115000"/>
              </a:lnSpc>
              <a:spcBef>
                <a:spcPts val="1600"/>
              </a:spcBef>
              <a:spcAft>
                <a:spcPts val="0"/>
              </a:spcAft>
              <a:buClr>
                <a:schemeClr val="dk1"/>
              </a:buClr>
              <a:buSzPts val="1100"/>
              <a:buFont typeface="Arial"/>
              <a:buNone/>
            </a:pPr>
            <a:r>
              <a:rPr lang="en-GB" sz="1600" dirty="0">
                <a:solidFill>
                  <a:schemeClr val="dk2"/>
                </a:solidFill>
              </a:rPr>
              <a:t>-</a:t>
            </a:r>
            <a:r>
              <a:rPr lang="en-GB" sz="1600" dirty="0">
                <a:solidFill>
                  <a:srgbClr val="3B3835"/>
                </a:solidFill>
                <a:latin typeface="Bree Serif"/>
                <a:ea typeface="Bree Serif"/>
                <a:cs typeface="Bree Serif"/>
                <a:sym typeface="Bree Serif"/>
              </a:rPr>
              <a:t>Safe and reliable way                  several security checks must be performed.</a:t>
            </a:r>
            <a:endParaRPr sz="1600" dirty="0">
              <a:solidFill>
                <a:srgbClr val="3B3835"/>
              </a:solidFill>
              <a:latin typeface="Bree Serif"/>
              <a:ea typeface="Bree Serif"/>
              <a:cs typeface="Bree Serif"/>
              <a:sym typeface="Bree Serif"/>
            </a:endParaRPr>
          </a:p>
          <a:p>
            <a:pPr marL="0" lvl="0" indent="0" algn="l" rtl="0">
              <a:lnSpc>
                <a:spcPct val="115000"/>
              </a:lnSpc>
              <a:spcBef>
                <a:spcPts val="1600"/>
              </a:spcBef>
              <a:spcAft>
                <a:spcPts val="1600"/>
              </a:spcAft>
              <a:buClr>
                <a:schemeClr val="dk1"/>
              </a:buClr>
              <a:buSzPts val="1100"/>
              <a:buFont typeface="Arial"/>
              <a:buNone/>
            </a:pPr>
            <a:r>
              <a:rPr lang="en-GB" sz="1600" dirty="0">
                <a:solidFill>
                  <a:srgbClr val="3B3835"/>
                </a:solidFill>
                <a:latin typeface="Bree Serif"/>
                <a:ea typeface="Bree Serif"/>
                <a:cs typeface="Bree Serif"/>
                <a:sym typeface="Bree Serif"/>
              </a:rPr>
              <a:t>-Issue money transfer                   allowing to issue money transfers in all major foreign                                         currencies</a:t>
            </a:r>
            <a:endParaRPr dirty="0"/>
          </a:p>
        </p:txBody>
      </p:sp>
      <p:sp>
        <p:nvSpPr>
          <p:cNvPr id="312" name="Google Shape;312;p36"/>
          <p:cNvSpPr/>
          <p:nvPr/>
        </p:nvSpPr>
        <p:spPr>
          <a:xfrm>
            <a:off x="2040875" y="1470700"/>
            <a:ext cx="401100" cy="235800"/>
          </a:xfrm>
          <a:prstGeom prst="rightArrow">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6"/>
          <p:cNvSpPr/>
          <p:nvPr/>
        </p:nvSpPr>
        <p:spPr>
          <a:xfrm>
            <a:off x="2040875" y="1929100"/>
            <a:ext cx="401100" cy="235800"/>
          </a:xfrm>
          <a:prstGeom prst="rightArrow">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6"/>
          <p:cNvSpPr/>
          <p:nvPr/>
        </p:nvSpPr>
        <p:spPr>
          <a:xfrm>
            <a:off x="2040875" y="2453850"/>
            <a:ext cx="401100" cy="235800"/>
          </a:xfrm>
          <a:prstGeom prst="rightArrow">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6"/>
          <p:cNvSpPr/>
          <p:nvPr/>
        </p:nvSpPr>
        <p:spPr>
          <a:xfrm>
            <a:off x="2663250" y="2892325"/>
            <a:ext cx="401100" cy="235800"/>
          </a:xfrm>
          <a:prstGeom prst="rightArrow">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6"/>
          <p:cNvSpPr/>
          <p:nvPr/>
        </p:nvSpPr>
        <p:spPr>
          <a:xfrm>
            <a:off x="2663250" y="3389750"/>
            <a:ext cx="401100" cy="235800"/>
          </a:xfrm>
          <a:prstGeom prst="rightArrow">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73;p34">
            <a:extLst>
              <a:ext uri="{FF2B5EF4-FFF2-40B4-BE49-F238E27FC236}">
                <a16:creationId xmlns:a16="http://schemas.microsoft.com/office/drawing/2014/main" id="{310BD0D0-6DDD-4DCB-8C46-C87142A10774}"/>
              </a:ext>
            </a:extLst>
          </p:cNvPr>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 name="Google Shape;274;p34">
            <a:extLst>
              <a:ext uri="{FF2B5EF4-FFF2-40B4-BE49-F238E27FC236}">
                <a16:creationId xmlns:a16="http://schemas.microsoft.com/office/drawing/2014/main" id="{ECB0A189-6A10-4958-AE54-B3059E705F5E}"/>
              </a:ext>
            </a:extLst>
          </p:cNvPr>
          <p:cNvPicPr preferRelativeResize="0"/>
          <p:nvPr/>
        </p:nvPicPr>
        <p:blipFill>
          <a:blip r:embed="rId4">
            <a:alphaModFix/>
          </a:blip>
          <a:stretch>
            <a:fillRect/>
          </a:stretch>
        </p:blipFill>
        <p:spPr>
          <a:xfrm>
            <a:off x="8342650" y="166050"/>
            <a:ext cx="609276" cy="609276"/>
          </a:xfrm>
          <a:prstGeom prst="rect">
            <a:avLst/>
          </a:prstGeom>
          <a:noFill/>
          <a:ln>
            <a:noFill/>
          </a:ln>
        </p:spPr>
      </p:pic>
      <p:sp>
        <p:nvSpPr>
          <p:cNvPr id="15" name="Google Shape;291;p34">
            <a:extLst>
              <a:ext uri="{FF2B5EF4-FFF2-40B4-BE49-F238E27FC236}">
                <a16:creationId xmlns:a16="http://schemas.microsoft.com/office/drawing/2014/main" id="{68CDAF23-83C0-4B54-A7B6-4AB0C9FE3633}"/>
              </a:ext>
            </a:extLst>
          </p:cNvPr>
          <p:cNvSpPr txBox="1"/>
          <p:nvPr/>
        </p:nvSpPr>
        <p:spPr>
          <a:xfrm>
            <a:off x="265300" y="201150"/>
            <a:ext cx="4835400"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a:ea typeface="Bree Serif"/>
                <a:cs typeface="Bree Serif"/>
                <a:sym typeface="Bree Serif"/>
              </a:rPr>
              <a:t>Benefits</a:t>
            </a:r>
            <a:endParaRPr sz="1200" dirty="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a:ea typeface="Bree Serif"/>
              <a:cs typeface="Bree Serif"/>
              <a:sym typeface="Bree Serif"/>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8"/>
                                        </p:tgtEl>
                                        <p:attrNameLst>
                                          <p:attrName>style.visibility</p:attrName>
                                        </p:attrNameLst>
                                      </p:cBhvr>
                                      <p:to>
                                        <p:strVal val="visible"/>
                                      </p:to>
                                    </p:set>
                                    <p:animEffect transition="in" filter="fade">
                                      <p:cBhvr>
                                        <p:cTn id="7" dur="1000"/>
                                        <p:tgtEl>
                                          <p:spTgt spid="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p37"/>
          <p:cNvPicPr preferRelativeResize="0"/>
          <p:nvPr/>
        </p:nvPicPr>
        <p:blipFill>
          <a:blip r:embed="rId3">
            <a:alphaModFix/>
          </a:blip>
          <a:stretch>
            <a:fillRect/>
          </a:stretch>
        </p:blipFill>
        <p:spPr>
          <a:xfrm>
            <a:off x="0" y="0"/>
            <a:ext cx="9144001" cy="5114925"/>
          </a:xfrm>
          <a:prstGeom prst="rect">
            <a:avLst/>
          </a:prstGeom>
          <a:noFill/>
          <a:ln>
            <a:noFill/>
          </a:ln>
        </p:spPr>
      </p:pic>
      <p:sp>
        <p:nvSpPr>
          <p:cNvPr id="322" name="Google Shape;322;p37"/>
          <p:cNvSpPr txBox="1">
            <a:spLocks noGrp="1"/>
          </p:cNvSpPr>
          <p:nvPr>
            <p:ph type="body" idx="1"/>
          </p:nvPr>
        </p:nvSpPr>
        <p:spPr>
          <a:xfrm>
            <a:off x="311700" y="1189925"/>
            <a:ext cx="7946100" cy="3678300"/>
          </a:xfrm>
          <a:prstGeom prst="rect">
            <a:avLst/>
          </a:prstGeom>
          <a:solidFill>
            <a:srgbClr val="EEEEEE">
              <a:alpha val="44620"/>
            </a:srgbClr>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a:solidFill>
                  <a:srgbClr val="243746"/>
                </a:solidFill>
                <a:latin typeface="Bree Serif"/>
                <a:ea typeface="Bree Serif"/>
                <a:cs typeface="Bree Serif"/>
                <a:sym typeface="Bree Serif"/>
              </a:rPr>
              <a:t>-Comparatively expensive way of sending funds.</a:t>
            </a:r>
            <a:endParaRPr sz="1600">
              <a:solidFill>
                <a:srgbClr val="243746"/>
              </a:solidFill>
              <a:latin typeface="Bree Serif"/>
              <a:ea typeface="Bree Serif"/>
              <a:cs typeface="Bree Serif"/>
              <a:sym typeface="Bree Serif"/>
            </a:endParaRPr>
          </a:p>
          <a:p>
            <a:pPr marL="0" lvl="0" indent="0" algn="l" rtl="0">
              <a:spcBef>
                <a:spcPts val="1600"/>
              </a:spcBef>
              <a:spcAft>
                <a:spcPts val="0"/>
              </a:spcAft>
              <a:buNone/>
            </a:pPr>
            <a:r>
              <a:rPr lang="en-GB" sz="1600">
                <a:solidFill>
                  <a:srgbClr val="243746"/>
                </a:solidFill>
                <a:latin typeface="Bree Serif"/>
                <a:ea typeface="Bree Serif"/>
                <a:cs typeface="Bree Serif"/>
                <a:sym typeface="Bree Serif"/>
              </a:rPr>
              <a:t>-Risk of an exchange rate fluctuation</a:t>
            </a:r>
            <a:endParaRPr sz="1600">
              <a:solidFill>
                <a:srgbClr val="243746"/>
              </a:solidFill>
              <a:latin typeface="Bree Serif"/>
              <a:ea typeface="Bree Serif"/>
              <a:cs typeface="Bree Serif"/>
              <a:sym typeface="Bree Serif"/>
            </a:endParaRPr>
          </a:p>
          <a:p>
            <a:pPr marL="0" lvl="0" indent="0" algn="l" rtl="0">
              <a:spcBef>
                <a:spcPts val="1600"/>
              </a:spcBef>
              <a:spcAft>
                <a:spcPts val="0"/>
              </a:spcAft>
              <a:buNone/>
            </a:pPr>
            <a:r>
              <a:rPr lang="en-GB" sz="1600">
                <a:solidFill>
                  <a:srgbClr val="243746"/>
                </a:solidFill>
                <a:latin typeface="Bree Serif"/>
                <a:ea typeface="Bree Serif"/>
                <a:cs typeface="Bree Serif"/>
                <a:sym typeface="Bree Serif"/>
              </a:rPr>
              <a:t>-The duration is slower than what people expected.</a:t>
            </a:r>
            <a:endParaRPr sz="1600">
              <a:solidFill>
                <a:srgbClr val="243746"/>
              </a:solidFill>
              <a:latin typeface="Bree Serif"/>
              <a:ea typeface="Bree Serif"/>
              <a:cs typeface="Bree Serif"/>
              <a:sym typeface="Bree Serif"/>
            </a:endParaRPr>
          </a:p>
          <a:p>
            <a:pPr marL="0" lvl="0" indent="0" algn="l" rtl="0">
              <a:spcBef>
                <a:spcPts val="1600"/>
              </a:spcBef>
              <a:spcAft>
                <a:spcPts val="1600"/>
              </a:spcAft>
              <a:buNone/>
            </a:pPr>
            <a:endParaRPr sz="1600">
              <a:solidFill>
                <a:srgbClr val="243746"/>
              </a:solidFill>
              <a:latin typeface="Bree Serif"/>
              <a:ea typeface="Bree Serif"/>
              <a:cs typeface="Bree Serif"/>
              <a:sym typeface="Bree Serif"/>
            </a:endParaRPr>
          </a:p>
        </p:txBody>
      </p:sp>
      <p:sp>
        <p:nvSpPr>
          <p:cNvPr id="324" name="Google Shape;324;p37"/>
          <p:cNvSpPr txBox="1"/>
          <p:nvPr/>
        </p:nvSpPr>
        <p:spPr>
          <a:xfrm>
            <a:off x="1824750" y="2571750"/>
            <a:ext cx="3283200" cy="1978500"/>
          </a:xfrm>
          <a:prstGeom prst="rect">
            <a:avLst/>
          </a:prstGeom>
          <a:solidFill>
            <a:srgbClr val="DEDEDE"/>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500">
                <a:latin typeface="Bree Serif"/>
                <a:ea typeface="Bree Serif"/>
                <a:cs typeface="Bree Serif"/>
                <a:sym typeface="Bree Serif"/>
              </a:rPr>
              <a:t>-Time difference</a:t>
            </a:r>
            <a:endParaRPr sz="1500">
              <a:latin typeface="Bree Serif"/>
              <a:ea typeface="Bree Serif"/>
              <a:cs typeface="Bree Serif"/>
              <a:sym typeface="Bree Serif"/>
            </a:endParaRPr>
          </a:p>
          <a:p>
            <a:pPr marL="0" lvl="0" indent="0" algn="l" rtl="0">
              <a:lnSpc>
                <a:spcPct val="115000"/>
              </a:lnSpc>
              <a:spcBef>
                <a:spcPts val="0"/>
              </a:spcBef>
              <a:spcAft>
                <a:spcPts val="0"/>
              </a:spcAft>
              <a:buNone/>
            </a:pPr>
            <a:r>
              <a:rPr lang="en-GB" sz="1500">
                <a:latin typeface="Bree Serif"/>
                <a:ea typeface="Bree Serif"/>
                <a:cs typeface="Bree Serif"/>
                <a:sym typeface="Bree Serif"/>
              </a:rPr>
              <a:t>-Currencies involved in the transaction</a:t>
            </a:r>
            <a:endParaRPr sz="1500">
              <a:latin typeface="Bree Serif"/>
              <a:ea typeface="Bree Serif"/>
              <a:cs typeface="Bree Serif"/>
              <a:sym typeface="Bree Serif"/>
            </a:endParaRPr>
          </a:p>
          <a:p>
            <a:pPr marL="0" lvl="0" indent="0" algn="l" rtl="0">
              <a:lnSpc>
                <a:spcPct val="115000"/>
              </a:lnSpc>
              <a:spcBef>
                <a:spcPts val="0"/>
              </a:spcBef>
              <a:spcAft>
                <a:spcPts val="0"/>
              </a:spcAft>
              <a:buNone/>
            </a:pPr>
            <a:r>
              <a:rPr lang="en-GB" sz="1500">
                <a:latin typeface="Bree Serif"/>
                <a:ea typeface="Bree Serif"/>
                <a:cs typeface="Bree Serif"/>
                <a:sym typeface="Bree Serif"/>
              </a:rPr>
              <a:t>-Payment method</a:t>
            </a:r>
            <a:endParaRPr sz="1500">
              <a:latin typeface="Bree Serif"/>
              <a:ea typeface="Bree Serif"/>
              <a:cs typeface="Bree Serif"/>
              <a:sym typeface="Bree Serif"/>
            </a:endParaRPr>
          </a:p>
          <a:p>
            <a:pPr marL="0" lvl="0" indent="0" algn="l" rtl="0">
              <a:lnSpc>
                <a:spcPct val="115000"/>
              </a:lnSpc>
              <a:spcBef>
                <a:spcPts val="0"/>
              </a:spcBef>
              <a:spcAft>
                <a:spcPts val="0"/>
              </a:spcAft>
              <a:buNone/>
            </a:pPr>
            <a:r>
              <a:rPr lang="en-GB" sz="1500">
                <a:latin typeface="Bree Serif"/>
                <a:ea typeface="Bree Serif"/>
                <a:cs typeface="Bree Serif"/>
                <a:sym typeface="Bree Serif"/>
              </a:rPr>
              <a:t>-Day in the sending and receiving countries</a:t>
            </a:r>
            <a:endParaRPr sz="1500">
              <a:latin typeface="Bree Serif"/>
              <a:ea typeface="Bree Serif"/>
              <a:cs typeface="Bree Serif"/>
              <a:sym typeface="Bree Serif"/>
            </a:endParaRPr>
          </a:p>
          <a:p>
            <a:pPr marL="0" lvl="0" indent="0" algn="l" rtl="0">
              <a:lnSpc>
                <a:spcPct val="115000"/>
              </a:lnSpc>
              <a:spcBef>
                <a:spcPts val="0"/>
              </a:spcBef>
              <a:spcAft>
                <a:spcPts val="0"/>
              </a:spcAft>
              <a:buNone/>
            </a:pPr>
            <a:r>
              <a:rPr lang="en-GB" sz="1500">
                <a:latin typeface="Bree Serif"/>
                <a:ea typeface="Bree Serif"/>
                <a:cs typeface="Bree Serif"/>
                <a:sym typeface="Bree Serif"/>
              </a:rPr>
              <a:t>-Identify confirmation processes</a:t>
            </a:r>
            <a:endParaRPr sz="1500">
              <a:latin typeface="Bree Serif"/>
              <a:ea typeface="Bree Serif"/>
              <a:cs typeface="Bree Serif"/>
              <a:sym typeface="Bree Serif"/>
            </a:endParaRPr>
          </a:p>
        </p:txBody>
      </p:sp>
      <p:sp>
        <p:nvSpPr>
          <p:cNvPr id="325" name="Google Shape;325;p37"/>
          <p:cNvSpPr/>
          <p:nvPr/>
        </p:nvSpPr>
        <p:spPr>
          <a:xfrm rot="5398078">
            <a:off x="925909" y="2606838"/>
            <a:ext cx="536700" cy="466500"/>
          </a:xfrm>
          <a:prstGeom prst="bentUpArrow">
            <a:avLst>
              <a:gd name="adj1" fmla="val 25000"/>
              <a:gd name="adj2" fmla="val 25000"/>
              <a:gd name="adj3" fmla="val 25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273;p34">
            <a:extLst>
              <a:ext uri="{FF2B5EF4-FFF2-40B4-BE49-F238E27FC236}">
                <a16:creationId xmlns:a16="http://schemas.microsoft.com/office/drawing/2014/main" id="{F795C176-A609-4082-AEF4-C11D0AE20D49}"/>
              </a:ext>
            </a:extLst>
          </p:cNvPr>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 name="Google Shape;274;p34">
            <a:extLst>
              <a:ext uri="{FF2B5EF4-FFF2-40B4-BE49-F238E27FC236}">
                <a16:creationId xmlns:a16="http://schemas.microsoft.com/office/drawing/2014/main" id="{5BA86CAA-56AC-4A4F-86B3-521B59250341}"/>
              </a:ext>
            </a:extLst>
          </p:cNvPr>
          <p:cNvPicPr preferRelativeResize="0"/>
          <p:nvPr/>
        </p:nvPicPr>
        <p:blipFill>
          <a:blip r:embed="rId4">
            <a:alphaModFix/>
          </a:blip>
          <a:stretch>
            <a:fillRect/>
          </a:stretch>
        </p:blipFill>
        <p:spPr>
          <a:xfrm>
            <a:off x="8342650" y="166050"/>
            <a:ext cx="609276" cy="609276"/>
          </a:xfrm>
          <a:prstGeom prst="rect">
            <a:avLst/>
          </a:prstGeom>
          <a:noFill/>
          <a:ln>
            <a:noFill/>
          </a:ln>
        </p:spPr>
      </p:pic>
      <p:sp>
        <p:nvSpPr>
          <p:cNvPr id="10" name="Google Shape;291;p34">
            <a:extLst>
              <a:ext uri="{FF2B5EF4-FFF2-40B4-BE49-F238E27FC236}">
                <a16:creationId xmlns:a16="http://schemas.microsoft.com/office/drawing/2014/main" id="{3BEBBCB1-EDE4-43E5-A36F-EB7709E0EB36}"/>
              </a:ext>
            </a:extLst>
          </p:cNvPr>
          <p:cNvSpPr txBox="1"/>
          <p:nvPr/>
        </p:nvSpPr>
        <p:spPr>
          <a:xfrm>
            <a:off x="265300" y="201150"/>
            <a:ext cx="4835400" cy="53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a:ea typeface="Bree Serif"/>
                <a:cs typeface="Bree Serif"/>
                <a:sym typeface="Bree Serif"/>
              </a:rPr>
              <a:t>Limitations</a:t>
            </a:r>
            <a:endParaRPr sz="2400" dirty="0">
              <a:solidFill>
                <a:srgbClr val="666666"/>
              </a:solidFill>
              <a:latin typeface="Bree Serif"/>
              <a:ea typeface="Bree Serif"/>
              <a:cs typeface="Bree Serif"/>
              <a:sym typeface="Bree Serif"/>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38"/>
          <p:cNvPicPr preferRelativeResize="0"/>
          <p:nvPr/>
        </p:nvPicPr>
        <p:blipFill rotWithShape="1">
          <a:blip r:embed="rId3">
            <a:alphaModFix/>
          </a:blip>
          <a:srcRect b="50044"/>
          <a:stretch/>
        </p:blipFill>
        <p:spPr>
          <a:xfrm>
            <a:off x="0" y="4572"/>
            <a:ext cx="4572000" cy="2567178"/>
          </a:xfrm>
          <a:prstGeom prst="rect">
            <a:avLst/>
          </a:prstGeom>
          <a:noFill/>
          <a:ln>
            <a:noFill/>
          </a:ln>
        </p:spPr>
      </p:pic>
      <p:pic>
        <p:nvPicPr>
          <p:cNvPr id="331" name="Google Shape;331;p38"/>
          <p:cNvPicPr preferRelativeResize="0"/>
          <p:nvPr/>
        </p:nvPicPr>
        <p:blipFill rotWithShape="1">
          <a:blip r:embed="rId3">
            <a:alphaModFix/>
          </a:blip>
          <a:srcRect t="50000"/>
          <a:stretch/>
        </p:blipFill>
        <p:spPr>
          <a:xfrm>
            <a:off x="0" y="2571750"/>
            <a:ext cx="4572000" cy="2571750"/>
          </a:xfrm>
          <a:prstGeom prst="rect">
            <a:avLst/>
          </a:prstGeom>
          <a:noFill/>
          <a:ln>
            <a:noFill/>
          </a:ln>
        </p:spPr>
      </p:pic>
      <p:pic>
        <p:nvPicPr>
          <p:cNvPr id="332" name="Google Shape;332;p38"/>
          <p:cNvPicPr preferRelativeResize="0"/>
          <p:nvPr/>
        </p:nvPicPr>
        <p:blipFill rotWithShape="1">
          <a:blip r:embed="rId4">
            <a:alphaModFix/>
          </a:blip>
          <a:srcRect b="50044"/>
          <a:stretch/>
        </p:blipFill>
        <p:spPr>
          <a:xfrm>
            <a:off x="4572000" y="0"/>
            <a:ext cx="4572000" cy="2560320"/>
          </a:xfrm>
          <a:prstGeom prst="rect">
            <a:avLst/>
          </a:prstGeom>
          <a:noFill/>
          <a:ln>
            <a:noFill/>
          </a:ln>
        </p:spPr>
      </p:pic>
      <p:pic>
        <p:nvPicPr>
          <p:cNvPr id="336" name="Google Shape;336;p38"/>
          <p:cNvPicPr preferRelativeResize="0"/>
          <p:nvPr/>
        </p:nvPicPr>
        <p:blipFill rotWithShape="1">
          <a:blip r:embed="rId4">
            <a:alphaModFix/>
          </a:blip>
          <a:srcRect t="49954"/>
          <a:stretch/>
        </p:blipFill>
        <p:spPr>
          <a:xfrm>
            <a:off x="4572000" y="2562146"/>
            <a:ext cx="4572000" cy="2581354"/>
          </a:xfrm>
          <a:prstGeom prst="rect">
            <a:avLst/>
          </a:prstGeom>
          <a:noFill/>
          <a:ln>
            <a:noFill/>
          </a:ln>
        </p:spPr>
      </p:pic>
      <p:sp>
        <p:nvSpPr>
          <p:cNvPr id="348" name="Google Shape;348;p38"/>
          <p:cNvSpPr/>
          <p:nvPr/>
        </p:nvSpPr>
        <p:spPr>
          <a:xfrm>
            <a:off x="4093426" y="2044440"/>
            <a:ext cx="967200" cy="1009800"/>
          </a:xfrm>
          <a:prstGeom prst="ellipse">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5" name="Group 4">
            <a:extLst>
              <a:ext uri="{FF2B5EF4-FFF2-40B4-BE49-F238E27FC236}">
                <a16:creationId xmlns:a16="http://schemas.microsoft.com/office/drawing/2014/main" id="{EF54E42E-BEF1-4988-959D-A277FC67B6AA}"/>
              </a:ext>
            </a:extLst>
          </p:cNvPr>
          <p:cNvGrpSpPr/>
          <p:nvPr/>
        </p:nvGrpSpPr>
        <p:grpSpPr>
          <a:xfrm>
            <a:off x="542098" y="338213"/>
            <a:ext cx="3255264" cy="2069531"/>
            <a:chOff x="542098" y="338213"/>
            <a:chExt cx="3255264" cy="2069531"/>
          </a:xfrm>
        </p:grpSpPr>
        <p:grpSp>
          <p:nvGrpSpPr>
            <p:cNvPr id="333" name="Google Shape;333;p38"/>
            <p:cNvGrpSpPr/>
            <p:nvPr/>
          </p:nvGrpSpPr>
          <p:grpSpPr>
            <a:xfrm>
              <a:off x="542098" y="338213"/>
              <a:ext cx="3255264" cy="1975104"/>
              <a:chOff x="542098" y="128353"/>
              <a:chExt cx="3255264" cy="1975104"/>
            </a:xfrm>
          </p:grpSpPr>
          <p:sp>
            <p:nvSpPr>
              <p:cNvPr id="334" name="Google Shape;334;p38"/>
              <p:cNvSpPr/>
              <p:nvPr/>
            </p:nvSpPr>
            <p:spPr>
              <a:xfrm>
                <a:off x="542098" y="128353"/>
                <a:ext cx="3255264" cy="1975104"/>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38"/>
              <p:cNvSpPr/>
              <p:nvPr/>
            </p:nvSpPr>
            <p:spPr>
              <a:xfrm>
                <a:off x="798130" y="401520"/>
                <a:ext cx="2743200" cy="146304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3" name="Google Shape;300;p35">
              <a:extLst>
                <a:ext uri="{FF2B5EF4-FFF2-40B4-BE49-F238E27FC236}">
                  <a16:creationId xmlns:a16="http://schemas.microsoft.com/office/drawing/2014/main" id="{1D13EDAA-CCB0-4FE3-8F54-747BD105660C}"/>
                </a:ext>
              </a:extLst>
            </p:cNvPr>
            <p:cNvSpPr txBox="1"/>
            <p:nvPr/>
          </p:nvSpPr>
          <p:spPr>
            <a:xfrm>
              <a:off x="891428" y="795544"/>
              <a:ext cx="2344800"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Prior to SWIFT</a:t>
              </a:r>
              <a:endParaRPr sz="3000" b="1" dirty="0">
                <a:latin typeface="Bree Serif"/>
                <a:ea typeface="Bree Serif"/>
                <a:cs typeface="Bree Serif"/>
                <a:sym typeface="Bree Serif"/>
              </a:endParaRPr>
            </a:p>
          </p:txBody>
        </p:sp>
      </p:grpSp>
      <p:grpSp>
        <p:nvGrpSpPr>
          <p:cNvPr id="2" name="Group 1">
            <a:extLst>
              <a:ext uri="{FF2B5EF4-FFF2-40B4-BE49-F238E27FC236}">
                <a16:creationId xmlns:a16="http://schemas.microsoft.com/office/drawing/2014/main" id="{D2EB6E7E-8964-4E84-B20D-7BA05634701E}"/>
              </a:ext>
            </a:extLst>
          </p:cNvPr>
          <p:cNvGrpSpPr/>
          <p:nvPr/>
        </p:nvGrpSpPr>
        <p:grpSpPr>
          <a:xfrm>
            <a:off x="5316658" y="338213"/>
            <a:ext cx="3255264" cy="2069531"/>
            <a:chOff x="5316658" y="338213"/>
            <a:chExt cx="3255264" cy="2069531"/>
          </a:xfrm>
        </p:grpSpPr>
        <p:grpSp>
          <p:nvGrpSpPr>
            <p:cNvPr id="340" name="Google Shape;340;p38"/>
            <p:cNvGrpSpPr/>
            <p:nvPr/>
          </p:nvGrpSpPr>
          <p:grpSpPr>
            <a:xfrm>
              <a:off x="5316658" y="338213"/>
              <a:ext cx="3255264" cy="1975104"/>
              <a:chOff x="542098" y="128353"/>
              <a:chExt cx="3255264" cy="1975104"/>
            </a:xfrm>
          </p:grpSpPr>
          <p:sp>
            <p:nvSpPr>
              <p:cNvPr id="341" name="Google Shape;341;p38"/>
              <p:cNvSpPr/>
              <p:nvPr/>
            </p:nvSpPr>
            <p:spPr>
              <a:xfrm>
                <a:off x="542098" y="128353"/>
                <a:ext cx="3255264" cy="1975104"/>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38"/>
              <p:cNvSpPr/>
              <p:nvPr/>
            </p:nvSpPr>
            <p:spPr>
              <a:xfrm>
                <a:off x="798130" y="401520"/>
                <a:ext cx="2743200" cy="146304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4" name="Google Shape;300;p35">
              <a:extLst>
                <a:ext uri="{FF2B5EF4-FFF2-40B4-BE49-F238E27FC236}">
                  <a16:creationId xmlns:a16="http://schemas.microsoft.com/office/drawing/2014/main" id="{8CB4CC32-1191-439E-B178-CE0F34B850F6}"/>
                </a:ext>
              </a:extLst>
            </p:cNvPr>
            <p:cNvSpPr txBox="1"/>
            <p:nvPr/>
          </p:nvSpPr>
          <p:spPr>
            <a:xfrm>
              <a:off x="5738961" y="795544"/>
              <a:ext cx="2344800"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SWIFT’s   </a:t>
              </a:r>
            </a:p>
            <a:p>
              <a:pPr marL="0" lvl="0" indent="0" algn="ctr" rtl="0">
                <a:spcBef>
                  <a:spcPts val="0"/>
                </a:spcBef>
                <a:spcAft>
                  <a:spcPts val="0"/>
                </a:spcAft>
                <a:buNone/>
              </a:pPr>
              <a:r>
                <a:rPr lang="en-GB" sz="2800" b="1" dirty="0">
                  <a:solidFill>
                    <a:schemeClr val="dk1"/>
                  </a:solidFill>
                  <a:latin typeface="Bree Serif"/>
                  <a:ea typeface="Bree Serif"/>
                  <a:cs typeface="Bree Serif"/>
                  <a:sym typeface="Bree Serif"/>
                </a:rPr>
                <a:t>   Presence</a:t>
              </a:r>
              <a:endParaRPr sz="3000" b="1" dirty="0">
                <a:latin typeface="Bree Serif"/>
                <a:ea typeface="Bree Serif"/>
                <a:cs typeface="Bree Serif"/>
                <a:sym typeface="Bree Serif"/>
              </a:endParaRPr>
            </a:p>
          </p:txBody>
        </p:sp>
      </p:grpSp>
      <p:grpSp>
        <p:nvGrpSpPr>
          <p:cNvPr id="4" name="Group 3">
            <a:extLst>
              <a:ext uri="{FF2B5EF4-FFF2-40B4-BE49-F238E27FC236}">
                <a16:creationId xmlns:a16="http://schemas.microsoft.com/office/drawing/2014/main" id="{E9669DC8-81CE-42DF-B6A2-85C167E12AD8}"/>
              </a:ext>
            </a:extLst>
          </p:cNvPr>
          <p:cNvGrpSpPr/>
          <p:nvPr/>
        </p:nvGrpSpPr>
        <p:grpSpPr>
          <a:xfrm>
            <a:off x="542098" y="2830311"/>
            <a:ext cx="3255264" cy="1993982"/>
            <a:chOff x="542098" y="2830311"/>
            <a:chExt cx="3255264" cy="1993982"/>
          </a:xfrm>
        </p:grpSpPr>
        <p:grpSp>
          <p:nvGrpSpPr>
            <p:cNvPr id="337" name="Google Shape;337;p38"/>
            <p:cNvGrpSpPr/>
            <p:nvPr/>
          </p:nvGrpSpPr>
          <p:grpSpPr>
            <a:xfrm>
              <a:off x="542098" y="2830311"/>
              <a:ext cx="3255264" cy="1975104"/>
              <a:chOff x="542098" y="2867786"/>
              <a:chExt cx="3255264" cy="1975104"/>
            </a:xfrm>
          </p:grpSpPr>
          <p:sp>
            <p:nvSpPr>
              <p:cNvPr id="338" name="Google Shape;338;p38"/>
              <p:cNvSpPr/>
              <p:nvPr/>
            </p:nvSpPr>
            <p:spPr>
              <a:xfrm>
                <a:off x="542098" y="2867786"/>
                <a:ext cx="3255264" cy="1975104"/>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38"/>
              <p:cNvSpPr/>
              <p:nvPr/>
            </p:nvSpPr>
            <p:spPr>
              <a:xfrm>
                <a:off x="798130" y="3103478"/>
                <a:ext cx="2743200" cy="146304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5" name="Google Shape;300;p35">
              <a:extLst>
                <a:ext uri="{FF2B5EF4-FFF2-40B4-BE49-F238E27FC236}">
                  <a16:creationId xmlns:a16="http://schemas.microsoft.com/office/drawing/2014/main" id="{6A8722D5-9931-43EA-A2E8-A48EC0E44533}"/>
                </a:ext>
              </a:extLst>
            </p:cNvPr>
            <p:cNvSpPr txBox="1"/>
            <p:nvPr/>
          </p:nvSpPr>
          <p:spPr>
            <a:xfrm>
              <a:off x="891428" y="3212093"/>
              <a:ext cx="2344800"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SWIFT in </a:t>
              </a:r>
            </a:p>
            <a:p>
              <a:pPr marL="0" lvl="0" indent="0" algn="ctr" rtl="0">
                <a:spcBef>
                  <a:spcPts val="0"/>
                </a:spcBef>
                <a:spcAft>
                  <a:spcPts val="0"/>
                </a:spcAft>
                <a:buNone/>
              </a:pPr>
              <a:r>
                <a:rPr lang="en-GB" sz="2800" b="1" dirty="0">
                  <a:solidFill>
                    <a:schemeClr val="dk1"/>
                  </a:solidFill>
                  <a:latin typeface="Bree Serif"/>
                  <a:ea typeface="Bree Serif"/>
                  <a:cs typeface="Bree Serif"/>
                  <a:sym typeface="Bree Serif"/>
                </a:rPr>
                <a:t>  practice</a:t>
              </a:r>
              <a:endParaRPr sz="3000" b="1" dirty="0">
                <a:latin typeface="Bree Serif"/>
                <a:ea typeface="Bree Serif"/>
                <a:cs typeface="Bree Serif"/>
                <a:sym typeface="Bree Serif"/>
              </a:endParaRPr>
            </a:p>
          </p:txBody>
        </p:sp>
      </p:grpSp>
      <p:grpSp>
        <p:nvGrpSpPr>
          <p:cNvPr id="3" name="Group 2">
            <a:extLst>
              <a:ext uri="{FF2B5EF4-FFF2-40B4-BE49-F238E27FC236}">
                <a16:creationId xmlns:a16="http://schemas.microsoft.com/office/drawing/2014/main" id="{47FC7D02-89A3-49A7-94AF-B615CD6C6C69}"/>
              </a:ext>
            </a:extLst>
          </p:cNvPr>
          <p:cNvGrpSpPr/>
          <p:nvPr/>
        </p:nvGrpSpPr>
        <p:grpSpPr>
          <a:xfrm>
            <a:off x="5316658" y="2830311"/>
            <a:ext cx="3255264" cy="1993982"/>
            <a:chOff x="5316658" y="2830311"/>
            <a:chExt cx="3255264" cy="1993982"/>
          </a:xfrm>
        </p:grpSpPr>
        <p:grpSp>
          <p:nvGrpSpPr>
            <p:cNvPr id="343" name="Google Shape;343;p38"/>
            <p:cNvGrpSpPr/>
            <p:nvPr/>
          </p:nvGrpSpPr>
          <p:grpSpPr>
            <a:xfrm>
              <a:off x="5316658" y="2830311"/>
              <a:ext cx="3255264" cy="1975104"/>
              <a:chOff x="542098" y="2867786"/>
              <a:chExt cx="3255264" cy="1975104"/>
            </a:xfrm>
          </p:grpSpPr>
          <p:sp>
            <p:nvSpPr>
              <p:cNvPr id="344" name="Google Shape;344;p38"/>
              <p:cNvSpPr/>
              <p:nvPr/>
            </p:nvSpPr>
            <p:spPr>
              <a:xfrm>
                <a:off x="542098" y="2867786"/>
                <a:ext cx="3255264" cy="1975104"/>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45" name="Google Shape;345;p38"/>
              <p:cNvSpPr/>
              <p:nvPr/>
            </p:nvSpPr>
            <p:spPr>
              <a:xfrm>
                <a:off x="798130" y="3103478"/>
                <a:ext cx="2743200" cy="146304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6" name="Google Shape;300;p35">
              <a:extLst>
                <a:ext uri="{FF2B5EF4-FFF2-40B4-BE49-F238E27FC236}">
                  <a16:creationId xmlns:a16="http://schemas.microsoft.com/office/drawing/2014/main" id="{94A14B55-5997-44DE-A102-36B9D03CB2AB}"/>
                </a:ext>
              </a:extLst>
            </p:cNvPr>
            <p:cNvSpPr txBox="1"/>
            <p:nvPr/>
          </p:nvSpPr>
          <p:spPr>
            <a:xfrm>
              <a:off x="5738961" y="3212093"/>
              <a:ext cx="2344800"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Pros &amp; Cons  </a:t>
              </a:r>
            </a:p>
            <a:p>
              <a:pPr marL="0" lvl="0" indent="0" algn="ctr" rtl="0">
                <a:spcBef>
                  <a:spcPts val="0"/>
                </a:spcBef>
                <a:spcAft>
                  <a:spcPts val="0"/>
                </a:spcAft>
                <a:buNone/>
              </a:pPr>
              <a:r>
                <a:rPr lang="en-GB" sz="2800" b="1" dirty="0">
                  <a:solidFill>
                    <a:schemeClr val="dk1"/>
                  </a:solidFill>
                  <a:latin typeface="Bree Serif"/>
                  <a:ea typeface="Bree Serif"/>
                  <a:cs typeface="Bree Serif"/>
                  <a:sym typeface="Bree Serif"/>
                </a:rPr>
                <a:t> of SWIFT</a:t>
              </a:r>
              <a:endParaRPr sz="3000" b="1" dirty="0">
                <a:latin typeface="Bree Serif"/>
                <a:ea typeface="Bree Serif"/>
                <a:cs typeface="Bree Serif"/>
                <a:sym typeface="Bree Serif"/>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39"/>
          <p:cNvPicPr preferRelativeResize="0"/>
          <p:nvPr/>
        </p:nvPicPr>
        <p:blipFill rotWithShape="1">
          <a:blip r:embed="rId3">
            <a:alphaModFix/>
          </a:blip>
          <a:srcRect t="49954"/>
          <a:stretch/>
        </p:blipFill>
        <p:spPr>
          <a:xfrm>
            <a:off x="4572000" y="2562146"/>
            <a:ext cx="4572000" cy="2581354"/>
          </a:xfrm>
          <a:prstGeom prst="rect">
            <a:avLst/>
          </a:prstGeom>
          <a:noFill/>
          <a:ln>
            <a:noFill/>
          </a:ln>
        </p:spPr>
      </p:pic>
      <p:pic>
        <p:nvPicPr>
          <p:cNvPr id="356" name="Google Shape;356;p39"/>
          <p:cNvPicPr preferRelativeResize="0"/>
          <p:nvPr/>
        </p:nvPicPr>
        <p:blipFill rotWithShape="1">
          <a:blip r:embed="rId4">
            <a:alphaModFix/>
          </a:blip>
          <a:srcRect b="50044"/>
          <a:stretch/>
        </p:blipFill>
        <p:spPr>
          <a:xfrm>
            <a:off x="0" y="4572"/>
            <a:ext cx="4572000" cy="2567178"/>
          </a:xfrm>
          <a:prstGeom prst="rect">
            <a:avLst/>
          </a:prstGeom>
          <a:noFill/>
          <a:ln>
            <a:noFill/>
          </a:ln>
        </p:spPr>
      </p:pic>
      <p:pic>
        <p:nvPicPr>
          <p:cNvPr id="357" name="Google Shape;357;p39"/>
          <p:cNvPicPr preferRelativeResize="0"/>
          <p:nvPr/>
        </p:nvPicPr>
        <p:blipFill rotWithShape="1">
          <a:blip r:embed="rId4">
            <a:alphaModFix/>
          </a:blip>
          <a:srcRect t="50000"/>
          <a:stretch/>
        </p:blipFill>
        <p:spPr>
          <a:xfrm>
            <a:off x="0" y="2571750"/>
            <a:ext cx="4572000" cy="2571750"/>
          </a:xfrm>
          <a:prstGeom prst="rect">
            <a:avLst/>
          </a:prstGeom>
          <a:noFill/>
          <a:ln>
            <a:noFill/>
          </a:ln>
        </p:spPr>
      </p:pic>
      <p:pic>
        <p:nvPicPr>
          <p:cNvPr id="358" name="Google Shape;358;p39"/>
          <p:cNvPicPr preferRelativeResize="0"/>
          <p:nvPr/>
        </p:nvPicPr>
        <p:blipFill rotWithShape="1">
          <a:blip r:embed="rId3">
            <a:alphaModFix/>
          </a:blip>
          <a:srcRect b="50044"/>
          <a:stretch/>
        </p:blipFill>
        <p:spPr>
          <a:xfrm>
            <a:off x="4572000" y="0"/>
            <a:ext cx="4572000" cy="2567178"/>
          </a:xfrm>
          <a:prstGeom prst="rect">
            <a:avLst/>
          </a:prstGeom>
          <a:noFill/>
          <a:ln>
            <a:noFill/>
          </a:ln>
        </p:spPr>
      </p:pic>
      <p:sp>
        <p:nvSpPr>
          <p:cNvPr id="359" name="Google Shape;359;p39"/>
          <p:cNvSpPr/>
          <p:nvPr/>
        </p:nvSpPr>
        <p:spPr>
          <a:xfrm>
            <a:off x="542098" y="338213"/>
            <a:ext cx="8029824" cy="4467202"/>
          </a:xfrm>
          <a:prstGeom prst="rect">
            <a:avLst/>
          </a:prstGeom>
          <a:solidFill>
            <a:srgbClr val="EEEEEE">
              <a:alpha val="80000"/>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1" name="Google Shape;361;p39"/>
          <p:cNvSpPr/>
          <p:nvPr/>
        </p:nvSpPr>
        <p:spPr>
          <a:xfrm>
            <a:off x="798129" y="611379"/>
            <a:ext cx="7515939" cy="3917663"/>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62" name="Google Shape;362;p39" descr="A picture containing sky, black, stationary, indoor&#10;&#10;Description generated with high confidence"/>
          <p:cNvPicPr preferRelativeResize="0"/>
          <p:nvPr/>
        </p:nvPicPr>
        <p:blipFill rotWithShape="1">
          <a:blip r:embed="rId5">
            <a:alphaModFix/>
          </a:blip>
          <a:srcRect/>
          <a:stretch/>
        </p:blipFill>
        <p:spPr>
          <a:xfrm>
            <a:off x="3664645" y="1242235"/>
            <a:ext cx="1812285" cy="1668042"/>
          </a:xfrm>
          <a:prstGeom prst="rect">
            <a:avLst/>
          </a:prstGeom>
          <a:noFill/>
          <a:ln>
            <a:noFill/>
          </a:ln>
        </p:spPr>
      </p:pic>
      <p:sp>
        <p:nvSpPr>
          <p:cNvPr id="10" name="Google Shape;300;p35">
            <a:extLst>
              <a:ext uri="{FF2B5EF4-FFF2-40B4-BE49-F238E27FC236}">
                <a16:creationId xmlns:a16="http://schemas.microsoft.com/office/drawing/2014/main" id="{12A061C9-33A9-47C1-8B27-C4B83EE04D42}"/>
              </a:ext>
            </a:extLst>
          </p:cNvPr>
          <p:cNvSpPr txBox="1"/>
          <p:nvPr/>
        </p:nvSpPr>
        <p:spPr>
          <a:xfrm>
            <a:off x="2935622" y="2926446"/>
            <a:ext cx="3240952" cy="1612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latin typeface="Bree Serif"/>
                <a:ea typeface="Bree Serif"/>
                <a:cs typeface="Bree Serif"/>
                <a:sym typeface="Bree Serif"/>
              </a:rPr>
              <a:t>  </a:t>
            </a:r>
            <a:r>
              <a:rPr lang="en-GB" sz="2800" b="1" dirty="0">
                <a:solidFill>
                  <a:schemeClr val="dk1"/>
                </a:solidFill>
                <a:latin typeface="Bree Serif"/>
                <a:ea typeface="Bree Serif"/>
                <a:cs typeface="Bree Serif"/>
                <a:sym typeface="Bree Serif"/>
              </a:rPr>
              <a:t>SWIFT’s outlooks</a:t>
            </a:r>
            <a:endParaRPr lang="en-GB" sz="3000" b="1" dirty="0">
              <a:latin typeface="Bree Serif"/>
              <a:ea typeface="Bree Serif"/>
              <a:cs typeface="Bree Serif"/>
              <a:sym typeface="Bree Serif"/>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grpSp>
        <p:nvGrpSpPr>
          <p:cNvPr id="367" name="Google Shape;367;p40"/>
          <p:cNvGrpSpPr/>
          <p:nvPr/>
        </p:nvGrpSpPr>
        <p:grpSpPr>
          <a:xfrm>
            <a:off x="390942" y="1529471"/>
            <a:ext cx="8361865" cy="3412644"/>
            <a:chOff x="967" y="1148"/>
            <a:chExt cx="4516" cy="1950"/>
          </a:xfrm>
        </p:grpSpPr>
        <p:sp>
          <p:nvSpPr>
            <p:cNvPr id="368" name="Google Shape;368;p40"/>
            <p:cNvSpPr/>
            <p:nvPr/>
          </p:nvSpPr>
          <p:spPr>
            <a:xfrm>
              <a:off x="1044" y="1308"/>
              <a:ext cx="1582" cy="1790"/>
            </a:xfrm>
            <a:custGeom>
              <a:avLst/>
              <a:gdLst/>
              <a:ahLst/>
              <a:cxnLst/>
              <a:rect l="l" t="t" r="r" b="b"/>
              <a:pathLst>
                <a:path w="1582" h="1790" extrusionOk="0">
                  <a:moveTo>
                    <a:pt x="1228" y="1790"/>
                  </a:moveTo>
                  <a:cubicBezTo>
                    <a:pt x="1195" y="1778"/>
                    <a:pt x="1223" y="1788"/>
                    <a:pt x="1190" y="1777"/>
                  </a:cubicBezTo>
                  <a:cubicBezTo>
                    <a:pt x="1177" y="1773"/>
                    <a:pt x="1151" y="1764"/>
                    <a:pt x="1151" y="1764"/>
                  </a:cubicBezTo>
                  <a:cubicBezTo>
                    <a:pt x="1138" y="1755"/>
                    <a:pt x="1118" y="1752"/>
                    <a:pt x="1113" y="1738"/>
                  </a:cubicBezTo>
                  <a:cubicBezTo>
                    <a:pt x="1099" y="1699"/>
                    <a:pt x="1103" y="1638"/>
                    <a:pt x="1090" y="1598"/>
                  </a:cubicBezTo>
                  <a:cubicBezTo>
                    <a:pt x="1070" y="1523"/>
                    <a:pt x="1098" y="1486"/>
                    <a:pt x="1092" y="1409"/>
                  </a:cubicBezTo>
                  <a:cubicBezTo>
                    <a:pt x="1090" y="1368"/>
                    <a:pt x="1098" y="1331"/>
                    <a:pt x="1094" y="1290"/>
                  </a:cubicBezTo>
                  <a:cubicBezTo>
                    <a:pt x="1091" y="1254"/>
                    <a:pt x="1036" y="1243"/>
                    <a:pt x="1010" y="1226"/>
                  </a:cubicBezTo>
                  <a:cubicBezTo>
                    <a:pt x="997" y="1185"/>
                    <a:pt x="968" y="1138"/>
                    <a:pt x="943" y="1103"/>
                  </a:cubicBezTo>
                  <a:cubicBezTo>
                    <a:pt x="899" y="1081"/>
                    <a:pt x="942" y="1064"/>
                    <a:pt x="941" y="1052"/>
                  </a:cubicBezTo>
                  <a:cubicBezTo>
                    <a:pt x="940" y="1040"/>
                    <a:pt x="931" y="1038"/>
                    <a:pt x="934" y="1028"/>
                  </a:cubicBezTo>
                  <a:cubicBezTo>
                    <a:pt x="930" y="998"/>
                    <a:pt x="954" y="1004"/>
                    <a:pt x="959" y="990"/>
                  </a:cubicBezTo>
                  <a:cubicBezTo>
                    <a:pt x="966" y="971"/>
                    <a:pt x="988" y="973"/>
                    <a:pt x="978" y="932"/>
                  </a:cubicBezTo>
                  <a:cubicBezTo>
                    <a:pt x="976" y="917"/>
                    <a:pt x="977" y="919"/>
                    <a:pt x="970" y="905"/>
                  </a:cubicBezTo>
                  <a:cubicBezTo>
                    <a:pt x="964" y="893"/>
                    <a:pt x="945" y="910"/>
                    <a:pt x="932" y="907"/>
                  </a:cubicBezTo>
                  <a:cubicBezTo>
                    <a:pt x="903" y="900"/>
                    <a:pt x="868" y="875"/>
                    <a:pt x="857" y="850"/>
                  </a:cubicBezTo>
                  <a:cubicBezTo>
                    <a:pt x="849" y="824"/>
                    <a:pt x="831" y="825"/>
                    <a:pt x="806" y="817"/>
                  </a:cubicBezTo>
                  <a:cubicBezTo>
                    <a:pt x="778" y="817"/>
                    <a:pt x="780" y="800"/>
                    <a:pt x="767" y="791"/>
                  </a:cubicBezTo>
                  <a:cubicBezTo>
                    <a:pt x="761" y="787"/>
                    <a:pt x="748" y="785"/>
                    <a:pt x="748" y="785"/>
                  </a:cubicBezTo>
                  <a:cubicBezTo>
                    <a:pt x="733" y="787"/>
                    <a:pt x="721" y="794"/>
                    <a:pt x="703" y="785"/>
                  </a:cubicBezTo>
                  <a:cubicBezTo>
                    <a:pt x="683" y="785"/>
                    <a:pt x="666" y="770"/>
                    <a:pt x="646" y="766"/>
                  </a:cubicBezTo>
                  <a:cubicBezTo>
                    <a:pt x="580" y="725"/>
                    <a:pt x="621" y="729"/>
                    <a:pt x="607" y="708"/>
                  </a:cubicBezTo>
                  <a:cubicBezTo>
                    <a:pt x="609" y="692"/>
                    <a:pt x="580" y="666"/>
                    <a:pt x="565" y="642"/>
                  </a:cubicBezTo>
                  <a:cubicBezTo>
                    <a:pt x="538" y="623"/>
                    <a:pt x="518" y="563"/>
                    <a:pt x="518" y="563"/>
                  </a:cubicBezTo>
                  <a:cubicBezTo>
                    <a:pt x="474" y="593"/>
                    <a:pt x="539" y="610"/>
                    <a:pt x="558" y="691"/>
                  </a:cubicBezTo>
                  <a:cubicBezTo>
                    <a:pt x="556" y="704"/>
                    <a:pt x="526" y="650"/>
                    <a:pt x="516" y="640"/>
                  </a:cubicBezTo>
                  <a:cubicBezTo>
                    <a:pt x="506" y="630"/>
                    <a:pt x="499" y="634"/>
                    <a:pt x="496" y="629"/>
                  </a:cubicBezTo>
                  <a:cubicBezTo>
                    <a:pt x="486" y="613"/>
                    <a:pt x="501" y="619"/>
                    <a:pt x="499" y="608"/>
                  </a:cubicBezTo>
                  <a:cubicBezTo>
                    <a:pt x="497" y="597"/>
                    <a:pt x="498" y="590"/>
                    <a:pt x="484" y="565"/>
                  </a:cubicBezTo>
                  <a:cubicBezTo>
                    <a:pt x="448" y="530"/>
                    <a:pt x="423" y="507"/>
                    <a:pt x="414" y="458"/>
                  </a:cubicBezTo>
                  <a:cubicBezTo>
                    <a:pt x="418" y="396"/>
                    <a:pt x="484" y="328"/>
                    <a:pt x="447" y="286"/>
                  </a:cubicBezTo>
                  <a:cubicBezTo>
                    <a:pt x="445" y="271"/>
                    <a:pt x="432" y="265"/>
                    <a:pt x="427" y="251"/>
                  </a:cubicBezTo>
                  <a:cubicBezTo>
                    <a:pt x="405" y="193"/>
                    <a:pt x="346" y="175"/>
                    <a:pt x="305" y="173"/>
                  </a:cubicBezTo>
                  <a:cubicBezTo>
                    <a:pt x="272" y="159"/>
                    <a:pt x="221" y="186"/>
                    <a:pt x="204" y="185"/>
                  </a:cubicBezTo>
                  <a:cubicBezTo>
                    <a:pt x="187" y="184"/>
                    <a:pt x="210" y="166"/>
                    <a:pt x="203" y="168"/>
                  </a:cubicBezTo>
                  <a:cubicBezTo>
                    <a:pt x="189" y="176"/>
                    <a:pt x="164" y="197"/>
                    <a:pt x="164" y="197"/>
                  </a:cubicBezTo>
                  <a:cubicBezTo>
                    <a:pt x="154" y="201"/>
                    <a:pt x="12" y="254"/>
                    <a:pt x="6" y="253"/>
                  </a:cubicBezTo>
                  <a:cubicBezTo>
                    <a:pt x="0" y="252"/>
                    <a:pt x="117" y="200"/>
                    <a:pt x="128" y="190"/>
                  </a:cubicBezTo>
                  <a:cubicBezTo>
                    <a:pt x="139" y="180"/>
                    <a:pt x="79" y="196"/>
                    <a:pt x="71" y="193"/>
                  </a:cubicBezTo>
                  <a:cubicBezTo>
                    <a:pt x="69" y="187"/>
                    <a:pt x="84" y="178"/>
                    <a:pt x="79" y="173"/>
                  </a:cubicBezTo>
                  <a:cubicBezTo>
                    <a:pt x="74" y="168"/>
                    <a:pt x="53" y="168"/>
                    <a:pt x="50" y="162"/>
                  </a:cubicBezTo>
                  <a:cubicBezTo>
                    <a:pt x="44" y="151"/>
                    <a:pt x="70" y="137"/>
                    <a:pt x="74" y="136"/>
                  </a:cubicBezTo>
                  <a:cubicBezTo>
                    <a:pt x="92" y="130"/>
                    <a:pt x="119" y="128"/>
                    <a:pt x="138" y="126"/>
                  </a:cubicBezTo>
                  <a:cubicBezTo>
                    <a:pt x="185" y="94"/>
                    <a:pt x="158" y="113"/>
                    <a:pt x="90" y="108"/>
                  </a:cubicBezTo>
                  <a:cubicBezTo>
                    <a:pt x="67" y="100"/>
                    <a:pt x="107" y="83"/>
                    <a:pt x="116" y="82"/>
                  </a:cubicBezTo>
                  <a:cubicBezTo>
                    <a:pt x="137" y="79"/>
                    <a:pt x="166" y="87"/>
                    <a:pt x="187" y="85"/>
                  </a:cubicBezTo>
                  <a:cubicBezTo>
                    <a:pt x="179" y="82"/>
                    <a:pt x="136" y="72"/>
                    <a:pt x="140" y="55"/>
                  </a:cubicBezTo>
                  <a:cubicBezTo>
                    <a:pt x="142" y="49"/>
                    <a:pt x="153" y="51"/>
                    <a:pt x="159" y="49"/>
                  </a:cubicBezTo>
                  <a:cubicBezTo>
                    <a:pt x="190" y="38"/>
                    <a:pt x="223" y="30"/>
                    <a:pt x="255" y="23"/>
                  </a:cubicBezTo>
                  <a:cubicBezTo>
                    <a:pt x="302" y="25"/>
                    <a:pt x="349" y="25"/>
                    <a:pt x="396" y="30"/>
                  </a:cubicBezTo>
                  <a:cubicBezTo>
                    <a:pt x="416" y="32"/>
                    <a:pt x="437" y="39"/>
                    <a:pt x="457" y="40"/>
                  </a:cubicBezTo>
                  <a:cubicBezTo>
                    <a:pt x="542" y="44"/>
                    <a:pt x="590" y="8"/>
                    <a:pt x="703" y="47"/>
                  </a:cubicBezTo>
                  <a:cubicBezTo>
                    <a:pt x="788" y="66"/>
                    <a:pt x="804" y="35"/>
                    <a:pt x="901" y="65"/>
                  </a:cubicBezTo>
                  <a:cubicBezTo>
                    <a:pt x="940" y="58"/>
                    <a:pt x="949" y="64"/>
                    <a:pt x="965" y="54"/>
                  </a:cubicBezTo>
                  <a:cubicBezTo>
                    <a:pt x="981" y="44"/>
                    <a:pt x="938" y="23"/>
                    <a:pt x="998" y="4"/>
                  </a:cubicBezTo>
                  <a:cubicBezTo>
                    <a:pt x="1027" y="0"/>
                    <a:pt x="1021" y="61"/>
                    <a:pt x="1042" y="67"/>
                  </a:cubicBezTo>
                  <a:cubicBezTo>
                    <a:pt x="1056" y="73"/>
                    <a:pt x="1068" y="47"/>
                    <a:pt x="1082" y="43"/>
                  </a:cubicBezTo>
                  <a:cubicBezTo>
                    <a:pt x="1096" y="39"/>
                    <a:pt x="1136" y="32"/>
                    <a:pt x="1126" y="43"/>
                  </a:cubicBezTo>
                  <a:cubicBezTo>
                    <a:pt x="1122" y="86"/>
                    <a:pt x="1039" y="71"/>
                    <a:pt x="1019" y="108"/>
                  </a:cubicBezTo>
                  <a:cubicBezTo>
                    <a:pt x="999" y="121"/>
                    <a:pt x="954" y="142"/>
                    <a:pt x="932" y="148"/>
                  </a:cubicBezTo>
                  <a:cubicBezTo>
                    <a:pt x="919" y="152"/>
                    <a:pt x="898" y="185"/>
                    <a:pt x="898" y="185"/>
                  </a:cubicBezTo>
                  <a:cubicBezTo>
                    <a:pt x="959" y="223"/>
                    <a:pt x="965" y="232"/>
                    <a:pt x="1028" y="239"/>
                  </a:cubicBezTo>
                  <a:cubicBezTo>
                    <a:pt x="1025" y="276"/>
                    <a:pt x="1007" y="274"/>
                    <a:pt x="1037" y="295"/>
                  </a:cubicBezTo>
                  <a:cubicBezTo>
                    <a:pt x="1043" y="291"/>
                    <a:pt x="1060" y="293"/>
                    <a:pt x="1063" y="286"/>
                  </a:cubicBezTo>
                  <a:cubicBezTo>
                    <a:pt x="1071" y="268"/>
                    <a:pt x="1047" y="258"/>
                    <a:pt x="1064" y="247"/>
                  </a:cubicBezTo>
                  <a:cubicBezTo>
                    <a:pt x="1109" y="230"/>
                    <a:pt x="1121" y="226"/>
                    <a:pt x="1099" y="191"/>
                  </a:cubicBezTo>
                  <a:cubicBezTo>
                    <a:pt x="1116" y="165"/>
                    <a:pt x="1134" y="165"/>
                    <a:pt x="1124" y="137"/>
                  </a:cubicBezTo>
                  <a:cubicBezTo>
                    <a:pt x="1162" y="143"/>
                    <a:pt x="1173" y="145"/>
                    <a:pt x="1212" y="157"/>
                  </a:cubicBezTo>
                  <a:cubicBezTo>
                    <a:pt x="1216" y="228"/>
                    <a:pt x="1235" y="182"/>
                    <a:pt x="1273" y="168"/>
                  </a:cubicBezTo>
                  <a:cubicBezTo>
                    <a:pt x="1300" y="227"/>
                    <a:pt x="1297" y="238"/>
                    <a:pt x="1355" y="262"/>
                  </a:cubicBezTo>
                  <a:cubicBezTo>
                    <a:pt x="1344" y="307"/>
                    <a:pt x="1302" y="305"/>
                    <a:pt x="1264" y="310"/>
                  </a:cubicBezTo>
                  <a:cubicBezTo>
                    <a:pt x="1228" y="305"/>
                    <a:pt x="1216" y="309"/>
                    <a:pt x="1188" y="319"/>
                  </a:cubicBezTo>
                  <a:cubicBezTo>
                    <a:pt x="1151" y="356"/>
                    <a:pt x="1170" y="338"/>
                    <a:pt x="1183" y="330"/>
                  </a:cubicBezTo>
                  <a:cubicBezTo>
                    <a:pt x="1196" y="330"/>
                    <a:pt x="1228" y="313"/>
                    <a:pt x="1222" y="337"/>
                  </a:cubicBezTo>
                  <a:cubicBezTo>
                    <a:pt x="1220" y="343"/>
                    <a:pt x="1213" y="350"/>
                    <a:pt x="1215" y="356"/>
                  </a:cubicBezTo>
                  <a:cubicBezTo>
                    <a:pt x="1222" y="374"/>
                    <a:pt x="1261" y="360"/>
                    <a:pt x="1276" y="364"/>
                  </a:cubicBezTo>
                  <a:cubicBezTo>
                    <a:pt x="1273" y="371"/>
                    <a:pt x="1211" y="400"/>
                    <a:pt x="1202" y="401"/>
                  </a:cubicBezTo>
                  <a:cubicBezTo>
                    <a:pt x="1193" y="402"/>
                    <a:pt x="1230" y="373"/>
                    <a:pt x="1222" y="373"/>
                  </a:cubicBezTo>
                  <a:cubicBezTo>
                    <a:pt x="1214" y="373"/>
                    <a:pt x="1174" y="390"/>
                    <a:pt x="1151" y="401"/>
                  </a:cubicBezTo>
                  <a:cubicBezTo>
                    <a:pt x="1115" y="437"/>
                    <a:pt x="1123" y="434"/>
                    <a:pt x="1087" y="439"/>
                  </a:cubicBezTo>
                  <a:cubicBezTo>
                    <a:pt x="1075" y="457"/>
                    <a:pt x="1087" y="457"/>
                    <a:pt x="1058" y="476"/>
                  </a:cubicBezTo>
                  <a:cubicBezTo>
                    <a:pt x="1056" y="482"/>
                    <a:pt x="1044" y="490"/>
                    <a:pt x="1044" y="497"/>
                  </a:cubicBezTo>
                  <a:cubicBezTo>
                    <a:pt x="1044" y="504"/>
                    <a:pt x="1047" y="508"/>
                    <a:pt x="1046" y="515"/>
                  </a:cubicBezTo>
                  <a:cubicBezTo>
                    <a:pt x="1043" y="533"/>
                    <a:pt x="947" y="540"/>
                    <a:pt x="959" y="606"/>
                  </a:cubicBezTo>
                  <a:cubicBezTo>
                    <a:pt x="968" y="638"/>
                    <a:pt x="977" y="643"/>
                    <a:pt x="950" y="662"/>
                  </a:cubicBezTo>
                  <a:cubicBezTo>
                    <a:pt x="940" y="648"/>
                    <a:pt x="937" y="605"/>
                    <a:pt x="926" y="594"/>
                  </a:cubicBezTo>
                  <a:cubicBezTo>
                    <a:pt x="924" y="592"/>
                    <a:pt x="881" y="587"/>
                    <a:pt x="878" y="586"/>
                  </a:cubicBezTo>
                  <a:cubicBezTo>
                    <a:pt x="863" y="588"/>
                    <a:pt x="844" y="591"/>
                    <a:pt x="831" y="599"/>
                  </a:cubicBezTo>
                  <a:cubicBezTo>
                    <a:pt x="818" y="599"/>
                    <a:pt x="816" y="585"/>
                    <a:pt x="798" y="594"/>
                  </a:cubicBezTo>
                  <a:cubicBezTo>
                    <a:pt x="698" y="624"/>
                    <a:pt x="742" y="640"/>
                    <a:pt x="726" y="654"/>
                  </a:cubicBezTo>
                  <a:cubicBezTo>
                    <a:pt x="722" y="667"/>
                    <a:pt x="714" y="697"/>
                    <a:pt x="714" y="697"/>
                  </a:cubicBezTo>
                  <a:cubicBezTo>
                    <a:pt x="721" y="727"/>
                    <a:pt x="724" y="750"/>
                    <a:pt x="754" y="759"/>
                  </a:cubicBezTo>
                  <a:cubicBezTo>
                    <a:pt x="767" y="757"/>
                    <a:pt x="782" y="759"/>
                    <a:pt x="793" y="753"/>
                  </a:cubicBezTo>
                  <a:cubicBezTo>
                    <a:pt x="806" y="746"/>
                    <a:pt x="806" y="724"/>
                    <a:pt x="818" y="716"/>
                  </a:cubicBezTo>
                  <a:cubicBezTo>
                    <a:pt x="829" y="709"/>
                    <a:pt x="862" y="710"/>
                    <a:pt x="862" y="710"/>
                  </a:cubicBezTo>
                  <a:cubicBezTo>
                    <a:pt x="851" y="734"/>
                    <a:pt x="851" y="744"/>
                    <a:pt x="834" y="770"/>
                  </a:cubicBezTo>
                  <a:cubicBezTo>
                    <a:pt x="822" y="808"/>
                    <a:pt x="832" y="788"/>
                    <a:pt x="876" y="791"/>
                  </a:cubicBezTo>
                  <a:cubicBezTo>
                    <a:pt x="883" y="794"/>
                    <a:pt x="900" y="794"/>
                    <a:pt x="904" y="800"/>
                  </a:cubicBezTo>
                  <a:cubicBezTo>
                    <a:pt x="898" y="844"/>
                    <a:pt x="872" y="896"/>
                    <a:pt x="966" y="881"/>
                  </a:cubicBezTo>
                  <a:cubicBezTo>
                    <a:pt x="979" y="879"/>
                    <a:pt x="980" y="904"/>
                    <a:pt x="991" y="898"/>
                  </a:cubicBezTo>
                  <a:cubicBezTo>
                    <a:pt x="998" y="895"/>
                    <a:pt x="1011" y="860"/>
                    <a:pt x="1017" y="855"/>
                  </a:cubicBezTo>
                  <a:cubicBezTo>
                    <a:pt x="1022" y="851"/>
                    <a:pt x="1032" y="855"/>
                    <a:pt x="1038" y="853"/>
                  </a:cubicBezTo>
                  <a:cubicBezTo>
                    <a:pt x="1044" y="849"/>
                    <a:pt x="1060" y="838"/>
                    <a:pt x="1068" y="838"/>
                  </a:cubicBezTo>
                  <a:cubicBezTo>
                    <a:pt x="1076" y="838"/>
                    <a:pt x="1056" y="855"/>
                    <a:pt x="1063" y="858"/>
                  </a:cubicBezTo>
                  <a:cubicBezTo>
                    <a:pt x="1109" y="828"/>
                    <a:pt x="1103" y="861"/>
                    <a:pt x="1120" y="865"/>
                  </a:cubicBezTo>
                  <a:cubicBezTo>
                    <a:pt x="1129" y="860"/>
                    <a:pt x="1158" y="878"/>
                    <a:pt x="1187" y="862"/>
                  </a:cubicBezTo>
                  <a:cubicBezTo>
                    <a:pt x="1208" y="869"/>
                    <a:pt x="1220" y="899"/>
                    <a:pt x="1241" y="906"/>
                  </a:cubicBezTo>
                  <a:cubicBezTo>
                    <a:pt x="1258" y="930"/>
                    <a:pt x="1297" y="928"/>
                    <a:pt x="1327" y="937"/>
                  </a:cubicBezTo>
                  <a:cubicBezTo>
                    <a:pt x="1356" y="957"/>
                    <a:pt x="1338" y="970"/>
                    <a:pt x="1361" y="989"/>
                  </a:cubicBezTo>
                  <a:cubicBezTo>
                    <a:pt x="1360" y="1010"/>
                    <a:pt x="1381" y="1016"/>
                    <a:pt x="1394" y="1022"/>
                  </a:cubicBezTo>
                  <a:cubicBezTo>
                    <a:pt x="1406" y="1027"/>
                    <a:pt x="1433" y="1034"/>
                    <a:pt x="1433" y="1034"/>
                  </a:cubicBezTo>
                  <a:cubicBezTo>
                    <a:pt x="1467" y="1057"/>
                    <a:pt x="1500" y="1038"/>
                    <a:pt x="1548" y="1079"/>
                  </a:cubicBezTo>
                  <a:cubicBezTo>
                    <a:pt x="1556" y="1084"/>
                    <a:pt x="1579" y="1095"/>
                    <a:pt x="1574" y="1111"/>
                  </a:cubicBezTo>
                  <a:cubicBezTo>
                    <a:pt x="1582" y="1128"/>
                    <a:pt x="1553" y="1159"/>
                    <a:pt x="1546" y="1170"/>
                  </a:cubicBezTo>
                  <a:cubicBezTo>
                    <a:pt x="1542" y="1176"/>
                    <a:pt x="1525" y="1190"/>
                    <a:pt x="1525" y="1190"/>
                  </a:cubicBezTo>
                  <a:cubicBezTo>
                    <a:pt x="1504" y="1337"/>
                    <a:pt x="1507" y="1315"/>
                    <a:pt x="1433" y="1342"/>
                  </a:cubicBezTo>
                  <a:cubicBezTo>
                    <a:pt x="1364" y="1367"/>
                    <a:pt x="1414" y="1398"/>
                    <a:pt x="1388" y="1416"/>
                  </a:cubicBezTo>
                  <a:cubicBezTo>
                    <a:pt x="1367" y="1446"/>
                    <a:pt x="1351" y="1478"/>
                    <a:pt x="1330" y="1508"/>
                  </a:cubicBezTo>
                  <a:cubicBezTo>
                    <a:pt x="1306" y="1502"/>
                    <a:pt x="1263" y="1471"/>
                    <a:pt x="1292" y="1514"/>
                  </a:cubicBezTo>
                  <a:cubicBezTo>
                    <a:pt x="1333" y="1558"/>
                    <a:pt x="1224" y="1532"/>
                    <a:pt x="1234" y="1582"/>
                  </a:cubicBezTo>
                  <a:cubicBezTo>
                    <a:pt x="1219" y="1604"/>
                    <a:pt x="1215" y="1564"/>
                    <a:pt x="1200" y="1586"/>
                  </a:cubicBezTo>
                  <a:cubicBezTo>
                    <a:pt x="1211" y="1603"/>
                    <a:pt x="1217" y="1622"/>
                    <a:pt x="1202" y="1642"/>
                  </a:cubicBezTo>
                  <a:cubicBezTo>
                    <a:pt x="1198" y="1647"/>
                    <a:pt x="1185" y="1650"/>
                    <a:pt x="1183" y="1656"/>
                  </a:cubicBezTo>
                  <a:cubicBezTo>
                    <a:pt x="1200" y="1683"/>
                    <a:pt x="1236" y="1664"/>
                    <a:pt x="1180" y="1727"/>
                  </a:cubicBezTo>
                  <a:cubicBezTo>
                    <a:pt x="1186" y="1749"/>
                    <a:pt x="1227" y="1780"/>
                    <a:pt x="1228" y="179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69" name="Google Shape;369;p40"/>
            <p:cNvSpPr/>
            <p:nvPr/>
          </p:nvSpPr>
          <p:spPr>
            <a:xfrm>
              <a:off x="1931" y="1990"/>
              <a:ext cx="147" cy="57"/>
            </a:xfrm>
            <a:custGeom>
              <a:avLst/>
              <a:gdLst/>
              <a:ahLst/>
              <a:cxnLst/>
              <a:rect l="l" t="t" r="r" b="b"/>
              <a:pathLst>
                <a:path w="147" h="57" extrusionOk="0">
                  <a:moveTo>
                    <a:pt x="9" y="20"/>
                  </a:moveTo>
                  <a:cubicBezTo>
                    <a:pt x="14" y="18"/>
                    <a:pt x="13" y="14"/>
                    <a:pt x="19" y="12"/>
                  </a:cubicBezTo>
                  <a:cubicBezTo>
                    <a:pt x="35" y="0"/>
                    <a:pt x="60" y="9"/>
                    <a:pt x="79" y="10"/>
                  </a:cubicBezTo>
                  <a:cubicBezTo>
                    <a:pt x="97" y="12"/>
                    <a:pt x="114" y="22"/>
                    <a:pt x="125" y="27"/>
                  </a:cubicBezTo>
                  <a:cubicBezTo>
                    <a:pt x="129" y="32"/>
                    <a:pt x="138" y="38"/>
                    <a:pt x="144" y="42"/>
                  </a:cubicBezTo>
                  <a:cubicBezTo>
                    <a:pt x="145" y="53"/>
                    <a:pt x="147" y="55"/>
                    <a:pt x="137" y="57"/>
                  </a:cubicBezTo>
                  <a:cubicBezTo>
                    <a:pt x="125" y="56"/>
                    <a:pt x="119" y="55"/>
                    <a:pt x="107" y="52"/>
                  </a:cubicBezTo>
                  <a:cubicBezTo>
                    <a:pt x="105" y="43"/>
                    <a:pt x="98" y="35"/>
                    <a:pt x="91" y="31"/>
                  </a:cubicBezTo>
                  <a:cubicBezTo>
                    <a:pt x="83" y="19"/>
                    <a:pt x="75" y="26"/>
                    <a:pt x="62" y="22"/>
                  </a:cubicBezTo>
                  <a:cubicBezTo>
                    <a:pt x="61" y="18"/>
                    <a:pt x="45" y="18"/>
                    <a:pt x="45" y="18"/>
                  </a:cubicBezTo>
                  <a:cubicBezTo>
                    <a:pt x="36" y="19"/>
                    <a:pt x="27" y="21"/>
                    <a:pt x="18" y="22"/>
                  </a:cubicBezTo>
                  <a:cubicBezTo>
                    <a:pt x="15" y="24"/>
                    <a:pt x="9" y="26"/>
                    <a:pt x="9" y="26"/>
                  </a:cubicBezTo>
                  <a:cubicBezTo>
                    <a:pt x="0" y="25"/>
                    <a:pt x="1" y="26"/>
                    <a:pt x="9" y="2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0" name="Google Shape;370;p40"/>
            <p:cNvSpPr/>
            <p:nvPr/>
          </p:nvSpPr>
          <p:spPr>
            <a:xfrm>
              <a:off x="2075" y="2040"/>
              <a:ext cx="87" cy="32"/>
            </a:xfrm>
            <a:custGeom>
              <a:avLst/>
              <a:gdLst/>
              <a:ahLst/>
              <a:cxnLst/>
              <a:rect l="l" t="t" r="r" b="b"/>
              <a:pathLst>
                <a:path w="87" h="32" extrusionOk="0">
                  <a:moveTo>
                    <a:pt x="33" y="4"/>
                  </a:moveTo>
                  <a:cubicBezTo>
                    <a:pt x="46" y="0"/>
                    <a:pt x="39" y="1"/>
                    <a:pt x="56" y="2"/>
                  </a:cubicBezTo>
                  <a:cubicBezTo>
                    <a:pt x="61" y="5"/>
                    <a:pt x="66" y="7"/>
                    <a:pt x="71" y="10"/>
                  </a:cubicBezTo>
                  <a:cubicBezTo>
                    <a:pt x="72" y="12"/>
                    <a:pt x="74" y="14"/>
                    <a:pt x="75" y="16"/>
                  </a:cubicBezTo>
                  <a:cubicBezTo>
                    <a:pt x="77" y="19"/>
                    <a:pt x="84" y="19"/>
                    <a:pt x="84" y="19"/>
                  </a:cubicBezTo>
                  <a:cubicBezTo>
                    <a:pt x="87" y="24"/>
                    <a:pt x="85" y="24"/>
                    <a:pt x="81" y="28"/>
                  </a:cubicBezTo>
                  <a:cubicBezTo>
                    <a:pt x="78" y="26"/>
                    <a:pt x="75" y="25"/>
                    <a:pt x="72" y="23"/>
                  </a:cubicBezTo>
                  <a:cubicBezTo>
                    <a:pt x="68" y="23"/>
                    <a:pt x="65" y="23"/>
                    <a:pt x="61" y="24"/>
                  </a:cubicBezTo>
                  <a:cubicBezTo>
                    <a:pt x="59" y="25"/>
                    <a:pt x="58" y="28"/>
                    <a:pt x="56" y="28"/>
                  </a:cubicBezTo>
                  <a:cubicBezTo>
                    <a:pt x="53" y="28"/>
                    <a:pt x="50" y="25"/>
                    <a:pt x="47" y="24"/>
                  </a:cubicBezTo>
                  <a:cubicBezTo>
                    <a:pt x="42" y="26"/>
                    <a:pt x="45" y="27"/>
                    <a:pt x="44" y="32"/>
                  </a:cubicBezTo>
                  <a:cubicBezTo>
                    <a:pt x="34" y="31"/>
                    <a:pt x="31" y="29"/>
                    <a:pt x="19" y="28"/>
                  </a:cubicBezTo>
                  <a:cubicBezTo>
                    <a:pt x="12" y="26"/>
                    <a:pt x="7" y="25"/>
                    <a:pt x="0" y="24"/>
                  </a:cubicBezTo>
                  <a:cubicBezTo>
                    <a:pt x="2" y="17"/>
                    <a:pt x="5" y="18"/>
                    <a:pt x="11" y="19"/>
                  </a:cubicBezTo>
                  <a:cubicBezTo>
                    <a:pt x="14" y="23"/>
                    <a:pt x="17" y="23"/>
                    <a:pt x="21" y="24"/>
                  </a:cubicBezTo>
                  <a:cubicBezTo>
                    <a:pt x="32" y="23"/>
                    <a:pt x="30" y="23"/>
                    <a:pt x="25" y="16"/>
                  </a:cubicBezTo>
                  <a:cubicBezTo>
                    <a:pt x="24" y="3"/>
                    <a:pt x="24" y="8"/>
                    <a:pt x="24" y="2"/>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1" name="Google Shape;371;p40"/>
            <p:cNvSpPr/>
            <p:nvPr/>
          </p:nvSpPr>
          <p:spPr>
            <a:xfrm>
              <a:off x="2020" y="2056"/>
              <a:ext cx="34" cy="15"/>
            </a:xfrm>
            <a:custGeom>
              <a:avLst/>
              <a:gdLst/>
              <a:ahLst/>
              <a:cxnLst/>
              <a:rect l="l" t="t" r="r" b="b"/>
              <a:pathLst>
                <a:path w="34" h="15" extrusionOk="0">
                  <a:moveTo>
                    <a:pt x="0" y="6"/>
                  </a:moveTo>
                  <a:cubicBezTo>
                    <a:pt x="9" y="0"/>
                    <a:pt x="13" y="3"/>
                    <a:pt x="28" y="4"/>
                  </a:cubicBezTo>
                  <a:cubicBezTo>
                    <a:pt x="34" y="8"/>
                    <a:pt x="32" y="13"/>
                    <a:pt x="26" y="15"/>
                  </a:cubicBezTo>
                  <a:cubicBezTo>
                    <a:pt x="19" y="14"/>
                    <a:pt x="4" y="12"/>
                    <a:pt x="4" y="12"/>
                  </a:cubicBezTo>
                  <a:cubicBezTo>
                    <a:pt x="0" y="9"/>
                    <a:pt x="1" y="11"/>
                    <a:pt x="0"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2" name="Google Shape;372;p40"/>
            <p:cNvSpPr/>
            <p:nvPr/>
          </p:nvSpPr>
          <p:spPr>
            <a:xfrm>
              <a:off x="2155" y="2063"/>
              <a:ext cx="74" cy="10"/>
            </a:xfrm>
            <a:custGeom>
              <a:avLst/>
              <a:gdLst/>
              <a:ahLst/>
              <a:cxnLst/>
              <a:rect l="l" t="t" r="r" b="b"/>
              <a:pathLst>
                <a:path w="74" h="10" extrusionOk="0">
                  <a:moveTo>
                    <a:pt x="21" y="0"/>
                  </a:moveTo>
                  <a:cubicBezTo>
                    <a:pt x="74" y="1"/>
                    <a:pt x="65" y="2"/>
                    <a:pt x="43" y="6"/>
                  </a:cubicBezTo>
                  <a:cubicBezTo>
                    <a:pt x="32" y="6"/>
                    <a:pt x="0" y="10"/>
                    <a:pt x="16" y="3"/>
                  </a:cubicBezTo>
                  <a:cubicBezTo>
                    <a:pt x="22" y="1"/>
                    <a:pt x="24" y="3"/>
                    <a:pt x="21"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3" name="Google Shape;373;p40"/>
            <p:cNvSpPr/>
            <p:nvPr/>
          </p:nvSpPr>
          <p:spPr>
            <a:xfrm>
              <a:off x="2342" y="1594"/>
              <a:ext cx="82" cy="80"/>
            </a:xfrm>
            <a:custGeom>
              <a:avLst/>
              <a:gdLst/>
              <a:ahLst/>
              <a:cxnLst/>
              <a:rect l="l" t="t" r="r" b="b"/>
              <a:pathLst>
                <a:path w="82" h="80" extrusionOk="0">
                  <a:moveTo>
                    <a:pt x="30" y="18"/>
                  </a:moveTo>
                  <a:cubicBezTo>
                    <a:pt x="29" y="22"/>
                    <a:pt x="27" y="24"/>
                    <a:pt x="24" y="27"/>
                  </a:cubicBezTo>
                  <a:cubicBezTo>
                    <a:pt x="23" y="31"/>
                    <a:pt x="22" y="33"/>
                    <a:pt x="18" y="34"/>
                  </a:cubicBezTo>
                  <a:cubicBezTo>
                    <a:pt x="16" y="37"/>
                    <a:pt x="13" y="40"/>
                    <a:pt x="11" y="42"/>
                  </a:cubicBezTo>
                  <a:cubicBezTo>
                    <a:pt x="9" y="44"/>
                    <a:pt x="5" y="46"/>
                    <a:pt x="5" y="46"/>
                  </a:cubicBezTo>
                  <a:cubicBezTo>
                    <a:pt x="4" y="49"/>
                    <a:pt x="0" y="55"/>
                    <a:pt x="0" y="55"/>
                  </a:cubicBezTo>
                  <a:cubicBezTo>
                    <a:pt x="4" y="67"/>
                    <a:pt x="12" y="64"/>
                    <a:pt x="24" y="60"/>
                  </a:cubicBezTo>
                  <a:cubicBezTo>
                    <a:pt x="37" y="61"/>
                    <a:pt x="48" y="61"/>
                    <a:pt x="60" y="63"/>
                  </a:cubicBezTo>
                  <a:cubicBezTo>
                    <a:pt x="67" y="65"/>
                    <a:pt x="62" y="75"/>
                    <a:pt x="69" y="80"/>
                  </a:cubicBezTo>
                  <a:cubicBezTo>
                    <a:pt x="79" y="77"/>
                    <a:pt x="73" y="80"/>
                    <a:pt x="76" y="75"/>
                  </a:cubicBezTo>
                  <a:cubicBezTo>
                    <a:pt x="78" y="72"/>
                    <a:pt x="82" y="66"/>
                    <a:pt x="82" y="66"/>
                  </a:cubicBezTo>
                  <a:cubicBezTo>
                    <a:pt x="80" y="58"/>
                    <a:pt x="77" y="57"/>
                    <a:pt x="82" y="49"/>
                  </a:cubicBezTo>
                  <a:cubicBezTo>
                    <a:pt x="81" y="45"/>
                    <a:pt x="79" y="44"/>
                    <a:pt x="75" y="43"/>
                  </a:cubicBezTo>
                  <a:cubicBezTo>
                    <a:pt x="71" y="31"/>
                    <a:pt x="77" y="36"/>
                    <a:pt x="52" y="34"/>
                  </a:cubicBezTo>
                  <a:cubicBezTo>
                    <a:pt x="45" y="32"/>
                    <a:pt x="49" y="26"/>
                    <a:pt x="41" y="24"/>
                  </a:cubicBezTo>
                  <a:cubicBezTo>
                    <a:pt x="44" y="22"/>
                    <a:pt x="47" y="20"/>
                    <a:pt x="51" y="19"/>
                  </a:cubicBezTo>
                  <a:cubicBezTo>
                    <a:pt x="54" y="15"/>
                    <a:pt x="58" y="7"/>
                    <a:pt x="58" y="7"/>
                  </a:cubicBezTo>
                  <a:cubicBezTo>
                    <a:pt x="56" y="0"/>
                    <a:pt x="52" y="3"/>
                    <a:pt x="47" y="6"/>
                  </a:cubicBezTo>
                  <a:cubicBezTo>
                    <a:pt x="44" y="10"/>
                    <a:pt x="41" y="13"/>
                    <a:pt x="36" y="15"/>
                  </a:cubicBezTo>
                  <a:cubicBezTo>
                    <a:pt x="35" y="18"/>
                    <a:pt x="28" y="25"/>
                    <a:pt x="30" y="18"/>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4" name="Google Shape;374;p40"/>
            <p:cNvSpPr/>
            <p:nvPr/>
          </p:nvSpPr>
          <p:spPr>
            <a:xfrm>
              <a:off x="2065" y="1399"/>
              <a:ext cx="82" cy="39"/>
            </a:xfrm>
            <a:custGeom>
              <a:avLst/>
              <a:gdLst/>
              <a:ahLst/>
              <a:cxnLst/>
              <a:rect l="l" t="t" r="r" b="b"/>
              <a:pathLst>
                <a:path w="82" h="39" extrusionOk="0">
                  <a:moveTo>
                    <a:pt x="36" y="4"/>
                  </a:moveTo>
                  <a:cubicBezTo>
                    <a:pt x="44" y="6"/>
                    <a:pt x="36" y="3"/>
                    <a:pt x="43" y="9"/>
                  </a:cubicBezTo>
                  <a:cubicBezTo>
                    <a:pt x="46" y="12"/>
                    <a:pt x="57" y="12"/>
                    <a:pt x="61" y="13"/>
                  </a:cubicBezTo>
                  <a:cubicBezTo>
                    <a:pt x="64" y="16"/>
                    <a:pt x="66" y="18"/>
                    <a:pt x="70" y="19"/>
                  </a:cubicBezTo>
                  <a:cubicBezTo>
                    <a:pt x="72" y="22"/>
                    <a:pt x="78" y="24"/>
                    <a:pt x="78" y="24"/>
                  </a:cubicBezTo>
                  <a:cubicBezTo>
                    <a:pt x="82" y="28"/>
                    <a:pt x="81" y="32"/>
                    <a:pt x="76" y="35"/>
                  </a:cubicBezTo>
                  <a:cubicBezTo>
                    <a:pt x="64" y="34"/>
                    <a:pt x="64" y="29"/>
                    <a:pt x="54" y="27"/>
                  </a:cubicBezTo>
                  <a:cubicBezTo>
                    <a:pt x="48" y="23"/>
                    <a:pt x="41" y="26"/>
                    <a:pt x="36" y="30"/>
                  </a:cubicBezTo>
                  <a:cubicBezTo>
                    <a:pt x="34" y="37"/>
                    <a:pt x="30" y="36"/>
                    <a:pt x="24" y="39"/>
                  </a:cubicBezTo>
                  <a:cubicBezTo>
                    <a:pt x="14" y="37"/>
                    <a:pt x="9" y="33"/>
                    <a:pt x="0" y="30"/>
                  </a:cubicBezTo>
                  <a:cubicBezTo>
                    <a:pt x="7" y="23"/>
                    <a:pt x="3" y="25"/>
                    <a:pt x="9" y="23"/>
                  </a:cubicBezTo>
                  <a:cubicBezTo>
                    <a:pt x="10" y="22"/>
                    <a:pt x="11" y="20"/>
                    <a:pt x="12" y="19"/>
                  </a:cubicBezTo>
                  <a:cubicBezTo>
                    <a:pt x="13" y="18"/>
                    <a:pt x="14" y="19"/>
                    <a:pt x="15" y="18"/>
                  </a:cubicBezTo>
                  <a:cubicBezTo>
                    <a:pt x="21" y="13"/>
                    <a:pt x="19" y="5"/>
                    <a:pt x="27" y="3"/>
                  </a:cubicBezTo>
                  <a:cubicBezTo>
                    <a:pt x="32" y="0"/>
                    <a:pt x="29" y="0"/>
                    <a:pt x="36" y="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5" name="Google Shape;375;p40"/>
            <p:cNvSpPr/>
            <p:nvPr/>
          </p:nvSpPr>
          <p:spPr>
            <a:xfrm>
              <a:off x="2098" y="1288"/>
              <a:ext cx="289" cy="172"/>
            </a:xfrm>
            <a:custGeom>
              <a:avLst/>
              <a:gdLst/>
              <a:ahLst/>
              <a:cxnLst/>
              <a:rect l="l" t="t" r="r" b="b"/>
              <a:pathLst>
                <a:path w="289" h="172" extrusionOk="0">
                  <a:moveTo>
                    <a:pt x="86" y="122"/>
                  </a:moveTo>
                  <a:cubicBezTo>
                    <a:pt x="101" y="118"/>
                    <a:pt x="102" y="118"/>
                    <a:pt x="124" y="117"/>
                  </a:cubicBezTo>
                  <a:cubicBezTo>
                    <a:pt x="127" y="116"/>
                    <a:pt x="130" y="117"/>
                    <a:pt x="133" y="115"/>
                  </a:cubicBezTo>
                  <a:cubicBezTo>
                    <a:pt x="134" y="114"/>
                    <a:pt x="133" y="113"/>
                    <a:pt x="134" y="112"/>
                  </a:cubicBezTo>
                  <a:cubicBezTo>
                    <a:pt x="136" y="111"/>
                    <a:pt x="142" y="110"/>
                    <a:pt x="142" y="110"/>
                  </a:cubicBezTo>
                  <a:cubicBezTo>
                    <a:pt x="143" y="106"/>
                    <a:pt x="141" y="101"/>
                    <a:pt x="144" y="98"/>
                  </a:cubicBezTo>
                  <a:cubicBezTo>
                    <a:pt x="146" y="96"/>
                    <a:pt x="150" y="98"/>
                    <a:pt x="153" y="97"/>
                  </a:cubicBezTo>
                  <a:cubicBezTo>
                    <a:pt x="155" y="96"/>
                    <a:pt x="159" y="91"/>
                    <a:pt x="163" y="90"/>
                  </a:cubicBezTo>
                  <a:cubicBezTo>
                    <a:pt x="168" y="82"/>
                    <a:pt x="161" y="76"/>
                    <a:pt x="154" y="74"/>
                  </a:cubicBezTo>
                  <a:cubicBezTo>
                    <a:pt x="148" y="66"/>
                    <a:pt x="144" y="63"/>
                    <a:pt x="134" y="60"/>
                  </a:cubicBezTo>
                  <a:cubicBezTo>
                    <a:pt x="129" y="56"/>
                    <a:pt x="124" y="52"/>
                    <a:pt x="118" y="50"/>
                  </a:cubicBezTo>
                  <a:cubicBezTo>
                    <a:pt x="116" y="49"/>
                    <a:pt x="112" y="48"/>
                    <a:pt x="112" y="48"/>
                  </a:cubicBezTo>
                  <a:cubicBezTo>
                    <a:pt x="100" y="52"/>
                    <a:pt x="108" y="50"/>
                    <a:pt x="88" y="49"/>
                  </a:cubicBezTo>
                  <a:cubicBezTo>
                    <a:pt x="84" y="50"/>
                    <a:pt x="80" y="51"/>
                    <a:pt x="76" y="52"/>
                  </a:cubicBezTo>
                  <a:cubicBezTo>
                    <a:pt x="53" y="51"/>
                    <a:pt x="31" y="51"/>
                    <a:pt x="9" y="49"/>
                  </a:cubicBezTo>
                  <a:cubicBezTo>
                    <a:pt x="4" y="47"/>
                    <a:pt x="2" y="39"/>
                    <a:pt x="0" y="34"/>
                  </a:cubicBezTo>
                  <a:cubicBezTo>
                    <a:pt x="1" y="26"/>
                    <a:pt x="3" y="17"/>
                    <a:pt x="12" y="15"/>
                  </a:cubicBezTo>
                  <a:cubicBezTo>
                    <a:pt x="22" y="8"/>
                    <a:pt x="34" y="4"/>
                    <a:pt x="46" y="0"/>
                  </a:cubicBezTo>
                  <a:cubicBezTo>
                    <a:pt x="60" y="0"/>
                    <a:pt x="74" y="0"/>
                    <a:pt x="87" y="4"/>
                  </a:cubicBezTo>
                  <a:cubicBezTo>
                    <a:pt x="93" y="3"/>
                    <a:pt x="98" y="2"/>
                    <a:pt x="104" y="3"/>
                  </a:cubicBezTo>
                  <a:cubicBezTo>
                    <a:pt x="106" y="9"/>
                    <a:pt x="107" y="14"/>
                    <a:pt x="114" y="16"/>
                  </a:cubicBezTo>
                  <a:cubicBezTo>
                    <a:pt x="119" y="21"/>
                    <a:pt x="122" y="20"/>
                    <a:pt x="129" y="22"/>
                  </a:cubicBezTo>
                  <a:cubicBezTo>
                    <a:pt x="145" y="19"/>
                    <a:pt x="146" y="20"/>
                    <a:pt x="171" y="21"/>
                  </a:cubicBezTo>
                  <a:cubicBezTo>
                    <a:pt x="176" y="23"/>
                    <a:pt x="177" y="32"/>
                    <a:pt x="183" y="33"/>
                  </a:cubicBezTo>
                  <a:cubicBezTo>
                    <a:pt x="193" y="34"/>
                    <a:pt x="202" y="34"/>
                    <a:pt x="212" y="34"/>
                  </a:cubicBezTo>
                  <a:cubicBezTo>
                    <a:pt x="221" y="39"/>
                    <a:pt x="218" y="36"/>
                    <a:pt x="223" y="40"/>
                  </a:cubicBezTo>
                  <a:cubicBezTo>
                    <a:pt x="225" y="43"/>
                    <a:pt x="234" y="46"/>
                    <a:pt x="234" y="46"/>
                  </a:cubicBezTo>
                  <a:cubicBezTo>
                    <a:pt x="236" y="48"/>
                    <a:pt x="239" y="49"/>
                    <a:pt x="240" y="51"/>
                  </a:cubicBezTo>
                  <a:cubicBezTo>
                    <a:pt x="241" y="53"/>
                    <a:pt x="242" y="57"/>
                    <a:pt x="242" y="57"/>
                  </a:cubicBezTo>
                  <a:cubicBezTo>
                    <a:pt x="240" y="62"/>
                    <a:pt x="234" y="65"/>
                    <a:pt x="229" y="67"/>
                  </a:cubicBezTo>
                  <a:cubicBezTo>
                    <a:pt x="225" y="79"/>
                    <a:pt x="252" y="80"/>
                    <a:pt x="258" y="81"/>
                  </a:cubicBezTo>
                  <a:cubicBezTo>
                    <a:pt x="263" y="86"/>
                    <a:pt x="269" y="87"/>
                    <a:pt x="276" y="88"/>
                  </a:cubicBezTo>
                  <a:cubicBezTo>
                    <a:pt x="281" y="89"/>
                    <a:pt x="285" y="90"/>
                    <a:pt x="289" y="93"/>
                  </a:cubicBezTo>
                  <a:cubicBezTo>
                    <a:pt x="288" y="106"/>
                    <a:pt x="284" y="104"/>
                    <a:pt x="273" y="108"/>
                  </a:cubicBezTo>
                  <a:cubicBezTo>
                    <a:pt x="261" y="120"/>
                    <a:pt x="260" y="119"/>
                    <a:pt x="241" y="123"/>
                  </a:cubicBezTo>
                  <a:cubicBezTo>
                    <a:pt x="234" y="121"/>
                    <a:pt x="230" y="111"/>
                    <a:pt x="223" y="106"/>
                  </a:cubicBezTo>
                  <a:cubicBezTo>
                    <a:pt x="218" y="107"/>
                    <a:pt x="214" y="107"/>
                    <a:pt x="212" y="112"/>
                  </a:cubicBezTo>
                  <a:cubicBezTo>
                    <a:pt x="213" y="118"/>
                    <a:pt x="222" y="126"/>
                    <a:pt x="228" y="128"/>
                  </a:cubicBezTo>
                  <a:cubicBezTo>
                    <a:pt x="229" y="133"/>
                    <a:pt x="231" y="135"/>
                    <a:pt x="234" y="138"/>
                  </a:cubicBezTo>
                  <a:cubicBezTo>
                    <a:pt x="237" y="147"/>
                    <a:pt x="230" y="150"/>
                    <a:pt x="226" y="156"/>
                  </a:cubicBezTo>
                  <a:cubicBezTo>
                    <a:pt x="222" y="154"/>
                    <a:pt x="213" y="151"/>
                    <a:pt x="213" y="151"/>
                  </a:cubicBezTo>
                  <a:cubicBezTo>
                    <a:pt x="209" y="147"/>
                    <a:pt x="205" y="146"/>
                    <a:pt x="200" y="145"/>
                  </a:cubicBezTo>
                  <a:cubicBezTo>
                    <a:pt x="191" y="147"/>
                    <a:pt x="199" y="155"/>
                    <a:pt x="204" y="158"/>
                  </a:cubicBezTo>
                  <a:cubicBezTo>
                    <a:pt x="205" y="159"/>
                    <a:pt x="210" y="160"/>
                    <a:pt x="211" y="160"/>
                  </a:cubicBezTo>
                  <a:cubicBezTo>
                    <a:pt x="215" y="164"/>
                    <a:pt x="217" y="163"/>
                    <a:pt x="218" y="168"/>
                  </a:cubicBezTo>
                  <a:cubicBezTo>
                    <a:pt x="205" y="172"/>
                    <a:pt x="184" y="165"/>
                    <a:pt x="171" y="162"/>
                  </a:cubicBezTo>
                  <a:cubicBezTo>
                    <a:pt x="167" y="160"/>
                    <a:pt x="164" y="155"/>
                    <a:pt x="160" y="154"/>
                  </a:cubicBezTo>
                  <a:cubicBezTo>
                    <a:pt x="156" y="153"/>
                    <a:pt x="148" y="151"/>
                    <a:pt x="148" y="151"/>
                  </a:cubicBezTo>
                  <a:cubicBezTo>
                    <a:pt x="140" y="143"/>
                    <a:pt x="138" y="135"/>
                    <a:pt x="128" y="130"/>
                  </a:cubicBezTo>
                  <a:cubicBezTo>
                    <a:pt x="120" y="131"/>
                    <a:pt x="111" y="132"/>
                    <a:pt x="103" y="134"/>
                  </a:cubicBezTo>
                  <a:cubicBezTo>
                    <a:pt x="91" y="133"/>
                    <a:pt x="90" y="132"/>
                    <a:pt x="82" y="127"/>
                  </a:cubicBezTo>
                  <a:cubicBezTo>
                    <a:pt x="81" y="125"/>
                    <a:pt x="78" y="121"/>
                    <a:pt x="78" y="121"/>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6" name="Google Shape;376;p40"/>
            <p:cNvSpPr/>
            <p:nvPr/>
          </p:nvSpPr>
          <p:spPr>
            <a:xfrm>
              <a:off x="1698" y="1280"/>
              <a:ext cx="134" cy="47"/>
            </a:xfrm>
            <a:custGeom>
              <a:avLst/>
              <a:gdLst/>
              <a:ahLst/>
              <a:cxnLst/>
              <a:rect l="l" t="t" r="r" b="b"/>
              <a:pathLst>
                <a:path w="134" h="47" extrusionOk="0">
                  <a:moveTo>
                    <a:pt x="0" y="33"/>
                  </a:moveTo>
                  <a:cubicBezTo>
                    <a:pt x="6" y="27"/>
                    <a:pt x="10" y="27"/>
                    <a:pt x="18" y="26"/>
                  </a:cubicBezTo>
                  <a:cubicBezTo>
                    <a:pt x="23" y="19"/>
                    <a:pt x="33" y="14"/>
                    <a:pt x="40" y="9"/>
                  </a:cubicBezTo>
                  <a:cubicBezTo>
                    <a:pt x="45" y="1"/>
                    <a:pt x="45" y="3"/>
                    <a:pt x="55" y="0"/>
                  </a:cubicBezTo>
                  <a:cubicBezTo>
                    <a:pt x="78" y="3"/>
                    <a:pt x="94" y="3"/>
                    <a:pt x="120" y="4"/>
                  </a:cubicBezTo>
                  <a:cubicBezTo>
                    <a:pt x="126" y="5"/>
                    <a:pt x="127" y="8"/>
                    <a:pt x="132" y="10"/>
                  </a:cubicBezTo>
                  <a:cubicBezTo>
                    <a:pt x="132" y="11"/>
                    <a:pt x="134" y="13"/>
                    <a:pt x="133" y="14"/>
                  </a:cubicBezTo>
                  <a:cubicBezTo>
                    <a:pt x="130" y="17"/>
                    <a:pt x="124" y="15"/>
                    <a:pt x="120" y="16"/>
                  </a:cubicBezTo>
                  <a:cubicBezTo>
                    <a:pt x="110" y="18"/>
                    <a:pt x="98" y="20"/>
                    <a:pt x="88" y="22"/>
                  </a:cubicBezTo>
                  <a:cubicBezTo>
                    <a:pt x="85" y="23"/>
                    <a:pt x="78" y="24"/>
                    <a:pt x="78" y="24"/>
                  </a:cubicBezTo>
                  <a:cubicBezTo>
                    <a:pt x="74" y="26"/>
                    <a:pt x="71" y="27"/>
                    <a:pt x="66" y="28"/>
                  </a:cubicBezTo>
                  <a:cubicBezTo>
                    <a:pt x="59" y="32"/>
                    <a:pt x="54" y="37"/>
                    <a:pt x="48" y="42"/>
                  </a:cubicBezTo>
                  <a:cubicBezTo>
                    <a:pt x="46" y="44"/>
                    <a:pt x="40" y="45"/>
                    <a:pt x="38" y="46"/>
                  </a:cubicBezTo>
                  <a:cubicBezTo>
                    <a:pt x="37" y="46"/>
                    <a:pt x="35" y="47"/>
                    <a:pt x="35" y="47"/>
                  </a:cubicBezTo>
                  <a:cubicBezTo>
                    <a:pt x="22" y="45"/>
                    <a:pt x="13" y="36"/>
                    <a:pt x="0" y="3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7" name="Google Shape;377;p40"/>
            <p:cNvSpPr/>
            <p:nvPr/>
          </p:nvSpPr>
          <p:spPr>
            <a:xfrm>
              <a:off x="1760" y="1293"/>
              <a:ext cx="194" cy="70"/>
            </a:xfrm>
            <a:custGeom>
              <a:avLst/>
              <a:gdLst/>
              <a:ahLst/>
              <a:cxnLst/>
              <a:rect l="l" t="t" r="r" b="b"/>
              <a:pathLst>
                <a:path w="194" h="70" extrusionOk="0">
                  <a:moveTo>
                    <a:pt x="15" y="25"/>
                  </a:moveTo>
                  <a:cubicBezTo>
                    <a:pt x="20" y="22"/>
                    <a:pt x="26" y="22"/>
                    <a:pt x="32" y="21"/>
                  </a:cubicBezTo>
                  <a:cubicBezTo>
                    <a:pt x="34" y="20"/>
                    <a:pt x="37" y="19"/>
                    <a:pt x="38" y="17"/>
                  </a:cubicBezTo>
                  <a:cubicBezTo>
                    <a:pt x="38" y="16"/>
                    <a:pt x="38" y="15"/>
                    <a:pt x="39" y="14"/>
                  </a:cubicBezTo>
                  <a:cubicBezTo>
                    <a:pt x="45" y="8"/>
                    <a:pt x="61" y="10"/>
                    <a:pt x="69" y="7"/>
                  </a:cubicBezTo>
                  <a:cubicBezTo>
                    <a:pt x="73" y="0"/>
                    <a:pt x="92" y="6"/>
                    <a:pt x="98" y="7"/>
                  </a:cubicBezTo>
                  <a:cubicBezTo>
                    <a:pt x="101" y="9"/>
                    <a:pt x="107" y="11"/>
                    <a:pt x="107" y="11"/>
                  </a:cubicBezTo>
                  <a:cubicBezTo>
                    <a:pt x="111" y="10"/>
                    <a:pt x="126" y="7"/>
                    <a:pt x="132" y="9"/>
                  </a:cubicBezTo>
                  <a:cubicBezTo>
                    <a:pt x="137" y="8"/>
                    <a:pt x="139" y="8"/>
                    <a:pt x="143" y="4"/>
                  </a:cubicBezTo>
                  <a:cubicBezTo>
                    <a:pt x="149" y="4"/>
                    <a:pt x="156" y="4"/>
                    <a:pt x="162" y="5"/>
                  </a:cubicBezTo>
                  <a:cubicBezTo>
                    <a:pt x="165" y="6"/>
                    <a:pt x="164" y="11"/>
                    <a:pt x="166" y="14"/>
                  </a:cubicBezTo>
                  <a:cubicBezTo>
                    <a:pt x="167" y="16"/>
                    <a:pt x="170" y="20"/>
                    <a:pt x="170" y="20"/>
                  </a:cubicBezTo>
                  <a:cubicBezTo>
                    <a:pt x="171" y="33"/>
                    <a:pt x="170" y="37"/>
                    <a:pt x="182" y="41"/>
                  </a:cubicBezTo>
                  <a:cubicBezTo>
                    <a:pt x="185" y="44"/>
                    <a:pt x="194" y="49"/>
                    <a:pt x="194" y="49"/>
                  </a:cubicBezTo>
                  <a:cubicBezTo>
                    <a:pt x="189" y="56"/>
                    <a:pt x="185" y="53"/>
                    <a:pt x="176" y="52"/>
                  </a:cubicBezTo>
                  <a:cubicBezTo>
                    <a:pt x="167" y="61"/>
                    <a:pt x="173" y="64"/>
                    <a:pt x="156" y="65"/>
                  </a:cubicBezTo>
                  <a:cubicBezTo>
                    <a:pt x="148" y="70"/>
                    <a:pt x="140" y="64"/>
                    <a:pt x="132" y="62"/>
                  </a:cubicBezTo>
                  <a:cubicBezTo>
                    <a:pt x="126" y="57"/>
                    <a:pt x="124" y="56"/>
                    <a:pt x="116" y="59"/>
                  </a:cubicBezTo>
                  <a:cubicBezTo>
                    <a:pt x="109" y="66"/>
                    <a:pt x="86" y="61"/>
                    <a:pt x="75" y="63"/>
                  </a:cubicBezTo>
                  <a:cubicBezTo>
                    <a:pt x="41" y="62"/>
                    <a:pt x="46" y="59"/>
                    <a:pt x="21" y="55"/>
                  </a:cubicBezTo>
                  <a:cubicBezTo>
                    <a:pt x="0" y="56"/>
                    <a:pt x="4" y="52"/>
                    <a:pt x="12" y="51"/>
                  </a:cubicBezTo>
                  <a:cubicBezTo>
                    <a:pt x="19" y="50"/>
                    <a:pt x="25" y="50"/>
                    <a:pt x="32" y="50"/>
                  </a:cubicBezTo>
                  <a:cubicBezTo>
                    <a:pt x="45" y="48"/>
                    <a:pt x="56" y="44"/>
                    <a:pt x="70" y="43"/>
                  </a:cubicBezTo>
                  <a:cubicBezTo>
                    <a:pt x="60" y="42"/>
                    <a:pt x="52" y="39"/>
                    <a:pt x="42" y="37"/>
                  </a:cubicBezTo>
                  <a:cubicBezTo>
                    <a:pt x="30" y="39"/>
                    <a:pt x="26" y="40"/>
                    <a:pt x="10" y="37"/>
                  </a:cubicBezTo>
                  <a:cubicBezTo>
                    <a:pt x="7" y="36"/>
                    <a:pt x="15" y="33"/>
                    <a:pt x="18" y="32"/>
                  </a:cubicBezTo>
                  <a:cubicBezTo>
                    <a:pt x="24" y="26"/>
                    <a:pt x="28" y="28"/>
                    <a:pt x="14" y="25"/>
                  </a:cubicBezTo>
                  <a:cubicBezTo>
                    <a:pt x="11" y="23"/>
                    <a:pt x="1" y="19"/>
                    <a:pt x="15" y="25"/>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8" name="Google Shape;378;p40"/>
            <p:cNvSpPr/>
            <p:nvPr/>
          </p:nvSpPr>
          <p:spPr>
            <a:xfrm>
              <a:off x="1791" y="1231"/>
              <a:ext cx="96" cy="34"/>
            </a:xfrm>
            <a:custGeom>
              <a:avLst/>
              <a:gdLst/>
              <a:ahLst/>
              <a:cxnLst/>
              <a:rect l="l" t="t" r="r" b="b"/>
              <a:pathLst>
                <a:path w="96" h="34" extrusionOk="0">
                  <a:moveTo>
                    <a:pt x="1" y="22"/>
                  </a:moveTo>
                  <a:cubicBezTo>
                    <a:pt x="14" y="18"/>
                    <a:pt x="27" y="17"/>
                    <a:pt x="41" y="15"/>
                  </a:cubicBezTo>
                  <a:cubicBezTo>
                    <a:pt x="46" y="13"/>
                    <a:pt x="50" y="12"/>
                    <a:pt x="55" y="10"/>
                  </a:cubicBezTo>
                  <a:cubicBezTo>
                    <a:pt x="57" y="6"/>
                    <a:pt x="60" y="5"/>
                    <a:pt x="64" y="4"/>
                  </a:cubicBezTo>
                  <a:cubicBezTo>
                    <a:pt x="74" y="4"/>
                    <a:pt x="86" y="0"/>
                    <a:pt x="93" y="6"/>
                  </a:cubicBezTo>
                  <a:cubicBezTo>
                    <a:pt x="96" y="8"/>
                    <a:pt x="87" y="14"/>
                    <a:pt x="86" y="15"/>
                  </a:cubicBezTo>
                  <a:cubicBezTo>
                    <a:pt x="77" y="20"/>
                    <a:pt x="76" y="18"/>
                    <a:pt x="61" y="19"/>
                  </a:cubicBezTo>
                  <a:cubicBezTo>
                    <a:pt x="49" y="24"/>
                    <a:pt x="40" y="31"/>
                    <a:pt x="27" y="34"/>
                  </a:cubicBezTo>
                  <a:cubicBezTo>
                    <a:pt x="19" y="32"/>
                    <a:pt x="12" y="28"/>
                    <a:pt x="4" y="27"/>
                  </a:cubicBezTo>
                  <a:cubicBezTo>
                    <a:pt x="0" y="24"/>
                    <a:pt x="1" y="26"/>
                    <a:pt x="1" y="2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79" name="Google Shape;379;p40"/>
            <p:cNvSpPr/>
            <p:nvPr/>
          </p:nvSpPr>
          <p:spPr>
            <a:xfrm>
              <a:off x="1829" y="1246"/>
              <a:ext cx="142" cy="36"/>
            </a:xfrm>
            <a:custGeom>
              <a:avLst/>
              <a:gdLst/>
              <a:ahLst/>
              <a:cxnLst/>
              <a:rect l="l" t="t" r="r" b="b"/>
              <a:pathLst>
                <a:path w="142" h="36" extrusionOk="0">
                  <a:moveTo>
                    <a:pt x="51" y="3"/>
                  </a:moveTo>
                  <a:cubicBezTo>
                    <a:pt x="59" y="4"/>
                    <a:pt x="65" y="7"/>
                    <a:pt x="72" y="9"/>
                  </a:cubicBezTo>
                  <a:cubicBezTo>
                    <a:pt x="76" y="13"/>
                    <a:pt x="80" y="16"/>
                    <a:pt x="85" y="18"/>
                  </a:cubicBezTo>
                  <a:cubicBezTo>
                    <a:pt x="97" y="16"/>
                    <a:pt x="104" y="18"/>
                    <a:pt x="97" y="7"/>
                  </a:cubicBezTo>
                  <a:cubicBezTo>
                    <a:pt x="98" y="1"/>
                    <a:pt x="103" y="1"/>
                    <a:pt x="108" y="0"/>
                  </a:cubicBezTo>
                  <a:cubicBezTo>
                    <a:pt x="111" y="0"/>
                    <a:pt x="114" y="0"/>
                    <a:pt x="117" y="1"/>
                  </a:cubicBezTo>
                  <a:cubicBezTo>
                    <a:pt x="120" y="2"/>
                    <a:pt x="120" y="11"/>
                    <a:pt x="123" y="12"/>
                  </a:cubicBezTo>
                  <a:cubicBezTo>
                    <a:pt x="128" y="13"/>
                    <a:pt x="134" y="13"/>
                    <a:pt x="139" y="13"/>
                  </a:cubicBezTo>
                  <a:cubicBezTo>
                    <a:pt x="142" y="21"/>
                    <a:pt x="127" y="26"/>
                    <a:pt x="120" y="27"/>
                  </a:cubicBezTo>
                  <a:cubicBezTo>
                    <a:pt x="102" y="26"/>
                    <a:pt x="84" y="23"/>
                    <a:pt x="66" y="26"/>
                  </a:cubicBezTo>
                  <a:cubicBezTo>
                    <a:pt x="60" y="30"/>
                    <a:pt x="56" y="33"/>
                    <a:pt x="49" y="36"/>
                  </a:cubicBezTo>
                  <a:cubicBezTo>
                    <a:pt x="27" y="33"/>
                    <a:pt x="36" y="29"/>
                    <a:pt x="23" y="26"/>
                  </a:cubicBezTo>
                  <a:cubicBezTo>
                    <a:pt x="16" y="24"/>
                    <a:pt x="8" y="24"/>
                    <a:pt x="0" y="22"/>
                  </a:cubicBezTo>
                  <a:cubicBezTo>
                    <a:pt x="7" y="17"/>
                    <a:pt x="10" y="15"/>
                    <a:pt x="18" y="12"/>
                  </a:cubicBezTo>
                  <a:cubicBezTo>
                    <a:pt x="21" y="11"/>
                    <a:pt x="26" y="9"/>
                    <a:pt x="26" y="9"/>
                  </a:cubicBezTo>
                  <a:lnTo>
                    <a:pt x="51" y="3"/>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0" name="Google Shape;380;p40"/>
            <p:cNvSpPr/>
            <p:nvPr/>
          </p:nvSpPr>
          <p:spPr>
            <a:xfrm>
              <a:off x="1960" y="1280"/>
              <a:ext cx="76" cy="44"/>
            </a:xfrm>
            <a:custGeom>
              <a:avLst/>
              <a:gdLst/>
              <a:ahLst/>
              <a:cxnLst/>
              <a:rect l="l" t="t" r="r" b="b"/>
              <a:pathLst>
                <a:path w="76" h="44" extrusionOk="0">
                  <a:moveTo>
                    <a:pt x="30" y="21"/>
                  </a:moveTo>
                  <a:cubicBezTo>
                    <a:pt x="28" y="18"/>
                    <a:pt x="26" y="15"/>
                    <a:pt x="25" y="11"/>
                  </a:cubicBezTo>
                  <a:cubicBezTo>
                    <a:pt x="29" y="0"/>
                    <a:pt x="48" y="7"/>
                    <a:pt x="54" y="8"/>
                  </a:cubicBezTo>
                  <a:cubicBezTo>
                    <a:pt x="60" y="7"/>
                    <a:pt x="70" y="2"/>
                    <a:pt x="73" y="8"/>
                  </a:cubicBezTo>
                  <a:cubicBezTo>
                    <a:pt x="76" y="13"/>
                    <a:pt x="58" y="18"/>
                    <a:pt x="58" y="18"/>
                  </a:cubicBezTo>
                  <a:cubicBezTo>
                    <a:pt x="55" y="23"/>
                    <a:pt x="59" y="21"/>
                    <a:pt x="63" y="24"/>
                  </a:cubicBezTo>
                  <a:cubicBezTo>
                    <a:pt x="75" y="22"/>
                    <a:pt x="73" y="31"/>
                    <a:pt x="64" y="33"/>
                  </a:cubicBezTo>
                  <a:cubicBezTo>
                    <a:pt x="59" y="40"/>
                    <a:pt x="51" y="40"/>
                    <a:pt x="43" y="41"/>
                  </a:cubicBezTo>
                  <a:cubicBezTo>
                    <a:pt x="34" y="44"/>
                    <a:pt x="35" y="42"/>
                    <a:pt x="26" y="40"/>
                  </a:cubicBezTo>
                  <a:cubicBezTo>
                    <a:pt x="24" y="30"/>
                    <a:pt x="16" y="29"/>
                    <a:pt x="7" y="28"/>
                  </a:cubicBezTo>
                  <a:cubicBezTo>
                    <a:pt x="5" y="27"/>
                    <a:pt x="0" y="24"/>
                    <a:pt x="4" y="21"/>
                  </a:cubicBezTo>
                  <a:cubicBezTo>
                    <a:pt x="11" y="17"/>
                    <a:pt x="23" y="17"/>
                    <a:pt x="30" y="17"/>
                  </a:cubicBezTo>
                  <a:cubicBezTo>
                    <a:pt x="28" y="11"/>
                    <a:pt x="30" y="13"/>
                    <a:pt x="26" y="11"/>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1" name="Google Shape;381;p40"/>
            <p:cNvSpPr/>
            <p:nvPr/>
          </p:nvSpPr>
          <p:spPr>
            <a:xfrm>
              <a:off x="1957" y="1342"/>
              <a:ext cx="48" cy="21"/>
            </a:xfrm>
            <a:custGeom>
              <a:avLst/>
              <a:gdLst/>
              <a:ahLst/>
              <a:cxnLst/>
              <a:rect l="l" t="t" r="r" b="b"/>
              <a:pathLst>
                <a:path w="48" h="21" extrusionOk="0">
                  <a:moveTo>
                    <a:pt x="18" y="10"/>
                  </a:moveTo>
                  <a:cubicBezTo>
                    <a:pt x="21" y="8"/>
                    <a:pt x="24" y="5"/>
                    <a:pt x="27" y="3"/>
                  </a:cubicBezTo>
                  <a:cubicBezTo>
                    <a:pt x="30" y="1"/>
                    <a:pt x="36" y="0"/>
                    <a:pt x="36" y="0"/>
                  </a:cubicBezTo>
                  <a:cubicBezTo>
                    <a:pt x="40" y="3"/>
                    <a:pt x="42" y="8"/>
                    <a:pt x="46" y="12"/>
                  </a:cubicBezTo>
                  <a:cubicBezTo>
                    <a:pt x="48" y="17"/>
                    <a:pt x="48" y="20"/>
                    <a:pt x="42" y="21"/>
                  </a:cubicBezTo>
                  <a:cubicBezTo>
                    <a:pt x="30" y="17"/>
                    <a:pt x="38" y="19"/>
                    <a:pt x="18" y="18"/>
                  </a:cubicBezTo>
                  <a:cubicBezTo>
                    <a:pt x="15" y="15"/>
                    <a:pt x="12" y="14"/>
                    <a:pt x="9" y="12"/>
                  </a:cubicBezTo>
                  <a:cubicBezTo>
                    <a:pt x="6" y="14"/>
                    <a:pt x="0" y="13"/>
                    <a:pt x="6" y="13"/>
                  </a:cubicBezTo>
                  <a:lnTo>
                    <a:pt x="18" y="10"/>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2" name="Google Shape;382;p40"/>
            <p:cNvSpPr/>
            <p:nvPr/>
          </p:nvSpPr>
          <p:spPr>
            <a:xfrm>
              <a:off x="1900" y="1216"/>
              <a:ext cx="69" cy="23"/>
            </a:xfrm>
            <a:custGeom>
              <a:avLst/>
              <a:gdLst/>
              <a:ahLst/>
              <a:cxnLst/>
              <a:rect l="l" t="t" r="r" b="b"/>
              <a:pathLst>
                <a:path w="69" h="23" extrusionOk="0">
                  <a:moveTo>
                    <a:pt x="3" y="13"/>
                  </a:moveTo>
                  <a:cubicBezTo>
                    <a:pt x="16" y="10"/>
                    <a:pt x="28" y="5"/>
                    <a:pt x="42" y="3"/>
                  </a:cubicBezTo>
                  <a:cubicBezTo>
                    <a:pt x="50" y="0"/>
                    <a:pt x="55" y="1"/>
                    <a:pt x="64" y="2"/>
                  </a:cubicBezTo>
                  <a:cubicBezTo>
                    <a:pt x="69" y="12"/>
                    <a:pt x="52" y="12"/>
                    <a:pt x="46" y="13"/>
                  </a:cubicBezTo>
                  <a:cubicBezTo>
                    <a:pt x="41" y="16"/>
                    <a:pt x="37" y="20"/>
                    <a:pt x="31" y="22"/>
                  </a:cubicBezTo>
                  <a:cubicBezTo>
                    <a:pt x="15" y="21"/>
                    <a:pt x="13" y="23"/>
                    <a:pt x="2" y="18"/>
                  </a:cubicBezTo>
                  <a:cubicBezTo>
                    <a:pt x="1" y="14"/>
                    <a:pt x="0" y="16"/>
                    <a:pt x="3" y="1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3" name="Google Shape;383;p40"/>
            <p:cNvSpPr/>
            <p:nvPr/>
          </p:nvSpPr>
          <p:spPr>
            <a:xfrm>
              <a:off x="2010" y="1210"/>
              <a:ext cx="57" cy="26"/>
            </a:xfrm>
            <a:custGeom>
              <a:avLst/>
              <a:gdLst/>
              <a:ahLst/>
              <a:cxnLst/>
              <a:rect l="l" t="t" r="r" b="b"/>
              <a:pathLst>
                <a:path w="57" h="26" extrusionOk="0">
                  <a:moveTo>
                    <a:pt x="4" y="14"/>
                  </a:moveTo>
                  <a:cubicBezTo>
                    <a:pt x="5" y="11"/>
                    <a:pt x="5" y="5"/>
                    <a:pt x="8" y="3"/>
                  </a:cubicBezTo>
                  <a:cubicBezTo>
                    <a:pt x="11" y="1"/>
                    <a:pt x="17" y="0"/>
                    <a:pt x="17" y="0"/>
                  </a:cubicBezTo>
                  <a:cubicBezTo>
                    <a:pt x="41" y="2"/>
                    <a:pt x="19" y="3"/>
                    <a:pt x="56" y="6"/>
                  </a:cubicBezTo>
                  <a:cubicBezTo>
                    <a:pt x="55" y="26"/>
                    <a:pt x="57" y="24"/>
                    <a:pt x="43" y="21"/>
                  </a:cubicBezTo>
                  <a:cubicBezTo>
                    <a:pt x="39" y="18"/>
                    <a:pt x="35" y="16"/>
                    <a:pt x="30" y="15"/>
                  </a:cubicBezTo>
                  <a:cubicBezTo>
                    <a:pt x="22" y="15"/>
                    <a:pt x="7" y="20"/>
                    <a:pt x="0" y="16"/>
                  </a:cubicBezTo>
                  <a:cubicBezTo>
                    <a:pt x="1" y="8"/>
                    <a:pt x="0" y="8"/>
                    <a:pt x="4" y="1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4" name="Google Shape;384;p40"/>
            <p:cNvSpPr/>
            <p:nvPr/>
          </p:nvSpPr>
          <p:spPr>
            <a:xfrm>
              <a:off x="1983" y="1248"/>
              <a:ext cx="80" cy="28"/>
            </a:xfrm>
            <a:custGeom>
              <a:avLst/>
              <a:gdLst/>
              <a:ahLst/>
              <a:cxnLst/>
              <a:rect l="l" t="t" r="r" b="b"/>
              <a:pathLst>
                <a:path w="80" h="28" extrusionOk="0">
                  <a:moveTo>
                    <a:pt x="32" y="6"/>
                  </a:moveTo>
                  <a:cubicBezTo>
                    <a:pt x="46" y="1"/>
                    <a:pt x="41" y="2"/>
                    <a:pt x="65" y="1"/>
                  </a:cubicBezTo>
                  <a:cubicBezTo>
                    <a:pt x="69" y="1"/>
                    <a:pt x="73" y="0"/>
                    <a:pt x="76" y="2"/>
                  </a:cubicBezTo>
                  <a:cubicBezTo>
                    <a:pt x="80" y="5"/>
                    <a:pt x="68" y="14"/>
                    <a:pt x="67" y="14"/>
                  </a:cubicBezTo>
                  <a:cubicBezTo>
                    <a:pt x="63" y="19"/>
                    <a:pt x="59" y="24"/>
                    <a:pt x="53" y="26"/>
                  </a:cubicBezTo>
                  <a:cubicBezTo>
                    <a:pt x="47" y="26"/>
                    <a:pt x="39" y="28"/>
                    <a:pt x="35" y="23"/>
                  </a:cubicBezTo>
                  <a:cubicBezTo>
                    <a:pt x="34" y="22"/>
                    <a:pt x="34" y="17"/>
                    <a:pt x="32" y="16"/>
                  </a:cubicBezTo>
                  <a:cubicBezTo>
                    <a:pt x="24" y="14"/>
                    <a:pt x="7" y="12"/>
                    <a:pt x="7" y="12"/>
                  </a:cubicBezTo>
                  <a:cubicBezTo>
                    <a:pt x="0" y="0"/>
                    <a:pt x="8" y="4"/>
                    <a:pt x="22" y="5"/>
                  </a:cubicBezTo>
                  <a:cubicBezTo>
                    <a:pt x="29" y="7"/>
                    <a:pt x="26" y="8"/>
                    <a:pt x="32"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5" name="Google Shape;385;p40"/>
            <p:cNvSpPr/>
            <p:nvPr/>
          </p:nvSpPr>
          <p:spPr>
            <a:xfrm>
              <a:off x="2043" y="1283"/>
              <a:ext cx="69" cy="27"/>
            </a:xfrm>
            <a:custGeom>
              <a:avLst/>
              <a:gdLst/>
              <a:ahLst/>
              <a:cxnLst/>
              <a:rect l="l" t="t" r="r" b="b"/>
              <a:pathLst>
                <a:path w="69" h="27" extrusionOk="0">
                  <a:moveTo>
                    <a:pt x="1" y="24"/>
                  </a:moveTo>
                  <a:cubicBezTo>
                    <a:pt x="2" y="14"/>
                    <a:pt x="0" y="11"/>
                    <a:pt x="7" y="6"/>
                  </a:cubicBezTo>
                  <a:cubicBezTo>
                    <a:pt x="9" y="2"/>
                    <a:pt x="12" y="1"/>
                    <a:pt x="16" y="0"/>
                  </a:cubicBezTo>
                  <a:cubicBezTo>
                    <a:pt x="34" y="1"/>
                    <a:pt x="51" y="2"/>
                    <a:pt x="69" y="5"/>
                  </a:cubicBezTo>
                  <a:cubicBezTo>
                    <a:pt x="64" y="9"/>
                    <a:pt x="56" y="13"/>
                    <a:pt x="50" y="15"/>
                  </a:cubicBezTo>
                  <a:cubicBezTo>
                    <a:pt x="44" y="21"/>
                    <a:pt x="42" y="19"/>
                    <a:pt x="31" y="18"/>
                  </a:cubicBezTo>
                  <a:cubicBezTo>
                    <a:pt x="26" y="16"/>
                    <a:pt x="22" y="18"/>
                    <a:pt x="17" y="19"/>
                  </a:cubicBezTo>
                  <a:cubicBezTo>
                    <a:pt x="14" y="27"/>
                    <a:pt x="16" y="27"/>
                    <a:pt x="7" y="26"/>
                  </a:cubicBezTo>
                  <a:cubicBezTo>
                    <a:pt x="3" y="25"/>
                    <a:pt x="0" y="17"/>
                    <a:pt x="2" y="13"/>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6" name="Google Shape;386;p40"/>
            <p:cNvSpPr/>
            <p:nvPr/>
          </p:nvSpPr>
          <p:spPr>
            <a:xfrm>
              <a:off x="2054" y="1261"/>
              <a:ext cx="42" cy="16"/>
            </a:xfrm>
            <a:custGeom>
              <a:avLst/>
              <a:gdLst/>
              <a:ahLst/>
              <a:cxnLst/>
              <a:rect l="l" t="t" r="r" b="b"/>
              <a:pathLst>
                <a:path w="42" h="16" extrusionOk="0">
                  <a:moveTo>
                    <a:pt x="18" y="1"/>
                  </a:moveTo>
                  <a:cubicBezTo>
                    <a:pt x="24" y="2"/>
                    <a:pt x="30" y="0"/>
                    <a:pt x="35" y="3"/>
                  </a:cubicBezTo>
                  <a:cubicBezTo>
                    <a:pt x="42" y="8"/>
                    <a:pt x="32" y="15"/>
                    <a:pt x="29" y="16"/>
                  </a:cubicBezTo>
                  <a:cubicBezTo>
                    <a:pt x="23" y="16"/>
                    <a:pt x="17" y="16"/>
                    <a:pt x="11" y="15"/>
                  </a:cubicBezTo>
                  <a:cubicBezTo>
                    <a:pt x="7" y="14"/>
                    <a:pt x="0" y="11"/>
                    <a:pt x="0" y="11"/>
                  </a:cubicBezTo>
                  <a:cubicBezTo>
                    <a:pt x="3" y="3"/>
                    <a:pt x="9" y="0"/>
                    <a:pt x="18" y="1"/>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7" name="Google Shape;387;p40"/>
            <p:cNvSpPr/>
            <p:nvPr/>
          </p:nvSpPr>
          <p:spPr>
            <a:xfrm>
              <a:off x="2059" y="1240"/>
              <a:ext cx="183" cy="38"/>
            </a:xfrm>
            <a:custGeom>
              <a:avLst/>
              <a:gdLst/>
              <a:ahLst/>
              <a:cxnLst/>
              <a:rect l="l" t="t" r="r" b="b"/>
              <a:pathLst>
                <a:path w="183" h="38" extrusionOk="0">
                  <a:moveTo>
                    <a:pt x="25" y="3"/>
                  </a:moveTo>
                  <a:cubicBezTo>
                    <a:pt x="46" y="5"/>
                    <a:pt x="69" y="6"/>
                    <a:pt x="90" y="10"/>
                  </a:cubicBezTo>
                  <a:cubicBezTo>
                    <a:pt x="82" y="12"/>
                    <a:pt x="75" y="13"/>
                    <a:pt x="67" y="15"/>
                  </a:cubicBezTo>
                  <a:cubicBezTo>
                    <a:pt x="83" y="17"/>
                    <a:pt x="97" y="21"/>
                    <a:pt x="114" y="22"/>
                  </a:cubicBezTo>
                  <a:cubicBezTo>
                    <a:pt x="132" y="22"/>
                    <a:pt x="149" y="21"/>
                    <a:pt x="167" y="21"/>
                  </a:cubicBezTo>
                  <a:cubicBezTo>
                    <a:pt x="173" y="21"/>
                    <a:pt x="183" y="26"/>
                    <a:pt x="183" y="26"/>
                  </a:cubicBezTo>
                  <a:cubicBezTo>
                    <a:pt x="181" y="30"/>
                    <a:pt x="172" y="33"/>
                    <a:pt x="172" y="33"/>
                  </a:cubicBezTo>
                  <a:cubicBezTo>
                    <a:pt x="167" y="38"/>
                    <a:pt x="165" y="37"/>
                    <a:pt x="157" y="38"/>
                  </a:cubicBezTo>
                  <a:cubicBezTo>
                    <a:pt x="94" y="37"/>
                    <a:pt x="93" y="38"/>
                    <a:pt x="47" y="34"/>
                  </a:cubicBezTo>
                  <a:cubicBezTo>
                    <a:pt x="50" y="22"/>
                    <a:pt x="48" y="27"/>
                    <a:pt x="67" y="26"/>
                  </a:cubicBezTo>
                  <a:cubicBezTo>
                    <a:pt x="70" y="19"/>
                    <a:pt x="66" y="21"/>
                    <a:pt x="59" y="20"/>
                  </a:cubicBezTo>
                  <a:cubicBezTo>
                    <a:pt x="54" y="17"/>
                    <a:pt x="42" y="14"/>
                    <a:pt x="42" y="14"/>
                  </a:cubicBezTo>
                  <a:cubicBezTo>
                    <a:pt x="29" y="15"/>
                    <a:pt x="28" y="16"/>
                    <a:pt x="12" y="13"/>
                  </a:cubicBezTo>
                  <a:cubicBezTo>
                    <a:pt x="8" y="12"/>
                    <a:pt x="0" y="9"/>
                    <a:pt x="0" y="9"/>
                  </a:cubicBezTo>
                  <a:cubicBezTo>
                    <a:pt x="5" y="6"/>
                    <a:pt x="9" y="5"/>
                    <a:pt x="16" y="4"/>
                  </a:cubicBezTo>
                  <a:cubicBezTo>
                    <a:pt x="22" y="3"/>
                    <a:pt x="35" y="2"/>
                    <a:pt x="35" y="2"/>
                  </a:cubicBezTo>
                  <a:cubicBezTo>
                    <a:pt x="43" y="0"/>
                    <a:pt x="43" y="0"/>
                    <a:pt x="54" y="1"/>
                  </a:cubicBezTo>
                  <a:cubicBezTo>
                    <a:pt x="55" y="1"/>
                    <a:pt x="57" y="1"/>
                    <a:pt x="58" y="2"/>
                  </a:cubicBezTo>
                  <a:cubicBezTo>
                    <a:pt x="60" y="4"/>
                    <a:pt x="60" y="9"/>
                    <a:pt x="60" y="9"/>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8" name="Google Shape;388;p40"/>
            <p:cNvSpPr/>
            <p:nvPr/>
          </p:nvSpPr>
          <p:spPr>
            <a:xfrm>
              <a:off x="2080" y="1213"/>
              <a:ext cx="40" cy="28"/>
            </a:xfrm>
            <a:custGeom>
              <a:avLst/>
              <a:gdLst/>
              <a:ahLst/>
              <a:cxnLst/>
              <a:rect l="l" t="t" r="r" b="b"/>
              <a:pathLst>
                <a:path w="40" h="28" extrusionOk="0">
                  <a:moveTo>
                    <a:pt x="8" y="0"/>
                  </a:moveTo>
                  <a:cubicBezTo>
                    <a:pt x="15" y="2"/>
                    <a:pt x="23" y="4"/>
                    <a:pt x="30" y="7"/>
                  </a:cubicBezTo>
                  <a:cubicBezTo>
                    <a:pt x="31" y="8"/>
                    <a:pt x="31" y="9"/>
                    <a:pt x="32" y="10"/>
                  </a:cubicBezTo>
                  <a:cubicBezTo>
                    <a:pt x="33" y="11"/>
                    <a:pt x="35" y="11"/>
                    <a:pt x="36" y="12"/>
                  </a:cubicBezTo>
                  <a:cubicBezTo>
                    <a:pt x="38" y="15"/>
                    <a:pt x="38" y="18"/>
                    <a:pt x="40" y="21"/>
                  </a:cubicBezTo>
                  <a:cubicBezTo>
                    <a:pt x="29" y="28"/>
                    <a:pt x="12" y="22"/>
                    <a:pt x="1" y="18"/>
                  </a:cubicBezTo>
                  <a:cubicBezTo>
                    <a:pt x="1" y="14"/>
                    <a:pt x="0" y="10"/>
                    <a:pt x="3" y="7"/>
                  </a:cubicBezTo>
                  <a:cubicBezTo>
                    <a:pt x="9" y="1"/>
                    <a:pt x="10" y="6"/>
                    <a:pt x="8"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89" name="Google Shape;389;p40"/>
            <p:cNvSpPr/>
            <p:nvPr/>
          </p:nvSpPr>
          <p:spPr>
            <a:xfrm>
              <a:off x="2120" y="1183"/>
              <a:ext cx="119" cy="56"/>
            </a:xfrm>
            <a:custGeom>
              <a:avLst/>
              <a:gdLst/>
              <a:ahLst/>
              <a:cxnLst/>
              <a:rect l="l" t="t" r="r" b="b"/>
              <a:pathLst>
                <a:path w="119" h="56" extrusionOk="0">
                  <a:moveTo>
                    <a:pt x="6" y="22"/>
                  </a:moveTo>
                  <a:cubicBezTo>
                    <a:pt x="16" y="12"/>
                    <a:pt x="32" y="4"/>
                    <a:pt x="46" y="3"/>
                  </a:cubicBezTo>
                  <a:cubicBezTo>
                    <a:pt x="51" y="0"/>
                    <a:pt x="52" y="0"/>
                    <a:pt x="58" y="1"/>
                  </a:cubicBezTo>
                  <a:cubicBezTo>
                    <a:pt x="64" y="4"/>
                    <a:pt x="68" y="6"/>
                    <a:pt x="74" y="7"/>
                  </a:cubicBezTo>
                  <a:cubicBezTo>
                    <a:pt x="77" y="10"/>
                    <a:pt x="80" y="12"/>
                    <a:pt x="84" y="13"/>
                  </a:cubicBezTo>
                  <a:cubicBezTo>
                    <a:pt x="91" y="20"/>
                    <a:pt x="107" y="25"/>
                    <a:pt x="116" y="29"/>
                  </a:cubicBezTo>
                  <a:cubicBezTo>
                    <a:pt x="119" y="42"/>
                    <a:pt x="83" y="35"/>
                    <a:pt x="81" y="35"/>
                  </a:cubicBezTo>
                  <a:cubicBezTo>
                    <a:pt x="76" y="36"/>
                    <a:pt x="70" y="39"/>
                    <a:pt x="66" y="42"/>
                  </a:cubicBezTo>
                  <a:cubicBezTo>
                    <a:pt x="56" y="56"/>
                    <a:pt x="25" y="47"/>
                    <a:pt x="14" y="34"/>
                  </a:cubicBezTo>
                  <a:cubicBezTo>
                    <a:pt x="10" y="30"/>
                    <a:pt x="0" y="25"/>
                    <a:pt x="0" y="25"/>
                  </a:cubicBezTo>
                  <a:cubicBezTo>
                    <a:pt x="2" y="17"/>
                    <a:pt x="5" y="12"/>
                    <a:pt x="14" y="12"/>
                  </a:cubicBezTo>
                  <a:lnTo>
                    <a:pt x="6" y="22"/>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0" name="Google Shape;390;p40"/>
            <p:cNvSpPr/>
            <p:nvPr/>
          </p:nvSpPr>
          <p:spPr>
            <a:xfrm>
              <a:off x="2150" y="1157"/>
              <a:ext cx="351" cy="97"/>
            </a:xfrm>
            <a:custGeom>
              <a:avLst/>
              <a:gdLst/>
              <a:ahLst/>
              <a:cxnLst/>
              <a:rect l="l" t="t" r="r" b="b"/>
              <a:pathLst>
                <a:path w="351" h="97" extrusionOk="0">
                  <a:moveTo>
                    <a:pt x="351" y="13"/>
                  </a:moveTo>
                  <a:cubicBezTo>
                    <a:pt x="346" y="11"/>
                    <a:pt x="328" y="20"/>
                    <a:pt x="321" y="21"/>
                  </a:cubicBezTo>
                  <a:cubicBezTo>
                    <a:pt x="307" y="28"/>
                    <a:pt x="292" y="30"/>
                    <a:pt x="276" y="32"/>
                  </a:cubicBezTo>
                  <a:cubicBezTo>
                    <a:pt x="270" y="34"/>
                    <a:pt x="264" y="37"/>
                    <a:pt x="257" y="39"/>
                  </a:cubicBezTo>
                  <a:cubicBezTo>
                    <a:pt x="249" y="44"/>
                    <a:pt x="236" y="43"/>
                    <a:pt x="227" y="44"/>
                  </a:cubicBezTo>
                  <a:cubicBezTo>
                    <a:pt x="220" y="46"/>
                    <a:pt x="214" y="49"/>
                    <a:pt x="206" y="51"/>
                  </a:cubicBezTo>
                  <a:cubicBezTo>
                    <a:pt x="200" y="55"/>
                    <a:pt x="193" y="56"/>
                    <a:pt x="186" y="57"/>
                  </a:cubicBezTo>
                  <a:cubicBezTo>
                    <a:pt x="178" y="62"/>
                    <a:pt x="170" y="65"/>
                    <a:pt x="161" y="66"/>
                  </a:cubicBezTo>
                  <a:cubicBezTo>
                    <a:pt x="158" y="67"/>
                    <a:pt x="152" y="69"/>
                    <a:pt x="152" y="69"/>
                  </a:cubicBezTo>
                  <a:cubicBezTo>
                    <a:pt x="146" y="74"/>
                    <a:pt x="142" y="74"/>
                    <a:pt x="134" y="75"/>
                  </a:cubicBezTo>
                  <a:cubicBezTo>
                    <a:pt x="130" y="78"/>
                    <a:pt x="120" y="80"/>
                    <a:pt x="120" y="80"/>
                  </a:cubicBezTo>
                  <a:cubicBezTo>
                    <a:pt x="118" y="84"/>
                    <a:pt x="115" y="85"/>
                    <a:pt x="111" y="87"/>
                  </a:cubicBezTo>
                  <a:cubicBezTo>
                    <a:pt x="109" y="93"/>
                    <a:pt x="103" y="96"/>
                    <a:pt x="96" y="97"/>
                  </a:cubicBezTo>
                  <a:cubicBezTo>
                    <a:pt x="72" y="95"/>
                    <a:pt x="63" y="95"/>
                    <a:pt x="35" y="96"/>
                  </a:cubicBezTo>
                  <a:cubicBezTo>
                    <a:pt x="25" y="96"/>
                    <a:pt x="14" y="96"/>
                    <a:pt x="4" y="95"/>
                  </a:cubicBezTo>
                  <a:cubicBezTo>
                    <a:pt x="0" y="94"/>
                    <a:pt x="14" y="89"/>
                    <a:pt x="14" y="89"/>
                  </a:cubicBezTo>
                  <a:cubicBezTo>
                    <a:pt x="18" y="85"/>
                    <a:pt x="21" y="85"/>
                    <a:pt x="26" y="84"/>
                  </a:cubicBezTo>
                  <a:cubicBezTo>
                    <a:pt x="40" y="63"/>
                    <a:pt x="85" y="65"/>
                    <a:pt x="106" y="63"/>
                  </a:cubicBezTo>
                  <a:cubicBezTo>
                    <a:pt x="115" y="61"/>
                    <a:pt x="102" y="52"/>
                    <a:pt x="98" y="50"/>
                  </a:cubicBezTo>
                  <a:cubicBezTo>
                    <a:pt x="89" y="45"/>
                    <a:pt x="70" y="46"/>
                    <a:pt x="64" y="45"/>
                  </a:cubicBezTo>
                  <a:cubicBezTo>
                    <a:pt x="76" y="38"/>
                    <a:pt x="83" y="41"/>
                    <a:pt x="100" y="42"/>
                  </a:cubicBezTo>
                  <a:cubicBezTo>
                    <a:pt x="105" y="43"/>
                    <a:pt x="112" y="46"/>
                    <a:pt x="116" y="49"/>
                  </a:cubicBezTo>
                  <a:cubicBezTo>
                    <a:pt x="118" y="50"/>
                    <a:pt x="122" y="53"/>
                    <a:pt x="122" y="53"/>
                  </a:cubicBezTo>
                  <a:cubicBezTo>
                    <a:pt x="127" y="52"/>
                    <a:pt x="132" y="53"/>
                    <a:pt x="137" y="51"/>
                  </a:cubicBezTo>
                  <a:cubicBezTo>
                    <a:pt x="139" y="50"/>
                    <a:pt x="134" y="48"/>
                    <a:pt x="132" y="47"/>
                  </a:cubicBezTo>
                  <a:cubicBezTo>
                    <a:pt x="128" y="45"/>
                    <a:pt x="120" y="42"/>
                    <a:pt x="120" y="42"/>
                  </a:cubicBezTo>
                  <a:cubicBezTo>
                    <a:pt x="114" y="33"/>
                    <a:pt x="80" y="36"/>
                    <a:pt x="78" y="36"/>
                  </a:cubicBezTo>
                  <a:cubicBezTo>
                    <a:pt x="69" y="34"/>
                    <a:pt x="61" y="31"/>
                    <a:pt x="52" y="29"/>
                  </a:cubicBezTo>
                  <a:cubicBezTo>
                    <a:pt x="48" y="27"/>
                    <a:pt x="47" y="26"/>
                    <a:pt x="45" y="21"/>
                  </a:cubicBezTo>
                  <a:cubicBezTo>
                    <a:pt x="69" y="19"/>
                    <a:pt x="91" y="13"/>
                    <a:pt x="116" y="12"/>
                  </a:cubicBezTo>
                  <a:cubicBezTo>
                    <a:pt x="131" y="7"/>
                    <a:pt x="154" y="7"/>
                    <a:pt x="170" y="6"/>
                  </a:cubicBezTo>
                  <a:cubicBezTo>
                    <a:pt x="195" y="0"/>
                    <a:pt x="223" y="2"/>
                    <a:pt x="248" y="1"/>
                  </a:cubicBezTo>
                  <a:cubicBezTo>
                    <a:pt x="284" y="2"/>
                    <a:pt x="311" y="2"/>
                    <a:pt x="344" y="6"/>
                  </a:cubicBezTo>
                  <a:cubicBezTo>
                    <a:pt x="347" y="10"/>
                    <a:pt x="346" y="12"/>
                    <a:pt x="351" y="1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1" name="Google Shape;391;p40"/>
            <p:cNvSpPr/>
            <p:nvPr/>
          </p:nvSpPr>
          <p:spPr>
            <a:xfrm>
              <a:off x="2204" y="1366"/>
              <a:ext cx="39" cy="15"/>
            </a:xfrm>
            <a:custGeom>
              <a:avLst/>
              <a:gdLst/>
              <a:ahLst/>
              <a:cxnLst/>
              <a:rect l="l" t="t" r="r" b="b"/>
              <a:pathLst>
                <a:path w="39" h="15" extrusionOk="0">
                  <a:moveTo>
                    <a:pt x="8" y="6"/>
                  </a:moveTo>
                  <a:cubicBezTo>
                    <a:pt x="0" y="11"/>
                    <a:pt x="6" y="13"/>
                    <a:pt x="12" y="15"/>
                  </a:cubicBezTo>
                  <a:cubicBezTo>
                    <a:pt x="17" y="14"/>
                    <a:pt x="22" y="13"/>
                    <a:pt x="27" y="12"/>
                  </a:cubicBezTo>
                  <a:cubicBezTo>
                    <a:pt x="29" y="11"/>
                    <a:pt x="33" y="11"/>
                    <a:pt x="34" y="9"/>
                  </a:cubicBezTo>
                  <a:cubicBezTo>
                    <a:pt x="39" y="0"/>
                    <a:pt x="11" y="1"/>
                    <a:pt x="10" y="1"/>
                  </a:cubicBezTo>
                  <a:cubicBezTo>
                    <a:pt x="5" y="2"/>
                    <a:pt x="5" y="1"/>
                    <a:pt x="8"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2" name="Google Shape;392;p40"/>
            <p:cNvSpPr/>
            <p:nvPr/>
          </p:nvSpPr>
          <p:spPr>
            <a:xfrm>
              <a:off x="2211" y="1284"/>
              <a:ext cx="68" cy="16"/>
            </a:xfrm>
            <a:custGeom>
              <a:avLst/>
              <a:gdLst/>
              <a:ahLst/>
              <a:cxnLst/>
              <a:rect l="l" t="t" r="r" b="b"/>
              <a:pathLst>
                <a:path w="68" h="16" extrusionOk="0">
                  <a:moveTo>
                    <a:pt x="5" y="5"/>
                  </a:moveTo>
                  <a:cubicBezTo>
                    <a:pt x="6" y="5"/>
                    <a:pt x="68" y="0"/>
                    <a:pt x="43" y="16"/>
                  </a:cubicBezTo>
                  <a:cubicBezTo>
                    <a:pt x="30" y="15"/>
                    <a:pt x="17" y="14"/>
                    <a:pt x="4" y="12"/>
                  </a:cubicBezTo>
                  <a:cubicBezTo>
                    <a:pt x="0" y="7"/>
                    <a:pt x="0" y="9"/>
                    <a:pt x="5" y="5"/>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3" name="Google Shape;393;p40"/>
            <p:cNvSpPr/>
            <p:nvPr/>
          </p:nvSpPr>
          <p:spPr>
            <a:xfrm>
              <a:off x="1426" y="1562"/>
              <a:ext cx="26" cy="33"/>
            </a:xfrm>
            <a:custGeom>
              <a:avLst/>
              <a:gdLst/>
              <a:ahLst/>
              <a:cxnLst/>
              <a:rect l="l" t="t" r="r" b="b"/>
              <a:pathLst>
                <a:path w="26" h="33" extrusionOk="0">
                  <a:moveTo>
                    <a:pt x="0" y="4"/>
                  </a:moveTo>
                  <a:cubicBezTo>
                    <a:pt x="4" y="5"/>
                    <a:pt x="4" y="8"/>
                    <a:pt x="7" y="11"/>
                  </a:cubicBezTo>
                  <a:cubicBezTo>
                    <a:pt x="8" y="16"/>
                    <a:pt x="9" y="19"/>
                    <a:pt x="13" y="22"/>
                  </a:cubicBezTo>
                  <a:cubicBezTo>
                    <a:pt x="14" y="26"/>
                    <a:pt x="16" y="33"/>
                    <a:pt x="16" y="33"/>
                  </a:cubicBezTo>
                  <a:cubicBezTo>
                    <a:pt x="26" y="30"/>
                    <a:pt x="19" y="11"/>
                    <a:pt x="19" y="0"/>
                  </a:cubicBezTo>
                  <a:cubicBezTo>
                    <a:pt x="13" y="2"/>
                    <a:pt x="7" y="4"/>
                    <a:pt x="0" y="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4" name="Google Shape;394;p40"/>
            <p:cNvSpPr/>
            <p:nvPr/>
          </p:nvSpPr>
          <p:spPr>
            <a:xfrm>
              <a:off x="1469" y="1607"/>
              <a:ext cx="29" cy="29"/>
            </a:xfrm>
            <a:custGeom>
              <a:avLst/>
              <a:gdLst/>
              <a:ahLst/>
              <a:cxnLst/>
              <a:rect l="l" t="t" r="r" b="b"/>
              <a:pathLst>
                <a:path w="29" h="29" extrusionOk="0">
                  <a:moveTo>
                    <a:pt x="1" y="3"/>
                  </a:moveTo>
                  <a:cubicBezTo>
                    <a:pt x="7" y="1"/>
                    <a:pt x="11" y="4"/>
                    <a:pt x="17" y="6"/>
                  </a:cubicBezTo>
                  <a:cubicBezTo>
                    <a:pt x="22" y="9"/>
                    <a:pt x="24" y="12"/>
                    <a:pt x="27" y="17"/>
                  </a:cubicBezTo>
                  <a:cubicBezTo>
                    <a:pt x="28" y="18"/>
                    <a:pt x="29" y="20"/>
                    <a:pt x="29" y="20"/>
                  </a:cubicBezTo>
                  <a:cubicBezTo>
                    <a:pt x="27" y="24"/>
                    <a:pt x="27" y="26"/>
                    <a:pt x="23" y="29"/>
                  </a:cubicBezTo>
                  <a:cubicBezTo>
                    <a:pt x="15" y="26"/>
                    <a:pt x="13" y="20"/>
                    <a:pt x="5" y="17"/>
                  </a:cubicBezTo>
                  <a:cubicBezTo>
                    <a:pt x="0" y="10"/>
                    <a:pt x="2" y="13"/>
                    <a:pt x="0" y="8"/>
                  </a:cubicBezTo>
                  <a:cubicBezTo>
                    <a:pt x="2" y="1"/>
                    <a:pt x="6" y="0"/>
                    <a:pt x="1" y="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5" name="Google Shape;395;p40"/>
            <p:cNvSpPr/>
            <p:nvPr/>
          </p:nvSpPr>
          <p:spPr>
            <a:xfrm>
              <a:off x="1185" y="1499"/>
              <a:ext cx="47" cy="27"/>
            </a:xfrm>
            <a:custGeom>
              <a:avLst/>
              <a:gdLst/>
              <a:ahLst/>
              <a:cxnLst/>
              <a:rect l="l" t="t" r="r" b="b"/>
              <a:pathLst>
                <a:path w="47" h="27" extrusionOk="0">
                  <a:moveTo>
                    <a:pt x="41" y="3"/>
                  </a:moveTo>
                  <a:cubicBezTo>
                    <a:pt x="34" y="14"/>
                    <a:pt x="16" y="15"/>
                    <a:pt x="4" y="18"/>
                  </a:cubicBezTo>
                  <a:cubicBezTo>
                    <a:pt x="0" y="21"/>
                    <a:pt x="0" y="25"/>
                    <a:pt x="5" y="27"/>
                  </a:cubicBezTo>
                  <a:cubicBezTo>
                    <a:pt x="12" y="26"/>
                    <a:pt x="25" y="24"/>
                    <a:pt x="25" y="24"/>
                  </a:cubicBezTo>
                  <a:cubicBezTo>
                    <a:pt x="28" y="20"/>
                    <a:pt x="33" y="18"/>
                    <a:pt x="38" y="17"/>
                  </a:cubicBezTo>
                  <a:cubicBezTo>
                    <a:pt x="40" y="12"/>
                    <a:pt x="47" y="5"/>
                    <a:pt x="47" y="5"/>
                  </a:cubicBezTo>
                  <a:cubicBezTo>
                    <a:pt x="45" y="0"/>
                    <a:pt x="47" y="2"/>
                    <a:pt x="41" y="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6" name="Google Shape;396;p40"/>
            <p:cNvSpPr/>
            <p:nvPr/>
          </p:nvSpPr>
          <p:spPr>
            <a:xfrm>
              <a:off x="967" y="1354"/>
              <a:ext cx="146" cy="69"/>
            </a:xfrm>
            <a:custGeom>
              <a:avLst/>
              <a:gdLst/>
              <a:ahLst/>
              <a:cxnLst/>
              <a:rect l="l" t="t" r="r" b="b"/>
              <a:pathLst>
                <a:path w="146" h="69" extrusionOk="0">
                  <a:moveTo>
                    <a:pt x="72" y="0"/>
                  </a:moveTo>
                  <a:cubicBezTo>
                    <a:pt x="63" y="8"/>
                    <a:pt x="14" y="43"/>
                    <a:pt x="6" y="52"/>
                  </a:cubicBezTo>
                  <a:cubicBezTo>
                    <a:pt x="0" y="60"/>
                    <a:pt x="18" y="54"/>
                    <a:pt x="22" y="52"/>
                  </a:cubicBezTo>
                  <a:cubicBezTo>
                    <a:pt x="24" y="50"/>
                    <a:pt x="28" y="46"/>
                    <a:pt x="30" y="45"/>
                  </a:cubicBezTo>
                  <a:cubicBezTo>
                    <a:pt x="32" y="44"/>
                    <a:pt x="36" y="43"/>
                    <a:pt x="36" y="43"/>
                  </a:cubicBezTo>
                  <a:cubicBezTo>
                    <a:pt x="39" y="52"/>
                    <a:pt x="29" y="52"/>
                    <a:pt x="41" y="51"/>
                  </a:cubicBezTo>
                  <a:cubicBezTo>
                    <a:pt x="46" y="51"/>
                    <a:pt x="50" y="50"/>
                    <a:pt x="55" y="50"/>
                  </a:cubicBezTo>
                  <a:cubicBezTo>
                    <a:pt x="60" y="51"/>
                    <a:pt x="61" y="54"/>
                    <a:pt x="64" y="58"/>
                  </a:cubicBezTo>
                  <a:cubicBezTo>
                    <a:pt x="66" y="64"/>
                    <a:pt x="85" y="66"/>
                    <a:pt x="91" y="67"/>
                  </a:cubicBezTo>
                  <a:cubicBezTo>
                    <a:pt x="97" y="69"/>
                    <a:pt x="97" y="57"/>
                    <a:pt x="102" y="54"/>
                  </a:cubicBezTo>
                  <a:cubicBezTo>
                    <a:pt x="107" y="47"/>
                    <a:pt x="124" y="53"/>
                    <a:pt x="131" y="49"/>
                  </a:cubicBezTo>
                  <a:cubicBezTo>
                    <a:pt x="135" y="47"/>
                    <a:pt x="143" y="44"/>
                    <a:pt x="143" y="44"/>
                  </a:cubicBezTo>
                  <a:cubicBezTo>
                    <a:pt x="146" y="31"/>
                    <a:pt x="136" y="31"/>
                    <a:pt x="126" y="30"/>
                  </a:cubicBezTo>
                  <a:cubicBezTo>
                    <a:pt x="116" y="31"/>
                    <a:pt x="111" y="37"/>
                    <a:pt x="102" y="39"/>
                  </a:cubicBezTo>
                  <a:cubicBezTo>
                    <a:pt x="94" y="36"/>
                    <a:pt x="95" y="32"/>
                    <a:pt x="99" y="25"/>
                  </a:cubicBezTo>
                  <a:cubicBezTo>
                    <a:pt x="92" y="5"/>
                    <a:pt x="82" y="6"/>
                    <a:pt x="61" y="6"/>
                  </a:cubicBezTo>
                  <a:lnTo>
                    <a:pt x="72" y="0"/>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7" name="Google Shape;397;p40"/>
            <p:cNvSpPr/>
            <p:nvPr/>
          </p:nvSpPr>
          <p:spPr>
            <a:xfrm>
              <a:off x="2345" y="1148"/>
              <a:ext cx="642" cy="339"/>
            </a:xfrm>
            <a:custGeom>
              <a:avLst/>
              <a:gdLst/>
              <a:ahLst/>
              <a:cxnLst/>
              <a:rect l="l" t="t" r="r" b="b"/>
              <a:pathLst>
                <a:path w="642" h="339" extrusionOk="0">
                  <a:moveTo>
                    <a:pt x="222" y="339"/>
                  </a:moveTo>
                  <a:cubicBezTo>
                    <a:pt x="225" y="334"/>
                    <a:pt x="232" y="330"/>
                    <a:pt x="237" y="326"/>
                  </a:cubicBezTo>
                  <a:cubicBezTo>
                    <a:pt x="241" y="320"/>
                    <a:pt x="245" y="318"/>
                    <a:pt x="251" y="314"/>
                  </a:cubicBezTo>
                  <a:cubicBezTo>
                    <a:pt x="256" y="299"/>
                    <a:pt x="269" y="291"/>
                    <a:pt x="275" y="276"/>
                  </a:cubicBezTo>
                  <a:cubicBezTo>
                    <a:pt x="268" y="249"/>
                    <a:pt x="309" y="255"/>
                    <a:pt x="325" y="254"/>
                  </a:cubicBezTo>
                  <a:cubicBezTo>
                    <a:pt x="333" y="250"/>
                    <a:pt x="342" y="251"/>
                    <a:pt x="350" y="250"/>
                  </a:cubicBezTo>
                  <a:cubicBezTo>
                    <a:pt x="359" y="247"/>
                    <a:pt x="361" y="242"/>
                    <a:pt x="368" y="237"/>
                  </a:cubicBezTo>
                  <a:cubicBezTo>
                    <a:pt x="372" y="224"/>
                    <a:pt x="398" y="220"/>
                    <a:pt x="410" y="219"/>
                  </a:cubicBezTo>
                  <a:cubicBezTo>
                    <a:pt x="421" y="216"/>
                    <a:pt x="432" y="215"/>
                    <a:pt x="443" y="214"/>
                  </a:cubicBezTo>
                  <a:cubicBezTo>
                    <a:pt x="461" y="208"/>
                    <a:pt x="480" y="207"/>
                    <a:pt x="497" y="198"/>
                  </a:cubicBezTo>
                  <a:cubicBezTo>
                    <a:pt x="482" y="190"/>
                    <a:pt x="466" y="189"/>
                    <a:pt x="449" y="188"/>
                  </a:cubicBezTo>
                  <a:cubicBezTo>
                    <a:pt x="441" y="184"/>
                    <a:pt x="446" y="178"/>
                    <a:pt x="453" y="177"/>
                  </a:cubicBezTo>
                  <a:cubicBezTo>
                    <a:pt x="457" y="176"/>
                    <a:pt x="460" y="176"/>
                    <a:pt x="464" y="176"/>
                  </a:cubicBezTo>
                  <a:cubicBezTo>
                    <a:pt x="470" y="172"/>
                    <a:pt x="476" y="173"/>
                    <a:pt x="483" y="174"/>
                  </a:cubicBezTo>
                  <a:cubicBezTo>
                    <a:pt x="494" y="182"/>
                    <a:pt x="508" y="181"/>
                    <a:pt x="521" y="184"/>
                  </a:cubicBezTo>
                  <a:cubicBezTo>
                    <a:pt x="518" y="179"/>
                    <a:pt x="506" y="176"/>
                    <a:pt x="506" y="176"/>
                  </a:cubicBezTo>
                  <a:cubicBezTo>
                    <a:pt x="506" y="169"/>
                    <a:pt x="504" y="162"/>
                    <a:pt x="507" y="155"/>
                  </a:cubicBezTo>
                  <a:cubicBezTo>
                    <a:pt x="508" y="152"/>
                    <a:pt x="515" y="153"/>
                    <a:pt x="515" y="153"/>
                  </a:cubicBezTo>
                  <a:cubicBezTo>
                    <a:pt x="519" y="149"/>
                    <a:pt x="522" y="149"/>
                    <a:pt x="527" y="146"/>
                  </a:cubicBezTo>
                  <a:cubicBezTo>
                    <a:pt x="530" y="138"/>
                    <a:pt x="531" y="138"/>
                    <a:pt x="539" y="136"/>
                  </a:cubicBezTo>
                  <a:cubicBezTo>
                    <a:pt x="541" y="135"/>
                    <a:pt x="545" y="134"/>
                    <a:pt x="545" y="134"/>
                  </a:cubicBezTo>
                  <a:cubicBezTo>
                    <a:pt x="552" y="127"/>
                    <a:pt x="549" y="125"/>
                    <a:pt x="554" y="117"/>
                  </a:cubicBezTo>
                  <a:cubicBezTo>
                    <a:pt x="548" y="111"/>
                    <a:pt x="547" y="109"/>
                    <a:pt x="545" y="101"/>
                  </a:cubicBezTo>
                  <a:cubicBezTo>
                    <a:pt x="551" y="94"/>
                    <a:pt x="556" y="96"/>
                    <a:pt x="564" y="93"/>
                  </a:cubicBezTo>
                  <a:cubicBezTo>
                    <a:pt x="558" y="88"/>
                    <a:pt x="551" y="83"/>
                    <a:pt x="543" y="80"/>
                  </a:cubicBezTo>
                  <a:cubicBezTo>
                    <a:pt x="547" y="67"/>
                    <a:pt x="555" y="65"/>
                    <a:pt x="569" y="64"/>
                  </a:cubicBezTo>
                  <a:cubicBezTo>
                    <a:pt x="577" y="62"/>
                    <a:pt x="580" y="58"/>
                    <a:pt x="587" y="56"/>
                  </a:cubicBezTo>
                  <a:cubicBezTo>
                    <a:pt x="594" y="49"/>
                    <a:pt x="614" y="42"/>
                    <a:pt x="623" y="40"/>
                  </a:cubicBezTo>
                  <a:cubicBezTo>
                    <a:pt x="627" y="37"/>
                    <a:pt x="631" y="36"/>
                    <a:pt x="636" y="34"/>
                  </a:cubicBezTo>
                  <a:cubicBezTo>
                    <a:pt x="638" y="33"/>
                    <a:pt x="642" y="32"/>
                    <a:pt x="642" y="32"/>
                  </a:cubicBezTo>
                  <a:cubicBezTo>
                    <a:pt x="639" y="23"/>
                    <a:pt x="606" y="29"/>
                    <a:pt x="597" y="30"/>
                  </a:cubicBezTo>
                  <a:cubicBezTo>
                    <a:pt x="586" y="35"/>
                    <a:pt x="572" y="34"/>
                    <a:pt x="560" y="36"/>
                  </a:cubicBezTo>
                  <a:cubicBezTo>
                    <a:pt x="554" y="35"/>
                    <a:pt x="551" y="34"/>
                    <a:pt x="546" y="32"/>
                  </a:cubicBezTo>
                  <a:cubicBezTo>
                    <a:pt x="545" y="28"/>
                    <a:pt x="546" y="24"/>
                    <a:pt x="547" y="20"/>
                  </a:cubicBezTo>
                  <a:cubicBezTo>
                    <a:pt x="545" y="11"/>
                    <a:pt x="525" y="10"/>
                    <a:pt x="517" y="9"/>
                  </a:cubicBezTo>
                  <a:cubicBezTo>
                    <a:pt x="491" y="3"/>
                    <a:pt x="470" y="1"/>
                    <a:pt x="441" y="0"/>
                  </a:cubicBezTo>
                  <a:cubicBezTo>
                    <a:pt x="402" y="10"/>
                    <a:pt x="353" y="8"/>
                    <a:pt x="314" y="9"/>
                  </a:cubicBezTo>
                  <a:cubicBezTo>
                    <a:pt x="309" y="10"/>
                    <a:pt x="299" y="12"/>
                    <a:pt x="299" y="12"/>
                  </a:cubicBezTo>
                  <a:cubicBezTo>
                    <a:pt x="302" y="22"/>
                    <a:pt x="295" y="22"/>
                    <a:pt x="287" y="23"/>
                  </a:cubicBezTo>
                  <a:cubicBezTo>
                    <a:pt x="278" y="22"/>
                    <a:pt x="268" y="20"/>
                    <a:pt x="260" y="21"/>
                  </a:cubicBezTo>
                  <a:cubicBezTo>
                    <a:pt x="257" y="29"/>
                    <a:pt x="260" y="27"/>
                    <a:pt x="251" y="28"/>
                  </a:cubicBezTo>
                  <a:cubicBezTo>
                    <a:pt x="241" y="27"/>
                    <a:pt x="238" y="29"/>
                    <a:pt x="231" y="24"/>
                  </a:cubicBezTo>
                  <a:cubicBezTo>
                    <a:pt x="180" y="26"/>
                    <a:pt x="182" y="25"/>
                    <a:pt x="151" y="29"/>
                  </a:cubicBezTo>
                  <a:cubicBezTo>
                    <a:pt x="127" y="43"/>
                    <a:pt x="102" y="42"/>
                    <a:pt x="75" y="47"/>
                  </a:cubicBezTo>
                  <a:cubicBezTo>
                    <a:pt x="72" y="52"/>
                    <a:pt x="78" y="53"/>
                    <a:pt x="83" y="56"/>
                  </a:cubicBezTo>
                  <a:cubicBezTo>
                    <a:pt x="85" y="57"/>
                    <a:pt x="89" y="58"/>
                    <a:pt x="89" y="58"/>
                  </a:cubicBezTo>
                  <a:cubicBezTo>
                    <a:pt x="93" y="66"/>
                    <a:pt x="82" y="67"/>
                    <a:pt x="75" y="68"/>
                  </a:cubicBezTo>
                  <a:cubicBezTo>
                    <a:pt x="58" y="69"/>
                    <a:pt x="42" y="70"/>
                    <a:pt x="25" y="72"/>
                  </a:cubicBezTo>
                  <a:cubicBezTo>
                    <a:pt x="17" y="74"/>
                    <a:pt x="8" y="76"/>
                    <a:pt x="0" y="78"/>
                  </a:cubicBezTo>
                  <a:cubicBezTo>
                    <a:pt x="4" y="89"/>
                    <a:pt x="22" y="89"/>
                    <a:pt x="31" y="90"/>
                  </a:cubicBezTo>
                  <a:cubicBezTo>
                    <a:pt x="24" y="94"/>
                    <a:pt x="21" y="94"/>
                    <a:pt x="14" y="96"/>
                  </a:cubicBezTo>
                  <a:cubicBezTo>
                    <a:pt x="11" y="97"/>
                    <a:pt x="5" y="99"/>
                    <a:pt x="5" y="99"/>
                  </a:cubicBezTo>
                  <a:cubicBezTo>
                    <a:pt x="10" y="101"/>
                    <a:pt x="13" y="101"/>
                    <a:pt x="17" y="104"/>
                  </a:cubicBezTo>
                  <a:cubicBezTo>
                    <a:pt x="22" y="115"/>
                    <a:pt x="17" y="111"/>
                    <a:pt x="37" y="110"/>
                  </a:cubicBezTo>
                  <a:cubicBezTo>
                    <a:pt x="47" y="107"/>
                    <a:pt x="47" y="107"/>
                    <a:pt x="59" y="108"/>
                  </a:cubicBezTo>
                  <a:cubicBezTo>
                    <a:pt x="69" y="106"/>
                    <a:pt x="57" y="107"/>
                    <a:pt x="75" y="114"/>
                  </a:cubicBezTo>
                  <a:cubicBezTo>
                    <a:pt x="78" y="115"/>
                    <a:pt x="84" y="111"/>
                    <a:pt x="87" y="110"/>
                  </a:cubicBezTo>
                  <a:cubicBezTo>
                    <a:pt x="103" y="111"/>
                    <a:pt x="116" y="115"/>
                    <a:pt x="131" y="117"/>
                  </a:cubicBezTo>
                  <a:cubicBezTo>
                    <a:pt x="135" y="119"/>
                    <a:pt x="138" y="119"/>
                    <a:pt x="139" y="123"/>
                  </a:cubicBezTo>
                  <a:cubicBezTo>
                    <a:pt x="137" y="135"/>
                    <a:pt x="137" y="133"/>
                    <a:pt x="134" y="141"/>
                  </a:cubicBezTo>
                  <a:cubicBezTo>
                    <a:pt x="134" y="146"/>
                    <a:pt x="138" y="154"/>
                    <a:pt x="135" y="158"/>
                  </a:cubicBezTo>
                  <a:cubicBezTo>
                    <a:pt x="136" y="159"/>
                    <a:pt x="138" y="160"/>
                    <a:pt x="138" y="162"/>
                  </a:cubicBezTo>
                  <a:cubicBezTo>
                    <a:pt x="139" y="165"/>
                    <a:pt x="138" y="168"/>
                    <a:pt x="139" y="171"/>
                  </a:cubicBezTo>
                  <a:cubicBezTo>
                    <a:pt x="141" y="174"/>
                    <a:pt x="158" y="175"/>
                    <a:pt x="161" y="176"/>
                  </a:cubicBezTo>
                  <a:cubicBezTo>
                    <a:pt x="167" y="180"/>
                    <a:pt x="174" y="180"/>
                    <a:pt x="181" y="183"/>
                  </a:cubicBezTo>
                  <a:cubicBezTo>
                    <a:pt x="177" y="184"/>
                    <a:pt x="173" y="185"/>
                    <a:pt x="169" y="186"/>
                  </a:cubicBezTo>
                  <a:cubicBezTo>
                    <a:pt x="164" y="186"/>
                    <a:pt x="137" y="181"/>
                    <a:pt x="132" y="189"/>
                  </a:cubicBezTo>
                  <a:cubicBezTo>
                    <a:pt x="133" y="195"/>
                    <a:pt x="131" y="200"/>
                    <a:pt x="137" y="202"/>
                  </a:cubicBezTo>
                  <a:cubicBezTo>
                    <a:pt x="145" y="202"/>
                    <a:pt x="165" y="204"/>
                    <a:pt x="171" y="195"/>
                  </a:cubicBezTo>
                  <a:cubicBezTo>
                    <a:pt x="181" y="200"/>
                    <a:pt x="173" y="210"/>
                    <a:pt x="165" y="214"/>
                  </a:cubicBezTo>
                  <a:cubicBezTo>
                    <a:pt x="162" y="215"/>
                    <a:pt x="153" y="216"/>
                    <a:pt x="151" y="216"/>
                  </a:cubicBezTo>
                  <a:cubicBezTo>
                    <a:pt x="150" y="218"/>
                    <a:pt x="147" y="222"/>
                    <a:pt x="146" y="224"/>
                  </a:cubicBezTo>
                  <a:cubicBezTo>
                    <a:pt x="144" y="226"/>
                    <a:pt x="140" y="228"/>
                    <a:pt x="140" y="228"/>
                  </a:cubicBezTo>
                  <a:cubicBezTo>
                    <a:pt x="137" y="233"/>
                    <a:pt x="134" y="234"/>
                    <a:pt x="132" y="240"/>
                  </a:cubicBezTo>
                  <a:cubicBezTo>
                    <a:pt x="133" y="250"/>
                    <a:pt x="131" y="257"/>
                    <a:pt x="137" y="263"/>
                  </a:cubicBezTo>
                  <a:cubicBezTo>
                    <a:pt x="140" y="271"/>
                    <a:pt x="144" y="287"/>
                    <a:pt x="150" y="293"/>
                  </a:cubicBezTo>
                  <a:cubicBezTo>
                    <a:pt x="153" y="301"/>
                    <a:pt x="154" y="306"/>
                    <a:pt x="161" y="311"/>
                  </a:cubicBezTo>
                  <a:cubicBezTo>
                    <a:pt x="165" y="317"/>
                    <a:pt x="175" y="324"/>
                    <a:pt x="182" y="326"/>
                  </a:cubicBezTo>
                  <a:cubicBezTo>
                    <a:pt x="185" y="327"/>
                    <a:pt x="192" y="329"/>
                    <a:pt x="192" y="329"/>
                  </a:cubicBezTo>
                  <a:cubicBezTo>
                    <a:pt x="196" y="335"/>
                    <a:pt x="206" y="336"/>
                    <a:pt x="213" y="338"/>
                  </a:cubicBezTo>
                  <a:cubicBezTo>
                    <a:pt x="217" y="337"/>
                    <a:pt x="230" y="337"/>
                    <a:pt x="234" y="333"/>
                  </a:cubicBezTo>
                  <a:lnTo>
                    <a:pt x="222" y="339"/>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8" name="Google Shape;398;p40"/>
            <p:cNvSpPr/>
            <p:nvPr/>
          </p:nvSpPr>
          <p:spPr>
            <a:xfrm>
              <a:off x="2813" y="1388"/>
              <a:ext cx="129" cy="44"/>
            </a:xfrm>
            <a:custGeom>
              <a:avLst/>
              <a:gdLst/>
              <a:ahLst/>
              <a:cxnLst/>
              <a:rect l="l" t="t" r="r" b="b"/>
              <a:pathLst>
                <a:path w="129" h="44" extrusionOk="0">
                  <a:moveTo>
                    <a:pt x="20" y="0"/>
                  </a:moveTo>
                  <a:cubicBezTo>
                    <a:pt x="25" y="2"/>
                    <a:pt x="30" y="4"/>
                    <a:pt x="35" y="6"/>
                  </a:cubicBezTo>
                  <a:cubicBezTo>
                    <a:pt x="36" y="10"/>
                    <a:pt x="43" y="17"/>
                    <a:pt x="43" y="17"/>
                  </a:cubicBezTo>
                  <a:cubicBezTo>
                    <a:pt x="59" y="13"/>
                    <a:pt x="41" y="11"/>
                    <a:pt x="73" y="9"/>
                  </a:cubicBezTo>
                  <a:cubicBezTo>
                    <a:pt x="79" y="7"/>
                    <a:pt x="76" y="9"/>
                    <a:pt x="83" y="4"/>
                  </a:cubicBezTo>
                  <a:cubicBezTo>
                    <a:pt x="85" y="3"/>
                    <a:pt x="89" y="0"/>
                    <a:pt x="89" y="0"/>
                  </a:cubicBezTo>
                  <a:cubicBezTo>
                    <a:pt x="99" y="2"/>
                    <a:pt x="107" y="3"/>
                    <a:pt x="116" y="6"/>
                  </a:cubicBezTo>
                  <a:cubicBezTo>
                    <a:pt x="119" y="9"/>
                    <a:pt x="122" y="10"/>
                    <a:pt x="125" y="12"/>
                  </a:cubicBezTo>
                  <a:cubicBezTo>
                    <a:pt x="129" y="19"/>
                    <a:pt x="128" y="27"/>
                    <a:pt x="121" y="32"/>
                  </a:cubicBezTo>
                  <a:cubicBezTo>
                    <a:pt x="113" y="38"/>
                    <a:pt x="100" y="40"/>
                    <a:pt x="90" y="41"/>
                  </a:cubicBezTo>
                  <a:cubicBezTo>
                    <a:pt x="83" y="42"/>
                    <a:pt x="69" y="44"/>
                    <a:pt x="69" y="44"/>
                  </a:cubicBezTo>
                  <a:cubicBezTo>
                    <a:pt x="47" y="42"/>
                    <a:pt x="47" y="42"/>
                    <a:pt x="32" y="38"/>
                  </a:cubicBezTo>
                  <a:cubicBezTo>
                    <a:pt x="26" y="34"/>
                    <a:pt x="26" y="37"/>
                    <a:pt x="27" y="29"/>
                  </a:cubicBezTo>
                  <a:cubicBezTo>
                    <a:pt x="25" y="19"/>
                    <a:pt x="20" y="23"/>
                    <a:pt x="9" y="22"/>
                  </a:cubicBezTo>
                  <a:cubicBezTo>
                    <a:pt x="17" y="20"/>
                    <a:pt x="22" y="16"/>
                    <a:pt x="29" y="14"/>
                  </a:cubicBezTo>
                  <a:cubicBezTo>
                    <a:pt x="36" y="12"/>
                    <a:pt x="8" y="16"/>
                    <a:pt x="8" y="16"/>
                  </a:cubicBezTo>
                  <a:cubicBezTo>
                    <a:pt x="0" y="1"/>
                    <a:pt x="23" y="7"/>
                    <a:pt x="20"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399" name="Google Shape;399;p40"/>
            <p:cNvSpPr/>
            <p:nvPr/>
          </p:nvSpPr>
          <p:spPr>
            <a:xfrm>
              <a:off x="2328" y="3036"/>
              <a:ext cx="46" cy="17"/>
            </a:xfrm>
            <a:custGeom>
              <a:avLst/>
              <a:gdLst/>
              <a:ahLst/>
              <a:cxnLst/>
              <a:rect l="l" t="t" r="r" b="b"/>
              <a:pathLst>
                <a:path w="46" h="17" extrusionOk="0">
                  <a:moveTo>
                    <a:pt x="23" y="1"/>
                  </a:moveTo>
                  <a:cubicBezTo>
                    <a:pt x="13" y="2"/>
                    <a:pt x="11" y="4"/>
                    <a:pt x="2" y="7"/>
                  </a:cubicBezTo>
                  <a:cubicBezTo>
                    <a:pt x="0" y="13"/>
                    <a:pt x="6" y="11"/>
                    <a:pt x="11" y="12"/>
                  </a:cubicBezTo>
                  <a:cubicBezTo>
                    <a:pt x="19" y="15"/>
                    <a:pt x="15" y="13"/>
                    <a:pt x="22" y="16"/>
                  </a:cubicBezTo>
                  <a:cubicBezTo>
                    <a:pt x="35" y="14"/>
                    <a:pt x="37" y="17"/>
                    <a:pt x="43" y="8"/>
                  </a:cubicBezTo>
                  <a:cubicBezTo>
                    <a:pt x="46" y="0"/>
                    <a:pt x="28" y="1"/>
                    <a:pt x="23" y="1"/>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0" name="Google Shape;400;p40"/>
            <p:cNvSpPr/>
            <p:nvPr/>
          </p:nvSpPr>
          <p:spPr>
            <a:xfrm>
              <a:off x="3698" y="2485"/>
              <a:ext cx="107" cy="195"/>
            </a:xfrm>
            <a:custGeom>
              <a:avLst/>
              <a:gdLst/>
              <a:ahLst/>
              <a:cxnLst/>
              <a:rect l="l" t="t" r="r" b="b"/>
              <a:pathLst>
                <a:path w="107" h="195" extrusionOk="0">
                  <a:moveTo>
                    <a:pt x="92" y="0"/>
                  </a:moveTo>
                  <a:cubicBezTo>
                    <a:pt x="97" y="4"/>
                    <a:pt x="97" y="7"/>
                    <a:pt x="99" y="13"/>
                  </a:cubicBezTo>
                  <a:cubicBezTo>
                    <a:pt x="101" y="24"/>
                    <a:pt x="105" y="33"/>
                    <a:pt x="107" y="45"/>
                  </a:cubicBezTo>
                  <a:cubicBezTo>
                    <a:pt x="105" y="57"/>
                    <a:pt x="105" y="56"/>
                    <a:pt x="96" y="61"/>
                  </a:cubicBezTo>
                  <a:cubicBezTo>
                    <a:pt x="93" y="68"/>
                    <a:pt x="92" y="73"/>
                    <a:pt x="89" y="80"/>
                  </a:cubicBezTo>
                  <a:cubicBezTo>
                    <a:pt x="88" y="86"/>
                    <a:pt x="87" y="91"/>
                    <a:pt x="84" y="97"/>
                  </a:cubicBezTo>
                  <a:cubicBezTo>
                    <a:pt x="83" y="107"/>
                    <a:pt x="78" y="120"/>
                    <a:pt x="73" y="129"/>
                  </a:cubicBezTo>
                  <a:cubicBezTo>
                    <a:pt x="72" y="135"/>
                    <a:pt x="71" y="139"/>
                    <a:pt x="68" y="145"/>
                  </a:cubicBezTo>
                  <a:cubicBezTo>
                    <a:pt x="66" y="155"/>
                    <a:pt x="62" y="163"/>
                    <a:pt x="57" y="171"/>
                  </a:cubicBezTo>
                  <a:cubicBezTo>
                    <a:pt x="54" y="187"/>
                    <a:pt x="46" y="190"/>
                    <a:pt x="32" y="195"/>
                  </a:cubicBezTo>
                  <a:cubicBezTo>
                    <a:pt x="17" y="192"/>
                    <a:pt x="23" y="195"/>
                    <a:pt x="12" y="187"/>
                  </a:cubicBezTo>
                  <a:cubicBezTo>
                    <a:pt x="8" y="184"/>
                    <a:pt x="4" y="173"/>
                    <a:pt x="4" y="173"/>
                  </a:cubicBezTo>
                  <a:cubicBezTo>
                    <a:pt x="3" y="166"/>
                    <a:pt x="1" y="161"/>
                    <a:pt x="0" y="153"/>
                  </a:cubicBezTo>
                  <a:cubicBezTo>
                    <a:pt x="2" y="139"/>
                    <a:pt x="7" y="138"/>
                    <a:pt x="16" y="129"/>
                  </a:cubicBezTo>
                  <a:cubicBezTo>
                    <a:pt x="17" y="120"/>
                    <a:pt x="19" y="114"/>
                    <a:pt x="20" y="105"/>
                  </a:cubicBezTo>
                  <a:cubicBezTo>
                    <a:pt x="19" y="97"/>
                    <a:pt x="17" y="91"/>
                    <a:pt x="16" y="83"/>
                  </a:cubicBezTo>
                  <a:cubicBezTo>
                    <a:pt x="17" y="71"/>
                    <a:pt x="18" y="59"/>
                    <a:pt x="32" y="56"/>
                  </a:cubicBezTo>
                  <a:cubicBezTo>
                    <a:pt x="38" y="51"/>
                    <a:pt x="41" y="51"/>
                    <a:pt x="49" y="49"/>
                  </a:cubicBezTo>
                  <a:cubicBezTo>
                    <a:pt x="58" y="43"/>
                    <a:pt x="63" y="35"/>
                    <a:pt x="72" y="30"/>
                  </a:cubicBezTo>
                  <a:cubicBezTo>
                    <a:pt x="78" y="19"/>
                    <a:pt x="88" y="13"/>
                    <a:pt x="92"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1" name="Google Shape;401;p40"/>
            <p:cNvSpPr/>
            <p:nvPr/>
          </p:nvSpPr>
          <p:spPr>
            <a:xfrm>
              <a:off x="2864" y="1794"/>
              <a:ext cx="954" cy="1011"/>
            </a:xfrm>
            <a:custGeom>
              <a:avLst/>
              <a:gdLst/>
              <a:ahLst/>
              <a:cxnLst/>
              <a:rect l="l" t="t" r="r" b="b"/>
              <a:pathLst>
                <a:path w="954" h="1011" extrusionOk="0">
                  <a:moveTo>
                    <a:pt x="163" y="25"/>
                  </a:moveTo>
                  <a:cubicBezTo>
                    <a:pt x="168" y="28"/>
                    <a:pt x="172" y="32"/>
                    <a:pt x="178" y="33"/>
                  </a:cubicBezTo>
                  <a:cubicBezTo>
                    <a:pt x="187" y="39"/>
                    <a:pt x="189" y="38"/>
                    <a:pt x="202" y="40"/>
                  </a:cubicBezTo>
                  <a:cubicBezTo>
                    <a:pt x="223" y="33"/>
                    <a:pt x="243" y="15"/>
                    <a:pt x="266" y="12"/>
                  </a:cubicBezTo>
                  <a:cubicBezTo>
                    <a:pt x="287" y="9"/>
                    <a:pt x="309" y="9"/>
                    <a:pt x="330" y="8"/>
                  </a:cubicBezTo>
                  <a:cubicBezTo>
                    <a:pt x="336" y="7"/>
                    <a:pt x="341" y="7"/>
                    <a:pt x="347" y="6"/>
                  </a:cubicBezTo>
                  <a:cubicBezTo>
                    <a:pt x="352" y="5"/>
                    <a:pt x="362" y="3"/>
                    <a:pt x="362" y="3"/>
                  </a:cubicBezTo>
                  <a:cubicBezTo>
                    <a:pt x="369" y="0"/>
                    <a:pt x="380" y="3"/>
                    <a:pt x="387" y="4"/>
                  </a:cubicBezTo>
                  <a:cubicBezTo>
                    <a:pt x="386" y="15"/>
                    <a:pt x="383" y="22"/>
                    <a:pt x="386" y="32"/>
                  </a:cubicBezTo>
                  <a:cubicBezTo>
                    <a:pt x="383" y="48"/>
                    <a:pt x="371" y="56"/>
                    <a:pt x="397" y="60"/>
                  </a:cubicBezTo>
                  <a:cubicBezTo>
                    <a:pt x="403" y="62"/>
                    <a:pt x="408" y="64"/>
                    <a:pt x="413" y="67"/>
                  </a:cubicBezTo>
                  <a:cubicBezTo>
                    <a:pt x="423" y="63"/>
                    <a:pt x="427" y="66"/>
                    <a:pt x="437" y="68"/>
                  </a:cubicBezTo>
                  <a:cubicBezTo>
                    <a:pt x="442" y="72"/>
                    <a:pt x="446" y="75"/>
                    <a:pt x="453" y="76"/>
                  </a:cubicBezTo>
                  <a:cubicBezTo>
                    <a:pt x="454" y="86"/>
                    <a:pt x="465" y="92"/>
                    <a:pt x="475" y="94"/>
                  </a:cubicBezTo>
                  <a:cubicBezTo>
                    <a:pt x="481" y="95"/>
                    <a:pt x="494" y="97"/>
                    <a:pt x="494" y="97"/>
                  </a:cubicBezTo>
                  <a:cubicBezTo>
                    <a:pt x="503" y="101"/>
                    <a:pt x="510" y="100"/>
                    <a:pt x="520" y="99"/>
                  </a:cubicBezTo>
                  <a:cubicBezTo>
                    <a:pt x="514" y="97"/>
                    <a:pt x="510" y="84"/>
                    <a:pt x="510" y="84"/>
                  </a:cubicBezTo>
                  <a:cubicBezTo>
                    <a:pt x="509" y="77"/>
                    <a:pt x="507" y="74"/>
                    <a:pt x="515" y="72"/>
                  </a:cubicBezTo>
                  <a:cubicBezTo>
                    <a:pt x="521" y="67"/>
                    <a:pt x="528" y="65"/>
                    <a:pt x="536" y="64"/>
                  </a:cubicBezTo>
                  <a:cubicBezTo>
                    <a:pt x="561" y="77"/>
                    <a:pt x="572" y="81"/>
                    <a:pt x="603" y="83"/>
                  </a:cubicBezTo>
                  <a:cubicBezTo>
                    <a:pt x="612" y="88"/>
                    <a:pt x="615" y="88"/>
                    <a:pt x="626" y="89"/>
                  </a:cubicBezTo>
                  <a:cubicBezTo>
                    <a:pt x="641" y="87"/>
                    <a:pt x="651" y="86"/>
                    <a:pt x="669" y="89"/>
                  </a:cubicBezTo>
                  <a:cubicBezTo>
                    <a:pt x="672" y="90"/>
                    <a:pt x="671" y="95"/>
                    <a:pt x="674" y="97"/>
                  </a:cubicBezTo>
                  <a:cubicBezTo>
                    <a:pt x="683" y="112"/>
                    <a:pt x="690" y="131"/>
                    <a:pt x="701" y="145"/>
                  </a:cubicBezTo>
                  <a:cubicBezTo>
                    <a:pt x="709" y="155"/>
                    <a:pt x="716" y="165"/>
                    <a:pt x="722" y="176"/>
                  </a:cubicBezTo>
                  <a:cubicBezTo>
                    <a:pt x="724" y="188"/>
                    <a:pt x="733" y="198"/>
                    <a:pt x="738" y="209"/>
                  </a:cubicBezTo>
                  <a:cubicBezTo>
                    <a:pt x="740" y="219"/>
                    <a:pt x="743" y="224"/>
                    <a:pt x="752" y="225"/>
                  </a:cubicBezTo>
                  <a:cubicBezTo>
                    <a:pt x="757" y="231"/>
                    <a:pt x="755" y="243"/>
                    <a:pt x="758" y="251"/>
                  </a:cubicBezTo>
                  <a:cubicBezTo>
                    <a:pt x="761" y="259"/>
                    <a:pt x="769" y="265"/>
                    <a:pt x="773" y="272"/>
                  </a:cubicBezTo>
                  <a:cubicBezTo>
                    <a:pt x="774" y="280"/>
                    <a:pt x="778" y="285"/>
                    <a:pt x="781" y="292"/>
                  </a:cubicBezTo>
                  <a:cubicBezTo>
                    <a:pt x="784" y="308"/>
                    <a:pt x="803" y="322"/>
                    <a:pt x="818" y="328"/>
                  </a:cubicBezTo>
                  <a:cubicBezTo>
                    <a:pt x="822" y="333"/>
                    <a:pt x="821" y="336"/>
                    <a:pt x="826" y="340"/>
                  </a:cubicBezTo>
                  <a:cubicBezTo>
                    <a:pt x="829" y="346"/>
                    <a:pt x="829" y="348"/>
                    <a:pt x="834" y="352"/>
                  </a:cubicBezTo>
                  <a:cubicBezTo>
                    <a:pt x="837" y="354"/>
                    <a:pt x="842" y="358"/>
                    <a:pt x="842" y="358"/>
                  </a:cubicBezTo>
                  <a:cubicBezTo>
                    <a:pt x="844" y="367"/>
                    <a:pt x="851" y="373"/>
                    <a:pt x="859" y="376"/>
                  </a:cubicBezTo>
                  <a:cubicBezTo>
                    <a:pt x="885" y="374"/>
                    <a:pt x="911" y="369"/>
                    <a:pt x="938" y="368"/>
                  </a:cubicBezTo>
                  <a:cubicBezTo>
                    <a:pt x="942" y="364"/>
                    <a:pt x="950" y="358"/>
                    <a:pt x="950" y="358"/>
                  </a:cubicBezTo>
                  <a:cubicBezTo>
                    <a:pt x="954" y="380"/>
                    <a:pt x="950" y="413"/>
                    <a:pt x="931" y="428"/>
                  </a:cubicBezTo>
                  <a:cubicBezTo>
                    <a:pt x="930" y="433"/>
                    <a:pt x="926" y="443"/>
                    <a:pt x="926" y="443"/>
                  </a:cubicBezTo>
                  <a:cubicBezTo>
                    <a:pt x="924" y="455"/>
                    <a:pt x="919" y="461"/>
                    <a:pt x="910" y="468"/>
                  </a:cubicBezTo>
                  <a:cubicBezTo>
                    <a:pt x="905" y="471"/>
                    <a:pt x="896" y="478"/>
                    <a:pt x="896" y="478"/>
                  </a:cubicBezTo>
                  <a:cubicBezTo>
                    <a:pt x="885" y="496"/>
                    <a:pt x="859" y="508"/>
                    <a:pt x="843" y="521"/>
                  </a:cubicBezTo>
                  <a:cubicBezTo>
                    <a:pt x="839" y="525"/>
                    <a:pt x="834" y="530"/>
                    <a:pt x="830" y="534"/>
                  </a:cubicBezTo>
                  <a:cubicBezTo>
                    <a:pt x="827" y="537"/>
                    <a:pt x="822" y="544"/>
                    <a:pt x="822" y="544"/>
                  </a:cubicBezTo>
                  <a:cubicBezTo>
                    <a:pt x="821" y="552"/>
                    <a:pt x="815" y="559"/>
                    <a:pt x="808" y="563"/>
                  </a:cubicBezTo>
                  <a:cubicBezTo>
                    <a:pt x="804" y="570"/>
                    <a:pt x="798" y="575"/>
                    <a:pt x="792" y="580"/>
                  </a:cubicBezTo>
                  <a:cubicBezTo>
                    <a:pt x="789" y="585"/>
                    <a:pt x="789" y="591"/>
                    <a:pt x="787" y="596"/>
                  </a:cubicBezTo>
                  <a:cubicBezTo>
                    <a:pt x="785" y="609"/>
                    <a:pt x="785" y="617"/>
                    <a:pt x="789" y="630"/>
                  </a:cubicBezTo>
                  <a:cubicBezTo>
                    <a:pt x="790" y="639"/>
                    <a:pt x="791" y="646"/>
                    <a:pt x="794" y="654"/>
                  </a:cubicBezTo>
                  <a:cubicBezTo>
                    <a:pt x="795" y="661"/>
                    <a:pt x="796" y="671"/>
                    <a:pt x="802" y="675"/>
                  </a:cubicBezTo>
                  <a:cubicBezTo>
                    <a:pt x="801" y="681"/>
                    <a:pt x="795" y="701"/>
                    <a:pt x="802" y="704"/>
                  </a:cubicBezTo>
                  <a:cubicBezTo>
                    <a:pt x="806" y="709"/>
                    <a:pt x="806" y="714"/>
                    <a:pt x="808" y="720"/>
                  </a:cubicBezTo>
                  <a:cubicBezTo>
                    <a:pt x="807" y="729"/>
                    <a:pt x="807" y="739"/>
                    <a:pt x="806" y="748"/>
                  </a:cubicBezTo>
                  <a:cubicBezTo>
                    <a:pt x="776" y="769"/>
                    <a:pt x="768" y="775"/>
                    <a:pt x="750" y="779"/>
                  </a:cubicBezTo>
                  <a:cubicBezTo>
                    <a:pt x="738" y="788"/>
                    <a:pt x="732" y="800"/>
                    <a:pt x="723" y="812"/>
                  </a:cubicBezTo>
                  <a:cubicBezTo>
                    <a:pt x="721" y="820"/>
                    <a:pt x="723" y="826"/>
                    <a:pt x="725" y="833"/>
                  </a:cubicBezTo>
                  <a:cubicBezTo>
                    <a:pt x="729" y="870"/>
                    <a:pt x="726" y="865"/>
                    <a:pt x="693" y="886"/>
                  </a:cubicBezTo>
                  <a:cubicBezTo>
                    <a:pt x="689" y="890"/>
                    <a:pt x="686" y="902"/>
                    <a:pt x="683" y="908"/>
                  </a:cubicBezTo>
                  <a:cubicBezTo>
                    <a:pt x="681" y="912"/>
                    <a:pt x="678" y="920"/>
                    <a:pt x="678" y="920"/>
                  </a:cubicBezTo>
                  <a:cubicBezTo>
                    <a:pt x="677" y="931"/>
                    <a:pt x="673" y="933"/>
                    <a:pt x="667" y="942"/>
                  </a:cubicBezTo>
                  <a:cubicBezTo>
                    <a:pt x="654" y="955"/>
                    <a:pt x="616" y="986"/>
                    <a:pt x="598" y="996"/>
                  </a:cubicBezTo>
                  <a:cubicBezTo>
                    <a:pt x="591" y="1006"/>
                    <a:pt x="568" y="1003"/>
                    <a:pt x="557" y="1004"/>
                  </a:cubicBezTo>
                  <a:cubicBezTo>
                    <a:pt x="545" y="1007"/>
                    <a:pt x="532" y="1008"/>
                    <a:pt x="520" y="1009"/>
                  </a:cubicBezTo>
                  <a:cubicBezTo>
                    <a:pt x="511" y="1011"/>
                    <a:pt x="507" y="1010"/>
                    <a:pt x="499" y="1008"/>
                  </a:cubicBezTo>
                  <a:cubicBezTo>
                    <a:pt x="496" y="1003"/>
                    <a:pt x="491" y="1001"/>
                    <a:pt x="488" y="996"/>
                  </a:cubicBezTo>
                  <a:cubicBezTo>
                    <a:pt x="490" y="986"/>
                    <a:pt x="492" y="981"/>
                    <a:pt x="488" y="971"/>
                  </a:cubicBezTo>
                  <a:cubicBezTo>
                    <a:pt x="486" y="966"/>
                    <a:pt x="475" y="937"/>
                    <a:pt x="469" y="936"/>
                  </a:cubicBezTo>
                  <a:cubicBezTo>
                    <a:pt x="465" y="932"/>
                    <a:pt x="454" y="924"/>
                    <a:pt x="454" y="924"/>
                  </a:cubicBezTo>
                  <a:cubicBezTo>
                    <a:pt x="453" y="919"/>
                    <a:pt x="452" y="913"/>
                    <a:pt x="450" y="908"/>
                  </a:cubicBezTo>
                  <a:cubicBezTo>
                    <a:pt x="449" y="905"/>
                    <a:pt x="446" y="900"/>
                    <a:pt x="446" y="900"/>
                  </a:cubicBezTo>
                  <a:cubicBezTo>
                    <a:pt x="445" y="893"/>
                    <a:pt x="443" y="887"/>
                    <a:pt x="442" y="880"/>
                  </a:cubicBezTo>
                  <a:cubicBezTo>
                    <a:pt x="441" y="861"/>
                    <a:pt x="446" y="824"/>
                    <a:pt x="421" y="800"/>
                  </a:cubicBezTo>
                  <a:cubicBezTo>
                    <a:pt x="414" y="800"/>
                    <a:pt x="416" y="791"/>
                    <a:pt x="411" y="784"/>
                  </a:cubicBezTo>
                  <a:cubicBezTo>
                    <a:pt x="407" y="770"/>
                    <a:pt x="405" y="763"/>
                    <a:pt x="403" y="747"/>
                  </a:cubicBezTo>
                  <a:cubicBezTo>
                    <a:pt x="405" y="734"/>
                    <a:pt x="408" y="729"/>
                    <a:pt x="418" y="721"/>
                  </a:cubicBezTo>
                  <a:cubicBezTo>
                    <a:pt x="421" y="715"/>
                    <a:pt x="421" y="711"/>
                    <a:pt x="426" y="707"/>
                  </a:cubicBezTo>
                  <a:cubicBezTo>
                    <a:pt x="434" y="689"/>
                    <a:pt x="427" y="661"/>
                    <a:pt x="429" y="641"/>
                  </a:cubicBezTo>
                  <a:cubicBezTo>
                    <a:pt x="427" y="629"/>
                    <a:pt x="421" y="605"/>
                    <a:pt x="411" y="596"/>
                  </a:cubicBezTo>
                  <a:cubicBezTo>
                    <a:pt x="397" y="584"/>
                    <a:pt x="388" y="577"/>
                    <a:pt x="379" y="561"/>
                  </a:cubicBezTo>
                  <a:cubicBezTo>
                    <a:pt x="378" y="554"/>
                    <a:pt x="371" y="540"/>
                    <a:pt x="371" y="540"/>
                  </a:cubicBezTo>
                  <a:cubicBezTo>
                    <a:pt x="373" y="534"/>
                    <a:pt x="374" y="529"/>
                    <a:pt x="376" y="523"/>
                  </a:cubicBezTo>
                  <a:cubicBezTo>
                    <a:pt x="384" y="470"/>
                    <a:pt x="383" y="469"/>
                    <a:pt x="336" y="467"/>
                  </a:cubicBezTo>
                  <a:cubicBezTo>
                    <a:pt x="316" y="462"/>
                    <a:pt x="311" y="452"/>
                    <a:pt x="302" y="433"/>
                  </a:cubicBezTo>
                  <a:cubicBezTo>
                    <a:pt x="284" y="434"/>
                    <a:pt x="272" y="435"/>
                    <a:pt x="254" y="436"/>
                  </a:cubicBezTo>
                  <a:cubicBezTo>
                    <a:pt x="246" y="444"/>
                    <a:pt x="235" y="447"/>
                    <a:pt x="224" y="449"/>
                  </a:cubicBezTo>
                  <a:cubicBezTo>
                    <a:pt x="209" y="464"/>
                    <a:pt x="203" y="458"/>
                    <a:pt x="181" y="456"/>
                  </a:cubicBezTo>
                  <a:cubicBezTo>
                    <a:pt x="168" y="451"/>
                    <a:pt x="138" y="457"/>
                    <a:pt x="138" y="457"/>
                  </a:cubicBezTo>
                  <a:cubicBezTo>
                    <a:pt x="125" y="463"/>
                    <a:pt x="118" y="458"/>
                    <a:pt x="102" y="454"/>
                  </a:cubicBezTo>
                  <a:cubicBezTo>
                    <a:pt x="93" y="450"/>
                    <a:pt x="90" y="440"/>
                    <a:pt x="83" y="432"/>
                  </a:cubicBezTo>
                  <a:cubicBezTo>
                    <a:pt x="81" y="415"/>
                    <a:pt x="61" y="422"/>
                    <a:pt x="59" y="404"/>
                  </a:cubicBezTo>
                  <a:cubicBezTo>
                    <a:pt x="42" y="385"/>
                    <a:pt x="13" y="355"/>
                    <a:pt x="6" y="334"/>
                  </a:cubicBezTo>
                  <a:cubicBezTo>
                    <a:pt x="0" y="304"/>
                    <a:pt x="11" y="307"/>
                    <a:pt x="18" y="280"/>
                  </a:cubicBezTo>
                  <a:cubicBezTo>
                    <a:pt x="17" y="267"/>
                    <a:pt x="19" y="253"/>
                    <a:pt x="16" y="240"/>
                  </a:cubicBezTo>
                  <a:cubicBezTo>
                    <a:pt x="15" y="235"/>
                    <a:pt x="6" y="230"/>
                    <a:pt x="6" y="230"/>
                  </a:cubicBezTo>
                  <a:cubicBezTo>
                    <a:pt x="10" y="217"/>
                    <a:pt x="15" y="212"/>
                    <a:pt x="22" y="201"/>
                  </a:cubicBezTo>
                  <a:cubicBezTo>
                    <a:pt x="25" y="196"/>
                    <a:pt x="32" y="185"/>
                    <a:pt x="32" y="185"/>
                  </a:cubicBezTo>
                  <a:cubicBezTo>
                    <a:pt x="35" y="172"/>
                    <a:pt x="32" y="179"/>
                    <a:pt x="40" y="166"/>
                  </a:cubicBezTo>
                  <a:cubicBezTo>
                    <a:pt x="42" y="163"/>
                    <a:pt x="50" y="160"/>
                    <a:pt x="50" y="160"/>
                  </a:cubicBezTo>
                  <a:cubicBezTo>
                    <a:pt x="53" y="156"/>
                    <a:pt x="58" y="145"/>
                    <a:pt x="61" y="142"/>
                  </a:cubicBezTo>
                  <a:cubicBezTo>
                    <a:pt x="70" y="134"/>
                    <a:pt x="88" y="127"/>
                    <a:pt x="98" y="123"/>
                  </a:cubicBezTo>
                  <a:cubicBezTo>
                    <a:pt x="100" y="120"/>
                    <a:pt x="105" y="119"/>
                    <a:pt x="106" y="116"/>
                  </a:cubicBezTo>
                  <a:cubicBezTo>
                    <a:pt x="110" y="104"/>
                    <a:pt x="110" y="92"/>
                    <a:pt x="114" y="80"/>
                  </a:cubicBezTo>
                  <a:cubicBezTo>
                    <a:pt x="116" y="63"/>
                    <a:pt x="125" y="62"/>
                    <a:pt x="138" y="54"/>
                  </a:cubicBezTo>
                  <a:cubicBezTo>
                    <a:pt x="142" y="49"/>
                    <a:pt x="148" y="44"/>
                    <a:pt x="154" y="43"/>
                  </a:cubicBezTo>
                  <a:cubicBezTo>
                    <a:pt x="157" y="38"/>
                    <a:pt x="162" y="28"/>
                    <a:pt x="162" y="28"/>
                  </a:cubicBezTo>
                  <a:cubicBezTo>
                    <a:pt x="164" y="25"/>
                    <a:pt x="160" y="24"/>
                    <a:pt x="163" y="25"/>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2" name="Google Shape;402;p40"/>
            <p:cNvSpPr/>
            <p:nvPr/>
          </p:nvSpPr>
          <p:spPr>
            <a:xfrm>
              <a:off x="2972" y="1236"/>
              <a:ext cx="2296" cy="1080"/>
            </a:xfrm>
            <a:custGeom>
              <a:avLst/>
              <a:gdLst/>
              <a:ahLst/>
              <a:cxnLst/>
              <a:rect l="l" t="t" r="r" b="b"/>
              <a:pathLst>
                <a:path w="2296" h="1080" extrusionOk="0">
                  <a:moveTo>
                    <a:pt x="56" y="578"/>
                  </a:moveTo>
                  <a:cubicBezTo>
                    <a:pt x="46" y="575"/>
                    <a:pt x="47" y="571"/>
                    <a:pt x="39" y="565"/>
                  </a:cubicBezTo>
                  <a:cubicBezTo>
                    <a:pt x="30" y="568"/>
                    <a:pt x="23" y="565"/>
                    <a:pt x="14" y="563"/>
                  </a:cubicBezTo>
                  <a:cubicBezTo>
                    <a:pt x="17" y="554"/>
                    <a:pt x="18" y="547"/>
                    <a:pt x="8" y="544"/>
                  </a:cubicBezTo>
                  <a:cubicBezTo>
                    <a:pt x="0" y="533"/>
                    <a:pt x="10" y="530"/>
                    <a:pt x="16" y="521"/>
                  </a:cubicBezTo>
                  <a:cubicBezTo>
                    <a:pt x="9" y="499"/>
                    <a:pt x="5" y="481"/>
                    <a:pt x="29" y="475"/>
                  </a:cubicBezTo>
                  <a:cubicBezTo>
                    <a:pt x="57" y="479"/>
                    <a:pt x="85" y="479"/>
                    <a:pt x="113" y="477"/>
                  </a:cubicBezTo>
                  <a:cubicBezTo>
                    <a:pt x="117" y="472"/>
                    <a:pt x="121" y="459"/>
                    <a:pt x="121" y="459"/>
                  </a:cubicBezTo>
                  <a:cubicBezTo>
                    <a:pt x="119" y="450"/>
                    <a:pt x="117" y="430"/>
                    <a:pt x="110" y="423"/>
                  </a:cubicBezTo>
                  <a:cubicBezTo>
                    <a:pt x="105" y="418"/>
                    <a:pt x="91" y="419"/>
                    <a:pt x="83" y="417"/>
                  </a:cubicBezTo>
                  <a:cubicBezTo>
                    <a:pt x="79" y="414"/>
                    <a:pt x="71" y="414"/>
                    <a:pt x="69" y="409"/>
                  </a:cubicBezTo>
                  <a:cubicBezTo>
                    <a:pt x="67" y="404"/>
                    <a:pt x="76" y="401"/>
                    <a:pt x="81" y="400"/>
                  </a:cubicBezTo>
                  <a:cubicBezTo>
                    <a:pt x="90" y="398"/>
                    <a:pt x="99" y="399"/>
                    <a:pt x="108" y="398"/>
                  </a:cubicBezTo>
                  <a:cubicBezTo>
                    <a:pt x="115" y="387"/>
                    <a:pt x="123" y="390"/>
                    <a:pt x="136" y="392"/>
                  </a:cubicBezTo>
                  <a:cubicBezTo>
                    <a:pt x="143" y="390"/>
                    <a:pt x="148" y="386"/>
                    <a:pt x="154" y="383"/>
                  </a:cubicBezTo>
                  <a:cubicBezTo>
                    <a:pt x="155" y="381"/>
                    <a:pt x="161" y="372"/>
                    <a:pt x="163" y="371"/>
                  </a:cubicBezTo>
                  <a:cubicBezTo>
                    <a:pt x="167" y="369"/>
                    <a:pt x="175" y="367"/>
                    <a:pt x="175" y="367"/>
                  </a:cubicBezTo>
                  <a:cubicBezTo>
                    <a:pt x="192" y="331"/>
                    <a:pt x="208" y="342"/>
                    <a:pt x="236" y="333"/>
                  </a:cubicBezTo>
                  <a:cubicBezTo>
                    <a:pt x="240" y="321"/>
                    <a:pt x="239" y="310"/>
                    <a:pt x="232" y="300"/>
                  </a:cubicBezTo>
                  <a:cubicBezTo>
                    <a:pt x="232" y="297"/>
                    <a:pt x="230" y="291"/>
                    <a:pt x="232" y="288"/>
                  </a:cubicBezTo>
                  <a:cubicBezTo>
                    <a:pt x="236" y="283"/>
                    <a:pt x="244" y="283"/>
                    <a:pt x="250" y="281"/>
                  </a:cubicBezTo>
                  <a:cubicBezTo>
                    <a:pt x="252" y="280"/>
                    <a:pt x="256" y="279"/>
                    <a:pt x="256" y="279"/>
                  </a:cubicBezTo>
                  <a:cubicBezTo>
                    <a:pt x="262" y="291"/>
                    <a:pt x="261" y="295"/>
                    <a:pt x="259" y="310"/>
                  </a:cubicBezTo>
                  <a:cubicBezTo>
                    <a:pt x="263" y="323"/>
                    <a:pt x="271" y="313"/>
                    <a:pt x="275" y="325"/>
                  </a:cubicBezTo>
                  <a:cubicBezTo>
                    <a:pt x="270" y="339"/>
                    <a:pt x="285" y="329"/>
                    <a:pt x="292" y="327"/>
                  </a:cubicBezTo>
                  <a:cubicBezTo>
                    <a:pt x="301" y="330"/>
                    <a:pt x="304" y="337"/>
                    <a:pt x="313" y="340"/>
                  </a:cubicBezTo>
                  <a:cubicBezTo>
                    <a:pt x="326" y="331"/>
                    <a:pt x="329" y="322"/>
                    <a:pt x="346" y="321"/>
                  </a:cubicBezTo>
                  <a:cubicBezTo>
                    <a:pt x="358" y="318"/>
                    <a:pt x="377" y="323"/>
                    <a:pt x="388" y="319"/>
                  </a:cubicBezTo>
                  <a:cubicBezTo>
                    <a:pt x="399" y="302"/>
                    <a:pt x="383" y="329"/>
                    <a:pt x="394" y="287"/>
                  </a:cubicBezTo>
                  <a:cubicBezTo>
                    <a:pt x="395" y="282"/>
                    <a:pt x="409" y="280"/>
                    <a:pt x="413" y="279"/>
                  </a:cubicBezTo>
                  <a:cubicBezTo>
                    <a:pt x="422" y="281"/>
                    <a:pt x="426" y="287"/>
                    <a:pt x="434" y="288"/>
                  </a:cubicBezTo>
                  <a:cubicBezTo>
                    <a:pt x="437" y="278"/>
                    <a:pt x="434" y="276"/>
                    <a:pt x="426" y="271"/>
                  </a:cubicBezTo>
                  <a:cubicBezTo>
                    <a:pt x="416" y="248"/>
                    <a:pt x="457" y="249"/>
                    <a:pt x="482" y="248"/>
                  </a:cubicBezTo>
                  <a:cubicBezTo>
                    <a:pt x="485" y="247"/>
                    <a:pt x="496" y="252"/>
                    <a:pt x="497" y="248"/>
                  </a:cubicBezTo>
                  <a:cubicBezTo>
                    <a:pt x="501" y="239"/>
                    <a:pt x="479" y="239"/>
                    <a:pt x="469" y="239"/>
                  </a:cubicBezTo>
                  <a:cubicBezTo>
                    <a:pt x="450" y="240"/>
                    <a:pt x="416" y="241"/>
                    <a:pt x="400" y="239"/>
                  </a:cubicBezTo>
                  <a:cubicBezTo>
                    <a:pt x="394" y="238"/>
                    <a:pt x="392" y="221"/>
                    <a:pt x="392" y="221"/>
                  </a:cubicBezTo>
                  <a:cubicBezTo>
                    <a:pt x="393" y="215"/>
                    <a:pt x="392" y="208"/>
                    <a:pt x="394" y="202"/>
                  </a:cubicBezTo>
                  <a:cubicBezTo>
                    <a:pt x="394" y="202"/>
                    <a:pt x="426" y="181"/>
                    <a:pt x="430" y="179"/>
                  </a:cubicBezTo>
                  <a:cubicBezTo>
                    <a:pt x="435" y="165"/>
                    <a:pt x="429" y="166"/>
                    <a:pt x="415" y="164"/>
                  </a:cubicBezTo>
                  <a:cubicBezTo>
                    <a:pt x="394" y="166"/>
                    <a:pt x="388" y="164"/>
                    <a:pt x="382" y="183"/>
                  </a:cubicBezTo>
                  <a:cubicBezTo>
                    <a:pt x="374" y="191"/>
                    <a:pt x="374" y="200"/>
                    <a:pt x="357" y="202"/>
                  </a:cubicBezTo>
                  <a:cubicBezTo>
                    <a:pt x="349" y="209"/>
                    <a:pt x="346" y="213"/>
                    <a:pt x="340" y="221"/>
                  </a:cubicBezTo>
                  <a:cubicBezTo>
                    <a:pt x="336" y="233"/>
                    <a:pt x="346" y="243"/>
                    <a:pt x="357" y="246"/>
                  </a:cubicBezTo>
                  <a:cubicBezTo>
                    <a:pt x="362" y="249"/>
                    <a:pt x="363" y="241"/>
                    <a:pt x="363" y="247"/>
                  </a:cubicBezTo>
                  <a:cubicBezTo>
                    <a:pt x="346" y="257"/>
                    <a:pt x="354" y="269"/>
                    <a:pt x="340" y="271"/>
                  </a:cubicBezTo>
                  <a:cubicBezTo>
                    <a:pt x="336" y="284"/>
                    <a:pt x="336" y="296"/>
                    <a:pt x="321" y="300"/>
                  </a:cubicBezTo>
                  <a:cubicBezTo>
                    <a:pt x="307" y="309"/>
                    <a:pt x="313" y="305"/>
                    <a:pt x="304" y="312"/>
                  </a:cubicBezTo>
                  <a:cubicBezTo>
                    <a:pt x="281" y="306"/>
                    <a:pt x="294" y="298"/>
                    <a:pt x="282" y="283"/>
                  </a:cubicBezTo>
                  <a:cubicBezTo>
                    <a:pt x="278" y="270"/>
                    <a:pt x="272" y="266"/>
                    <a:pt x="261" y="258"/>
                  </a:cubicBezTo>
                  <a:cubicBezTo>
                    <a:pt x="247" y="261"/>
                    <a:pt x="237" y="270"/>
                    <a:pt x="225" y="277"/>
                  </a:cubicBezTo>
                  <a:cubicBezTo>
                    <a:pt x="217" y="274"/>
                    <a:pt x="213" y="271"/>
                    <a:pt x="208" y="265"/>
                  </a:cubicBezTo>
                  <a:cubicBezTo>
                    <a:pt x="205" y="255"/>
                    <a:pt x="197" y="250"/>
                    <a:pt x="194" y="240"/>
                  </a:cubicBezTo>
                  <a:cubicBezTo>
                    <a:pt x="195" y="231"/>
                    <a:pt x="192" y="222"/>
                    <a:pt x="196" y="214"/>
                  </a:cubicBezTo>
                  <a:cubicBezTo>
                    <a:pt x="198" y="210"/>
                    <a:pt x="204" y="211"/>
                    <a:pt x="208" y="210"/>
                  </a:cubicBezTo>
                  <a:cubicBezTo>
                    <a:pt x="221" y="206"/>
                    <a:pt x="235" y="200"/>
                    <a:pt x="248" y="196"/>
                  </a:cubicBezTo>
                  <a:cubicBezTo>
                    <a:pt x="256" y="193"/>
                    <a:pt x="271" y="183"/>
                    <a:pt x="271" y="183"/>
                  </a:cubicBezTo>
                  <a:cubicBezTo>
                    <a:pt x="279" y="171"/>
                    <a:pt x="286" y="158"/>
                    <a:pt x="298" y="150"/>
                  </a:cubicBezTo>
                  <a:cubicBezTo>
                    <a:pt x="305" y="139"/>
                    <a:pt x="328" y="122"/>
                    <a:pt x="342" y="120"/>
                  </a:cubicBezTo>
                  <a:cubicBezTo>
                    <a:pt x="356" y="111"/>
                    <a:pt x="369" y="106"/>
                    <a:pt x="386" y="104"/>
                  </a:cubicBezTo>
                  <a:cubicBezTo>
                    <a:pt x="398" y="102"/>
                    <a:pt x="421" y="100"/>
                    <a:pt x="421" y="100"/>
                  </a:cubicBezTo>
                  <a:cubicBezTo>
                    <a:pt x="431" y="100"/>
                    <a:pt x="449" y="88"/>
                    <a:pt x="458" y="89"/>
                  </a:cubicBezTo>
                  <a:cubicBezTo>
                    <a:pt x="467" y="90"/>
                    <a:pt x="464" y="103"/>
                    <a:pt x="474" y="107"/>
                  </a:cubicBezTo>
                  <a:cubicBezTo>
                    <a:pt x="484" y="111"/>
                    <a:pt x="501" y="109"/>
                    <a:pt x="516" y="112"/>
                  </a:cubicBezTo>
                  <a:cubicBezTo>
                    <a:pt x="533" y="118"/>
                    <a:pt x="549" y="121"/>
                    <a:pt x="567" y="125"/>
                  </a:cubicBezTo>
                  <a:cubicBezTo>
                    <a:pt x="579" y="130"/>
                    <a:pt x="598" y="133"/>
                    <a:pt x="610" y="134"/>
                  </a:cubicBezTo>
                  <a:cubicBezTo>
                    <a:pt x="622" y="146"/>
                    <a:pt x="601" y="157"/>
                    <a:pt x="590" y="160"/>
                  </a:cubicBezTo>
                  <a:cubicBezTo>
                    <a:pt x="567" y="158"/>
                    <a:pt x="550" y="151"/>
                    <a:pt x="528" y="144"/>
                  </a:cubicBezTo>
                  <a:cubicBezTo>
                    <a:pt x="527" y="144"/>
                    <a:pt x="513" y="145"/>
                    <a:pt x="515" y="152"/>
                  </a:cubicBezTo>
                  <a:cubicBezTo>
                    <a:pt x="517" y="159"/>
                    <a:pt x="528" y="160"/>
                    <a:pt x="534" y="164"/>
                  </a:cubicBezTo>
                  <a:cubicBezTo>
                    <a:pt x="536" y="165"/>
                    <a:pt x="540" y="168"/>
                    <a:pt x="540" y="168"/>
                  </a:cubicBezTo>
                  <a:cubicBezTo>
                    <a:pt x="546" y="188"/>
                    <a:pt x="558" y="190"/>
                    <a:pt x="576" y="196"/>
                  </a:cubicBezTo>
                  <a:cubicBezTo>
                    <a:pt x="587" y="192"/>
                    <a:pt x="579" y="187"/>
                    <a:pt x="572" y="185"/>
                  </a:cubicBezTo>
                  <a:cubicBezTo>
                    <a:pt x="566" y="167"/>
                    <a:pt x="595" y="180"/>
                    <a:pt x="603" y="183"/>
                  </a:cubicBezTo>
                  <a:cubicBezTo>
                    <a:pt x="618" y="180"/>
                    <a:pt x="613" y="176"/>
                    <a:pt x="603" y="173"/>
                  </a:cubicBezTo>
                  <a:cubicBezTo>
                    <a:pt x="608" y="164"/>
                    <a:pt x="615" y="159"/>
                    <a:pt x="624" y="156"/>
                  </a:cubicBezTo>
                  <a:cubicBezTo>
                    <a:pt x="638" y="158"/>
                    <a:pt x="635" y="154"/>
                    <a:pt x="645" y="161"/>
                  </a:cubicBezTo>
                  <a:cubicBezTo>
                    <a:pt x="663" y="157"/>
                    <a:pt x="659" y="151"/>
                    <a:pt x="645" y="146"/>
                  </a:cubicBezTo>
                  <a:cubicBezTo>
                    <a:pt x="644" y="141"/>
                    <a:pt x="644" y="134"/>
                    <a:pt x="642" y="131"/>
                  </a:cubicBezTo>
                  <a:cubicBezTo>
                    <a:pt x="640" y="128"/>
                    <a:pt x="629" y="129"/>
                    <a:pt x="634" y="129"/>
                  </a:cubicBezTo>
                  <a:cubicBezTo>
                    <a:pt x="647" y="120"/>
                    <a:pt x="657" y="124"/>
                    <a:pt x="670" y="131"/>
                  </a:cubicBezTo>
                  <a:cubicBezTo>
                    <a:pt x="676" y="134"/>
                    <a:pt x="654" y="136"/>
                    <a:pt x="657" y="139"/>
                  </a:cubicBezTo>
                  <a:cubicBezTo>
                    <a:pt x="660" y="142"/>
                    <a:pt x="677" y="149"/>
                    <a:pt x="689" y="148"/>
                  </a:cubicBezTo>
                  <a:cubicBezTo>
                    <a:pt x="701" y="133"/>
                    <a:pt x="712" y="133"/>
                    <a:pt x="730" y="131"/>
                  </a:cubicBezTo>
                  <a:cubicBezTo>
                    <a:pt x="739" y="128"/>
                    <a:pt x="746" y="122"/>
                    <a:pt x="755" y="118"/>
                  </a:cubicBezTo>
                  <a:cubicBezTo>
                    <a:pt x="758" y="121"/>
                    <a:pt x="756" y="127"/>
                    <a:pt x="760" y="129"/>
                  </a:cubicBezTo>
                  <a:cubicBezTo>
                    <a:pt x="762" y="130"/>
                    <a:pt x="772" y="125"/>
                    <a:pt x="774" y="125"/>
                  </a:cubicBezTo>
                  <a:cubicBezTo>
                    <a:pt x="784" y="124"/>
                    <a:pt x="793" y="124"/>
                    <a:pt x="803" y="123"/>
                  </a:cubicBezTo>
                  <a:cubicBezTo>
                    <a:pt x="817" y="127"/>
                    <a:pt x="808" y="132"/>
                    <a:pt x="826" y="129"/>
                  </a:cubicBezTo>
                  <a:cubicBezTo>
                    <a:pt x="841" y="119"/>
                    <a:pt x="820" y="109"/>
                    <a:pt x="810" y="106"/>
                  </a:cubicBezTo>
                  <a:cubicBezTo>
                    <a:pt x="808" y="105"/>
                    <a:pt x="803" y="103"/>
                    <a:pt x="805" y="102"/>
                  </a:cubicBezTo>
                  <a:cubicBezTo>
                    <a:pt x="813" y="99"/>
                    <a:pt x="828" y="108"/>
                    <a:pt x="828" y="108"/>
                  </a:cubicBezTo>
                  <a:cubicBezTo>
                    <a:pt x="837" y="111"/>
                    <a:pt x="850" y="107"/>
                    <a:pt x="864" y="110"/>
                  </a:cubicBezTo>
                  <a:cubicBezTo>
                    <a:pt x="878" y="113"/>
                    <a:pt x="899" y="123"/>
                    <a:pt x="910" y="125"/>
                  </a:cubicBezTo>
                  <a:cubicBezTo>
                    <a:pt x="920" y="127"/>
                    <a:pt x="922" y="132"/>
                    <a:pt x="928" y="123"/>
                  </a:cubicBezTo>
                  <a:cubicBezTo>
                    <a:pt x="916" y="117"/>
                    <a:pt x="903" y="109"/>
                    <a:pt x="895" y="98"/>
                  </a:cubicBezTo>
                  <a:cubicBezTo>
                    <a:pt x="898" y="85"/>
                    <a:pt x="901" y="80"/>
                    <a:pt x="903" y="66"/>
                  </a:cubicBezTo>
                  <a:cubicBezTo>
                    <a:pt x="916" y="68"/>
                    <a:pt x="927" y="69"/>
                    <a:pt x="939" y="75"/>
                  </a:cubicBezTo>
                  <a:cubicBezTo>
                    <a:pt x="944" y="89"/>
                    <a:pt x="939" y="85"/>
                    <a:pt x="949" y="91"/>
                  </a:cubicBezTo>
                  <a:cubicBezTo>
                    <a:pt x="957" y="104"/>
                    <a:pt x="967" y="113"/>
                    <a:pt x="976" y="125"/>
                  </a:cubicBezTo>
                  <a:cubicBezTo>
                    <a:pt x="979" y="142"/>
                    <a:pt x="980" y="143"/>
                    <a:pt x="966" y="148"/>
                  </a:cubicBezTo>
                  <a:cubicBezTo>
                    <a:pt x="960" y="153"/>
                    <a:pt x="946" y="150"/>
                    <a:pt x="943" y="158"/>
                  </a:cubicBezTo>
                  <a:cubicBezTo>
                    <a:pt x="957" y="161"/>
                    <a:pt x="968" y="158"/>
                    <a:pt x="981" y="154"/>
                  </a:cubicBezTo>
                  <a:cubicBezTo>
                    <a:pt x="995" y="145"/>
                    <a:pt x="989" y="148"/>
                    <a:pt x="999" y="143"/>
                  </a:cubicBezTo>
                  <a:cubicBezTo>
                    <a:pt x="997" y="130"/>
                    <a:pt x="988" y="123"/>
                    <a:pt x="1004" y="118"/>
                  </a:cubicBezTo>
                  <a:cubicBezTo>
                    <a:pt x="996" y="116"/>
                    <a:pt x="988" y="114"/>
                    <a:pt x="979" y="112"/>
                  </a:cubicBezTo>
                  <a:cubicBezTo>
                    <a:pt x="976" y="102"/>
                    <a:pt x="969" y="97"/>
                    <a:pt x="960" y="91"/>
                  </a:cubicBezTo>
                  <a:cubicBezTo>
                    <a:pt x="962" y="68"/>
                    <a:pt x="959" y="67"/>
                    <a:pt x="976" y="75"/>
                  </a:cubicBezTo>
                  <a:cubicBezTo>
                    <a:pt x="985" y="86"/>
                    <a:pt x="987" y="94"/>
                    <a:pt x="1002" y="98"/>
                  </a:cubicBezTo>
                  <a:cubicBezTo>
                    <a:pt x="1009" y="97"/>
                    <a:pt x="1016" y="98"/>
                    <a:pt x="1022" y="96"/>
                  </a:cubicBezTo>
                  <a:cubicBezTo>
                    <a:pt x="1024" y="95"/>
                    <a:pt x="1018" y="94"/>
                    <a:pt x="1016" y="93"/>
                  </a:cubicBezTo>
                  <a:cubicBezTo>
                    <a:pt x="1008" y="90"/>
                    <a:pt x="999" y="88"/>
                    <a:pt x="991" y="85"/>
                  </a:cubicBezTo>
                  <a:cubicBezTo>
                    <a:pt x="993" y="84"/>
                    <a:pt x="995" y="81"/>
                    <a:pt x="997" y="81"/>
                  </a:cubicBezTo>
                  <a:cubicBezTo>
                    <a:pt x="999" y="81"/>
                    <a:pt x="1006" y="84"/>
                    <a:pt x="1004" y="83"/>
                  </a:cubicBezTo>
                  <a:cubicBezTo>
                    <a:pt x="997" y="80"/>
                    <a:pt x="990" y="77"/>
                    <a:pt x="983" y="75"/>
                  </a:cubicBezTo>
                  <a:cubicBezTo>
                    <a:pt x="986" y="74"/>
                    <a:pt x="1015" y="70"/>
                    <a:pt x="1025" y="72"/>
                  </a:cubicBezTo>
                  <a:cubicBezTo>
                    <a:pt x="1035" y="74"/>
                    <a:pt x="1039" y="83"/>
                    <a:pt x="1045" y="85"/>
                  </a:cubicBezTo>
                  <a:cubicBezTo>
                    <a:pt x="1050" y="84"/>
                    <a:pt x="1059" y="88"/>
                    <a:pt x="1060" y="83"/>
                  </a:cubicBezTo>
                  <a:cubicBezTo>
                    <a:pt x="1061" y="78"/>
                    <a:pt x="1048" y="75"/>
                    <a:pt x="1048" y="75"/>
                  </a:cubicBezTo>
                  <a:cubicBezTo>
                    <a:pt x="1044" y="72"/>
                    <a:pt x="1035" y="73"/>
                    <a:pt x="1032" y="71"/>
                  </a:cubicBezTo>
                  <a:cubicBezTo>
                    <a:pt x="1029" y="69"/>
                    <a:pt x="1019" y="64"/>
                    <a:pt x="1027" y="60"/>
                  </a:cubicBezTo>
                  <a:cubicBezTo>
                    <a:pt x="1043" y="48"/>
                    <a:pt x="1063" y="49"/>
                    <a:pt x="1083" y="48"/>
                  </a:cubicBezTo>
                  <a:cubicBezTo>
                    <a:pt x="1073" y="40"/>
                    <a:pt x="1083" y="32"/>
                    <a:pt x="1093" y="29"/>
                  </a:cubicBezTo>
                  <a:cubicBezTo>
                    <a:pt x="1111" y="15"/>
                    <a:pt x="1160" y="19"/>
                    <a:pt x="1181" y="18"/>
                  </a:cubicBezTo>
                  <a:cubicBezTo>
                    <a:pt x="1196" y="13"/>
                    <a:pt x="1207" y="10"/>
                    <a:pt x="1219" y="0"/>
                  </a:cubicBezTo>
                  <a:cubicBezTo>
                    <a:pt x="1255" y="2"/>
                    <a:pt x="1289" y="9"/>
                    <a:pt x="1325" y="12"/>
                  </a:cubicBezTo>
                  <a:cubicBezTo>
                    <a:pt x="1336" y="15"/>
                    <a:pt x="1352" y="15"/>
                    <a:pt x="1359" y="24"/>
                  </a:cubicBezTo>
                  <a:cubicBezTo>
                    <a:pt x="1357" y="35"/>
                    <a:pt x="1353" y="37"/>
                    <a:pt x="1342" y="41"/>
                  </a:cubicBezTo>
                  <a:cubicBezTo>
                    <a:pt x="1336" y="48"/>
                    <a:pt x="1329" y="51"/>
                    <a:pt x="1320" y="54"/>
                  </a:cubicBezTo>
                  <a:cubicBezTo>
                    <a:pt x="1315" y="60"/>
                    <a:pt x="1299" y="64"/>
                    <a:pt x="1310" y="68"/>
                  </a:cubicBezTo>
                  <a:cubicBezTo>
                    <a:pt x="1321" y="65"/>
                    <a:pt x="1315" y="67"/>
                    <a:pt x="1329" y="62"/>
                  </a:cubicBezTo>
                  <a:cubicBezTo>
                    <a:pt x="1331" y="61"/>
                    <a:pt x="1335" y="60"/>
                    <a:pt x="1335" y="60"/>
                  </a:cubicBezTo>
                  <a:cubicBezTo>
                    <a:pt x="1348" y="60"/>
                    <a:pt x="1382" y="52"/>
                    <a:pt x="1408" y="52"/>
                  </a:cubicBezTo>
                  <a:cubicBezTo>
                    <a:pt x="1434" y="52"/>
                    <a:pt x="1472" y="62"/>
                    <a:pt x="1490" y="62"/>
                  </a:cubicBezTo>
                  <a:cubicBezTo>
                    <a:pt x="1501" y="51"/>
                    <a:pt x="1501" y="52"/>
                    <a:pt x="1519" y="54"/>
                  </a:cubicBezTo>
                  <a:cubicBezTo>
                    <a:pt x="1535" y="59"/>
                    <a:pt x="1551" y="57"/>
                    <a:pt x="1567" y="62"/>
                  </a:cubicBezTo>
                  <a:cubicBezTo>
                    <a:pt x="1578" y="76"/>
                    <a:pt x="1592" y="85"/>
                    <a:pt x="1607" y="95"/>
                  </a:cubicBezTo>
                  <a:cubicBezTo>
                    <a:pt x="1618" y="92"/>
                    <a:pt x="1616" y="90"/>
                    <a:pt x="1619" y="79"/>
                  </a:cubicBezTo>
                  <a:cubicBezTo>
                    <a:pt x="1626" y="81"/>
                    <a:pt x="1640" y="85"/>
                    <a:pt x="1640" y="85"/>
                  </a:cubicBezTo>
                  <a:cubicBezTo>
                    <a:pt x="1655" y="80"/>
                    <a:pt x="1661" y="81"/>
                    <a:pt x="1678" y="83"/>
                  </a:cubicBezTo>
                  <a:cubicBezTo>
                    <a:pt x="1688" y="85"/>
                    <a:pt x="1690" y="90"/>
                    <a:pt x="1696" y="81"/>
                  </a:cubicBezTo>
                  <a:cubicBezTo>
                    <a:pt x="1698" y="72"/>
                    <a:pt x="1700" y="70"/>
                    <a:pt x="1709" y="68"/>
                  </a:cubicBezTo>
                  <a:cubicBezTo>
                    <a:pt x="1744" y="70"/>
                    <a:pt x="1770" y="67"/>
                    <a:pt x="1805" y="72"/>
                  </a:cubicBezTo>
                  <a:cubicBezTo>
                    <a:pt x="1813" y="77"/>
                    <a:pt x="1822" y="84"/>
                    <a:pt x="1830" y="89"/>
                  </a:cubicBezTo>
                  <a:cubicBezTo>
                    <a:pt x="1847" y="100"/>
                    <a:pt x="1884" y="89"/>
                    <a:pt x="1903" y="91"/>
                  </a:cubicBezTo>
                  <a:cubicBezTo>
                    <a:pt x="1922" y="93"/>
                    <a:pt x="1950" y="101"/>
                    <a:pt x="1950" y="101"/>
                  </a:cubicBezTo>
                  <a:cubicBezTo>
                    <a:pt x="1974" y="120"/>
                    <a:pt x="2016" y="103"/>
                    <a:pt x="2055" y="118"/>
                  </a:cubicBezTo>
                  <a:cubicBezTo>
                    <a:pt x="2068" y="124"/>
                    <a:pt x="2075" y="120"/>
                    <a:pt x="2090" y="122"/>
                  </a:cubicBezTo>
                  <a:cubicBezTo>
                    <a:pt x="2100" y="119"/>
                    <a:pt x="2096" y="124"/>
                    <a:pt x="2091" y="118"/>
                  </a:cubicBezTo>
                  <a:cubicBezTo>
                    <a:pt x="2081" y="108"/>
                    <a:pt x="2078" y="108"/>
                    <a:pt x="2080" y="108"/>
                  </a:cubicBezTo>
                  <a:cubicBezTo>
                    <a:pt x="2099" y="106"/>
                    <a:pt x="2118" y="111"/>
                    <a:pt x="2137" y="112"/>
                  </a:cubicBezTo>
                  <a:cubicBezTo>
                    <a:pt x="2156" y="115"/>
                    <a:pt x="2171" y="111"/>
                    <a:pt x="2190" y="113"/>
                  </a:cubicBezTo>
                  <a:cubicBezTo>
                    <a:pt x="2199" y="119"/>
                    <a:pt x="2211" y="130"/>
                    <a:pt x="2220" y="135"/>
                  </a:cubicBezTo>
                  <a:cubicBezTo>
                    <a:pt x="2232" y="143"/>
                    <a:pt x="2249" y="161"/>
                    <a:pt x="2261" y="169"/>
                  </a:cubicBezTo>
                  <a:cubicBezTo>
                    <a:pt x="2264" y="177"/>
                    <a:pt x="2242" y="172"/>
                    <a:pt x="2247" y="179"/>
                  </a:cubicBezTo>
                  <a:cubicBezTo>
                    <a:pt x="2258" y="195"/>
                    <a:pt x="2270" y="200"/>
                    <a:pt x="2287" y="204"/>
                  </a:cubicBezTo>
                  <a:cubicBezTo>
                    <a:pt x="2296" y="218"/>
                    <a:pt x="2264" y="209"/>
                    <a:pt x="2254" y="210"/>
                  </a:cubicBezTo>
                  <a:cubicBezTo>
                    <a:pt x="2224" y="221"/>
                    <a:pt x="2234" y="235"/>
                    <a:pt x="2208" y="244"/>
                  </a:cubicBezTo>
                  <a:cubicBezTo>
                    <a:pt x="2198" y="237"/>
                    <a:pt x="2192" y="239"/>
                    <a:pt x="2179" y="240"/>
                  </a:cubicBezTo>
                  <a:cubicBezTo>
                    <a:pt x="2178" y="241"/>
                    <a:pt x="2169" y="241"/>
                    <a:pt x="2168" y="241"/>
                  </a:cubicBezTo>
                  <a:cubicBezTo>
                    <a:pt x="2164" y="241"/>
                    <a:pt x="2156" y="244"/>
                    <a:pt x="2156" y="244"/>
                  </a:cubicBezTo>
                  <a:cubicBezTo>
                    <a:pt x="2149" y="248"/>
                    <a:pt x="2139" y="241"/>
                    <a:pt x="2133" y="247"/>
                  </a:cubicBezTo>
                  <a:cubicBezTo>
                    <a:pt x="2126" y="271"/>
                    <a:pt x="2142" y="284"/>
                    <a:pt x="2160" y="290"/>
                  </a:cubicBezTo>
                  <a:cubicBezTo>
                    <a:pt x="2168" y="298"/>
                    <a:pt x="2168" y="303"/>
                    <a:pt x="2156" y="306"/>
                  </a:cubicBezTo>
                  <a:cubicBezTo>
                    <a:pt x="2166" y="312"/>
                    <a:pt x="2170" y="318"/>
                    <a:pt x="2156" y="323"/>
                  </a:cubicBezTo>
                  <a:cubicBezTo>
                    <a:pt x="2146" y="331"/>
                    <a:pt x="2154" y="342"/>
                    <a:pt x="2143" y="350"/>
                  </a:cubicBezTo>
                  <a:cubicBezTo>
                    <a:pt x="2140" y="358"/>
                    <a:pt x="2140" y="362"/>
                    <a:pt x="2133" y="369"/>
                  </a:cubicBezTo>
                  <a:cubicBezTo>
                    <a:pt x="2123" y="366"/>
                    <a:pt x="2120" y="357"/>
                    <a:pt x="2110" y="354"/>
                  </a:cubicBezTo>
                  <a:cubicBezTo>
                    <a:pt x="2104" y="344"/>
                    <a:pt x="2103" y="331"/>
                    <a:pt x="2093" y="325"/>
                  </a:cubicBezTo>
                  <a:cubicBezTo>
                    <a:pt x="2090" y="316"/>
                    <a:pt x="2084" y="302"/>
                    <a:pt x="2076" y="296"/>
                  </a:cubicBezTo>
                  <a:cubicBezTo>
                    <a:pt x="2071" y="281"/>
                    <a:pt x="2086" y="268"/>
                    <a:pt x="2099" y="262"/>
                  </a:cubicBezTo>
                  <a:cubicBezTo>
                    <a:pt x="2103" y="251"/>
                    <a:pt x="2108" y="248"/>
                    <a:pt x="2116" y="240"/>
                  </a:cubicBezTo>
                  <a:cubicBezTo>
                    <a:pt x="2120" y="227"/>
                    <a:pt x="2112" y="218"/>
                    <a:pt x="2099" y="216"/>
                  </a:cubicBezTo>
                  <a:cubicBezTo>
                    <a:pt x="2097" y="223"/>
                    <a:pt x="2085" y="231"/>
                    <a:pt x="2085" y="231"/>
                  </a:cubicBezTo>
                  <a:cubicBezTo>
                    <a:pt x="2078" y="242"/>
                    <a:pt x="2069" y="227"/>
                    <a:pt x="2058" y="223"/>
                  </a:cubicBezTo>
                  <a:cubicBezTo>
                    <a:pt x="2045" y="227"/>
                    <a:pt x="2039" y="222"/>
                    <a:pt x="2026" y="225"/>
                  </a:cubicBezTo>
                  <a:cubicBezTo>
                    <a:pt x="2023" y="234"/>
                    <a:pt x="2022" y="249"/>
                    <a:pt x="2030" y="254"/>
                  </a:cubicBezTo>
                  <a:cubicBezTo>
                    <a:pt x="2025" y="270"/>
                    <a:pt x="1984" y="253"/>
                    <a:pt x="1970" y="250"/>
                  </a:cubicBezTo>
                  <a:cubicBezTo>
                    <a:pt x="1952" y="251"/>
                    <a:pt x="1932" y="256"/>
                    <a:pt x="1914" y="252"/>
                  </a:cubicBezTo>
                  <a:cubicBezTo>
                    <a:pt x="1903" y="254"/>
                    <a:pt x="1882" y="258"/>
                    <a:pt x="1882" y="258"/>
                  </a:cubicBezTo>
                  <a:cubicBezTo>
                    <a:pt x="1876" y="264"/>
                    <a:pt x="1874" y="270"/>
                    <a:pt x="1866" y="273"/>
                  </a:cubicBezTo>
                  <a:cubicBezTo>
                    <a:pt x="1856" y="285"/>
                    <a:pt x="1845" y="293"/>
                    <a:pt x="1836" y="306"/>
                  </a:cubicBezTo>
                  <a:cubicBezTo>
                    <a:pt x="1841" y="323"/>
                    <a:pt x="1821" y="305"/>
                    <a:pt x="1832" y="315"/>
                  </a:cubicBezTo>
                  <a:cubicBezTo>
                    <a:pt x="1839" y="321"/>
                    <a:pt x="1841" y="322"/>
                    <a:pt x="1851" y="327"/>
                  </a:cubicBezTo>
                  <a:cubicBezTo>
                    <a:pt x="1856" y="330"/>
                    <a:pt x="1874" y="325"/>
                    <a:pt x="1880" y="326"/>
                  </a:cubicBezTo>
                  <a:cubicBezTo>
                    <a:pt x="1891" y="330"/>
                    <a:pt x="1914" y="341"/>
                    <a:pt x="1918" y="350"/>
                  </a:cubicBezTo>
                  <a:cubicBezTo>
                    <a:pt x="1937" y="369"/>
                    <a:pt x="1927" y="382"/>
                    <a:pt x="1905" y="388"/>
                  </a:cubicBezTo>
                  <a:cubicBezTo>
                    <a:pt x="1900" y="404"/>
                    <a:pt x="1918" y="422"/>
                    <a:pt x="1926" y="436"/>
                  </a:cubicBezTo>
                  <a:cubicBezTo>
                    <a:pt x="1923" y="456"/>
                    <a:pt x="1912" y="475"/>
                    <a:pt x="1891" y="482"/>
                  </a:cubicBezTo>
                  <a:cubicBezTo>
                    <a:pt x="1881" y="490"/>
                    <a:pt x="1868" y="479"/>
                    <a:pt x="1862" y="480"/>
                  </a:cubicBezTo>
                  <a:cubicBezTo>
                    <a:pt x="1856" y="481"/>
                    <a:pt x="1860" y="486"/>
                    <a:pt x="1857" y="490"/>
                  </a:cubicBezTo>
                  <a:cubicBezTo>
                    <a:pt x="1849" y="492"/>
                    <a:pt x="1852" y="500"/>
                    <a:pt x="1845" y="504"/>
                  </a:cubicBezTo>
                  <a:cubicBezTo>
                    <a:pt x="1842" y="512"/>
                    <a:pt x="1831" y="511"/>
                    <a:pt x="1834" y="519"/>
                  </a:cubicBezTo>
                  <a:cubicBezTo>
                    <a:pt x="1832" y="524"/>
                    <a:pt x="1823" y="529"/>
                    <a:pt x="1823" y="532"/>
                  </a:cubicBezTo>
                  <a:cubicBezTo>
                    <a:pt x="1823" y="535"/>
                    <a:pt x="1829" y="533"/>
                    <a:pt x="1836" y="540"/>
                  </a:cubicBezTo>
                  <a:cubicBezTo>
                    <a:pt x="1839" y="553"/>
                    <a:pt x="1858" y="561"/>
                    <a:pt x="1863" y="575"/>
                  </a:cubicBezTo>
                  <a:cubicBezTo>
                    <a:pt x="1867" y="605"/>
                    <a:pt x="1861" y="595"/>
                    <a:pt x="1834" y="603"/>
                  </a:cubicBezTo>
                  <a:cubicBezTo>
                    <a:pt x="1822" y="591"/>
                    <a:pt x="1835" y="576"/>
                    <a:pt x="1826" y="561"/>
                  </a:cubicBezTo>
                  <a:cubicBezTo>
                    <a:pt x="1821" y="552"/>
                    <a:pt x="1799" y="556"/>
                    <a:pt x="1793" y="548"/>
                  </a:cubicBezTo>
                  <a:cubicBezTo>
                    <a:pt x="1791" y="538"/>
                    <a:pt x="1800" y="532"/>
                    <a:pt x="1792" y="527"/>
                  </a:cubicBezTo>
                  <a:cubicBezTo>
                    <a:pt x="1788" y="524"/>
                    <a:pt x="1774" y="525"/>
                    <a:pt x="1767" y="526"/>
                  </a:cubicBezTo>
                  <a:cubicBezTo>
                    <a:pt x="1760" y="527"/>
                    <a:pt x="1751" y="537"/>
                    <a:pt x="1747" y="536"/>
                  </a:cubicBezTo>
                  <a:cubicBezTo>
                    <a:pt x="1746" y="530"/>
                    <a:pt x="1749" y="523"/>
                    <a:pt x="1744" y="519"/>
                  </a:cubicBezTo>
                  <a:cubicBezTo>
                    <a:pt x="1737" y="513"/>
                    <a:pt x="1717" y="528"/>
                    <a:pt x="1717" y="528"/>
                  </a:cubicBezTo>
                  <a:cubicBezTo>
                    <a:pt x="1712" y="535"/>
                    <a:pt x="1707" y="537"/>
                    <a:pt x="1699" y="540"/>
                  </a:cubicBezTo>
                  <a:cubicBezTo>
                    <a:pt x="1697" y="545"/>
                    <a:pt x="1705" y="546"/>
                    <a:pt x="1714" y="550"/>
                  </a:cubicBezTo>
                  <a:cubicBezTo>
                    <a:pt x="1718" y="554"/>
                    <a:pt x="1719" y="564"/>
                    <a:pt x="1726" y="565"/>
                  </a:cubicBezTo>
                  <a:cubicBezTo>
                    <a:pt x="1733" y="566"/>
                    <a:pt x="1752" y="554"/>
                    <a:pt x="1755" y="557"/>
                  </a:cubicBezTo>
                  <a:cubicBezTo>
                    <a:pt x="1767" y="565"/>
                    <a:pt x="1757" y="579"/>
                    <a:pt x="1747" y="582"/>
                  </a:cubicBezTo>
                  <a:cubicBezTo>
                    <a:pt x="1742" y="588"/>
                    <a:pt x="1739" y="593"/>
                    <a:pt x="1732" y="598"/>
                  </a:cubicBezTo>
                  <a:cubicBezTo>
                    <a:pt x="1739" y="600"/>
                    <a:pt x="1769" y="631"/>
                    <a:pt x="1774" y="638"/>
                  </a:cubicBezTo>
                  <a:cubicBezTo>
                    <a:pt x="1777" y="648"/>
                    <a:pt x="1777" y="657"/>
                    <a:pt x="1768" y="663"/>
                  </a:cubicBezTo>
                  <a:cubicBezTo>
                    <a:pt x="1777" y="666"/>
                    <a:pt x="1783" y="663"/>
                    <a:pt x="1786" y="674"/>
                  </a:cubicBezTo>
                  <a:cubicBezTo>
                    <a:pt x="1784" y="681"/>
                    <a:pt x="1780" y="696"/>
                    <a:pt x="1780" y="696"/>
                  </a:cubicBezTo>
                  <a:cubicBezTo>
                    <a:pt x="1763" y="710"/>
                    <a:pt x="1777" y="735"/>
                    <a:pt x="1761" y="740"/>
                  </a:cubicBezTo>
                  <a:cubicBezTo>
                    <a:pt x="1746" y="759"/>
                    <a:pt x="1710" y="776"/>
                    <a:pt x="1686" y="780"/>
                  </a:cubicBezTo>
                  <a:cubicBezTo>
                    <a:pt x="1673" y="782"/>
                    <a:pt x="1665" y="787"/>
                    <a:pt x="1653" y="793"/>
                  </a:cubicBezTo>
                  <a:cubicBezTo>
                    <a:pt x="1645" y="794"/>
                    <a:pt x="1645" y="783"/>
                    <a:pt x="1636" y="784"/>
                  </a:cubicBezTo>
                  <a:cubicBezTo>
                    <a:pt x="1605" y="786"/>
                    <a:pt x="1614" y="781"/>
                    <a:pt x="1601" y="797"/>
                  </a:cubicBezTo>
                  <a:cubicBezTo>
                    <a:pt x="1600" y="804"/>
                    <a:pt x="1596" y="808"/>
                    <a:pt x="1594" y="815"/>
                  </a:cubicBezTo>
                  <a:cubicBezTo>
                    <a:pt x="1599" y="844"/>
                    <a:pt x="1617" y="852"/>
                    <a:pt x="1642" y="864"/>
                  </a:cubicBezTo>
                  <a:cubicBezTo>
                    <a:pt x="1649" y="874"/>
                    <a:pt x="1654" y="883"/>
                    <a:pt x="1657" y="895"/>
                  </a:cubicBezTo>
                  <a:cubicBezTo>
                    <a:pt x="1656" y="903"/>
                    <a:pt x="1656" y="912"/>
                    <a:pt x="1655" y="920"/>
                  </a:cubicBezTo>
                  <a:cubicBezTo>
                    <a:pt x="1653" y="937"/>
                    <a:pt x="1626" y="943"/>
                    <a:pt x="1613" y="951"/>
                  </a:cubicBezTo>
                  <a:cubicBezTo>
                    <a:pt x="1616" y="942"/>
                    <a:pt x="1615" y="945"/>
                    <a:pt x="1605" y="957"/>
                  </a:cubicBezTo>
                  <a:cubicBezTo>
                    <a:pt x="1590" y="949"/>
                    <a:pt x="1585" y="944"/>
                    <a:pt x="1571" y="928"/>
                  </a:cubicBezTo>
                  <a:cubicBezTo>
                    <a:pt x="1570" y="926"/>
                    <a:pt x="1574" y="931"/>
                    <a:pt x="1576" y="932"/>
                  </a:cubicBezTo>
                  <a:cubicBezTo>
                    <a:pt x="1567" y="915"/>
                    <a:pt x="1553" y="909"/>
                    <a:pt x="1536" y="905"/>
                  </a:cubicBezTo>
                  <a:cubicBezTo>
                    <a:pt x="1519" y="908"/>
                    <a:pt x="1520" y="920"/>
                    <a:pt x="1517" y="936"/>
                  </a:cubicBezTo>
                  <a:cubicBezTo>
                    <a:pt x="1519" y="951"/>
                    <a:pt x="1519" y="962"/>
                    <a:pt x="1528" y="974"/>
                  </a:cubicBezTo>
                  <a:cubicBezTo>
                    <a:pt x="1529" y="976"/>
                    <a:pt x="1538" y="984"/>
                    <a:pt x="1540" y="985"/>
                  </a:cubicBezTo>
                  <a:cubicBezTo>
                    <a:pt x="1544" y="987"/>
                    <a:pt x="1552" y="989"/>
                    <a:pt x="1552" y="989"/>
                  </a:cubicBezTo>
                  <a:cubicBezTo>
                    <a:pt x="1559" y="995"/>
                    <a:pt x="1563" y="1003"/>
                    <a:pt x="1569" y="1010"/>
                  </a:cubicBezTo>
                  <a:cubicBezTo>
                    <a:pt x="1571" y="1016"/>
                    <a:pt x="1575" y="1028"/>
                    <a:pt x="1575" y="1028"/>
                  </a:cubicBezTo>
                  <a:cubicBezTo>
                    <a:pt x="1577" y="1040"/>
                    <a:pt x="1578" y="1052"/>
                    <a:pt x="1590" y="1058"/>
                  </a:cubicBezTo>
                  <a:cubicBezTo>
                    <a:pt x="1605" y="1080"/>
                    <a:pt x="1584" y="1057"/>
                    <a:pt x="1570" y="1055"/>
                  </a:cubicBezTo>
                  <a:cubicBezTo>
                    <a:pt x="1556" y="1050"/>
                    <a:pt x="1554" y="1042"/>
                    <a:pt x="1546" y="1032"/>
                  </a:cubicBezTo>
                  <a:cubicBezTo>
                    <a:pt x="1541" y="1016"/>
                    <a:pt x="1530" y="1010"/>
                    <a:pt x="1521" y="997"/>
                  </a:cubicBezTo>
                  <a:cubicBezTo>
                    <a:pt x="1518" y="993"/>
                    <a:pt x="1513" y="985"/>
                    <a:pt x="1513" y="985"/>
                  </a:cubicBezTo>
                  <a:cubicBezTo>
                    <a:pt x="1510" y="974"/>
                    <a:pt x="1503" y="964"/>
                    <a:pt x="1500" y="953"/>
                  </a:cubicBezTo>
                  <a:cubicBezTo>
                    <a:pt x="1499" y="934"/>
                    <a:pt x="1499" y="916"/>
                    <a:pt x="1498" y="897"/>
                  </a:cubicBezTo>
                  <a:cubicBezTo>
                    <a:pt x="1497" y="886"/>
                    <a:pt x="1482" y="855"/>
                    <a:pt x="1482" y="855"/>
                  </a:cubicBezTo>
                  <a:cubicBezTo>
                    <a:pt x="1479" y="832"/>
                    <a:pt x="1468" y="861"/>
                    <a:pt x="1452" y="866"/>
                  </a:cubicBezTo>
                  <a:cubicBezTo>
                    <a:pt x="1437" y="859"/>
                    <a:pt x="1443" y="843"/>
                    <a:pt x="1432" y="832"/>
                  </a:cubicBezTo>
                  <a:cubicBezTo>
                    <a:pt x="1430" y="823"/>
                    <a:pt x="1425" y="822"/>
                    <a:pt x="1419" y="815"/>
                  </a:cubicBezTo>
                  <a:cubicBezTo>
                    <a:pt x="1412" y="808"/>
                    <a:pt x="1407" y="794"/>
                    <a:pt x="1402" y="786"/>
                  </a:cubicBezTo>
                  <a:cubicBezTo>
                    <a:pt x="1398" y="780"/>
                    <a:pt x="1384" y="772"/>
                    <a:pt x="1384" y="772"/>
                  </a:cubicBezTo>
                  <a:cubicBezTo>
                    <a:pt x="1376" y="759"/>
                    <a:pt x="1379" y="757"/>
                    <a:pt x="1373" y="767"/>
                  </a:cubicBezTo>
                  <a:cubicBezTo>
                    <a:pt x="1377" y="780"/>
                    <a:pt x="1362" y="777"/>
                    <a:pt x="1352" y="780"/>
                  </a:cubicBezTo>
                  <a:cubicBezTo>
                    <a:pt x="1348" y="781"/>
                    <a:pt x="1340" y="784"/>
                    <a:pt x="1340" y="784"/>
                  </a:cubicBezTo>
                  <a:cubicBezTo>
                    <a:pt x="1331" y="792"/>
                    <a:pt x="1331" y="803"/>
                    <a:pt x="1323" y="811"/>
                  </a:cubicBezTo>
                  <a:cubicBezTo>
                    <a:pt x="1320" y="814"/>
                    <a:pt x="1310" y="816"/>
                    <a:pt x="1306" y="820"/>
                  </a:cubicBezTo>
                  <a:cubicBezTo>
                    <a:pt x="1287" y="836"/>
                    <a:pt x="1270" y="855"/>
                    <a:pt x="1250" y="868"/>
                  </a:cubicBezTo>
                  <a:cubicBezTo>
                    <a:pt x="1248" y="874"/>
                    <a:pt x="1244" y="886"/>
                    <a:pt x="1244" y="886"/>
                  </a:cubicBezTo>
                  <a:cubicBezTo>
                    <a:pt x="1240" y="932"/>
                    <a:pt x="1244" y="945"/>
                    <a:pt x="1214" y="970"/>
                  </a:cubicBezTo>
                  <a:cubicBezTo>
                    <a:pt x="1201" y="970"/>
                    <a:pt x="1178" y="904"/>
                    <a:pt x="1168" y="886"/>
                  </a:cubicBezTo>
                  <a:cubicBezTo>
                    <a:pt x="1164" y="875"/>
                    <a:pt x="1163" y="871"/>
                    <a:pt x="1156" y="863"/>
                  </a:cubicBezTo>
                  <a:cubicBezTo>
                    <a:pt x="1153" y="854"/>
                    <a:pt x="1147" y="847"/>
                    <a:pt x="1143" y="838"/>
                  </a:cubicBezTo>
                  <a:cubicBezTo>
                    <a:pt x="1140" y="821"/>
                    <a:pt x="1136" y="803"/>
                    <a:pt x="1133" y="786"/>
                  </a:cubicBezTo>
                  <a:cubicBezTo>
                    <a:pt x="1132" y="782"/>
                    <a:pt x="1131" y="774"/>
                    <a:pt x="1131" y="774"/>
                  </a:cubicBezTo>
                  <a:cubicBezTo>
                    <a:pt x="1124" y="781"/>
                    <a:pt x="1120" y="789"/>
                    <a:pt x="1114" y="797"/>
                  </a:cubicBezTo>
                  <a:cubicBezTo>
                    <a:pt x="1106" y="798"/>
                    <a:pt x="1087" y="782"/>
                    <a:pt x="1083" y="778"/>
                  </a:cubicBezTo>
                  <a:cubicBezTo>
                    <a:pt x="1083" y="776"/>
                    <a:pt x="1085" y="774"/>
                    <a:pt x="1087" y="772"/>
                  </a:cubicBezTo>
                  <a:cubicBezTo>
                    <a:pt x="1095" y="765"/>
                    <a:pt x="1105" y="763"/>
                    <a:pt x="1091" y="767"/>
                  </a:cubicBezTo>
                  <a:cubicBezTo>
                    <a:pt x="1082" y="764"/>
                    <a:pt x="1076" y="755"/>
                    <a:pt x="1066" y="751"/>
                  </a:cubicBezTo>
                  <a:cubicBezTo>
                    <a:pt x="1058" y="743"/>
                    <a:pt x="1052" y="741"/>
                    <a:pt x="1048" y="730"/>
                  </a:cubicBezTo>
                  <a:cubicBezTo>
                    <a:pt x="1014" y="738"/>
                    <a:pt x="974" y="727"/>
                    <a:pt x="939" y="724"/>
                  </a:cubicBezTo>
                  <a:cubicBezTo>
                    <a:pt x="931" y="721"/>
                    <a:pt x="924" y="720"/>
                    <a:pt x="916" y="719"/>
                  </a:cubicBezTo>
                  <a:cubicBezTo>
                    <a:pt x="912" y="713"/>
                    <a:pt x="907" y="710"/>
                    <a:pt x="901" y="705"/>
                  </a:cubicBezTo>
                  <a:cubicBezTo>
                    <a:pt x="891" y="707"/>
                    <a:pt x="886" y="707"/>
                    <a:pt x="878" y="713"/>
                  </a:cubicBezTo>
                  <a:cubicBezTo>
                    <a:pt x="863" y="708"/>
                    <a:pt x="881" y="715"/>
                    <a:pt x="868" y="705"/>
                  </a:cubicBezTo>
                  <a:cubicBezTo>
                    <a:pt x="861" y="700"/>
                    <a:pt x="851" y="698"/>
                    <a:pt x="843" y="694"/>
                  </a:cubicBezTo>
                  <a:cubicBezTo>
                    <a:pt x="833" y="689"/>
                    <a:pt x="829" y="681"/>
                    <a:pt x="822" y="674"/>
                  </a:cubicBezTo>
                  <a:cubicBezTo>
                    <a:pt x="818" y="670"/>
                    <a:pt x="808" y="668"/>
                    <a:pt x="803" y="665"/>
                  </a:cubicBezTo>
                  <a:cubicBezTo>
                    <a:pt x="797" y="666"/>
                    <a:pt x="790" y="664"/>
                    <a:pt x="785" y="667"/>
                  </a:cubicBezTo>
                  <a:cubicBezTo>
                    <a:pt x="779" y="670"/>
                    <a:pt x="790" y="684"/>
                    <a:pt x="791" y="686"/>
                  </a:cubicBezTo>
                  <a:cubicBezTo>
                    <a:pt x="798" y="698"/>
                    <a:pt x="810" y="707"/>
                    <a:pt x="820" y="717"/>
                  </a:cubicBezTo>
                  <a:cubicBezTo>
                    <a:pt x="826" y="723"/>
                    <a:pt x="828" y="730"/>
                    <a:pt x="837" y="718"/>
                  </a:cubicBezTo>
                  <a:cubicBezTo>
                    <a:pt x="843" y="723"/>
                    <a:pt x="837" y="754"/>
                    <a:pt x="849" y="751"/>
                  </a:cubicBezTo>
                  <a:cubicBezTo>
                    <a:pt x="878" y="757"/>
                    <a:pt x="880" y="734"/>
                    <a:pt x="899" y="722"/>
                  </a:cubicBezTo>
                  <a:cubicBezTo>
                    <a:pt x="905" y="729"/>
                    <a:pt x="904" y="735"/>
                    <a:pt x="908" y="742"/>
                  </a:cubicBezTo>
                  <a:cubicBezTo>
                    <a:pt x="915" y="756"/>
                    <a:pt x="945" y="757"/>
                    <a:pt x="949" y="770"/>
                  </a:cubicBezTo>
                  <a:cubicBezTo>
                    <a:pt x="946" y="783"/>
                    <a:pt x="944" y="789"/>
                    <a:pt x="935" y="799"/>
                  </a:cubicBezTo>
                  <a:cubicBezTo>
                    <a:pt x="933" y="806"/>
                    <a:pt x="932" y="816"/>
                    <a:pt x="928" y="822"/>
                  </a:cubicBezTo>
                  <a:cubicBezTo>
                    <a:pt x="918" y="838"/>
                    <a:pt x="889" y="851"/>
                    <a:pt x="872" y="853"/>
                  </a:cubicBezTo>
                  <a:cubicBezTo>
                    <a:pt x="852" y="860"/>
                    <a:pt x="837" y="873"/>
                    <a:pt x="820" y="886"/>
                  </a:cubicBezTo>
                  <a:cubicBezTo>
                    <a:pt x="805" y="897"/>
                    <a:pt x="778" y="897"/>
                    <a:pt x="760" y="909"/>
                  </a:cubicBezTo>
                  <a:cubicBezTo>
                    <a:pt x="742" y="907"/>
                    <a:pt x="738" y="906"/>
                    <a:pt x="734" y="889"/>
                  </a:cubicBezTo>
                  <a:cubicBezTo>
                    <a:pt x="729" y="845"/>
                    <a:pt x="721" y="835"/>
                    <a:pt x="690" y="808"/>
                  </a:cubicBezTo>
                  <a:cubicBezTo>
                    <a:pt x="688" y="793"/>
                    <a:pt x="678" y="793"/>
                    <a:pt x="670" y="780"/>
                  </a:cubicBezTo>
                  <a:cubicBezTo>
                    <a:pt x="662" y="769"/>
                    <a:pt x="662" y="755"/>
                    <a:pt x="653" y="744"/>
                  </a:cubicBezTo>
                  <a:cubicBezTo>
                    <a:pt x="649" y="731"/>
                    <a:pt x="642" y="725"/>
                    <a:pt x="632" y="717"/>
                  </a:cubicBezTo>
                  <a:cubicBezTo>
                    <a:pt x="626" y="712"/>
                    <a:pt x="621" y="700"/>
                    <a:pt x="615" y="694"/>
                  </a:cubicBezTo>
                  <a:cubicBezTo>
                    <a:pt x="613" y="687"/>
                    <a:pt x="605" y="676"/>
                    <a:pt x="605" y="676"/>
                  </a:cubicBezTo>
                  <a:cubicBezTo>
                    <a:pt x="599" y="682"/>
                    <a:pt x="593" y="684"/>
                    <a:pt x="592" y="692"/>
                  </a:cubicBezTo>
                  <a:cubicBezTo>
                    <a:pt x="587" y="687"/>
                    <a:pt x="578" y="674"/>
                    <a:pt x="578" y="674"/>
                  </a:cubicBezTo>
                  <a:cubicBezTo>
                    <a:pt x="575" y="663"/>
                    <a:pt x="577" y="669"/>
                    <a:pt x="572" y="655"/>
                  </a:cubicBezTo>
                  <a:cubicBezTo>
                    <a:pt x="571" y="653"/>
                    <a:pt x="570" y="649"/>
                    <a:pt x="570" y="649"/>
                  </a:cubicBezTo>
                  <a:cubicBezTo>
                    <a:pt x="581" y="644"/>
                    <a:pt x="593" y="648"/>
                    <a:pt x="605" y="640"/>
                  </a:cubicBezTo>
                  <a:cubicBezTo>
                    <a:pt x="609" y="634"/>
                    <a:pt x="611" y="628"/>
                    <a:pt x="613" y="621"/>
                  </a:cubicBezTo>
                  <a:cubicBezTo>
                    <a:pt x="606" y="595"/>
                    <a:pt x="631" y="566"/>
                    <a:pt x="606" y="570"/>
                  </a:cubicBezTo>
                  <a:cubicBezTo>
                    <a:pt x="600" y="561"/>
                    <a:pt x="590" y="580"/>
                    <a:pt x="580" y="580"/>
                  </a:cubicBezTo>
                  <a:cubicBezTo>
                    <a:pt x="570" y="580"/>
                    <a:pt x="555" y="572"/>
                    <a:pt x="547" y="572"/>
                  </a:cubicBezTo>
                  <a:cubicBezTo>
                    <a:pt x="539" y="572"/>
                    <a:pt x="539" y="578"/>
                    <a:pt x="531" y="577"/>
                  </a:cubicBezTo>
                  <a:cubicBezTo>
                    <a:pt x="523" y="576"/>
                    <a:pt x="506" y="571"/>
                    <a:pt x="499" y="567"/>
                  </a:cubicBezTo>
                  <a:cubicBezTo>
                    <a:pt x="493" y="563"/>
                    <a:pt x="490" y="557"/>
                    <a:pt x="486" y="552"/>
                  </a:cubicBezTo>
                  <a:cubicBezTo>
                    <a:pt x="475" y="518"/>
                    <a:pt x="493" y="516"/>
                    <a:pt x="525" y="514"/>
                  </a:cubicBezTo>
                  <a:cubicBezTo>
                    <a:pt x="524" y="509"/>
                    <a:pt x="541" y="506"/>
                    <a:pt x="551" y="503"/>
                  </a:cubicBezTo>
                  <a:cubicBezTo>
                    <a:pt x="555" y="502"/>
                    <a:pt x="565" y="500"/>
                    <a:pt x="565" y="500"/>
                  </a:cubicBezTo>
                  <a:cubicBezTo>
                    <a:pt x="583" y="487"/>
                    <a:pt x="604" y="504"/>
                    <a:pt x="624" y="507"/>
                  </a:cubicBezTo>
                  <a:cubicBezTo>
                    <a:pt x="635" y="511"/>
                    <a:pt x="645" y="513"/>
                    <a:pt x="657" y="515"/>
                  </a:cubicBezTo>
                  <a:cubicBezTo>
                    <a:pt x="664" y="514"/>
                    <a:pt x="667" y="508"/>
                    <a:pt x="674" y="506"/>
                  </a:cubicBezTo>
                  <a:cubicBezTo>
                    <a:pt x="680" y="504"/>
                    <a:pt x="681" y="500"/>
                    <a:pt x="678" y="494"/>
                  </a:cubicBezTo>
                  <a:cubicBezTo>
                    <a:pt x="672" y="482"/>
                    <a:pt x="656" y="478"/>
                    <a:pt x="645" y="475"/>
                  </a:cubicBezTo>
                  <a:cubicBezTo>
                    <a:pt x="638" y="471"/>
                    <a:pt x="632" y="466"/>
                    <a:pt x="624" y="463"/>
                  </a:cubicBezTo>
                  <a:cubicBezTo>
                    <a:pt x="619" y="461"/>
                    <a:pt x="613" y="464"/>
                    <a:pt x="609" y="461"/>
                  </a:cubicBezTo>
                  <a:cubicBezTo>
                    <a:pt x="607" y="460"/>
                    <a:pt x="611" y="458"/>
                    <a:pt x="613" y="456"/>
                  </a:cubicBezTo>
                  <a:cubicBezTo>
                    <a:pt x="619" y="450"/>
                    <a:pt x="629" y="449"/>
                    <a:pt x="636" y="444"/>
                  </a:cubicBezTo>
                  <a:cubicBezTo>
                    <a:pt x="636" y="407"/>
                    <a:pt x="598" y="436"/>
                    <a:pt x="592" y="436"/>
                  </a:cubicBezTo>
                  <a:cubicBezTo>
                    <a:pt x="584" y="449"/>
                    <a:pt x="587" y="451"/>
                    <a:pt x="601" y="454"/>
                  </a:cubicBezTo>
                  <a:cubicBezTo>
                    <a:pt x="605" y="453"/>
                    <a:pt x="615" y="448"/>
                    <a:pt x="613" y="452"/>
                  </a:cubicBezTo>
                  <a:cubicBezTo>
                    <a:pt x="612" y="455"/>
                    <a:pt x="598" y="459"/>
                    <a:pt x="593" y="461"/>
                  </a:cubicBezTo>
                  <a:cubicBezTo>
                    <a:pt x="584" y="460"/>
                    <a:pt x="576" y="458"/>
                    <a:pt x="567" y="457"/>
                  </a:cubicBezTo>
                  <a:cubicBezTo>
                    <a:pt x="565" y="457"/>
                    <a:pt x="561" y="456"/>
                    <a:pt x="561" y="456"/>
                  </a:cubicBezTo>
                  <a:cubicBezTo>
                    <a:pt x="571" y="427"/>
                    <a:pt x="541" y="438"/>
                    <a:pt x="519" y="436"/>
                  </a:cubicBezTo>
                  <a:cubicBezTo>
                    <a:pt x="514" y="457"/>
                    <a:pt x="512" y="466"/>
                    <a:pt x="499" y="482"/>
                  </a:cubicBezTo>
                  <a:cubicBezTo>
                    <a:pt x="501" y="498"/>
                    <a:pt x="502" y="507"/>
                    <a:pt x="519" y="513"/>
                  </a:cubicBezTo>
                  <a:cubicBezTo>
                    <a:pt x="508" y="515"/>
                    <a:pt x="502" y="513"/>
                    <a:pt x="492" y="515"/>
                  </a:cubicBezTo>
                  <a:cubicBezTo>
                    <a:pt x="483" y="521"/>
                    <a:pt x="478" y="518"/>
                    <a:pt x="469" y="515"/>
                  </a:cubicBezTo>
                  <a:cubicBezTo>
                    <a:pt x="453" y="518"/>
                    <a:pt x="458" y="518"/>
                    <a:pt x="451" y="530"/>
                  </a:cubicBezTo>
                  <a:cubicBezTo>
                    <a:pt x="442" y="526"/>
                    <a:pt x="439" y="518"/>
                    <a:pt x="436" y="530"/>
                  </a:cubicBezTo>
                  <a:cubicBezTo>
                    <a:pt x="438" y="539"/>
                    <a:pt x="443" y="542"/>
                    <a:pt x="448" y="550"/>
                  </a:cubicBezTo>
                  <a:cubicBezTo>
                    <a:pt x="450" y="561"/>
                    <a:pt x="444" y="560"/>
                    <a:pt x="436" y="555"/>
                  </a:cubicBezTo>
                  <a:cubicBezTo>
                    <a:pt x="433" y="543"/>
                    <a:pt x="426" y="546"/>
                    <a:pt x="413" y="544"/>
                  </a:cubicBezTo>
                  <a:cubicBezTo>
                    <a:pt x="411" y="540"/>
                    <a:pt x="410" y="535"/>
                    <a:pt x="407" y="532"/>
                  </a:cubicBezTo>
                  <a:cubicBezTo>
                    <a:pt x="404" y="529"/>
                    <a:pt x="396" y="525"/>
                    <a:pt x="396" y="525"/>
                  </a:cubicBezTo>
                  <a:cubicBezTo>
                    <a:pt x="394" y="511"/>
                    <a:pt x="395" y="499"/>
                    <a:pt x="380" y="494"/>
                  </a:cubicBezTo>
                  <a:cubicBezTo>
                    <a:pt x="360" y="478"/>
                    <a:pt x="329" y="456"/>
                    <a:pt x="305" y="448"/>
                  </a:cubicBezTo>
                  <a:cubicBezTo>
                    <a:pt x="301" y="449"/>
                    <a:pt x="294" y="446"/>
                    <a:pt x="292" y="450"/>
                  </a:cubicBezTo>
                  <a:cubicBezTo>
                    <a:pt x="289" y="455"/>
                    <a:pt x="301" y="469"/>
                    <a:pt x="305" y="473"/>
                  </a:cubicBezTo>
                  <a:cubicBezTo>
                    <a:pt x="310" y="478"/>
                    <a:pt x="313" y="484"/>
                    <a:pt x="319" y="488"/>
                  </a:cubicBezTo>
                  <a:cubicBezTo>
                    <a:pt x="325" y="492"/>
                    <a:pt x="336" y="496"/>
                    <a:pt x="342" y="500"/>
                  </a:cubicBezTo>
                  <a:cubicBezTo>
                    <a:pt x="349" y="504"/>
                    <a:pt x="354" y="506"/>
                    <a:pt x="360" y="510"/>
                  </a:cubicBezTo>
                  <a:cubicBezTo>
                    <a:pt x="366" y="514"/>
                    <a:pt x="372" y="519"/>
                    <a:pt x="378" y="523"/>
                  </a:cubicBezTo>
                  <a:cubicBezTo>
                    <a:pt x="368" y="526"/>
                    <a:pt x="363" y="523"/>
                    <a:pt x="355" y="530"/>
                  </a:cubicBezTo>
                  <a:cubicBezTo>
                    <a:pt x="360" y="544"/>
                    <a:pt x="363" y="541"/>
                    <a:pt x="353" y="544"/>
                  </a:cubicBezTo>
                  <a:cubicBezTo>
                    <a:pt x="352" y="552"/>
                    <a:pt x="352" y="558"/>
                    <a:pt x="342" y="555"/>
                  </a:cubicBezTo>
                  <a:cubicBezTo>
                    <a:pt x="352" y="519"/>
                    <a:pt x="320" y="515"/>
                    <a:pt x="294" y="502"/>
                  </a:cubicBezTo>
                  <a:cubicBezTo>
                    <a:pt x="285" y="489"/>
                    <a:pt x="275" y="479"/>
                    <a:pt x="266" y="468"/>
                  </a:cubicBezTo>
                  <a:cubicBezTo>
                    <a:pt x="243" y="449"/>
                    <a:pt x="233" y="475"/>
                    <a:pt x="211" y="482"/>
                  </a:cubicBezTo>
                  <a:cubicBezTo>
                    <a:pt x="200" y="474"/>
                    <a:pt x="185" y="470"/>
                    <a:pt x="179" y="472"/>
                  </a:cubicBezTo>
                  <a:cubicBezTo>
                    <a:pt x="173" y="474"/>
                    <a:pt x="174" y="487"/>
                    <a:pt x="173" y="496"/>
                  </a:cubicBezTo>
                  <a:cubicBezTo>
                    <a:pt x="174" y="500"/>
                    <a:pt x="145" y="515"/>
                    <a:pt x="140" y="517"/>
                  </a:cubicBezTo>
                  <a:cubicBezTo>
                    <a:pt x="133" y="525"/>
                    <a:pt x="130" y="529"/>
                    <a:pt x="133" y="540"/>
                  </a:cubicBezTo>
                  <a:cubicBezTo>
                    <a:pt x="129" y="554"/>
                    <a:pt x="128" y="553"/>
                    <a:pt x="112" y="557"/>
                  </a:cubicBezTo>
                  <a:cubicBezTo>
                    <a:pt x="97" y="567"/>
                    <a:pt x="108" y="567"/>
                    <a:pt x="83" y="571"/>
                  </a:cubicBezTo>
                  <a:cubicBezTo>
                    <a:pt x="75" y="574"/>
                    <a:pt x="64" y="578"/>
                    <a:pt x="56" y="578"/>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3" name="Google Shape;403;p40"/>
            <p:cNvSpPr/>
            <p:nvPr/>
          </p:nvSpPr>
          <p:spPr>
            <a:xfrm>
              <a:off x="3383" y="1788"/>
              <a:ext cx="31" cy="30"/>
            </a:xfrm>
            <a:custGeom>
              <a:avLst/>
              <a:gdLst/>
              <a:ahLst/>
              <a:cxnLst/>
              <a:rect l="l" t="t" r="r" b="b"/>
              <a:pathLst>
                <a:path w="31" h="30" extrusionOk="0">
                  <a:moveTo>
                    <a:pt x="3" y="0"/>
                  </a:moveTo>
                  <a:cubicBezTo>
                    <a:pt x="14" y="1"/>
                    <a:pt x="18" y="0"/>
                    <a:pt x="26" y="8"/>
                  </a:cubicBezTo>
                  <a:cubicBezTo>
                    <a:pt x="27" y="12"/>
                    <a:pt x="31" y="20"/>
                    <a:pt x="31" y="20"/>
                  </a:cubicBezTo>
                  <a:cubicBezTo>
                    <a:pt x="29" y="30"/>
                    <a:pt x="24" y="21"/>
                    <a:pt x="20" y="18"/>
                  </a:cubicBezTo>
                  <a:cubicBezTo>
                    <a:pt x="15" y="20"/>
                    <a:pt x="14" y="19"/>
                    <a:pt x="13" y="14"/>
                  </a:cubicBezTo>
                  <a:cubicBezTo>
                    <a:pt x="10" y="19"/>
                    <a:pt x="8" y="17"/>
                    <a:pt x="5" y="13"/>
                  </a:cubicBezTo>
                  <a:cubicBezTo>
                    <a:pt x="3" y="11"/>
                    <a:pt x="0" y="1"/>
                    <a:pt x="3"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4" name="Google Shape;404;p40"/>
            <p:cNvSpPr/>
            <p:nvPr/>
          </p:nvSpPr>
          <p:spPr>
            <a:xfrm>
              <a:off x="3266" y="1784"/>
              <a:ext cx="45" cy="23"/>
            </a:xfrm>
            <a:custGeom>
              <a:avLst/>
              <a:gdLst/>
              <a:ahLst/>
              <a:cxnLst/>
              <a:rect l="l" t="t" r="r" b="b"/>
              <a:pathLst>
                <a:path w="45" h="23" extrusionOk="0">
                  <a:moveTo>
                    <a:pt x="8" y="0"/>
                  </a:moveTo>
                  <a:cubicBezTo>
                    <a:pt x="16" y="1"/>
                    <a:pt x="21" y="2"/>
                    <a:pt x="28" y="4"/>
                  </a:cubicBezTo>
                  <a:cubicBezTo>
                    <a:pt x="35" y="3"/>
                    <a:pt x="38" y="2"/>
                    <a:pt x="45" y="3"/>
                  </a:cubicBezTo>
                  <a:cubicBezTo>
                    <a:pt x="44" y="7"/>
                    <a:pt x="40" y="9"/>
                    <a:pt x="38" y="14"/>
                  </a:cubicBezTo>
                  <a:cubicBezTo>
                    <a:pt x="41" y="17"/>
                    <a:pt x="43" y="18"/>
                    <a:pt x="41" y="23"/>
                  </a:cubicBezTo>
                  <a:cubicBezTo>
                    <a:pt x="26" y="22"/>
                    <a:pt x="19" y="11"/>
                    <a:pt x="5" y="8"/>
                  </a:cubicBezTo>
                  <a:cubicBezTo>
                    <a:pt x="3" y="7"/>
                    <a:pt x="0" y="6"/>
                    <a:pt x="3" y="3"/>
                  </a:cubicBezTo>
                  <a:cubicBezTo>
                    <a:pt x="4" y="2"/>
                    <a:pt x="10" y="0"/>
                    <a:pt x="8"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5" name="Google Shape;405;p40"/>
            <p:cNvSpPr/>
            <p:nvPr/>
          </p:nvSpPr>
          <p:spPr>
            <a:xfrm>
              <a:off x="3418" y="1822"/>
              <a:ext cx="44" cy="10"/>
            </a:xfrm>
            <a:custGeom>
              <a:avLst/>
              <a:gdLst/>
              <a:ahLst/>
              <a:cxnLst/>
              <a:rect l="l" t="t" r="r" b="b"/>
              <a:pathLst>
                <a:path w="44" h="10" extrusionOk="0">
                  <a:moveTo>
                    <a:pt x="1" y="0"/>
                  </a:moveTo>
                  <a:cubicBezTo>
                    <a:pt x="17" y="6"/>
                    <a:pt x="26" y="6"/>
                    <a:pt x="44" y="7"/>
                  </a:cubicBezTo>
                  <a:cubicBezTo>
                    <a:pt x="34" y="9"/>
                    <a:pt x="39" y="9"/>
                    <a:pt x="30" y="10"/>
                  </a:cubicBezTo>
                  <a:cubicBezTo>
                    <a:pt x="20" y="8"/>
                    <a:pt x="10" y="7"/>
                    <a:pt x="0" y="6"/>
                  </a:cubicBezTo>
                  <a:cubicBezTo>
                    <a:pt x="1" y="2"/>
                    <a:pt x="1" y="4"/>
                    <a:pt x="1"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6" name="Google Shape;406;p40"/>
            <p:cNvSpPr/>
            <p:nvPr/>
          </p:nvSpPr>
          <p:spPr>
            <a:xfrm>
              <a:off x="3532" y="1817"/>
              <a:ext cx="36" cy="21"/>
            </a:xfrm>
            <a:custGeom>
              <a:avLst/>
              <a:gdLst/>
              <a:ahLst/>
              <a:cxnLst/>
              <a:rect l="l" t="t" r="r" b="b"/>
              <a:pathLst>
                <a:path w="36" h="21" extrusionOk="0">
                  <a:moveTo>
                    <a:pt x="4" y="12"/>
                  </a:moveTo>
                  <a:cubicBezTo>
                    <a:pt x="10" y="10"/>
                    <a:pt x="13" y="9"/>
                    <a:pt x="20" y="7"/>
                  </a:cubicBezTo>
                  <a:cubicBezTo>
                    <a:pt x="23" y="6"/>
                    <a:pt x="28" y="5"/>
                    <a:pt x="28" y="5"/>
                  </a:cubicBezTo>
                  <a:cubicBezTo>
                    <a:pt x="36" y="0"/>
                    <a:pt x="34" y="10"/>
                    <a:pt x="28" y="13"/>
                  </a:cubicBezTo>
                  <a:cubicBezTo>
                    <a:pt x="25" y="17"/>
                    <a:pt x="24" y="18"/>
                    <a:pt x="19" y="20"/>
                  </a:cubicBezTo>
                  <a:cubicBezTo>
                    <a:pt x="14" y="20"/>
                    <a:pt x="9" y="21"/>
                    <a:pt x="4" y="19"/>
                  </a:cubicBezTo>
                  <a:cubicBezTo>
                    <a:pt x="0" y="17"/>
                    <a:pt x="14" y="9"/>
                    <a:pt x="4" y="1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7" name="Google Shape;407;p40"/>
            <p:cNvSpPr/>
            <p:nvPr/>
          </p:nvSpPr>
          <p:spPr>
            <a:xfrm>
              <a:off x="3212" y="1745"/>
              <a:ext cx="23" cy="33"/>
            </a:xfrm>
            <a:custGeom>
              <a:avLst/>
              <a:gdLst/>
              <a:ahLst/>
              <a:cxnLst/>
              <a:rect l="l" t="t" r="r" b="b"/>
              <a:pathLst>
                <a:path w="23" h="33" extrusionOk="0">
                  <a:moveTo>
                    <a:pt x="17" y="0"/>
                  </a:moveTo>
                  <a:cubicBezTo>
                    <a:pt x="19" y="12"/>
                    <a:pt x="23" y="28"/>
                    <a:pt x="9" y="33"/>
                  </a:cubicBezTo>
                  <a:cubicBezTo>
                    <a:pt x="0" y="30"/>
                    <a:pt x="3" y="23"/>
                    <a:pt x="0" y="15"/>
                  </a:cubicBezTo>
                  <a:cubicBezTo>
                    <a:pt x="2" y="8"/>
                    <a:pt x="5" y="6"/>
                    <a:pt x="11" y="3"/>
                  </a:cubicBezTo>
                  <a:cubicBezTo>
                    <a:pt x="17" y="0"/>
                    <a:pt x="17" y="3"/>
                    <a:pt x="17"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8" name="Google Shape;408;p40"/>
            <p:cNvSpPr/>
            <p:nvPr/>
          </p:nvSpPr>
          <p:spPr>
            <a:xfrm>
              <a:off x="3218" y="1721"/>
              <a:ext cx="12" cy="20"/>
            </a:xfrm>
            <a:custGeom>
              <a:avLst/>
              <a:gdLst/>
              <a:ahLst/>
              <a:cxnLst/>
              <a:rect l="l" t="t" r="r" b="b"/>
              <a:pathLst>
                <a:path w="12" h="20" extrusionOk="0">
                  <a:moveTo>
                    <a:pt x="0" y="2"/>
                  </a:moveTo>
                  <a:cubicBezTo>
                    <a:pt x="3" y="9"/>
                    <a:pt x="4" y="15"/>
                    <a:pt x="9" y="20"/>
                  </a:cubicBezTo>
                  <a:cubicBezTo>
                    <a:pt x="12" y="15"/>
                    <a:pt x="10" y="6"/>
                    <a:pt x="8" y="0"/>
                  </a:cubicBezTo>
                  <a:cubicBezTo>
                    <a:pt x="6" y="0"/>
                    <a:pt x="0" y="4"/>
                    <a:pt x="0" y="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09" name="Google Shape;409;p40"/>
            <p:cNvSpPr/>
            <p:nvPr/>
          </p:nvSpPr>
          <p:spPr>
            <a:xfrm>
              <a:off x="3025" y="1500"/>
              <a:ext cx="99" cy="125"/>
            </a:xfrm>
            <a:custGeom>
              <a:avLst/>
              <a:gdLst/>
              <a:ahLst/>
              <a:cxnLst/>
              <a:rect l="l" t="t" r="r" b="b"/>
              <a:pathLst>
                <a:path w="99" h="125" extrusionOk="0">
                  <a:moveTo>
                    <a:pt x="16" y="2"/>
                  </a:moveTo>
                  <a:cubicBezTo>
                    <a:pt x="21" y="3"/>
                    <a:pt x="33" y="2"/>
                    <a:pt x="35" y="8"/>
                  </a:cubicBezTo>
                  <a:cubicBezTo>
                    <a:pt x="31" y="19"/>
                    <a:pt x="43" y="15"/>
                    <a:pt x="54" y="16"/>
                  </a:cubicBezTo>
                  <a:cubicBezTo>
                    <a:pt x="57" y="27"/>
                    <a:pt x="41" y="32"/>
                    <a:pt x="34" y="37"/>
                  </a:cubicBezTo>
                  <a:cubicBezTo>
                    <a:pt x="43" y="50"/>
                    <a:pt x="23" y="22"/>
                    <a:pt x="64" y="42"/>
                  </a:cubicBezTo>
                  <a:cubicBezTo>
                    <a:pt x="68" y="44"/>
                    <a:pt x="63" y="50"/>
                    <a:pt x="65" y="54"/>
                  </a:cubicBezTo>
                  <a:cubicBezTo>
                    <a:pt x="66" y="57"/>
                    <a:pt x="72" y="61"/>
                    <a:pt x="72" y="61"/>
                  </a:cubicBezTo>
                  <a:cubicBezTo>
                    <a:pt x="75" y="69"/>
                    <a:pt x="79" y="75"/>
                    <a:pt x="81" y="83"/>
                  </a:cubicBezTo>
                  <a:cubicBezTo>
                    <a:pt x="89" y="82"/>
                    <a:pt x="95" y="79"/>
                    <a:pt x="99" y="86"/>
                  </a:cubicBezTo>
                  <a:cubicBezTo>
                    <a:pt x="97" y="96"/>
                    <a:pt x="94" y="101"/>
                    <a:pt x="84" y="104"/>
                  </a:cubicBezTo>
                  <a:cubicBezTo>
                    <a:pt x="89" y="107"/>
                    <a:pt x="96" y="104"/>
                    <a:pt x="90" y="110"/>
                  </a:cubicBezTo>
                  <a:cubicBezTo>
                    <a:pt x="81" y="110"/>
                    <a:pt x="72" y="108"/>
                    <a:pt x="63" y="110"/>
                  </a:cubicBezTo>
                  <a:cubicBezTo>
                    <a:pt x="58" y="111"/>
                    <a:pt x="49" y="115"/>
                    <a:pt x="49" y="115"/>
                  </a:cubicBezTo>
                  <a:cubicBezTo>
                    <a:pt x="38" y="113"/>
                    <a:pt x="29" y="118"/>
                    <a:pt x="17" y="120"/>
                  </a:cubicBezTo>
                  <a:cubicBezTo>
                    <a:pt x="10" y="123"/>
                    <a:pt x="10" y="124"/>
                    <a:pt x="1" y="125"/>
                  </a:cubicBezTo>
                  <a:cubicBezTo>
                    <a:pt x="5" y="121"/>
                    <a:pt x="11" y="116"/>
                    <a:pt x="16" y="114"/>
                  </a:cubicBezTo>
                  <a:cubicBezTo>
                    <a:pt x="21" y="107"/>
                    <a:pt x="27" y="107"/>
                    <a:pt x="36" y="106"/>
                  </a:cubicBezTo>
                  <a:cubicBezTo>
                    <a:pt x="39" y="105"/>
                    <a:pt x="47" y="104"/>
                    <a:pt x="45" y="101"/>
                  </a:cubicBezTo>
                  <a:cubicBezTo>
                    <a:pt x="44" y="100"/>
                    <a:pt x="42" y="102"/>
                    <a:pt x="41" y="102"/>
                  </a:cubicBezTo>
                  <a:cubicBezTo>
                    <a:pt x="37" y="102"/>
                    <a:pt x="32" y="103"/>
                    <a:pt x="28" y="101"/>
                  </a:cubicBezTo>
                  <a:cubicBezTo>
                    <a:pt x="26" y="100"/>
                    <a:pt x="28" y="97"/>
                    <a:pt x="27" y="96"/>
                  </a:cubicBezTo>
                  <a:cubicBezTo>
                    <a:pt x="25" y="94"/>
                    <a:pt x="21" y="98"/>
                    <a:pt x="18" y="98"/>
                  </a:cubicBezTo>
                  <a:cubicBezTo>
                    <a:pt x="17" y="98"/>
                    <a:pt x="20" y="97"/>
                    <a:pt x="21" y="97"/>
                  </a:cubicBezTo>
                  <a:cubicBezTo>
                    <a:pt x="28" y="90"/>
                    <a:pt x="23" y="82"/>
                    <a:pt x="22" y="74"/>
                  </a:cubicBezTo>
                  <a:cubicBezTo>
                    <a:pt x="27" y="69"/>
                    <a:pt x="32" y="69"/>
                    <a:pt x="40" y="68"/>
                  </a:cubicBezTo>
                  <a:cubicBezTo>
                    <a:pt x="42" y="61"/>
                    <a:pt x="37" y="53"/>
                    <a:pt x="31" y="50"/>
                  </a:cubicBezTo>
                  <a:cubicBezTo>
                    <a:pt x="24" y="52"/>
                    <a:pt x="22" y="55"/>
                    <a:pt x="19" y="49"/>
                  </a:cubicBezTo>
                  <a:cubicBezTo>
                    <a:pt x="24" y="46"/>
                    <a:pt x="24" y="41"/>
                    <a:pt x="19" y="38"/>
                  </a:cubicBezTo>
                  <a:cubicBezTo>
                    <a:pt x="15" y="41"/>
                    <a:pt x="0" y="39"/>
                    <a:pt x="9" y="36"/>
                  </a:cubicBezTo>
                  <a:cubicBezTo>
                    <a:pt x="13" y="28"/>
                    <a:pt x="13" y="22"/>
                    <a:pt x="4" y="19"/>
                  </a:cubicBezTo>
                  <a:cubicBezTo>
                    <a:pt x="7" y="15"/>
                    <a:pt x="9" y="11"/>
                    <a:pt x="12" y="7"/>
                  </a:cubicBezTo>
                  <a:cubicBezTo>
                    <a:pt x="13" y="5"/>
                    <a:pt x="18" y="0"/>
                    <a:pt x="16" y="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0" name="Google Shape;410;p40"/>
            <p:cNvSpPr/>
            <p:nvPr/>
          </p:nvSpPr>
          <p:spPr>
            <a:xfrm>
              <a:off x="2969" y="1548"/>
              <a:ext cx="68" cy="53"/>
            </a:xfrm>
            <a:custGeom>
              <a:avLst/>
              <a:gdLst/>
              <a:ahLst/>
              <a:cxnLst/>
              <a:rect l="l" t="t" r="r" b="b"/>
              <a:pathLst>
                <a:path w="68" h="53" extrusionOk="0">
                  <a:moveTo>
                    <a:pt x="25" y="7"/>
                  </a:moveTo>
                  <a:cubicBezTo>
                    <a:pt x="32" y="5"/>
                    <a:pt x="38" y="2"/>
                    <a:pt x="45" y="0"/>
                  </a:cubicBezTo>
                  <a:cubicBezTo>
                    <a:pt x="58" y="1"/>
                    <a:pt x="61" y="1"/>
                    <a:pt x="68" y="10"/>
                  </a:cubicBezTo>
                  <a:cubicBezTo>
                    <a:pt x="65" y="18"/>
                    <a:pt x="63" y="16"/>
                    <a:pt x="57" y="20"/>
                  </a:cubicBezTo>
                  <a:cubicBezTo>
                    <a:pt x="57" y="25"/>
                    <a:pt x="57" y="31"/>
                    <a:pt x="56" y="36"/>
                  </a:cubicBezTo>
                  <a:cubicBezTo>
                    <a:pt x="56" y="39"/>
                    <a:pt x="53" y="46"/>
                    <a:pt x="53" y="46"/>
                  </a:cubicBezTo>
                  <a:cubicBezTo>
                    <a:pt x="41" y="43"/>
                    <a:pt x="33" y="44"/>
                    <a:pt x="24" y="53"/>
                  </a:cubicBezTo>
                  <a:cubicBezTo>
                    <a:pt x="14" y="51"/>
                    <a:pt x="15" y="48"/>
                    <a:pt x="2" y="47"/>
                  </a:cubicBezTo>
                  <a:cubicBezTo>
                    <a:pt x="0" y="40"/>
                    <a:pt x="12" y="36"/>
                    <a:pt x="18" y="34"/>
                  </a:cubicBezTo>
                  <a:cubicBezTo>
                    <a:pt x="24" y="25"/>
                    <a:pt x="9" y="25"/>
                    <a:pt x="3" y="23"/>
                  </a:cubicBezTo>
                  <a:cubicBezTo>
                    <a:pt x="0" y="15"/>
                    <a:pt x="11" y="14"/>
                    <a:pt x="17" y="13"/>
                  </a:cubicBezTo>
                  <a:cubicBezTo>
                    <a:pt x="26" y="14"/>
                    <a:pt x="27" y="8"/>
                    <a:pt x="35" y="5"/>
                  </a:cubicBezTo>
                  <a:cubicBezTo>
                    <a:pt x="39" y="1"/>
                    <a:pt x="42" y="1"/>
                    <a:pt x="47" y="1"/>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1" name="Google Shape;411;p40"/>
            <p:cNvSpPr/>
            <p:nvPr/>
          </p:nvSpPr>
          <p:spPr>
            <a:xfrm>
              <a:off x="4218" y="2183"/>
              <a:ext cx="35" cy="56"/>
            </a:xfrm>
            <a:custGeom>
              <a:avLst/>
              <a:gdLst/>
              <a:ahLst/>
              <a:cxnLst/>
              <a:rect l="l" t="t" r="r" b="b"/>
              <a:pathLst>
                <a:path w="35" h="56" extrusionOk="0">
                  <a:moveTo>
                    <a:pt x="1" y="0"/>
                  </a:moveTo>
                  <a:cubicBezTo>
                    <a:pt x="4" y="8"/>
                    <a:pt x="4" y="12"/>
                    <a:pt x="1" y="21"/>
                  </a:cubicBezTo>
                  <a:cubicBezTo>
                    <a:pt x="1" y="30"/>
                    <a:pt x="1" y="40"/>
                    <a:pt x="2" y="49"/>
                  </a:cubicBezTo>
                  <a:cubicBezTo>
                    <a:pt x="2" y="53"/>
                    <a:pt x="13" y="56"/>
                    <a:pt x="13" y="56"/>
                  </a:cubicBezTo>
                  <a:cubicBezTo>
                    <a:pt x="17" y="55"/>
                    <a:pt x="25" y="53"/>
                    <a:pt x="25" y="53"/>
                  </a:cubicBezTo>
                  <a:cubicBezTo>
                    <a:pt x="35" y="43"/>
                    <a:pt x="19" y="5"/>
                    <a:pt x="5" y="0"/>
                  </a:cubicBezTo>
                  <a:cubicBezTo>
                    <a:pt x="0" y="4"/>
                    <a:pt x="2" y="1"/>
                    <a:pt x="2" y="11"/>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2" name="Google Shape;412;p40"/>
            <p:cNvSpPr/>
            <p:nvPr/>
          </p:nvSpPr>
          <p:spPr>
            <a:xfrm>
              <a:off x="4427" y="2240"/>
              <a:ext cx="159" cy="164"/>
            </a:xfrm>
            <a:custGeom>
              <a:avLst/>
              <a:gdLst/>
              <a:ahLst/>
              <a:cxnLst/>
              <a:rect l="l" t="t" r="r" b="b"/>
              <a:pathLst>
                <a:path w="159" h="164" extrusionOk="0">
                  <a:moveTo>
                    <a:pt x="8" y="0"/>
                  </a:moveTo>
                  <a:cubicBezTo>
                    <a:pt x="20" y="3"/>
                    <a:pt x="26" y="4"/>
                    <a:pt x="39" y="5"/>
                  </a:cubicBezTo>
                  <a:cubicBezTo>
                    <a:pt x="47" y="15"/>
                    <a:pt x="54" y="22"/>
                    <a:pt x="65" y="29"/>
                  </a:cubicBezTo>
                  <a:cubicBezTo>
                    <a:pt x="70" y="37"/>
                    <a:pt x="81" y="48"/>
                    <a:pt x="89" y="52"/>
                  </a:cubicBezTo>
                  <a:cubicBezTo>
                    <a:pt x="98" y="64"/>
                    <a:pt x="117" y="63"/>
                    <a:pt x="126" y="75"/>
                  </a:cubicBezTo>
                  <a:cubicBezTo>
                    <a:pt x="128" y="82"/>
                    <a:pt x="124" y="86"/>
                    <a:pt x="122" y="92"/>
                  </a:cubicBezTo>
                  <a:cubicBezTo>
                    <a:pt x="123" y="96"/>
                    <a:pt x="128" y="98"/>
                    <a:pt x="132" y="99"/>
                  </a:cubicBezTo>
                  <a:cubicBezTo>
                    <a:pt x="139" y="110"/>
                    <a:pt x="142" y="118"/>
                    <a:pt x="155" y="124"/>
                  </a:cubicBezTo>
                  <a:cubicBezTo>
                    <a:pt x="156" y="137"/>
                    <a:pt x="159" y="152"/>
                    <a:pt x="153" y="164"/>
                  </a:cubicBezTo>
                  <a:cubicBezTo>
                    <a:pt x="144" y="161"/>
                    <a:pt x="143" y="159"/>
                    <a:pt x="135" y="155"/>
                  </a:cubicBezTo>
                  <a:cubicBezTo>
                    <a:pt x="133" y="154"/>
                    <a:pt x="129" y="153"/>
                    <a:pt x="129" y="153"/>
                  </a:cubicBezTo>
                  <a:cubicBezTo>
                    <a:pt x="122" y="146"/>
                    <a:pt x="117" y="138"/>
                    <a:pt x="107" y="135"/>
                  </a:cubicBezTo>
                  <a:cubicBezTo>
                    <a:pt x="103" y="132"/>
                    <a:pt x="100" y="132"/>
                    <a:pt x="96" y="128"/>
                  </a:cubicBezTo>
                  <a:cubicBezTo>
                    <a:pt x="93" y="118"/>
                    <a:pt x="98" y="132"/>
                    <a:pt x="92" y="123"/>
                  </a:cubicBezTo>
                  <a:cubicBezTo>
                    <a:pt x="88" y="118"/>
                    <a:pt x="88" y="110"/>
                    <a:pt x="84" y="104"/>
                  </a:cubicBezTo>
                  <a:cubicBezTo>
                    <a:pt x="83" y="99"/>
                    <a:pt x="75" y="85"/>
                    <a:pt x="69" y="83"/>
                  </a:cubicBezTo>
                  <a:cubicBezTo>
                    <a:pt x="59" y="75"/>
                    <a:pt x="66" y="50"/>
                    <a:pt x="45" y="50"/>
                  </a:cubicBezTo>
                  <a:cubicBezTo>
                    <a:pt x="41" y="37"/>
                    <a:pt x="44" y="30"/>
                    <a:pt x="27" y="28"/>
                  </a:cubicBezTo>
                  <a:cubicBezTo>
                    <a:pt x="22" y="26"/>
                    <a:pt x="0" y="13"/>
                    <a:pt x="9" y="3"/>
                  </a:cubicBezTo>
                  <a:cubicBezTo>
                    <a:pt x="12" y="0"/>
                    <a:pt x="17" y="4"/>
                    <a:pt x="21" y="4"/>
                  </a:cubicBezTo>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3" name="Google Shape;413;p40"/>
            <p:cNvSpPr/>
            <p:nvPr/>
          </p:nvSpPr>
          <p:spPr>
            <a:xfrm>
              <a:off x="4576" y="2403"/>
              <a:ext cx="194" cy="46"/>
            </a:xfrm>
            <a:custGeom>
              <a:avLst/>
              <a:gdLst/>
              <a:ahLst/>
              <a:cxnLst/>
              <a:rect l="l" t="t" r="r" b="b"/>
              <a:pathLst>
                <a:path w="194" h="46" extrusionOk="0">
                  <a:moveTo>
                    <a:pt x="14" y="2"/>
                  </a:moveTo>
                  <a:cubicBezTo>
                    <a:pt x="20" y="3"/>
                    <a:pt x="26" y="4"/>
                    <a:pt x="32" y="3"/>
                  </a:cubicBezTo>
                  <a:cubicBezTo>
                    <a:pt x="38" y="4"/>
                    <a:pt x="48" y="10"/>
                    <a:pt x="48" y="10"/>
                  </a:cubicBezTo>
                  <a:cubicBezTo>
                    <a:pt x="53" y="21"/>
                    <a:pt x="62" y="16"/>
                    <a:pt x="74" y="15"/>
                  </a:cubicBezTo>
                  <a:cubicBezTo>
                    <a:pt x="85" y="9"/>
                    <a:pt x="101" y="11"/>
                    <a:pt x="114" y="13"/>
                  </a:cubicBezTo>
                  <a:cubicBezTo>
                    <a:pt x="99" y="23"/>
                    <a:pt x="104" y="27"/>
                    <a:pt x="118" y="29"/>
                  </a:cubicBezTo>
                  <a:cubicBezTo>
                    <a:pt x="121" y="31"/>
                    <a:pt x="122" y="34"/>
                    <a:pt x="126" y="35"/>
                  </a:cubicBezTo>
                  <a:cubicBezTo>
                    <a:pt x="146" y="34"/>
                    <a:pt x="140" y="34"/>
                    <a:pt x="153" y="38"/>
                  </a:cubicBezTo>
                  <a:cubicBezTo>
                    <a:pt x="167" y="36"/>
                    <a:pt x="179" y="35"/>
                    <a:pt x="194" y="38"/>
                  </a:cubicBezTo>
                  <a:cubicBezTo>
                    <a:pt x="184" y="46"/>
                    <a:pt x="181" y="43"/>
                    <a:pt x="165" y="45"/>
                  </a:cubicBezTo>
                  <a:cubicBezTo>
                    <a:pt x="161" y="45"/>
                    <a:pt x="154" y="46"/>
                    <a:pt x="154" y="46"/>
                  </a:cubicBezTo>
                  <a:cubicBezTo>
                    <a:pt x="139" y="45"/>
                    <a:pt x="124" y="43"/>
                    <a:pt x="109" y="41"/>
                  </a:cubicBezTo>
                  <a:cubicBezTo>
                    <a:pt x="97" y="33"/>
                    <a:pt x="84" y="33"/>
                    <a:pt x="70" y="32"/>
                  </a:cubicBezTo>
                  <a:cubicBezTo>
                    <a:pt x="63" y="31"/>
                    <a:pt x="57" y="29"/>
                    <a:pt x="51" y="28"/>
                  </a:cubicBezTo>
                  <a:cubicBezTo>
                    <a:pt x="42" y="22"/>
                    <a:pt x="33" y="20"/>
                    <a:pt x="22" y="19"/>
                  </a:cubicBezTo>
                  <a:cubicBezTo>
                    <a:pt x="13" y="13"/>
                    <a:pt x="29" y="21"/>
                    <a:pt x="16" y="16"/>
                  </a:cubicBezTo>
                  <a:cubicBezTo>
                    <a:pt x="11" y="16"/>
                    <a:pt x="0" y="14"/>
                    <a:pt x="0" y="11"/>
                  </a:cubicBezTo>
                  <a:cubicBezTo>
                    <a:pt x="5" y="5"/>
                    <a:pt x="6" y="0"/>
                    <a:pt x="14" y="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4" name="Google Shape;414;p40"/>
            <p:cNvSpPr/>
            <p:nvPr/>
          </p:nvSpPr>
          <p:spPr>
            <a:xfrm>
              <a:off x="4625" y="2221"/>
              <a:ext cx="143" cy="156"/>
            </a:xfrm>
            <a:custGeom>
              <a:avLst/>
              <a:gdLst/>
              <a:ahLst/>
              <a:cxnLst/>
              <a:rect l="l" t="t" r="r" b="b"/>
              <a:pathLst>
                <a:path w="143" h="156" extrusionOk="0">
                  <a:moveTo>
                    <a:pt x="111" y="3"/>
                  </a:moveTo>
                  <a:cubicBezTo>
                    <a:pt x="106" y="5"/>
                    <a:pt x="104" y="9"/>
                    <a:pt x="99" y="11"/>
                  </a:cubicBezTo>
                  <a:cubicBezTo>
                    <a:pt x="97" y="16"/>
                    <a:pt x="98" y="20"/>
                    <a:pt x="93" y="22"/>
                  </a:cubicBezTo>
                  <a:cubicBezTo>
                    <a:pt x="90" y="27"/>
                    <a:pt x="91" y="31"/>
                    <a:pt x="85" y="33"/>
                  </a:cubicBezTo>
                  <a:cubicBezTo>
                    <a:pt x="84" y="33"/>
                    <a:pt x="75" y="36"/>
                    <a:pt x="74" y="36"/>
                  </a:cubicBezTo>
                  <a:cubicBezTo>
                    <a:pt x="73" y="36"/>
                    <a:pt x="71" y="37"/>
                    <a:pt x="71" y="37"/>
                  </a:cubicBezTo>
                  <a:cubicBezTo>
                    <a:pt x="68" y="42"/>
                    <a:pt x="68" y="45"/>
                    <a:pt x="61" y="47"/>
                  </a:cubicBezTo>
                  <a:cubicBezTo>
                    <a:pt x="58" y="59"/>
                    <a:pt x="48" y="59"/>
                    <a:pt x="38" y="61"/>
                  </a:cubicBezTo>
                  <a:cubicBezTo>
                    <a:pt x="35" y="65"/>
                    <a:pt x="33" y="74"/>
                    <a:pt x="30" y="76"/>
                  </a:cubicBezTo>
                  <a:cubicBezTo>
                    <a:pt x="28" y="77"/>
                    <a:pt x="24" y="78"/>
                    <a:pt x="24" y="78"/>
                  </a:cubicBezTo>
                  <a:cubicBezTo>
                    <a:pt x="19" y="76"/>
                    <a:pt x="13" y="75"/>
                    <a:pt x="8" y="73"/>
                  </a:cubicBezTo>
                  <a:cubicBezTo>
                    <a:pt x="3" y="78"/>
                    <a:pt x="2" y="83"/>
                    <a:pt x="0" y="90"/>
                  </a:cubicBezTo>
                  <a:cubicBezTo>
                    <a:pt x="1" y="102"/>
                    <a:pt x="3" y="112"/>
                    <a:pt x="12" y="121"/>
                  </a:cubicBezTo>
                  <a:cubicBezTo>
                    <a:pt x="14" y="133"/>
                    <a:pt x="18" y="141"/>
                    <a:pt x="30" y="144"/>
                  </a:cubicBezTo>
                  <a:cubicBezTo>
                    <a:pt x="39" y="142"/>
                    <a:pt x="37" y="147"/>
                    <a:pt x="44" y="149"/>
                  </a:cubicBezTo>
                  <a:cubicBezTo>
                    <a:pt x="64" y="147"/>
                    <a:pt x="49" y="147"/>
                    <a:pt x="59" y="144"/>
                  </a:cubicBezTo>
                  <a:cubicBezTo>
                    <a:pt x="74" y="146"/>
                    <a:pt x="58" y="143"/>
                    <a:pt x="68" y="148"/>
                  </a:cubicBezTo>
                  <a:cubicBezTo>
                    <a:pt x="71" y="150"/>
                    <a:pt x="77" y="151"/>
                    <a:pt x="77" y="151"/>
                  </a:cubicBezTo>
                  <a:cubicBezTo>
                    <a:pt x="81" y="156"/>
                    <a:pt x="84" y="156"/>
                    <a:pt x="90" y="155"/>
                  </a:cubicBezTo>
                  <a:cubicBezTo>
                    <a:pt x="94" y="149"/>
                    <a:pt x="98" y="147"/>
                    <a:pt x="104" y="143"/>
                  </a:cubicBezTo>
                  <a:cubicBezTo>
                    <a:pt x="105" y="136"/>
                    <a:pt x="102" y="131"/>
                    <a:pt x="108" y="127"/>
                  </a:cubicBezTo>
                  <a:cubicBezTo>
                    <a:pt x="112" y="125"/>
                    <a:pt x="119" y="121"/>
                    <a:pt x="119" y="121"/>
                  </a:cubicBezTo>
                  <a:cubicBezTo>
                    <a:pt x="121" y="118"/>
                    <a:pt x="123" y="112"/>
                    <a:pt x="123" y="112"/>
                  </a:cubicBezTo>
                  <a:cubicBezTo>
                    <a:pt x="121" y="94"/>
                    <a:pt x="120" y="92"/>
                    <a:pt x="141" y="88"/>
                  </a:cubicBezTo>
                  <a:cubicBezTo>
                    <a:pt x="140" y="83"/>
                    <a:pt x="140" y="79"/>
                    <a:pt x="135" y="77"/>
                  </a:cubicBezTo>
                  <a:cubicBezTo>
                    <a:pt x="131" y="69"/>
                    <a:pt x="123" y="68"/>
                    <a:pt x="120" y="57"/>
                  </a:cubicBezTo>
                  <a:cubicBezTo>
                    <a:pt x="122" y="41"/>
                    <a:pt x="127" y="44"/>
                    <a:pt x="138" y="37"/>
                  </a:cubicBezTo>
                  <a:cubicBezTo>
                    <a:pt x="140" y="34"/>
                    <a:pt x="141" y="31"/>
                    <a:pt x="143" y="28"/>
                  </a:cubicBezTo>
                  <a:cubicBezTo>
                    <a:pt x="140" y="20"/>
                    <a:pt x="137" y="12"/>
                    <a:pt x="128" y="9"/>
                  </a:cubicBezTo>
                  <a:cubicBezTo>
                    <a:pt x="125" y="5"/>
                    <a:pt x="120" y="1"/>
                    <a:pt x="116" y="0"/>
                  </a:cubicBezTo>
                  <a:cubicBezTo>
                    <a:pt x="116" y="0"/>
                    <a:pt x="102" y="3"/>
                    <a:pt x="111" y="3"/>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5" name="Google Shape;415;p40"/>
            <p:cNvSpPr/>
            <p:nvPr/>
          </p:nvSpPr>
          <p:spPr>
            <a:xfrm>
              <a:off x="4764" y="2060"/>
              <a:ext cx="36" cy="89"/>
            </a:xfrm>
            <a:custGeom>
              <a:avLst/>
              <a:gdLst/>
              <a:ahLst/>
              <a:cxnLst/>
              <a:rect l="l" t="t" r="r" b="b"/>
              <a:pathLst>
                <a:path w="36" h="89" extrusionOk="0">
                  <a:moveTo>
                    <a:pt x="11" y="0"/>
                  </a:moveTo>
                  <a:cubicBezTo>
                    <a:pt x="12" y="1"/>
                    <a:pt x="33" y="5"/>
                    <a:pt x="35" y="11"/>
                  </a:cubicBezTo>
                  <a:cubicBezTo>
                    <a:pt x="36" y="18"/>
                    <a:pt x="30" y="33"/>
                    <a:pt x="26" y="39"/>
                  </a:cubicBezTo>
                  <a:cubicBezTo>
                    <a:pt x="29" y="43"/>
                    <a:pt x="29" y="46"/>
                    <a:pt x="30" y="51"/>
                  </a:cubicBezTo>
                  <a:cubicBezTo>
                    <a:pt x="29" y="62"/>
                    <a:pt x="30" y="64"/>
                    <a:pt x="26" y="72"/>
                  </a:cubicBezTo>
                  <a:cubicBezTo>
                    <a:pt x="28" y="78"/>
                    <a:pt x="31" y="86"/>
                    <a:pt x="23" y="89"/>
                  </a:cubicBezTo>
                  <a:cubicBezTo>
                    <a:pt x="18" y="87"/>
                    <a:pt x="18" y="67"/>
                    <a:pt x="17" y="62"/>
                  </a:cubicBezTo>
                  <a:cubicBezTo>
                    <a:pt x="14" y="54"/>
                    <a:pt x="0" y="54"/>
                    <a:pt x="2" y="42"/>
                  </a:cubicBezTo>
                  <a:cubicBezTo>
                    <a:pt x="1" y="29"/>
                    <a:pt x="6" y="5"/>
                    <a:pt x="11"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6" name="Google Shape;416;p40"/>
            <p:cNvSpPr/>
            <p:nvPr/>
          </p:nvSpPr>
          <p:spPr>
            <a:xfrm>
              <a:off x="4795" y="2133"/>
              <a:ext cx="57" cy="67"/>
            </a:xfrm>
            <a:custGeom>
              <a:avLst/>
              <a:gdLst/>
              <a:ahLst/>
              <a:cxnLst/>
              <a:rect l="l" t="t" r="r" b="b"/>
              <a:pathLst>
                <a:path w="57" h="67" extrusionOk="0">
                  <a:moveTo>
                    <a:pt x="27" y="2"/>
                  </a:moveTo>
                  <a:cubicBezTo>
                    <a:pt x="47" y="7"/>
                    <a:pt x="50" y="13"/>
                    <a:pt x="57" y="31"/>
                  </a:cubicBezTo>
                  <a:cubicBezTo>
                    <a:pt x="54" y="39"/>
                    <a:pt x="51" y="41"/>
                    <a:pt x="46" y="46"/>
                  </a:cubicBezTo>
                  <a:cubicBezTo>
                    <a:pt x="45" y="49"/>
                    <a:pt x="39" y="56"/>
                    <a:pt x="36" y="58"/>
                  </a:cubicBezTo>
                  <a:cubicBezTo>
                    <a:pt x="30" y="67"/>
                    <a:pt x="13" y="66"/>
                    <a:pt x="10" y="55"/>
                  </a:cubicBezTo>
                  <a:cubicBezTo>
                    <a:pt x="11" y="51"/>
                    <a:pt x="17" y="47"/>
                    <a:pt x="21" y="45"/>
                  </a:cubicBezTo>
                  <a:cubicBezTo>
                    <a:pt x="22" y="39"/>
                    <a:pt x="20" y="36"/>
                    <a:pt x="16" y="32"/>
                  </a:cubicBezTo>
                  <a:cubicBezTo>
                    <a:pt x="0" y="36"/>
                    <a:pt x="10" y="39"/>
                    <a:pt x="0" y="45"/>
                  </a:cubicBezTo>
                  <a:cubicBezTo>
                    <a:pt x="1" y="25"/>
                    <a:pt x="2" y="33"/>
                    <a:pt x="5" y="20"/>
                  </a:cubicBezTo>
                  <a:cubicBezTo>
                    <a:pt x="13" y="21"/>
                    <a:pt x="20" y="24"/>
                    <a:pt x="27" y="21"/>
                  </a:cubicBezTo>
                  <a:cubicBezTo>
                    <a:pt x="24" y="0"/>
                    <a:pt x="15" y="7"/>
                    <a:pt x="39" y="7"/>
                  </a:cubicBezTo>
                  <a:lnTo>
                    <a:pt x="27" y="2"/>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7" name="Google Shape;417;p40"/>
            <p:cNvSpPr/>
            <p:nvPr/>
          </p:nvSpPr>
          <p:spPr>
            <a:xfrm>
              <a:off x="4827" y="2182"/>
              <a:ext cx="43" cy="61"/>
            </a:xfrm>
            <a:custGeom>
              <a:avLst/>
              <a:gdLst/>
              <a:ahLst/>
              <a:cxnLst/>
              <a:rect l="l" t="t" r="r" b="b"/>
              <a:pathLst>
                <a:path w="43" h="61" extrusionOk="0">
                  <a:moveTo>
                    <a:pt x="29" y="6"/>
                  </a:moveTo>
                  <a:cubicBezTo>
                    <a:pt x="43" y="10"/>
                    <a:pt x="40" y="27"/>
                    <a:pt x="43" y="39"/>
                  </a:cubicBezTo>
                  <a:cubicBezTo>
                    <a:pt x="40" y="45"/>
                    <a:pt x="39" y="43"/>
                    <a:pt x="35" y="39"/>
                  </a:cubicBezTo>
                  <a:cubicBezTo>
                    <a:pt x="30" y="40"/>
                    <a:pt x="26" y="40"/>
                    <a:pt x="31" y="45"/>
                  </a:cubicBezTo>
                  <a:cubicBezTo>
                    <a:pt x="33" y="52"/>
                    <a:pt x="36" y="58"/>
                    <a:pt x="26" y="61"/>
                  </a:cubicBezTo>
                  <a:cubicBezTo>
                    <a:pt x="23" y="60"/>
                    <a:pt x="19" y="58"/>
                    <a:pt x="16" y="57"/>
                  </a:cubicBezTo>
                  <a:cubicBezTo>
                    <a:pt x="11" y="50"/>
                    <a:pt x="13" y="41"/>
                    <a:pt x="5" y="37"/>
                  </a:cubicBezTo>
                  <a:cubicBezTo>
                    <a:pt x="0" y="29"/>
                    <a:pt x="7" y="26"/>
                    <a:pt x="14" y="24"/>
                  </a:cubicBezTo>
                  <a:cubicBezTo>
                    <a:pt x="15" y="20"/>
                    <a:pt x="19" y="20"/>
                    <a:pt x="21" y="16"/>
                  </a:cubicBezTo>
                  <a:cubicBezTo>
                    <a:pt x="23" y="9"/>
                    <a:pt x="22" y="0"/>
                    <a:pt x="29"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8" name="Google Shape;418;p40"/>
            <p:cNvSpPr/>
            <p:nvPr/>
          </p:nvSpPr>
          <p:spPr>
            <a:xfrm>
              <a:off x="4765" y="2326"/>
              <a:ext cx="63" cy="76"/>
            </a:xfrm>
            <a:custGeom>
              <a:avLst/>
              <a:gdLst/>
              <a:ahLst/>
              <a:cxnLst/>
              <a:rect l="l" t="t" r="r" b="b"/>
              <a:pathLst>
                <a:path w="63" h="76" extrusionOk="0">
                  <a:moveTo>
                    <a:pt x="16" y="4"/>
                  </a:moveTo>
                  <a:cubicBezTo>
                    <a:pt x="20" y="7"/>
                    <a:pt x="28" y="12"/>
                    <a:pt x="28" y="12"/>
                  </a:cubicBezTo>
                  <a:cubicBezTo>
                    <a:pt x="32" y="11"/>
                    <a:pt x="36" y="10"/>
                    <a:pt x="40" y="9"/>
                  </a:cubicBezTo>
                  <a:cubicBezTo>
                    <a:pt x="42" y="8"/>
                    <a:pt x="46" y="7"/>
                    <a:pt x="46" y="7"/>
                  </a:cubicBezTo>
                  <a:cubicBezTo>
                    <a:pt x="48" y="3"/>
                    <a:pt x="50" y="3"/>
                    <a:pt x="54" y="1"/>
                  </a:cubicBezTo>
                  <a:cubicBezTo>
                    <a:pt x="61" y="2"/>
                    <a:pt x="63" y="0"/>
                    <a:pt x="60" y="7"/>
                  </a:cubicBezTo>
                  <a:cubicBezTo>
                    <a:pt x="58" y="11"/>
                    <a:pt x="49" y="16"/>
                    <a:pt x="49" y="16"/>
                  </a:cubicBezTo>
                  <a:cubicBezTo>
                    <a:pt x="44" y="24"/>
                    <a:pt x="46" y="29"/>
                    <a:pt x="51" y="37"/>
                  </a:cubicBezTo>
                  <a:cubicBezTo>
                    <a:pt x="51" y="43"/>
                    <a:pt x="56" y="50"/>
                    <a:pt x="53" y="55"/>
                  </a:cubicBezTo>
                  <a:cubicBezTo>
                    <a:pt x="50" y="59"/>
                    <a:pt x="40" y="62"/>
                    <a:pt x="40" y="62"/>
                  </a:cubicBezTo>
                  <a:cubicBezTo>
                    <a:pt x="29" y="60"/>
                    <a:pt x="40" y="56"/>
                    <a:pt x="31" y="50"/>
                  </a:cubicBezTo>
                  <a:cubicBezTo>
                    <a:pt x="28" y="40"/>
                    <a:pt x="33" y="37"/>
                    <a:pt x="21" y="34"/>
                  </a:cubicBezTo>
                  <a:cubicBezTo>
                    <a:pt x="19" y="36"/>
                    <a:pt x="19" y="54"/>
                    <a:pt x="19" y="61"/>
                  </a:cubicBezTo>
                  <a:cubicBezTo>
                    <a:pt x="19" y="65"/>
                    <a:pt x="21" y="71"/>
                    <a:pt x="18" y="74"/>
                  </a:cubicBezTo>
                  <a:cubicBezTo>
                    <a:pt x="16" y="76"/>
                    <a:pt x="11" y="75"/>
                    <a:pt x="10" y="73"/>
                  </a:cubicBezTo>
                  <a:cubicBezTo>
                    <a:pt x="9" y="72"/>
                    <a:pt x="10" y="58"/>
                    <a:pt x="10" y="55"/>
                  </a:cubicBezTo>
                  <a:cubicBezTo>
                    <a:pt x="9" y="50"/>
                    <a:pt x="15" y="46"/>
                    <a:pt x="9" y="50"/>
                  </a:cubicBezTo>
                  <a:cubicBezTo>
                    <a:pt x="5" y="48"/>
                    <a:pt x="1" y="44"/>
                    <a:pt x="0" y="40"/>
                  </a:cubicBezTo>
                  <a:cubicBezTo>
                    <a:pt x="1" y="35"/>
                    <a:pt x="3" y="32"/>
                    <a:pt x="5" y="27"/>
                  </a:cubicBezTo>
                  <a:cubicBezTo>
                    <a:pt x="5" y="26"/>
                    <a:pt x="6" y="24"/>
                    <a:pt x="6" y="24"/>
                  </a:cubicBezTo>
                  <a:cubicBezTo>
                    <a:pt x="7" y="8"/>
                    <a:pt x="5" y="11"/>
                    <a:pt x="16" y="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19" name="Google Shape;419;p40"/>
            <p:cNvSpPr/>
            <p:nvPr/>
          </p:nvSpPr>
          <p:spPr>
            <a:xfrm>
              <a:off x="4777" y="2291"/>
              <a:ext cx="73" cy="35"/>
            </a:xfrm>
            <a:custGeom>
              <a:avLst/>
              <a:gdLst/>
              <a:ahLst/>
              <a:cxnLst/>
              <a:rect l="l" t="t" r="r" b="b"/>
              <a:pathLst>
                <a:path w="73" h="35" extrusionOk="0">
                  <a:moveTo>
                    <a:pt x="6" y="27"/>
                  </a:moveTo>
                  <a:cubicBezTo>
                    <a:pt x="28" y="20"/>
                    <a:pt x="19" y="24"/>
                    <a:pt x="61" y="23"/>
                  </a:cubicBezTo>
                  <a:cubicBezTo>
                    <a:pt x="71" y="20"/>
                    <a:pt x="68" y="19"/>
                    <a:pt x="73" y="12"/>
                  </a:cubicBezTo>
                  <a:cubicBezTo>
                    <a:pt x="71" y="0"/>
                    <a:pt x="69" y="6"/>
                    <a:pt x="61" y="9"/>
                  </a:cubicBezTo>
                  <a:cubicBezTo>
                    <a:pt x="60" y="13"/>
                    <a:pt x="58" y="14"/>
                    <a:pt x="54" y="15"/>
                  </a:cubicBezTo>
                  <a:cubicBezTo>
                    <a:pt x="46" y="14"/>
                    <a:pt x="37" y="13"/>
                    <a:pt x="29" y="11"/>
                  </a:cubicBezTo>
                  <a:cubicBezTo>
                    <a:pt x="17" y="12"/>
                    <a:pt x="16" y="14"/>
                    <a:pt x="7" y="20"/>
                  </a:cubicBezTo>
                  <a:cubicBezTo>
                    <a:pt x="4" y="25"/>
                    <a:pt x="5" y="22"/>
                    <a:pt x="3" y="29"/>
                  </a:cubicBezTo>
                  <a:cubicBezTo>
                    <a:pt x="2" y="31"/>
                    <a:pt x="0" y="35"/>
                    <a:pt x="0" y="35"/>
                  </a:cubicBezTo>
                  <a:lnTo>
                    <a:pt x="6" y="27"/>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0" name="Google Shape;420;p40"/>
            <p:cNvSpPr/>
            <p:nvPr/>
          </p:nvSpPr>
          <p:spPr>
            <a:xfrm>
              <a:off x="4605" y="2038"/>
              <a:ext cx="33" cy="33"/>
            </a:xfrm>
            <a:custGeom>
              <a:avLst/>
              <a:gdLst/>
              <a:ahLst/>
              <a:cxnLst/>
              <a:rect l="l" t="t" r="r" b="b"/>
              <a:pathLst>
                <a:path w="33" h="33" extrusionOk="0">
                  <a:moveTo>
                    <a:pt x="15" y="6"/>
                  </a:moveTo>
                  <a:cubicBezTo>
                    <a:pt x="10" y="7"/>
                    <a:pt x="8" y="7"/>
                    <a:pt x="4" y="10"/>
                  </a:cubicBezTo>
                  <a:cubicBezTo>
                    <a:pt x="2" y="19"/>
                    <a:pt x="0" y="21"/>
                    <a:pt x="8" y="27"/>
                  </a:cubicBezTo>
                  <a:cubicBezTo>
                    <a:pt x="10" y="33"/>
                    <a:pt x="16" y="31"/>
                    <a:pt x="21" y="30"/>
                  </a:cubicBezTo>
                  <a:cubicBezTo>
                    <a:pt x="26" y="27"/>
                    <a:pt x="27" y="23"/>
                    <a:pt x="32" y="20"/>
                  </a:cubicBezTo>
                  <a:cubicBezTo>
                    <a:pt x="33" y="14"/>
                    <a:pt x="33" y="10"/>
                    <a:pt x="29" y="6"/>
                  </a:cubicBezTo>
                  <a:cubicBezTo>
                    <a:pt x="27" y="0"/>
                    <a:pt x="12" y="6"/>
                    <a:pt x="15"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1" name="Google Shape;421;p40"/>
            <p:cNvSpPr/>
            <p:nvPr/>
          </p:nvSpPr>
          <p:spPr>
            <a:xfrm>
              <a:off x="4751" y="1968"/>
              <a:ext cx="27" cy="50"/>
            </a:xfrm>
            <a:custGeom>
              <a:avLst/>
              <a:gdLst/>
              <a:ahLst/>
              <a:cxnLst/>
              <a:rect l="l" t="t" r="r" b="b"/>
              <a:pathLst>
                <a:path w="27" h="50" extrusionOk="0">
                  <a:moveTo>
                    <a:pt x="11" y="2"/>
                  </a:moveTo>
                  <a:cubicBezTo>
                    <a:pt x="7" y="8"/>
                    <a:pt x="8" y="15"/>
                    <a:pt x="2" y="19"/>
                  </a:cubicBezTo>
                  <a:cubicBezTo>
                    <a:pt x="0" y="26"/>
                    <a:pt x="5" y="36"/>
                    <a:pt x="12" y="38"/>
                  </a:cubicBezTo>
                  <a:cubicBezTo>
                    <a:pt x="14" y="43"/>
                    <a:pt x="14" y="46"/>
                    <a:pt x="17" y="50"/>
                  </a:cubicBezTo>
                  <a:cubicBezTo>
                    <a:pt x="18" y="41"/>
                    <a:pt x="17" y="45"/>
                    <a:pt x="20" y="37"/>
                  </a:cubicBezTo>
                  <a:cubicBezTo>
                    <a:pt x="20" y="36"/>
                    <a:pt x="21" y="34"/>
                    <a:pt x="21" y="34"/>
                  </a:cubicBezTo>
                  <a:cubicBezTo>
                    <a:pt x="21" y="28"/>
                    <a:pt x="27" y="3"/>
                    <a:pt x="15" y="0"/>
                  </a:cubicBezTo>
                  <a:cubicBezTo>
                    <a:pt x="13" y="4"/>
                    <a:pt x="11" y="12"/>
                    <a:pt x="11" y="2"/>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2" name="Google Shape;422;p40"/>
            <p:cNvSpPr/>
            <p:nvPr/>
          </p:nvSpPr>
          <p:spPr>
            <a:xfrm>
              <a:off x="4880" y="2291"/>
              <a:ext cx="26" cy="48"/>
            </a:xfrm>
            <a:custGeom>
              <a:avLst/>
              <a:gdLst/>
              <a:ahLst/>
              <a:cxnLst/>
              <a:rect l="l" t="t" r="r" b="b"/>
              <a:pathLst>
                <a:path w="26" h="48" extrusionOk="0">
                  <a:moveTo>
                    <a:pt x="12" y="0"/>
                  </a:moveTo>
                  <a:cubicBezTo>
                    <a:pt x="14" y="4"/>
                    <a:pt x="15" y="8"/>
                    <a:pt x="16" y="12"/>
                  </a:cubicBezTo>
                  <a:cubicBezTo>
                    <a:pt x="22" y="11"/>
                    <a:pt x="21" y="6"/>
                    <a:pt x="24" y="11"/>
                  </a:cubicBezTo>
                  <a:cubicBezTo>
                    <a:pt x="22" y="18"/>
                    <a:pt x="22" y="21"/>
                    <a:pt x="26" y="27"/>
                  </a:cubicBezTo>
                  <a:cubicBezTo>
                    <a:pt x="22" y="28"/>
                    <a:pt x="17" y="26"/>
                    <a:pt x="15" y="29"/>
                  </a:cubicBezTo>
                  <a:cubicBezTo>
                    <a:pt x="0" y="48"/>
                    <a:pt x="21" y="40"/>
                    <a:pt x="11" y="43"/>
                  </a:cubicBezTo>
                  <a:cubicBezTo>
                    <a:pt x="5" y="42"/>
                    <a:pt x="5" y="41"/>
                    <a:pt x="3" y="36"/>
                  </a:cubicBezTo>
                  <a:cubicBezTo>
                    <a:pt x="3" y="35"/>
                    <a:pt x="3" y="33"/>
                    <a:pt x="4" y="32"/>
                  </a:cubicBezTo>
                  <a:cubicBezTo>
                    <a:pt x="5" y="31"/>
                    <a:pt x="8" y="32"/>
                    <a:pt x="8" y="31"/>
                  </a:cubicBezTo>
                  <a:cubicBezTo>
                    <a:pt x="9" y="28"/>
                    <a:pt x="4" y="21"/>
                    <a:pt x="3" y="18"/>
                  </a:cubicBezTo>
                  <a:cubicBezTo>
                    <a:pt x="4" y="7"/>
                    <a:pt x="3" y="3"/>
                    <a:pt x="12"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3" name="Google Shape;423;p40"/>
            <p:cNvSpPr/>
            <p:nvPr/>
          </p:nvSpPr>
          <p:spPr>
            <a:xfrm>
              <a:off x="4931" y="2327"/>
              <a:ext cx="279" cy="148"/>
            </a:xfrm>
            <a:custGeom>
              <a:avLst/>
              <a:gdLst/>
              <a:ahLst/>
              <a:cxnLst/>
              <a:rect l="l" t="t" r="r" b="b"/>
              <a:pathLst>
                <a:path w="279" h="148" extrusionOk="0">
                  <a:moveTo>
                    <a:pt x="7" y="5"/>
                  </a:moveTo>
                  <a:cubicBezTo>
                    <a:pt x="13" y="4"/>
                    <a:pt x="17" y="1"/>
                    <a:pt x="23" y="0"/>
                  </a:cubicBezTo>
                  <a:cubicBezTo>
                    <a:pt x="31" y="0"/>
                    <a:pt x="39" y="0"/>
                    <a:pt x="47" y="1"/>
                  </a:cubicBezTo>
                  <a:cubicBezTo>
                    <a:pt x="51" y="1"/>
                    <a:pt x="56" y="8"/>
                    <a:pt x="56" y="8"/>
                  </a:cubicBezTo>
                  <a:cubicBezTo>
                    <a:pt x="55" y="16"/>
                    <a:pt x="52" y="22"/>
                    <a:pt x="50" y="29"/>
                  </a:cubicBezTo>
                  <a:cubicBezTo>
                    <a:pt x="54" y="32"/>
                    <a:pt x="62" y="37"/>
                    <a:pt x="62" y="37"/>
                  </a:cubicBezTo>
                  <a:cubicBezTo>
                    <a:pt x="68" y="36"/>
                    <a:pt x="73" y="35"/>
                    <a:pt x="78" y="33"/>
                  </a:cubicBezTo>
                  <a:cubicBezTo>
                    <a:pt x="80" y="32"/>
                    <a:pt x="84" y="31"/>
                    <a:pt x="84" y="31"/>
                  </a:cubicBezTo>
                  <a:cubicBezTo>
                    <a:pt x="89" y="20"/>
                    <a:pt x="88" y="20"/>
                    <a:pt x="102" y="18"/>
                  </a:cubicBezTo>
                  <a:cubicBezTo>
                    <a:pt x="118" y="19"/>
                    <a:pt x="120" y="19"/>
                    <a:pt x="131" y="21"/>
                  </a:cubicBezTo>
                  <a:cubicBezTo>
                    <a:pt x="134" y="26"/>
                    <a:pt x="144" y="29"/>
                    <a:pt x="150" y="31"/>
                  </a:cubicBezTo>
                  <a:cubicBezTo>
                    <a:pt x="152" y="32"/>
                    <a:pt x="156" y="33"/>
                    <a:pt x="156" y="33"/>
                  </a:cubicBezTo>
                  <a:cubicBezTo>
                    <a:pt x="160" y="39"/>
                    <a:pt x="169" y="38"/>
                    <a:pt x="176" y="39"/>
                  </a:cubicBezTo>
                  <a:cubicBezTo>
                    <a:pt x="179" y="41"/>
                    <a:pt x="183" y="42"/>
                    <a:pt x="186" y="44"/>
                  </a:cubicBezTo>
                  <a:cubicBezTo>
                    <a:pt x="187" y="48"/>
                    <a:pt x="190" y="49"/>
                    <a:pt x="194" y="50"/>
                  </a:cubicBezTo>
                  <a:cubicBezTo>
                    <a:pt x="197" y="53"/>
                    <a:pt x="201" y="54"/>
                    <a:pt x="204" y="56"/>
                  </a:cubicBezTo>
                  <a:cubicBezTo>
                    <a:pt x="206" y="60"/>
                    <a:pt x="209" y="59"/>
                    <a:pt x="211" y="63"/>
                  </a:cubicBezTo>
                  <a:cubicBezTo>
                    <a:pt x="212" y="74"/>
                    <a:pt x="213" y="72"/>
                    <a:pt x="223" y="73"/>
                  </a:cubicBezTo>
                  <a:cubicBezTo>
                    <a:pt x="227" y="75"/>
                    <a:pt x="230" y="78"/>
                    <a:pt x="234" y="81"/>
                  </a:cubicBezTo>
                  <a:cubicBezTo>
                    <a:pt x="235" y="83"/>
                    <a:pt x="236" y="87"/>
                    <a:pt x="234" y="89"/>
                  </a:cubicBezTo>
                  <a:cubicBezTo>
                    <a:pt x="233" y="90"/>
                    <a:pt x="228" y="91"/>
                    <a:pt x="228" y="91"/>
                  </a:cubicBezTo>
                  <a:cubicBezTo>
                    <a:pt x="229" y="97"/>
                    <a:pt x="233" y="101"/>
                    <a:pt x="239" y="103"/>
                  </a:cubicBezTo>
                  <a:cubicBezTo>
                    <a:pt x="240" y="104"/>
                    <a:pt x="240" y="106"/>
                    <a:pt x="241" y="107"/>
                  </a:cubicBezTo>
                  <a:cubicBezTo>
                    <a:pt x="242" y="108"/>
                    <a:pt x="244" y="109"/>
                    <a:pt x="245" y="110"/>
                  </a:cubicBezTo>
                  <a:cubicBezTo>
                    <a:pt x="255" y="123"/>
                    <a:pt x="241" y="125"/>
                    <a:pt x="267" y="127"/>
                  </a:cubicBezTo>
                  <a:cubicBezTo>
                    <a:pt x="271" y="128"/>
                    <a:pt x="279" y="133"/>
                    <a:pt x="279" y="133"/>
                  </a:cubicBezTo>
                  <a:cubicBezTo>
                    <a:pt x="276" y="148"/>
                    <a:pt x="272" y="143"/>
                    <a:pt x="254" y="141"/>
                  </a:cubicBezTo>
                  <a:cubicBezTo>
                    <a:pt x="248" y="140"/>
                    <a:pt x="243" y="139"/>
                    <a:pt x="237" y="138"/>
                  </a:cubicBezTo>
                  <a:cubicBezTo>
                    <a:pt x="235" y="134"/>
                    <a:pt x="228" y="123"/>
                    <a:pt x="224" y="122"/>
                  </a:cubicBezTo>
                  <a:cubicBezTo>
                    <a:pt x="214" y="106"/>
                    <a:pt x="200" y="109"/>
                    <a:pt x="182" y="107"/>
                  </a:cubicBezTo>
                  <a:cubicBezTo>
                    <a:pt x="176" y="105"/>
                    <a:pt x="171" y="103"/>
                    <a:pt x="169" y="110"/>
                  </a:cubicBezTo>
                  <a:cubicBezTo>
                    <a:pt x="170" y="115"/>
                    <a:pt x="170" y="118"/>
                    <a:pt x="173" y="122"/>
                  </a:cubicBezTo>
                  <a:cubicBezTo>
                    <a:pt x="163" y="132"/>
                    <a:pt x="153" y="126"/>
                    <a:pt x="137" y="125"/>
                  </a:cubicBezTo>
                  <a:cubicBezTo>
                    <a:pt x="134" y="122"/>
                    <a:pt x="134" y="118"/>
                    <a:pt x="131" y="116"/>
                  </a:cubicBezTo>
                  <a:cubicBezTo>
                    <a:pt x="124" y="110"/>
                    <a:pt x="113" y="111"/>
                    <a:pt x="105" y="108"/>
                  </a:cubicBezTo>
                  <a:cubicBezTo>
                    <a:pt x="100" y="101"/>
                    <a:pt x="105" y="100"/>
                    <a:pt x="110" y="95"/>
                  </a:cubicBezTo>
                  <a:cubicBezTo>
                    <a:pt x="107" y="70"/>
                    <a:pt x="86" y="62"/>
                    <a:pt x="63" y="59"/>
                  </a:cubicBezTo>
                  <a:cubicBezTo>
                    <a:pt x="58" y="54"/>
                    <a:pt x="52" y="49"/>
                    <a:pt x="45" y="47"/>
                  </a:cubicBezTo>
                  <a:cubicBezTo>
                    <a:pt x="36" y="40"/>
                    <a:pt x="36" y="48"/>
                    <a:pt x="33" y="56"/>
                  </a:cubicBezTo>
                  <a:cubicBezTo>
                    <a:pt x="26" y="49"/>
                    <a:pt x="24" y="47"/>
                    <a:pt x="21" y="38"/>
                  </a:cubicBezTo>
                  <a:cubicBezTo>
                    <a:pt x="26" y="31"/>
                    <a:pt x="35" y="27"/>
                    <a:pt x="43" y="26"/>
                  </a:cubicBezTo>
                  <a:cubicBezTo>
                    <a:pt x="48" y="24"/>
                    <a:pt x="0" y="11"/>
                    <a:pt x="1" y="6"/>
                  </a:cubicBezTo>
                  <a:cubicBezTo>
                    <a:pt x="1" y="6"/>
                    <a:pt x="7" y="5"/>
                    <a:pt x="7" y="5"/>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4" name="Google Shape;424;p40"/>
            <p:cNvSpPr/>
            <p:nvPr/>
          </p:nvSpPr>
          <p:spPr>
            <a:xfrm>
              <a:off x="4802" y="2437"/>
              <a:ext cx="80" cy="37"/>
            </a:xfrm>
            <a:custGeom>
              <a:avLst/>
              <a:gdLst/>
              <a:ahLst/>
              <a:cxnLst/>
              <a:rect l="l" t="t" r="r" b="b"/>
              <a:pathLst>
                <a:path w="80" h="37" extrusionOk="0">
                  <a:moveTo>
                    <a:pt x="40" y="5"/>
                  </a:moveTo>
                  <a:cubicBezTo>
                    <a:pt x="34" y="7"/>
                    <a:pt x="31" y="19"/>
                    <a:pt x="23" y="23"/>
                  </a:cubicBezTo>
                  <a:cubicBezTo>
                    <a:pt x="19" y="29"/>
                    <a:pt x="15" y="29"/>
                    <a:pt x="8" y="30"/>
                  </a:cubicBezTo>
                  <a:cubicBezTo>
                    <a:pt x="0" y="36"/>
                    <a:pt x="2" y="36"/>
                    <a:pt x="12" y="37"/>
                  </a:cubicBezTo>
                  <a:cubicBezTo>
                    <a:pt x="21" y="36"/>
                    <a:pt x="27" y="24"/>
                    <a:pt x="36" y="23"/>
                  </a:cubicBezTo>
                  <a:cubicBezTo>
                    <a:pt x="49" y="14"/>
                    <a:pt x="64" y="9"/>
                    <a:pt x="80" y="4"/>
                  </a:cubicBezTo>
                  <a:cubicBezTo>
                    <a:pt x="76" y="0"/>
                    <a:pt x="75" y="0"/>
                    <a:pt x="70" y="1"/>
                  </a:cubicBezTo>
                  <a:cubicBezTo>
                    <a:pt x="63" y="1"/>
                    <a:pt x="48" y="1"/>
                    <a:pt x="40" y="5"/>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5" name="Google Shape;425;p40"/>
            <p:cNvSpPr/>
            <p:nvPr/>
          </p:nvSpPr>
          <p:spPr>
            <a:xfrm>
              <a:off x="4889" y="2353"/>
              <a:ext cx="47" cy="24"/>
            </a:xfrm>
            <a:custGeom>
              <a:avLst/>
              <a:gdLst/>
              <a:ahLst/>
              <a:cxnLst/>
              <a:rect l="l" t="t" r="r" b="b"/>
              <a:pathLst>
                <a:path w="47" h="24" extrusionOk="0">
                  <a:moveTo>
                    <a:pt x="3" y="6"/>
                  </a:moveTo>
                  <a:cubicBezTo>
                    <a:pt x="12" y="0"/>
                    <a:pt x="25" y="4"/>
                    <a:pt x="35" y="5"/>
                  </a:cubicBezTo>
                  <a:cubicBezTo>
                    <a:pt x="43" y="8"/>
                    <a:pt x="42" y="12"/>
                    <a:pt x="47" y="19"/>
                  </a:cubicBezTo>
                  <a:cubicBezTo>
                    <a:pt x="46" y="20"/>
                    <a:pt x="46" y="23"/>
                    <a:pt x="45" y="23"/>
                  </a:cubicBezTo>
                  <a:cubicBezTo>
                    <a:pt x="43" y="24"/>
                    <a:pt x="39" y="21"/>
                    <a:pt x="39" y="21"/>
                  </a:cubicBezTo>
                  <a:cubicBezTo>
                    <a:pt x="34" y="14"/>
                    <a:pt x="28" y="17"/>
                    <a:pt x="20" y="18"/>
                  </a:cubicBezTo>
                  <a:cubicBezTo>
                    <a:pt x="8" y="20"/>
                    <a:pt x="12" y="19"/>
                    <a:pt x="0" y="15"/>
                  </a:cubicBezTo>
                  <a:cubicBezTo>
                    <a:pt x="1" y="6"/>
                    <a:pt x="5" y="5"/>
                    <a:pt x="3" y="6"/>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6" name="Google Shape;426;p40"/>
            <p:cNvSpPr/>
            <p:nvPr/>
          </p:nvSpPr>
          <p:spPr>
            <a:xfrm>
              <a:off x="4865" y="2365"/>
              <a:ext cx="15" cy="9"/>
            </a:xfrm>
            <a:custGeom>
              <a:avLst/>
              <a:gdLst/>
              <a:ahLst/>
              <a:cxnLst/>
              <a:rect l="l" t="t" r="r" b="b"/>
              <a:pathLst>
                <a:path w="15" h="9" extrusionOk="0">
                  <a:moveTo>
                    <a:pt x="0" y="0"/>
                  </a:moveTo>
                  <a:cubicBezTo>
                    <a:pt x="5" y="0"/>
                    <a:pt x="10" y="0"/>
                    <a:pt x="14" y="1"/>
                  </a:cubicBezTo>
                  <a:cubicBezTo>
                    <a:pt x="15" y="1"/>
                    <a:pt x="15" y="9"/>
                    <a:pt x="14" y="9"/>
                  </a:cubicBezTo>
                  <a:cubicBezTo>
                    <a:pt x="12" y="9"/>
                    <a:pt x="0" y="1"/>
                    <a:pt x="0"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7" name="Google Shape;427;p40"/>
            <p:cNvSpPr/>
            <p:nvPr/>
          </p:nvSpPr>
          <p:spPr>
            <a:xfrm>
              <a:off x="5164" y="2380"/>
              <a:ext cx="67" cy="28"/>
            </a:xfrm>
            <a:custGeom>
              <a:avLst/>
              <a:gdLst/>
              <a:ahLst/>
              <a:cxnLst/>
              <a:rect l="l" t="t" r="r" b="b"/>
              <a:pathLst>
                <a:path w="67" h="28" extrusionOk="0">
                  <a:moveTo>
                    <a:pt x="8" y="16"/>
                  </a:moveTo>
                  <a:cubicBezTo>
                    <a:pt x="24" y="15"/>
                    <a:pt x="34" y="14"/>
                    <a:pt x="48" y="12"/>
                  </a:cubicBezTo>
                  <a:cubicBezTo>
                    <a:pt x="52" y="7"/>
                    <a:pt x="55" y="5"/>
                    <a:pt x="58" y="0"/>
                  </a:cubicBezTo>
                  <a:cubicBezTo>
                    <a:pt x="63" y="1"/>
                    <a:pt x="65" y="2"/>
                    <a:pt x="67" y="7"/>
                  </a:cubicBezTo>
                  <a:cubicBezTo>
                    <a:pt x="63" y="26"/>
                    <a:pt x="50" y="25"/>
                    <a:pt x="33" y="26"/>
                  </a:cubicBezTo>
                  <a:cubicBezTo>
                    <a:pt x="19" y="28"/>
                    <a:pt x="13" y="19"/>
                    <a:pt x="0" y="19"/>
                  </a:cubicBezTo>
                  <a:lnTo>
                    <a:pt x="8" y="16"/>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8" name="Google Shape;428;p40"/>
            <p:cNvSpPr/>
            <p:nvPr/>
          </p:nvSpPr>
          <p:spPr>
            <a:xfrm>
              <a:off x="4846" y="1684"/>
              <a:ext cx="166" cy="208"/>
            </a:xfrm>
            <a:custGeom>
              <a:avLst/>
              <a:gdLst/>
              <a:ahLst/>
              <a:cxnLst/>
              <a:rect l="l" t="t" r="r" b="b"/>
              <a:pathLst>
                <a:path w="166" h="208" extrusionOk="0">
                  <a:moveTo>
                    <a:pt x="109" y="0"/>
                  </a:moveTo>
                  <a:cubicBezTo>
                    <a:pt x="118" y="2"/>
                    <a:pt x="117" y="9"/>
                    <a:pt x="124" y="12"/>
                  </a:cubicBezTo>
                  <a:cubicBezTo>
                    <a:pt x="129" y="14"/>
                    <a:pt x="134" y="13"/>
                    <a:pt x="139" y="14"/>
                  </a:cubicBezTo>
                  <a:cubicBezTo>
                    <a:pt x="148" y="17"/>
                    <a:pt x="147" y="19"/>
                    <a:pt x="159" y="20"/>
                  </a:cubicBezTo>
                  <a:cubicBezTo>
                    <a:pt x="162" y="22"/>
                    <a:pt x="166" y="28"/>
                    <a:pt x="166" y="28"/>
                  </a:cubicBezTo>
                  <a:cubicBezTo>
                    <a:pt x="162" y="38"/>
                    <a:pt x="152" y="36"/>
                    <a:pt x="142" y="37"/>
                  </a:cubicBezTo>
                  <a:cubicBezTo>
                    <a:pt x="138" y="43"/>
                    <a:pt x="145" y="48"/>
                    <a:pt x="136" y="50"/>
                  </a:cubicBezTo>
                  <a:cubicBezTo>
                    <a:pt x="133" y="48"/>
                    <a:pt x="131" y="45"/>
                    <a:pt x="127" y="44"/>
                  </a:cubicBezTo>
                  <a:cubicBezTo>
                    <a:pt x="124" y="44"/>
                    <a:pt x="118" y="43"/>
                    <a:pt x="117" y="46"/>
                  </a:cubicBezTo>
                  <a:cubicBezTo>
                    <a:pt x="116" y="51"/>
                    <a:pt x="119" y="62"/>
                    <a:pt x="124" y="64"/>
                  </a:cubicBezTo>
                  <a:cubicBezTo>
                    <a:pt x="127" y="68"/>
                    <a:pt x="135" y="74"/>
                    <a:pt x="135" y="74"/>
                  </a:cubicBezTo>
                  <a:cubicBezTo>
                    <a:pt x="136" y="78"/>
                    <a:pt x="139" y="83"/>
                    <a:pt x="142" y="87"/>
                  </a:cubicBezTo>
                  <a:cubicBezTo>
                    <a:pt x="141" y="95"/>
                    <a:pt x="140" y="102"/>
                    <a:pt x="138" y="110"/>
                  </a:cubicBezTo>
                  <a:cubicBezTo>
                    <a:pt x="139" y="119"/>
                    <a:pt x="139" y="134"/>
                    <a:pt x="144" y="141"/>
                  </a:cubicBezTo>
                  <a:cubicBezTo>
                    <a:pt x="140" y="146"/>
                    <a:pt x="135" y="146"/>
                    <a:pt x="129" y="147"/>
                  </a:cubicBezTo>
                  <a:cubicBezTo>
                    <a:pt x="122" y="158"/>
                    <a:pt x="113" y="152"/>
                    <a:pt x="98" y="153"/>
                  </a:cubicBezTo>
                  <a:cubicBezTo>
                    <a:pt x="100" y="161"/>
                    <a:pt x="95" y="164"/>
                    <a:pt x="88" y="166"/>
                  </a:cubicBezTo>
                  <a:cubicBezTo>
                    <a:pt x="78" y="165"/>
                    <a:pt x="77" y="164"/>
                    <a:pt x="80" y="154"/>
                  </a:cubicBezTo>
                  <a:cubicBezTo>
                    <a:pt x="69" y="151"/>
                    <a:pt x="75" y="152"/>
                    <a:pt x="64" y="153"/>
                  </a:cubicBezTo>
                  <a:cubicBezTo>
                    <a:pt x="63" y="153"/>
                    <a:pt x="57" y="155"/>
                    <a:pt x="58" y="157"/>
                  </a:cubicBezTo>
                  <a:cubicBezTo>
                    <a:pt x="60" y="160"/>
                    <a:pt x="67" y="160"/>
                    <a:pt x="67" y="160"/>
                  </a:cubicBezTo>
                  <a:cubicBezTo>
                    <a:pt x="69" y="162"/>
                    <a:pt x="70" y="167"/>
                    <a:pt x="66" y="169"/>
                  </a:cubicBezTo>
                  <a:cubicBezTo>
                    <a:pt x="64" y="170"/>
                    <a:pt x="58" y="171"/>
                    <a:pt x="58" y="171"/>
                  </a:cubicBezTo>
                  <a:cubicBezTo>
                    <a:pt x="53" y="178"/>
                    <a:pt x="56" y="176"/>
                    <a:pt x="51" y="178"/>
                  </a:cubicBezTo>
                  <a:cubicBezTo>
                    <a:pt x="46" y="177"/>
                    <a:pt x="44" y="177"/>
                    <a:pt x="42" y="172"/>
                  </a:cubicBezTo>
                  <a:cubicBezTo>
                    <a:pt x="44" y="167"/>
                    <a:pt x="46" y="168"/>
                    <a:pt x="45" y="162"/>
                  </a:cubicBezTo>
                  <a:cubicBezTo>
                    <a:pt x="37" y="163"/>
                    <a:pt x="29" y="164"/>
                    <a:pt x="21" y="166"/>
                  </a:cubicBezTo>
                  <a:cubicBezTo>
                    <a:pt x="24" y="167"/>
                    <a:pt x="29" y="166"/>
                    <a:pt x="31" y="169"/>
                  </a:cubicBezTo>
                  <a:cubicBezTo>
                    <a:pt x="33" y="172"/>
                    <a:pt x="34" y="178"/>
                    <a:pt x="34" y="178"/>
                  </a:cubicBezTo>
                  <a:cubicBezTo>
                    <a:pt x="33" y="194"/>
                    <a:pt x="35" y="208"/>
                    <a:pt x="25" y="192"/>
                  </a:cubicBezTo>
                  <a:cubicBezTo>
                    <a:pt x="21" y="178"/>
                    <a:pt x="23" y="182"/>
                    <a:pt x="3" y="181"/>
                  </a:cubicBezTo>
                  <a:cubicBezTo>
                    <a:pt x="0" y="168"/>
                    <a:pt x="6" y="164"/>
                    <a:pt x="19" y="163"/>
                  </a:cubicBezTo>
                  <a:cubicBezTo>
                    <a:pt x="21" y="154"/>
                    <a:pt x="43" y="138"/>
                    <a:pt x="52" y="135"/>
                  </a:cubicBezTo>
                  <a:cubicBezTo>
                    <a:pt x="57" y="135"/>
                    <a:pt x="61" y="135"/>
                    <a:pt x="66" y="136"/>
                  </a:cubicBezTo>
                  <a:cubicBezTo>
                    <a:pt x="67" y="136"/>
                    <a:pt x="69" y="138"/>
                    <a:pt x="70" y="138"/>
                  </a:cubicBezTo>
                  <a:cubicBezTo>
                    <a:pt x="73" y="139"/>
                    <a:pt x="78" y="140"/>
                    <a:pt x="78" y="140"/>
                  </a:cubicBezTo>
                  <a:cubicBezTo>
                    <a:pt x="81" y="134"/>
                    <a:pt x="80" y="128"/>
                    <a:pt x="87" y="126"/>
                  </a:cubicBezTo>
                  <a:cubicBezTo>
                    <a:pt x="89" y="124"/>
                    <a:pt x="96" y="121"/>
                    <a:pt x="96" y="121"/>
                  </a:cubicBezTo>
                  <a:cubicBezTo>
                    <a:pt x="99" y="118"/>
                    <a:pt x="104" y="115"/>
                    <a:pt x="108" y="114"/>
                  </a:cubicBezTo>
                  <a:cubicBezTo>
                    <a:pt x="110" y="112"/>
                    <a:pt x="113" y="107"/>
                    <a:pt x="114" y="104"/>
                  </a:cubicBezTo>
                  <a:cubicBezTo>
                    <a:pt x="115" y="101"/>
                    <a:pt x="116" y="96"/>
                    <a:pt x="116" y="96"/>
                  </a:cubicBezTo>
                  <a:cubicBezTo>
                    <a:pt x="115" y="85"/>
                    <a:pt x="112" y="69"/>
                    <a:pt x="117" y="58"/>
                  </a:cubicBezTo>
                  <a:cubicBezTo>
                    <a:pt x="117" y="56"/>
                    <a:pt x="117" y="54"/>
                    <a:pt x="116" y="52"/>
                  </a:cubicBezTo>
                  <a:cubicBezTo>
                    <a:pt x="114" y="49"/>
                    <a:pt x="105" y="48"/>
                    <a:pt x="105" y="48"/>
                  </a:cubicBezTo>
                  <a:cubicBezTo>
                    <a:pt x="98" y="53"/>
                    <a:pt x="100" y="54"/>
                    <a:pt x="97" y="49"/>
                  </a:cubicBezTo>
                  <a:cubicBezTo>
                    <a:pt x="94" y="33"/>
                    <a:pt x="96" y="32"/>
                    <a:pt x="111" y="31"/>
                  </a:cubicBezTo>
                  <a:cubicBezTo>
                    <a:pt x="111" y="26"/>
                    <a:pt x="105" y="4"/>
                    <a:pt x="109"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29" name="Google Shape;429;p40"/>
            <p:cNvSpPr/>
            <p:nvPr/>
          </p:nvSpPr>
          <p:spPr>
            <a:xfrm>
              <a:off x="4895" y="1561"/>
              <a:ext cx="82" cy="118"/>
            </a:xfrm>
            <a:custGeom>
              <a:avLst/>
              <a:gdLst/>
              <a:ahLst/>
              <a:cxnLst/>
              <a:rect l="l" t="t" r="r" b="b"/>
              <a:pathLst>
                <a:path w="82" h="118" extrusionOk="0">
                  <a:moveTo>
                    <a:pt x="5" y="0"/>
                  </a:moveTo>
                  <a:cubicBezTo>
                    <a:pt x="6" y="4"/>
                    <a:pt x="8" y="9"/>
                    <a:pt x="12" y="11"/>
                  </a:cubicBezTo>
                  <a:cubicBezTo>
                    <a:pt x="15" y="17"/>
                    <a:pt x="29" y="41"/>
                    <a:pt x="35" y="43"/>
                  </a:cubicBezTo>
                  <a:cubicBezTo>
                    <a:pt x="41" y="52"/>
                    <a:pt x="52" y="65"/>
                    <a:pt x="62" y="71"/>
                  </a:cubicBezTo>
                  <a:cubicBezTo>
                    <a:pt x="58" y="72"/>
                    <a:pt x="50" y="69"/>
                    <a:pt x="48" y="73"/>
                  </a:cubicBezTo>
                  <a:cubicBezTo>
                    <a:pt x="45" y="77"/>
                    <a:pt x="47" y="93"/>
                    <a:pt x="54" y="95"/>
                  </a:cubicBezTo>
                  <a:cubicBezTo>
                    <a:pt x="57" y="99"/>
                    <a:pt x="61" y="105"/>
                    <a:pt x="65" y="106"/>
                  </a:cubicBezTo>
                  <a:cubicBezTo>
                    <a:pt x="67" y="110"/>
                    <a:pt x="71" y="112"/>
                    <a:pt x="74" y="115"/>
                  </a:cubicBezTo>
                  <a:cubicBezTo>
                    <a:pt x="78" y="118"/>
                    <a:pt x="82" y="118"/>
                    <a:pt x="69" y="115"/>
                  </a:cubicBezTo>
                  <a:cubicBezTo>
                    <a:pt x="62" y="111"/>
                    <a:pt x="59" y="112"/>
                    <a:pt x="50" y="113"/>
                  </a:cubicBezTo>
                  <a:cubicBezTo>
                    <a:pt x="48" y="105"/>
                    <a:pt x="45" y="93"/>
                    <a:pt x="38" y="88"/>
                  </a:cubicBezTo>
                  <a:cubicBezTo>
                    <a:pt x="36" y="81"/>
                    <a:pt x="37" y="71"/>
                    <a:pt x="32" y="66"/>
                  </a:cubicBezTo>
                  <a:cubicBezTo>
                    <a:pt x="31" y="63"/>
                    <a:pt x="27" y="58"/>
                    <a:pt x="27" y="58"/>
                  </a:cubicBezTo>
                  <a:cubicBezTo>
                    <a:pt x="26" y="52"/>
                    <a:pt x="20" y="44"/>
                    <a:pt x="14" y="42"/>
                  </a:cubicBezTo>
                  <a:cubicBezTo>
                    <a:pt x="12" y="38"/>
                    <a:pt x="12" y="36"/>
                    <a:pt x="8" y="34"/>
                  </a:cubicBezTo>
                  <a:cubicBezTo>
                    <a:pt x="6" y="28"/>
                    <a:pt x="6" y="26"/>
                    <a:pt x="2" y="22"/>
                  </a:cubicBezTo>
                  <a:cubicBezTo>
                    <a:pt x="3" y="3"/>
                    <a:pt x="0" y="9"/>
                    <a:pt x="5"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0" name="Google Shape;430;p40"/>
            <p:cNvSpPr/>
            <p:nvPr/>
          </p:nvSpPr>
          <p:spPr>
            <a:xfrm>
              <a:off x="4654" y="2470"/>
              <a:ext cx="546" cy="394"/>
            </a:xfrm>
            <a:custGeom>
              <a:avLst/>
              <a:gdLst/>
              <a:ahLst/>
              <a:cxnLst/>
              <a:rect l="l" t="t" r="r" b="b"/>
              <a:pathLst>
                <a:path w="546" h="394" extrusionOk="0">
                  <a:moveTo>
                    <a:pt x="432" y="0"/>
                  </a:moveTo>
                  <a:cubicBezTo>
                    <a:pt x="434" y="4"/>
                    <a:pt x="434" y="6"/>
                    <a:pt x="438" y="8"/>
                  </a:cubicBezTo>
                  <a:cubicBezTo>
                    <a:pt x="440" y="14"/>
                    <a:pt x="444" y="19"/>
                    <a:pt x="445" y="25"/>
                  </a:cubicBezTo>
                  <a:cubicBezTo>
                    <a:pt x="447" y="34"/>
                    <a:pt x="448" y="42"/>
                    <a:pt x="450" y="51"/>
                  </a:cubicBezTo>
                  <a:cubicBezTo>
                    <a:pt x="458" y="48"/>
                    <a:pt x="462" y="53"/>
                    <a:pt x="468" y="56"/>
                  </a:cubicBezTo>
                  <a:cubicBezTo>
                    <a:pt x="472" y="73"/>
                    <a:pt x="462" y="104"/>
                    <a:pt x="480" y="116"/>
                  </a:cubicBezTo>
                  <a:cubicBezTo>
                    <a:pt x="481" y="119"/>
                    <a:pt x="487" y="124"/>
                    <a:pt x="487" y="124"/>
                  </a:cubicBezTo>
                  <a:cubicBezTo>
                    <a:pt x="489" y="128"/>
                    <a:pt x="491" y="128"/>
                    <a:pt x="495" y="130"/>
                  </a:cubicBezTo>
                  <a:cubicBezTo>
                    <a:pt x="496" y="133"/>
                    <a:pt x="501" y="138"/>
                    <a:pt x="504" y="140"/>
                  </a:cubicBezTo>
                  <a:cubicBezTo>
                    <a:pt x="506" y="146"/>
                    <a:pt x="506" y="156"/>
                    <a:pt x="508" y="160"/>
                  </a:cubicBezTo>
                  <a:cubicBezTo>
                    <a:pt x="510" y="165"/>
                    <a:pt x="524" y="170"/>
                    <a:pt x="529" y="175"/>
                  </a:cubicBezTo>
                  <a:cubicBezTo>
                    <a:pt x="533" y="184"/>
                    <a:pt x="534" y="197"/>
                    <a:pt x="541" y="204"/>
                  </a:cubicBezTo>
                  <a:cubicBezTo>
                    <a:pt x="542" y="210"/>
                    <a:pt x="543" y="215"/>
                    <a:pt x="546" y="220"/>
                  </a:cubicBezTo>
                  <a:cubicBezTo>
                    <a:pt x="543" y="243"/>
                    <a:pt x="545" y="235"/>
                    <a:pt x="542" y="246"/>
                  </a:cubicBezTo>
                  <a:cubicBezTo>
                    <a:pt x="540" y="266"/>
                    <a:pt x="530" y="285"/>
                    <a:pt x="514" y="296"/>
                  </a:cubicBezTo>
                  <a:cubicBezTo>
                    <a:pt x="512" y="300"/>
                    <a:pt x="506" y="308"/>
                    <a:pt x="501" y="310"/>
                  </a:cubicBezTo>
                  <a:cubicBezTo>
                    <a:pt x="497" y="318"/>
                    <a:pt x="489" y="328"/>
                    <a:pt x="481" y="333"/>
                  </a:cubicBezTo>
                  <a:cubicBezTo>
                    <a:pt x="478" y="342"/>
                    <a:pt x="467" y="350"/>
                    <a:pt x="460" y="357"/>
                  </a:cubicBezTo>
                  <a:cubicBezTo>
                    <a:pt x="454" y="374"/>
                    <a:pt x="440" y="375"/>
                    <a:pt x="424" y="376"/>
                  </a:cubicBezTo>
                  <a:cubicBezTo>
                    <a:pt x="418" y="380"/>
                    <a:pt x="411" y="383"/>
                    <a:pt x="405" y="387"/>
                  </a:cubicBezTo>
                  <a:cubicBezTo>
                    <a:pt x="403" y="391"/>
                    <a:pt x="400" y="392"/>
                    <a:pt x="396" y="394"/>
                  </a:cubicBezTo>
                  <a:cubicBezTo>
                    <a:pt x="390" y="393"/>
                    <a:pt x="387" y="391"/>
                    <a:pt x="382" y="390"/>
                  </a:cubicBezTo>
                  <a:cubicBezTo>
                    <a:pt x="376" y="386"/>
                    <a:pt x="365" y="393"/>
                    <a:pt x="358" y="394"/>
                  </a:cubicBezTo>
                  <a:cubicBezTo>
                    <a:pt x="346" y="390"/>
                    <a:pt x="334" y="388"/>
                    <a:pt x="322" y="382"/>
                  </a:cubicBezTo>
                  <a:cubicBezTo>
                    <a:pt x="320" y="379"/>
                    <a:pt x="318" y="373"/>
                    <a:pt x="318" y="373"/>
                  </a:cubicBezTo>
                  <a:cubicBezTo>
                    <a:pt x="316" y="357"/>
                    <a:pt x="320" y="353"/>
                    <a:pt x="307" y="350"/>
                  </a:cubicBezTo>
                  <a:cubicBezTo>
                    <a:pt x="305" y="343"/>
                    <a:pt x="310" y="342"/>
                    <a:pt x="314" y="337"/>
                  </a:cubicBezTo>
                  <a:cubicBezTo>
                    <a:pt x="312" y="326"/>
                    <a:pt x="299" y="332"/>
                    <a:pt x="290" y="333"/>
                  </a:cubicBezTo>
                  <a:cubicBezTo>
                    <a:pt x="288" y="339"/>
                    <a:pt x="289" y="351"/>
                    <a:pt x="285" y="339"/>
                  </a:cubicBezTo>
                  <a:cubicBezTo>
                    <a:pt x="288" y="331"/>
                    <a:pt x="300" y="328"/>
                    <a:pt x="307" y="325"/>
                  </a:cubicBezTo>
                  <a:cubicBezTo>
                    <a:pt x="309" y="322"/>
                    <a:pt x="321" y="303"/>
                    <a:pt x="310" y="307"/>
                  </a:cubicBezTo>
                  <a:cubicBezTo>
                    <a:pt x="304" y="313"/>
                    <a:pt x="300" y="318"/>
                    <a:pt x="291" y="319"/>
                  </a:cubicBezTo>
                  <a:cubicBezTo>
                    <a:pt x="286" y="321"/>
                    <a:pt x="284" y="324"/>
                    <a:pt x="280" y="328"/>
                  </a:cubicBezTo>
                  <a:cubicBezTo>
                    <a:pt x="279" y="330"/>
                    <a:pt x="277" y="336"/>
                    <a:pt x="276" y="337"/>
                  </a:cubicBezTo>
                  <a:cubicBezTo>
                    <a:pt x="274" y="338"/>
                    <a:pt x="270" y="339"/>
                    <a:pt x="270" y="339"/>
                  </a:cubicBezTo>
                  <a:cubicBezTo>
                    <a:pt x="263" y="321"/>
                    <a:pt x="262" y="299"/>
                    <a:pt x="240" y="296"/>
                  </a:cubicBezTo>
                  <a:cubicBezTo>
                    <a:pt x="230" y="293"/>
                    <a:pt x="222" y="292"/>
                    <a:pt x="212" y="290"/>
                  </a:cubicBezTo>
                  <a:cubicBezTo>
                    <a:pt x="201" y="291"/>
                    <a:pt x="193" y="293"/>
                    <a:pt x="183" y="295"/>
                  </a:cubicBezTo>
                  <a:cubicBezTo>
                    <a:pt x="184" y="294"/>
                    <a:pt x="187" y="300"/>
                    <a:pt x="186" y="300"/>
                  </a:cubicBezTo>
                  <a:cubicBezTo>
                    <a:pt x="173" y="300"/>
                    <a:pt x="158" y="307"/>
                    <a:pt x="145" y="308"/>
                  </a:cubicBezTo>
                  <a:cubicBezTo>
                    <a:pt x="137" y="310"/>
                    <a:pt x="130" y="313"/>
                    <a:pt x="121" y="314"/>
                  </a:cubicBezTo>
                  <a:cubicBezTo>
                    <a:pt x="115" y="316"/>
                    <a:pt x="112" y="322"/>
                    <a:pt x="108" y="324"/>
                  </a:cubicBezTo>
                  <a:cubicBezTo>
                    <a:pt x="103" y="326"/>
                    <a:pt x="98" y="326"/>
                    <a:pt x="93" y="328"/>
                  </a:cubicBezTo>
                  <a:cubicBezTo>
                    <a:pt x="70" y="326"/>
                    <a:pt x="46" y="337"/>
                    <a:pt x="24" y="343"/>
                  </a:cubicBezTo>
                  <a:cubicBezTo>
                    <a:pt x="9" y="342"/>
                    <a:pt x="1" y="341"/>
                    <a:pt x="0" y="325"/>
                  </a:cubicBezTo>
                  <a:cubicBezTo>
                    <a:pt x="20" y="304"/>
                    <a:pt x="16" y="254"/>
                    <a:pt x="1" y="218"/>
                  </a:cubicBezTo>
                  <a:cubicBezTo>
                    <a:pt x="7" y="202"/>
                    <a:pt x="7" y="164"/>
                    <a:pt x="40" y="156"/>
                  </a:cubicBezTo>
                  <a:cubicBezTo>
                    <a:pt x="50" y="146"/>
                    <a:pt x="62" y="139"/>
                    <a:pt x="76" y="136"/>
                  </a:cubicBezTo>
                  <a:cubicBezTo>
                    <a:pt x="81" y="135"/>
                    <a:pt x="89" y="135"/>
                    <a:pt x="94" y="132"/>
                  </a:cubicBezTo>
                  <a:cubicBezTo>
                    <a:pt x="101" y="127"/>
                    <a:pt x="114" y="126"/>
                    <a:pt x="122" y="123"/>
                  </a:cubicBezTo>
                  <a:cubicBezTo>
                    <a:pt x="124" y="117"/>
                    <a:pt x="133" y="105"/>
                    <a:pt x="138" y="100"/>
                  </a:cubicBezTo>
                  <a:cubicBezTo>
                    <a:pt x="140" y="94"/>
                    <a:pt x="144" y="89"/>
                    <a:pt x="150" y="87"/>
                  </a:cubicBezTo>
                  <a:cubicBezTo>
                    <a:pt x="153" y="87"/>
                    <a:pt x="156" y="87"/>
                    <a:pt x="159" y="88"/>
                  </a:cubicBezTo>
                  <a:cubicBezTo>
                    <a:pt x="160" y="88"/>
                    <a:pt x="159" y="92"/>
                    <a:pt x="160" y="91"/>
                  </a:cubicBezTo>
                  <a:cubicBezTo>
                    <a:pt x="172" y="83"/>
                    <a:pt x="163" y="71"/>
                    <a:pt x="180" y="68"/>
                  </a:cubicBezTo>
                  <a:cubicBezTo>
                    <a:pt x="185" y="65"/>
                    <a:pt x="191" y="59"/>
                    <a:pt x="195" y="55"/>
                  </a:cubicBezTo>
                  <a:cubicBezTo>
                    <a:pt x="197" y="49"/>
                    <a:pt x="210" y="46"/>
                    <a:pt x="216" y="45"/>
                  </a:cubicBezTo>
                  <a:cubicBezTo>
                    <a:pt x="223" y="47"/>
                    <a:pt x="223" y="53"/>
                    <a:pt x="229" y="58"/>
                  </a:cubicBezTo>
                  <a:cubicBezTo>
                    <a:pt x="232" y="61"/>
                    <a:pt x="241" y="63"/>
                    <a:pt x="241" y="63"/>
                  </a:cubicBezTo>
                  <a:cubicBezTo>
                    <a:pt x="249" y="62"/>
                    <a:pt x="246" y="52"/>
                    <a:pt x="252" y="48"/>
                  </a:cubicBezTo>
                  <a:cubicBezTo>
                    <a:pt x="257" y="38"/>
                    <a:pt x="265" y="36"/>
                    <a:pt x="270" y="26"/>
                  </a:cubicBezTo>
                  <a:cubicBezTo>
                    <a:pt x="284" y="12"/>
                    <a:pt x="317" y="13"/>
                    <a:pt x="343" y="15"/>
                  </a:cubicBezTo>
                  <a:cubicBezTo>
                    <a:pt x="355" y="19"/>
                    <a:pt x="346" y="39"/>
                    <a:pt x="339" y="46"/>
                  </a:cubicBezTo>
                  <a:cubicBezTo>
                    <a:pt x="338" y="50"/>
                    <a:pt x="334" y="54"/>
                    <a:pt x="333" y="58"/>
                  </a:cubicBezTo>
                  <a:cubicBezTo>
                    <a:pt x="336" y="67"/>
                    <a:pt x="340" y="70"/>
                    <a:pt x="348" y="75"/>
                  </a:cubicBezTo>
                  <a:cubicBezTo>
                    <a:pt x="356" y="85"/>
                    <a:pt x="375" y="95"/>
                    <a:pt x="387" y="96"/>
                  </a:cubicBezTo>
                  <a:cubicBezTo>
                    <a:pt x="394" y="98"/>
                    <a:pt x="395" y="87"/>
                    <a:pt x="402" y="88"/>
                  </a:cubicBezTo>
                  <a:cubicBezTo>
                    <a:pt x="410" y="93"/>
                    <a:pt x="412" y="66"/>
                    <a:pt x="414" y="60"/>
                  </a:cubicBezTo>
                  <a:cubicBezTo>
                    <a:pt x="415" y="49"/>
                    <a:pt x="414" y="42"/>
                    <a:pt x="420" y="33"/>
                  </a:cubicBezTo>
                  <a:cubicBezTo>
                    <a:pt x="424" y="22"/>
                    <a:pt x="427" y="10"/>
                    <a:pt x="432"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1" name="Google Shape;431;p40"/>
            <p:cNvSpPr/>
            <p:nvPr/>
          </p:nvSpPr>
          <p:spPr>
            <a:xfrm>
              <a:off x="5007" y="2880"/>
              <a:ext cx="58" cy="55"/>
            </a:xfrm>
            <a:custGeom>
              <a:avLst/>
              <a:gdLst/>
              <a:ahLst/>
              <a:cxnLst/>
              <a:rect l="l" t="t" r="r" b="b"/>
              <a:pathLst>
                <a:path w="58" h="55" extrusionOk="0">
                  <a:moveTo>
                    <a:pt x="5" y="11"/>
                  </a:moveTo>
                  <a:cubicBezTo>
                    <a:pt x="18" y="12"/>
                    <a:pt x="22" y="13"/>
                    <a:pt x="35" y="12"/>
                  </a:cubicBezTo>
                  <a:cubicBezTo>
                    <a:pt x="42" y="10"/>
                    <a:pt x="39" y="11"/>
                    <a:pt x="45" y="8"/>
                  </a:cubicBezTo>
                  <a:cubicBezTo>
                    <a:pt x="54" y="11"/>
                    <a:pt x="55" y="10"/>
                    <a:pt x="58" y="19"/>
                  </a:cubicBezTo>
                  <a:cubicBezTo>
                    <a:pt x="52" y="28"/>
                    <a:pt x="45" y="39"/>
                    <a:pt x="34" y="42"/>
                  </a:cubicBezTo>
                  <a:cubicBezTo>
                    <a:pt x="27" y="47"/>
                    <a:pt x="20" y="50"/>
                    <a:pt x="13" y="55"/>
                  </a:cubicBezTo>
                  <a:cubicBezTo>
                    <a:pt x="0" y="52"/>
                    <a:pt x="10" y="28"/>
                    <a:pt x="5" y="17"/>
                  </a:cubicBezTo>
                  <a:cubicBezTo>
                    <a:pt x="8" y="0"/>
                    <a:pt x="10" y="12"/>
                    <a:pt x="26" y="12"/>
                  </a:cubicBezTo>
                  <a:lnTo>
                    <a:pt x="5" y="11"/>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2" name="Google Shape;432;p40"/>
            <p:cNvSpPr/>
            <p:nvPr/>
          </p:nvSpPr>
          <p:spPr>
            <a:xfrm>
              <a:off x="5263" y="2892"/>
              <a:ext cx="142" cy="82"/>
            </a:xfrm>
            <a:custGeom>
              <a:avLst/>
              <a:gdLst/>
              <a:ahLst/>
              <a:cxnLst/>
              <a:rect l="l" t="t" r="r" b="b"/>
              <a:pathLst>
                <a:path w="142" h="82" extrusionOk="0">
                  <a:moveTo>
                    <a:pt x="142" y="4"/>
                  </a:moveTo>
                  <a:cubicBezTo>
                    <a:pt x="140" y="5"/>
                    <a:pt x="125" y="24"/>
                    <a:pt x="121" y="28"/>
                  </a:cubicBezTo>
                  <a:cubicBezTo>
                    <a:pt x="118" y="31"/>
                    <a:pt x="115" y="33"/>
                    <a:pt x="112" y="35"/>
                  </a:cubicBezTo>
                  <a:cubicBezTo>
                    <a:pt x="110" y="36"/>
                    <a:pt x="106" y="37"/>
                    <a:pt x="106" y="37"/>
                  </a:cubicBezTo>
                  <a:cubicBezTo>
                    <a:pt x="103" y="45"/>
                    <a:pt x="91" y="46"/>
                    <a:pt x="84" y="47"/>
                  </a:cubicBezTo>
                  <a:cubicBezTo>
                    <a:pt x="76" y="50"/>
                    <a:pt x="73" y="59"/>
                    <a:pt x="66" y="64"/>
                  </a:cubicBezTo>
                  <a:cubicBezTo>
                    <a:pt x="65" y="66"/>
                    <a:pt x="65" y="69"/>
                    <a:pt x="63" y="71"/>
                  </a:cubicBezTo>
                  <a:cubicBezTo>
                    <a:pt x="58" y="77"/>
                    <a:pt x="44" y="77"/>
                    <a:pt x="37" y="82"/>
                  </a:cubicBezTo>
                  <a:cubicBezTo>
                    <a:pt x="29" y="81"/>
                    <a:pt x="20" y="79"/>
                    <a:pt x="12" y="78"/>
                  </a:cubicBezTo>
                  <a:cubicBezTo>
                    <a:pt x="0" y="74"/>
                    <a:pt x="9" y="70"/>
                    <a:pt x="15" y="64"/>
                  </a:cubicBezTo>
                  <a:cubicBezTo>
                    <a:pt x="23" y="54"/>
                    <a:pt x="15" y="61"/>
                    <a:pt x="22" y="56"/>
                  </a:cubicBezTo>
                  <a:cubicBezTo>
                    <a:pt x="24" y="50"/>
                    <a:pt x="27" y="49"/>
                    <a:pt x="33" y="47"/>
                  </a:cubicBezTo>
                  <a:cubicBezTo>
                    <a:pt x="40" y="40"/>
                    <a:pt x="77" y="32"/>
                    <a:pt x="88" y="30"/>
                  </a:cubicBezTo>
                  <a:cubicBezTo>
                    <a:pt x="95" y="26"/>
                    <a:pt x="95" y="22"/>
                    <a:pt x="100" y="17"/>
                  </a:cubicBezTo>
                  <a:cubicBezTo>
                    <a:pt x="101" y="13"/>
                    <a:pt x="104" y="12"/>
                    <a:pt x="108" y="10"/>
                  </a:cubicBezTo>
                  <a:cubicBezTo>
                    <a:pt x="110" y="4"/>
                    <a:pt x="115" y="2"/>
                    <a:pt x="121" y="0"/>
                  </a:cubicBezTo>
                  <a:cubicBezTo>
                    <a:pt x="123" y="0"/>
                    <a:pt x="125" y="0"/>
                    <a:pt x="127" y="1"/>
                  </a:cubicBezTo>
                  <a:cubicBezTo>
                    <a:pt x="129" y="2"/>
                    <a:pt x="131" y="7"/>
                    <a:pt x="131" y="7"/>
                  </a:cubicBezTo>
                  <a:cubicBezTo>
                    <a:pt x="135" y="7"/>
                    <a:pt x="142" y="4"/>
                    <a:pt x="142" y="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3" name="Google Shape;433;p40"/>
            <p:cNvSpPr/>
            <p:nvPr/>
          </p:nvSpPr>
          <p:spPr>
            <a:xfrm>
              <a:off x="5411" y="2807"/>
              <a:ext cx="72" cy="95"/>
            </a:xfrm>
            <a:custGeom>
              <a:avLst/>
              <a:gdLst/>
              <a:ahLst/>
              <a:cxnLst/>
              <a:rect l="l" t="t" r="r" b="b"/>
              <a:pathLst>
                <a:path w="72" h="95" extrusionOk="0">
                  <a:moveTo>
                    <a:pt x="2" y="91"/>
                  </a:moveTo>
                  <a:cubicBezTo>
                    <a:pt x="5" y="84"/>
                    <a:pt x="6" y="76"/>
                    <a:pt x="11" y="71"/>
                  </a:cubicBezTo>
                  <a:cubicBezTo>
                    <a:pt x="2" y="66"/>
                    <a:pt x="4" y="70"/>
                    <a:pt x="1" y="63"/>
                  </a:cubicBezTo>
                  <a:cubicBezTo>
                    <a:pt x="3" y="60"/>
                    <a:pt x="5" y="57"/>
                    <a:pt x="9" y="55"/>
                  </a:cubicBezTo>
                  <a:cubicBezTo>
                    <a:pt x="11" y="54"/>
                    <a:pt x="15" y="53"/>
                    <a:pt x="15" y="53"/>
                  </a:cubicBezTo>
                  <a:cubicBezTo>
                    <a:pt x="19" y="49"/>
                    <a:pt x="20" y="45"/>
                    <a:pt x="23" y="41"/>
                  </a:cubicBezTo>
                  <a:cubicBezTo>
                    <a:pt x="22" y="35"/>
                    <a:pt x="22" y="16"/>
                    <a:pt x="15" y="11"/>
                  </a:cubicBezTo>
                  <a:cubicBezTo>
                    <a:pt x="14" y="8"/>
                    <a:pt x="12" y="2"/>
                    <a:pt x="12" y="2"/>
                  </a:cubicBezTo>
                  <a:cubicBezTo>
                    <a:pt x="18" y="0"/>
                    <a:pt x="23" y="0"/>
                    <a:pt x="29" y="2"/>
                  </a:cubicBezTo>
                  <a:cubicBezTo>
                    <a:pt x="31" y="10"/>
                    <a:pt x="31" y="10"/>
                    <a:pt x="30" y="21"/>
                  </a:cubicBezTo>
                  <a:cubicBezTo>
                    <a:pt x="31" y="31"/>
                    <a:pt x="29" y="34"/>
                    <a:pt x="38" y="32"/>
                  </a:cubicBezTo>
                  <a:cubicBezTo>
                    <a:pt x="39" y="28"/>
                    <a:pt x="39" y="24"/>
                    <a:pt x="44" y="27"/>
                  </a:cubicBezTo>
                  <a:cubicBezTo>
                    <a:pt x="45" y="33"/>
                    <a:pt x="44" y="41"/>
                    <a:pt x="50" y="45"/>
                  </a:cubicBezTo>
                  <a:cubicBezTo>
                    <a:pt x="57" y="44"/>
                    <a:pt x="62" y="43"/>
                    <a:pt x="69" y="41"/>
                  </a:cubicBezTo>
                  <a:cubicBezTo>
                    <a:pt x="72" y="45"/>
                    <a:pt x="70" y="53"/>
                    <a:pt x="66" y="56"/>
                  </a:cubicBezTo>
                  <a:cubicBezTo>
                    <a:pt x="60" y="60"/>
                    <a:pt x="49" y="61"/>
                    <a:pt x="43" y="63"/>
                  </a:cubicBezTo>
                  <a:cubicBezTo>
                    <a:pt x="32" y="80"/>
                    <a:pt x="25" y="84"/>
                    <a:pt x="9" y="95"/>
                  </a:cubicBezTo>
                  <a:cubicBezTo>
                    <a:pt x="0" y="93"/>
                    <a:pt x="0" y="95"/>
                    <a:pt x="2" y="91"/>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4" name="Google Shape;434;p40"/>
            <p:cNvSpPr/>
            <p:nvPr/>
          </p:nvSpPr>
          <p:spPr>
            <a:xfrm>
              <a:off x="4580" y="1259"/>
              <a:ext cx="103" cy="19"/>
            </a:xfrm>
            <a:custGeom>
              <a:avLst/>
              <a:gdLst/>
              <a:ahLst/>
              <a:cxnLst/>
              <a:rect l="l" t="t" r="r" b="b"/>
              <a:pathLst>
                <a:path w="103" h="19" extrusionOk="0">
                  <a:moveTo>
                    <a:pt x="0" y="0"/>
                  </a:moveTo>
                  <a:cubicBezTo>
                    <a:pt x="27" y="1"/>
                    <a:pt x="54" y="2"/>
                    <a:pt x="81" y="3"/>
                  </a:cubicBezTo>
                  <a:cubicBezTo>
                    <a:pt x="83" y="3"/>
                    <a:pt x="103" y="3"/>
                    <a:pt x="95" y="8"/>
                  </a:cubicBezTo>
                  <a:cubicBezTo>
                    <a:pt x="92" y="18"/>
                    <a:pt x="71" y="15"/>
                    <a:pt x="66" y="15"/>
                  </a:cubicBezTo>
                  <a:cubicBezTo>
                    <a:pt x="63" y="17"/>
                    <a:pt x="57" y="19"/>
                    <a:pt x="57" y="19"/>
                  </a:cubicBezTo>
                  <a:cubicBezTo>
                    <a:pt x="39" y="18"/>
                    <a:pt x="24" y="17"/>
                    <a:pt x="8" y="12"/>
                  </a:cubicBezTo>
                  <a:cubicBezTo>
                    <a:pt x="4" y="8"/>
                    <a:pt x="3" y="4"/>
                    <a:pt x="0"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5" name="Google Shape;435;p40"/>
            <p:cNvSpPr/>
            <p:nvPr/>
          </p:nvSpPr>
          <p:spPr>
            <a:xfrm>
              <a:off x="4649" y="1288"/>
              <a:ext cx="43" cy="10"/>
            </a:xfrm>
            <a:custGeom>
              <a:avLst/>
              <a:gdLst/>
              <a:ahLst/>
              <a:cxnLst/>
              <a:rect l="l" t="t" r="r" b="b"/>
              <a:pathLst>
                <a:path w="43" h="10" extrusionOk="0">
                  <a:moveTo>
                    <a:pt x="2" y="0"/>
                  </a:moveTo>
                  <a:cubicBezTo>
                    <a:pt x="14" y="1"/>
                    <a:pt x="25" y="3"/>
                    <a:pt x="37" y="4"/>
                  </a:cubicBezTo>
                  <a:cubicBezTo>
                    <a:pt x="43" y="7"/>
                    <a:pt x="40" y="9"/>
                    <a:pt x="35" y="10"/>
                  </a:cubicBezTo>
                  <a:cubicBezTo>
                    <a:pt x="23" y="9"/>
                    <a:pt x="12" y="8"/>
                    <a:pt x="0" y="7"/>
                  </a:cubicBezTo>
                  <a:cubicBezTo>
                    <a:pt x="2" y="0"/>
                    <a:pt x="6" y="0"/>
                    <a:pt x="2"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6" name="Google Shape;436;p40"/>
            <p:cNvSpPr/>
            <p:nvPr/>
          </p:nvSpPr>
          <p:spPr>
            <a:xfrm>
              <a:off x="4686" y="1265"/>
              <a:ext cx="63" cy="12"/>
            </a:xfrm>
            <a:custGeom>
              <a:avLst/>
              <a:gdLst/>
              <a:ahLst/>
              <a:cxnLst/>
              <a:rect l="l" t="t" r="r" b="b"/>
              <a:pathLst>
                <a:path w="63" h="12" extrusionOk="0">
                  <a:moveTo>
                    <a:pt x="2" y="0"/>
                  </a:moveTo>
                  <a:cubicBezTo>
                    <a:pt x="9" y="1"/>
                    <a:pt x="24" y="3"/>
                    <a:pt x="24" y="3"/>
                  </a:cubicBezTo>
                  <a:cubicBezTo>
                    <a:pt x="35" y="9"/>
                    <a:pt x="49" y="5"/>
                    <a:pt x="61" y="5"/>
                  </a:cubicBezTo>
                  <a:cubicBezTo>
                    <a:pt x="63" y="10"/>
                    <a:pt x="62" y="11"/>
                    <a:pt x="56" y="12"/>
                  </a:cubicBezTo>
                  <a:cubicBezTo>
                    <a:pt x="45" y="11"/>
                    <a:pt x="33" y="10"/>
                    <a:pt x="22" y="8"/>
                  </a:cubicBezTo>
                  <a:cubicBezTo>
                    <a:pt x="16" y="7"/>
                    <a:pt x="4" y="5"/>
                    <a:pt x="4" y="5"/>
                  </a:cubicBezTo>
                  <a:cubicBezTo>
                    <a:pt x="0" y="2"/>
                    <a:pt x="1" y="4"/>
                    <a:pt x="2"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7" name="Google Shape;437;p40"/>
            <p:cNvSpPr/>
            <p:nvPr/>
          </p:nvSpPr>
          <p:spPr>
            <a:xfrm>
              <a:off x="3679" y="1243"/>
              <a:ext cx="160" cy="96"/>
            </a:xfrm>
            <a:custGeom>
              <a:avLst/>
              <a:gdLst/>
              <a:ahLst/>
              <a:cxnLst/>
              <a:rect l="l" t="t" r="r" b="b"/>
              <a:pathLst>
                <a:path w="160" h="96" extrusionOk="0">
                  <a:moveTo>
                    <a:pt x="77" y="10"/>
                  </a:moveTo>
                  <a:cubicBezTo>
                    <a:pt x="79" y="11"/>
                    <a:pt x="151" y="0"/>
                    <a:pt x="160" y="1"/>
                  </a:cubicBezTo>
                  <a:cubicBezTo>
                    <a:pt x="154" y="11"/>
                    <a:pt x="141" y="14"/>
                    <a:pt x="130" y="15"/>
                  </a:cubicBezTo>
                  <a:cubicBezTo>
                    <a:pt x="126" y="16"/>
                    <a:pt x="121" y="18"/>
                    <a:pt x="117" y="19"/>
                  </a:cubicBezTo>
                  <a:cubicBezTo>
                    <a:pt x="109" y="24"/>
                    <a:pt x="98" y="26"/>
                    <a:pt x="89" y="28"/>
                  </a:cubicBezTo>
                  <a:cubicBezTo>
                    <a:pt x="78" y="33"/>
                    <a:pt x="68" y="44"/>
                    <a:pt x="57" y="48"/>
                  </a:cubicBezTo>
                  <a:cubicBezTo>
                    <a:pt x="54" y="52"/>
                    <a:pt x="49" y="60"/>
                    <a:pt x="49" y="60"/>
                  </a:cubicBezTo>
                  <a:cubicBezTo>
                    <a:pt x="51" y="80"/>
                    <a:pt x="53" y="81"/>
                    <a:pt x="70" y="85"/>
                  </a:cubicBezTo>
                  <a:cubicBezTo>
                    <a:pt x="78" y="91"/>
                    <a:pt x="74" y="90"/>
                    <a:pt x="63" y="91"/>
                  </a:cubicBezTo>
                  <a:cubicBezTo>
                    <a:pt x="50" y="96"/>
                    <a:pt x="41" y="88"/>
                    <a:pt x="30" y="84"/>
                  </a:cubicBezTo>
                  <a:cubicBezTo>
                    <a:pt x="23" y="77"/>
                    <a:pt x="23" y="79"/>
                    <a:pt x="10" y="81"/>
                  </a:cubicBezTo>
                  <a:cubicBezTo>
                    <a:pt x="0" y="78"/>
                    <a:pt x="2" y="81"/>
                    <a:pt x="0" y="75"/>
                  </a:cubicBezTo>
                  <a:cubicBezTo>
                    <a:pt x="2" y="70"/>
                    <a:pt x="6" y="67"/>
                    <a:pt x="11" y="66"/>
                  </a:cubicBezTo>
                  <a:cubicBezTo>
                    <a:pt x="9" y="59"/>
                    <a:pt x="10" y="62"/>
                    <a:pt x="7" y="57"/>
                  </a:cubicBezTo>
                  <a:cubicBezTo>
                    <a:pt x="14" y="52"/>
                    <a:pt x="11" y="54"/>
                    <a:pt x="17" y="52"/>
                  </a:cubicBezTo>
                  <a:cubicBezTo>
                    <a:pt x="22" y="48"/>
                    <a:pt x="21" y="41"/>
                    <a:pt x="28" y="39"/>
                  </a:cubicBezTo>
                  <a:cubicBezTo>
                    <a:pt x="31" y="33"/>
                    <a:pt x="33" y="30"/>
                    <a:pt x="39" y="28"/>
                  </a:cubicBezTo>
                  <a:cubicBezTo>
                    <a:pt x="47" y="22"/>
                    <a:pt x="48" y="17"/>
                    <a:pt x="59" y="15"/>
                  </a:cubicBezTo>
                  <a:cubicBezTo>
                    <a:pt x="62" y="13"/>
                    <a:pt x="69" y="11"/>
                    <a:pt x="69" y="11"/>
                  </a:cubicBezTo>
                  <a:cubicBezTo>
                    <a:pt x="72" y="10"/>
                    <a:pt x="62" y="11"/>
                    <a:pt x="77" y="1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8" name="Google Shape;438;p40"/>
            <p:cNvSpPr/>
            <p:nvPr/>
          </p:nvSpPr>
          <p:spPr>
            <a:xfrm>
              <a:off x="4009" y="1182"/>
              <a:ext cx="79" cy="19"/>
            </a:xfrm>
            <a:custGeom>
              <a:avLst/>
              <a:gdLst/>
              <a:ahLst/>
              <a:cxnLst/>
              <a:rect l="l" t="t" r="r" b="b"/>
              <a:pathLst>
                <a:path w="79" h="19" extrusionOk="0">
                  <a:moveTo>
                    <a:pt x="33" y="8"/>
                  </a:moveTo>
                  <a:cubicBezTo>
                    <a:pt x="35" y="1"/>
                    <a:pt x="33" y="3"/>
                    <a:pt x="39" y="0"/>
                  </a:cubicBezTo>
                  <a:cubicBezTo>
                    <a:pt x="50" y="2"/>
                    <a:pt x="55" y="4"/>
                    <a:pt x="66" y="5"/>
                  </a:cubicBezTo>
                  <a:cubicBezTo>
                    <a:pt x="72" y="6"/>
                    <a:pt x="74" y="7"/>
                    <a:pt x="79" y="10"/>
                  </a:cubicBezTo>
                  <a:cubicBezTo>
                    <a:pt x="78" y="14"/>
                    <a:pt x="73" y="16"/>
                    <a:pt x="69" y="17"/>
                  </a:cubicBezTo>
                  <a:cubicBezTo>
                    <a:pt x="66" y="18"/>
                    <a:pt x="61" y="19"/>
                    <a:pt x="61" y="19"/>
                  </a:cubicBezTo>
                  <a:cubicBezTo>
                    <a:pt x="49" y="19"/>
                    <a:pt x="0" y="16"/>
                    <a:pt x="33" y="12"/>
                  </a:cubicBezTo>
                  <a:cubicBezTo>
                    <a:pt x="34" y="8"/>
                    <a:pt x="35" y="8"/>
                    <a:pt x="33" y="8"/>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39" name="Google Shape;439;p40"/>
            <p:cNvSpPr/>
            <p:nvPr/>
          </p:nvSpPr>
          <p:spPr>
            <a:xfrm>
              <a:off x="4063" y="1200"/>
              <a:ext cx="73" cy="22"/>
            </a:xfrm>
            <a:custGeom>
              <a:avLst/>
              <a:gdLst/>
              <a:ahLst/>
              <a:cxnLst/>
              <a:rect l="l" t="t" r="r" b="b"/>
              <a:pathLst>
                <a:path w="73" h="22" extrusionOk="0">
                  <a:moveTo>
                    <a:pt x="31" y="0"/>
                  </a:moveTo>
                  <a:cubicBezTo>
                    <a:pt x="39" y="2"/>
                    <a:pt x="46" y="2"/>
                    <a:pt x="54" y="5"/>
                  </a:cubicBezTo>
                  <a:cubicBezTo>
                    <a:pt x="64" y="2"/>
                    <a:pt x="65" y="4"/>
                    <a:pt x="71" y="13"/>
                  </a:cubicBezTo>
                  <a:cubicBezTo>
                    <a:pt x="71" y="14"/>
                    <a:pt x="73" y="16"/>
                    <a:pt x="72" y="17"/>
                  </a:cubicBezTo>
                  <a:cubicBezTo>
                    <a:pt x="63" y="22"/>
                    <a:pt x="57" y="14"/>
                    <a:pt x="49" y="13"/>
                  </a:cubicBezTo>
                  <a:cubicBezTo>
                    <a:pt x="42" y="12"/>
                    <a:pt x="34" y="12"/>
                    <a:pt x="27" y="12"/>
                  </a:cubicBezTo>
                  <a:cubicBezTo>
                    <a:pt x="19" y="9"/>
                    <a:pt x="8" y="9"/>
                    <a:pt x="0" y="8"/>
                  </a:cubicBezTo>
                  <a:cubicBezTo>
                    <a:pt x="3" y="8"/>
                    <a:pt x="6" y="7"/>
                    <a:pt x="9" y="7"/>
                  </a:cubicBezTo>
                  <a:cubicBezTo>
                    <a:pt x="10" y="7"/>
                    <a:pt x="12" y="6"/>
                    <a:pt x="13" y="6"/>
                  </a:cubicBezTo>
                  <a:cubicBezTo>
                    <a:pt x="17" y="5"/>
                    <a:pt x="25" y="4"/>
                    <a:pt x="25" y="4"/>
                  </a:cubicBezTo>
                  <a:cubicBezTo>
                    <a:pt x="27" y="3"/>
                    <a:pt x="29" y="1"/>
                    <a:pt x="31" y="0"/>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40" name="Google Shape;440;p40"/>
            <p:cNvSpPr/>
            <p:nvPr/>
          </p:nvSpPr>
          <p:spPr>
            <a:xfrm>
              <a:off x="4144" y="1209"/>
              <a:ext cx="55" cy="27"/>
            </a:xfrm>
            <a:custGeom>
              <a:avLst/>
              <a:gdLst/>
              <a:ahLst/>
              <a:cxnLst/>
              <a:rect l="l" t="t" r="r" b="b"/>
              <a:pathLst>
                <a:path w="55" h="27" extrusionOk="0">
                  <a:moveTo>
                    <a:pt x="6" y="4"/>
                  </a:moveTo>
                  <a:cubicBezTo>
                    <a:pt x="7" y="12"/>
                    <a:pt x="7" y="13"/>
                    <a:pt x="3" y="19"/>
                  </a:cubicBezTo>
                  <a:cubicBezTo>
                    <a:pt x="0" y="27"/>
                    <a:pt x="15" y="19"/>
                    <a:pt x="19" y="17"/>
                  </a:cubicBezTo>
                  <a:cubicBezTo>
                    <a:pt x="52" y="20"/>
                    <a:pt x="40" y="22"/>
                    <a:pt x="55" y="19"/>
                  </a:cubicBezTo>
                  <a:cubicBezTo>
                    <a:pt x="53" y="2"/>
                    <a:pt x="38" y="8"/>
                    <a:pt x="21" y="7"/>
                  </a:cubicBezTo>
                  <a:cubicBezTo>
                    <a:pt x="19" y="0"/>
                    <a:pt x="12" y="2"/>
                    <a:pt x="6" y="3"/>
                  </a:cubicBezTo>
                  <a:cubicBezTo>
                    <a:pt x="2" y="4"/>
                    <a:pt x="2" y="4"/>
                    <a:pt x="6" y="4"/>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41" name="Google Shape;441;p40"/>
            <p:cNvSpPr/>
            <p:nvPr/>
          </p:nvSpPr>
          <p:spPr>
            <a:xfrm>
              <a:off x="3215" y="1201"/>
              <a:ext cx="141" cy="51"/>
            </a:xfrm>
            <a:custGeom>
              <a:avLst/>
              <a:gdLst/>
              <a:ahLst/>
              <a:cxnLst/>
              <a:rect l="l" t="t" r="r" b="b"/>
              <a:pathLst>
                <a:path w="141" h="51" extrusionOk="0">
                  <a:moveTo>
                    <a:pt x="2" y="3"/>
                  </a:moveTo>
                  <a:cubicBezTo>
                    <a:pt x="17" y="5"/>
                    <a:pt x="32" y="6"/>
                    <a:pt x="47" y="7"/>
                  </a:cubicBezTo>
                  <a:cubicBezTo>
                    <a:pt x="48" y="12"/>
                    <a:pt x="48" y="14"/>
                    <a:pt x="53" y="16"/>
                  </a:cubicBezTo>
                  <a:cubicBezTo>
                    <a:pt x="55" y="11"/>
                    <a:pt x="51" y="11"/>
                    <a:pt x="50" y="7"/>
                  </a:cubicBezTo>
                  <a:cubicBezTo>
                    <a:pt x="51" y="2"/>
                    <a:pt x="52" y="2"/>
                    <a:pt x="57" y="0"/>
                  </a:cubicBezTo>
                  <a:cubicBezTo>
                    <a:pt x="60" y="0"/>
                    <a:pt x="63" y="0"/>
                    <a:pt x="66" y="1"/>
                  </a:cubicBezTo>
                  <a:cubicBezTo>
                    <a:pt x="69" y="2"/>
                    <a:pt x="72" y="7"/>
                    <a:pt x="72" y="7"/>
                  </a:cubicBezTo>
                  <a:cubicBezTo>
                    <a:pt x="76" y="20"/>
                    <a:pt x="106" y="18"/>
                    <a:pt x="115" y="18"/>
                  </a:cubicBezTo>
                  <a:cubicBezTo>
                    <a:pt x="121" y="19"/>
                    <a:pt x="125" y="21"/>
                    <a:pt x="131" y="23"/>
                  </a:cubicBezTo>
                  <a:cubicBezTo>
                    <a:pt x="133" y="24"/>
                    <a:pt x="137" y="25"/>
                    <a:pt x="137" y="25"/>
                  </a:cubicBezTo>
                  <a:cubicBezTo>
                    <a:pt x="140" y="33"/>
                    <a:pt x="141" y="37"/>
                    <a:pt x="131" y="40"/>
                  </a:cubicBezTo>
                  <a:cubicBezTo>
                    <a:pt x="121" y="38"/>
                    <a:pt x="123" y="33"/>
                    <a:pt x="116" y="28"/>
                  </a:cubicBezTo>
                  <a:cubicBezTo>
                    <a:pt x="113" y="23"/>
                    <a:pt x="108" y="22"/>
                    <a:pt x="102" y="21"/>
                  </a:cubicBezTo>
                  <a:cubicBezTo>
                    <a:pt x="97" y="22"/>
                    <a:pt x="86" y="24"/>
                    <a:pt x="86" y="24"/>
                  </a:cubicBezTo>
                  <a:cubicBezTo>
                    <a:pt x="84" y="31"/>
                    <a:pt x="83" y="37"/>
                    <a:pt x="78" y="42"/>
                  </a:cubicBezTo>
                  <a:cubicBezTo>
                    <a:pt x="77" y="46"/>
                    <a:pt x="72" y="49"/>
                    <a:pt x="68" y="51"/>
                  </a:cubicBezTo>
                  <a:cubicBezTo>
                    <a:pt x="54" y="45"/>
                    <a:pt x="57" y="41"/>
                    <a:pt x="38" y="37"/>
                  </a:cubicBezTo>
                  <a:cubicBezTo>
                    <a:pt x="33" y="32"/>
                    <a:pt x="36" y="29"/>
                    <a:pt x="42" y="27"/>
                  </a:cubicBezTo>
                  <a:cubicBezTo>
                    <a:pt x="46" y="20"/>
                    <a:pt x="48" y="23"/>
                    <a:pt x="39" y="19"/>
                  </a:cubicBezTo>
                  <a:cubicBezTo>
                    <a:pt x="31" y="20"/>
                    <a:pt x="24" y="22"/>
                    <a:pt x="17" y="23"/>
                  </a:cubicBezTo>
                  <a:cubicBezTo>
                    <a:pt x="5" y="22"/>
                    <a:pt x="4" y="21"/>
                    <a:pt x="0" y="10"/>
                  </a:cubicBezTo>
                  <a:cubicBezTo>
                    <a:pt x="2" y="5"/>
                    <a:pt x="7" y="5"/>
                    <a:pt x="12" y="5"/>
                  </a:cubicBezTo>
                  <a:lnTo>
                    <a:pt x="2" y="3"/>
                  </a:ln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sp>
          <p:nvSpPr>
            <p:cNvPr id="442" name="Google Shape;442;p40"/>
            <p:cNvSpPr/>
            <p:nvPr/>
          </p:nvSpPr>
          <p:spPr>
            <a:xfrm>
              <a:off x="3282" y="1197"/>
              <a:ext cx="102" cy="20"/>
            </a:xfrm>
            <a:custGeom>
              <a:avLst/>
              <a:gdLst/>
              <a:ahLst/>
              <a:cxnLst/>
              <a:rect l="l" t="t" r="r" b="b"/>
              <a:pathLst>
                <a:path w="102" h="20" extrusionOk="0">
                  <a:moveTo>
                    <a:pt x="5" y="1"/>
                  </a:moveTo>
                  <a:cubicBezTo>
                    <a:pt x="26" y="5"/>
                    <a:pt x="31" y="3"/>
                    <a:pt x="62" y="2"/>
                  </a:cubicBezTo>
                  <a:cubicBezTo>
                    <a:pt x="74" y="0"/>
                    <a:pt x="85" y="3"/>
                    <a:pt x="97" y="4"/>
                  </a:cubicBezTo>
                  <a:cubicBezTo>
                    <a:pt x="102" y="20"/>
                    <a:pt x="67" y="16"/>
                    <a:pt x="64" y="16"/>
                  </a:cubicBezTo>
                  <a:cubicBezTo>
                    <a:pt x="56" y="17"/>
                    <a:pt x="48" y="18"/>
                    <a:pt x="40" y="15"/>
                  </a:cubicBezTo>
                  <a:cubicBezTo>
                    <a:pt x="26" y="16"/>
                    <a:pt x="19" y="11"/>
                    <a:pt x="6" y="10"/>
                  </a:cubicBezTo>
                  <a:cubicBezTo>
                    <a:pt x="0" y="7"/>
                    <a:pt x="0" y="6"/>
                    <a:pt x="5" y="1"/>
                  </a:cubicBezTo>
                  <a:close/>
                </a:path>
              </a:pathLst>
            </a:custGeom>
            <a:solidFill>
              <a:schemeClr val="lt2">
                <a:alpha val="50980"/>
              </a:schemeClr>
            </a:solidFill>
            <a:ln w="9525" cap="flat" cmpd="sng">
              <a:solidFill>
                <a:srgbClr val="FFFFFF"/>
              </a:solidFill>
              <a:prstDash val="solid"/>
              <a:miter lim="800000"/>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1000" b="0" i="0" u="none" strike="noStrike" cap="none">
                <a:solidFill>
                  <a:srgbClr val="000000"/>
                </a:solidFill>
                <a:latin typeface="Bree Serif" panose="020B0604020202020204" charset="0"/>
                <a:sym typeface="Arial"/>
              </a:endParaRPr>
            </a:p>
          </p:txBody>
        </p:sp>
      </p:grpSp>
      <p:sp>
        <p:nvSpPr>
          <p:cNvPr id="443" name="Google Shape;443;p40"/>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Bree Serif" panose="020B0604020202020204" charset="0"/>
              <a:sym typeface="Arial"/>
            </a:endParaRPr>
          </a:p>
        </p:txBody>
      </p:sp>
      <p:pic>
        <p:nvPicPr>
          <p:cNvPr id="445" name="Google Shape;445;p40"/>
          <p:cNvPicPr preferRelativeResize="0"/>
          <p:nvPr/>
        </p:nvPicPr>
        <p:blipFill rotWithShape="1">
          <a:blip r:embed="rId3">
            <a:alphaModFix/>
          </a:blip>
          <a:srcRect/>
          <a:stretch/>
        </p:blipFill>
        <p:spPr>
          <a:xfrm>
            <a:off x="8342650" y="166050"/>
            <a:ext cx="609276" cy="609276"/>
          </a:xfrm>
          <a:prstGeom prst="rect">
            <a:avLst/>
          </a:prstGeom>
          <a:noFill/>
          <a:ln>
            <a:noFill/>
          </a:ln>
        </p:spPr>
      </p:pic>
      <p:grpSp>
        <p:nvGrpSpPr>
          <p:cNvPr id="456" name="Google Shape;456;p40"/>
          <p:cNvGrpSpPr/>
          <p:nvPr/>
        </p:nvGrpSpPr>
        <p:grpSpPr>
          <a:xfrm>
            <a:off x="5503195" y="3416409"/>
            <a:ext cx="2066434" cy="685800"/>
            <a:chOff x="755536" y="3607471"/>
            <a:chExt cx="2066434" cy="685800"/>
          </a:xfrm>
        </p:grpSpPr>
        <p:grpSp>
          <p:nvGrpSpPr>
            <p:cNvPr id="457" name="Google Shape;457;p40"/>
            <p:cNvGrpSpPr/>
            <p:nvPr/>
          </p:nvGrpSpPr>
          <p:grpSpPr>
            <a:xfrm>
              <a:off x="755536" y="3607471"/>
              <a:ext cx="778799" cy="685800"/>
              <a:chOff x="879315" y="1450289"/>
              <a:chExt cx="882638" cy="775712"/>
            </a:xfrm>
          </p:grpSpPr>
          <p:sp>
            <p:nvSpPr>
              <p:cNvPr id="458" name="Google Shape;458;p40"/>
              <p:cNvSpPr/>
              <p:nvPr/>
            </p:nvSpPr>
            <p:spPr>
              <a:xfrm>
                <a:off x="879315" y="1450289"/>
                <a:ext cx="777241" cy="775712"/>
              </a:xfrm>
              <a:prstGeom prst="ellipse">
                <a:avLst/>
              </a:prstGeom>
              <a:solidFill>
                <a:srgbClr val="3F3F3F"/>
              </a:solidFill>
              <a:ln>
                <a:noFill/>
              </a:ln>
            </p:spPr>
            <p:txBody>
              <a:bodyPr spcFirstLastPara="1" wrap="square" lIns="72000" tIns="72000" rIns="72000" bIns="72000" anchor="t" anchorCtr="0">
                <a:noAutofit/>
              </a:bodyPr>
              <a:lstStyle/>
              <a:p>
                <a:pPr marL="0" marR="0" lvl="0" indent="0" algn="l" rtl="0">
                  <a:lnSpc>
                    <a:spcPct val="90000"/>
                  </a:lnSpc>
                  <a:spcBef>
                    <a:spcPts val="0"/>
                  </a:spcBef>
                  <a:spcAft>
                    <a:spcPts val="0"/>
                  </a:spcAft>
                  <a:buNone/>
                </a:pPr>
                <a:endParaRPr sz="1100" b="0" i="0" u="none" strike="noStrike" cap="none">
                  <a:solidFill>
                    <a:schemeClr val="dk1"/>
                  </a:solidFill>
                  <a:latin typeface="Bree Serif" panose="020B0604020202020204" charset="0"/>
                  <a:sym typeface="Arial"/>
                </a:endParaRPr>
              </a:p>
            </p:txBody>
          </p:sp>
          <p:sp>
            <p:nvSpPr>
              <p:cNvPr id="459" name="Google Shape;459;p40"/>
              <p:cNvSpPr txBox="1"/>
              <p:nvPr/>
            </p:nvSpPr>
            <p:spPr>
              <a:xfrm>
                <a:off x="890470" y="1636754"/>
                <a:ext cx="871483"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800" b="1" i="0" u="none" strike="noStrike" cap="none" dirty="0">
                    <a:solidFill>
                      <a:schemeClr val="lt1"/>
                    </a:solidFill>
                    <a:latin typeface="Bree Serif" panose="020B0604020202020204" charset="0"/>
                    <a:sym typeface="Arial"/>
                  </a:rPr>
                  <a:t>8.4 %</a:t>
                </a:r>
                <a:endParaRPr dirty="0">
                  <a:latin typeface="Bree Serif" panose="020B0604020202020204" charset="0"/>
                </a:endParaRPr>
              </a:p>
            </p:txBody>
          </p:sp>
        </p:grpSp>
        <p:sp>
          <p:nvSpPr>
            <p:cNvPr id="460" name="Google Shape;460;p40"/>
            <p:cNvSpPr txBox="1"/>
            <p:nvPr/>
          </p:nvSpPr>
          <p:spPr>
            <a:xfrm>
              <a:off x="1418584" y="3808217"/>
              <a:ext cx="1403386" cy="30862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400" b="1" i="0" u="none" strike="noStrike" cap="none" dirty="0">
                  <a:solidFill>
                    <a:srgbClr val="666666"/>
                  </a:solidFill>
                  <a:latin typeface="Bree Serif" panose="020B0604020202020204" charset="0"/>
                  <a:sym typeface="Arial"/>
                </a:rPr>
                <a:t>FIN </a:t>
              </a:r>
              <a:r>
                <a:rPr lang="en-GB" sz="1400" b="0" i="0" u="none" strike="noStrike" cap="none" dirty="0">
                  <a:solidFill>
                    <a:srgbClr val="666666"/>
                  </a:solidFill>
                  <a:latin typeface="Bree Serif" panose="020B0604020202020204" charset="0"/>
                  <a:sym typeface="Arial"/>
                </a:rPr>
                <a:t>growth</a:t>
              </a:r>
              <a:endParaRPr dirty="0">
                <a:latin typeface="Bree Serif" panose="020B0604020202020204" charset="0"/>
              </a:endParaRPr>
            </a:p>
          </p:txBody>
        </p:sp>
      </p:grpSp>
      <p:grpSp>
        <p:nvGrpSpPr>
          <p:cNvPr id="2" name="Group 1">
            <a:extLst>
              <a:ext uri="{FF2B5EF4-FFF2-40B4-BE49-F238E27FC236}">
                <a16:creationId xmlns:a16="http://schemas.microsoft.com/office/drawing/2014/main" id="{315B1E29-570F-4F30-AC5F-F2751FA3F2E5}"/>
              </a:ext>
            </a:extLst>
          </p:cNvPr>
          <p:cNvGrpSpPr/>
          <p:nvPr/>
        </p:nvGrpSpPr>
        <p:grpSpPr>
          <a:xfrm>
            <a:off x="5465286" y="1038346"/>
            <a:ext cx="3463091" cy="2198058"/>
            <a:chOff x="5465286" y="1038346"/>
            <a:chExt cx="3463091" cy="2198058"/>
          </a:xfrm>
        </p:grpSpPr>
        <p:sp>
          <p:nvSpPr>
            <p:cNvPr id="447" name="Google Shape;447;p40"/>
            <p:cNvSpPr txBox="1"/>
            <p:nvPr/>
          </p:nvSpPr>
          <p:spPr>
            <a:xfrm>
              <a:off x="6166243" y="1878164"/>
              <a:ext cx="2586564"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800" b="1" i="0" u="none" strike="noStrike" cap="none" dirty="0">
                  <a:solidFill>
                    <a:srgbClr val="666666"/>
                  </a:solidFill>
                  <a:latin typeface="Bree Serif" panose="020B0604020202020204" charset="0"/>
                  <a:sym typeface="Arial"/>
                </a:rPr>
                <a:t>Billion</a:t>
              </a:r>
              <a:r>
                <a:rPr lang="en-GB" sz="1400" b="0" i="0" u="none" strike="noStrike" cap="none" dirty="0">
                  <a:solidFill>
                    <a:srgbClr val="666666"/>
                  </a:solidFill>
                  <a:latin typeface="Bree Serif" panose="020B0604020202020204" charset="0"/>
                  <a:sym typeface="Arial"/>
                </a:rPr>
                <a:t> total FIN messages</a:t>
              </a:r>
              <a:endParaRPr dirty="0">
                <a:latin typeface="Bree Serif" panose="020B0604020202020204" charset="0"/>
              </a:endParaRPr>
            </a:p>
          </p:txBody>
        </p:sp>
        <p:grpSp>
          <p:nvGrpSpPr>
            <p:cNvPr id="448" name="Google Shape;448;p40"/>
            <p:cNvGrpSpPr/>
            <p:nvPr/>
          </p:nvGrpSpPr>
          <p:grpSpPr>
            <a:xfrm>
              <a:off x="5480546" y="1708211"/>
              <a:ext cx="929975" cy="685800"/>
              <a:chOff x="853646" y="1450289"/>
              <a:chExt cx="1053972" cy="775712"/>
            </a:xfrm>
          </p:grpSpPr>
          <p:sp>
            <p:nvSpPr>
              <p:cNvPr id="449" name="Google Shape;449;p40"/>
              <p:cNvSpPr/>
              <p:nvPr/>
            </p:nvSpPr>
            <p:spPr>
              <a:xfrm>
                <a:off x="853646" y="1450289"/>
                <a:ext cx="777240" cy="775712"/>
              </a:xfrm>
              <a:prstGeom prst="ellipse">
                <a:avLst/>
              </a:prstGeom>
              <a:solidFill>
                <a:srgbClr val="3F3F3F"/>
              </a:solidFill>
              <a:ln>
                <a:noFill/>
              </a:ln>
            </p:spPr>
            <p:txBody>
              <a:bodyPr spcFirstLastPara="1" wrap="square" lIns="72000" tIns="72000" rIns="72000" bIns="72000" anchor="t" anchorCtr="0">
                <a:noAutofit/>
              </a:bodyPr>
              <a:lstStyle/>
              <a:p>
                <a:pPr marL="0" marR="0" lvl="0" indent="0" algn="l" rtl="0">
                  <a:lnSpc>
                    <a:spcPct val="90000"/>
                  </a:lnSpc>
                  <a:spcBef>
                    <a:spcPts val="0"/>
                  </a:spcBef>
                  <a:spcAft>
                    <a:spcPts val="0"/>
                  </a:spcAft>
                  <a:buNone/>
                </a:pPr>
                <a:endParaRPr sz="1100" b="0" i="0" u="none" strike="noStrike" cap="none">
                  <a:solidFill>
                    <a:schemeClr val="dk1"/>
                  </a:solidFill>
                  <a:latin typeface="Bree Serif" panose="020B0604020202020204" charset="0"/>
                  <a:sym typeface="Arial"/>
                </a:endParaRPr>
              </a:p>
            </p:txBody>
          </p:sp>
          <p:sp>
            <p:nvSpPr>
              <p:cNvPr id="450" name="Google Shape;450;p40"/>
              <p:cNvSpPr txBox="1"/>
              <p:nvPr/>
            </p:nvSpPr>
            <p:spPr>
              <a:xfrm>
                <a:off x="921143" y="1591039"/>
                <a:ext cx="986475"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2400" b="1" i="0" u="none" strike="noStrike" cap="none" dirty="0">
                    <a:solidFill>
                      <a:schemeClr val="lt1"/>
                    </a:solidFill>
                    <a:latin typeface="Bree Serif" panose="020B0604020202020204" charset="0"/>
                    <a:sym typeface="Arial"/>
                  </a:rPr>
                  <a:t>7.1</a:t>
                </a:r>
                <a:endParaRPr dirty="0">
                  <a:latin typeface="Bree Serif" panose="020B0604020202020204" charset="0"/>
                </a:endParaRPr>
              </a:p>
            </p:txBody>
          </p:sp>
        </p:grpSp>
        <p:grpSp>
          <p:nvGrpSpPr>
            <p:cNvPr id="452" name="Google Shape;452;p40"/>
            <p:cNvGrpSpPr/>
            <p:nvPr/>
          </p:nvGrpSpPr>
          <p:grpSpPr>
            <a:xfrm>
              <a:off x="5465286" y="2550604"/>
              <a:ext cx="928305" cy="685800"/>
              <a:chOff x="813839" y="1450289"/>
              <a:chExt cx="1103549" cy="775712"/>
            </a:xfrm>
          </p:grpSpPr>
          <p:sp>
            <p:nvSpPr>
              <p:cNvPr id="453" name="Google Shape;453;p40"/>
              <p:cNvSpPr/>
              <p:nvPr/>
            </p:nvSpPr>
            <p:spPr>
              <a:xfrm>
                <a:off x="853646" y="1450289"/>
                <a:ext cx="793599" cy="775712"/>
              </a:xfrm>
              <a:prstGeom prst="ellipse">
                <a:avLst/>
              </a:prstGeom>
              <a:solidFill>
                <a:srgbClr val="3F3F3F"/>
              </a:solidFill>
              <a:ln>
                <a:noFill/>
              </a:ln>
            </p:spPr>
            <p:txBody>
              <a:bodyPr spcFirstLastPara="1" wrap="square" lIns="72000" tIns="72000" rIns="72000" bIns="72000" anchor="t" anchorCtr="0">
                <a:noAutofit/>
              </a:bodyPr>
              <a:lstStyle/>
              <a:p>
                <a:pPr marL="0" marR="0" lvl="0" indent="0" algn="l" rtl="0">
                  <a:lnSpc>
                    <a:spcPct val="90000"/>
                  </a:lnSpc>
                  <a:spcBef>
                    <a:spcPts val="0"/>
                  </a:spcBef>
                  <a:spcAft>
                    <a:spcPts val="0"/>
                  </a:spcAft>
                  <a:buNone/>
                </a:pPr>
                <a:endParaRPr sz="1100" b="0" i="0" u="none" strike="noStrike" cap="none">
                  <a:solidFill>
                    <a:schemeClr val="dk1"/>
                  </a:solidFill>
                  <a:latin typeface="Bree Serif" panose="020B0604020202020204" charset="0"/>
                  <a:sym typeface="Arial"/>
                </a:endParaRPr>
              </a:p>
            </p:txBody>
          </p:sp>
          <p:sp>
            <p:nvSpPr>
              <p:cNvPr id="454" name="Google Shape;454;p40"/>
              <p:cNvSpPr txBox="1"/>
              <p:nvPr/>
            </p:nvSpPr>
            <p:spPr>
              <a:xfrm>
                <a:off x="813839" y="1626843"/>
                <a:ext cx="1103549" cy="40011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2000" b="1" i="0" u="none" strike="noStrike" cap="none" dirty="0">
                    <a:solidFill>
                      <a:schemeClr val="lt1"/>
                    </a:solidFill>
                    <a:latin typeface="Bree Serif" panose="020B0604020202020204" charset="0"/>
                    <a:sym typeface="Arial"/>
                  </a:rPr>
                  <a:t>28.1+</a:t>
                </a:r>
                <a:endParaRPr dirty="0">
                  <a:latin typeface="Bree Serif" panose="020B0604020202020204" charset="0"/>
                </a:endParaRPr>
              </a:p>
            </p:txBody>
          </p:sp>
        </p:grpSp>
        <p:sp>
          <p:nvSpPr>
            <p:cNvPr id="455" name="Google Shape;455;p40"/>
            <p:cNvSpPr txBox="1"/>
            <p:nvPr/>
          </p:nvSpPr>
          <p:spPr>
            <a:xfrm>
              <a:off x="6166243" y="2633976"/>
              <a:ext cx="2762134" cy="33855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600" b="1" i="0" u="none" strike="noStrike" cap="none" dirty="0">
                  <a:solidFill>
                    <a:srgbClr val="666666"/>
                  </a:solidFill>
                  <a:latin typeface="Bree Serif" panose="020B0604020202020204" charset="0"/>
                  <a:sym typeface="Arial"/>
                </a:rPr>
                <a:t>Million</a:t>
              </a:r>
              <a:r>
                <a:rPr lang="en-GB" sz="1400" b="0" i="0" u="none" strike="noStrike" cap="none" dirty="0">
                  <a:solidFill>
                    <a:srgbClr val="666666"/>
                  </a:solidFill>
                  <a:latin typeface="Bree Serif" panose="020B0604020202020204" charset="0"/>
                  <a:sym typeface="Arial"/>
                </a:rPr>
                <a:t> in average </a:t>
              </a:r>
            </a:p>
            <a:p>
              <a:pPr marL="0" marR="0" lvl="0" indent="0" algn="l" rtl="0">
                <a:lnSpc>
                  <a:spcPct val="100000"/>
                </a:lnSpc>
                <a:spcBef>
                  <a:spcPts val="0"/>
                </a:spcBef>
                <a:spcAft>
                  <a:spcPts val="0"/>
                </a:spcAft>
                <a:buNone/>
              </a:pPr>
              <a:r>
                <a:rPr lang="en-GB" sz="1400" b="0" i="0" u="none" strike="noStrike" cap="none" dirty="0">
                  <a:solidFill>
                    <a:srgbClr val="666666"/>
                  </a:solidFill>
                  <a:latin typeface="Bree Serif" panose="020B0604020202020204" charset="0"/>
                  <a:sym typeface="Arial"/>
                </a:rPr>
                <a:t>daily message</a:t>
              </a:r>
              <a:endParaRPr dirty="0">
                <a:latin typeface="Bree Serif" panose="020B0604020202020204" charset="0"/>
              </a:endParaRPr>
            </a:p>
          </p:txBody>
        </p:sp>
        <p:pic>
          <p:nvPicPr>
            <p:cNvPr id="461" name="Google Shape;461;p40" descr="A close up of a logo&#10;&#10;Description generated with very high confidence"/>
            <p:cNvPicPr preferRelativeResize="0"/>
            <p:nvPr/>
          </p:nvPicPr>
          <p:blipFill rotWithShape="1">
            <a:blip r:embed="rId4">
              <a:alphaModFix/>
            </a:blip>
            <a:srcRect/>
            <a:stretch/>
          </p:blipFill>
          <p:spPr>
            <a:xfrm>
              <a:off x="6607818" y="1038346"/>
              <a:ext cx="557656" cy="557656"/>
            </a:xfrm>
            <a:prstGeom prst="rect">
              <a:avLst/>
            </a:prstGeom>
            <a:noFill/>
            <a:ln>
              <a:noFill/>
            </a:ln>
          </p:spPr>
        </p:pic>
      </p:grpSp>
      <p:grpSp>
        <p:nvGrpSpPr>
          <p:cNvPr id="462" name="Google Shape;462;p40"/>
          <p:cNvGrpSpPr/>
          <p:nvPr/>
        </p:nvGrpSpPr>
        <p:grpSpPr>
          <a:xfrm>
            <a:off x="1022333" y="1038346"/>
            <a:ext cx="2507418" cy="1575821"/>
            <a:chOff x="5495013" y="1095513"/>
            <a:chExt cx="2507418" cy="1575821"/>
          </a:xfrm>
        </p:grpSpPr>
        <p:pic>
          <p:nvPicPr>
            <p:cNvPr id="463" name="Google Shape;463;p40" descr="A picture containing transport, accessory, aircraft&#10;&#10;Description generated with high confidence"/>
            <p:cNvPicPr preferRelativeResize="0"/>
            <p:nvPr/>
          </p:nvPicPr>
          <p:blipFill rotWithShape="1">
            <a:blip r:embed="rId5">
              <a:alphaModFix/>
            </a:blip>
            <a:srcRect/>
            <a:stretch/>
          </p:blipFill>
          <p:spPr>
            <a:xfrm>
              <a:off x="6064037" y="1095513"/>
              <a:ext cx="926232" cy="926232"/>
            </a:xfrm>
            <a:prstGeom prst="rect">
              <a:avLst/>
            </a:prstGeom>
            <a:noFill/>
            <a:ln>
              <a:noFill/>
            </a:ln>
          </p:spPr>
        </p:pic>
        <p:grpSp>
          <p:nvGrpSpPr>
            <p:cNvPr id="464" name="Google Shape;464;p40"/>
            <p:cNvGrpSpPr/>
            <p:nvPr/>
          </p:nvGrpSpPr>
          <p:grpSpPr>
            <a:xfrm>
              <a:off x="5495013" y="2004870"/>
              <a:ext cx="2507418" cy="666464"/>
              <a:chOff x="5465033" y="2155350"/>
              <a:chExt cx="2507418" cy="666464"/>
            </a:xfrm>
          </p:grpSpPr>
          <p:sp>
            <p:nvSpPr>
              <p:cNvPr id="465" name="Google Shape;465;p40"/>
              <p:cNvSpPr txBox="1"/>
              <p:nvPr/>
            </p:nvSpPr>
            <p:spPr>
              <a:xfrm>
                <a:off x="6148789" y="2155350"/>
                <a:ext cx="998638"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2400" b="1" i="0" u="none" strike="noStrike" cap="none" dirty="0">
                    <a:solidFill>
                      <a:srgbClr val="666666"/>
                    </a:solidFill>
                    <a:latin typeface="Bree Serif" panose="020B0604020202020204" charset="0"/>
                    <a:sym typeface="Arial"/>
                  </a:rPr>
                  <a:t>200+</a:t>
                </a:r>
                <a:endParaRPr dirty="0">
                  <a:latin typeface="Bree Serif" panose="020B0604020202020204" charset="0"/>
                </a:endParaRPr>
              </a:p>
            </p:txBody>
          </p:sp>
          <p:sp>
            <p:nvSpPr>
              <p:cNvPr id="466" name="Google Shape;466;p40"/>
              <p:cNvSpPr txBox="1"/>
              <p:nvPr/>
            </p:nvSpPr>
            <p:spPr>
              <a:xfrm>
                <a:off x="5465033" y="2483260"/>
                <a:ext cx="2507418" cy="33855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600" b="1" i="0" u="none" strike="noStrike" cap="none">
                    <a:solidFill>
                      <a:srgbClr val="666666"/>
                    </a:solidFill>
                    <a:latin typeface="Bree Serif" panose="020B0604020202020204" charset="0"/>
                    <a:sym typeface="Arial"/>
                  </a:rPr>
                  <a:t>Countries </a:t>
                </a:r>
                <a:r>
                  <a:rPr lang="en-GB" sz="1200" b="0" i="0" u="none" strike="noStrike" cap="none">
                    <a:solidFill>
                      <a:srgbClr val="666666"/>
                    </a:solidFill>
                    <a:latin typeface="Bree Serif" panose="020B0604020202020204" charset="0"/>
                    <a:sym typeface="Arial"/>
                  </a:rPr>
                  <a:t>and </a:t>
                </a:r>
                <a:r>
                  <a:rPr lang="en-GB" sz="1600" b="1" i="0" u="none" strike="noStrike" cap="none">
                    <a:solidFill>
                      <a:srgbClr val="666666"/>
                    </a:solidFill>
                    <a:latin typeface="Bree Serif" panose="020B0604020202020204" charset="0"/>
                    <a:sym typeface="Arial"/>
                  </a:rPr>
                  <a:t>Territories</a:t>
                </a:r>
                <a:r>
                  <a:rPr lang="en-GB" sz="1200" b="0" i="0" u="none" strike="noStrike" cap="none">
                    <a:solidFill>
                      <a:srgbClr val="666666"/>
                    </a:solidFill>
                    <a:latin typeface="Bree Serif" panose="020B0604020202020204" charset="0"/>
                    <a:sym typeface="Arial"/>
                  </a:rPr>
                  <a:t> </a:t>
                </a:r>
                <a:endParaRPr>
                  <a:latin typeface="Bree Serif" panose="020B0604020202020204" charset="0"/>
                </a:endParaRPr>
              </a:p>
            </p:txBody>
          </p:sp>
        </p:grpSp>
      </p:grpSp>
      <p:sp>
        <p:nvSpPr>
          <p:cNvPr id="467" name="Google Shape;467;p40"/>
          <p:cNvSpPr/>
          <p:nvPr/>
        </p:nvSpPr>
        <p:spPr>
          <a:xfrm>
            <a:off x="189700" y="4744559"/>
            <a:ext cx="8762225" cy="338328"/>
          </a:xfrm>
          <a:prstGeom prst="roundRect">
            <a:avLst>
              <a:gd name="adj" fmla="val 16667"/>
            </a:avLst>
          </a:prstGeom>
          <a:solidFill>
            <a:srgbClr val="BCBC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100" i="0" u="none" strike="noStrike" cap="none" dirty="0">
                <a:solidFill>
                  <a:schemeClr val="dk1"/>
                </a:solidFill>
                <a:latin typeface="Bree Serif" panose="020B0604020202020204" charset="0"/>
                <a:ea typeface="Quattrocento Sans"/>
                <a:cs typeface="Quattrocento Sans"/>
                <a:sym typeface="Quattrocento Sans"/>
              </a:rPr>
              <a:t>With growth rate consistency, SWIFT has provided products and services to financial related institutions globally</a:t>
            </a:r>
            <a:endParaRPr sz="1600" dirty="0">
              <a:latin typeface="Bree Serif" panose="020B0604020202020204" charset="0"/>
            </a:endParaRPr>
          </a:p>
        </p:txBody>
      </p:sp>
      <p:grpSp>
        <p:nvGrpSpPr>
          <p:cNvPr id="468" name="Google Shape;468;p40"/>
          <p:cNvGrpSpPr/>
          <p:nvPr/>
        </p:nvGrpSpPr>
        <p:grpSpPr>
          <a:xfrm>
            <a:off x="861036" y="2732998"/>
            <a:ext cx="2788863" cy="1420979"/>
            <a:chOff x="761802" y="2732998"/>
            <a:chExt cx="2788863" cy="1420979"/>
          </a:xfrm>
        </p:grpSpPr>
        <p:grpSp>
          <p:nvGrpSpPr>
            <p:cNvPr id="469" name="Google Shape;469;p40"/>
            <p:cNvGrpSpPr/>
            <p:nvPr/>
          </p:nvGrpSpPr>
          <p:grpSpPr>
            <a:xfrm>
              <a:off x="761802" y="2732998"/>
              <a:ext cx="2788863" cy="1420979"/>
              <a:chOff x="5341146" y="2940065"/>
              <a:chExt cx="2788863" cy="1420979"/>
            </a:xfrm>
          </p:grpSpPr>
          <p:grpSp>
            <p:nvGrpSpPr>
              <p:cNvPr id="470" name="Google Shape;470;p40"/>
              <p:cNvGrpSpPr/>
              <p:nvPr/>
            </p:nvGrpSpPr>
            <p:grpSpPr>
              <a:xfrm>
                <a:off x="5341146" y="3694580"/>
                <a:ext cx="2788863" cy="666464"/>
                <a:chOff x="5354517" y="2155350"/>
                <a:chExt cx="2788863" cy="666464"/>
              </a:xfrm>
            </p:grpSpPr>
            <p:sp>
              <p:nvSpPr>
                <p:cNvPr id="471" name="Google Shape;471;p40"/>
                <p:cNvSpPr txBox="1"/>
                <p:nvPr/>
              </p:nvSpPr>
              <p:spPr>
                <a:xfrm>
                  <a:off x="6034721" y="2155350"/>
                  <a:ext cx="1196161"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2400" b="1" i="0" u="none" strike="noStrike" cap="none" dirty="0">
                      <a:solidFill>
                        <a:srgbClr val="666666"/>
                      </a:solidFill>
                      <a:latin typeface="Bree Serif" panose="020B0604020202020204" charset="0"/>
                      <a:sym typeface="Arial"/>
                    </a:rPr>
                    <a:t>11,000+</a:t>
                  </a:r>
                  <a:endParaRPr dirty="0">
                    <a:latin typeface="Bree Serif" panose="020B0604020202020204" charset="0"/>
                  </a:endParaRPr>
                </a:p>
              </p:txBody>
            </p:sp>
            <p:sp>
              <p:nvSpPr>
                <p:cNvPr id="472" name="Google Shape;472;p40"/>
                <p:cNvSpPr txBox="1"/>
                <p:nvPr/>
              </p:nvSpPr>
              <p:spPr>
                <a:xfrm>
                  <a:off x="5354517" y="2483260"/>
                  <a:ext cx="2788863" cy="33855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600" b="1" i="0" u="none" strike="noStrike" cap="none" dirty="0">
                      <a:solidFill>
                        <a:srgbClr val="666666"/>
                      </a:solidFill>
                      <a:latin typeface="Bree Serif" panose="020B0604020202020204" charset="0"/>
                      <a:sym typeface="Arial"/>
                    </a:rPr>
                    <a:t>Institutions </a:t>
                  </a:r>
                  <a:r>
                    <a:rPr lang="en-GB" sz="1200" b="0" i="0" u="none" strike="noStrike" cap="none" dirty="0">
                      <a:solidFill>
                        <a:srgbClr val="666666"/>
                      </a:solidFill>
                      <a:latin typeface="Bree Serif" panose="020B0604020202020204" charset="0"/>
                      <a:sym typeface="Arial"/>
                    </a:rPr>
                    <a:t>connected to SWIFT</a:t>
                  </a:r>
                  <a:endParaRPr dirty="0">
                    <a:latin typeface="Bree Serif" panose="020B0604020202020204" charset="0"/>
                  </a:endParaRPr>
                </a:p>
              </p:txBody>
            </p:sp>
          </p:grpSp>
          <p:pic>
            <p:nvPicPr>
              <p:cNvPr id="473" name="Google Shape;473;p40" descr="A close up of a street&#10;&#10;Description generated with high confidence"/>
              <p:cNvPicPr preferRelativeResize="0"/>
              <p:nvPr/>
            </p:nvPicPr>
            <p:blipFill rotWithShape="1">
              <a:blip r:embed="rId6">
                <a:alphaModFix/>
              </a:blip>
              <a:srcRect/>
              <a:stretch/>
            </p:blipFill>
            <p:spPr>
              <a:xfrm>
                <a:off x="6202760" y="2940065"/>
                <a:ext cx="709040" cy="709040"/>
              </a:xfrm>
              <a:prstGeom prst="rect">
                <a:avLst/>
              </a:prstGeom>
              <a:noFill/>
              <a:ln>
                <a:noFill/>
              </a:ln>
            </p:spPr>
          </p:pic>
        </p:grpSp>
        <p:pic>
          <p:nvPicPr>
            <p:cNvPr id="474" name="Google Shape;474;p40" descr="A close up of a street&#10;&#10;Description generated with high confidence"/>
            <p:cNvPicPr preferRelativeResize="0"/>
            <p:nvPr/>
          </p:nvPicPr>
          <p:blipFill rotWithShape="1">
            <a:blip r:embed="rId6">
              <a:alphaModFix/>
            </a:blip>
            <a:srcRect/>
            <a:stretch/>
          </p:blipFill>
          <p:spPr>
            <a:xfrm>
              <a:off x="1419711" y="3087843"/>
              <a:ext cx="333033" cy="333033"/>
            </a:xfrm>
            <a:prstGeom prst="rect">
              <a:avLst/>
            </a:prstGeom>
            <a:noFill/>
            <a:ln>
              <a:noFill/>
            </a:ln>
          </p:spPr>
        </p:pic>
        <p:pic>
          <p:nvPicPr>
            <p:cNvPr id="475" name="Google Shape;475;p40" descr="A close up of a street&#10;&#10;Description generated with high confidence"/>
            <p:cNvPicPr preferRelativeResize="0"/>
            <p:nvPr/>
          </p:nvPicPr>
          <p:blipFill rotWithShape="1">
            <a:blip r:embed="rId6">
              <a:alphaModFix/>
            </a:blip>
            <a:srcRect/>
            <a:stretch/>
          </p:blipFill>
          <p:spPr>
            <a:xfrm>
              <a:off x="2213044" y="3000946"/>
              <a:ext cx="437984" cy="437984"/>
            </a:xfrm>
            <a:prstGeom prst="rect">
              <a:avLst/>
            </a:prstGeom>
            <a:noFill/>
            <a:ln>
              <a:noFill/>
            </a:ln>
          </p:spPr>
        </p:pic>
      </p:grpSp>
      <p:sp>
        <p:nvSpPr>
          <p:cNvPr id="476" name="Google Shape;476;p40"/>
          <p:cNvSpPr txBox="1"/>
          <p:nvPr/>
        </p:nvSpPr>
        <p:spPr>
          <a:xfrm>
            <a:off x="169541" y="4536335"/>
            <a:ext cx="1421816" cy="16022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SWIFT annual review</a:t>
            </a:r>
            <a:endParaRPr dirty="0">
              <a:latin typeface="Bree Serif" panose="020B0604020202020204" charset="0"/>
            </a:endParaRPr>
          </a:p>
        </p:txBody>
      </p:sp>
      <p:cxnSp>
        <p:nvCxnSpPr>
          <p:cNvPr id="477" name="Google Shape;477;p40"/>
          <p:cNvCxnSpPr/>
          <p:nvPr/>
        </p:nvCxnSpPr>
        <p:spPr>
          <a:xfrm>
            <a:off x="4572000" y="1029771"/>
            <a:ext cx="0" cy="3621024"/>
          </a:xfrm>
          <a:prstGeom prst="straightConnector1">
            <a:avLst/>
          </a:prstGeom>
          <a:noFill/>
          <a:ln w="28575" cap="rnd" cmpd="sng">
            <a:solidFill>
              <a:srgbClr val="D6D6D6"/>
            </a:solidFill>
            <a:prstDash val="dash"/>
            <a:round/>
            <a:headEnd type="none" w="sm" len="sm"/>
            <a:tailEnd type="none" w="sm" len="sm"/>
          </a:ln>
        </p:spPr>
      </p:cxnSp>
      <p:sp>
        <p:nvSpPr>
          <p:cNvPr id="478" name="Google Shape;478;p40"/>
          <p:cNvSpPr txBox="1"/>
          <p:nvPr/>
        </p:nvSpPr>
        <p:spPr>
          <a:xfrm>
            <a:off x="4724700" y="4536335"/>
            <a:ext cx="1441541" cy="20005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SWIFT annual review</a:t>
            </a:r>
            <a:endParaRPr dirty="0">
              <a:latin typeface="Bree Serif" panose="020B0604020202020204" charset="0"/>
            </a:endParaRPr>
          </a:p>
        </p:txBody>
      </p:sp>
      <p:sp>
        <p:nvSpPr>
          <p:cNvPr id="479" name="Google Shape;479;p40"/>
          <p:cNvSpPr/>
          <p:nvPr/>
        </p:nvSpPr>
        <p:spPr>
          <a:xfrm>
            <a:off x="6699154"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480" name="Google Shape;480;p40"/>
          <p:cNvSpPr/>
          <p:nvPr/>
        </p:nvSpPr>
        <p:spPr>
          <a:xfrm>
            <a:off x="1899469"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117" name="Google Shape;176;p30">
            <a:extLst>
              <a:ext uri="{FF2B5EF4-FFF2-40B4-BE49-F238E27FC236}">
                <a16:creationId xmlns:a16="http://schemas.microsoft.com/office/drawing/2014/main" id="{0C4B6EF4-EB6D-4FDE-B50C-AFF141E16E4E}"/>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SWIFT’s outlooks</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2"/>
                                        </p:tgtEl>
                                        <p:attrNameLst>
                                          <p:attrName>style.visibility</p:attrName>
                                        </p:attrNameLst>
                                      </p:cBhvr>
                                      <p:to>
                                        <p:strVal val="visible"/>
                                      </p:to>
                                    </p:set>
                                    <p:animEffect transition="in" filter="fade">
                                      <p:cBhvr>
                                        <p:cTn id="7" dur="500"/>
                                        <p:tgtEl>
                                          <p:spTgt spid="46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8"/>
                                        </p:tgtEl>
                                        <p:attrNameLst>
                                          <p:attrName>style.visibility</p:attrName>
                                        </p:attrNameLst>
                                      </p:cBhvr>
                                      <p:to>
                                        <p:strVal val="visible"/>
                                      </p:to>
                                    </p:set>
                                    <p:animEffect transition="in" filter="fade">
                                      <p:cBhvr>
                                        <p:cTn id="12" dur="500"/>
                                        <p:tgtEl>
                                          <p:spTgt spid="46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80"/>
                                        </p:tgtEl>
                                        <p:attrNameLst>
                                          <p:attrName>style.visibility</p:attrName>
                                        </p:attrNameLst>
                                      </p:cBhvr>
                                      <p:to>
                                        <p:strVal val="visible"/>
                                      </p:to>
                                    </p:set>
                                    <p:animEffect transition="in" filter="fade">
                                      <p:cBhvr>
                                        <p:cTn id="15" dur="500"/>
                                        <p:tgtEl>
                                          <p:spTgt spid="48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56"/>
                                        </p:tgtEl>
                                        <p:attrNameLst>
                                          <p:attrName>style.visibility</p:attrName>
                                        </p:attrNameLst>
                                      </p:cBhvr>
                                      <p:to>
                                        <p:strVal val="visible"/>
                                      </p:to>
                                    </p:set>
                                    <p:animEffect transition="in" filter="fade">
                                      <p:cBhvr>
                                        <p:cTn id="25" dur="500"/>
                                        <p:tgtEl>
                                          <p:spTgt spid="45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79"/>
                                        </p:tgtEl>
                                        <p:attrNameLst>
                                          <p:attrName>style.visibility</p:attrName>
                                        </p:attrNameLst>
                                      </p:cBhvr>
                                      <p:to>
                                        <p:strVal val="visible"/>
                                      </p:to>
                                    </p:set>
                                    <p:animEffect transition="in" filter="fade">
                                      <p:cBhvr>
                                        <p:cTn id="28" dur="500"/>
                                        <p:tgtEl>
                                          <p:spTgt spid="47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67"/>
                                        </p:tgtEl>
                                        <p:attrNameLst>
                                          <p:attrName>style.visibility</p:attrName>
                                        </p:attrNameLst>
                                      </p:cBhvr>
                                      <p:to>
                                        <p:strVal val="visible"/>
                                      </p:to>
                                    </p:set>
                                    <p:animEffect transition="in" filter="fade">
                                      <p:cBhvr>
                                        <p:cTn id="33" dur="500"/>
                                        <p:tgtEl>
                                          <p:spTgt spid="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7" grpId="0" animBg="1"/>
      <p:bldP spid="479" grpId="0" animBg="1"/>
      <p:bldP spid="48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p41"/>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Bree Serif" panose="020B0604020202020204" charset="0"/>
              <a:sym typeface="Arial"/>
            </a:endParaRPr>
          </a:p>
        </p:txBody>
      </p:sp>
      <p:pic>
        <p:nvPicPr>
          <p:cNvPr id="487" name="Google Shape;487;p41"/>
          <p:cNvPicPr preferRelativeResize="0"/>
          <p:nvPr/>
        </p:nvPicPr>
        <p:blipFill rotWithShape="1">
          <a:blip r:embed="rId3">
            <a:alphaModFix/>
          </a:blip>
          <a:srcRect/>
          <a:stretch/>
        </p:blipFill>
        <p:spPr>
          <a:xfrm>
            <a:off x="8342650" y="166050"/>
            <a:ext cx="609276" cy="609276"/>
          </a:xfrm>
          <a:prstGeom prst="rect">
            <a:avLst/>
          </a:prstGeom>
          <a:noFill/>
          <a:ln>
            <a:noFill/>
          </a:ln>
        </p:spPr>
      </p:pic>
      <p:grpSp>
        <p:nvGrpSpPr>
          <p:cNvPr id="488" name="Google Shape;488;p41"/>
          <p:cNvGrpSpPr/>
          <p:nvPr/>
        </p:nvGrpSpPr>
        <p:grpSpPr>
          <a:xfrm>
            <a:off x="446567" y="1175401"/>
            <a:ext cx="3398023" cy="633309"/>
            <a:chOff x="258211" y="1235132"/>
            <a:chExt cx="3891177" cy="835849"/>
          </a:xfrm>
        </p:grpSpPr>
        <p:grpSp>
          <p:nvGrpSpPr>
            <p:cNvPr id="489" name="Google Shape;489;p41"/>
            <p:cNvGrpSpPr/>
            <p:nvPr/>
          </p:nvGrpSpPr>
          <p:grpSpPr>
            <a:xfrm>
              <a:off x="258211" y="1235132"/>
              <a:ext cx="821700" cy="821700"/>
              <a:chOff x="2041425" y="2584325"/>
              <a:chExt cx="821700" cy="821700"/>
            </a:xfrm>
          </p:grpSpPr>
          <p:pic>
            <p:nvPicPr>
              <p:cNvPr id="490" name="Google Shape;490;p41"/>
              <p:cNvPicPr preferRelativeResize="0"/>
              <p:nvPr/>
            </p:nvPicPr>
            <p:blipFill rotWithShape="1">
              <a:blip r:embed="rId4">
                <a:alphaModFix/>
              </a:blip>
              <a:srcRect/>
              <a:stretch/>
            </p:blipFill>
            <p:spPr>
              <a:xfrm>
                <a:off x="2041425" y="2584325"/>
                <a:ext cx="821700" cy="821700"/>
              </a:xfrm>
              <a:prstGeom prst="rect">
                <a:avLst/>
              </a:prstGeom>
              <a:noFill/>
              <a:ln>
                <a:noFill/>
              </a:ln>
            </p:spPr>
          </p:pic>
          <p:pic>
            <p:nvPicPr>
              <p:cNvPr id="491" name="Google Shape;491;p41"/>
              <p:cNvPicPr preferRelativeResize="0"/>
              <p:nvPr/>
            </p:nvPicPr>
            <p:blipFill rotWithShape="1">
              <a:blip r:embed="rId5">
                <a:alphaModFix/>
              </a:blip>
              <a:srcRect/>
              <a:stretch/>
            </p:blipFill>
            <p:spPr>
              <a:xfrm>
                <a:off x="2263813" y="2769213"/>
                <a:ext cx="376937" cy="451923"/>
              </a:xfrm>
              <a:prstGeom prst="rect">
                <a:avLst/>
              </a:prstGeom>
              <a:noFill/>
              <a:ln>
                <a:noFill/>
              </a:ln>
            </p:spPr>
          </p:pic>
        </p:grpSp>
        <p:grpSp>
          <p:nvGrpSpPr>
            <p:cNvPr id="492" name="Google Shape;492;p41"/>
            <p:cNvGrpSpPr/>
            <p:nvPr/>
          </p:nvGrpSpPr>
          <p:grpSpPr>
            <a:xfrm>
              <a:off x="3327688" y="1249308"/>
              <a:ext cx="821700" cy="821673"/>
              <a:chOff x="5982788" y="2492413"/>
              <a:chExt cx="821700" cy="821673"/>
            </a:xfrm>
          </p:grpSpPr>
          <p:pic>
            <p:nvPicPr>
              <p:cNvPr id="493" name="Google Shape;493;p41"/>
              <p:cNvPicPr preferRelativeResize="0"/>
              <p:nvPr/>
            </p:nvPicPr>
            <p:blipFill rotWithShape="1">
              <a:blip r:embed="rId6">
                <a:alphaModFix/>
              </a:blip>
              <a:srcRect/>
              <a:stretch/>
            </p:blipFill>
            <p:spPr>
              <a:xfrm>
                <a:off x="5982788" y="2492413"/>
                <a:ext cx="821700" cy="821673"/>
              </a:xfrm>
              <a:prstGeom prst="rect">
                <a:avLst/>
              </a:prstGeom>
              <a:noFill/>
              <a:ln>
                <a:noFill/>
              </a:ln>
            </p:spPr>
          </p:pic>
          <p:pic>
            <p:nvPicPr>
              <p:cNvPr id="494" name="Google Shape;494;p41"/>
              <p:cNvPicPr preferRelativeResize="0"/>
              <p:nvPr/>
            </p:nvPicPr>
            <p:blipFill rotWithShape="1">
              <a:blip r:embed="rId5">
                <a:alphaModFix/>
              </a:blip>
              <a:srcRect/>
              <a:stretch/>
            </p:blipFill>
            <p:spPr>
              <a:xfrm>
                <a:off x="6192063" y="2664738"/>
                <a:ext cx="403150" cy="477014"/>
              </a:xfrm>
              <a:prstGeom prst="rect">
                <a:avLst/>
              </a:prstGeom>
              <a:noFill/>
              <a:ln>
                <a:noFill/>
              </a:ln>
            </p:spPr>
          </p:pic>
        </p:grpSp>
        <p:pic>
          <p:nvPicPr>
            <p:cNvPr id="495" name="Google Shape;495;p41"/>
            <p:cNvPicPr preferRelativeResize="0"/>
            <p:nvPr/>
          </p:nvPicPr>
          <p:blipFill rotWithShape="1">
            <a:blip r:embed="rId3">
              <a:alphaModFix/>
            </a:blip>
            <a:srcRect/>
            <a:stretch/>
          </p:blipFill>
          <p:spPr>
            <a:xfrm>
              <a:off x="1805286" y="1331728"/>
              <a:ext cx="660264" cy="656835"/>
            </a:xfrm>
            <a:prstGeom prst="rect">
              <a:avLst/>
            </a:prstGeom>
            <a:noFill/>
            <a:ln>
              <a:noFill/>
            </a:ln>
          </p:spPr>
        </p:pic>
        <p:cxnSp>
          <p:nvCxnSpPr>
            <p:cNvPr id="496" name="Google Shape;496;p41"/>
            <p:cNvCxnSpPr/>
            <p:nvPr/>
          </p:nvCxnSpPr>
          <p:spPr>
            <a:xfrm>
              <a:off x="1143705" y="1601350"/>
              <a:ext cx="507884" cy="0"/>
            </a:xfrm>
            <a:prstGeom prst="straightConnector1">
              <a:avLst/>
            </a:prstGeom>
            <a:noFill/>
            <a:ln w="38100" cap="flat" cmpd="sng">
              <a:solidFill>
                <a:schemeClr val="dk2"/>
              </a:solidFill>
              <a:prstDash val="solid"/>
              <a:round/>
              <a:headEnd type="none" w="sm" len="sm"/>
              <a:tailEnd type="stealth" w="med" len="med"/>
            </a:ln>
          </p:spPr>
        </p:cxnSp>
        <p:cxnSp>
          <p:nvCxnSpPr>
            <p:cNvPr id="497" name="Google Shape;497;p41"/>
            <p:cNvCxnSpPr/>
            <p:nvPr/>
          </p:nvCxnSpPr>
          <p:spPr>
            <a:xfrm>
              <a:off x="2626240" y="1601350"/>
              <a:ext cx="507884" cy="0"/>
            </a:xfrm>
            <a:prstGeom prst="straightConnector1">
              <a:avLst/>
            </a:prstGeom>
            <a:noFill/>
            <a:ln w="38100" cap="flat" cmpd="sng">
              <a:solidFill>
                <a:schemeClr val="dk2"/>
              </a:solidFill>
              <a:prstDash val="solid"/>
              <a:round/>
              <a:headEnd type="none" w="sm" len="sm"/>
              <a:tailEnd type="stealth" w="med" len="med"/>
            </a:ln>
          </p:spPr>
        </p:cxnSp>
        <p:cxnSp>
          <p:nvCxnSpPr>
            <p:cNvPr id="498" name="Google Shape;498;p41"/>
            <p:cNvCxnSpPr/>
            <p:nvPr/>
          </p:nvCxnSpPr>
          <p:spPr>
            <a:xfrm rot="10800000">
              <a:off x="2626240" y="1785249"/>
              <a:ext cx="510361" cy="0"/>
            </a:xfrm>
            <a:prstGeom prst="straightConnector1">
              <a:avLst/>
            </a:prstGeom>
            <a:noFill/>
            <a:ln w="38100" cap="flat" cmpd="sng">
              <a:solidFill>
                <a:schemeClr val="dk2"/>
              </a:solidFill>
              <a:prstDash val="solid"/>
              <a:round/>
              <a:headEnd type="none" w="sm" len="sm"/>
              <a:tailEnd type="stealth" w="med" len="med"/>
            </a:ln>
          </p:spPr>
        </p:cxnSp>
        <p:cxnSp>
          <p:nvCxnSpPr>
            <p:cNvPr id="499" name="Google Shape;499;p41"/>
            <p:cNvCxnSpPr/>
            <p:nvPr/>
          </p:nvCxnSpPr>
          <p:spPr>
            <a:xfrm rot="10800000">
              <a:off x="1143705" y="1785249"/>
              <a:ext cx="510361" cy="0"/>
            </a:xfrm>
            <a:prstGeom prst="straightConnector1">
              <a:avLst/>
            </a:prstGeom>
            <a:noFill/>
            <a:ln w="38100" cap="flat" cmpd="sng">
              <a:solidFill>
                <a:schemeClr val="dk2"/>
              </a:solidFill>
              <a:prstDash val="solid"/>
              <a:round/>
              <a:headEnd type="none" w="sm" len="sm"/>
              <a:tailEnd type="stealth" w="med" len="med"/>
            </a:ln>
          </p:spPr>
        </p:cxnSp>
      </p:grpSp>
      <p:grpSp>
        <p:nvGrpSpPr>
          <p:cNvPr id="500" name="Google Shape;500;p41"/>
          <p:cNvGrpSpPr/>
          <p:nvPr/>
        </p:nvGrpSpPr>
        <p:grpSpPr>
          <a:xfrm>
            <a:off x="5947067" y="997133"/>
            <a:ext cx="2395583" cy="812056"/>
            <a:chOff x="5377977" y="1051036"/>
            <a:chExt cx="2894252" cy="1169350"/>
          </a:xfrm>
        </p:grpSpPr>
        <p:pic>
          <p:nvPicPr>
            <p:cNvPr id="501" name="Google Shape;501;p41"/>
            <p:cNvPicPr preferRelativeResize="0"/>
            <p:nvPr/>
          </p:nvPicPr>
          <p:blipFill rotWithShape="1">
            <a:blip r:embed="rId7">
              <a:alphaModFix/>
            </a:blip>
            <a:srcRect b="9357"/>
            <a:stretch/>
          </p:blipFill>
          <p:spPr>
            <a:xfrm>
              <a:off x="5452784" y="1051036"/>
              <a:ext cx="1194497" cy="1169350"/>
            </a:xfrm>
            <a:prstGeom prst="rect">
              <a:avLst/>
            </a:prstGeom>
            <a:noFill/>
            <a:ln>
              <a:noFill/>
            </a:ln>
          </p:spPr>
        </p:pic>
        <p:pic>
          <p:nvPicPr>
            <p:cNvPr id="502" name="Google Shape;502;p41" descr="A close up of a logo&#10;&#10;Description generated with high confidence"/>
            <p:cNvPicPr preferRelativeResize="0"/>
            <p:nvPr/>
          </p:nvPicPr>
          <p:blipFill rotWithShape="1">
            <a:blip r:embed="rId8">
              <a:alphaModFix/>
            </a:blip>
            <a:srcRect/>
            <a:stretch/>
          </p:blipFill>
          <p:spPr>
            <a:xfrm>
              <a:off x="5377977" y="1604051"/>
              <a:ext cx="418278" cy="418278"/>
            </a:xfrm>
            <a:prstGeom prst="rect">
              <a:avLst/>
            </a:prstGeom>
            <a:noFill/>
            <a:ln>
              <a:noFill/>
            </a:ln>
          </p:spPr>
        </p:pic>
        <p:sp>
          <p:nvSpPr>
            <p:cNvPr id="503" name="Google Shape;503;p41"/>
            <p:cNvSpPr txBox="1"/>
            <p:nvPr/>
          </p:nvSpPr>
          <p:spPr>
            <a:xfrm>
              <a:off x="6637660" y="1409814"/>
              <a:ext cx="1634569" cy="4875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600" i="0" u="none" strike="noStrike" cap="none" dirty="0">
                  <a:solidFill>
                    <a:srgbClr val="000000"/>
                  </a:solidFill>
                  <a:latin typeface="Bree Serif" panose="020B0604020202020204" charset="0"/>
                  <a:sym typeface="Arial"/>
                </a:rPr>
                <a:t>Blockchain</a:t>
              </a:r>
              <a:endParaRPr sz="1200" i="0" u="none" strike="noStrike" cap="none" dirty="0">
                <a:solidFill>
                  <a:srgbClr val="000000"/>
                </a:solidFill>
                <a:latin typeface="Bree Serif" panose="020B0604020202020204" charset="0"/>
                <a:sym typeface="Arial"/>
              </a:endParaRPr>
            </a:p>
          </p:txBody>
        </p:sp>
      </p:grpSp>
      <p:sp>
        <p:nvSpPr>
          <p:cNvPr id="504" name="Google Shape;504;p41"/>
          <p:cNvSpPr txBox="1"/>
          <p:nvPr/>
        </p:nvSpPr>
        <p:spPr>
          <a:xfrm>
            <a:off x="169541" y="1829142"/>
            <a:ext cx="2507418" cy="3077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i="0" u="none" strike="noStrike" cap="none" dirty="0">
                <a:solidFill>
                  <a:schemeClr val="dk1"/>
                </a:solidFill>
                <a:latin typeface="Bree Serif" panose="020B0604020202020204" charset="0"/>
                <a:sym typeface="Arial"/>
              </a:rPr>
              <a:t>Core competency, SWIFT</a:t>
            </a:r>
            <a:endParaRPr sz="1100" i="0" u="none" strike="noStrike" cap="none" dirty="0">
              <a:solidFill>
                <a:schemeClr val="dk1"/>
              </a:solidFill>
              <a:latin typeface="Bree Serif" panose="020B0604020202020204" charset="0"/>
              <a:sym typeface="Arial"/>
            </a:endParaRPr>
          </a:p>
        </p:txBody>
      </p:sp>
      <p:sp>
        <p:nvSpPr>
          <p:cNvPr id="506" name="Google Shape;506;p41"/>
          <p:cNvSpPr/>
          <p:nvPr/>
        </p:nvSpPr>
        <p:spPr>
          <a:xfrm>
            <a:off x="258211" y="2122926"/>
            <a:ext cx="4007621" cy="857409"/>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666666"/>
              </a:solidFill>
              <a:latin typeface="Bree Serif" panose="020B0604020202020204" charset="0"/>
              <a:sym typeface="Arial"/>
            </a:endParaRPr>
          </a:p>
        </p:txBody>
      </p:sp>
      <p:sp>
        <p:nvSpPr>
          <p:cNvPr id="507" name="Google Shape;507;p41"/>
          <p:cNvSpPr txBox="1"/>
          <p:nvPr/>
        </p:nvSpPr>
        <p:spPr>
          <a:xfrm>
            <a:off x="293220" y="2234396"/>
            <a:ext cx="3972612" cy="83970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SWIFT</a:t>
            </a:r>
            <a:r>
              <a:rPr lang="en-GB" sz="1100" b="1" i="0" u="none" strike="noStrike" cap="none" dirty="0">
                <a:solidFill>
                  <a:srgbClr val="666666"/>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offers the most </a:t>
            </a:r>
            <a:r>
              <a:rPr lang="en-GB" sz="1100" i="0" u="none" strike="noStrike" cap="none" dirty="0">
                <a:solidFill>
                  <a:schemeClr val="dk1"/>
                </a:solidFill>
                <a:latin typeface="Bree Serif" panose="020B0604020202020204" charset="0"/>
                <a:sym typeface="Arial"/>
              </a:rPr>
              <a:t>SECURE</a:t>
            </a:r>
            <a:r>
              <a:rPr lang="en-GB" sz="1100" i="0" u="none" strike="noStrike" cap="none" dirty="0">
                <a:solidFill>
                  <a:srgbClr val="666666"/>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uncompromising approach to information security, </a:t>
            </a:r>
            <a:r>
              <a:rPr lang="en-GB" sz="1100" i="0" u="none" strike="noStrike" cap="none" dirty="0">
                <a:solidFill>
                  <a:schemeClr val="dk1"/>
                </a:solidFill>
                <a:latin typeface="Bree Serif" panose="020B0604020202020204" charset="0"/>
                <a:sym typeface="Arial"/>
              </a:rPr>
              <a:t>COST-EFFECTIVE</a:t>
            </a:r>
            <a:r>
              <a:rPr lang="en-GB" sz="1100" b="1" i="0" u="none" strike="noStrike" cap="none" dirty="0">
                <a:solidFill>
                  <a:schemeClr val="dk1"/>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and </a:t>
            </a:r>
            <a:r>
              <a:rPr lang="en-GB" sz="1100" i="0" u="none" strike="noStrike" cap="none" dirty="0">
                <a:solidFill>
                  <a:schemeClr val="dk1"/>
                </a:solidFill>
                <a:latin typeface="Bree Serif" panose="020B0604020202020204" charset="0"/>
                <a:sym typeface="Arial"/>
              </a:rPr>
              <a:t>RELIABLE</a:t>
            </a:r>
            <a:r>
              <a:rPr lang="en-GB" sz="1100" b="1" i="0" u="none" strike="noStrike" cap="none" dirty="0">
                <a:solidFill>
                  <a:schemeClr val="dk1"/>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way of transmitting messages relating to financial activities</a:t>
            </a:r>
            <a:endParaRPr sz="1200" dirty="0">
              <a:latin typeface="Bree Serif" panose="020B0604020202020204" charset="0"/>
            </a:endParaRPr>
          </a:p>
          <a:p>
            <a:pPr marL="0" marR="0" lvl="0" indent="0" algn="l" rtl="0">
              <a:lnSpc>
                <a:spcPct val="100000"/>
              </a:lnSpc>
              <a:spcBef>
                <a:spcPts val="0"/>
              </a:spcBef>
              <a:spcAft>
                <a:spcPts val="0"/>
              </a:spcAft>
              <a:buNone/>
            </a:pPr>
            <a:r>
              <a:rPr lang="en-GB" sz="1100" b="0" i="0" u="none" strike="noStrike" cap="none" dirty="0">
                <a:solidFill>
                  <a:srgbClr val="666666"/>
                </a:solidFill>
                <a:latin typeface="Bree Serif" panose="020B0604020202020204" charset="0"/>
                <a:sym typeface="Arial"/>
              </a:rPr>
              <a:t> </a:t>
            </a:r>
            <a:endParaRPr sz="1050" b="0" i="0" u="none" strike="noStrike" cap="none" dirty="0">
              <a:solidFill>
                <a:srgbClr val="666666"/>
              </a:solidFill>
              <a:latin typeface="Bree Serif" panose="020B0604020202020204" charset="0"/>
              <a:sym typeface="Arial"/>
            </a:endParaRPr>
          </a:p>
        </p:txBody>
      </p:sp>
      <p:sp>
        <p:nvSpPr>
          <p:cNvPr id="508" name="Google Shape;508;p41"/>
          <p:cNvSpPr txBox="1"/>
          <p:nvPr/>
        </p:nvSpPr>
        <p:spPr>
          <a:xfrm>
            <a:off x="1534077" y="961691"/>
            <a:ext cx="1407782" cy="3077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400" i="0" u="none" strike="noStrike" cap="none" dirty="0">
                <a:solidFill>
                  <a:srgbClr val="666666"/>
                </a:solidFill>
                <a:latin typeface="Bree Serif" panose="020B0604020202020204" charset="0"/>
                <a:sym typeface="Arial"/>
              </a:rPr>
              <a:t>Intermediary</a:t>
            </a:r>
            <a:endParaRPr sz="1200" i="0" u="none" strike="noStrike" cap="none" dirty="0">
              <a:solidFill>
                <a:srgbClr val="666666"/>
              </a:solidFill>
              <a:latin typeface="Bree Serif" panose="020B0604020202020204" charset="0"/>
              <a:sym typeface="Arial"/>
            </a:endParaRPr>
          </a:p>
        </p:txBody>
      </p:sp>
      <p:sp>
        <p:nvSpPr>
          <p:cNvPr id="509" name="Google Shape;509;p41"/>
          <p:cNvSpPr txBox="1"/>
          <p:nvPr/>
        </p:nvSpPr>
        <p:spPr>
          <a:xfrm>
            <a:off x="169541" y="4536336"/>
            <a:ext cx="1140526" cy="196058"/>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SWIFT</a:t>
            </a:r>
            <a:endParaRPr dirty="0">
              <a:latin typeface="Bree Serif" panose="020B0604020202020204" charset="0"/>
            </a:endParaRPr>
          </a:p>
        </p:txBody>
      </p:sp>
      <p:sp>
        <p:nvSpPr>
          <p:cNvPr id="510" name="Google Shape;510;p41"/>
          <p:cNvSpPr txBox="1"/>
          <p:nvPr/>
        </p:nvSpPr>
        <p:spPr>
          <a:xfrm>
            <a:off x="4724700" y="4536335"/>
            <a:ext cx="1692193" cy="2082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Statista and team analysis</a:t>
            </a:r>
            <a:endParaRPr dirty="0">
              <a:latin typeface="Bree Serif" panose="020B0604020202020204" charset="0"/>
            </a:endParaRPr>
          </a:p>
        </p:txBody>
      </p:sp>
      <p:cxnSp>
        <p:nvCxnSpPr>
          <p:cNvPr id="511" name="Google Shape;511;p41"/>
          <p:cNvCxnSpPr/>
          <p:nvPr/>
        </p:nvCxnSpPr>
        <p:spPr>
          <a:xfrm rot="10800000">
            <a:off x="77972" y="3124392"/>
            <a:ext cx="4394791" cy="0"/>
          </a:xfrm>
          <a:prstGeom prst="straightConnector1">
            <a:avLst/>
          </a:prstGeom>
          <a:noFill/>
          <a:ln w="28575" cap="rnd" cmpd="sng">
            <a:solidFill>
              <a:srgbClr val="D6D6D6"/>
            </a:solidFill>
            <a:prstDash val="dash"/>
            <a:round/>
            <a:headEnd type="none" w="sm" len="sm"/>
            <a:tailEnd type="none" w="sm" len="sm"/>
          </a:ln>
        </p:spPr>
      </p:cxnSp>
      <p:sp>
        <p:nvSpPr>
          <p:cNvPr id="512" name="Google Shape;512;p41"/>
          <p:cNvSpPr txBox="1"/>
          <p:nvPr/>
        </p:nvSpPr>
        <p:spPr>
          <a:xfrm>
            <a:off x="4914897" y="1785813"/>
            <a:ext cx="3949645" cy="2647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i="0" u="none" strike="noStrike" cap="none" dirty="0">
                <a:solidFill>
                  <a:schemeClr val="dk1"/>
                </a:solidFill>
                <a:latin typeface="Bree Serif" panose="020B0604020202020204" charset="0"/>
                <a:sym typeface="Arial"/>
              </a:rPr>
              <a:t>Size of the Blockchain technology market worldwide</a:t>
            </a:r>
            <a:endParaRPr dirty="0">
              <a:latin typeface="Bree Serif" panose="020B0604020202020204" charset="0"/>
            </a:endParaRPr>
          </a:p>
        </p:txBody>
      </p:sp>
      <p:pic>
        <p:nvPicPr>
          <p:cNvPr id="514" name="Google Shape;514;p41"/>
          <p:cNvPicPr preferRelativeResize="0"/>
          <p:nvPr/>
        </p:nvPicPr>
        <p:blipFill rotWithShape="1">
          <a:blip r:embed="rId9">
            <a:alphaModFix/>
          </a:blip>
          <a:srcRect/>
          <a:stretch/>
        </p:blipFill>
        <p:spPr>
          <a:xfrm>
            <a:off x="5426998" y="2161041"/>
            <a:ext cx="3298782" cy="1686399"/>
          </a:xfrm>
          <a:prstGeom prst="rect">
            <a:avLst/>
          </a:prstGeom>
          <a:noFill/>
          <a:ln>
            <a:noFill/>
          </a:ln>
        </p:spPr>
      </p:pic>
      <p:sp>
        <p:nvSpPr>
          <p:cNvPr id="515" name="Google Shape;515;p41"/>
          <p:cNvSpPr txBox="1"/>
          <p:nvPr/>
        </p:nvSpPr>
        <p:spPr>
          <a:xfrm>
            <a:off x="5284873" y="2032045"/>
            <a:ext cx="851702"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i="0" u="none" strike="noStrike" cap="none" dirty="0">
                <a:solidFill>
                  <a:srgbClr val="666666"/>
                </a:solidFill>
                <a:latin typeface="Bree Serif" panose="020B0604020202020204" charset="0"/>
                <a:sym typeface="Arial"/>
              </a:rPr>
              <a:t>In million USD</a:t>
            </a:r>
            <a:endParaRPr sz="1200" i="0" u="none" strike="noStrike" cap="none" dirty="0">
              <a:solidFill>
                <a:srgbClr val="666666"/>
              </a:solidFill>
              <a:latin typeface="Bree Serif" panose="020B0604020202020204" charset="0"/>
              <a:sym typeface="Arial"/>
            </a:endParaRPr>
          </a:p>
        </p:txBody>
      </p:sp>
      <p:cxnSp>
        <p:nvCxnSpPr>
          <p:cNvPr id="516" name="Google Shape;516;p41"/>
          <p:cNvCxnSpPr/>
          <p:nvPr/>
        </p:nvCxnSpPr>
        <p:spPr>
          <a:xfrm>
            <a:off x="4572000" y="1029771"/>
            <a:ext cx="0" cy="3621024"/>
          </a:xfrm>
          <a:prstGeom prst="straightConnector1">
            <a:avLst/>
          </a:prstGeom>
          <a:noFill/>
          <a:ln w="28575" cap="rnd" cmpd="sng">
            <a:solidFill>
              <a:srgbClr val="D6D6D6"/>
            </a:solidFill>
            <a:prstDash val="dash"/>
            <a:round/>
            <a:headEnd type="none" w="sm" len="sm"/>
            <a:tailEnd type="none" w="sm" len="sm"/>
          </a:ln>
        </p:spPr>
      </p:cxnSp>
      <p:grpSp>
        <p:nvGrpSpPr>
          <p:cNvPr id="517" name="Google Shape;517;p41"/>
          <p:cNvGrpSpPr/>
          <p:nvPr/>
        </p:nvGrpSpPr>
        <p:grpSpPr>
          <a:xfrm>
            <a:off x="4914897" y="3244756"/>
            <a:ext cx="885570" cy="400159"/>
            <a:chOff x="4688072" y="3095908"/>
            <a:chExt cx="885570" cy="400159"/>
          </a:xfrm>
        </p:grpSpPr>
        <p:sp>
          <p:nvSpPr>
            <p:cNvPr id="518" name="Google Shape;518;p41"/>
            <p:cNvSpPr/>
            <p:nvPr/>
          </p:nvSpPr>
          <p:spPr>
            <a:xfrm>
              <a:off x="4688072" y="3357054"/>
              <a:ext cx="82296" cy="77973"/>
            </a:xfrm>
            <a:prstGeom prst="rect">
              <a:avLst/>
            </a:prstGeom>
            <a:solidFill>
              <a:srgbClr val="B3B3B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dk1"/>
                </a:solidFill>
                <a:latin typeface="Bree Serif" panose="020B0604020202020204" charset="0"/>
                <a:sym typeface="Arial"/>
              </a:endParaRPr>
            </a:p>
          </p:txBody>
        </p:sp>
        <p:sp>
          <p:nvSpPr>
            <p:cNvPr id="519" name="Google Shape;519;p41"/>
            <p:cNvSpPr/>
            <p:nvPr/>
          </p:nvSpPr>
          <p:spPr>
            <a:xfrm>
              <a:off x="4688072" y="3155904"/>
              <a:ext cx="82296" cy="77973"/>
            </a:xfrm>
            <a:prstGeom prst="rect">
              <a:avLst/>
            </a:prstGeom>
            <a:solidFill>
              <a:srgbClr val="EF86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dk1"/>
                </a:solidFill>
                <a:latin typeface="Bree Serif" panose="020B0604020202020204" charset="0"/>
                <a:sym typeface="Arial"/>
              </a:endParaRPr>
            </a:p>
          </p:txBody>
        </p:sp>
        <p:sp>
          <p:nvSpPr>
            <p:cNvPr id="520" name="Google Shape;520;p41"/>
            <p:cNvSpPr txBox="1"/>
            <p:nvPr/>
          </p:nvSpPr>
          <p:spPr>
            <a:xfrm>
              <a:off x="4721940" y="3095908"/>
              <a:ext cx="851702"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i="0" u="none" strike="noStrike" cap="none" dirty="0">
                  <a:solidFill>
                    <a:schemeClr val="dk1"/>
                  </a:solidFill>
                  <a:latin typeface="Bree Serif" panose="020B0604020202020204" charset="0"/>
                  <a:sym typeface="Arial"/>
                </a:rPr>
                <a:t>Actual</a:t>
              </a:r>
              <a:endParaRPr sz="1200" i="0" u="none" strike="noStrike" cap="none" dirty="0">
                <a:solidFill>
                  <a:schemeClr val="dk1"/>
                </a:solidFill>
                <a:latin typeface="Bree Serif" panose="020B0604020202020204" charset="0"/>
                <a:sym typeface="Arial"/>
              </a:endParaRPr>
            </a:p>
          </p:txBody>
        </p:sp>
        <p:sp>
          <p:nvSpPr>
            <p:cNvPr id="521" name="Google Shape;521;p41"/>
            <p:cNvSpPr txBox="1"/>
            <p:nvPr/>
          </p:nvSpPr>
          <p:spPr>
            <a:xfrm>
              <a:off x="4721940" y="3296012"/>
              <a:ext cx="851702"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i="0" u="none" strike="noStrike" cap="none" dirty="0">
                  <a:solidFill>
                    <a:schemeClr val="dk1"/>
                  </a:solidFill>
                  <a:latin typeface="Bree Serif" panose="020B0604020202020204" charset="0"/>
                  <a:sym typeface="Arial"/>
                </a:rPr>
                <a:t>Forecast</a:t>
              </a:r>
              <a:endParaRPr sz="1200" i="0" u="none" strike="noStrike" cap="none" dirty="0">
                <a:solidFill>
                  <a:schemeClr val="dk1"/>
                </a:solidFill>
                <a:latin typeface="Bree Serif" panose="020B0604020202020204" charset="0"/>
                <a:sym typeface="Arial"/>
              </a:endParaRPr>
            </a:p>
          </p:txBody>
        </p:sp>
      </p:grpSp>
      <p:cxnSp>
        <p:nvCxnSpPr>
          <p:cNvPr id="522" name="Google Shape;522;p41"/>
          <p:cNvCxnSpPr/>
          <p:nvPr/>
        </p:nvCxnSpPr>
        <p:spPr>
          <a:xfrm rot="10800000" flipH="1">
            <a:off x="6006835" y="2196638"/>
            <a:ext cx="2116439" cy="938148"/>
          </a:xfrm>
          <a:prstGeom prst="straightConnector1">
            <a:avLst/>
          </a:prstGeom>
          <a:noFill/>
          <a:ln w="9525" cap="flat" cmpd="sng">
            <a:solidFill>
              <a:srgbClr val="B3B3B3"/>
            </a:solidFill>
            <a:prstDash val="solid"/>
            <a:round/>
            <a:headEnd type="none" w="sm" len="sm"/>
            <a:tailEnd type="stealth" w="med" len="med"/>
          </a:ln>
        </p:spPr>
      </p:cxnSp>
      <p:sp>
        <p:nvSpPr>
          <p:cNvPr id="523" name="Google Shape;523;p41"/>
          <p:cNvSpPr txBox="1"/>
          <p:nvPr/>
        </p:nvSpPr>
        <p:spPr>
          <a:xfrm rot="-1466964">
            <a:off x="6518242" y="2498663"/>
            <a:ext cx="851702" cy="21544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800" i="0" u="none" strike="noStrike" cap="none" dirty="0">
                <a:solidFill>
                  <a:schemeClr val="dk1"/>
                </a:solidFill>
                <a:latin typeface="Bree Serif" panose="020B0604020202020204" charset="0"/>
                <a:sym typeface="Arial"/>
              </a:rPr>
              <a:t>CAGR 61.55% </a:t>
            </a:r>
            <a:endParaRPr sz="1400" i="0" u="none" strike="noStrike" cap="none" dirty="0">
              <a:solidFill>
                <a:schemeClr val="dk1"/>
              </a:solidFill>
              <a:latin typeface="Bree Serif" panose="020B0604020202020204" charset="0"/>
              <a:sym typeface="Arial"/>
            </a:endParaRPr>
          </a:p>
        </p:txBody>
      </p:sp>
      <p:sp>
        <p:nvSpPr>
          <p:cNvPr id="525" name="Google Shape;525;p41"/>
          <p:cNvSpPr/>
          <p:nvPr/>
        </p:nvSpPr>
        <p:spPr>
          <a:xfrm>
            <a:off x="5040018" y="3857216"/>
            <a:ext cx="3671276" cy="500206"/>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666666"/>
              </a:solidFill>
              <a:latin typeface="Bree Serif" panose="020B0604020202020204" charset="0"/>
              <a:sym typeface="Arial"/>
            </a:endParaRPr>
          </a:p>
        </p:txBody>
      </p:sp>
      <p:sp>
        <p:nvSpPr>
          <p:cNvPr id="526" name="Google Shape;526;p41"/>
          <p:cNvSpPr txBox="1"/>
          <p:nvPr/>
        </p:nvSpPr>
        <p:spPr>
          <a:xfrm>
            <a:off x="5223947" y="3857216"/>
            <a:ext cx="3704883"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b="0" i="0" u="none" strike="noStrike" cap="none" dirty="0">
                <a:solidFill>
                  <a:srgbClr val="666666"/>
                </a:solidFill>
                <a:latin typeface="Bree Serif" panose="020B0604020202020204" charset="0"/>
                <a:sym typeface="Arial"/>
              </a:rPr>
              <a:t>The global Blockchain market is predicted to </a:t>
            </a:r>
            <a:r>
              <a:rPr lang="en-GB" sz="1100" i="0" u="none" strike="noStrike" cap="none" dirty="0">
                <a:solidFill>
                  <a:schemeClr val="dk1"/>
                </a:solidFill>
                <a:latin typeface="Bree Serif" panose="020B0604020202020204" charset="0"/>
                <a:sym typeface="Arial"/>
              </a:rPr>
              <a:t>grow substantially</a:t>
            </a:r>
            <a:r>
              <a:rPr lang="en-GB" sz="1100" b="0" i="0" u="none" strike="noStrike" cap="none" dirty="0">
                <a:solidFill>
                  <a:schemeClr val="dk1"/>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consistent with the precedent trend </a:t>
            </a:r>
            <a:endParaRPr sz="1050" b="0" i="0" u="none" strike="noStrike" cap="none" dirty="0">
              <a:solidFill>
                <a:srgbClr val="666666"/>
              </a:solidFill>
              <a:latin typeface="Bree Serif" panose="020B0604020202020204" charset="0"/>
              <a:sym typeface="Arial"/>
            </a:endParaRPr>
          </a:p>
        </p:txBody>
      </p:sp>
      <p:sp>
        <p:nvSpPr>
          <p:cNvPr id="527" name="Google Shape;527;p41"/>
          <p:cNvSpPr txBox="1"/>
          <p:nvPr/>
        </p:nvSpPr>
        <p:spPr>
          <a:xfrm>
            <a:off x="169540" y="3175782"/>
            <a:ext cx="2957469" cy="28758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i="0" u="none" strike="noStrike" cap="none" dirty="0">
                <a:solidFill>
                  <a:schemeClr val="dk1"/>
                </a:solidFill>
                <a:latin typeface="Bree Serif" panose="020B0604020202020204" charset="0"/>
                <a:sym typeface="Arial"/>
              </a:rPr>
              <a:t>Core competency, Blockchain</a:t>
            </a:r>
            <a:endParaRPr sz="1100" i="0" u="none" strike="noStrike" cap="none" dirty="0">
              <a:solidFill>
                <a:schemeClr val="dk1"/>
              </a:solidFill>
              <a:latin typeface="Bree Serif" panose="020B0604020202020204" charset="0"/>
              <a:sym typeface="Arial"/>
            </a:endParaRPr>
          </a:p>
        </p:txBody>
      </p:sp>
      <p:sp>
        <p:nvSpPr>
          <p:cNvPr id="529" name="Google Shape;529;p41"/>
          <p:cNvSpPr/>
          <p:nvPr/>
        </p:nvSpPr>
        <p:spPr>
          <a:xfrm>
            <a:off x="258211" y="3423520"/>
            <a:ext cx="4007621" cy="859536"/>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666666"/>
              </a:solidFill>
              <a:latin typeface="Bree Serif" panose="020B0604020202020204" charset="0"/>
              <a:sym typeface="Arial"/>
            </a:endParaRPr>
          </a:p>
        </p:txBody>
      </p:sp>
      <p:sp>
        <p:nvSpPr>
          <p:cNvPr id="530" name="Google Shape;530;p41"/>
          <p:cNvSpPr txBox="1"/>
          <p:nvPr/>
        </p:nvSpPr>
        <p:spPr>
          <a:xfrm>
            <a:off x="293220" y="3525064"/>
            <a:ext cx="3972612" cy="83099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Blockchain</a:t>
            </a:r>
            <a:r>
              <a:rPr lang="en-GB" sz="1100" b="1" i="0" u="none" strike="noStrike" cap="none" dirty="0">
                <a:solidFill>
                  <a:srgbClr val="666666"/>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was created by combining pre-existing computer networking and cryptography technologies that </a:t>
            </a:r>
            <a:r>
              <a:rPr lang="en-GB" sz="1100" i="0" u="none" strike="noStrike" cap="none" dirty="0">
                <a:solidFill>
                  <a:schemeClr val="dk1"/>
                </a:solidFill>
                <a:latin typeface="Bree Serif" panose="020B0604020202020204" charset="0"/>
                <a:sym typeface="Arial"/>
              </a:rPr>
              <a:t>anyone can access but no single person can control</a:t>
            </a:r>
            <a:endParaRPr sz="1200" dirty="0">
              <a:latin typeface="Bree Serif" panose="020B0604020202020204" charset="0"/>
            </a:endParaRPr>
          </a:p>
          <a:p>
            <a:pPr marL="0" marR="0" lvl="0" indent="0" algn="l" rtl="0">
              <a:lnSpc>
                <a:spcPct val="100000"/>
              </a:lnSpc>
              <a:spcBef>
                <a:spcPts val="0"/>
              </a:spcBef>
              <a:spcAft>
                <a:spcPts val="0"/>
              </a:spcAft>
              <a:buNone/>
            </a:pPr>
            <a:r>
              <a:rPr lang="en-GB" sz="1200" b="0" i="0" u="none" strike="noStrike" cap="none" dirty="0">
                <a:solidFill>
                  <a:srgbClr val="666666"/>
                </a:solidFill>
                <a:latin typeface="Bree Serif" panose="020B0604020202020204" charset="0"/>
                <a:sym typeface="Arial"/>
              </a:rPr>
              <a:t> </a:t>
            </a:r>
            <a:endParaRPr sz="1100" b="0" i="0" u="none" strike="noStrike" cap="none" dirty="0">
              <a:solidFill>
                <a:srgbClr val="666666"/>
              </a:solidFill>
              <a:latin typeface="Bree Serif" panose="020B0604020202020204" charset="0"/>
              <a:sym typeface="Arial"/>
            </a:endParaRPr>
          </a:p>
        </p:txBody>
      </p:sp>
      <p:sp>
        <p:nvSpPr>
          <p:cNvPr id="531" name="Google Shape;531;p41"/>
          <p:cNvSpPr txBox="1"/>
          <p:nvPr/>
        </p:nvSpPr>
        <p:spPr>
          <a:xfrm>
            <a:off x="194926" y="4262227"/>
            <a:ext cx="1059249" cy="2648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Immutable</a:t>
            </a:r>
            <a:endParaRPr sz="1050" i="0" u="none" strike="noStrike" cap="none" dirty="0">
              <a:solidFill>
                <a:schemeClr val="dk1"/>
              </a:solidFill>
              <a:latin typeface="Bree Serif" panose="020B0604020202020204" charset="0"/>
              <a:sym typeface="Arial"/>
            </a:endParaRPr>
          </a:p>
        </p:txBody>
      </p:sp>
      <p:sp>
        <p:nvSpPr>
          <p:cNvPr id="532" name="Google Shape;532;p41"/>
          <p:cNvSpPr txBox="1"/>
          <p:nvPr/>
        </p:nvSpPr>
        <p:spPr>
          <a:xfrm>
            <a:off x="1329707" y="4262226"/>
            <a:ext cx="1140526" cy="27410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Transparent</a:t>
            </a:r>
            <a:endParaRPr sz="1050" i="0" u="none" strike="noStrike" cap="none" dirty="0">
              <a:solidFill>
                <a:schemeClr val="dk1"/>
              </a:solidFill>
              <a:latin typeface="Bree Serif" panose="020B0604020202020204" charset="0"/>
              <a:sym typeface="Arial"/>
            </a:endParaRPr>
          </a:p>
        </p:txBody>
      </p:sp>
      <p:sp>
        <p:nvSpPr>
          <p:cNvPr id="533" name="Google Shape;533;p41"/>
          <p:cNvSpPr txBox="1"/>
          <p:nvPr/>
        </p:nvSpPr>
        <p:spPr>
          <a:xfrm>
            <a:off x="2505780" y="4262226"/>
            <a:ext cx="894582" cy="27699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a:solidFill>
                  <a:schemeClr val="dk1"/>
                </a:solidFill>
                <a:latin typeface="Bree Serif" panose="020B0604020202020204" charset="0"/>
                <a:sym typeface="Arial"/>
              </a:rPr>
              <a:t>Secure</a:t>
            </a:r>
            <a:endParaRPr sz="1050" i="0" u="none" strike="noStrike" cap="none">
              <a:solidFill>
                <a:schemeClr val="dk1"/>
              </a:solidFill>
              <a:latin typeface="Bree Serif" panose="020B0604020202020204" charset="0"/>
              <a:sym typeface="Arial"/>
            </a:endParaRPr>
          </a:p>
        </p:txBody>
      </p:sp>
      <p:sp>
        <p:nvSpPr>
          <p:cNvPr id="534" name="Google Shape;534;p41"/>
          <p:cNvSpPr txBox="1"/>
          <p:nvPr/>
        </p:nvSpPr>
        <p:spPr>
          <a:xfrm>
            <a:off x="3307484" y="4262226"/>
            <a:ext cx="1214371" cy="27699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a:solidFill>
                  <a:schemeClr val="dk1"/>
                </a:solidFill>
                <a:latin typeface="Bree Serif" panose="020B0604020202020204" charset="0"/>
                <a:sym typeface="Arial"/>
              </a:rPr>
              <a:t>Cost reduction</a:t>
            </a:r>
            <a:endParaRPr sz="1050" i="0" u="none" strike="noStrike" cap="none">
              <a:solidFill>
                <a:schemeClr val="dk1"/>
              </a:solidFill>
              <a:latin typeface="Bree Serif" panose="020B0604020202020204" charset="0"/>
              <a:sym typeface="Arial"/>
            </a:endParaRPr>
          </a:p>
        </p:txBody>
      </p:sp>
      <p:sp>
        <p:nvSpPr>
          <p:cNvPr id="535" name="Google Shape;535;p41"/>
          <p:cNvSpPr/>
          <p:nvPr/>
        </p:nvSpPr>
        <p:spPr>
          <a:xfrm>
            <a:off x="189700" y="4744559"/>
            <a:ext cx="8762225" cy="338328"/>
          </a:xfrm>
          <a:prstGeom prst="roundRect">
            <a:avLst>
              <a:gd name="adj" fmla="val 16667"/>
            </a:avLst>
          </a:prstGeom>
          <a:solidFill>
            <a:srgbClr val="BCBCB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en-GB" sz="1050" b="1" i="0" u="none" strike="noStrike" cap="none" dirty="0">
                <a:solidFill>
                  <a:schemeClr val="dk1"/>
                </a:solidFill>
                <a:latin typeface="Bree Serif" panose="020B0604020202020204" charset="0"/>
                <a:ea typeface="Quattrocento Sans"/>
                <a:cs typeface="Quattrocento Sans"/>
                <a:sym typeface="Quattrocento Sans"/>
              </a:rPr>
              <a:t>     </a:t>
            </a:r>
            <a:r>
              <a:rPr lang="en-GB" sz="1100" i="0" u="none" strike="noStrike" cap="none" dirty="0">
                <a:solidFill>
                  <a:schemeClr val="dk1"/>
                </a:solidFill>
                <a:latin typeface="Bree Serif" panose="020B0604020202020204" charset="0"/>
                <a:ea typeface="Quattrocento Sans"/>
                <a:cs typeface="Quattrocento Sans"/>
                <a:sym typeface="Quattrocento Sans"/>
              </a:rPr>
              <a:t>With substitutable qualities and heavily funding secured, Blockchain could potentially replace current international transfer method </a:t>
            </a:r>
            <a:endParaRPr sz="800" i="0" u="none" strike="noStrike" cap="none" dirty="0">
              <a:solidFill>
                <a:schemeClr val="dk1"/>
              </a:solidFill>
              <a:latin typeface="Bree Serif" panose="020B0604020202020204" charset="0"/>
              <a:ea typeface="Quattrocento Sans"/>
              <a:cs typeface="Quattrocento Sans"/>
              <a:sym typeface="Quattrocento Sans"/>
            </a:endParaRPr>
          </a:p>
        </p:txBody>
      </p:sp>
      <p:sp>
        <p:nvSpPr>
          <p:cNvPr id="536" name="Google Shape;536;p41"/>
          <p:cNvSpPr/>
          <p:nvPr/>
        </p:nvSpPr>
        <p:spPr>
          <a:xfrm>
            <a:off x="6699154"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537" name="Google Shape;537;p41"/>
          <p:cNvSpPr/>
          <p:nvPr/>
        </p:nvSpPr>
        <p:spPr>
          <a:xfrm>
            <a:off x="1899469"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55" name="Google Shape;176;p30">
            <a:extLst>
              <a:ext uri="{FF2B5EF4-FFF2-40B4-BE49-F238E27FC236}">
                <a16:creationId xmlns:a16="http://schemas.microsoft.com/office/drawing/2014/main" id="{77651F1B-953A-4B3B-BE11-BEA450BDE9C5}"/>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SWIFT’s outlooks</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8"/>
                                        </p:tgtEl>
                                        <p:attrNameLst>
                                          <p:attrName>style.visibility</p:attrName>
                                        </p:attrNameLst>
                                      </p:cBhvr>
                                      <p:to>
                                        <p:strVal val="visible"/>
                                      </p:to>
                                    </p:set>
                                    <p:animEffect transition="in" filter="fade">
                                      <p:cBhvr>
                                        <p:cTn id="7" dur="500"/>
                                        <p:tgtEl>
                                          <p:spTgt spid="48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08"/>
                                        </p:tgtEl>
                                        <p:attrNameLst>
                                          <p:attrName>style.visibility</p:attrName>
                                        </p:attrNameLst>
                                      </p:cBhvr>
                                      <p:to>
                                        <p:strVal val="visible"/>
                                      </p:to>
                                    </p:set>
                                    <p:animEffect transition="in" filter="fade">
                                      <p:cBhvr>
                                        <p:cTn id="10" dur="500"/>
                                        <p:tgtEl>
                                          <p:spTgt spid="50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04"/>
                                        </p:tgtEl>
                                        <p:attrNameLst>
                                          <p:attrName>style.visibility</p:attrName>
                                        </p:attrNameLst>
                                      </p:cBhvr>
                                      <p:to>
                                        <p:strVal val="visible"/>
                                      </p:to>
                                    </p:set>
                                    <p:animEffect transition="in" filter="fade">
                                      <p:cBhvr>
                                        <p:cTn id="13" dur="500"/>
                                        <p:tgtEl>
                                          <p:spTgt spid="50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07"/>
                                        </p:tgtEl>
                                        <p:attrNameLst>
                                          <p:attrName>style.visibility</p:attrName>
                                        </p:attrNameLst>
                                      </p:cBhvr>
                                      <p:to>
                                        <p:strVal val="visible"/>
                                      </p:to>
                                    </p:set>
                                    <p:animEffect transition="in" filter="fade">
                                      <p:cBhvr>
                                        <p:cTn id="16" dur="500"/>
                                        <p:tgtEl>
                                          <p:spTgt spid="50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06"/>
                                        </p:tgtEl>
                                        <p:attrNameLst>
                                          <p:attrName>style.visibility</p:attrName>
                                        </p:attrNameLst>
                                      </p:cBhvr>
                                      <p:to>
                                        <p:strVal val="visible"/>
                                      </p:to>
                                    </p:set>
                                    <p:animEffect transition="in" filter="fade">
                                      <p:cBhvr>
                                        <p:cTn id="19" dur="500"/>
                                        <p:tgtEl>
                                          <p:spTgt spid="50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27"/>
                                        </p:tgtEl>
                                        <p:attrNameLst>
                                          <p:attrName>style.visibility</p:attrName>
                                        </p:attrNameLst>
                                      </p:cBhvr>
                                      <p:to>
                                        <p:strVal val="visible"/>
                                      </p:to>
                                    </p:set>
                                    <p:animEffect transition="in" filter="fade">
                                      <p:cBhvr>
                                        <p:cTn id="24" dur="500"/>
                                        <p:tgtEl>
                                          <p:spTgt spid="52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29"/>
                                        </p:tgtEl>
                                        <p:attrNameLst>
                                          <p:attrName>style.visibility</p:attrName>
                                        </p:attrNameLst>
                                      </p:cBhvr>
                                      <p:to>
                                        <p:strVal val="visible"/>
                                      </p:to>
                                    </p:set>
                                    <p:animEffect transition="in" filter="fade">
                                      <p:cBhvr>
                                        <p:cTn id="27" dur="500"/>
                                        <p:tgtEl>
                                          <p:spTgt spid="52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30"/>
                                        </p:tgtEl>
                                        <p:attrNameLst>
                                          <p:attrName>style.visibility</p:attrName>
                                        </p:attrNameLst>
                                      </p:cBhvr>
                                      <p:to>
                                        <p:strVal val="visible"/>
                                      </p:to>
                                    </p:set>
                                    <p:animEffect transition="in" filter="fade">
                                      <p:cBhvr>
                                        <p:cTn id="30" dur="500"/>
                                        <p:tgtEl>
                                          <p:spTgt spid="53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34"/>
                                        </p:tgtEl>
                                        <p:attrNameLst>
                                          <p:attrName>style.visibility</p:attrName>
                                        </p:attrNameLst>
                                      </p:cBhvr>
                                      <p:to>
                                        <p:strVal val="visible"/>
                                      </p:to>
                                    </p:set>
                                    <p:animEffect transition="in" filter="fade">
                                      <p:cBhvr>
                                        <p:cTn id="33" dur="500"/>
                                        <p:tgtEl>
                                          <p:spTgt spid="5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33"/>
                                        </p:tgtEl>
                                        <p:attrNameLst>
                                          <p:attrName>style.visibility</p:attrName>
                                        </p:attrNameLst>
                                      </p:cBhvr>
                                      <p:to>
                                        <p:strVal val="visible"/>
                                      </p:to>
                                    </p:set>
                                    <p:animEffect transition="in" filter="fade">
                                      <p:cBhvr>
                                        <p:cTn id="36" dur="500"/>
                                        <p:tgtEl>
                                          <p:spTgt spid="53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2"/>
                                        </p:tgtEl>
                                        <p:attrNameLst>
                                          <p:attrName>style.visibility</p:attrName>
                                        </p:attrNameLst>
                                      </p:cBhvr>
                                      <p:to>
                                        <p:strVal val="visible"/>
                                      </p:to>
                                    </p:set>
                                    <p:animEffect transition="in" filter="fade">
                                      <p:cBhvr>
                                        <p:cTn id="39" dur="500"/>
                                        <p:tgtEl>
                                          <p:spTgt spid="5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31"/>
                                        </p:tgtEl>
                                        <p:attrNameLst>
                                          <p:attrName>style.visibility</p:attrName>
                                        </p:attrNameLst>
                                      </p:cBhvr>
                                      <p:to>
                                        <p:strVal val="visible"/>
                                      </p:to>
                                    </p:set>
                                    <p:animEffect transition="in" filter="fade">
                                      <p:cBhvr>
                                        <p:cTn id="42" dur="500"/>
                                        <p:tgtEl>
                                          <p:spTgt spid="53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37"/>
                                        </p:tgtEl>
                                        <p:attrNameLst>
                                          <p:attrName>style.visibility</p:attrName>
                                        </p:attrNameLst>
                                      </p:cBhvr>
                                      <p:to>
                                        <p:strVal val="visible"/>
                                      </p:to>
                                    </p:set>
                                    <p:animEffect transition="in" filter="fade">
                                      <p:cBhvr>
                                        <p:cTn id="45" dur="500"/>
                                        <p:tgtEl>
                                          <p:spTgt spid="53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00"/>
                                        </p:tgtEl>
                                        <p:attrNameLst>
                                          <p:attrName>style.visibility</p:attrName>
                                        </p:attrNameLst>
                                      </p:cBhvr>
                                      <p:to>
                                        <p:strVal val="visible"/>
                                      </p:to>
                                    </p:set>
                                    <p:animEffect transition="in" filter="fade">
                                      <p:cBhvr>
                                        <p:cTn id="50" dur="500"/>
                                        <p:tgtEl>
                                          <p:spTgt spid="50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12"/>
                                        </p:tgtEl>
                                        <p:attrNameLst>
                                          <p:attrName>style.visibility</p:attrName>
                                        </p:attrNameLst>
                                      </p:cBhvr>
                                      <p:to>
                                        <p:strVal val="visible"/>
                                      </p:to>
                                    </p:set>
                                    <p:animEffect transition="in" filter="fade">
                                      <p:cBhvr>
                                        <p:cTn id="53" dur="500"/>
                                        <p:tgtEl>
                                          <p:spTgt spid="512"/>
                                        </p:tgtEl>
                                      </p:cBhvr>
                                    </p:animEffect>
                                  </p:childTnLst>
                                </p:cTn>
                              </p:par>
                              <p:par>
                                <p:cTn id="54" presetID="10" presetClass="entr" presetSubtype="0" fill="hold" nodeType="withEffect">
                                  <p:stCondLst>
                                    <p:cond delay="0"/>
                                  </p:stCondLst>
                                  <p:childTnLst>
                                    <p:set>
                                      <p:cBhvr>
                                        <p:cTn id="55" dur="1" fill="hold">
                                          <p:stCondLst>
                                            <p:cond delay="0"/>
                                          </p:stCondLst>
                                        </p:cTn>
                                        <p:tgtEl>
                                          <p:spTgt spid="514"/>
                                        </p:tgtEl>
                                        <p:attrNameLst>
                                          <p:attrName>style.visibility</p:attrName>
                                        </p:attrNameLst>
                                      </p:cBhvr>
                                      <p:to>
                                        <p:strVal val="visible"/>
                                      </p:to>
                                    </p:set>
                                    <p:animEffect transition="in" filter="fade">
                                      <p:cBhvr>
                                        <p:cTn id="56" dur="500"/>
                                        <p:tgtEl>
                                          <p:spTgt spid="514"/>
                                        </p:tgtEl>
                                      </p:cBhvr>
                                    </p:animEffect>
                                  </p:childTnLst>
                                </p:cTn>
                              </p:par>
                              <p:par>
                                <p:cTn id="57" presetID="10" presetClass="entr" presetSubtype="0" fill="hold" nodeType="withEffect">
                                  <p:stCondLst>
                                    <p:cond delay="0"/>
                                  </p:stCondLst>
                                  <p:childTnLst>
                                    <p:set>
                                      <p:cBhvr>
                                        <p:cTn id="58" dur="1" fill="hold">
                                          <p:stCondLst>
                                            <p:cond delay="0"/>
                                          </p:stCondLst>
                                        </p:cTn>
                                        <p:tgtEl>
                                          <p:spTgt spid="517"/>
                                        </p:tgtEl>
                                        <p:attrNameLst>
                                          <p:attrName>style.visibility</p:attrName>
                                        </p:attrNameLst>
                                      </p:cBhvr>
                                      <p:to>
                                        <p:strVal val="visible"/>
                                      </p:to>
                                    </p:set>
                                    <p:animEffect transition="in" filter="fade">
                                      <p:cBhvr>
                                        <p:cTn id="59" dur="500"/>
                                        <p:tgtEl>
                                          <p:spTgt spid="517"/>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26"/>
                                        </p:tgtEl>
                                        <p:attrNameLst>
                                          <p:attrName>style.visibility</p:attrName>
                                        </p:attrNameLst>
                                      </p:cBhvr>
                                      <p:to>
                                        <p:strVal val="visible"/>
                                      </p:to>
                                    </p:set>
                                    <p:animEffect transition="in" filter="fade">
                                      <p:cBhvr>
                                        <p:cTn id="62" dur="500"/>
                                        <p:tgtEl>
                                          <p:spTgt spid="52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25"/>
                                        </p:tgtEl>
                                        <p:attrNameLst>
                                          <p:attrName>style.visibility</p:attrName>
                                        </p:attrNameLst>
                                      </p:cBhvr>
                                      <p:to>
                                        <p:strVal val="visible"/>
                                      </p:to>
                                    </p:set>
                                    <p:animEffect transition="in" filter="fade">
                                      <p:cBhvr>
                                        <p:cTn id="65" dur="500"/>
                                        <p:tgtEl>
                                          <p:spTgt spid="525"/>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36"/>
                                        </p:tgtEl>
                                        <p:attrNameLst>
                                          <p:attrName>style.visibility</p:attrName>
                                        </p:attrNameLst>
                                      </p:cBhvr>
                                      <p:to>
                                        <p:strVal val="visible"/>
                                      </p:to>
                                    </p:set>
                                    <p:animEffect transition="in" filter="fade">
                                      <p:cBhvr>
                                        <p:cTn id="68" dur="500"/>
                                        <p:tgtEl>
                                          <p:spTgt spid="53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23"/>
                                        </p:tgtEl>
                                        <p:attrNameLst>
                                          <p:attrName>style.visibility</p:attrName>
                                        </p:attrNameLst>
                                      </p:cBhvr>
                                      <p:to>
                                        <p:strVal val="visible"/>
                                      </p:to>
                                    </p:set>
                                    <p:animEffect transition="in" filter="fade">
                                      <p:cBhvr>
                                        <p:cTn id="71" dur="500"/>
                                        <p:tgtEl>
                                          <p:spTgt spid="523"/>
                                        </p:tgtEl>
                                      </p:cBhvr>
                                    </p:animEffect>
                                  </p:childTnLst>
                                </p:cTn>
                              </p:par>
                              <p:par>
                                <p:cTn id="72" presetID="10" presetClass="entr" presetSubtype="0" fill="hold" nodeType="withEffect">
                                  <p:stCondLst>
                                    <p:cond delay="0"/>
                                  </p:stCondLst>
                                  <p:childTnLst>
                                    <p:set>
                                      <p:cBhvr>
                                        <p:cTn id="73" dur="1" fill="hold">
                                          <p:stCondLst>
                                            <p:cond delay="0"/>
                                          </p:stCondLst>
                                        </p:cTn>
                                        <p:tgtEl>
                                          <p:spTgt spid="522"/>
                                        </p:tgtEl>
                                        <p:attrNameLst>
                                          <p:attrName>style.visibility</p:attrName>
                                        </p:attrNameLst>
                                      </p:cBhvr>
                                      <p:to>
                                        <p:strVal val="visible"/>
                                      </p:to>
                                    </p:set>
                                    <p:animEffect transition="in" filter="fade">
                                      <p:cBhvr>
                                        <p:cTn id="74" dur="500"/>
                                        <p:tgtEl>
                                          <p:spTgt spid="522"/>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535"/>
                                        </p:tgtEl>
                                        <p:attrNameLst>
                                          <p:attrName>style.visibility</p:attrName>
                                        </p:attrNameLst>
                                      </p:cBhvr>
                                      <p:to>
                                        <p:strVal val="visible"/>
                                      </p:to>
                                    </p:set>
                                    <p:animEffect transition="in" filter="fade">
                                      <p:cBhvr>
                                        <p:cTn id="79" dur="500"/>
                                        <p:tgtEl>
                                          <p:spTgt spid="535"/>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15"/>
                                        </p:tgtEl>
                                        <p:attrNameLst>
                                          <p:attrName>style.visibility</p:attrName>
                                        </p:attrNameLst>
                                      </p:cBhvr>
                                      <p:to>
                                        <p:strVal val="visible"/>
                                      </p:to>
                                    </p:set>
                                    <p:animEffect transition="in" filter="fade">
                                      <p:cBhvr>
                                        <p:cTn id="82" dur="500"/>
                                        <p:tgtEl>
                                          <p:spTgt spid="5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4" grpId="0"/>
      <p:bldP spid="506" grpId="0" animBg="1"/>
      <p:bldP spid="507" grpId="0"/>
      <p:bldP spid="508" grpId="0"/>
      <p:bldP spid="512" grpId="0"/>
      <p:bldP spid="515" grpId="0"/>
      <p:bldP spid="523" grpId="0"/>
      <p:bldP spid="525" grpId="0" animBg="1"/>
      <p:bldP spid="526" grpId="0"/>
      <p:bldP spid="527" grpId="0"/>
      <p:bldP spid="529" grpId="0" animBg="1"/>
      <p:bldP spid="530" grpId="0"/>
      <p:bldP spid="531" grpId="0"/>
      <p:bldP spid="532" grpId="0"/>
      <p:bldP spid="533" grpId="0"/>
      <p:bldP spid="534" grpId="0"/>
      <p:bldP spid="535" grpId="0" animBg="1"/>
      <p:bldP spid="536" grpId="0" animBg="1"/>
      <p:bldP spid="5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cxnSp>
        <p:nvCxnSpPr>
          <p:cNvPr id="542" name="Google Shape;542;p42"/>
          <p:cNvCxnSpPr/>
          <p:nvPr/>
        </p:nvCxnSpPr>
        <p:spPr>
          <a:xfrm>
            <a:off x="4572000" y="1029771"/>
            <a:ext cx="0" cy="3621024"/>
          </a:xfrm>
          <a:prstGeom prst="straightConnector1">
            <a:avLst/>
          </a:prstGeom>
          <a:noFill/>
          <a:ln w="28575" cap="rnd" cmpd="sng">
            <a:solidFill>
              <a:srgbClr val="D6D6D6"/>
            </a:solidFill>
            <a:prstDash val="dash"/>
            <a:round/>
            <a:headEnd type="none" w="sm" len="sm"/>
            <a:tailEnd type="none" w="sm" len="sm"/>
          </a:ln>
        </p:spPr>
      </p:cxnSp>
      <p:sp>
        <p:nvSpPr>
          <p:cNvPr id="543" name="Google Shape;543;p42"/>
          <p:cNvSpPr/>
          <p:nvPr/>
        </p:nvSpPr>
        <p:spPr>
          <a:xfrm>
            <a:off x="4159770" y="1029771"/>
            <a:ext cx="856675" cy="1208018"/>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544" name="Google Shape;544;p42"/>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Bree Serif" panose="020B0604020202020204" charset="0"/>
              <a:sym typeface="Arial"/>
            </a:endParaRPr>
          </a:p>
        </p:txBody>
      </p:sp>
      <p:pic>
        <p:nvPicPr>
          <p:cNvPr id="546" name="Google Shape;546;p42"/>
          <p:cNvPicPr preferRelativeResize="0"/>
          <p:nvPr/>
        </p:nvPicPr>
        <p:blipFill rotWithShape="1">
          <a:blip r:embed="rId3">
            <a:alphaModFix/>
          </a:blip>
          <a:srcRect/>
          <a:stretch/>
        </p:blipFill>
        <p:spPr>
          <a:xfrm>
            <a:off x="8342650" y="166050"/>
            <a:ext cx="609276" cy="609276"/>
          </a:xfrm>
          <a:prstGeom prst="rect">
            <a:avLst/>
          </a:prstGeom>
          <a:noFill/>
          <a:ln>
            <a:noFill/>
          </a:ln>
        </p:spPr>
      </p:pic>
      <p:sp>
        <p:nvSpPr>
          <p:cNvPr id="548" name="Google Shape;548;p42"/>
          <p:cNvSpPr/>
          <p:nvPr/>
        </p:nvSpPr>
        <p:spPr>
          <a:xfrm>
            <a:off x="266162" y="3196112"/>
            <a:ext cx="4007621" cy="988886"/>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rgbClr val="666666"/>
              </a:solidFill>
              <a:latin typeface="Bree Serif" panose="020B0604020202020204" charset="0"/>
              <a:sym typeface="Arial"/>
            </a:endParaRPr>
          </a:p>
        </p:txBody>
      </p:sp>
      <p:sp>
        <p:nvSpPr>
          <p:cNvPr id="549" name="Google Shape;549;p42"/>
          <p:cNvSpPr txBox="1"/>
          <p:nvPr/>
        </p:nvSpPr>
        <p:spPr>
          <a:xfrm>
            <a:off x="349752" y="3310806"/>
            <a:ext cx="3947980" cy="101566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Blockchain </a:t>
            </a:r>
            <a:r>
              <a:rPr lang="en-GB" sz="1100" b="0" i="0" u="none" strike="noStrike" cap="none" dirty="0">
                <a:solidFill>
                  <a:srgbClr val="666666"/>
                </a:solidFill>
                <a:latin typeface="Bree Serif" panose="020B0604020202020204" charset="0"/>
                <a:sym typeface="Arial"/>
              </a:rPr>
              <a:t>would allow financial institutions to transfer money internationally </a:t>
            </a:r>
            <a:r>
              <a:rPr lang="en-GB" sz="1100" i="0" u="none" strike="noStrike" cap="none" dirty="0">
                <a:solidFill>
                  <a:schemeClr val="dk1"/>
                </a:solidFill>
                <a:latin typeface="Bree Serif" panose="020B0604020202020204" charset="0"/>
                <a:sym typeface="Arial"/>
              </a:rPr>
              <a:t>without SWIFT </a:t>
            </a:r>
            <a:r>
              <a:rPr lang="en-GB" sz="1100" b="0" i="0" u="none" strike="noStrike" cap="none" dirty="0">
                <a:solidFill>
                  <a:srgbClr val="666666"/>
                </a:solidFill>
                <a:latin typeface="Bree Serif" panose="020B0604020202020204" charset="0"/>
                <a:sym typeface="Arial"/>
              </a:rPr>
              <a:t>as an </a:t>
            </a:r>
            <a:r>
              <a:rPr lang="en-GB" sz="1100" i="0" u="none" strike="noStrike" cap="none" dirty="0">
                <a:solidFill>
                  <a:schemeClr val="dk1"/>
                </a:solidFill>
                <a:latin typeface="Bree Serif" panose="020B0604020202020204" charset="0"/>
                <a:sym typeface="Arial"/>
              </a:rPr>
              <a:t>intermediary</a:t>
            </a:r>
            <a:r>
              <a:rPr lang="en-GB" sz="1100" b="0" i="0" u="none" strike="noStrike" cap="none" dirty="0">
                <a:solidFill>
                  <a:srgbClr val="666666"/>
                </a:solidFill>
                <a:latin typeface="Bree Serif" panose="020B0604020202020204" charset="0"/>
                <a:sym typeface="Arial"/>
              </a:rPr>
              <a:t>. More secure, transparent and cost reduction by eliminating non-value added activities from the processes  </a:t>
            </a:r>
            <a:endParaRPr sz="1200" dirty="0">
              <a:latin typeface="Bree Serif" panose="020B0604020202020204" charset="0"/>
            </a:endParaRPr>
          </a:p>
          <a:p>
            <a:pPr marL="0" marR="0" lvl="0" indent="0" algn="l" rtl="0">
              <a:lnSpc>
                <a:spcPct val="100000"/>
              </a:lnSpc>
              <a:spcBef>
                <a:spcPts val="0"/>
              </a:spcBef>
              <a:spcAft>
                <a:spcPts val="0"/>
              </a:spcAft>
              <a:buNone/>
            </a:pPr>
            <a:r>
              <a:rPr lang="en-GB" sz="1100" b="0" i="0" u="none" strike="noStrike" cap="none" dirty="0">
                <a:solidFill>
                  <a:srgbClr val="666666"/>
                </a:solidFill>
                <a:latin typeface="Bree Serif" panose="020B0604020202020204" charset="0"/>
                <a:sym typeface="Arial"/>
              </a:rPr>
              <a:t> </a:t>
            </a:r>
            <a:endParaRPr sz="1050" b="0" i="0" u="none" strike="noStrike" cap="none" dirty="0">
              <a:solidFill>
                <a:srgbClr val="666666"/>
              </a:solidFill>
              <a:latin typeface="Bree Serif" panose="020B0604020202020204" charset="0"/>
              <a:sym typeface="Arial"/>
            </a:endParaRPr>
          </a:p>
        </p:txBody>
      </p:sp>
      <p:sp>
        <p:nvSpPr>
          <p:cNvPr id="550" name="Google Shape;550;p42"/>
          <p:cNvSpPr txBox="1"/>
          <p:nvPr/>
        </p:nvSpPr>
        <p:spPr>
          <a:xfrm>
            <a:off x="878383" y="2633763"/>
            <a:ext cx="2507418" cy="3077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400" i="0" u="none" strike="noStrike" cap="none" dirty="0">
                <a:solidFill>
                  <a:srgbClr val="000000"/>
                </a:solidFill>
                <a:latin typeface="Bree Serif" panose="020B0604020202020204" charset="0"/>
                <a:sym typeface="Arial"/>
              </a:rPr>
              <a:t>Coming up</a:t>
            </a:r>
            <a:endParaRPr sz="1200" i="0" u="none" strike="noStrike" cap="none" dirty="0">
              <a:solidFill>
                <a:srgbClr val="000000"/>
              </a:solidFill>
              <a:latin typeface="Bree Serif" panose="020B0604020202020204" charset="0"/>
              <a:sym typeface="Arial"/>
            </a:endParaRPr>
          </a:p>
        </p:txBody>
      </p:sp>
      <p:sp>
        <p:nvSpPr>
          <p:cNvPr id="551" name="Google Shape;551;p42"/>
          <p:cNvSpPr txBox="1"/>
          <p:nvPr/>
        </p:nvSpPr>
        <p:spPr>
          <a:xfrm>
            <a:off x="5444107" y="2633763"/>
            <a:ext cx="2507418" cy="3077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400" i="0" u="none" strike="noStrike" cap="none" dirty="0">
                <a:solidFill>
                  <a:srgbClr val="000000"/>
                </a:solidFill>
                <a:latin typeface="Bree Serif" panose="020B0604020202020204" charset="0"/>
                <a:sym typeface="Arial"/>
              </a:rPr>
              <a:t>Potential obstacles</a:t>
            </a:r>
            <a:endParaRPr sz="1200" i="0" u="none" strike="noStrike" cap="none" dirty="0">
              <a:solidFill>
                <a:srgbClr val="000000"/>
              </a:solidFill>
              <a:latin typeface="Bree Serif" panose="020B0604020202020204" charset="0"/>
              <a:sym typeface="Arial"/>
            </a:endParaRPr>
          </a:p>
        </p:txBody>
      </p:sp>
      <p:pic>
        <p:nvPicPr>
          <p:cNvPr id="552" name="Google Shape;552;p42" descr="A picture containing electronics&#10;&#10;Description generated with high confidence"/>
          <p:cNvPicPr preferRelativeResize="0"/>
          <p:nvPr/>
        </p:nvPicPr>
        <p:blipFill rotWithShape="1">
          <a:blip r:embed="rId4">
            <a:alphaModFix/>
          </a:blip>
          <a:srcRect/>
          <a:stretch/>
        </p:blipFill>
        <p:spPr>
          <a:xfrm>
            <a:off x="4921086" y="2498929"/>
            <a:ext cx="551564" cy="551564"/>
          </a:xfrm>
          <a:prstGeom prst="rect">
            <a:avLst/>
          </a:prstGeom>
          <a:noFill/>
          <a:ln>
            <a:noFill/>
          </a:ln>
        </p:spPr>
      </p:pic>
      <p:sp>
        <p:nvSpPr>
          <p:cNvPr id="553" name="Google Shape;553;p42"/>
          <p:cNvSpPr txBox="1"/>
          <p:nvPr/>
        </p:nvSpPr>
        <p:spPr>
          <a:xfrm>
            <a:off x="4857361" y="3107196"/>
            <a:ext cx="2507418" cy="27699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Complexity</a:t>
            </a:r>
            <a:r>
              <a:rPr lang="en-GB" sz="1100" b="1" i="0" u="none" strike="noStrike" cap="none" dirty="0">
                <a:solidFill>
                  <a:srgbClr val="666666"/>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of the concept</a:t>
            </a:r>
            <a:endParaRPr sz="1100" b="1" i="0" u="none" strike="noStrike" cap="none" dirty="0">
              <a:solidFill>
                <a:srgbClr val="666666"/>
              </a:solidFill>
              <a:latin typeface="Bree Serif" panose="020B0604020202020204" charset="0"/>
              <a:sym typeface="Arial"/>
            </a:endParaRPr>
          </a:p>
        </p:txBody>
      </p:sp>
      <p:sp>
        <p:nvSpPr>
          <p:cNvPr id="554" name="Google Shape;554;p42"/>
          <p:cNvSpPr txBox="1"/>
          <p:nvPr/>
        </p:nvSpPr>
        <p:spPr>
          <a:xfrm>
            <a:off x="4852245" y="3544812"/>
            <a:ext cx="2277582" cy="46166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b="0" i="0" u="none" strike="noStrike" cap="none" dirty="0">
                <a:solidFill>
                  <a:srgbClr val="666666"/>
                </a:solidFill>
                <a:latin typeface="Bree Serif" panose="020B0604020202020204" charset="0"/>
                <a:sym typeface="Arial"/>
              </a:rPr>
              <a:t>Network approach </a:t>
            </a:r>
            <a:r>
              <a:rPr lang="en-GB" sz="1100" i="0" u="none" strike="noStrike" cap="none" dirty="0">
                <a:solidFill>
                  <a:schemeClr val="dk1"/>
                </a:solidFill>
                <a:latin typeface="Bree Serif" panose="020B0604020202020204" charset="0"/>
                <a:sym typeface="Arial"/>
              </a:rPr>
              <a:t>requires a sufficient number</a:t>
            </a:r>
            <a:r>
              <a:rPr lang="en-GB" sz="1100" b="0" i="0" u="none" strike="noStrike" cap="none" dirty="0">
                <a:solidFill>
                  <a:srgbClr val="666666"/>
                </a:solidFill>
                <a:latin typeface="Bree Serif" panose="020B0604020202020204" charset="0"/>
                <a:sym typeface="Arial"/>
              </a:rPr>
              <a:t> of member</a:t>
            </a:r>
            <a:endParaRPr sz="1100" b="1" i="0" u="none" strike="noStrike" cap="none" dirty="0">
              <a:solidFill>
                <a:srgbClr val="666666"/>
              </a:solidFill>
              <a:latin typeface="Bree Serif" panose="020B0604020202020204" charset="0"/>
              <a:sym typeface="Arial"/>
            </a:endParaRPr>
          </a:p>
        </p:txBody>
      </p:sp>
      <p:sp>
        <p:nvSpPr>
          <p:cNvPr id="555" name="Google Shape;555;p42"/>
          <p:cNvSpPr txBox="1"/>
          <p:nvPr/>
        </p:nvSpPr>
        <p:spPr>
          <a:xfrm>
            <a:off x="169541" y="4536335"/>
            <a:ext cx="1221937" cy="20005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Team analysis</a:t>
            </a:r>
            <a:endParaRPr dirty="0">
              <a:latin typeface="Bree Serif" panose="020B0604020202020204" charset="0"/>
            </a:endParaRPr>
          </a:p>
        </p:txBody>
      </p:sp>
      <p:sp>
        <p:nvSpPr>
          <p:cNvPr id="556" name="Google Shape;556;p42"/>
          <p:cNvSpPr txBox="1"/>
          <p:nvPr/>
        </p:nvSpPr>
        <p:spPr>
          <a:xfrm>
            <a:off x="4724701" y="4536335"/>
            <a:ext cx="1095650" cy="17650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Infosys</a:t>
            </a:r>
            <a:endParaRPr dirty="0">
              <a:latin typeface="Bree Serif" panose="020B0604020202020204" charset="0"/>
            </a:endParaRPr>
          </a:p>
        </p:txBody>
      </p:sp>
      <p:sp>
        <p:nvSpPr>
          <p:cNvPr id="557" name="Google Shape;557;p42"/>
          <p:cNvSpPr txBox="1"/>
          <p:nvPr/>
        </p:nvSpPr>
        <p:spPr>
          <a:xfrm>
            <a:off x="4852244" y="4102669"/>
            <a:ext cx="2277582" cy="27699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100" i="0" u="none" strike="noStrike" cap="none" dirty="0">
                <a:solidFill>
                  <a:schemeClr val="dk1"/>
                </a:solidFill>
                <a:latin typeface="Bree Serif" panose="020B0604020202020204" charset="0"/>
                <a:sym typeface="Arial"/>
              </a:rPr>
              <a:t>Legal</a:t>
            </a:r>
            <a:r>
              <a:rPr lang="en-GB" sz="1100" b="1" i="0" u="none" strike="noStrike" cap="none" dirty="0">
                <a:solidFill>
                  <a:schemeClr val="dk1"/>
                </a:solidFill>
                <a:latin typeface="Bree Serif" panose="020B0604020202020204" charset="0"/>
                <a:sym typeface="Arial"/>
              </a:rPr>
              <a:t> </a:t>
            </a:r>
            <a:r>
              <a:rPr lang="en-GB" sz="1100" b="0" i="0" u="none" strike="noStrike" cap="none" dirty="0">
                <a:solidFill>
                  <a:srgbClr val="666666"/>
                </a:solidFill>
                <a:latin typeface="Bree Serif" panose="020B0604020202020204" charset="0"/>
                <a:sym typeface="Arial"/>
              </a:rPr>
              <a:t>and </a:t>
            </a:r>
            <a:r>
              <a:rPr lang="en-GB" sz="1100" i="0" u="none" strike="noStrike" cap="none" dirty="0">
                <a:solidFill>
                  <a:schemeClr val="dk1"/>
                </a:solidFill>
                <a:latin typeface="Bree Serif" panose="020B0604020202020204" charset="0"/>
                <a:sym typeface="Arial"/>
              </a:rPr>
              <a:t>governance</a:t>
            </a:r>
            <a:endParaRPr sz="1200" dirty="0">
              <a:latin typeface="Bree Serif" panose="020B0604020202020204" charset="0"/>
            </a:endParaRPr>
          </a:p>
        </p:txBody>
      </p:sp>
      <p:pic>
        <p:nvPicPr>
          <p:cNvPr id="558" name="Google Shape;558;p42" descr="A close up of a logo&#10;&#10;Description generated with high confidence"/>
          <p:cNvPicPr preferRelativeResize="0"/>
          <p:nvPr/>
        </p:nvPicPr>
        <p:blipFill rotWithShape="1">
          <a:blip r:embed="rId5">
            <a:alphaModFix/>
          </a:blip>
          <a:srcRect/>
          <a:stretch/>
        </p:blipFill>
        <p:spPr>
          <a:xfrm>
            <a:off x="7368316" y="3008716"/>
            <a:ext cx="473959" cy="473959"/>
          </a:xfrm>
          <a:prstGeom prst="rect">
            <a:avLst/>
          </a:prstGeom>
          <a:noFill/>
          <a:ln>
            <a:noFill/>
          </a:ln>
        </p:spPr>
      </p:pic>
      <p:pic>
        <p:nvPicPr>
          <p:cNvPr id="559" name="Google Shape;559;p42" descr="A black sign with white text&#10;&#10;Description generated with high confidence"/>
          <p:cNvPicPr preferRelativeResize="0"/>
          <p:nvPr/>
        </p:nvPicPr>
        <p:blipFill rotWithShape="1">
          <a:blip r:embed="rId6">
            <a:alphaModFix/>
          </a:blip>
          <a:srcRect/>
          <a:stretch/>
        </p:blipFill>
        <p:spPr>
          <a:xfrm>
            <a:off x="7894879" y="3460755"/>
            <a:ext cx="629779" cy="629779"/>
          </a:xfrm>
          <a:prstGeom prst="rect">
            <a:avLst/>
          </a:prstGeom>
          <a:noFill/>
          <a:ln>
            <a:noFill/>
          </a:ln>
        </p:spPr>
      </p:pic>
      <p:pic>
        <p:nvPicPr>
          <p:cNvPr id="560" name="Google Shape;560;p42" descr="A close up of a logo&#10;&#10;Description generated with high confidence"/>
          <p:cNvPicPr preferRelativeResize="0"/>
          <p:nvPr/>
        </p:nvPicPr>
        <p:blipFill rotWithShape="1">
          <a:blip r:embed="rId7">
            <a:alphaModFix/>
          </a:blip>
          <a:srcRect/>
          <a:stretch/>
        </p:blipFill>
        <p:spPr>
          <a:xfrm>
            <a:off x="7403654" y="4004924"/>
            <a:ext cx="457061" cy="472489"/>
          </a:xfrm>
          <a:prstGeom prst="rect">
            <a:avLst/>
          </a:prstGeom>
          <a:noFill/>
          <a:ln>
            <a:noFill/>
          </a:ln>
        </p:spPr>
      </p:pic>
      <p:sp>
        <p:nvSpPr>
          <p:cNvPr id="561" name="Google Shape;561;p42"/>
          <p:cNvSpPr/>
          <p:nvPr/>
        </p:nvSpPr>
        <p:spPr>
          <a:xfrm>
            <a:off x="189700" y="4744559"/>
            <a:ext cx="8762225" cy="338328"/>
          </a:xfrm>
          <a:prstGeom prst="roundRect">
            <a:avLst>
              <a:gd name="adj" fmla="val 16667"/>
            </a:avLst>
          </a:prstGeom>
          <a:solidFill>
            <a:srgbClr val="BCBC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050" b="1" i="0" u="none" strike="noStrike" cap="none" dirty="0">
                <a:solidFill>
                  <a:schemeClr val="dk1"/>
                </a:solidFill>
                <a:latin typeface="Bree Serif" panose="020B0604020202020204" charset="0"/>
                <a:ea typeface="Quattrocento Sans"/>
                <a:cs typeface="Quattrocento Sans"/>
                <a:sym typeface="Quattrocento Sans"/>
              </a:rPr>
              <a:t> </a:t>
            </a:r>
            <a:r>
              <a:rPr lang="en-GB" sz="1100" i="0" u="none" strike="noStrike" cap="none" dirty="0">
                <a:solidFill>
                  <a:schemeClr val="dk1"/>
                </a:solidFill>
                <a:latin typeface="Bree Serif" panose="020B0604020202020204" charset="0"/>
                <a:ea typeface="Quattrocento Sans"/>
                <a:cs typeface="Quattrocento Sans"/>
                <a:sym typeface="Quattrocento Sans"/>
              </a:rPr>
              <a:t>If we can overcome potential obstacles, Blockchain can eliminate the need of trusted third party creating significant benefits </a:t>
            </a:r>
            <a:endParaRPr sz="800" i="0" u="none" strike="noStrike" cap="none" dirty="0">
              <a:solidFill>
                <a:schemeClr val="dk1"/>
              </a:solidFill>
              <a:latin typeface="Bree Serif" panose="020B0604020202020204" charset="0"/>
              <a:ea typeface="Quattrocento Sans"/>
              <a:cs typeface="Quattrocento Sans"/>
              <a:sym typeface="Quattrocento Sans"/>
            </a:endParaRPr>
          </a:p>
        </p:txBody>
      </p:sp>
      <p:sp>
        <p:nvSpPr>
          <p:cNvPr id="562" name="Google Shape;562;p42"/>
          <p:cNvSpPr/>
          <p:nvPr/>
        </p:nvSpPr>
        <p:spPr>
          <a:xfrm>
            <a:off x="6699154"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sp>
        <p:nvSpPr>
          <p:cNvPr id="563" name="Google Shape;563;p42"/>
          <p:cNvSpPr/>
          <p:nvPr/>
        </p:nvSpPr>
        <p:spPr>
          <a:xfrm>
            <a:off x="1899469" y="4496500"/>
            <a:ext cx="297926" cy="200056"/>
          </a:xfrm>
          <a:prstGeom prst="downArrow">
            <a:avLst>
              <a:gd name="adj1" fmla="val 50000"/>
              <a:gd name="adj2" fmla="val 50000"/>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Bree Serif" panose="020B0604020202020204" charset="0"/>
              <a:sym typeface="Arial"/>
            </a:endParaRPr>
          </a:p>
        </p:txBody>
      </p:sp>
      <p:pic>
        <p:nvPicPr>
          <p:cNvPr id="564" name="Google Shape;564;p42"/>
          <p:cNvPicPr preferRelativeResize="0"/>
          <p:nvPr/>
        </p:nvPicPr>
        <p:blipFill rotWithShape="1">
          <a:blip r:embed="rId8">
            <a:alphaModFix/>
          </a:blip>
          <a:srcRect/>
          <a:stretch/>
        </p:blipFill>
        <p:spPr>
          <a:xfrm>
            <a:off x="281327" y="2498929"/>
            <a:ext cx="564674" cy="564674"/>
          </a:xfrm>
          <a:prstGeom prst="rect">
            <a:avLst/>
          </a:prstGeom>
          <a:noFill/>
          <a:ln>
            <a:noFill/>
          </a:ln>
        </p:spPr>
      </p:pic>
      <p:grpSp>
        <p:nvGrpSpPr>
          <p:cNvPr id="565" name="Google Shape;565;p42"/>
          <p:cNvGrpSpPr/>
          <p:nvPr/>
        </p:nvGrpSpPr>
        <p:grpSpPr>
          <a:xfrm>
            <a:off x="230379" y="971341"/>
            <a:ext cx="8518437" cy="1426425"/>
            <a:chOff x="230379" y="1061281"/>
            <a:chExt cx="8518437" cy="1426425"/>
          </a:xfrm>
        </p:grpSpPr>
        <p:grpSp>
          <p:nvGrpSpPr>
            <p:cNvPr id="566" name="Google Shape;566;p42"/>
            <p:cNvGrpSpPr/>
            <p:nvPr/>
          </p:nvGrpSpPr>
          <p:grpSpPr>
            <a:xfrm>
              <a:off x="2164592" y="1535256"/>
              <a:ext cx="821700" cy="821700"/>
              <a:chOff x="2041425" y="2584325"/>
              <a:chExt cx="821700" cy="821700"/>
            </a:xfrm>
          </p:grpSpPr>
          <p:pic>
            <p:nvPicPr>
              <p:cNvPr id="567" name="Google Shape;567;p42"/>
              <p:cNvPicPr preferRelativeResize="0"/>
              <p:nvPr/>
            </p:nvPicPr>
            <p:blipFill rotWithShape="1">
              <a:blip r:embed="rId9">
                <a:alphaModFix/>
              </a:blip>
              <a:srcRect/>
              <a:stretch/>
            </p:blipFill>
            <p:spPr>
              <a:xfrm>
                <a:off x="2041425" y="2584325"/>
                <a:ext cx="821700" cy="821700"/>
              </a:xfrm>
              <a:prstGeom prst="rect">
                <a:avLst/>
              </a:prstGeom>
              <a:noFill/>
              <a:ln>
                <a:noFill/>
              </a:ln>
            </p:spPr>
          </p:pic>
          <p:pic>
            <p:nvPicPr>
              <p:cNvPr id="568" name="Google Shape;568;p42"/>
              <p:cNvPicPr preferRelativeResize="0"/>
              <p:nvPr/>
            </p:nvPicPr>
            <p:blipFill rotWithShape="1">
              <a:blip r:embed="rId10">
                <a:alphaModFix/>
              </a:blip>
              <a:srcRect/>
              <a:stretch/>
            </p:blipFill>
            <p:spPr>
              <a:xfrm>
                <a:off x="2263813" y="2769213"/>
                <a:ext cx="376937" cy="451923"/>
              </a:xfrm>
              <a:prstGeom prst="rect">
                <a:avLst/>
              </a:prstGeom>
              <a:noFill/>
              <a:ln>
                <a:noFill/>
              </a:ln>
            </p:spPr>
          </p:pic>
        </p:grpSp>
        <p:grpSp>
          <p:nvGrpSpPr>
            <p:cNvPr id="569" name="Google Shape;569;p42"/>
            <p:cNvGrpSpPr/>
            <p:nvPr/>
          </p:nvGrpSpPr>
          <p:grpSpPr>
            <a:xfrm>
              <a:off x="6105954" y="1443344"/>
              <a:ext cx="821700" cy="821673"/>
              <a:chOff x="5982788" y="2492413"/>
              <a:chExt cx="821700" cy="821673"/>
            </a:xfrm>
          </p:grpSpPr>
          <p:pic>
            <p:nvPicPr>
              <p:cNvPr id="570" name="Google Shape;570;p42"/>
              <p:cNvPicPr preferRelativeResize="0"/>
              <p:nvPr/>
            </p:nvPicPr>
            <p:blipFill rotWithShape="1">
              <a:blip r:embed="rId11">
                <a:alphaModFix/>
              </a:blip>
              <a:srcRect/>
              <a:stretch/>
            </p:blipFill>
            <p:spPr>
              <a:xfrm>
                <a:off x="5982788" y="2492413"/>
                <a:ext cx="821700" cy="821673"/>
              </a:xfrm>
              <a:prstGeom prst="rect">
                <a:avLst/>
              </a:prstGeom>
              <a:noFill/>
              <a:ln>
                <a:noFill/>
              </a:ln>
            </p:spPr>
          </p:pic>
          <p:pic>
            <p:nvPicPr>
              <p:cNvPr id="571" name="Google Shape;571;p42"/>
              <p:cNvPicPr preferRelativeResize="0"/>
              <p:nvPr/>
            </p:nvPicPr>
            <p:blipFill rotWithShape="1">
              <a:blip r:embed="rId10">
                <a:alphaModFix/>
              </a:blip>
              <a:srcRect/>
              <a:stretch/>
            </p:blipFill>
            <p:spPr>
              <a:xfrm>
                <a:off x="6192063" y="2664738"/>
                <a:ext cx="403150" cy="477014"/>
              </a:xfrm>
              <a:prstGeom prst="rect">
                <a:avLst/>
              </a:prstGeom>
              <a:noFill/>
              <a:ln>
                <a:noFill/>
              </a:ln>
            </p:spPr>
          </p:pic>
        </p:grpSp>
        <p:grpSp>
          <p:nvGrpSpPr>
            <p:cNvPr id="572" name="Google Shape;572;p42"/>
            <p:cNvGrpSpPr/>
            <p:nvPr/>
          </p:nvGrpSpPr>
          <p:grpSpPr>
            <a:xfrm>
              <a:off x="230379" y="1535255"/>
              <a:ext cx="838682" cy="637852"/>
              <a:chOff x="2182326" y="1215892"/>
              <a:chExt cx="1903500" cy="1447362"/>
            </a:xfrm>
          </p:grpSpPr>
          <p:pic>
            <p:nvPicPr>
              <p:cNvPr id="573" name="Google Shape;573;p42"/>
              <p:cNvPicPr preferRelativeResize="0"/>
              <p:nvPr/>
            </p:nvPicPr>
            <p:blipFill rotWithShape="1">
              <a:blip r:embed="rId12">
                <a:alphaModFix/>
              </a:blip>
              <a:srcRect/>
              <a:stretch/>
            </p:blipFill>
            <p:spPr>
              <a:xfrm>
                <a:off x="2482820" y="1215892"/>
                <a:ext cx="1302500" cy="1302500"/>
              </a:xfrm>
              <a:prstGeom prst="rect">
                <a:avLst/>
              </a:prstGeom>
              <a:noFill/>
              <a:ln>
                <a:noFill/>
              </a:ln>
            </p:spPr>
          </p:pic>
          <p:sp>
            <p:nvSpPr>
              <p:cNvPr id="574" name="Google Shape;574;p42"/>
              <p:cNvSpPr txBox="1"/>
              <p:nvPr/>
            </p:nvSpPr>
            <p:spPr>
              <a:xfrm>
                <a:off x="2182326" y="2320954"/>
                <a:ext cx="1903500" cy="342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rgbClr val="666666"/>
                    </a:solidFill>
                    <a:latin typeface="Bree Serif" panose="020B0604020202020204" charset="0"/>
                    <a:ea typeface="Bree Serif"/>
                    <a:cs typeface="Bree Serif"/>
                    <a:sym typeface="Bree Serif"/>
                  </a:rPr>
                  <a:t>Customer</a:t>
                </a:r>
                <a:endParaRPr sz="1000" b="1" i="0" u="none" strike="noStrike" cap="none">
                  <a:solidFill>
                    <a:srgbClr val="666666"/>
                  </a:solidFill>
                  <a:latin typeface="Bree Serif" panose="020B0604020202020204" charset="0"/>
                  <a:ea typeface="Bree Serif"/>
                  <a:cs typeface="Bree Serif"/>
                  <a:sym typeface="Bree Serif"/>
                </a:endParaRPr>
              </a:p>
            </p:txBody>
          </p:sp>
        </p:grpSp>
        <p:grpSp>
          <p:nvGrpSpPr>
            <p:cNvPr id="575" name="Google Shape;575;p42"/>
            <p:cNvGrpSpPr/>
            <p:nvPr/>
          </p:nvGrpSpPr>
          <p:grpSpPr>
            <a:xfrm>
              <a:off x="7999580" y="1446478"/>
              <a:ext cx="749236" cy="622419"/>
              <a:chOff x="4229409" y="1255578"/>
              <a:chExt cx="1492800" cy="1088335"/>
            </a:xfrm>
          </p:grpSpPr>
          <p:pic>
            <p:nvPicPr>
              <p:cNvPr id="576" name="Google Shape;576;p42"/>
              <p:cNvPicPr preferRelativeResize="0"/>
              <p:nvPr/>
            </p:nvPicPr>
            <p:blipFill rotWithShape="1">
              <a:blip r:embed="rId13">
                <a:alphaModFix/>
              </a:blip>
              <a:srcRect/>
              <a:stretch/>
            </p:blipFill>
            <p:spPr>
              <a:xfrm>
                <a:off x="4478626" y="1255578"/>
                <a:ext cx="994400" cy="994400"/>
              </a:xfrm>
              <a:prstGeom prst="rect">
                <a:avLst/>
              </a:prstGeom>
              <a:noFill/>
              <a:ln>
                <a:noFill/>
              </a:ln>
            </p:spPr>
          </p:pic>
          <p:sp>
            <p:nvSpPr>
              <p:cNvPr id="577" name="Google Shape;577;p42"/>
              <p:cNvSpPr txBox="1"/>
              <p:nvPr/>
            </p:nvSpPr>
            <p:spPr>
              <a:xfrm>
                <a:off x="4229409" y="2052913"/>
                <a:ext cx="1492800" cy="2910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000"/>
                  <a:buFont typeface="Arial"/>
                  <a:buNone/>
                </a:pPr>
                <a:r>
                  <a:rPr lang="en-GB" sz="1000" b="1" i="0" u="none" strike="noStrike" cap="none">
                    <a:solidFill>
                      <a:srgbClr val="666666"/>
                    </a:solidFill>
                    <a:latin typeface="Bree Serif" panose="020B0604020202020204" charset="0"/>
                    <a:sym typeface="Arial"/>
                  </a:rPr>
                  <a:t>Supplier</a:t>
                </a:r>
                <a:endParaRPr sz="1000" b="1" i="0" u="none" strike="noStrike" cap="none">
                  <a:solidFill>
                    <a:srgbClr val="666666"/>
                  </a:solidFill>
                  <a:latin typeface="Bree Serif" panose="020B0604020202020204" charset="0"/>
                  <a:sym typeface="Arial"/>
                </a:endParaRPr>
              </a:p>
            </p:txBody>
          </p:sp>
        </p:grpSp>
        <p:pic>
          <p:nvPicPr>
            <p:cNvPr id="578" name="Google Shape;578;p42"/>
            <p:cNvPicPr preferRelativeResize="0"/>
            <p:nvPr/>
          </p:nvPicPr>
          <p:blipFill rotWithShape="1">
            <a:blip r:embed="rId3">
              <a:alphaModFix/>
            </a:blip>
            <a:srcRect/>
            <a:stretch/>
          </p:blipFill>
          <p:spPr>
            <a:xfrm>
              <a:off x="4238872" y="1573395"/>
              <a:ext cx="660264" cy="656835"/>
            </a:xfrm>
            <a:prstGeom prst="rect">
              <a:avLst/>
            </a:prstGeom>
            <a:noFill/>
            <a:ln>
              <a:noFill/>
            </a:ln>
          </p:spPr>
        </p:pic>
        <p:pic>
          <p:nvPicPr>
            <p:cNvPr id="579" name="Google Shape;579;p42"/>
            <p:cNvPicPr preferRelativeResize="0"/>
            <p:nvPr/>
          </p:nvPicPr>
          <p:blipFill rotWithShape="1">
            <a:blip r:embed="rId14">
              <a:alphaModFix/>
            </a:blip>
            <a:srcRect/>
            <a:stretch/>
          </p:blipFill>
          <p:spPr>
            <a:xfrm>
              <a:off x="3279305" y="1522683"/>
              <a:ext cx="417175" cy="414975"/>
            </a:xfrm>
            <a:prstGeom prst="rect">
              <a:avLst/>
            </a:prstGeom>
            <a:noFill/>
            <a:ln>
              <a:noFill/>
            </a:ln>
          </p:spPr>
        </p:pic>
        <p:cxnSp>
          <p:nvCxnSpPr>
            <p:cNvPr id="580" name="Google Shape;580;p42"/>
            <p:cNvCxnSpPr/>
            <p:nvPr/>
          </p:nvCxnSpPr>
          <p:spPr>
            <a:xfrm>
              <a:off x="3147242" y="1898669"/>
              <a:ext cx="880500" cy="6300"/>
            </a:xfrm>
            <a:prstGeom prst="straightConnector1">
              <a:avLst/>
            </a:prstGeom>
            <a:noFill/>
            <a:ln w="38100" cap="flat" cmpd="sng">
              <a:solidFill>
                <a:schemeClr val="dk2"/>
              </a:solidFill>
              <a:prstDash val="solid"/>
              <a:round/>
              <a:headEnd type="none" w="sm" len="sm"/>
              <a:tailEnd type="stealth" w="med" len="med"/>
            </a:ln>
          </p:spPr>
        </p:cxnSp>
        <p:cxnSp>
          <p:nvCxnSpPr>
            <p:cNvPr id="581" name="Google Shape;581;p42"/>
            <p:cNvCxnSpPr/>
            <p:nvPr/>
          </p:nvCxnSpPr>
          <p:spPr>
            <a:xfrm rot="10800000" flipH="1">
              <a:off x="5110192" y="1897456"/>
              <a:ext cx="821700" cy="8700"/>
            </a:xfrm>
            <a:prstGeom prst="straightConnector1">
              <a:avLst/>
            </a:prstGeom>
            <a:noFill/>
            <a:ln w="38100" cap="flat" cmpd="sng">
              <a:solidFill>
                <a:schemeClr val="dk2"/>
              </a:solidFill>
              <a:prstDash val="solid"/>
              <a:round/>
              <a:headEnd type="none" w="sm" len="sm"/>
              <a:tailEnd type="stealth" w="med" len="med"/>
            </a:ln>
          </p:spPr>
        </p:cxnSp>
        <p:cxnSp>
          <p:nvCxnSpPr>
            <p:cNvPr id="582" name="Google Shape;582;p42"/>
            <p:cNvCxnSpPr/>
            <p:nvPr/>
          </p:nvCxnSpPr>
          <p:spPr>
            <a:xfrm rot="10800000" flipH="1">
              <a:off x="7149367" y="1893981"/>
              <a:ext cx="821700" cy="8700"/>
            </a:xfrm>
            <a:prstGeom prst="straightConnector1">
              <a:avLst/>
            </a:prstGeom>
            <a:noFill/>
            <a:ln w="38100" cap="flat" cmpd="sng">
              <a:solidFill>
                <a:schemeClr val="dk2"/>
              </a:solidFill>
              <a:prstDash val="solid"/>
              <a:round/>
              <a:headEnd type="none" w="sm" len="sm"/>
              <a:tailEnd type="stealth" w="med" len="med"/>
            </a:ln>
          </p:spPr>
        </p:cxnSp>
        <p:grpSp>
          <p:nvGrpSpPr>
            <p:cNvPr id="583" name="Google Shape;583;p42"/>
            <p:cNvGrpSpPr/>
            <p:nvPr/>
          </p:nvGrpSpPr>
          <p:grpSpPr>
            <a:xfrm>
              <a:off x="900829" y="1061281"/>
              <a:ext cx="1164000" cy="776700"/>
              <a:chOff x="1021325" y="2110350"/>
              <a:chExt cx="1164000" cy="776700"/>
            </a:xfrm>
          </p:grpSpPr>
          <p:cxnSp>
            <p:nvCxnSpPr>
              <p:cNvPr id="584" name="Google Shape;584;p42"/>
              <p:cNvCxnSpPr/>
              <p:nvPr/>
            </p:nvCxnSpPr>
            <p:spPr>
              <a:xfrm>
                <a:off x="1220688" y="2829400"/>
                <a:ext cx="880500" cy="6300"/>
              </a:xfrm>
              <a:prstGeom prst="straightConnector1">
                <a:avLst/>
              </a:prstGeom>
              <a:noFill/>
              <a:ln w="38100" cap="flat" cmpd="sng">
                <a:solidFill>
                  <a:schemeClr val="dk2"/>
                </a:solidFill>
                <a:prstDash val="solid"/>
                <a:round/>
                <a:headEnd type="none" w="sm" len="sm"/>
                <a:tailEnd type="stealth" w="med" len="med"/>
              </a:ln>
            </p:spPr>
          </p:cxnSp>
          <p:sp>
            <p:nvSpPr>
              <p:cNvPr id="585" name="Google Shape;585;p42"/>
              <p:cNvSpPr txBox="1"/>
              <p:nvPr/>
            </p:nvSpPr>
            <p:spPr>
              <a:xfrm>
                <a:off x="1021325" y="2110350"/>
                <a:ext cx="1164000" cy="776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700"/>
                  <a:buFont typeface="Arial"/>
                  <a:buNone/>
                </a:pPr>
                <a:r>
                  <a:rPr lang="en-GB" sz="700" b="0" i="0" u="none" strike="noStrike" cap="none" dirty="0">
                    <a:solidFill>
                      <a:srgbClr val="666666"/>
                    </a:solidFill>
                    <a:latin typeface="Bree Serif" panose="020B0604020202020204" charset="0"/>
                    <a:sym typeface="Arial"/>
                  </a:rPr>
                  <a:t>Name</a:t>
                </a:r>
                <a:endParaRPr sz="700" b="0" i="0" u="none" strike="noStrike" cap="none" dirty="0">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700"/>
                  <a:buFont typeface="Arial"/>
                  <a:buNone/>
                </a:pPr>
                <a:r>
                  <a:rPr lang="en-GB" sz="700" b="0" i="0" u="none" strike="noStrike" cap="none" dirty="0">
                    <a:solidFill>
                      <a:srgbClr val="666666"/>
                    </a:solidFill>
                    <a:latin typeface="Bree Serif" panose="020B0604020202020204" charset="0"/>
                    <a:sym typeface="Arial"/>
                  </a:rPr>
                  <a:t>Supplier’s account</a:t>
                </a:r>
                <a:endParaRPr sz="700" b="0" i="0" u="none" strike="noStrike" cap="none" dirty="0">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700"/>
                  <a:buFont typeface="Arial"/>
                  <a:buNone/>
                </a:pPr>
                <a:r>
                  <a:rPr lang="en-GB" sz="700" b="0" i="0" u="none" strike="noStrike" cap="none" dirty="0">
                    <a:solidFill>
                      <a:srgbClr val="666666"/>
                    </a:solidFill>
                    <a:latin typeface="Bree Serif" panose="020B0604020202020204" charset="0"/>
                    <a:sym typeface="Arial"/>
                  </a:rPr>
                  <a:t>Currency to</a:t>
                </a:r>
                <a:endParaRPr sz="700" b="0" i="0" u="none" strike="noStrike" cap="none" dirty="0">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700"/>
                  <a:buFont typeface="Arial"/>
                  <a:buNone/>
                </a:pPr>
                <a:r>
                  <a:rPr lang="en-GB" sz="700" b="0" i="0" u="none" strike="noStrike" cap="none" dirty="0">
                    <a:solidFill>
                      <a:srgbClr val="666666"/>
                    </a:solidFill>
                    <a:latin typeface="Bree Serif" panose="020B0604020202020204" charset="0"/>
                    <a:sym typeface="Arial"/>
                  </a:rPr>
                  <a:t>Amount</a:t>
                </a:r>
                <a:endParaRPr sz="700" b="0" i="0" u="none" strike="noStrike" cap="none" dirty="0">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700"/>
                  <a:buFont typeface="Arial"/>
                  <a:buNone/>
                </a:pPr>
                <a:r>
                  <a:rPr lang="en-GB" sz="700" b="0" i="0" u="none" strike="noStrike" cap="none" dirty="0">
                    <a:solidFill>
                      <a:srgbClr val="666666"/>
                    </a:solidFill>
                    <a:latin typeface="Bree Serif" panose="020B0604020202020204" charset="0"/>
                    <a:sym typeface="Arial"/>
                  </a:rPr>
                  <a:t>Supplier’s SWIFT code</a:t>
                </a:r>
                <a:endParaRPr sz="700" b="0" i="0" u="none" strike="noStrike" cap="none" dirty="0">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666666"/>
                  </a:solidFill>
                  <a:latin typeface="Bree Serif" panose="020B0604020202020204" charset="0"/>
                  <a:sym typeface="Arial"/>
                </a:endParaRPr>
              </a:p>
            </p:txBody>
          </p:sp>
        </p:grpSp>
        <p:sp>
          <p:nvSpPr>
            <p:cNvPr id="586" name="Google Shape;586;p42"/>
            <p:cNvSpPr txBox="1"/>
            <p:nvPr/>
          </p:nvSpPr>
          <p:spPr>
            <a:xfrm>
              <a:off x="1192475" y="2145106"/>
              <a:ext cx="821700" cy="3426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666666"/>
                  </a:solidFill>
                  <a:latin typeface="Bree Serif" panose="020B0604020202020204" charset="0"/>
                  <a:sym typeface="Arial"/>
                </a:rPr>
                <a:t>Confirmation</a:t>
              </a:r>
              <a:endParaRPr sz="800" b="0" i="0" u="none" strike="noStrike" cap="none">
                <a:solidFill>
                  <a:srgbClr val="666666"/>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Bree Serif" panose="020B0604020202020204" charset="0"/>
                  <a:sym typeface="Arial"/>
                </a:rPr>
                <a:t>-US$100,000</a:t>
              </a:r>
              <a:endParaRPr sz="1400" b="0" i="0" u="none" strike="noStrike" cap="none">
                <a:solidFill>
                  <a:srgbClr val="FF0000"/>
                </a:solidFill>
                <a:latin typeface="Bree Serif" panose="020B0604020202020204" charset="0"/>
                <a:sym typeface="Arial"/>
              </a:endParaRPr>
            </a:p>
          </p:txBody>
        </p:sp>
        <p:cxnSp>
          <p:nvCxnSpPr>
            <p:cNvPr id="587" name="Google Shape;587;p42"/>
            <p:cNvCxnSpPr/>
            <p:nvPr/>
          </p:nvCxnSpPr>
          <p:spPr>
            <a:xfrm rot="10800000">
              <a:off x="1045129" y="2145106"/>
              <a:ext cx="875400" cy="8700"/>
            </a:xfrm>
            <a:prstGeom prst="straightConnector1">
              <a:avLst/>
            </a:prstGeom>
            <a:noFill/>
            <a:ln w="38100" cap="flat" cmpd="sng">
              <a:solidFill>
                <a:schemeClr val="dk2"/>
              </a:solidFill>
              <a:prstDash val="solid"/>
              <a:round/>
              <a:headEnd type="none" w="sm" len="sm"/>
              <a:tailEnd type="stealth" w="med" len="med"/>
            </a:ln>
          </p:spPr>
        </p:cxnSp>
        <p:pic>
          <p:nvPicPr>
            <p:cNvPr id="588" name="Google Shape;588;p42"/>
            <p:cNvPicPr preferRelativeResize="0"/>
            <p:nvPr/>
          </p:nvPicPr>
          <p:blipFill rotWithShape="1">
            <a:blip r:embed="rId14">
              <a:alphaModFix/>
            </a:blip>
            <a:srcRect/>
            <a:stretch/>
          </p:blipFill>
          <p:spPr>
            <a:xfrm>
              <a:off x="5246230" y="1522683"/>
              <a:ext cx="417175" cy="414975"/>
            </a:xfrm>
            <a:prstGeom prst="rect">
              <a:avLst/>
            </a:prstGeom>
            <a:noFill/>
            <a:ln>
              <a:noFill/>
            </a:ln>
          </p:spPr>
        </p:pic>
        <p:sp>
          <p:nvSpPr>
            <p:cNvPr id="589" name="Google Shape;589;p42"/>
            <p:cNvSpPr txBox="1"/>
            <p:nvPr/>
          </p:nvSpPr>
          <p:spPr>
            <a:xfrm>
              <a:off x="7073179" y="1443344"/>
              <a:ext cx="821700" cy="3426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800"/>
                <a:buFont typeface="Arial"/>
                <a:buNone/>
              </a:pPr>
              <a:endParaRPr sz="800" b="0" i="0" u="none" strike="noStrike" cap="none">
                <a:solidFill>
                  <a:srgbClr val="000000"/>
                </a:solidFill>
                <a:latin typeface="Bree Serif" panose="020B0604020202020204" charset="0"/>
                <a:sym typeface="Arial"/>
              </a:endParaRPr>
            </a:p>
            <a:p>
              <a:pPr marL="0" marR="0" lvl="0" indent="0" algn="ctr" rtl="0">
                <a:lnSpc>
                  <a:spcPct val="100000"/>
                </a:lnSpc>
                <a:spcBef>
                  <a:spcPts val="0"/>
                </a:spcBef>
                <a:spcAft>
                  <a:spcPts val="0"/>
                </a:spcAft>
                <a:buClr>
                  <a:srgbClr val="000000"/>
                </a:buClr>
                <a:buSzPts val="800"/>
                <a:buFont typeface="Arial"/>
                <a:buNone/>
              </a:pPr>
              <a:r>
                <a:rPr lang="en-GB" sz="800" b="0" i="0" u="none" strike="noStrike" cap="none">
                  <a:solidFill>
                    <a:srgbClr val="FF0000"/>
                  </a:solidFill>
                  <a:latin typeface="Bree Serif" panose="020B0604020202020204" charset="0"/>
                  <a:sym typeface="Arial"/>
                </a:rPr>
                <a:t>+US$100,000</a:t>
              </a:r>
              <a:endParaRPr sz="1400" b="0" i="0" u="none" strike="noStrike" cap="none">
                <a:solidFill>
                  <a:srgbClr val="FF0000"/>
                </a:solidFill>
                <a:latin typeface="Bree Serif" panose="020B0604020202020204" charset="0"/>
                <a:sym typeface="Arial"/>
              </a:endParaRPr>
            </a:p>
          </p:txBody>
        </p:sp>
        <p:grpSp>
          <p:nvGrpSpPr>
            <p:cNvPr id="590" name="Google Shape;590;p42"/>
            <p:cNvGrpSpPr/>
            <p:nvPr/>
          </p:nvGrpSpPr>
          <p:grpSpPr>
            <a:xfrm>
              <a:off x="4298049" y="1634548"/>
              <a:ext cx="543588" cy="534514"/>
              <a:chOff x="3131295" y="1618499"/>
              <a:chExt cx="406400" cy="406400"/>
            </a:xfrm>
          </p:grpSpPr>
          <p:sp>
            <p:nvSpPr>
              <p:cNvPr id="591" name="Google Shape;591;p42"/>
              <p:cNvSpPr/>
              <p:nvPr/>
            </p:nvSpPr>
            <p:spPr>
              <a:xfrm>
                <a:off x="3131295" y="1618499"/>
                <a:ext cx="406400" cy="406400"/>
              </a:xfrm>
              <a:prstGeom prst="ellipse">
                <a:avLst/>
              </a:prstGeom>
              <a:solidFill>
                <a:srgbClr val="C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Bree Serif" panose="020B0604020202020204" charset="0"/>
                  <a:ea typeface="Calibri"/>
                  <a:cs typeface="Calibri"/>
                  <a:sym typeface="Calibri"/>
                </a:endParaRPr>
              </a:p>
            </p:txBody>
          </p:sp>
          <p:sp>
            <p:nvSpPr>
              <p:cNvPr id="592" name="Google Shape;592;p42"/>
              <p:cNvSpPr/>
              <p:nvPr/>
            </p:nvSpPr>
            <p:spPr>
              <a:xfrm>
                <a:off x="3203847" y="1700808"/>
                <a:ext cx="261036" cy="241525"/>
              </a:xfrm>
              <a:custGeom>
                <a:avLst/>
                <a:gdLst/>
                <a:ahLst/>
                <a:cxnLst/>
                <a:rect l="l" t="t" r="r" b="b"/>
                <a:pathLst>
                  <a:path w="427" h="396" extrusionOk="0">
                    <a:moveTo>
                      <a:pt x="212" y="287"/>
                    </a:moveTo>
                    <a:cubicBezTo>
                      <a:pt x="205" y="296"/>
                      <a:pt x="205" y="296"/>
                      <a:pt x="205" y="296"/>
                    </a:cubicBezTo>
                    <a:cubicBezTo>
                      <a:pt x="161" y="363"/>
                      <a:pt x="125" y="396"/>
                      <a:pt x="96" y="396"/>
                    </a:cubicBezTo>
                    <a:cubicBezTo>
                      <a:pt x="64" y="396"/>
                      <a:pt x="32" y="370"/>
                      <a:pt x="0" y="317"/>
                    </a:cubicBezTo>
                    <a:cubicBezTo>
                      <a:pt x="4" y="317"/>
                      <a:pt x="7" y="317"/>
                      <a:pt x="9" y="317"/>
                    </a:cubicBezTo>
                    <a:cubicBezTo>
                      <a:pt x="47" y="317"/>
                      <a:pt x="88" y="289"/>
                      <a:pt x="134" y="232"/>
                    </a:cubicBezTo>
                    <a:cubicBezTo>
                      <a:pt x="145" y="218"/>
                      <a:pt x="145" y="218"/>
                      <a:pt x="145" y="218"/>
                    </a:cubicBezTo>
                    <a:cubicBezTo>
                      <a:pt x="130" y="202"/>
                      <a:pt x="130" y="202"/>
                      <a:pt x="130" y="202"/>
                    </a:cubicBezTo>
                    <a:cubicBezTo>
                      <a:pt x="88" y="157"/>
                      <a:pt x="67" y="120"/>
                      <a:pt x="67" y="89"/>
                    </a:cubicBezTo>
                    <a:cubicBezTo>
                      <a:pt x="67" y="64"/>
                      <a:pt x="90" y="34"/>
                      <a:pt x="136" y="0"/>
                    </a:cubicBezTo>
                    <a:cubicBezTo>
                      <a:pt x="143" y="44"/>
                      <a:pt x="162" y="86"/>
                      <a:pt x="195" y="128"/>
                    </a:cubicBezTo>
                    <a:cubicBezTo>
                      <a:pt x="207" y="144"/>
                      <a:pt x="207" y="144"/>
                      <a:pt x="207" y="144"/>
                    </a:cubicBezTo>
                    <a:cubicBezTo>
                      <a:pt x="218" y="131"/>
                      <a:pt x="218" y="131"/>
                      <a:pt x="218" y="131"/>
                    </a:cubicBezTo>
                    <a:cubicBezTo>
                      <a:pt x="265" y="70"/>
                      <a:pt x="308" y="40"/>
                      <a:pt x="346" y="40"/>
                    </a:cubicBezTo>
                    <a:cubicBezTo>
                      <a:pt x="377" y="40"/>
                      <a:pt x="399" y="63"/>
                      <a:pt x="415" y="109"/>
                    </a:cubicBezTo>
                    <a:cubicBezTo>
                      <a:pt x="410" y="108"/>
                      <a:pt x="407" y="108"/>
                      <a:pt x="405" y="108"/>
                    </a:cubicBezTo>
                    <a:cubicBezTo>
                      <a:pt x="391" y="108"/>
                      <a:pt x="372" y="117"/>
                      <a:pt x="348" y="135"/>
                    </a:cubicBezTo>
                    <a:cubicBezTo>
                      <a:pt x="323" y="154"/>
                      <a:pt x="302" y="174"/>
                      <a:pt x="285" y="197"/>
                    </a:cubicBezTo>
                    <a:cubicBezTo>
                      <a:pt x="272" y="215"/>
                      <a:pt x="272" y="215"/>
                      <a:pt x="272" y="215"/>
                    </a:cubicBezTo>
                    <a:cubicBezTo>
                      <a:pt x="285" y="227"/>
                      <a:pt x="285" y="227"/>
                      <a:pt x="285" y="227"/>
                    </a:cubicBezTo>
                    <a:cubicBezTo>
                      <a:pt x="330" y="271"/>
                      <a:pt x="378" y="293"/>
                      <a:pt x="427" y="293"/>
                    </a:cubicBezTo>
                    <a:cubicBezTo>
                      <a:pt x="401" y="347"/>
                      <a:pt x="373" y="374"/>
                      <a:pt x="344" y="374"/>
                    </a:cubicBezTo>
                    <a:cubicBezTo>
                      <a:pt x="318" y="374"/>
                      <a:pt x="280" y="351"/>
                      <a:pt x="231" y="305"/>
                    </a:cubicBezTo>
                    <a:lnTo>
                      <a:pt x="212" y="287"/>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Bree Serif" panose="020B0604020202020204" charset="0"/>
                  <a:sym typeface="Arial"/>
                </a:endParaRPr>
              </a:p>
            </p:txBody>
          </p:sp>
        </p:grpSp>
      </p:grpSp>
      <p:sp>
        <p:nvSpPr>
          <p:cNvPr id="53" name="Google Shape;176;p30">
            <a:extLst>
              <a:ext uri="{FF2B5EF4-FFF2-40B4-BE49-F238E27FC236}">
                <a16:creationId xmlns:a16="http://schemas.microsoft.com/office/drawing/2014/main" id="{F90AB24E-BD1B-4C78-A799-2F79ACFB2378}"/>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SWIFT’s outlooks</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2"/>
                                        </p:tgtEl>
                                        <p:attrNameLst>
                                          <p:attrName>style.visibility</p:attrName>
                                        </p:attrNameLst>
                                      </p:cBhvr>
                                      <p:to>
                                        <p:strVal val="visible"/>
                                      </p:to>
                                    </p:set>
                                    <p:animEffect transition="in" filter="fade">
                                      <p:cBhvr>
                                        <p:cTn id="7" dur="500"/>
                                        <p:tgtEl>
                                          <p:spTgt spid="55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51"/>
                                        </p:tgtEl>
                                        <p:attrNameLst>
                                          <p:attrName>style.visibility</p:attrName>
                                        </p:attrNameLst>
                                      </p:cBhvr>
                                      <p:to>
                                        <p:strVal val="visible"/>
                                      </p:to>
                                    </p:set>
                                    <p:animEffect transition="in" filter="fade">
                                      <p:cBhvr>
                                        <p:cTn id="10" dur="500"/>
                                        <p:tgtEl>
                                          <p:spTgt spid="5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53"/>
                                        </p:tgtEl>
                                        <p:attrNameLst>
                                          <p:attrName>style.visibility</p:attrName>
                                        </p:attrNameLst>
                                      </p:cBhvr>
                                      <p:to>
                                        <p:strVal val="visible"/>
                                      </p:to>
                                    </p:set>
                                    <p:animEffect transition="in" filter="fade">
                                      <p:cBhvr>
                                        <p:cTn id="13" dur="500"/>
                                        <p:tgtEl>
                                          <p:spTgt spid="553"/>
                                        </p:tgtEl>
                                      </p:cBhvr>
                                    </p:animEffect>
                                  </p:childTnLst>
                                </p:cTn>
                              </p:par>
                              <p:par>
                                <p:cTn id="14" presetID="10" presetClass="entr" presetSubtype="0" fill="hold" nodeType="withEffect">
                                  <p:stCondLst>
                                    <p:cond delay="0"/>
                                  </p:stCondLst>
                                  <p:childTnLst>
                                    <p:set>
                                      <p:cBhvr>
                                        <p:cTn id="15" dur="1" fill="hold">
                                          <p:stCondLst>
                                            <p:cond delay="0"/>
                                          </p:stCondLst>
                                        </p:cTn>
                                        <p:tgtEl>
                                          <p:spTgt spid="558"/>
                                        </p:tgtEl>
                                        <p:attrNameLst>
                                          <p:attrName>style.visibility</p:attrName>
                                        </p:attrNameLst>
                                      </p:cBhvr>
                                      <p:to>
                                        <p:strVal val="visible"/>
                                      </p:to>
                                    </p:set>
                                    <p:animEffect transition="in" filter="fade">
                                      <p:cBhvr>
                                        <p:cTn id="16" dur="500"/>
                                        <p:tgtEl>
                                          <p:spTgt spid="558"/>
                                        </p:tgtEl>
                                      </p:cBhvr>
                                    </p:animEffect>
                                  </p:childTnLst>
                                </p:cTn>
                              </p:par>
                              <p:par>
                                <p:cTn id="17" presetID="10" presetClass="entr" presetSubtype="0" fill="hold" nodeType="withEffect">
                                  <p:stCondLst>
                                    <p:cond delay="0"/>
                                  </p:stCondLst>
                                  <p:childTnLst>
                                    <p:set>
                                      <p:cBhvr>
                                        <p:cTn id="18" dur="1" fill="hold">
                                          <p:stCondLst>
                                            <p:cond delay="0"/>
                                          </p:stCondLst>
                                        </p:cTn>
                                        <p:tgtEl>
                                          <p:spTgt spid="559"/>
                                        </p:tgtEl>
                                        <p:attrNameLst>
                                          <p:attrName>style.visibility</p:attrName>
                                        </p:attrNameLst>
                                      </p:cBhvr>
                                      <p:to>
                                        <p:strVal val="visible"/>
                                      </p:to>
                                    </p:set>
                                    <p:animEffect transition="in" filter="fade">
                                      <p:cBhvr>
                                        <p:cTn id="19" dur="500"/>
                                        <p:tgtEl>
                                          <p:spTgt spid="559"/>
                                        </p:tgtEl>
                                      </p:cBhvr>
                                    </p:animEffect>
                                  </p:childTnLst>
                                </p:cTn>
                              </p:par>
                              <p:par>
                                <p:cTn id="20" presetID="10" presetClass="entr" presetSubtype="0" fill="hold" nodeType="withEffect">
                                  <p:stCondLst>
                                    <p:cond delay="0"/>
                                  </p:stCondLst>
                                  <p:childTnLst>
                                    <p:set>
                                      <p:cBhvr>
                                        <p:cTn id="21" dur="1" fill="hold">
                                          <p:stCondLst>
                                            <p:cond delay="0"/>
                                          </p:stCondLst>
                                        </p:cTn>
                                        <p:tgtEl>
                                          <p:spTgt spid="560"/>
                                        </p:tgtEl>
                                        <p:attrNameLst>
                                          <p:attrName>style.visibility</p:attrName>
                                        </p:attrNameLst>
                                      </p:cBhvr>
                                      <p:to>
                                        <p:strVal val="visible"/>
                                      </p:to>
                                    </p:set>
                                    <p:animEffect transition="in" filter="fade">
                                      <p:cBhvr>
                                        <p:cTn id="22" dur="500"/>
                                        <p:tgtEl>
                                          <p:spTgt spid="56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57"/>
                                        </p:tgtEl>
                                        <p:attrNameLst>
                                          <p:attrName>style.visibility</p:attrName>
                                        </p:attrNameLst>
                                      </p:cBhvr>
                                      <p:to>
                                        <p:strVal val="visible"/>
                                      </p:to>
                                    </p:set>
                                    <p:animEffect transition="in" filter="fade">
                                      <p:cBhvr>
                                        <p:cTn id="25" dur="500"/>
                                        <p:tgtEl>
                                          <p:spTgt spid="55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54"/>
                                        </p:tgtEl>
                                        <p:attrNameLst>
                                          <p:attrName>style.visibility</p:attrName>
                                        </p:attrNameLst>
                                      </p:cBhvr>
                                      <p:to>
                                        <p:strVal val="visible"/>
                                      </p:to>
                                    </p:set>
                                    <p:animEffect transition="in" filter="fade">
                                      <p:cBhvr>
                                        <p:cTn id="28" dur="500"/>
                                        <p:tgtEl>
                                          <p:spTgt spid="55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62"/>
                                        </p:tgtEl>
                                        <p:attrNameLst>
                                          <p:attrName>style.visibility</p:attrName>
                                        </p:attrNameLst>
                                      </p:cBhvr>
                                      <p:to>
                                        <p:strVal val="visible"/>
                                      </p:to>
                                    </p:set>
                                    <p:animEffect transition="in" filter="fade">
                                      <p:cBhvr>
                                        <p:cTn id="31" dur="500"/>
                                        <p:tgtEl>
                                          <p:spTgt spid="562"/>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565"/>
                                        </p:tgtEl>
                                        <p:attrNameLst>
                                          <p:attrName>style.visibility</p:attrName>
                                        </p:attrNameLst>
                                      </p:cBhvr>
                                      <p:to>
                                        <p:strVal val="visible"/>
                                      </p:to>
                                    </p:set>
                                    <p:animEffect transition="in" filter="fade">
                                      <p:cBhvr>
                                        <p:cTn id="36" dur="500"/>
                                        <p:tgtEl>
                                          <p:spTgt spid="56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50"/>
                                        </p:tgtEl>
                                        <p:attrNameLst>
                                          <p:attrName>style.visibility</p:attrName>
                                        </p:attrNameLst>
                                      </p:cBhvr>
                                      <p:to>
                                        <p:strVal val="visible"/>
                                      </p:to>
                                    </p:set>
                                    <p:animEffect transition="in" filter="fade">
                                      <p:cBhvr>
                                        <p:cTn id="39" dur="500"/>
                                        <p:tgtEl>
                                          <p:spTgt spid="550"/>
                                        </p:tgtEl>
                                      </p:cBhvr>
                                    </p:animEffect>
                                  </p:childTnLst>
                                </p:cTn>
                              </p:par>
                              <p:par>
                                <p:cTn id="40" presetID="10" presetClass="entr" presetSubtype="0" fill="hold" nodeType="withEffect">
                                  <p:stCondLst>
                                    <p:cond delay="0"/>
                                  </p:stCondLst>
                                  <p:childTnLst>
                                    <p:set>
                                      <p:cBhvr>
                                        <p:cTn id="41" dur="1" fill="hold">
                                          <p:stCondLst>
                                            <p:cond delay="0"/>
                                          </p:stCondLst>
                                        </p:cTn>
                                        <p:tgtEl>
                                          <p:spTgt spid="564"/>
                                        </p:tgtEl>
                                        <p:attrNameLst>
                                          <p:attrName>style.visibility</p:attrName>
                                        </p:attrNameLst>
                                      </p:cBhvr>
                                      <p:to>
                                        <p:strVal val="visible"/>
                                      </p:to>
                                    </p:set>
                                    <p:animEffect transition="in" filter="fade">
                                      <p:cBhvr>
                                        <p:cTn id="42" dur="500"/>
                                        <p:tgtEl>
                                          <p:spTgt spid="56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49"/>
                                        </p:tgtEl>
                                        <p:attrNameLst>
                                          <p:attrName>style.visibility</p:attrName>
                                        </p:attrNameLst>
                                      </p:cBhvr>
                                      <p:to>
                                        <p:strVal val="visible"/>
                                      </p:to>
                                    </p:set>
                                    <p:animEffect transition="in" filter="fade">
                                      <p:cBhvr>
                                        <p:cTn id="45" dur="500"/>
                                        <p:tgtEl>
                                          <p:spTgt spid="54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48"/>
                                        </p:tgtEl>
                                        <p:attrNameLst>
                                          <p:attrName>style.visibility</p:attrName>
                                        </p:attrNameLst>
                                      </p:cBhvr>
                                      <p:to>
                                        <p:strVal val="visible"/>
                                      </p:to>
                                    </p:set>
                                    <p:animEffect transition="in" filter="fade">
                                      <p:cBhvr>
                                        <p:cTn id="48" dur="500"/>
                                        <p:tgtEl>
                                          <p:spTgt spid="54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63"/>
                                        </p:tgtEl>
                                        <p:attrNameLst>
                                          <p:attrName>style.visibility</p:attrName>
                                        </p:attrNameLst>
                                      </p:cBhvr>
                                      <p:to>
                                        <p:strVal val="visible"/>
                                      </p:to>
                                    </p:set>
                                    <p:animEffect transition="in" filter="fade">
                                      <p:cBhvr>
                                        <p:cTn id="51" dur="500"/>
                                        <p:tgtEl>
                                          <p:spTgt spid="56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61"/>
                                        </p:tgtEl>
                                        <p:attrNameLst>
                                          <p:attrName>style.visibility</p:attrName>
                                        </p:attrNameLst>
                                      </p:cBhvr>
                                      <p:to>
                                        <p:strVal val="visible"/>
                                      </p:to>
                                    </p:set>
                                    <p:animEffect transition="in" filter="fade">
                                      <p:cBhvr>
                                        <p:cTn id="54" dur="500"/>
                                        <p:tgtEl>
                                          <p:spTgt spid="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8" grpId="0" animBg="1"/>
      <p:bldP spid="549" grpId="0"/>
      <p:bldP spid="550" grpId="0"/>
      <p:bldP spid="551" grpId="0"/>
      <p:bldP spid="553" grpId="0"/>
      <p:bldP spid="554" grpId="0"/>
      <p:bldP spid="557" grpId="0"/>
      <p:bldP spid="561" grpId="0" animBg="1"/>
      <p:bldP spid="562" grpId="0" animBg="1"/>
      <p:bldP spid="56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grpSp>
        <p:nvGrpSpPr>
          <p:cNvPr id="597" name="Google Shape;597;p43"/>
          <p:cNvGrpSpPr/>
          <p:nvPr/>
        </p:nvGrpSpPr>
        <p:grpSpPr>
          <a:xfrm>
            <a:off x="542097" y="338212"/>
            <a:ext cx="7874879" cy="4383689"/>
            <a:chOff x="542098" y="128353"/>
            <a:chExt cx="3255264" cy="1975104"/>
          </a:xfrm>
        </p:grpSpPr>
        <p:sp>
          <p:nvSpPr>
            <p:cNvPr id="598" name="Google Shape;598;p43"/>
            <p:cNvSpPr/>
            <p:nvPr/>
          </p:nvSpPr>
          <p:spPr>
            <a:xfrm>
              <a:off x="542098" y="128353"/>
              <a:ext cx="3255264" cy="1975104"/>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9" name="Google Shape;599;p43"/>
            <p:cNvSpPr/>
            <p:nvPr/>
          </p:nvSpPr>
          <p:spPr>
            <a:xfrm>
              <a:off x="798130" y="401520"/>
              <a:ext cx="2743200" cy="1463040"/>
            </a:xfrm>
            <a:prstGeom prst="rect">
              <a:avLst/>
            </a:prstGeom>
            <a:noFill/>
            <a:ln w="381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600" name="Google Shape;600;p43"/>
          <p:cNvSpPr txBox="1"/>
          <p:nvPr/>
        </p:nvSpPr>
        <p:spPr>
          <a:xfrm>
            <a:off x="3260810" y="1809564"/>
            <a:ext cx="4142329" cy="1200329"/>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8000" b="1" i="0" u="none" strike="noStrike" cap="none" dirty="0">
                <a:solidFill>
                  <a:srgbClr val="000000"/>
                </a:solidFill>
                <a:latin typeface="Bree Serif" panose="020B0604020202020204" charset="0"/>
                <a:sym typeface="Arial"/>
              </a:rPr>
              <a:t>Q&amp;A</a:t>
            </a:r>
            <a:endParaRPr sz="1800" b="0" i="0" u="none" strike="noStrike" cap="none" dirty="0">
              <a:solidFill>
                <a:srgbClr val="000000"/>
              </a:solidFill>
              <a:latin typeface="Bree Serif" panose="020B0604020202020204" charset="0"/>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44FA56-CDBF-4EBA-8618-F2E173013318}"/>
              </a:ext>
            </a:extLst>
          </p:cNvPr>
          <p:cNvPicPr>
            <a:picLocks noChangeAspect="1"/>
          </p:cNvPicPr>
          <p:nvPr/>
        </p:nvPicPr>
        <p:blipFill rotWithShape="1">
          <a:blip r:embed="rId2"/>
          <a:srcRect l="6521" t="14377" r="4435" b="16985"/>
          <a:stretch/>
        </p:blipFill>
        <p:spPr>
          <a:xfrm>
            <a:off x="500932" y="1113182"/>
            <a:ext cx="8142135" cy="3530380"/>
          </a:xfrm>
          <a:prstGeom prst="rect">
            <a:avLst/>
          </a:prstGeom>
        </p:spPr>
      </p:pic>
      <p:sp>
        <p:nvSpPr>
          <p:cNvPr id="6" name="Google Shape;605;p44">
            <a:extLst>
              <a:ext uri="{FF2B5EF4-FFF2-40B4-BE49-F238E27FC236}">
                <a16:creationId xmlns:a16="http://schemas.microsoft.com/office/drawing/2014/main" id="{8536F0BE-498F-43B0-BB03-D90CEA9F9373}"/>
              </a:ext>
            </a:extLst>
          </p:cNvPr>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76;p30">
            <a:extLst>
              <a:ext uri="{FF2B5EF4-FFF2-40B4-BE49-F238E27FC236}">
                <a16:creationId xmlns:a16="http://schemas.microsoft.com/office/drawing/2014/main" id="{5F26D73C-9D17-4DF5-A337-33623C27BCD0}"/>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Process of Western Union</a:t>
            </a:r>
            <a:endParaRPr sz="1200" dirty="0">
              <a:solidFill>
                <a:srgbClr val="666666"/>
              </a:solidFill>
              <a:latin typeface="Bree Serif" panose="020B0604020202020204" charset="0"/>
              <a:ea typeface="Bree Serif"/>
              <a:cs typeface="Bree Serif"/>
              <a:sym typeface="Bree Serif"/>
            </a:endParaRPr>
          </a:p>
        </p:txBody>
      </p:sp>
      <p:pic>
        <p:nvPicPr>
          <p:cNvPr id="8" name="Google Shape;546;p42">
            <a:extLst>
              <a:ext uri="{FF2B5EF4-FFF2-40B4-BE49-F238E27FC236}">
                <a16:creationId xmlns:a16="http://schemas.microsoft.com/office/drawing/2014/main" id="{D92ED27C-066A-4FFB-B108-C301127B0D73}"/>
              </a:ext>
            </a:extLst>
          </p:cNvPr>
          <p:cNvPicPr preferRelativeResize="0"/>
          <p:nvPr/>
        </p:nvPicPr>
        <p:blipFill rotWithShape="1">
          <a:blip r:embed="rId3">
            <a:alphaModFix/>
          </a:blip>
          <a:srcRect/>
          <a:stretch/>
        </p:blipFill>
        <p:spPr>
          <a:xfrm>
            <a:off x="8342650" y="166050"/>
            <a:ext cx="609276" cy="609276"/>
          </a:xfrm>
          <a:prstGeom prst="rect">
            <a:avLst/>
          </a:prstGeom>
          <a:noFill/>
          <a:ln>
            <a:noFill/>
          </a:ln>
        </p:spPr>
      </p:pic>
      <p:sp>
        <p:nvSpPr>
          <p:cNvPr id="9" name="Google Shape;555;p42">
            <a:extLst>
              <a:ext uri="{FF2B5EF4-FFF2-40B4-BE49-F238E27FC236}">
                <a16:creationId xmlns:a16="http://schemas.microsoft.com/office/drawing/2014/main" id="{3D892377-6389-4856-968A-C7B58066FFF6}"/>
              </a:ext>
            </a:extLst>
          </p:cNvPr>
          <p:cNvSpPr txBox="1"/>
          <p:nvPr/>
        </p:nvSpPr>
        <p:spPr>
          <a:xfrm>
            <a:off x="169541" y="4647651"/>
            <a:ext cx="1221937" cy="20005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dirty="0">
                <a:solidFill>
                  <a:srgbClr val="000000"/>
                </a:solidFill>
                <a:latin typeface="Bree Serif" panose="020B0604020202020204" charset="0"/>
                <a:sym typeface="Arial"/>
              </a:rPr>
              <a:t>Source: BCG</a:t>
            </a:r>
            <a:endParaRPr dirty="0">
              <a:latin typeface="Bree Serif" panose="020B0604020202020204" charset="0"/>
            </a:endParaRPr>
          </a:p>
        </p:txBody>
      </p:sp>
    </p:spTree>
    <p:extLst>
      <p:ext uri="{BB962C8B-B14F-4D97-AF65-F5344CB8AC3E}">
        <p14:creationId xmlns:p14="http://schemas.microsoft.com/office/powerpoint/2010/main" val="17139863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605;p44">
            <a:extLst>
              <a:ext uri="{FF2B5EF4-FFF2-40B4-BE49-F238E27FC236}">
                <a16:creationId xmlns:a16="http://schemas.microsoft.com/office/drawing/2014/main" id="{1DC7A7F1-0978-4E04-BC18-BB4C32963165}"/>
              </a:ext>
            </a:extLst>
          </p:cNvPr>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76;p30">
            <a:extLst>
              <a:ext uri="{FF2B5EF4-FFF2-40B4-BE49-F238E27FC236}">
                <a16:creationId xmlns:a16="http://schemas.microsoft.com/office/drawing/2014/main" id="{86CAE8DB-5F57-49F0-B1D7-DE7870811B03}"/>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Process of Western Union</a:t>
            </a:r>
            <a:endParaRPr sz="1200" dirty="0">
              <a:solidFill>
                <a:srgbClr val="666666"/>
              </a:solidFill>
              <a:latin typeface="Bree Serif" panose="020B0604020202020204" charset="0"/>
              <a:ea typeface="Bree Serif"/>
              <a:cs typeface="Bree Serif"/>
              <a:sym typeface="Bree Serif"/>
            </a:endParaRPr>
          </a:p>
        </p:txBody>
      </p:sp>
      <p:pic>
        <p:nvPicPr>
          <p:cNvPr id="10" name="Google Shape;314;p33">
            <a:extLst>
              <a:ext uri="{FF2B5EF4-FFF2-40B4-BE49-F238E27FC236}">
                <a16:creationId xmlns:a16="http://schemas.microsoft.com/office/drawing/2014/main" id="{2498C2A4-DC1C-4513-B55B-5ED08653B8BC}"/>
              </a:ext>
            </a:extLst>
          </p:cNvPr>
          <p:cNvPicPr preferRelativeResize="0"/>
          <p:nvPr/>
        </p:nvPicPr>
        <p:blipFill>
          <a:blip r:embed="rId2">
            <a:clrChange>
              <a:clrFrom>
                <a:srgbClr val="FFFFFF"/>
              </a:clrFrom>
              <a:clrTo>
                <a:srgbClr val="FFFFFF">
                  <a:alpha val="0"/>
                </a:srgbClr>
              </a:clrTo>
            </a:clrChange>
            <a:alphaModFix/>
          </a:blip>
          <a:stretch>
            <a:fillRect/>
          </a:stretch>
        </p:blipFill>
        <p:spPr>
          <a:xfrm>
            <a:off x="8004055" y="0"/>
            <a:ext cx="914400" cy="914400"/>
          </a:xfrm>
          <a:prstGeom prst="rect">
            <a:avLst/>
          </a:prstGeom>
          <a:noFill/>
          <a:ln>
            <a:noFill/>
          </a:ln>
        </p:spPr>
      </p:pic>
      <p:sp>
        <p:nvSpPr>
          <p:cNvPr id="12" name="Google Shape;324;p34">
            <a:extLst>
              <a:ext uri="{FF2B5EF4-FFF2-40B4-BE49-F238E27FC236}">
                <a16:creationId xmlns:a16="http://schemas.microsoft.com/office/drawing/2014/main" id="{DDF94EE1-63DB-402F-A468-2C00620CFC46}"/>
              </a:ext>
            </a:extLst>
          </p:cNvPr>
          <p:cNvSpPr txBox="1"/>
          <p:nvPr/>
        </p:nvSpPr>
        <p:spPr>
          <a:xfrm>
            <a:off x="673100" y="914400"/>
            <a:ext cx="3694200"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1. Select the way to send money</a:t>
            </a:r>
            <a:endParaRPr dirty="0">
              <a:latin typeface="Bree Serif" panose="020B0604020202020204" charset="0"/>
              <a:ea typeface="Trebuchet MS"/>
              <a:cs typeface="Trebuchet MS"/>
              <a:sym typeface="Trebuchet MS"/>
            </a:endParaRPr>
          </a:p>
        </p:txBody>
      </p:sp>
      <p:sp>
        <p:nvSpPr>
          <p:cNvPr id="13" name="Google Shape;325;p34">
            <a:extLst>
              <a:ext uri="{FF2B5EF4-FFF2-40B4-BE49-F238E27FC236}">
                <a16:creationId xmlns:a16="http://schemas.microsoft.com/office/drawing/2014/main" id="{ED57B067-3113-4903-8F4E-A9BCDE852C8B}"/>
              </a:ext>
            </a:extLst>
          </p:cNvPr>
          <p:cNvSpPr txBox="1"/>
          <p:nvPr/>
        </p:nvSpPr>
        <p:spPr>
          <a:xfrm>
            <a:off x="673100" y="1572270"/>
            <a:ext cx="3882000"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2. Select your receiver and location</a:t>
            </a:r>
            <a:endParaRPr dirty="0">
              <a:latin typeface="Bree Serif" panose="020B0604020202020204" charset="0"/>
              <a:ea typeface="Trebuchet MS"/>
              <a:cs typeface="Trebuchet MS"/>
              <a:sym typeface="Trebuchet MS"/>
            </a:endParaRPr>
          </a:p>
        </p:txBody>
      </p:sp>
      <p:sp>
        <p:nvSpPr>
          <p:cNvPr id="14" name="Google Shape;326;p34">
            <a:extLst>
              <a:ext uri="{FF2B5EF4-FFF2-40B4-BE49-F238E27FC236}">
                <a16:creationId xmlns:a16="http://schemas.microsoft.com/office/drawing/2014/main" id="{D88D1E27-0C5C-4D12-92EC-FFC35E073330}"/>
              </a:ext>
            </a:extLst>
          </p:cNvPr>
          <p:cNvSpPr txBox="1"/>
          <p:nvPr/>
        </p:nvSpPr>
        <p:spPr>
          <a:xfrm>
            <a:off x="673100" y="2304436"/>
            <a:ext cx="5375082"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3. Choose how will you pay (</a:t>
            </a:r>
            <a:r>
              <a:rPr lang="en-US" dirty="0">
                <a:latin typeface="Bree Serif" panose="020B0604020202020204" charset="0"/>
                <a:ea typeface="Trebuchet MS"/>
                <a:cs typeface="Trebuchet MS"/>
                <a:sym typeface="Trebuchet MS"/>
              </a:rPr>
              <a:t>online, in person) </a:t>
            </a:r>
            <a:endParaRPr dirty="0">
              <a:latin typeface="Bree Serif" panose="020B0604020202020204" charset="0"/>
              <a:ea typeface="Trebuchet MS"/>
              <a:cs typeface="Trebuchet MS"/>
              <a:sym typeface="Trebuchet MS"/>
            </a:endParaRPr>
          </a:p>
        </p:txBody>
      </p:sp>
      <p:sp>
        <p:nvSpPr>
          <p:cNvPr id="15" name="Google Shape;327;p34">
            <a:extLst>
              <a:ext uri="{FF2B5EF4-FFF2-40B4-BE49-F238E27FC236}">
                <a16:creationId xmlns:a16="http://schemas.microsoft.com/office/drawing/2014/main" id="{E5A0C518-6EF4-4907-94A0-4990229F1368}"/>
              </a:ext>
            </a:extLst>
          </p:cNvPr>
          <p:cNvSpPr txBox="1"/>
          <p:nvPr/>
        </p:nvSpPr>
        <p:spPr>
          <a:xfrm>
            <a:off x="673100" y="2984781"/>
            <a:ext cx="1810800"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4.Send money</a:t>
            </a:r>
            <a:endParaRPr dirty="0">
              <a:latin typeface="Bree Serif" panose="020B0604020202020204" charset="0"/>
              <a:ea typeface="Trebuchet MS"/>
              <a:cs typeface="Trebuchet MS"/>
              <a:sym typeface="Trebuchet MS"/>
            </a:endParaRPr>
          </a:p>
        </p:txBody>
      </p:sp>
      <p:sp>
        <p:nvSpPr>
          <p:cNvPr id="16" name="Google Shape;328;p34">
            <a:extLst>
              <a:ext uri="{FF2B5EF4-FFF2-40B4-BE49-F238E27FC236}">
                <a16:creationId xmlns:a16="http://schemas.microsoft.com/office/drawing/2014/main" id="{9DA3E7CE-00E5-4931-B614-2BF385868B94}"/>
              </a:ext>
            </a:extLst>
          </p:cNvPr>
          <p:cNvSpPr txBox="1"/>
          <p:nvPr/>
        </p:nvSpPr>
        <p:spPr>
          <a:xfrm>
            <a:off x="673100" y="3606940"/>
            <a:ext cx="2032800"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5.Money arrive at WU   </a:t>
            </a:r>
            <a:endParaRPr dirty="0">
              <a:latin typeface="Bree Serif" panose="020B0604020202020204" charset="0"/>
              <a:ea typeface="Trebuchet MS"/>
              <a:cs typeface="Trebuchet MS"/>
              <a:sym typeface="Trebuchet MS"/>
            </a:endParaRPr>
          </a:p>
        </p:txBody>
      </p:sp>
      <p:sp>
        <p:nvSpPr>
          <p:cNvPr id="17" name="Google Shape;328;p34">
            <a:extLst>
              <a:ext uri="{FF2B5EF4-FFF2-40B4-BE49-F238E27FC236}">
                <a16:creationId xmlns:a16="http://schemas.microsoft.com/office/drawing/2014/main" id="{68884A8F-9B80-4E82-8C56-09811DC877DF}"/>
              </a:ext>
            </a:extLst>
          </p:cNvPr>
          <p:cNvSpPr txBox="1"/>
          <p:nvPr/>
        </p:nvSpPr>
        <p:spPr>
          <a:xfrm>
            <a:off x="673100" y="4287285"/>
            <a:ext cx="5359032" cy="442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400"/>
              </a:spcAft>
              <a:buNone/>
            </a:pPr>
            <a:r>
              <a:rPr lang="en" dirty="0">
                <a:latin typeface="Bree Serif" panose="020B0604020202020204" charset="0"/>
                <a:ea typeface="Trebuchet MS"/>
                <a:cs typeface="Trebuchet MS"/>
                <a:sym typeface="Trebuchet MS"/>
              </a:rPr>
              <a:t>6.Customer cash out </a:t>
            </a:r>
            <a:r>
              <a:rPr lang="en-US" dirty="0">
                <a:latin typeface="Bree Serif" panose="020B0604020202020204" charset="0"/>
                <a:ea typeface="Trebuchet MS"/>
                <a:cs typeface="Trebuchet MS"/>
                <a:sym typeface="Trebuchet MS"/>
              </a:rPr>
              <a:t>at WU retail stores</a:t>
            </a:r>
            <a:r>
              <a:rPr lang="en" dirty="0">
                <a:latin typeface="Bree Serif" panose="020B0604020202020204" charset="0"/>
                <a:ea typeface="Trebuchet MS"/>
                <a:cs typeface="Trebuchet MS"/>
                <a:sym typeface="Trebuchet MS"/>
              </a:rPr>
              <a:t>   </a:t>
            </a:r>
            <a:endParaRPr dirty="0">
              <a:latin typeface="Bree Serif" panose="020B0604020202020204" charset="0"/>
              <a:ea typeface="Trebuchet MS"/>
              <a:cs typeface="Trebuchet MS"/>
              <a:sym typeface="Trebuchet MS"/>
            </a:endParaRPr>
          </a:p>
        </p:txBody>
      </p:sp>
      <p:pic>
        <p:nvPicPr>
          <p:cNvPr id="19" name="Picture 18" descr="A picture containing object, clock&#10;&#10;Description generated with high confidence">
            <a:extLst>
              <a:ext uri="{FF2B5EF4-FFF2-40B4-BE49-F238E27FC236}">
                <a16:creationId xmlns:a16="http://schemas.microsoft.com/office/drawing/2014/main" id="{14F1642A-0E91-4A90-BAB2-990166FB8438}"/>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741269" y="787400"/>
            <a:ext cx="613825" cy="613825"/>
          </a:xfrm>
          <a:prstGeom prst="rect">
            <a:avLst/>
          </a:prstGeom>
        </p:spPr>
      </p:pic>
      <p:pic>
        <p:nvPicPr>
          <p:cNvPr id="21" name="Picture 20" descr="A picture containing clipart&#10;&#10;Description generated with high confidence">
            <a:extLst>
              <a:ext uri="{FF2B5EF4-FFF2-40B4-BE49-F238E27FC236}">
                <a16:creationId xmlns:a16="http://schemas.microsoft.com/office/drawing/2014/main" id="{6CE3D275-E379-42C8-84C8-29E4F466F44F}"/>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286759" y="1477081"/>
            <a:ext cx="1490745" cy="838544"/>
          </a:xfrm>
          <a:prstGeom prst="rect">
            <a:avLst/>
          </a:prstGeom>
        </p:spPr>
      </p:pic>
      <p:pic>
        <p:nvPicPr>
          <p:cNvPr id="23" name="Picture 22" descr="A close up of a logo&#10;&#10;Description generated with very high confidence">
            <a:extLst>
              <a:ext uri="{FF2B5EF4-FFF2-40B4-BE49-F238E27FC236}">
                <a16:creationId xmlns:a16="http://schemas.microsoft.com/office/drawing/2014/main" id="{5987A109-CD3D-4CA7-A759-1C630DFD5121}"/>
              </a:ext>
            </a:extLst>
          </p:cNvPr>
          <p:cNvPicPr>
            <a:picLocks noChangeAspect="1"/>
          </p:cNvPicPr>
          <p:nvPr/>
        </p:nvPicPr>
        <p:blipFill>
          <a:blip r:embed="rId5">
            <a:clrChange>
              <a:clrFrom>
                <a:srgbClr val="000000">
                  <a:alpha val="0"/>
                </a:srgbClr>
              </a:clrFrom>
              <a:clrTo>
                <a:srgbClr val="000000">
                  <a:alpha val="0"/>
                </a:srgbClr>
              </a:clrTo>
            </a:clrChange>
          </a:blip>
          <a:stretch>
            <a:fillRect/>
          </a:stretch>
        </p:blipFill>
        <p:spPr>
          <a:xfrm>
            <a:off x="5648731" y="2285676"/>
            <a:ext cx="764112" cy="764112"/>
          </a:xfrm>
          <a:prstGeom prst="rect">
            <a:avLst/>
          </a:prstGeom>
        </p:spPr>
      </p:pic>
      <p:pic>
        <p:nvPicPr>
          <p:cNvPr id="25" name="Picture 24">
            <a:extLst>
              <a:ext uri="{FF2B5EF4-FFF2-40B4-BE49-F238E27FC236}">
                <a16:creationId xmlns:a16="http://schemas.microsoft.com/office/drawing/2014/main" id="{8F2967E7-1727-4BFC-90D8-BEEF102DBD0D}"/>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5741269" y="3028930"/>
            <a:ext cx="534073" cy="576106"/>
          </a:xfrm>
          <a:prstGeom prst="rect">
            <a:avLst/>
          </a:prstGeom>
        </p:spPr>
      </p:pic>
      <p:pic>
        <p:nvPicPr>
          <p:cNvPr id="26" name="Google Shape;314;p33">
            <a:extLst>
              <a:ext uri="{FF2B5EF4-FFF2-40B4-BE49-F238E27FC236}">
                <a16:creationId xmlns:a16="http://schemas.microsoft.com/office/drawing/2014/main" id="{C185B60E-97A8-424A-877D-950202049FD8}"/>
              </a:ext>
            </a:extLst>
          </p:cNvPr>
          <p:cNvPicPr preferRelativeResize="0"/>
          <p:nvPr/>
        </p:nvPicPr>
        <p:blipFill>
          <a:blip r:embed="rId2">
            <a:clrChange>
              <a:clrFrom>
                <a:srgbClr val="FFFFFF"/>
              </a:clrFrom>
              <a:clrTo>
                <a:srgbClr val="FFFFFF">
                  <a:alpha val="0"/>
                </a:srgbClr>
              </a:clrTo>
            </a:clrChange>
            <a:alphaModFix/>
          </a:blip>
          <a:stretch>
            <a:fillRect/>
          </a:stretch>
        </p:blipFill>
        <p:spPr>
          <a:xfrm>
            <a:off x="5628714" y="3673533"/>
            <a:ext cx="764112" cy="721391"/>
          </a:xfrm>
          <a:prstGeom prst="rect">
            <a:avLst/>
          </a:prstGeom>
          <a:noFill/>
          <a:ln>
            <a:noFill/>
          </a:ln>
        </p:spPr>
      </p:pic>
    </p:spTree>
    <p:extLst>
      <p:ext uri="{BB962C8B-B14F-4D97-AF65-F5344CB8AC3E}">
        <p14:creationId xmlns:p14="http://schemas.microsoft.com/office/powerpoint/2010/main" val="358776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44"/>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44"/>
          <p:cNvPicPr preferRelativeResize="0"/>
          <p:nvPr/>
        </p:nvPicPr>
        <p:blipFill>
          <a:blip r:embed="rId3">
            <a:alphaModFix/>
          </a:blip>
          <a:stretch>
            <a:fillRect/>
          </a:stretch>
        </p:blipFill>
        <p:spPr>
          <a:xfrm>
            <a:off x="8342650" y="166050"/>
            <a:ext cx="609276" cy="609276"/>
          </a:xfrm>
          <a:prstGeom prst="rect">
            <a:avLst/>
          </a:prstGeom>
          <a:noFill/>
          <a:ln>
            <a:noFill/>
          </a:ln>
        </p:spPr>
      </p:pic>
      <p:pic>
        <p:nvPicPr>
          <p:cNvPr id="608" name="Google Shape;608;p44"/>
          <p:cNvPicPr preferRelativeResize="0"/>
          <p:nvPr/>
        </p:nvPicPr>
        <p:blipFill>
          <a:blip r:embed="rId4">
            <a:alphaModFix/>
          </a:blip>
          <a:stretch>
            <a:fillRect/>
          </a:stretch>
        </p:blipFill>
        <p:spPr>
          <a:xfrm>
            <a:off x="5162500" y="1391225"/>
            <a:ext cx="3738075" cy="3199725"/>
          </a:xfrm>
          <a:prstGeom prst="rect">
            <a:avLst/>
          </a:prstGeom>
          <a:noFill/>
          <a:ln>
            <a:noFill/>
          </a:ln>
        </p:spPr>
      </p:pic>
      <p:pic>
        <p:nvPicPr>
          <p:cNvPr id="609" name="Google Shape;609;p44"/>
          <p:cNvPicPr preferRelativeResize="0"/>
          <p:nvPr/>
        </p:nvPicPr>
        <p:blipFill>
          <a:blip r:embed="rId5">
            <a:alphaModFix/>
          </a:blip>
          <a:stretch>
            <a:fillRect/>
          </a:stretch>
        </p:blipFill>
        <p:spPr>
          <a:xfrm>
            <a:off x="39525" y="1214762"/>
            <a:ext cx="4873800" cy="3655375"/>
          </a:xfrm>
          <a:prstGeom prst="rect">
            <a:avLst/>
          </a:prstGeom>
          <a:noFill/>
          <a:ln>
            <a:noFill/>
          </a:ln>
        </p:spPr>
      </p:pic>
      <p:cxnSp>
        <p:nvCxnSpPr>
          <p:cNvPr id="610" name="Google Shape;610;p44"/>
          <p:cNvCxnSpPr/>
          <p:nvPr/>
        </p:nvCxnSpPr>
        <p:spPr>
          <a:xfrm>
            <a:off x="4912425" y="945750"/>
            <a:ext cx="900" cy="4193400"/>
          </a:xfrm>
          <a:prstGeom prst="straightConnector1">
            <a:avLst/>
          </a:prstGeom>
          <a:noFill/>
          <a:ln w="76200" cap="flat" cmpd="sng">
            <a:solidFill>
              <a:srgbClr val="EFEFEF"/>
            </a:solidFill>
            <a:prstDash val="solid"/>
            <a:round/>
            <a:headEnd type="none" w="med" len="med"/>
            <a:tailEnd type="none" w="med" len="med"/>
          </a:ln>
        </p:spPr>
      </p:cxnSp>
      <p:sp>
        <p:nvSpPr>
          <p:cNvPr id="8" name="Google Shape;176;p30">
            <a:extLst>
              <a:ext uri="{FF2B5EF4-FFF2-40B4-BE49-F238E27FC236}">
                <a16:creationId xmlns:a16="http://schemas.microsoft.com/office/drawing/2014/main" id="{628068E4-A030-4D5C-8B07-EEC6330DB852}"/>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SWIFT in practice</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r>
              <a:rPr lang="en-US" sz="1200" dirty="0">
                <a:solidFill>
                  <a:srgbClr val="666666"/>
                </a:solidFill>
                <a:latin typeface="Bree Serif" panose="020B0604020202020204" charset="0"/>
                <a:ea typeface="Bree Serif"/>
                <a:cs typeface="Bree Serif"/>
                <a:sym typeface="Bree Serif"/>
              </a:rPr>
              <a:t>How does international money transfer actually work?</a:t>
            </a: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p45"/>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17" name="Google Shape;617;p45"/>
          <p:cNvPicPr preferRelativeResize="0"/>
          <p:nvPr/>
        </p:nvPicPr>
        <p:blipFill rotWithShape="1">
          <a:blip r:embed="rId3">
            <a:alphaModFix/>
          </a:blip>
          <a:srcRect/>
          <a:stretch/>
        </p:blipFill>
        <p:spPr>
          <a:xfrm>
            <a:off x="8342650" y="166050"/>
            <a:ext cx="609276" cy="609276"/>
          </a:xfrm>
          <a:prstGeom prst="rect">
            <a:avLst/>
          </a:prstGeom>
          <a:noFill/>
          <a:ln>
            <a:noFill/>
          </a:ln>
        </p:spPr>
      </p:pic>
      <p:grpSp>
        <p:nvGrpSpPr>
          <p:cNvPr id="618" name="Google Shape;618;p45"/>
          <p:cNvGrpSpPr/>
          <p:nvPr/>
        </p:nvGrpSpPr>
        <p:grpSpPr>
          <a:xfrm>
            <a:off x="711867" y="1107110"/>
            <a:ext cx="4065134" cy="1045265"/>
            <a:chOff x="258211" y="2577172"/>
            <a:chExt cx="4065134" cy="1319247"/>
          </a:xfrm>
        </p:grpSpPr>
        <p:sp>
          <p:nvSpPr>
            <p:cNvPr id="619" name="Google Shape;619;p45"/>
            <p:cNvSpPr/>
            <p:nvPr/>
          </p:nvSpPr>
          <p:spPr>
            <a:xfrm>
              <a:off x="258211" y="2577172"/>
              <a:ext cx="4007621" cy="1167947"/>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20" name="Google Shape;620;p45"/>
            <p:cNvSpPr txBox="1"/>
            <p:nvPr/>
          </p:nvSpPr>
          <p:spPr>
            <a:xfrm>
              <a:off x="386180" y="2614533"/>
              <a:ext cx="3937165" cy="128188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Deutsche Bank: </a:t>
              </a:r>
              <a:r>
                <a:rPr lang="en-GB" sz="1200" b="0" i="0" u="none" strike="noStrike" cap="none">
                  <a:solidFill>
                    <a:srgbClr val="000000"/>
                  </a:solidFill>
                  <a:latin typeface="Arial"/>
                  <a:ea typeface="Arial"/>
                  <a:cs typeface="Arial"/>
                  <a:sym typeface="Arial"/>
                </a:rPr>
                <a:t>is currently exploring various use cases of blockchain in areas like payments and settlement of fiat currencies, asset registries, enforcement and clearing derivative contracts</a:t>
              </a:r>
              <a:endParaRPr/>
            </a:p>
            <a:p>
              <a:pPr marL="0" marR="0" lvl="0" indent="0" algn="l"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 </a:t>
              </a:r>
              <a:endParaRPr sz="1100" b="0" i="0" u="none" strike="noStrike" cap="none">
                <a:solidFill>
                  <a:srgbClr val="000000"/>
                </a:solidFill>
                <a:latin typeface="Arial"/>
                <a:ea typeface="Arial"/>
                <a:cs typeface="Arial"/>
                <a:sym typeface="Arial"/>
              </a:endParaRPr>
            </a:p>
          </p:txBody>
        </p:sp>
      </p:grpSp>
      <p:grpSp>
        <p:nvGrpSpPr>
          <p:cNvPr id="621" name="Google Shape;621;p45"/>
          <p:cNvGrpSpPr/>
          <p:nvPr/>
        </p:nvGrpSpPr>
        <p:grpSpPr>
          <a:xfrm>
            <a:off x="711867" y="2287325"/>
            <a:ext cx="4065134" cy="1031089"/>
            <a:chOff x="258211" y="2577172"/>
            <a:chExt cx="4065134" cy="1301355"/>
          </a:xfrm>
        </p:grpSpPr>
        <p:sp>
          <p:nvSpPr>
            <p:cNvPr id="622" name="Google Shape;622;p45"/>
            <p:cNvSpPr/>
            <p:nvPr/>
          </p:nvSpPr>
          <p:spPr>
            <a:xfrm>
              <a:off x="258211" y="2577172"/>
              <a:ext cx="4007621" cy="1167947"/>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23" name="Google Shape;623;p45"/>
            <p:cNvSpPr txBox="1"/>
            <p:nvPr/>
          </p:nvSpPr>
          <p:spPr>
            <a:xfrm>
              <a:off x="386180" y="2596641"/>
              <a:ext cx="3937165" cy="128188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Nasdaq: </a:t>
              </a:r>
              <a:r>
                <a:rPr lang="en-GB" sz="1200" b="0" i="0" u="none" strike="noStrike" cap="none">
                  <a:solidFill>
                    <a:srgbClr val="000000"/>
                  </a:solidFill>
                  <a:latin typeface="Arial"/>
                  <a:ea typeface="Arial"/>
                  <a:cs typeface="Arial"/>
                  <a:sym typeface="Arial"/>
                </a:rPr>
                <a:t>Nasdaq Linq is a digital ledger technology that leverages a blockchain to facilitate the issuance, cataloging and recording  of privately held company’s shares on the Nasdaq Private Market</a:t>
              </a:r>
              <a:endParaRPr/>
            </a:p>
            <a:p>
              <a:pPr marL="0" marR="0" lvl="0" indent="0" algn="l"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 </a:t>
              </a:r>
              <a:endParaRPr sz="1100" b="0" i="0" u="none" strike="noStrike" cap="none">
                <a:solidFill>
                  <a:srgbClr val="000000"/>
                </a:solidFill>
                <a:latin typeface="Arial"/>
                <a:ea typeface="Arial"/>
                <a:cs typeface="Arial"/>
                <a:sym typeface="Arial"/>
              </a:endParaRPr>
            </a:p>
          </p:txBody>
        </p:sp>
      </p:grpSp>
      <p:sp>
        <p:nvSpPr>
          <p:cNvPr id="624" name="Google Shape;624;p45"/>
          <p:cNvSpPr txBox="1"/>
          <p:nvPr/>
        </p:nvSpPr>
        <p:spPr>
          <a:xfrm>
            <a:off x="169541" y="4536335"/>
            <a:ext cx="1237839"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Source: Apiumhub and CNBC</a:t>
            </a:r>
            <a:endParaRPr/>
          </a:p>
        </p:txBody>
      </p:sp>
      <p:grpSp>
        <p:nvGrpSpPr>
          <p:cNvPr id="625" name="Google Shape;625;p45"/>
          <p:cNvGrpSpPr/>
          <p:nvPr/>
        </p:nvGrpSpPr>
        <p:grpSpPr>
          <a:xfrm>
            <a:off x="711867" y="3435181"/>
            <a:ext cx="4022606" cy="925387"/>
            <a:chOff x="258211" y="2577172"/>
            <a:chExt cx="4022606" cy="1167947"/>
          </a:xfrm>
        </p:grpSpPr>
        <p:sp>
          <p:nvSpPr>
            <p:cNvPr id="626" name="Google Shape;626;p45"/>
            <p:cNvSpPr/>
            <p:nvPr/>
          </p:nvSpPr>
          <p:spPr>
            <a:xfrm>
              <a:off x="258211" y="2577172"/>
              <a:ext cx="4007621" cy="1167947"/>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27" name="Google Shape;627;p45"/>
            <p:cNvSpPr txBox="1"/>
            <p:nvPr/>
          </p:nvSpPr>
          <p:spPr>
            <a:xfrm>
              <a:off x="343652" y="2748729"/>
              <a:ext cx="3937165" cy="81574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JP Morgan: </a:t>
              </a:r>
              <a:r>
                <a:rPr lang="en-GB" sz="1200" b="0" i="0" u="none" strike="noStrike" cap="none">
                  <a:solidFill>
                    <a:srgbClr val="000000"/>
                  </a:solidFill>
                  <a:latin typeface="Arial"/>
                  <a:ea typeface="Arial"/>
                  <a:cs typeface="Arial"/>
                  <a:sym typeface="Arial"/>
                </a:rPr>
                <a:t>has lunched a new interbank payment platform based on a private blockchain for Ethereum, a form of cryptocurrency</a:t>
              </a:r>
              <a:endParaRPr sz="1100" b="0" i="0" u="none" strike="noStrike" cap="none">
                <a:solidFill>
                  <a:srgbClr val="000000"/>
                </a:solidFill>
                <a:latin typeface="Arial"/>
                <a:ea typeface="Arial"/>
                <a:cs typeface="Arial"/>
                <a:sym typeface="Arial"/>
              </a:endParaRPr>
            </a:p>
          </p:txBody>
        </p:sp>
      </p:grpSp>
      <p:pic>
        <p:nvPicPr>
          <p:cNvPr id="628" name="Google Shape;628;p45"/>
          <p:cNvPicPr preferRelativeResize="0"/>
          <p:nvPr/>
        </p:nvPicPr>
        <p:blipFill rotWithShape="1">
          <a:blip r:embed="rId4">
            <a:alphaModFix/>
          </a:blip>
          <a:srcRect/>
          <a:stretch/>
        </p:blipFill>
        <p:spPr>
          <a:xfrm>
            <a:off x="6266121" y="895787"/>
            <a:ext cx="1437610" cy="1437610"/>
          </a:xfrm>
          <a:prstGeom prst="rect">
            <a:avLst/>
          </a:prstGeom>
          <a:noFill/>
          <a:ln>
            <a:noFill/>
          </a:ln>
        </p:spPr>
      </p:pic>
      <p:sp>
        <p:nvSpPr>
          <p:cNvPr id="629" name="Google Shape;629;p45"/>
          <p:cNvSpPr txBox="1"/>
          <p:nvPr/>
        </p:nvSpPr>
        <p:spPr>
          <a:xfrm>
            <a:off x="7425688" y="1916560"/>
            <a:ext cx="902811"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Frankfurt, Germany</a:t>
            </a:r>
            <a:endParaRPr/>
          </a:p>
        </p:txBody>
      </p:sp>
      <p:pic>
        <p:nvPicPr>
          <p:cNvPr id="630" name="Google Shape;630;p45"/>
          <p:cNvPicPr preferRelativeResize="0"/>
          <p:nvPr/>
        </p:nvPicPr>
        <p:blipFill rotWithShape="1">
          <a:blip r:embed="rId5">
            <a:alphaModFix/>
          </a:blip>
          <a:srcRect/>
          <a:stretch/>
        </p:blipFill>
        <p:spPr>
          <a:xfrm>
            <a:off x="6076037" y="2542984"/>
            <a:ext cx="1817778" cy="519771"/>
          </a:xfrm>
          <a:prstGeom prst="rect">
            <a:avLst/>
          </a:prstGeom>
          <a:noFill/>
          <a:ln>
            <a:noFill/>
          </a:ln>
        </p:spPr>
      </p:pic>
      <p:sp>
        <p:nvSpPr>
          <p:cNvPr id="631" name="Google Shape;631;p45"/>
          <p:cNvSpPr txBox="1"/>
          <p:nvPr/>
        </p:nvSpPr>
        <p:spPr>
          <a:xfrm>
            <a:off x="7425688" y="3062755"/>
            <a:ext cx="729687"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New York, USA</a:t>
            </a:r>
            <a:endParaRPr/>
          </a:p>
        </p:txBody>
      </p:sp>
      <p:pic>
        <p:nvPicPr>
          <p:cNvPr id="632" name="Google Shape;632;p45" descr="A close up of a logo&#10;&#10;Description generated with very high confidence"/>
          <p:cNvPicPr preferRelativeResize="0"/>
          <p:nvPr/>
        </p:nvPicPr>
        <p:blipFill rotWithShape="1">
          <a:blip r:embed="rId6">
            <a:alphaModFix/>
          </a:blip>
          <a:srcRect/>
          <a:stretch/>
        </p:blipFill>
        <p:spPr>
          <a:xfrm>
            <a:off x="5988311" y="3622370"/>
            <a:ext cx="2079084" cy="519771"/>
          </a:xfrm>
          <a:prstGeom prst="rect">
            <a:avLst/>
          </a:prstGeom>
          <a:noFill/>
          <a:ln>
            <a:noFill/>
          </a:ln>
        </p:spPr>
      </p:pic>
      <p:sp>
        <p:nvSpPr>
          <p:cNvPr id="633" name="Google Shape;633;p45"/>
          <p:cNvSpPr txBox="1"/>
          <p:nvPr/>
        </p:nvSpPr>
        <p:spPr>
          <a:xfrm>
            <a:off x="7425688" y="4142141"/>
            <a:ext cx="729687"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New York, USA</a:t>
            </a:r>
            <a:endParaRPr/>
          </a:p>
        </p:txBody>
      </p:sp>
      <p:sp>
        <p:nvSpPr>
          <p:cNvPr id="21" name="Google Shape;176;p30">
            <a:extLst>
              <a:ext uri="{FF2B5EF4-FFF2-40B4-BE49-F238E27FC236}">
                <a16:creationId xmlns:a16="http://schemas.microsoft.com/office/drawing/2014/main" id="{6F34C2E5-CA0A-41F2-8B29-C1B1690FF8B6}"/>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Back up</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46"/>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40" name="Google Shape;640;p46"/>
          <p:cNvPicPr preferRelativeResize="0"/>
          <p:nvPr/>
        </p:nvPicPr>
        <p:blipFill rotWithShape="1">
          <a:blip r:embed="rId3">
            <a:alphaModFix/>
          </a:blip>
          <a:srcRect/>
          <a:stretch/>
        </p:blipFill>
        <p:spPr>
          <a:xfrm>
            <a:off x="8342650" y="166050"/>
            <a:ext cx="609276" cy="609276"/>
          </a:xfrm>
          <a:prstGeom prst="rect">
            <a:avLst/>
          </a:prstGeom>
          <a:noFill/>
          <a:ln>
            <a:noFill/>
          </a:ln>
        </p:spPr>
      </p:pic>
      <p:grpSp>
        <p:nvGrpSpPr>
          <p:cNvPr id="641" name="Google Shape;641;p46"/>
          <p:cNvGrpSpPr/>
          <p:nvPr/>
        </p:nvGrpSpPr>
        <p:grpSpPr>
          <a:xfrm>
            <a:off x="711867" y="1107110"/>
            <a:ext cx="4022606" cy="925387"/>
            <a:chOff x="258211" y="2577172"/>
            <a:chExt cx="4022606" cy="1167947"/>
          </a:xfrm>
        </p:grpSpPr>
        <p:sp>
          <p:nvSpPr>
            <p:cNvPr id="642" name="Google Shape;642;p46"/>
            <p:cNvSpPr/>
            <p:nvPr/>
          </p:nvSpPr>
          <p:spPr>
            <a:xfrm>
              <a:off x="258211" y="2577172"/>
              <a:ext cx="4007621" cy="1167947"/>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43" name="Google Shape;643;p46"/>
            <p:cNvSpPr txBox="1"/>
            <p:nvPr/>
          </p:nvSpPr>
          <p:spPr>
            <a:xfrm>
              <a:off x="343652" y="2838189"/>
              <a:ext cx="3937165" cy="81574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BNP Paribas: </a:t>
              </a:r>
              <a:r>
                <a:rPr lang="en-GB" sz="1200" b="0" i="0" u="none" strike="noStrike" cap="none">
                  <a:solidFill>
                    <a:srgbClr val="000000"/>
                  </a:solidFill>
                  <a:latin typeface="Arial"/>
                  <a:ea typeface="Arial"/>
                  <a:cs typeface="Arial"/>
                  <a:sym typeface="Arial"/>
                </a:rPr>
                <a:t>is experimenting with making transactions by using Blockchain</a:t>
              </a:r>
              <a:endParaRPr/>
            </a:p>
            <a:p>
              <a:pPr marL="0" marR="0" lvl="0" indent="0" algn="l"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 </a:t>
              </a:r>
              <a:endParaRPr sz="1100" b="0" i="0" u="none" strike="noStrike" cap="none">
                <a:solidFill>
                  <a:srgbClr val="000000"/>
                </a:solidFill>
                <a:latin typeface="Arial"/>
                <a:ea typeface="Arial"/>
                <a:cs typeface="Arial"/>
                <a:sym typeface="Arial"/>
              </a:endParaRPr>
            </a:p>
          </p:txBody>
        </p:sp>
      </p:grpSp>
      <p:grpSp>
        <p:nvGrpSpPr>
          <p:cNvPr id="644" name="Google Shape;644;p46"/>
          <p:cNvGrpSpPr/>
          <p:nvPr/>
        </p:nvGrpSpPr>
        <p:grpSpPr>
          <a:xfrm>
            <a:off x="711867" y="2287325"/>
            <a:ext cx="4065134" cy="925387"/>
            <a:chOff x="258211" y="2577172"/>
            <a:chExt cx="4065134" cy="1167947"/>
          </a:xfrm>
        </p:grpSpPr>
        <p:sp>
          <p:nvSpPr>
            <p:cNvPr id="645" name="Google Shape;645;p46"/>
            <p:cNvSpPr/>
            <p:nvPr/>
          </p:nvSpPr>
          <p:spPr>
            <a:xfrm>
              <a:off x="258211" y="2577172"/>
              <a:ext cx="4007621" cy="1167947"/>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46" name="Google Shape;646;p46"/>
            <p:cNvSpPr txBox="1"/>
            <p:nvPr/>
          </p:nvSpPr>
          <p:spPr>
            <a:xfrm>
              <a:off x="386180" y="2838189"/>
              <a:ext cx="3937165" cy="81574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1" i="0" u="none" strike="noStrike" cap="none">
                  <a:solidFill>
                    <a:srgbClr val="000000"/>
                  </a:solidFill>
                  <a:latin typeface="Arial"/>
                  <a:ea typeface="Arial"/>
                  <a:cs typeface="Arial"/>
                  <a:sym typeface="Arial"/>
                </a:rPr>
                <a:t>US Federal Reserve: </a:t>
              </a:r>
              <a:r>
                <a:rPr lang="en-GB" sz="1200" b="0" i="0" u="none" strike="noStrike" cap="none">
                  <a:solidFill>
                    <a:srgbClr val="000000"/>
                  </a:solidFill>
                  <a:latin typeface="Arial"/>
                  <a:ea typeface="Arial"/>
                  <a:cs typeface="Arial"/>
                  <a:sym typeface="Arial"/>
                </a:rPr>
                <a:t>is working with IBM on developing a new digital payment system tied to Blockchain</a:t>
              </a:r>
              <a:endParaRPr/>
            </a:p>
            <a:p>
              <a:pPr marL="0" marR="0" lvl="0" indent="0" algn="l"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 </a:t>
              </a:r>
              <a:endParaRPr sz="1100" b="0" i="0" u="none" strike="noStrike" cap="none">
                <a:solidFill>
                  <a:srgbClr val="000000"/>
                </a:solidFill>
                <a:latin typeface="Arial"/>
                <a:ea typeface="Arial"/>
                <a:cs typeface="Arial"/>
                <a:sym typeface="Arial"/>
              </a:endParaRPr>
            </a:p>
          </p:txBody>
        </p:sp>
      </p:grpSp>
      <p:sp>
        <p:nvSpPr>
          <p:cNvPr id="647" name="Google Shape;647;p46"/>
          <p:cNvSpPr txBox="1"/>
          <p:nvPr/>
        </p:nvSpPr>
        <p:spPr>
          <a:xfrm>
            <a:off x="169541" y="4536335"/>
            <a:ext cx="1237839"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Source: Apiumhub and CNBC</a:t>
            </a:r>
            <a:endParaRPr/>
          </a:p>
        </p:txBody>
      </p:sp>
      <p:pic>
        <p:nvPicPr>
          <p:cNvPr id="648" name="Google Shape;648;p46" descr="A picture containing clipart&#10;&#10;Description generated with very high confidence"/>
          <p:cNvPicPr preferRelativeResize="0"/>
          <p:nvPr/>
        </p:nvPicPr>
        <p:blipFill rotWithShape="1">
          <a:blip r:embed="rId4">
            <a:alphaModFix/>
          </a:blip>
          <a:srcRect/>
          <a:stretch/>
        </p:blipFill>
        <p:spPr>
          <a:xfrm>
            <a:off x="6024129" y="1386313"/>
            <a:ext cx="2124508" cy="437777"/>
          </a:xfrm>
          <a:prstGeom prst="rect">
            <a:avLst/>
          </a:prstGeom>
          <a:noFill/>
          <a:ln>
            <a:noFill/>
          </a:ln>
        </p:spPr>
      </p:pic>
      <p:sp>
        <p:nvSpPr>
          <p:cNvPr id="649" name="Google Shape;649;p46"/>
          <p:cNvSpPr txBox="1"/>
          <p:nvPr/>
        </p:nvSpPr>
        <p:spPr>
          <a:xfrm>
            <a:off x="7425688" y="1916560"/>
            <a:ext cx="652743"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Paris, France</a:t>
            </a:r>
            <a:endParaRPr/>
          </a:p>
        </p:txBody>
      </p:sp>
      <p:pic>
        <p:nvPicPr>
          <p:cNvPr id="650" name="Google Shape;650;p46" descr="A close up of a logo&#10;&#10;Description generated with very high confidence"/>
          <p:cNvPicPr preferRelativeResize="0"/>
          <p:nvPr/>
        </p:nvPicPr>
        <p:blipFill rotWithShape="1">
          <a:blip r:embed="rId5">
            <a:alphaModFix/>
          </a:blip>
          <a:srcRect/>
          <a:stretch/>
        </p:blipFill>
        <p:spPr>
          <a:xfrm>
            <a:off x="6444606" y="2271311"/>
            <a:ext cx="1255201" cy="941401"/>
          </a:xfrm>
          <a:prstGeom prst="rect">
            <a:avLst/>
          </a:prstGeom>
          <a:noFill/>
          <a:ln>
            <a:noFill/>
          </a:ln>
        </p:spPr>
      </p:pic>
      <p:sp>
        <p:nvSpPr>
          <p:cNvPr id="651" name="Google Shape;651;p46"/>
          <p:cNvSpPr txBox="1"/>
          <p:nvPr/>
        </p:nvSpPr>
        <p:spPr>
          <a:xfrm>
            <a:off x="7425688" y="3062755"/>
            <a:ext cx="986167"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Washington D.C., USA</a:t>
            </a:r>
            <a:endParaRPr/>
          </a:p>
        </p:txBody>
      </p:sp>
      <p:sp>
        <p:nvSpPr>
          <p:cNvPr id="16" name="Google Shape;176;p30">
            <a:extLst>
              <a:ext uri="{FF2B5EF4-FFF2-40B4-BE49-F238E27FC236}">
                <a16:creationId xmlns:a16="http://schemas.microsoft.com/office/drawing/2014/main" id="{BF224A8C-51D1-4AB5-9E91-0E4705B81607}"/>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Back up</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pic>
        <p:nvPicPr>
          <p:cNvPr id="656" name="Google Shape;656;p47"/>
          <p:cNvPicPr preferRelativeResize="0"/>
          <p:nvPr/>
        </p:nvPicPr>
        <p:blipFill rotWithShape="1">
          <a:blip r:embed="rId3">
            <a:alphaModFix/>
          </a:blip>
          <a:srcRect l="6745" t="23816" r="31626" b="23816"/>
          <a:stretch/>
        </p:blipFill>
        <p:spPr>
          <a:xfrm>
            <a:off x="698387" y="901867"/>
            <a:ext cx="7747227" cy="3594935"/>
          </a:xfrm>
          <a:prstGeom prst="rect">
            <a:avLst/>
          </a:prstGeom>
          <a:noFill/>
          <a:ln>
            <a:noFill/>
          </a:ln>
        </p:spPr>
      </p:pic>
      <p:sp>
        <p:nvSpPr>
          <p:cNvPr id="657" name="Google Shape;657;p47"/>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59" name="Google Shape;659;p47"/>
          <p:cNvPicPr preferRelativeResize="0"/>
          <p:nvPr/>
        </p:nvPicPr>
        <p:blipFill rotWithShape="1">
          <a:blip r:embed="rId4">
            <a:alphaModFix/>
          </a:blip>
          <a:srcRect/>
          <a:stretch/>
        </p:blipFill>
        <p:spPr>
          <a:xfrm>
            <a:off x="8342650" y="166050"/>
            <a:ext cx="609276" cy="609276"/>
          </a:xfrm>
          <a:prstGeom prst="rect">
            <a:avLst/>
          </a:prstGeom>
          <a:noFill/>
          <a:ln>
            <a:noFill/>
          </a:ln>
        </p:spPr>
      </p:pic>
      <p:sp>
        <p:nvSpPr>
          <p:cNvPr id="660" name="Google Shape;660;p47"/>
          <p:cNvSpPr txBox="1"/>
          <p:nvPr/>
        </p:nvSpPr>
        <p:spPr>
          <a:xfrm>
            <a:off x="169541" y="4536335"/>
            <a:ext cx="736099"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Source: Infosys</a:t>
            </a:r>
            <a:endParaRPr/>
          </a:p>
        </p:txBody>
      </p:sp>
      <p:sp>
        <p:nvSpPr>
          <p:cNvPr id="7" name="Google Shape;176;p30">
            <a:extLst>
              <a:ext uri="{FF2B5EF4-FFF2-40B4-BE49-F238E27FC236}">
                <a16:creationId xmlns:a16="http://schemas.microsoft.com/office/drawing/2014/main" id="{CC5D2B12-CB85-42AB-92F6-2F94FA226B74}"/>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Back up</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pic>
        <p:nvPicPr>
          <p:cNvPr id="665" name="Google Shape;665;p48"/>
          <p:cNvPicPr preferRelativeResize="0"/>
          <p:nvPr/>
        </p:nvPicPr>
        <p:blipFill rotWithShape="1">
          <a:blip r:embed="rId3">
            <a:alphaModFix/>
          </a:blip>
          <a:srcRect l="6279" t="23842" r="33642" b="16072"/>
          <a:stretch/>
        </p:blipFill>
        <p:spPr>
          <a:xfrm>
            <a:off x="169541" y="1114843"/>
            <a:ext cx="5773479" cy="3248048"/>
          </a:xfrm>
          <a:prstGeom prst="rect">
            <a:avLst/>
          </a:prstGeom>
          <a:noFill/>
          <a:ln>
            <a:noFill/>
          </a:ln>
        </p:spPr>
      </p:pic>
      <p:sp>
        <p:nvSpPr>
          <p:cNvPr id="666" name="Google Shape;666;p48"/>
          <p:cNvSpPr/>
          <p:nvPr/>
        </p:nvSpPr>
        <p:spPr>
          <a:xfrm>
            <a:off x="-125" y="0"/>
            <a:ext cx="9144000" cy="941400"/>
          </a:xfrm>
          <a:prstGeom prst="rect">
            <a:avLst/>
          </a:prstGeom>
          <a:solidFill>
            <a:srgbClr val="EEEEEE">
              <a:alpha val="4431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68" name="Google Shape;668;p48"/>
          <p:cNvPicPr preferRelativeResize="0"/>
          <p:nvPr/>
        </p:nvPicPr>
        <p:blipFill rotWithShape="1">
          <a:blip r:embed="rId4">
            <a:alphaModFix/>
          </a:blip>
          <a:srcRect/>
          <a:stretch/>
        </p:blipFill>
        <p:spPr>
          <a:xfrm>
            <a:off x="8342650" y="166050"/>
            <a:ext cx="609276" cy="609276"/>
          </a:xfrm>
          <a:prstGeom prst="rect">
            <a:avLst/>
          </a:prstGeom>
          <a:noFill/>
          <a:ln>
            <a:noFill/>
          </a:ln>
        </p:spPr>
      </p:pic>
      <p:sp>
        <p:nvSpPr>
          <p:cNvPr id="669" name="Google Shape;669;p48"/>
          <p:cNvSpPr txBox="1"/>
          <p:nvPr/>
        </p:nvSpPr>
        <p:spPr>
          <a:xfrm>
            <a:off x="169541" y="4536335"/>
            <a:ext cx="1024639" cy="20005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Source: Blockchain.fish</a:t>
            </a:r>
            <a:endParaRPr sz="700" b="0" i="0" u="none" strike="noStrike" cap="none">
              <a:solidFill>
                <a:srgbClr val="000000"/>
              </a:solidFill>
              <a:latin typeface="Arial"/>
              <a:ea typeface="Arial"/>
              <a:cs typeface="Arial"/>
              <a:sym typeface="Arial"/>
            </a:endParaRPr>
          </a:p>
        </p:txBody>
      </p:sp>
      <p:grpSp>
        <p:nvGrpSpPr>
          <p:cNvPr id="670" name="Google Shape;670;p48"/>
          <p:cNvGrpSpPr/>
          <p:nvPr/>
        </p:nvGrpSpPr>
        <p:grpSpPr>
          <a:xfrm>
            <a:off x="6261308" y="1646361"/>
            <a:ext cx="2214583" cy="1515052"/>
            <a:chOff x="258211" y="2577172"/>
            <a:chExt cx="4046475" cy="1912173"/>
          </a:xfrm>
        </p:grpSpPr>
        <p:sp>
          <p:nvSpPr>
            <p:cNvPr id="671" name="Google Shape;671;p48"/>
            <p:cNvSpPr/>
            <p:nvPr/>
          </p:nvSpPr>
          <p:spPr>
            <a:xfrm>
              <a:off x="258211" y="2577172"/>
              <a:ext cx="4007620" cy="1912173"/>
            </a:xfrm>
            <a:prstGeom prst="rect">
              <a:avLst/>
            </a:prstGeom>
            <a:solidFill>
              <a:srgbClr val="DEDEDE"/>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672" name="Google Shape;672;p48"/>
            <p:cNvSpPr txBox="1"/>
            <p:nvPr/>
          </p:nvSpPr>
          <p:spPr>
            <a:xfrm>
              <a:off x="367521" y="2690649"/>
              <a:ext cx="3937165" cy="174802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Supporting by Distributed Ledger Technology (DLT), information is decentralized and everyone can access to the identical information making fraud become much more difficult</a:t>
              </a:r>
              <a:endParaRPr sz="1100" b="0" i="0" u="none" strike="noStrike" cap="none">
                <a:solidFill>
                  <a:srgbClr val="000000"/>
                </a:solidFill>
                <a:latin typeface="Arial"/>
                <a:ea typeface="Arial"/>
                <a:cs typeface="Arial"/>
                <a:sym typeface="Arial"/>
              </a:endParaRPr>
            </a:p>
          </p:txBody>
        </p:sp>
      </p:grpSp>
      <p:sp>
        <p:nvSpPr>
          <p:cNvPr id="10" name="Google Shape;176;p30">
            <a:extLst>
              <a:ext uri="{FF2B5EF4-FFF2-40B4-BE49-F238E27FC236}">
                <a16:creationId xmlns:a16="http://schemas.microsoft.com/office/drawing/2014/main" id="{2E9021BD-8248-4D12-8326-D4E19954C43E}"/>
              </a:ext>
            </a:extLst>
          </p:cNvPr>
          <p:cNvSpPr txBox="1"/>
          <p:nvPr/>
        </p:nvSpPr>
        <p:spPr>
          <a:xfrm>
            <a:off x="265300" y="201150"/>
            <a:ext cx="4835400" cy="7402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dirty="0">
                <a:solidFill>
                  <a:srgbClr val="666666"/>
                </a:solidFill>
                <a:latin typeface="Bree Serif" panose="020B0604020202020204" charset="0"/>
                <a:ea typeface="Bree Serif"/>
                <a:cs typeface="Bree Serif"/>
                <a:sym typeface="Bree Serif"/>
              </a:rPr>
              <a:t>Back up</a:t>
            </a:r>
            <a:endParaRPr sz="1200" dirty="0">
              <a:solidFill>
                <a:srgbClr val="999999"/>
              </a:solidFill>
              <a:latin typeface="Bree Serif" panose="020B0604020202020204" charset="0"/>
              <a:ea typeface="Bree Serif"/>
              <a:cs typeface="Bree Serif"/>
              <a:sym typeface="Bree Serif"/>
            </a:endParaRPr>
          </a:p>
          <a:p>
            <a:pPr marL="0" lvl="0" indent="0" algn="l" rtl="0">
              <a:spcBef>
                <a:spcPts val="0"/>
              </a:spcBef>
              <a:spcAft>
                <a:spcPts val="0"/>
              </a:spcAft>
              <a:buNone/>
            </a:pPr>
            <a:endParaRPr sz="1200" dirty="0">
              <a:solidFill>
                <a:srgbClr val="666666"/>
              </a:solidFill>
              <a:latin typeface="Bree Serif" panose="020B0604020202020204" charset="0"/>
              <a:ea typeface="Bree Serif"/>
              <a:cs typeface="Bree Serif"/>
              <a:sym typeface="Bree Serif"/>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50"/>
          <p:cNvSpPr/>
          <p:nvPr/>
        </p:nvSpPr>
        <p:spPr>
          <a:xfrm>
            <a:off x="-125" y="0"/>
            <a:ext cx="9144000" cy="941400"/>
          </a:xfrm>
          <a:prstGeom prst="rect">
            <a:avLst/>
          </a:prstGeom>
          <a:solidFill>
            <a:srgbClr val="EEEEEE">
              <a:alpha val="446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50"/>
          <p:cNvSpPr txBox="1"/>
          <p:nvPr/>
        </p:nvSpPr>
        <p:spPr>
          <a:xfrm>
            <a:off x="306900" y="201150"/>
            <a:ext cx="4835400" cy="539100"/>
          </a:xfrm>
          <a:prstGeom prst="rect">
            <a:avLst/>
          </a:prstGeom>
          <a:noFill/>
          <a:ln w="9525" cap="flat" cmpd="sng">
            <a:solidFill>
              <a:srgbClr val="434343"/>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a:solidFill>
                  <a:srgbClr val="666666"/>
                </a:solidFill>
                <a:latin typeface="Bree Serif"/>
                <a:ea typeface="Bree Serif"/>
                <a:cs typeface="Bree Serif"/>
                <a:sym typeface="Bree Serif"/>
              </a:rPr>
              <a:t>International payment methods</a:t>
            </a:r>
            <a:endParaRPr sz="1200">
              <a:solidFill>
                <a:srgbClr val="999999"/>
              </a:solidFill>
              <a:latin typeface="Bree Serif"/>
              <a:ea typeface="Bree Serif"/>
              <a:cs typeface="Bree Serif"/>
              <a:sym typeface="Bree Serif"/>
            </a:endParaRPr>
          </a:p>
          <a:p>
            <a:pPr marL="0" lvl="0" indent="0" algn="l" rtl="0">
              <a:spcBef>
                <a:spcPts val="0"/>
              </a:spcBef>
              <a:spcAft>
                <a:spcPts val="0"/>
              </a:spcAft>
              <a:buNone/>
            </a:pPr>
            <a:endParaRPr sz="1200">
              <a:solidFill>
                <a:srgbClr val="666666"/>
              </a:solidFill>
              <a:latin typeface="Bree Serif"/>
              <a:ea typeface="Bree Serif"/>
              <a:cs typeface="Bree Serif"/>
              <a:sym typeface="Bree Serif"/>
            </a:endParaRPr>
          </a:p>
        </p:txBody>
      </p:sp>
      <p:sp>
        <p:nvSpPr>
          <p:cNvPr id="685" name="Google Shape;685;p50"/>
          <p:cNvSpPr/>
          <p:nvPr/>
        </p:nvSpPr>
        <p:spPr>
          <a:xfrm>
            <a:off x="3474975" y="1052225"/>
            <a:ext cx="2673600" cy="1589700"/>
          </a:xfrm>
          <a:prstGeom prst="cloudCallout">
            <a:avLst>
              <a:gd name="adj1" fmla="val -29012"/>
              <a:gd name="adj2" fmla="val 80106"/>
            </a:avLst>
          </a:prstGeom>
          <a:gradFill>
            <a:gsLst>
              <a:gs pos="0">
                <a:srgbClr val="FFFFFF"/>
              </a:gs>
              <a:gs pos="100000">
                <a:srgbClr val="B3B3B3"/>
              </a:gs>
            </a:gsLst>
            <a:lin ang="5400012" scaled="0"/>
          </a:gradFill>
          <a:ln w="28575" cap="flat" cmpd="sng">
            <a:solidFill>
              <a:srgbClr val="EFEFE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800">
                <a:solidFill>
                  <a:srgbClr val="434343"/>
                </a:solidFill>
                <a:latin typeface="Bree Serif"/>
                <a:ea typeface="Bree Serif"/>
                <a:cs typeface="Bree Serif"/>
                <a:sym typeface="Bree Serif"/>
              </a:rPr>
              <a:t>How can we improve the system?</a:t>
            </a:r>
            <a:endParaRPr sz="1800">
              <a:solidFill>
                <a:srgbClr val="434343"/>
              </a:solidFill>
              <a:latin typeface="Bree Serif"/>
              <a:ea typeface="Bree Serif"/>
              <a:cs typeface="Bree Serif"/>
              <a:sym typeface="Bree Serif"/>
            </a:endParaRPr>
          </a:p>
        </p:txBody>
      </p:sp>
      <p:pic>
        <p:nvPicPr>
          <p:cNvPr id="686" name="Google Shape;686;p50"/>
          <p:cNvPicPr preferRelativeResize="0"/>
          <p:nvPr/>
        </p:nvPicPr>
        <p:blipFill>
          <a:blip r:embed="rId3">
            <a:alphaModFix/>
          </a:blip>
          <a:stretch>
            <a:fillRect/>
          </a:stretch>
        </p:blipFill>
        <p:spPr>
          <a:xfrm>
            <a:off x="2644625" y="3343900"/>
            <a:ext cx="2550041" cy="17996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TotalTime>
  <Words>2230</Words>
  <Application>Microsoft Office PowerPoint</Application>
  <PresentationFormat>On-screen Show (16:9)</PresentationFormat>
  <Paragraphs>266</Paragraphs>
  <Slides>28</Slides>
  <Notes>26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Bree Serif</vt:lpstr>
      <vt:lpstr>Calibri</vt:lpstr>
      <vt:lpstr>TH SarabunPSK</vt:lpstr>
      <vt:lpstr>Arial</vt:lpstr>
      <vt:lpstr>Trebuchet MS</vt:lpstr>
      <vt:lpstr>Quattrocento Sans</vt:lpstr>
      <vt:lpstr>Simple Light</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Janewit Yongrattanakit</cp:lastModifiedBy>
  <cp:revision>12</cp:revision>
  <dcterms:modified xsi:type="dcterms:W3CDTF">2018-09-20T06:50:56Z</dcterms:modified>
</cp:coreProperties>
</file>