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77" r:id="rId4"/>
    <p:sldId id="259" r:id="rId5"/>
    <p:sldId id="266" r:id="rId6"/>
    <p:sldId id="278" r:id="rId7"/>
    <p:sldId id="270" r:id="rId8"/>
    <p:sldId id="271" r:id="rId9"/>
    <p:sldId id="279" r:id="rId10"/>
    <p:sldId id="280" r:id="rId11"/>
    <p:sldId id="275" r:id="rId12"/>
    <p:sldId id="281" r:id="rId13"/>
    <p:sldId id="282" r:id="rId14"/>
    <p:sldId id="269" r:id="rId15"/>
    <p:sldId id="268" r:id="rId16"/>
    <p:sldId id="301" r:id="rId17"/>
    <p:sldId id="272" r:id="rId18"/>
    <p:sldId id="273" r:id="rId19"/>
    <p:sldId id="274" r:id="rId20"/>
    <p:sldId id="300" r:id="rId21"/>
    <p:sldId id="295" r:id="rId22"/>
    <p:sldId id="276" r:id="rId23"/>
    <p:sldId id="296" r:id="rId24"/>
    <p:sldId id="297" r:id="rId25"/>
    <p:sldId id="298" r:id="rId26"/>
    <p:sldId id="299" r:id="rId27"/>
    <p:sldId id="267" r:id="rId28"/>
  </p:sldIdLst>
  <p:sldSz cx="12192000" cy="6858000"/>
  <p:notesSz cx="6858000" cy="9144000"/>
  <p:defaultTextStyle>
    <a:defPPr>
      <a:defRPr lang="en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Jenmana" initials="MJ" lastIdx="2" clrIdx="0">
    <p:extLst>
      <p:ext uri="{19B8F6BF-5375-455C-9EA6-DF929625EA0E}">
        <p15:presenceInfo xmlns:p15="http://schemas.microsoft.com/office/powerpoint/2012/main" userId="06981423c1d5c226" providerId="Windows Live"/>
      </p:ext>
    </p:extLst>
  </p:cmAuthor>
  <p:cmAuthor id="2" name="Thanasak  Jenmana" initials="TJ" lastIdx="8" clrIdx="1">
    <p:extLst>
      <p:ext uri="{19B8F6BF-5375-455C-9EA6-DF929625EA0E}">
        <p15:presenceInfo xmlns:p15="http://schemas.microsoft.com/office/powerpoint/2012/main" userId="S::jenmana@staff.tu.ac.th::3373116c-79f7-47c1-99fe-43a2a7a5079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6"/>
    <p:restoredTop sz="95729"/>
  </p:normalViewPr>
  <p:slideViewPr>
    <p:cSldViewPr snapToGrid="0" snapToObjects="1">
      <p:cViewPr varScale="1">
        <p:scale>
          <a:sx n="113" d="100"/>
          <a:sy n="113" d="100"/>
        </p:scale>
        <p:origin x="184" y="92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0-10-06T08:56:22.697" idx="8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C6B02-86E0-7347-AE9E-1018A3BF5E79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710D0-C747-F34B-B856-023961ABE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205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77E5-3693-6144-8ED3-8A27B30898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301616-72D2-1F4F-9B35-06CEF6AB0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5D367-0152-9B41-958B-67BF2E249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1BE28-E3C2-CB4D-9F86-9844565C67A0}" type="datetime1">
              <a:rPr lang="fr-FR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9AEB7-7B25-0149-A40F-6E5289C7C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65C32-2E0B-2F4B-81EE-91582EE5F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351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CB278-2464-2E46-B298-F0FA64345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C26A8-44D5-114F-8834-DC4852ACC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D3F51-59A7-D542-A623-A0CC8B1FE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11339-B9C5-9D43-A2CE-B92988459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1FA01-FF45-CC4A-B94A-520588E42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1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A81FB-597E-F44A-9773-9768F62F6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31A48-1F97-A441-980D-C440EC1C8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FBC7-54D9-B048-9FBE-211A698B6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BD728-D62E-D44B-BC1A-863F63E53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9882B-04E5-4A4D-A043-421CF4DEF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4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019A-8E64-BC4B-B0DC-87A094812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19D8A-9ED0-8343-B64D-10DE3FDE81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84C437-CBB5-984D-8446-4AFFDE923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65273-E1A1-E04B-A6CC-F8B6C5343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45B9-CE34-5C43-994E-04882D041299}" type="datetime1">
              <a:rPr lang="fr-FR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64BE-AF1C-4441-9457-3DE74D0D4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63B48-714E-A14F-AB84-95254D5EA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60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CDFA0-475C-9442-82C8-4E92FB6B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3BBC7-7999-1649-B7C3-AEA9463A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0048C-F225-6346-AAED-91AFDFEF99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15195F-BEE7-164B-8E95-7DC4EAB898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8B5C3E-FAC7-5D4E-9A4C-6712B904B8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C1DFB4-FD2E-2049-B35F-674913159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33F07-857D-E849-B308-61D166F4F6AF}" type="datetime1">
              <a:rPr lang="fr-FR" smtClean="0"/>
              <a:t>06/10/2020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0814CC-CD3D-B14C-90FE-792F7F8EB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CEE468-BD97-6846-8B28-0D311C15C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136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3103D-4710-2C4F-994B-1A8020002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DC29D9-EBDC-F549-8BCD-70A71F338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F05B-927E-7547-AD6F-83932AB7BAEA}" type="datetime1">
              <a:rPr lang="fr-FR" smtClean="0"/>
              <a:t>06/10/2020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3DFF3F-5E5B-7543-A7EA-1691DCE09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7BA6C5-E731-144E-97A2-D70DD64D3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70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7D6E6A-2EB7-3948-895A-165C38CA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14A-B4AF-1F44-A5DF-885F681E5D72}" type="datetime1">
              <a:rPr lang="fr-FR" smtClean="0"/>
              <a:t>06/10/2020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413834-347D-9646-942F-AC8C5FFAD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AA6AE-6667-8C46-A17E-37F858DBE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70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AF0C-7746-7143-865C-127CB4737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77070-3345-6A4F-A852-381BD0D23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F1E98B-C94C-5741-A083-4D0291A06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32E3D-7351-9045-A4AF-BA6C3AAA4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4FC8-397C-5045-8C8B-41E5BC224363}" type="datetime1">
              <a:rPr lang="fr-FR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B3741-70CF-7148-870B-6B28898C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BFFC4-0327-B645-A6C4-7C7B8BC63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862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D258D-20AD-9E41-8952-ED1A37B2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8E4D3B-A0B8-A841-BF04-AA803F2CC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524CC7-0884-2247-A936-A4CF22A8C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AB390-58F3-3B4F-8170-4F33658F1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87D32-99B8-784B-AD46-4BA05839F90F}" type="datetime1">
              <a:rPr lang="fr-FR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F3C9D-9087-AE48-A054-CBE1D2F08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A0796-AC1C-2F47-9A97-6AA0E832F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885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FFE5-6551-B141-A01F-BDDF5AA1A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F7F67-3580-A045-8855-94A0CB5E3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6772F-77C6-C342-A64F-19C8B4702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E90B0-D547-1A40-907F-111560824634}" type="datetime1">
              <a:rPr lang="fr-FR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7853D-BE0C-594D-88D1-4835C70EA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862C2-FC88-1144-B5F4-C5073C7A8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190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D8ED00-05C3-D24B-B2C8-7B637CAE17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C8AFF6-DDC0-A34B-BBB9-9C69CF8FA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ECC0D-A73E-9C40-902F-E5BC3670E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DD41-F6CA-B045-AA3A-E8CEEF488ABE}" type="datetime1">
              <a:rPr lang="fr-FR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D7C0A-0BB6-E641-BD13-6F1DE8FE6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7F2FF-DDCB-2040-84DC-FDE2FF5E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339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CC0FEF-26C1-B944-9FC3-5D5D94F0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82257-39B0-BB42-BA3D-99B01E523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B15E6-8A7D-374E-ABB7-3DB23A9BA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fld id="{DA5527E5-F39F-AA46-98A0-C9D3206B2AC7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314D8-64F5-564E-A8A7-C21762DFC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A65781-81C3-1C4C-BA99-6A6083112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fld id="{CFA15A9C-0F48-5444-878F-85225626D73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58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/stable/25773799" TargetMode="External"/><Relationship Id="rId2" Type="http://schemas.openxmlformats.org/officeDocument/2006/relationships/hyperlink" Target="https://doi.org/10.1093/qje/120.3.96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9CA62-007E-C14A-950A-AB4C17D21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4277" y="949325"/>
            <a:ext cx="9915035" cy="2387600"/>
          </a:xfrm>
        </p:spPr>
        <p:txBody>
          <a:bodyPr/>
          <a:lstStyle/>
          <a:p>
            <a:pPr algn="l"/>
            <a:r>
              <a:rPr lang="en-US" dirty="0"/>
              <a:t>V. Poverty &amp; Inequality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E4E5CA-618E-4A4B-AE25-ADBC041B8D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4278" y="3429000"/>
            <a:ext cx="9144000" cy="1655762"/>
          </a:xfrm>
        </p:spPr>
        <p:txBody>
          <a:bodyPr/>
          <a:lstStyle/>
          <a:p>
            <a:pPr algn="l"/>
            <a:r>
              <a:rPr lang="en-GB" dirty="0"/>
              <a:t>An introduction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6371DC-D666-844D-9C15-1300DB68B950}"/>
              </a:ext>
            </a:extLst>
          </p:cNvPr>
          <p:cNvSpPr txBox="1"/>
          <p:nvPr/>
        </p:nvSpPr>
        <p:spPr>
          <a:xfrm>
            <a:off x="724278" y="5257800"/>
            <a:ext cx="39844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EE406: </a:t>
            </a:r>
            <a:r>
              <a:rPr lang="en-GB">
                <a:latin typeface="Baskerville" panose="02020502070401020303" pitchFamily="18" charset="0"/>
                <a:ea typeface="Baskerville" panose="02020502070401020303" pitchFamily="18" charset="0"/>
              </a:rPr>
              <a:t>Contemporary Economic </a:t>
            </a:r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Issues</a:t>
            </a:r>
          </a:p>
          <a:p>
            <a:r>
              <a:rPr lang="en-GB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Semester 1/2020</a:t>
            </a:r>
          </a:p>
          <a:p>
            <a:r>
              <a:rPr lang="en-GB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Faculty of Economics,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193720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DA2B5-031D-5F41-93E0-66441C23B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Measuring poverty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AFD5359-C393-C849-8F4D-D847FE4542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5FCBA-1A2F-684E-830A-8AA2DA67D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7E0F-83FD-BC47-9C78-24AB26CE2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D0154-E803-2246-8FFC-736F63BD9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050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5EE98EFF-B620-7343-A9B1-92932E92D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issues: defining the poverty line</a:t>
            </a:r>
            <a:endParaRPr lang="en-TH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A56C78B3-BF68-FB43-B769-6AC72E415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poverty line is </a:t>
            </a:r>
            <a:r>
              <a:rPr lang="en-US" b="1" dirty="0"/>
              <a:t>a critical threshold</a:t>
            </a:r>
            <a:r>
              <a:rPr lang="en-US" dirty="0"/>
              <a:t> of income, consumption, or access to goods and services below which individuals are declared to be poor. </a:t>
            </a:r>
          </a:p>
          <a:p>
            <a:r>
              <a:rPr lang="en-US" dirty="0"/>
              <a:t>A poverty line represents a minimum level of </a:t>
            </a:r>
            <a:r>
              <a:rPr lang="en-US" b="1" dirty="0"/>
              <a:t>‘acceptable’ </a:t>
            </a:r>
            <a:r>
              <a:rPr lang="en-US" dirty="0"/>
              <a:t>economic participation in a given society at a given point in time. </a:t>
            </a:r>
          </a:p>
          <a:p>
            <a:r>
              <a:rPr lang="en-US" dirty="0"/>
              <a:t>A poverty line is an approximation to a threshold that is, in fact, a deeper and less quantifiable concept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8E3F0D-8F64-E040-B8A8-F141D4466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90C64-F6AF-464E-B53C-73FF74247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FA3BD-083F-154C-9359-2CA61752E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615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F9C22-15B0-D741-8BD6-99278B057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TH" dirty="0"/>
              <a:t>overty rate definitions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5DEB96-B752-6445-9488-20D8AB326B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514350" indent="-514350">
                  <a:buFont typeface="+mj-lt"/>
                  <a:buAutoNum type="arabicPeriod"/>
                </a:pPr>
                <a:r>
                  <a:rPr lang="en-TH" b="1" dirty="0"/>
                  <a:t>Absolute</a:t>
                </a:r>
                <a:r>
                  <a:rPr lang="en-TH" dirty="0"/>
                  <a:t>: fraction of population with disposable income (normalised by family size) below poverty threshold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TH" dirty="0"/>
                  <a:t> fixed in real terms (e.g. WB now uses $1.90/day in 2011 dollar)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TH" b="1" dirty="0"/>
                  <a:t>Relative</a:t>
                </a:r>
                <a:r>
                  <a:rPr lang="en-TH" dirty="0"/>
                  <a:t>: fraction of population with disposable income (normalised by family size) below poverty threshold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TH" dirty="0"/>
                  <a:t> fixed relative to the median ( EU defines poverty threshold at 60% of median)</a:t>
                </a:r>
              </a:p>
              <a:p>
                <a:pPr marL="0" indent="0">
                  <a:buNone/>
                </a:pPr>
                <a:endParaRPr lang="en-TH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5DEB96-B752-6445-9488-20D8AB326B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326" r="-241"/>
                </a:stretch>
              </a:blipFill>
            </p:spPr>
            <p:txBody>
              <a:bodyPr/>
              <a:lstStyle/>
              <a:p>
                <a:r>
                  <a:rPr lang="en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D2650-05E8-2A4C-9DE7-60B672228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0F746-7685-E14A-814D-614F460E7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69616-B0C1-C943-9328-52D8CBB4D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2270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3FB5C-033E-3742-8BC2-BC34782A9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Poverty rate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F1E51-387A-2E4B-A69F-5D869F7E32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TH" dirty="0"/>
              <a:t>Absolute poverty falls in the long run with economic growth (nobody in the US is WB poor) but relative poverty does not</a:t>
            </a:r>
          </a:p>
          <a:p>
            <a:r>
              <a:rPr lang="en-TH" dirty="0"/>
              <a:t>Absolute poverty captures both growth &amp; inequality effects while relative poverty captures only inequality effects</a:t>
            </a:r>
          </a:p>
          <a:p>
            <a:r>
              <a:rPr lang="en-TH" dirty="0"/>
              <a:t>The fact that </a:t>
            </a:r>
            <a:r>
              <a:rPr lang="en-US" dirty="0"/>
              <a:t>inequality stays in the debate in spite of huge growth since 1800 shows that relative income matters (see e.g. </a:t>
            </a:r>
            <a:r>
              <a:rPr lang="en-US" dirty="0" err="1"/>
              <a:t>Luttmer</a:t>
            </a:r>
            <a:r>
              <a:rPr lang="en-US" dirty="0"/>
              <a:t> 2005 for empirical study)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FB1DD-87B2-1444-8E75-539302CEC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09AAFE-08F6-6A4E-9D2A-BDE447D34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C3F1D-3C87-784F-8556-C2B986643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822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3F1AE-005E-744E-BB95-18854F17B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Conceptual issues: the length of poverty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696D1-39A3-0F41-850B-9CB581FE2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People in a state of poverty often experience significant fluctuations in their income and consumption. </a:t>
            </a:r>
          </a:p>
          <a:p>
            <a:r>
              <a:rPr lang="en-US" dirty="0"/>
              <a:t>‘Temporary poverty’ occurs when people temporarily enter a poverty state because of bad economic shocks. </a:t>
            </a:r>
          </a:p>
          <a:p>
            <a:r>
              <a:rPr lang="en-US" dirty="0"/>
              <a:t>‘Chronic poverty’ is when they constantly stay in a poverty state for a long time.</a:t>
            </a:r>
          </a:p>
          <a:p>
            <a:r>
              <a:rPr lang="en-US" dirty="0"/>
              <a:t>Policies to deal with problems are also different. </a:t>
            </a:r>
          </a:p>
          <a:p>
            <a:pPr lvl="1"/>
            <a:r>
              <a:rPr lang="en-US" dirty="0"/>
              <a:t>e.g. safety net or occupation change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73B64-2456-DF43-B2B2-E6903149E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29452-56B2-854B-89F9-C3677A339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412F1-2BCE-AE46-B679-4278E284D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963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A332D-6A69-8346-AC54-5F2E60A94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Poverty rate disposable income definition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D4BF82-C158-A844-A0C9-58D65DA883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TH" dirty="0"/>
                  <a:t>Most intuitive notion of poverty is based on consumption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TH" dirty="0"/>
                  <a:t> (not pretax income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TH" dirty="0"/>
                  <a:t>.)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𝑇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𝐵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TH" dirty="0"/>
              </a:p>
              <a:p>
                <a:pPr marL="0" indent="0">
                  <a:buNone/>
                </a:pPr>
                <a:r>
                  <a:rPr lang="en-US" dirty="0"/>
                  <a:t>W</a:t>
                </a:r>
                <a:r>
                  <a:rPr lang="en-TH" dirty="0"/>
                  <a:t>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TH" dirty="0"/>
                  <a:t> is tax,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TH" dirty="0"/>
                  <a:t> gov transfers,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TH" dirty="0"/>
                  <a:t> net private transfers (charity, family, friends),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TH" dirty="0"/>
                  <a:t> is net savings (change in assets)</a:t>
                </a:r>
              </a:p>
              <a:p>
                <a:r>
                  <a:rPr lang="en-TH" dirty="0"/>
                  <a:t>Consumption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TH" dirty="0"/>
                  <a:t>is difficult to measure</a:t>
                </a:r>
              </a:p>
              <a:p>
                <a:r>
                  <a:rPr lang="en-TH" dirty="0"/>
                  <a:t>Disposable income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𝑇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TH" dirty="0"/>
                  <a:t> (post-tax income) can be measured using household surveys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D4BF82-C158-A844-A0C9-58D65DA883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n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0CB893-CC27-4D4B-B736-2405753E4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23A2A-E488-5540-A599-D1917F643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181966-410F-1248-8CD1-5CAE52CD8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94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E1B14-BB36-AA45-83E7-4DD10A2ED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Family 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FBD2F-D075-4E40-B997-CC0AB1D3B2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Ideally, poverty should be defined at the individual level based on individual consumption [e.g., kids better off when mother or grandmother controls income instead of father, </a:t>
            </a:r>
            <a:r>
              <a:rPr lang="en-US" dirty="0" err="1"/>
              <a:t>Duflo</a:t>
            </a:r>
            <a:r>
              <a:rPr lang="en-US" dirty="0"/>
              <a:t> (2003)</a:t>
            </a:r>
          </a:p>
          <a:p>
            <a:r>
              <a:rPr lang="en-US" dirty="0"/>
              <a:t>However, many consumption goods are shared within the family [e.g., housing, joint meals, etc.] and it is difficult to measure consumption at individual level </a:t>
            </a:r>
          </a:p>
          <a:p>
            <a:r>
              <a:rPr lang="en-US" dirty="0"/>
              <a:t>Measured poverty is therefore based on consumption or disposable income at the family level [or unit sharing resources] and everybody within the family has same poverty status </a:t>
            </a:r>
          </a:p>
          <a:p>
            <a:r>
              <a:rPr lang="en-US" dirty="0"/>
              <a:t>Bigger families need more resources but economies of scale in consumption: scale disposable income by family size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3EA10-5102-CC43-82A7-E01ACCC32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26A-48CA-064B-B8E6-8A4B2A323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5FC16-1A71-2B4D-9C0B-1DAD3FDF4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486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0DA24-831B-B44F-A714-CEC2A5538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Measuring poverty: Headcount and HCR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19EC31-A291-6444-859F-8AD9A038A31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TH" dirty="0"/>
                  <a:t>Individual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TH" dirty="0"/>
                  <a:t>has income or consumption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endParaRPr lang="en-TH" dirty="0"/>
              </a:p>
              <a:p>
                <a:pPr marL="0" indent="0">
                  <a:buNone/>
                </a:pPr>
                <a:r>
                  <a:rPr lang="en-TH" dirty="0"/>
                  <a:t>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TH" dirty="0"/>
                  <a:t> be the poverty line,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TH" dirty="0"/>
                  <a:t> the mean income of the economy</a:t>
                </a:r>
              </a:p>
              <a:p>
                <a:pPr marL="0" indent="0">
                  <a:buNone/>
                </a:pPr>
                <a:r>
                  <a:rPr lang="en-TH" b="1" dirty="0"/>
                  <a:t>The headcount (HC)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𝐻𝐶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∑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p>
                    </m:sSubSup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]</m:t>
                        </m:r>
                      </m:sub>
                    </m:sSub>
                  </m:oMath>
                </a14:m>
                <a:r>
                  <a:rPr lang="en-TH" dirty="0"/>
                  <a:t>, ie the number of individual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TH" dirty="0"/>
                  <a:t> such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TH" dirty="0"/>
              </a:p>
              <a:p>
                <a:pPr marL="0" indent="0">
                  <a:buNone/>
                </a:pPr>
                <a:r>
                  <a:rPr lang="en-TH" b="1" dirty="0"/>
                  <a:t>The headcount ratio (HCR)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𝐻𝐶𝑅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∑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 </m:t>
                            </m:r>
                          </m:sup>
                        </m:sSubSup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[</m:t>
                            </m:r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]</m:t>
                            </m:r>
                          </m:sub>
                        </m:sSub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𝐻𝐶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</m:oMath>
                </a14:m>
                <a:r>
                  <a:rPr lang="en-TH" dirty="0"/>
                  <a:t>	Headcount as fraction of population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19EC31-A291-6444-859F-8AD9A038A3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n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F4DF0-CDBE-B843-B872-5C6C8F6B7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6DE48-3ACA-964D-84BA-1DDE86A7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8C21C-21C1-104B-A1DF-5E993FC6E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22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3EA88-EA09-3B46-8756-4C6D04606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HC &amp; HCR drawbacks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50182-1FC8-2048-89B3-7A0FDE9C7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fail to capture the extent to which individual income falls below the poverty line, i.e. fail to capture the extent of poverty</a:t>
            </a:r>
          </a:p>
          <a:p>
            <a:r>
              <a:rPr lang="en-US" dirty="0"/>
              <a:t>lead to biased policy decisions toward individuals who are very close to the poverty line</a:t>
            </a:r>
          </a:p>
          <a:p>
            <a:r>
              <a:rPr lang="en-US" dirty="0"/>
              <a:t>Ignore ‘relative deprivation’ among the poor (inequality among the poor), i.e. Some poor people are poorer than other poor people whose incomes are closer to the poverty line.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119CB-4A26-8B4A-B620-D2B87FC53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B39D7-3FBE-BD4F-B108-13A0B032F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875683-92A3-044D-9A70-5EA71E725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97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87496-52A7-0A4E-A9CC-43F1E1BDD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Other measures of poverty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8A930C-52DB-3343-884F-C51BC13EF1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TH" b="1" dirty="0"/>
                  <a:t>Headcount index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TH" b="1" dirty="0"/>
                  <a:t> </a:t>
                </a:r>
                <a:r>
                  <a:rPr lang="en-TH" dirty="0"/>
                  <a:t>=</a:t>
                </a:r>
                <a:r>
                  <a:rPr lang="en-TH" b="1" dirty="0"/>
                  <a:t> </a:t>
                </a:r>
                <a:r>
                  <a:rPr lang="en-TH" dirty="0"/>
                  <a:t>the poverty rate we just looked at! It is the ratio of no. people below poverty line over total population</a:t>
                </a:r>
                <a:endParaRPr lang="en-TH" b="1" dirty="0"/>
              </a:p>
              <a:p>
                <a:pPr marL="0" indent="0">
                  <a:buNone/>
                </a:pPr>
                <a:r>
                  <a:rPr lang="en-TH" b="1" dirty="0"/>
                  <a:t>Poverty gap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TH" b="1" dirty="0"/>
                  <a:t>: </a:t>
                </a:r>
                <a:r>
                  <a:rPr lang="en-TH" dirty="0"/>
                  <a:t>how many people fall below the line, </a:t>
                </a:r>
                <a:r>
                  <a:rPr lang="en-TH" i="1" dirty="0"/>
                  <a:t>and how far they are from the line</a:t>
                </a:r>
                <a:endParaRPr lang="en-TH" b="1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𝑃𝐺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sup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b="0" dirty="0"/>
                  <a:t>) </a:t>
                </a:r>
              </a:p>
              <a:p>
                <a:pPr marL="0" indent="0" algn="ctr">
                  <a:buNone/>
                </a:pP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Where N = total population, q = total number of population under PL, z the PL,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dirty="0"/>
                  <a:t> income of poor individual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r>
                  <a:rPr lang="en-US" b="1" dirty="0"/>
                  <a:t>Squared property gap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: put more weight on those further down the line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8A930C-52DB-3343-884F-C51BC13EF1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3198" r="-1448" b="-2907"/>
                </a:stretch>
              </a:blipFill>
            </p:spPr>
            <p:txBody>
              <a:bodyPr/>
              <a:lstStyle/>
              <a:p>
                <a:r>
                  <a:rPr lang="en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B6845-184C-CC42-996C-A0CE93A5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8C85-A9FE-FA4D-B170-47B86093E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E2601-D4CB-764A-B42D-AAD0D2371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327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E6FA-C07C-5A42-82A6-1F5DCAE4C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Poverty line 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F1AF3-5E14-354F-911C-1630CD9F0A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World Bank’s extreme poverty line is cited as “the International Poverty Line (IPL)”, and expressed in each country in terms of its local currency. The IPL is at $1.90 a day in 2011 PPPs.</a:t>
            </a:r>
          </a:p>
          <a:p>
            <a:r>
              <a:rPr lang="en-US" dirty="0"/>
              <a:t>LMICs line is US$3.20 per person per day expressed in 2011 PPP U.S. dollars, UMICs line is at. US$5.50.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05995-04FA-B942-B1F5-5FBA81B6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45719-9193-C447-AE78-BC4D01045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07876-AE26-0C40-AE0E-184C73B8A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156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B8113-DFE8-FC4A-9468-8B7E57A4A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Poverty line 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C550D-8A6C-FF4C-8B04-DC9B9207C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many countries, the social relevance of the IPL has lessened over time as their economies have grow.</a:t>
            </a:r>
          </a:p>
          <a:p>
            <a:r>
              <a:rPr lang="en-US" dirty="0"/>
              <a:t>World Bank’s </a:t>
            </a:r>
            <a:r>
              <a:rPr lang="en-US" b="1" dirty="0"/>
              <a:t>Societal poverty line </a:t>
            </a:r>
            <a:r>
              <a:rPr lang="en-US" dirty="0"/>
              <a:t>is based on a poverty line that is adjusted for the median level of wellbeing in each country.</a:t>
            </a:r>
          </a:p>
          <a:p>
            <a:r>
              <a:rPr lang="en-US" dirty="0"/>
              <a:t>The new measure considers that individuals are suffering from societal poverty if they are living on less than US$1.00 a day plus half of the value of median consumption (or income) per day in that country. </a:t>
            </a:r>
          </a:p>
          <a:p>
            <a:r>
              <a:rPr lang="en-US" dirty="0"/>
              <a:t>If US$1.00 plus half the median consumption is less than the IPL, then the SPL is equal to the IPL. In many countries, this value is greater than US$1.90, and this greater value then becomes the SPL.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85B74-6BB1-2747-B08F-5D6B3DB13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B546F-DD60-8247-BBEF-28C3981F7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CD782-4718-2648-82E4-ED884D0FC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952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A9010-0887-BC4D-87B1-E931E4762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TH" dirty="0"/>
              <a:t>What does the current situation look like?</a:t>
            </a:r>
          </a:p>
          <a:p>
            <a:pPr marL="0" indent="0" algn="ctr">
              <a:buNone/>
            </a:pPr>
            <a:endParaRPr lang="en-TH" dirty="0"/>
          </a:p>
          <a:p>
            <a:pPr marL="0" indent="0" algn="ctr">
              <a:buNone/>
            </a:pPr>
            <a:endParaRPr lang="en-TH" dirty="0"/>
          </a:p>
          <a:p>
            <a:pPr marL="0" indent="0" algn="ctr">
              <a:buNone/>
            </a:pPr>
            <a:r>
              <a:rPr lang="en-TH" i="1" dirty="0"/>
              <a:t>Ans: Between 1990 to 2015, a billion people were lifted out of poverty.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29928-23D5-C746-883E-745F46E55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7EC18-F556-FE4C-846D-046A33BBF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E2DAD-859B-2644-9966-32FECC3BD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62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AE333CB0-E9B8-A848-A702-8955F7B28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2414" y="152223"/>
            <a:ext cx="8867172" cy="6207021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E3B95-55E6-9044-B5E0-3021F1F6F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2D252-70BA-D64F-812A-4E9F68BDD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27792-9DDC-524D-8BB1-9219D3DA6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032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A4CBDF8-1FDF-A24F-B28D-46D550AD7F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530" y="136525"/>
            <a:ext cx="8528549" cy="602015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7EA2B-F93E-D14C-ABD9-B6C5BFFF1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34278-0948-2E45-A881-301A00223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0A15-280F-494E-A0FE-B91BC272C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06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5173-808A-2E40-AFCB-9AA48BE99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Example: US poverty rate 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7EC4C-2917-4240-80FD-B3817AE68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</a:t>
            </a:r>
            <a:r>
              <a:rPr lang="en-US" b="1" dirty="0"/>
              <a:t>money income </a:t>
            </a:r>
            <a:r>
              <a:rPr lang="en-US" dirty="0"/>
              <a:t>= market income before taxes + cash govt transfers + cash private transfers </a:t>
            </a:r>
          </a:p>
          <a:p>
            <a:r>
              <a:rPr lang="en-US" dirty="0"/>
              <a:t>In-kind market income and transfers (employer health insurance, Medicaid, nutrition, public housing) do NOT count </a:t>
            </a:r>
          </a:p>
          <a:p>
            <a:r>
              <a:rPr lang="en-US" dirty="0"/>
              <a:t>Income and employee payroll taxes are NOT deducted, Income tax credits (EITC, Child Tax Credit) are NOT added </a:t>
            </a:r>
          </a:p>
          <a:p>
            <a:r>
              <a:rPr lang="en-US" dirty="0"/>
              <a:t>Threshold depends on household size/structure: e.g., $20K/year for single parent with 2 kids </a:t>
            </a:r>
          </a:p>
          <a:p>
            <a:r>
              <a:rPr lang="en-US" dirty="0"/>
              <a:t>Thresholds adjusted annually using the official CPI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6DE66-D645-EB4D-B905-8CB3AD123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D5DCE2-9B78-EE45-8E59-1CF5E48BC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3291F2-A58F-2246-83E1-D33C2CA5F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63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B2D6530-82EF-4B4F-A08B-9C7D3A57E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8226" y="963090"/>
            <a:ext cx="8306223" cy="493182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0D5B0-21D2-4746-9E1B-681F64452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B9A84-FE99-DF43-A9F1-23A6B5002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CEC37-1A1A-1146-9AFC-B8E160350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576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C788AE-9352-7B47-83D8-626C2EB4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A5491A-9473-8D4B-A1BD-12C43E01B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94839F-1D19-3E44-9EE4-CAA7D428E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19</a:t>
            </a:fld>
            <a:endParaRPr lang="en-GB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E57C3A0-A5F9-1644-B96F-66B162D15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9628" y="212724"/>
            <a:ext cx="9817984" cy="6143625"/>
          </a:xfrm>
        </p:spPr>
      </p:pic>
    </p:spTree>
    <p:extLst>
      <p:ext uri="{BB962C8B-B14F-4D97-AF65-F5344CB8AC3E}">
        <p14:creationId xmlns:p14="http://schemas.microsoft.com/office/powerpoint/2010/main" val="1134897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39C55-28A5-0A47-9179-6348AA356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Factors Explaining Evolution of Poverty Based on </a:t>
            </a:r>
            <a:r>
              <a:rPr lang="en-US" dirty="0" err="1"/>
              <a:t>Hoynes</a:t>
            </a:r>
            <a:r>
              <a:rPr lang="en-US" dirty="0"/>
              <a:t>, Page, and Stevens (2006)</a:t>
            </a:r>
            <a:endParaRPr lang="en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EA412-53B3-6640-BBDF-06075A1035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Increasing pre-tax inequality: stagnant bottom wages in spite of economic growth per capita [large effect]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Changes in family structure: single parent families ↑ from 7% in 1967 to 14.4% in 2003 ⇒ Increases poverty rate by 4 pts [large effect]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Increase in female labor force participation ⇒ Reduces poverty rate [significant effect only since 1980]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Immigration: accounts for about 0.7 points in the poverty rate increase from 1969 to 1999 [small effect]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Means-tested transfers [medium effect because they are concentrated below poverty line]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867DD-0CFD-3F41-8591-66CFE342A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21B61-F125-234F-925C-37D10DE3B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CE1C8-6B18-B948-8289-E2A83A120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918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27A2F-4E59-D841-89FD-047078D92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65126"/>
          </a:xfrm>
        </p:spPr>
        <p:txBody>
          <a:bodyPr>
            <a:normAutofit fontScale="90000"/>
          </a:bodyPr>
          <a:lstStyle/>
          <a:p>
            <a:r>
              <a:rPr lang="en-TH" dirty="0"/>
              <a:t>The case of Thailand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DD9D7FC-E6C2-B641-AA07-FFBE5C7FF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1199" y="884592"/>
            <a:ext cx="8140785" cy="503681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8133AF-60CC-8A4F-92AB-F8DBAF4DE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E7501-65E9-8245-8E52-EA50F1471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7E010-55B2-A048-8E97-01B9FA2C7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21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DD1C3E-2B9A-994C-8185-A9B2621FC622}"/>
              </a:ext>
            </a:extLst>
          </p:cNvPr>
          <p:cNvSpPr txBox="1"/>
          <p:nvPr/>
        </p:nvSpPr>
        <p:spPr>
          <a:xfrm>
            <a:off x="2544221" y="5921406"/>
            <a:ext cx="3507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H" dirty="0">
                <a:latin typeface="Baskerville" panose="02020502070401020303" pitchFamily="18" charset="0"/>
                <a:ea typeface="Baskerville" panose="02020502070401020303" pitchFamily="18" charset="0"/>
              </a:rPr>
              <a:t>Source: reprinted from Warr (2004)</a:t>
            </a:r>
          </a:p>
        </p:txBody>
      </p:sp>
    </p:spTree>
    <p:extLst>
      <p:ext uri="{BB962C8B-B14F-4D97-AF65-F5344CB8AC3E}">
        <p14:creationId xmlns:p14="http://schemas.microsoft.com/office/powerpoint/2010/main" val="2360858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D8CB2-5492-CD4A-93AC-3FDFD72D6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2184B-E297-914F-B01D-F7810333F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E3B2C-9E88-E94A-BC46-7030D9543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22</a:t>
            </a:fld>
            <a:endParaRPr lang="en-GB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E734E5BC-CA2B-DD41-B267-2C3620148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15" y="1398302"/>
            <a:ext cx="11822170" cy="406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7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83B58-BCFC-7B43-A8F2-C809A9ED4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Official poverty rate by region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F0DCA1B-89A5-AB44-AB39-F7F57E0FD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451" y="1690688"/>
            <a:ext cx="7042297" cy="435133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A5405-1A69-AD43-AEC1-573AC3CD8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557DD-2AD6-9940-A181-D4975C111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FF8A1-57C5-1745-94A8-01650E268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23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A6F16C-18AE-BB4A-8FFB-3982A1AEF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931" y="2017081"/>
            <a:ext cx="40259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33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E13C5AD-6E81-C84E-8B16-6732D0686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7225" y="316421"/>
            <a:ext cx="10776575" cy="5906826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33D53-1FB8-714E-9A21-5F0FDAC32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45814-5C59-D047-BF48-10EF6787A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411F8-96C6-CA46-A78D-F816E4473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21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56C48-6117-4448-A9B7-DDAE3DB1A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Current situation in Thailand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FA198-BEC4-4B49-BF1E-4615FBB829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Nationally, there were 6.7 million poor people in Thailand in 2018.</a:t>
            </a:r>
          </a:p>
          <a:p>
            <a:r>
              <a:rPr lang="en-US" dirty="0"/>
              <a:t>The number of poor in 2018 is much lower than in previous decades, but was higher than in any year in the period 2015–17 </a:t>
            </a:r>
          </a:p>
          <a:p>
            <a:r>
              <a:rPr lang="en-US" dirty="0"/>
              <a:t>In 2018, there was almost 2.5 million poor in the Northeast region.</a:t>
            </a:r>
          </a:p>
          <a:p>
            <a:r>
              <a:rPr lang="en-US" dirty="0"/>
              <a:t>The number of poor in the Central region increased by almost half a million people, as its regional poverty rate increased from 4.5 percent in 2017 to 6.9 percent in 2018. </a:t>
            </a:r>
            <a:endParaRPr lang="en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15698-719A-DC44-AE1C-2CEEF5849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F647C-EE47-2547-AFAE-6DB5616A0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C0B8D-07C6-7147-B47D-33CC7F85B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9082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5A11-65BB-AA4F-9D9D-35E29758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Current situation in Thailand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F5BB1-9855-C04B-B435-9377B36EC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Across regions in Thailand, there have been large variations in the success of poverty reduction over the medium term. With Bangkok enjoying the biggest success in reducing poverty (12% per year btw 1988-2013)</a:t>
            </a:r>
            <a:endParaRPr lang="en-TH" dirty="0"/>
          </a:p>
          <a:p>
            <a:r>
              <a:rPr lang="en-US" dirty="0"/>
              <a:t>However, in recent years, the pace of poverty reduction has slowed down and even reversed in some regions. </a:t>
            </a:r>
          </a:p>
          <a:p>
            <a:pPr lvl="1"/>
            <a:r>
              <a:rPr lang="en-US" dirty="0"/>
              <a:t>For 2014–18, poverty increased in the urban and rural areas of the Central region, as well as the Southern urban regions</a:t>
            </a:r>
          </a:p>
          <a:p>
            <a:r>
              <a:rPr lang="en-US" dirty="0"/>
              <a:t>An increase in poverty was seen across most provinces – compared with provincial poverty rates in 2014.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3CA04-E726-E042-A010-A18BDD153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B3DA5-DAB6-D54C-BD1C-CE81D3EC9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B89A9-3E07-6548-8D60-73700FBDF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9537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498E2-F291-924A-9D91-B29BF887A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H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ED2C-4395-6541-9DD8-42B38AE36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TH" sz="2000" dirty="0"/>
              <a:t>Luttmer, E. (2005). Neighbors as Negatives: Relative Earnings and Well-being. </a:t>
            </a:r>
            <a:r>
              <a:rPr lang="en-TH" sz="2000" i="1" dirty="0"/>
              <a:t>The Quarterly Journal of Economics, </a:t>
            </a:r>
            <a:r>
              <a:rPr lang="en-TH" sz="2000" dirty="0"/>
              <a:t>Volume 120, Issue 3, Pages 963-1002. </a:t>
            </a:r>
            <a:r>
              <a:rPr lang="en-US" sz="2000" dirty="0">
                <a:hlinkClick r:id="rId2"/>
              </a:rPr>
              <a:t>https://doi.org/10.1093/qje/120.3.963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Warr, P. (2004). Globalization, Growth, and Poverty Reduction in Thailand. ASEAN Economic Bulletin, 21(1), 1-18. Retrieved October 6, 2020, from </a:t>
            </a:r>
            <a:r>
              <a:rPr lang="en-US" sz="2000" dirty="0">
                <a:hlinkClick r:id="rId3"/>
              </a:rPr>
              <a:t>http://www.jstor.org/stable/25773799</a:t>
            </a:r>
            <a:endParaRPr lang="th-TH" sz="2000" dirty="0"/>
          </a:p>
          <a:p>
            <a:pPr marL="0" indent="0">
              <a:buNone/>
            </a:pPr>
            <a:endParaRPr lang="en-TH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5D696-ABA7-734C-B29C-68781D7D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06/10/2020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043A30-2AD1-B74A-B84D-F73B51911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DB6B2-F51E-114B-BF1A-FBF4F6558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585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7577</TotalTime>
  <Words>1782</Words>
  <Application>Microsoft Macintosh PowerPoint</Application>
  <PresentationFormat>Widescreen</PresentationFormat>
  <Paragraphs>170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Baskerville</vt:lpstr>
      <vt:lpstr>Calibri</vt:lpstr>
      <vt:lpstr>Cambria Math</vt:lpstr>
      <vt:lpstr>Office Theme</vt:lpstr>
      <vt:lpstr>V. Poverty &amp; Inequality</vt:lpstr>
      <vt:lpstr>Measuring poverty</vt:lpstr>
      <vt:lpstr>Conceptual issues: defining the poverty line</vt:lpstr>
      <vt:lpstr>Poverty rate definitions</vt:lpstr>
      <vt:lpstr>Poverty rate definitions</vt:lpstr>
      <vt:lpstr>Conceptual issues: the length of poverty</vt:lpstr>
      <vt:lpstr>Poverty rate disposable income definition</vt:lpstr>
      <vt:lpstr>Family scale</vt:lpstr>
      <vt:lpstr>Measuring poverty: Headcount and HCR</vt:lpstr>
      <vt:lpstr>HC &amp; HCR drawbacks</vt:lpstr>
      <vt:lpstr>Other measures of poverty</vt:lpstr>
      <vt:lpstr>Poverty line in practice</vt:lpstr>
      <vt:lpstr>Poverty line in practice</vt:lpstr>
      <vt:lpstr>PowerPoint Presentation</vt:lpstr>
      <vt:lpstr>PowerPoint Presentation</vt:lpstr>
      <vt:lpstr>PowerPoint Presentation</vt:lpstr>
      <vt:lpstr>Example: US poverty rate definition</vt:lpstr>
      <vt:lpstr>PowerPoint Presentation</vt:lpstr>
      <vt:lpstr>PowerPoint Presentation</vt:lpstr>
      <vt:lpstr>Factors Explaining Evolution of Poverty Based on Hoynes, Page, and Stevens (2006)</vt:lpstr>
      <vt:lpstr>The case of Thailand</vt:lpstr>
      <vt:lpstr>PowerPoint Presentation</vt:lpstr>
      <vt:lpstr>Official poverty rate by region</vt:lpstr>
      <vt:lpstr>PowerPoint Presentation</vt:lpstr>
      <vt:lpstr>Current situation in Thailand</vt:lpstr>
      <vt:lpstr>Current situation in Thailand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Epidemics and Society</dc:title>
  <dc:creator>Mark Jenmana</dc:creator>
  <cp:lastModifiedBy>Thanasak  Jenmana</cp:lastModifiedBy>
  <cp:revision>1295</cp:revision>
  <dcterms:created xsi:type="dcterms:W3CDTF">2020-07-28T10:41:28Z</dcterms:created>
  <dcterms:modified xsi:type="dcterms:W3CDTF">2020-10-08T15:15:17Z</dcterms:modified>
</cp:coreProperties>
</file>