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6B32049-0AFA-4229-B0D7-F6E7AF7C7214}" type="datetimeFigureOut">
              <a:rPr lang="th-TH" smtClean="0"/>
              <a:t>02/12/54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654C48D-F093-4601-8D64-D6DCA9464230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71810"/>
            <a:ext cx="8077200" cy="1957390"/>
          </a:xfrm>
        </p:spPr>
        <p:txBody>
          <a:bodyPr>
            <a:normAutofit/>
          </a:bodyPr>
          <a:lstStyle/>
          <a:p>
            <a:pPr algn="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Economics of Litigation:</a:t>
            </a:r>
            <a:b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</a:br>
            <a:r>
              <a:rPr lang="en-US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Disputes, Settlements, and Legal Processes</a:t>
            </a:r>
            <a:endParaRPr lang="th-TH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Dispute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Violations</a:t>
            </a:r>
          </a:p>
          <a:p>
            <a:pPr lvl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Of right (property right + tort)</a:t>
            </a:r>
          </a:p>
          <a:p>
            <a:pPr lvl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Of agreement (contract)</a:t>
            </a:r>
          </a:p>
          <a:p>
            <a:pPr lvl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Of public order (tort + criminal law)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Notice the role of public prosecutor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On public offences</a:t>
            </a:r>
          </a:p>
          <a:p>
            <a:pPr lvl="2"/>
            <a:r>
              <a:rPr lang="en-US" dirty="0" smtClean="0">
                <a:latin typeface="Calibri" pitchFamily="34" charset="0"/>
                <a:cs typeface="Calibri" pitchFamily="34" charset="0"/>
              </a:rPr>
              <a:t>US – DA: district attorney</a:t>
            </a:r>
          </a:p>
          <a:p>
            <a:pPr lvl="2"/>
            <a:r>
              <a:rPr lang="en-US" dirty="0" smtClean="0">
                <a:latin typeface="Calibri" pitchFamily="34" charset="0"/>
                <a:cs typeface="Calibri" pitchFamily="34" charset="0"/>
              </a:rPr>
              <a:t>Thailand – ?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Pursuit to reclaim loss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Those violation caused a loss to one party or to the public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Recuperation of that loss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Rights to do so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The process of legal process to reclaim that loss is in the area of </a:t>
            </a:r>
            <a:r>
              <a:rPr lang="en-US" sz="3600" b="1" i="1" dirty="0" smtClean="0">
                <a:latin typeface="Calibri" pitchFamily="34" charset="0"/>
                <a:cs typeface="Calibri" pitchFamily="34" charset="0"/>
              </a:rPr>
              <a:t>procedural law</a:t>
            </a:r>
          </a:p>
          <a:p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Objective of Legal Process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5143535"/>
          </a:xfrm>
        </p:spPr>
        <p:txBody>
          <a:bodyPr>
            <a:normAutofit/>
          </a:bodyPr>
          <a:lstStyle/>
          <a:p>
            <a:r>
              <a:rPr lang="en-US" sz="3600" b="1" i="1" dirty="0" err="1" smtClean="0">
                <a:latin typeface="Calibri" pitchFamily="34" charset="0"/>
                <a:cs typeface="Calibri" pitchFamily="34" charset="0"/>
              </a:rPr>
              <a:t>Minimising</a:t>
            </a:r>
            <a:r>
              <a:rPr lang="en-US" sz="3600" b="1" i="1" dirty="0" smtClean="0">
                <a:latin typeface="Calibri" pitchFamily="34" charset="0"/>
                <a:cs typeface="Calibri" pitchFamily="34" charset="0"/>
              </a:rPr>
              <a:t> the social cost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Who knows best?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Who is called to involve?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What they have to do?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What is the consequence?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What is the best possible solution?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What if the best solution cannot be attained?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pPr lvl="1">
              <a:buNone/>
            </a:pPr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Alternative to Legal Process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5143535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That process is not compulsory 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It is optional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Whether to use it or not?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Under what condition?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Private Negotiation is the cheapest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No formal lawsuit/procedure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Possible </a:t>
            </a:r>
            <a:r>
              <a:rPr lang="en-US" dirty="0" err="1" smtClean="0">
                <a:latin typeface="Calibri" pitchFamily="34" charset="0"/>
                <a:cs typeface="Calibri" pitchFamily="34" charset="0"/>
              </a:rPr>
              <a:t>Coase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 Theorem solution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Low cost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US/UK: Plea Bargaining (just before the trial)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Thai: Compromise at various stage</a:t>
            </a:r>
          </a:p>
          <a:p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Stages of Legal Process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rcRect l="33531" t="46939" r="30418" b="12616"/>
          <a:stretch>
            <a:fillRect/>
          </a:stretch>
        </p:blipFill>
        <p:spPr bwMode="auto">
          <a:xfrm>
            <a:off x="500034" y="1500174"/>
            <a:ext cx="8072494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Sue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5143535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Suing or filing a lawsuit against someone does not entirely imply the intention to proceed with the legal process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Doing so can be considered as creating a threat to achieve pre-trial settlement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Commitment device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You have to pay some fees (to the court and to the lawyer)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Sue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5143535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Most fees are proportional to the value of the dispute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If your expected outcomes from each stage of legal processes is less than corresponding costs, you will not initiate the case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Or you will continue up to the stages where your expected outcomes are positive.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Sue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5143535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Most fees are proportional to the value of the dispute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If your expected outcomes from each stage of legal processes is less than corresponding costs, you will not initiate the case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Or you will continue up to the stages where your expected outcomes are positive.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Using backward induction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>
                <a:latin typeface="Calibri" pitchFamily="34" charset="0"/>
                <a:cs typeface="Calibri" pitchFamily="34" charset="0"/>
              </a:rPr>
              <a:t>Backward Induction of Expected Outcomes/Value of the Claim by the Plaintiff</a:t>
            </a:r>
            <a:endParaRPr lang="th-TH" sz="32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/>
          <a:srcRect l="37817" t="48052" r="30191" b="13915"/>
          <a:stretch>
            <a:fillRect/>
          </a:stretch>
        </p:blipFill>
        <p:spPr bwMode="auto">
          <a:xfrm>
            <a:off x="642910" y="1714488"/>
            <a:ext cx="7786742" cy="4857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Who pays for the legal cost?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5143535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US: Disputing parties are responsible for their own costs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UK/European + Thailand: the loser pays all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Different cost structure</a:t>
            </a:r>
          </a:p>
          <a:p>
            <a:pPr lvl="1"/>
            <a:r>
              <a:rPr lang="en-US" i="1" dirty="0" smtClean="0">
                <a:latin typeface="Calibri" pitchFamily="34" charset="0"/>
                <a:cs typeface="Calibri" pitchFamily="34" charset="0"/>
              </a:rPr>
              <a:t>Ex ante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 effect on the disputing parties’ </a:t>
            </a:r>
            <a:r>
              <a:rPr lang="en-US" dirty="0" err="1" smtClean="0">
                <a:latin typeface="Calibri" pitchFamily="34" charset="0"/>
                <a:cs typeface="Calibri" pitchFamily="34" charset="0"/>
              </a:rPr>
              <a:t>behaviour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Why US lawyers are very active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If the chance of winning the case is relatively low, the possible loser (regardless of being the defendant or the plaintiff) is more willing to settle outside the court.</a:t>
            </a:r>
          </a:p>
          <a:p>
            <a:pPr lvl="1">
              <a:buNone/>
            </a:pPr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To sue or not to sue?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5143535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Comparing </a:t>
            </a:r>
            <a:r>
              <a:rPr lang="en-US" sz="3600" b="1" dirty="0" smtClean="0">
                <a:latin typeface="Calibri" pitchFamily="34" charset="0"/>
                <a:cs typeface="Calibri" pitchFamily="34" charset="0"/>
              </a:rPr>
              <a:t>Filing Cost</a:t>
            </a:r>
            <a:r>
              <a:rPr lang="en-US" sz="3600" dirty="0" smtClean="0">
                <a:latin typeface="Calibri" pitchFamily="34" charset="0"/>
                <a:cs typeface="Calibri" pitchFamily="34" charset="0"/>
              </a:rPr>
              <a:t> and </a:t>
            </a:r>
            <a:r>
              <a:rPr lang="en-US" sz="3600" b="1" dirty="0" smtClean="0">
                <a:latin typeface="Calibri" pitchFamily="34" charset="0"/>
                <a:cs typeface="Calibri" pitchFamily="34" charset="0"/>
              </a:rPr>
              <a:t>Expected Value of Claim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Filing Cost includes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Lawyers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Court Fees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And other opportunity costs</a:t>
            </a:r>
          </a:p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Factors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Probability in each stage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Outcome in each stage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Cost in each stage</a:t>
            </a:r>
          </a:p>
          <a:p>
            <a:pPr lvl="1">
              <a:buNone/>
            </a:pPr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Why should a legal process expensive?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5143535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Extracting information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Screening device for the court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Commitment device for the disputing parties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The legal process shall be designed in such a way that the cost is increasing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Why?</a:t>
            </a:r>
          </a:p>
          <a:p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pPr lvl="1">
              <a:buNone/>
            </a:pPr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Court Error</a:t>
            </a:r>
            <a:endParaRPr lang="th-TH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5143535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Court can make mistake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Type I Error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Rejecting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H</a:t>
            </a:r>
            <a:r>
              <a:rPr lang="en-US" baseline="-25000" dirty="0" smtClean="0">
                <a:latin typeface="Calibri" pitchFamily="34" charset="0"/>
                <a:cs typeface="Calibri" pitchFamily="34" charset="0"/>
              </a:rPr>
              <a:t>0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 whereby H</a:t>
            </a:r>
            <a:r>
              <a:rPr lang="en-US" baseline="-25000" dirty="0" smtClean="0">
                <a:latin typeface="Calibri" pitchFamily="34" charset="0"/>
                <a:cs typeface="Calibri" pitchFamily="34" charset="0"/>
              </a:rPr>
              <a:t>0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 shall be accepted = ?</a:t>
            </a:r>
          </a:p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Type II Error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NOT rejecting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H</a:t>
            </a:r>
            <a:r>
              <a:rPr lang="en-US" baseline="-25000" dirty="0" smtClean="0">
                <a:latin typeface="Calibri" pitchFamily="34" charset="0"/>
                <a:cs typeface="Calibri" pitchFamily="34" charset="0"/>
              </a:rPr>
              <a:t>0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 whereby H</a:t>
            </a:r>
            <a:r>
              <a:rPr lang="en-US" baseline="-25000" dirty="0" smtClean="0">
                <a:latin typeface="Calibri" pitchFamily="34" charset="0"/>
                <a:cs typeface="Calibri" pitchFamily="34" charset="0"/>
              </a:rPr>
              <a:t>0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 shall be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rejected = ?</a:t>
            </a:r>
          </a:p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Positive impact for the society?</a:t>
            </a:r>
            <a:endParaRPr lang="en-US" smtClean="0">
              <a:latin typeface="Calibri" pitchFamily="34" charset="0"/>
              <a:cs typeface="Calibri" pitchFamily="34" charset="0"/>
            </a:endParaRPr>
          </a:p>
          <a:p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pPr lvl="1"/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pPr lvl="1">
              <a:buNone/>
            </a:pPr>
            <a:endParaRPr lang="th-TH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51</TotalTime>
  <Words>536</Words>
  <Application>Microsoft Office PowerPoint</Application>
  <PresentationFormat>On-screen Show (4:3)</PresentationFormat>
  <Paragraphs>82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Module</vt:lpstr>
      <vt:lpstr>Economics of Litigation: Disputes, Settlements, and Legal Processes</vt:lpstr>
      <vt:lpstr>Dispute</vt:lpstr>
      <vt:lpstr>Pursuit to reclaim loss</vt:lpstr>
      <vt:lpstr>Objective of Legal Process</vt:lpstr>
      <vt:lpstr>Alternative to Legal Process</vt:lpstr>
      <vt:lpstr>Stages of Legal Process</vt:lpstr>
      <vt:lpstr>Sue</vt:lpstr>
      <vt:lpstr>Sue</vt:lpstr>
      <vt:lpstr>Sue</vt:lpstr>
      <vt:lpstr>Backward Induction of Expected Outcomes/Value of the Claim by the Plaintiff</vt:lpstr>
      <vt:lpstr>Who pays for the legal cost?</vt:lpstr>
      <vt:lpstr>To sue or not to sue?</vt:lpstr>
      <vt:lpstr>Why should a legal process expensive?</vt:lpstr>
      <vt:lpstr>Court Error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Economics of Disputes, Settlements, and Legal Processes</dc:title>
  <dc:creator>ASUS</dc:creator>
  <cp:lastModifiedBy>ASUS</cp:lastModifiedBy>
  <cp:revision>10</cp:revision>
  <dcterms:created xsi:type="dcterms:W3CDTF">2011-12-02T03:06:17Z</dcterms:created>
  <dcterms:modified xsi:type="dcterms:W3CDTF">2011-12-02T03:57:59Z</dcterms:modified>
</cp:coreProperties>
</file>