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74" r:id="rId2"/>
    <p:sldId id="265" r:id="rId3"/>
    <p:sldId id="271" r:id="rId4"/>
    <p:sldId id="277" r:id="rId5"/>
    <p:sldId id="278" r:id="rId6"/>
    <p:sldId id="312" r:id="rId7"/>
    <p:sldId id="279" r:id="rId8"/>
    <p:sldId id="280" r:id="rId9"/>
    <p:sldId id="281" r:id="rId10"/>
    <p:sldId id="282" r:id="rId11"/>
    <p:sldId id="313" r:id="rId12"/>
    <p:sldId id="283" r:id="rId13"/>
    <p:sldId id="284" r:id="rId14"/>
    <p:sldId id="285" r:id="rId15"/>
    <p:sldId id="286" r:id="rId16"/>
    <p:sldId id="287" r:id="rId17"/>
    <p:sldId id="288" r:id="rId18"/>
    <p:sldId id="289" r:id="rId19"/>
    <p:sldId id="290" r:id="rId20"/>
    <p:sldId id="291" r:id="rId21"/>
    <p:sldId id="292" r:id="rId22"/>
    <p:sldId id="309" r:id="rId23"/>
    <p:sldId id="293" r:id="rId24"/>
    <p:sldId id="294" r:id="rId25"/>
    <p:sldId id="314" r:id="rId26"/>
    <p:sldId id="311" r:id="rId27"/>
    <p:sldId id="296" r:id="rId28"/>
    <p:sldId id="297" r:id="rId29"/>
    <p:sldId id="298" r:id="rId30"/>
    <p:sldId id="299" r:id="rId31"/>
    <p:sldId id="300" r:id="rId32"/>
    <p:sldId id="301" r:id="rId33"/>
    <p:sldId id="302" r:id="rId34"/>
    <p:sldId id="303" r:id="rId35"/>
    <p:sldId id="304" r:id="rId36"/>
    <p:sldId id="305" r:id="rId37"/>
    <p:sldId id="306" r:id="rId38"/>
    <p:sldId id="307" r:id="rId39"/>
    <p:sldId id="310" r:id="rId40"/>
    <p:sldId id="308" r:id="rId41"/>
  </p:sldIdLst>
  <p:sldSz cx="9144000" cy="6858000" type="screen4x3"/>
  <p:notesSz cx="6858000" cy="9144000"/>
  <p:defaultTextStyle>
    <a:defPPr>
      <a:defRPr lang="en-US"/>
    </a:defPPr>
    <a:lvl1pPr algn="l" rtl="0" fontAlgn="base">
      <a:spcBef>
        <a:spcPct val="0"/>
      </a:spcBef>
      <a:spcAft>
        <a:spcPct val="0"/>
      </a:spcAft>
      <a:buChar char="•"/>
      <a:defRPr kern="1200">
        <a:solidFill>
          <a:schemeClr val="tx1"/>
        </a:solidFill>
        <a:latin typeface="Palatino" pitchFamily="2" charset="0"/>
        <a:ea typeface="+mn-ea"/>
        <a:cs typeface="+mn-cs"/>
      </a:defRPr>
    </a:lvl1pPr>
    <a:lvl2pPr marL="457200" algn="l" rtl="0" fontAlgn="base">
      <a:spcBef>
        <a:spcPct val="0"/>
      </a:spcBef>
      <a:spcAft>
        <a:spcPct val="0"/>
      </a:spcAft>
      <a:buChar char="•"/>
      <a:defRPr kern="1200">
        <a:solidFill>
          <a:schemeClr val="tx1"/>
        </a:solidFill>
        <a:latin typeface="Palatino" pitchFamily="2" charset="0"/>
        <a:ea typeface="+mn-ea"/>
        <a:cs typeface="+mn-cs"/>
      </a:defRPr>
    </a:lvl2pPr>
    <a:lvl3pPr marL="914400" algn="l" rtl="0" fontAlgn="base">
      <a:spcBef>
        <a:spcPct val="0"/>
      </a:spcBef>
      <a:spcAft>
        <a:spcPct val="0"/>
      </a:spcAft>
      <a:buChar char="•"/>
      <a:defRPr kern="1200">
        <a:solidFill>
          <a:schemeClr val="tx1"/>
        </a:solidFill>
        <a:latin typeface="Palatino" pitchFamily="2" charset="0"/>
        <a:ea typeface="+mn-ea"/>
        <a:cs typeface="+mn-cs"/>
      </a:defRPr>
    </a:lvl3pPr>
    <a:lvl4pPr marL="1371600" algn="l" rtl="0" fontAlgn="base">
      <a:spcBef>
        <a:spcPct val="0"/>
      </a:spcBef>
      <a:spcAft>
        <a:spcPct val="0"/>
      </a:spcAft>
      <a:buChar char="•"/>
      <a:defRPr kern="1200">
        <a:solidFill>
          <a:schemeClr val="tx1"/>
        </a:solidFill>
        <a:latin typeface="Palatino" pitchFamily="2" charset="0"/>
        <a:ea typeface="+mn-ea"/>
        <a:cs typeface="+mn-cs"/>
      </a:defRPr>
    </a:lvl4pPr>
    <a:lvl5pPr marL="1828800" algn="l" rtl="0" fontAlgn="base">
      <a:spcBef>
        <a:spcPct val="0"/>
      </a:spcBef>
      <a:spcAft>
        <a:spcPct val="0"/>
      </a:spcAft>
      <a:buChar char="•"/>
      <a:defRPr kern="1200">
        <a:solidFill>
          <a:schemeClr val="tx1"/>
        </a:solidFill>
        <a:latin typeface="Palatino" pitchFamily="2" charset="0"/>
        <a:ea typeface="+mn-ea"/>
        <a:cs typeface="+mn-cs"/>
      </a:defRPr>
    </a:lvl5pPr>
    <a:lvl6pPr marL="2286000" algn="l" defTabSz="914400" rtl="0" eaLnBrk="1" latinLnBrk="0" hangingPunct="1">
      <a:defRPr kern="1200">
        <a:solidFill>
          <a:schemeClr val="tx1"/>
        </a:solidFill>
        <a:latin typeface="Palatino" pitchFamily="2" charset="0"/>
        <a:ea typeface="+mn-ea"/>
        <a:cs typeface="+mn-cs"/>
      </a:defRPr>
    </a:lvl6pPr>
    <a:lvl7pPr marL="2743200" algn="l" defTabSz="914400" rtl="0" eaLnBrk="1" latinLnBrk="0" hangingPunct="1">
      <a:defRPr kern="1200">
        <a:solidFill>
          <a:schemeClr val="tx1"/>
        </a:solidFill>
        <a:latin typeface="Palatino" pitchFamily="2" charset="0"/>
        <a:ea typeface="+mn-ea"/>
        <a:cs typeface="+mn-cs"/>
      </a:defRPr>
    </a:lvl7pPr>
    <a:lvl8pPr marL="3200400" algn="l" defTabSz="914400" rtl="0" eaLnBrk="1" latinLnBrk="0" hangingPunct="1">
      <a:defRPr kern="1200">
        <a:solidFill>
          <a:schemeClr val="tx1"/>
        </a:solidFill>
        <a:latin typeface="Palatino" pitchFamily="2" charset="0"/>
        <a:ea typeface="+mn-ea"/>
        <a:cs typeface="+mn-cs"/>
      </a:defRPr>
    </a:lvl8pPr>
    <a:lvl9pPr marL="3657600" algn="l" defTabSz="914400" rtl="0" eaLnBrk="1" latinLnBrk="0" hangingPunct="1">
      <a:defRPr kern="1200">
        <a:solidFill>
          <a:schemeClr val="tx1"/>
        </a:solidFill>
        <a:latin typeface="Palatino" pitchFamily="2"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7920"/>
    <a:srgbClr val="939598"/>
    <a:srgbClr val="2A5CAA"/>
    <a:srgbClr val="950057"/>
    <a:srgbClr val="00AB4E"/>
    <a:srgbClr val="FFFFFF"/>
    <a:srgbClr val="ED1B2F"/>
    <a:srgbClr val="008FD0"/>
    <a:srgbClr val="006A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362" autoAdjust="0"/>
    <p:restoredTop sz="95360" autoAdjust="0"/>
  </p:normalViewPr>
  <p:slideViewPr>
    <p:cSldViewPr showGuides="1">
      <p:cViewPr>
        <p:scale>
          <a:sx n="100" d="100"/>
          <a:sy n="100" d="100"/>
        </p:scale>
        <p:origin x="-1140" y="-96"/>
      </p:cViewPr>
      <p:guideLst>
        <p:guide orient="horz" pos="432"/>
        <p:guide pos="288"/>
      </p:guideLst>
    </p:cSldViewPr>
  </p:slideViewPr>
  <p:notesTextViewPr>
    <p:cViewPr>
      <p:scale>
        <a:sx n="100" d="100"/>
        <a:sy n="100" d="100"/>
      </p:scale>
      <p:origin x="0" y="0"/>
    </p:cViewPr>
  </p:notesTextViewPr>
  <p:sorterViewPr>
    <p:cViewPr>
      <p:scale>
        <a:sx n="63" d="100"/>
        <a:sy n="63"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79.wmf"/><Relationship Id="rId2" Type="http://schemas.openxmlformats.org/officeDocument/2006/relationships/image" Target="../media/image178.wmf"/><Relationship Id="rId1" Type="http://schemas.openxmlformats.org/officeDocument/2006/relationships/image" Target="../media/image177.wmf"/><Relationship Id="rId6" Type="http://schemas.openxmlformats.org/officeDocument/2006/relationships/image" Target="../media/image182.wmf"/><Relationship Id="rId5" Type="http://schemas.openxmlformats.org/officeDocument/2006/relationships/image" Target="../media/image181.wmf"/><Relationship Id="rId4" Type="http://schemas.openxmlformats.org/officeDocument/2006/relationships/image" Target="../media/image18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412947AD-84E2-4DFE-BA7B-EE097CF1EC21}" type="datetimeFigureOut">
              <a:rPr lang="en-US"/>
              <a:pPr>
                <a:defRPr/>
              </a:pPr>
              <a:t>1/31/2012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8FC0CC7-B76F-40F1-95DD-DCA38CEF63B8}" type="slidenum">
              <a:rPr lang="en-US"/>
              <a:pPr>
                <a:defRPr/>
              </a:pPr>
              <a:t>‹#›</a:t>
            </a:fld>
            <a:endParaRPr lang="en-US"/>
          </a:p>
        </p:txBody>
      </p:sp>
    </p:spTree>
    <p:extLst>
      <p:ext uri="{BB962C8B-B14F-4D97-AF65-F5344CB8AC3E}">
        <p14:creationId xmlns:p14="http://schemas.microsoft.com/office/powerpoint/2010/main" val="34309094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marL="0" lvl="1" eaLnBrk="1" hangingPunct="1">
              <a:spcBef>
                <a:spcPct val="0"/>
              </a:spcBef>
            </a:pPr>
            <a:r>
              <a:rPr lang="en-US" dirty="0" smtClean="0">
                <a:latin typeface="Arial" charset="0"/>
              </a:rPr>
              <a:t>The assumption that more is better than less is made for pedagogic reasons; namely, it simplifies the graphical analysis. Of course, some goods, such as air pollution, may be undesirable, and consumers will always prefer less. We ignore these “</a:t>
            </a:r>
            <a:r>
              <a:rPr lang="en-US" dirty="0" err="1" smtClean="0">
                <a:latin typeface="Arial" charset="0"/>
              </a:rPr>
              <a:t>bads</a:t>
            </a:r>
            <a:r>
              <a:rPr lang="en-US" dirty="0" smtClean="0">
                <a:latin typeface="Arial" charset="0"/>
              </a:rPr>
              <a:t>” in the context of our immediate discussion of consumer choice because most consumers would not choose to purchase them.</a:t>
            </a:r>
          </a:p>
          <a:p>
            <a:pPr eaLnBrk="1" hangingPunct="1">
              <a:spcBef>
                <a:spcPct val="0"/>
              </a:spcBef>
            </a:pPr>
            <a:endParaRPr lang="en-US" dirty="0" smtClean="0"/>
          </a:p>
        </p:txBody>
      </p:sp>
      <p:sp>
        <p:nvSpPr>
          <p:cNvPr id="563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31B4AEC-5878-48CD-84AA-FA80374022F9}" type="slidenum">
              <a:rPr lang="en-US" smtClean="0"/>
              <a:pPr/>
              <a:t>5</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
          <p:cNvSpPr>
            <a:spLocks noChangeArrowheads="1"/>
          </p:cNvSpPr>
          <p:nvPr userDrawn="1"/>
        </p:nvSpPr>
        <p:spPr bwMode="auto">
          <a:xfrm>
            <a:off x="0" y="6629400"/>
            <a:ext cx="8229600" cy="228600"/>
          </a:xfrm>
          <a:prstGeom prst="rect">
            <a:avLst/>
          </a:prstGeom>
          <a:noFill/>
          <a:ln w="9525">
            <a:noFill/>
            <a:miter lim="800000"/>
            <a:headEnd/>
            <a:tailEnd/>
          </a:ln>
        </p:spPr>
        <p:txBody>
          <a:bodyPr anchor="ctr"/>
          <a:lstStyle/>
          <a:p>
            <a:pPr eaLnBrk="0" hangingPunct="0">
              <a:buFontTx/>
              <a:buNone/>
            </a:pPr>
            <a:r>
              <a:rPr lang="en-US" sz="1200" dirty="0">
                <a:solidFill>
                  <a:schemeClr val="bg2"/>
                </a:solidFill>
                <a:latin typeface="Arial" charset="0"/>
              </a:rPr>
              <a:t>Copyright © </a:t>
            </a:r>
            <a:r>
              <a:rPr lang="en-US" sz="1200" dirty="0" smtClean="0">
                <a:solidFill>
                  <a:schemeClr val="bg2"/>
                </a:solidFill>
                <a:latin typeface="Arial" charset="0"/>
              </a:rPr>
              <a:t>2013  </a:t>
            </a:r>
            <a:r>
              <a:rPr lang="en-US" sz="1200" dirty="0">
                <a:solidFill>
                  <a:schemeClr val="bg2"/>
                </a:solidFill>
                <a:latin typeface="Arial" charset="0"/>
              </a:rPr>
              <a:t>Pearson Education, Inc. </a:t>
            </a:r>
            <a:r>
              <a:rPr lang="en-US" sz="1200" dirty="0">
                <a:solidFill>
                  <a:schemeClr val="bg2"/>
                </a:solidFill>
                <a:latin typeface="Arial" charset="0"/>
                <a:cs typeface="Arial" charset="0"/>
              </a:rPr>
              <a:t>•  Microeconomics  •  </a:t>
            </a:r>
            <a:r>
              <a:rPr lang="en-US" sz="1200" dirty="0" err="1">
                <a:solidFill>
                  <a:schemeClr val="bg2"/>
                </a:solidFill>
                <a:latin typeface="Arial" charset="0"/>
              </a:rPr>
              <a:t>Pindyck</a:t>
            </a:r>
            <a:r>
              <a:rPr lang="en-US" sz="1200" dirty="0">
                <a:solidFill>
                  <a:schemeClr val="bg2"/>
                </a:solidFill>
                <a:latin typeface="Arial" charset="0"/>
              </a:rPr>
              <a:t>/</a:t>
            </a:r>
            <a:r>
              <a:rPr lang="en-US" sz="1200" dirty="0" err="1">
                <a:solidFill>
                  <a:schemeClr val="bg2"/>
                </a:solidFill>
                <a:latin typeface="Arial" charset="0"/>
              </a:rPr>
              <a:t>Rubinfeld</a:t>
            </a:r>
            <a:r>
              <a:rPr lang="en-US" sz="1200" dirty="0">
                <a:solidFill>
                  <a:schemeClr val="bg2"/>
                </a:solidFill>
                <a:latin typeface="Arial" charset="0"/>
              </a:rPr>
              <a:t>, 8e.</a:t>
            </a:r>
          </a:p>
        </p:txBody>
      </p:sp>
      <p:sp>
        <p:nvSpPr>
          <p:cNvPr id="3" name="Rectangle 13"/>
          <p:cNvSpPr>
            <a:spLocks noChangeArrowheads="1"/>
          </p:cNvSpPr>
          <p:nvPr userDrawn="1"/>
        </p:nvSpPr>
        <p:spPr bwMode="auto">
          <a:xfrm>
            <a:off x="8229600" y="6648450"/>
            <a:ext cx="909638" cy="209550"/>
          </a:xfrm>
          <a:prstGeom prst="rect">
            <a:avLst/>
          </a:prstGeom>
          <a:noFill/>
          <a:ln w="9525">
            <a:noFill/>
            <a:miter lim="800000"/>
            <a:headEnd/>
            <a:tailEnd/>
          </a:ln>
        </p:spPr>
        <p:txBody>
          <a:bodyPr anchor="ctr"/>
          <a:lstStyle/>
          <a:p>
            <a:pPr algn="r" eaLnBrk="0" hangingPunct="0">
              <a:buFontTx/>
              <a:buNone/>
            </a:pPr>
            <a:fld id="{E764DB79-F42C-4C7F-BAF8-90428B4ACC0B}" type="slidenum">
              <a:rPr lang="en-US" sz="1200" b="1">
                <a:solidFill>
                  <a:srgbClr val="382344"/>
                </a:solidFill>
                <a:latin typeface="Arial" charset="0"/>
              </a:rPr>
              <a:pPr algn="r" eaLnBrk="0" hangingPunct="0">
                <a:buFontTx/>
                <a:buNone/>
              </a:pPr>
              <a:t>‹#›</a:t>
            </a:fld>
            <a:r>
              <a:rPr lang="en-US" sz="1200" b="1" dirty="0">
                <a:solidFill>
                  <a:srgbClr val="382344"/>
                </a:solidFill>
                <a:latin typeface="Arial" charset="0"/>
              </a:rPr>
              <a:t> of </a:t>
            </a:r>
            <a:r>
              <a:rPr lang="en-US" sz="1200" b="1" dirty="0" smtClean="0">
                <a:solidFill>
                  <a:srgbClr val="382344"/>
                </a:solidFill>
                <a:latin typeface="Arial" charset="0"/>
              </a:rPr>
              <a:t>40</a:t>
            </a:r>
            <a:endParaRPr lang="en-US" sz="1200" b="1" dirty="0">
              <a:solidFill>
                <a:srgbClr val="382344"/>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Text, and Content">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2" name="Rectangle 13"/>
          <p:cNvSpPr>
            <a:spLocks noChangeArrowheads="1"/>
          </p:cNvSpPr>
          <p:nvPr/>
        </p:nvSpPr>
        <p:spPr bwMode="auto">
          <a:xfrm>
            <a:off x="8229600" y="6648450"/>
            <a:ext cx="909638" cy="209550"/>
          </a:xfrm>
          <a:prstGeom prst="rect">
            <a:avLst/>
          </a:prstGeom>
          <a:noFill/>
          <a:ln w="9525">
            <a:noFill/>
            <a:miter lim="800000"/>
            <a:headEnd/>
            <a:tailEnd/>
          </a:ln>
        </p:spPr>
        <p:txBody>
          <a:bodyPr anchor="ctr"/>
          <a:lstStyle/>
          <a:p>
            <a:pPr algn="r" eaLnBrk="0" hangingPunct="0">
              <a:buFontTx/>
              <a:buNone/>
            </a:pPr>
            <a:fld id="{E764DB79-F42C-4C7F-BAF8-90428B4ACC0B}" type="slidenum">
              <a:rPr lang="en-US" sz="1200" b="1">
                <a:solidFill>
                  <a:srgbClr val="382344"/>
                </a:solidFill>
                <a:latin typeface="Arial" charset="0"/>
              </a:rPr>
              <a:pPr algn="r" eaLnBrk="0" hangingPunct="0">
                <a:buFontTx/>
                <a:buNone/>
              </a:pPr>
              <a:t>‹#›</a:t>
            </a:fld>
            <a:r>
              <a:rPr lang="en-US" sz="1200" b="1" dirty="0">
                <a:solidFill>
                  <a:srgbClr val="382344"/>
                </a:solidFill>
                <a:latin typeface="Arial" charset="0"/>
              </a:rPr>
              <a:t> of </a:t>
            </a:r>
            <a:r>
              <a:rPr lang="en-US" sz="1200" b="1" dirty="0" smtClean="0">
                <a:solidFill>
                  <a:srgbClr val="382344"/>
                </a:solidFill>
                <a:latin typeface="Arial" charset="0"/>
              </a:rPr>
              <a:t>40</a:t>
            </a:r>
            <a:endParaRPr lang="en-US" sz="1200" b="1" dirty="0">
              <a:solidFill>
                <a:srgbClr val="382344"/>
              </a:solidFill>
              <a:latin typeface="Arial" charset="0"/>
            </a:endParaRPr>
          </a:p>
        </p:txBody>
      </p:sp>
      <p:sp>
        <p:nvSpPr>
          <p:cNvPr id="2053" name="Rectangle 8"/>
          <p:cNvSpPr>
            <a:spLocks noChangeArrowheads="1"/>
          </p:cNvSpPr>
          <p:nvPr userDrawn="1"/>
        </p:nvSpPr>
        <p:spPr bwMode="auto">
          <a:xfrm>
            <a:off x="0" y="6629400"/>
            <a:ext cx="8229600" cy="228600"/>
          </a:xfrm>
          <a:prstGeom prst="rect">
            <a:avLst/>
          </a:prstGeom>
          <a:noFill/>
          <a:ln w="9525">
            <a:noFill/>
            <a:miter lim="800000"/>
            <a:headEnd/>
            <a:tailEnd/>
          </a:ln>
        </p:spPr>
        <p:txBody>
          <a:bodyPr anchor="ctr"/>
          <a:lstStyle/>
          <a:p>
            <a:pPr eaLnBrk="0" hangingPunct="0">
              <a:buFontTx/>
              <a:buNone/>
            </a:pPr>
            <a:r>
              <a:rPr lang="en-US" sz="1200" dirty="0">
                <a:solidFill>
                  <a:schemeClr val="bg2"/>
                </a:solidFill>
                <a:latin typeface="Arial" charset="0"/>
              </a:rPr>
              <a:t>Copyright © </a:t>
            </a:r>
            <a:r>
              <a:rPr lang="en-US" sz="1200" dirty="0" smtClean="0">
                <a:solidFill>
                  <a:schemeClr val="bg2"/>
                </a:solidFill>
                <a:latin typeface="Arial" charset="0"/>
              </a:rPr>
              <a:t>2013  </a:t>
            </a:r>
            <a:r>
              <a:rPr lang="en-US" sz="1200" dirty="0">
                <a:solidFill>
                  <a:schemeClr val="bg2"/>
                </a:solidFill>
                <a:latin typeface="Arial" charset="0"/>
              </a:rPr>
              <a:t>Pearson Education, Inc. </a:t>
            </a:r>
            <a:r>
              <a:rPr lang="en-US" sz="1200" dirty="0">
                <a:solidFill>
                  <a:schemeClr val="bg2"/>
                </a:solidFill>
                <a:latin typeface="Arial" charset="0"/>
                <a:cs typeface="Arial" charset="0"/>
              </a:rPr>
              <a:t>•  Microeconomics  •  </a:t>
            </a:r>
            <a:r>
              <a:rPr lang="en-US" sz="1200" dirty="0" err="1">
                <a:solidFill>
                  <a:schemeClr val="bg2"/>
                </a:solidFill>
                <a:latin typeface="Arial" charset="0"/>
              </a:rPr>
              <a:t>Pindyck</a:t>
            </a:r>
            <a:r>
              <a:rPr lang="en-US" sz="1200" dirty="0">
                <a:solidFill>
                  <a:schemeClr val="bg2"/>
                </a:solidFill>
                <a:latin typeface="Arial" charset="0"/>
              </a:rPr>
              <a:t>/</a:t>
            </a:r>
            <a:r>
              <a:rPr lang="en-US" sz="1200" dirty="0" err="1">
                <a:solidFill>
                  <a:schemeClr val="bg2"/>
                </a:solidFill>
                <a:latin typeface="Arial" charset="0"/>
              </a:rPr>
              <a:t>Rubinfeld</a:t>
            </a:r>
            <a:r>
              <a:rPr lang="en-US" sz="1200" dirty="0">
                <a:solidFill>
                  <a:schemeClr val="bg2"/>
                </a:solidFill>
                <a:latin typeface="Arial" charset="0"/>
              </a:rPr>
              <a:t>, 8e.</a:t>
            </a:r>
          </a:p>
        </p:txBody>
      </p:sp>
    </p:spTree>
  </p:cSld>
  <p:clrMap bg1="lt1" tx1="dk1" bg2="lt2" tx2="dk2" accent1="accent1" accent2="accent2" accent3="accent3" accent4="accent4" accent5="accent5" accent6="accent6" hlink="hlink" folHlink="folHlink"/>
  <p:sldLayoutIdLst>
    <p:sldLayoutId id="2147484262" r:id="rId1"/>
    <p:sldLayoutId id="2147484250" r:id="rId2"/>
  </p:sldLayoutIdLst>
  <p:timing>
    <p:tnLst>
      <p:par>
        <p:cTn id="1" dur="indefinite" restart="never" nodeType="tmRoot"/>
      </p:par>
    </p:tnLst>
  </p:timing>
  <p:txStyles>
    <p:titleStyle>
      <a:lvl1pPr algn="l" rtl="0" eaLnBrk="0" fontAlgn="base" hangingPunct="0">
        <a:spcBef>
          <a:spcPct val="0"/>
        </a:spcBef>
        <a:spcAft>
          <a:spcPct val="0"/>
        </a:spcAft>
        <a:defRPr sz="2600" b="1">
          <a:solidFill>
            <a:srgbClr val="950057"/>
          </a:solidFill>
          <a:latin typeface="+mj-lt"/>
          <a:ea typeface="+mj-ea"/>
          <a:cs typeface="+mj-cs"/>
        </a:defRPr>
      </a:lvl1pPr>
      <a:lvl2pPr algn="l" rtl="0" eaLnBrk="0" fontAlgn="base" hangingPunct="0">
        <a:spcBef>
          <a:spcPct val="0"/>
        </a:spcBef>
        <a:spcAft>
          <a:spcPct val="0"/>
        </a:spcAft>
        <a:defRPr sz="2600" b="1">
          <a:solidFill>
            <a:srgbClr val="950057"/>
          </a:solidFill>
          <a:latin typeface="Arial" charset="0"/>
        </a:defRPr>
      </a:lvl2pPr>
      <a:lvl3pPr algn="l" rtl="0" eaLnBrk="0" fontAlgn="base" hangingPunct="0">
        <a:spcBef>
          <a:spcPct val="0"/>
        </a:spcBef>
        <a:spcAft>
          <a:spcPct val="0"/>
        </a:spcAft>
        <a:defRPr sz="2600" b="1">
          <a:solidFill>
            <a:srgbClr val="950057"/>
          </a:solidFill>
          <a:latin typeface="Arial" charset="0"/>
        </a:defRPr>
      </a:lvl3pPr>
      <a:lvl4pPr algn="l" rtl="0" eaLnBrk="0" fontAlgn="base" hangingPunct="0">
        <a:spcBef>
          <a:spcPct val="0"/>
        </a:spcBef>
        <a:spcAft>
          <a:spcPct val="0"/>
        </a:spcAft>
        <a:defRPr sz="2600" b="1">
          <a:solidFill>
            <a:srgbClr val="950057"/>
          </a:solidFill>
          <a:latin typeface="Arial" charset="0"/>
        </a:defRPr>
      </a:lvl4pPr>
      <a:lvl5pPr algn="l" rtl="0" eaLnBrk="0" fontAlgn="base" hangingPunct="0">
        <a:spcBef>
          <a:spcPct val="0"/>
        </a:spcBef>
        <a:spcAft>
          <a:spcPct val="0"/>
        </a:spcAft>
        <a:defRPr sz="2600" b="1">
          <a:solidFill>
            <a:srgbClr val="950057"/>
          </a:solidFill>
          <a:latin typeface="Arial" charset="0"/>
        </a:defRPr>
      </a:lvl5pPr>
      <a:lvl6pPr marL="457200" algn="l" rtl="0" fontAlgn="base">
        <a:spcBef>
          <a:spcPct val="0"/>
        </a:spcBef>
        <a:spcAft>
          <a:spcPct val="0"/>
        </a:spcAft>
        <a:defRPr sz="2600" b="1">
          <a:solidFill>
            <a:srgbClr val="0066B3"/>
          </a:solidFill>
          <a:latin typeface="Arial" charset="0"/>
        </a:defRPr>
      </a:lvl6pPr>
      <a:lvl7pPr marL="914400" algn="l" rtl="0" fontAlgn="base">
        <a:spcBef>
          <a:spcPct val="0"/>
        </a:spcBef>
        <a:spcAft>
          <a:spcPct val="0"/>
        </a:spcAft>
        <a:defRPr sz="2600" b="1">
          <a:solidFill>
            <a:srgbClr val="0066B3"/>
          </a:solidFill>
          <a:latin typeface="Arial" charset="0"/>
        </a:defRPr>
      </a:lvl7pPr>
      <a:lvl8pPr marL="1371600" algn="l" rtl="0" fontAlgn="base">
        <a:spcBef>
          <a:spcPct val="0"/>
        </a:spcBef>
        <a:spcAft>
          <a:spcPct val="0"/>
        </a:spcAft>
        <a:defRPr sz="2600" b="1">
          <a:solidFill>
            <a:srgbClr val="0066B3"/>
          </a:solidFill>
          <a:latin typeface="Arial" charset="0"/>
        </a:defRPr>
      </a:lvl8pPr>
      <a:lvl9pPr marL="1828800" algn="l" rtl="0" fontAlgn="base">
        <a:spcBef>
          <a:spcPct val="0"/>
        </a:spcBef>
        <a:spcAft>
          <a:spcPct val="0"/>
        </a:spcAft>
        <a:defRPr sz="2600" b="1">
          <a:solidFill>
            <a:srgbClr val="0066B3"/>
          </a:solidFill>
          <a:latin typeface="Arial" charset="0"/>
        </a:defRPr>
      </a:lvl9pPr>
    </p:titleStyle>
    <p:body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1.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1.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2.png"/><Relationship Id="rId3" Type="http://schemas.openxmlformats.org/officeDocument/2006/relationships/image" Target="../media/image42.png"/><Relationship Id="rId7" Type="http://schemas.openxmlformats.org/officeDocument/2006/relationships/image" Target="../media/image46.png"/><Relationship Id="rId12" Type="http://schemas.openxmlformats.org/officeDocument/2006/relationships/image" Target="../media/image51.png"/><Relationship Id="rId2" Type="http://schemas.openxmlformats.org/officeDocument/2006/relationships/image" Target="../media/image41.png"/><Relationship Id="rId1" Type="http://schemas.openxmlformats.org/officeDocument/2006/relationships/slideLayout" Target="../slideLayouts/slideLayout2.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 Id="rId14" Type="http://schemas.openxmlformats.org/officeDocument/2006/relationships/image" Target="../media/image1.png"/></Relationships>
</file>

<file path=ppt/slides/_rels/slide14.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png"/><Relationship Id="rId1" Type="http://schemas.openxmlformats.org/officeDocument/2006/relationships/slideLayout" Target="../slideLayouts/slideLayout2.xml"/><Relationship Id="rId6" Type="http://schemas.openxmlformats.org/officeDocument/2006/relationships/image" Target="../media/image57.png"/><Relationship Id="rId5" Type="http://schemas.openxmlformats.org/officeDocument/2006/relationships/image" Target="../media/image56.png"/><Relationship Id="rId10" Type="http://schemas.openxmlformats.org/officeDocument/2006/relationships/image" Target="../media/image61.png"/><Relationship Id="rId4" Type="http://schemas.openxmlformats.org/officeDocument/2006/relationships/image" Target="../media/image55.png"/><Relationship Id="rId9" Type="http://schemas.openxmlformats.org/officeDocument/2006/relationships/image" Target="../media/image60.png"/></Relationships>
</file>

<file path=ppt/slides/_rels/slide15.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 Id="rId9"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71.pn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png"/><Relationship Id="rId4" Type="http://schemas.openxmlformats.org/officeDocument/2006/relationships/image" Target="../media/image72.wmf"/></Relationships>
</file>

<file path=ppt/slides/_rels/slide18.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73.wmf"/><Relationship Id="rId3" Type="http://schemas.openxmlformats.org/officeDocument/2006/relationships/image" Target="../media/image74.png"/><Relationship Id="rId7" Type="http://schemas.openxmlformats.org/officeDocument/2006/relationships/image" Target="../media/image78.png"/><Relationship Id="rId12"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77.png"/><Relationship Id="rId11" Type="http://schemas.openxmlformats.org/officeDocument/2006/relationships/image" Target="../media/image82.png"/><Relationship Id="rId5" Type="http://schemas.openxmlformats.org/officeDocument/2006/relationships/image" Target="../media/image76.png"/><Relationship Id="rId10" Type="http://schemas.openxmlformats.org/officeDocument/2006/relationships/image" Target="../media/image81.png"/><Relationship Id="rId4" Type="http://schemas.openxmlformats.org/officeDocument/2006/relationships/image" Target="../media/image75.png"/><Relationship Id="rId9" Type="http://schemas.openxmlformats.org/officeDocument/2006/relationships/image" Target="../media/image80.png"/><Relationship Id="rId14" Type="http://schemas.openxmlformats.org/officeDocument/2006/relationships/image" Target="../media/image1.png"/></Relationships>
</file>

<file path=ppt/slides/_rels/slide19.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image" Target="../media/image83.png"/><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image" Target="../media/image86.png"/><Relationship Id="rId10" Type="http://schemas.openxmlformats.org/officeDocument/2006/relationships/image" Target="../media/image1.png"/><Relationship Id="rId4" Type="http://schemas.openxmlformats.org/officeDocument/2006/relationships/image" Target="../media/image85.png"/><Relationship Id="rId9" Type="http://schemas.openxmlformats.org/officeDocument/2006/relationships/image" Target="../media/image90.png"/></Relationships>
</file>

<file path=ppt/slides/_rels/slide20.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image" Target="../media/image91.png"/><Relationship Id="rId1" Type="http://schemas.openxmlformats.org/officeDocument/2006/relationships/slideLayout" Target="../slideLayouts/slideLayout2.xml"/><Relationship Id="rId6" Type="http://schemas.openxmlformats.org/officeDocument/2006/relationships/image" Target="../media/image95.png"/><Relationship Id="rId5" Type="http://schemas.openxmlformats.org/officeDocument/2006/relationships/image" Target="../media/image94.png"/><Relationship Id="rId10" Type="http://schemas.openxmlformats.org/officeDocument/2006/relationships/image" Target="../media/image1.png"/><Relationship Id="rId4" Type="http://schemas.openxmlformats.org/officeDocument/2006/relationships/image" Target="../media/image93.png"/><Relationship Id="rId9" Type="http://schemas.openxmlformats.org/officeDocument/2006/relationships/image" Target="../media/image98.gif"/></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105.png"/><Relationship Id="rId13" Type="http://schemas.openxmlformats.org/officeDocument/2006/relationships/image" Target="../media/image1.png"/><Relationship Id="rId3" Type="http://schemas.openxmlformats.org/officeDocument/2006/relationships/image" Target="../media/image100.png"/><Relationship Id="rId7" Type="http://schemas.openxmlformats.org/officeDocument/2006/relationships/image" Target="../media/image104.png"/><Relationship Id="rId12" Type="http://schemas.openxmlformats.org/officeDocument/2006/relationships/image" Target="../media/image109.gif"/><Relationship Id="rId2" Type="http://schemas.openxmlformats.org/officeDocument/2006/relationships/image" Target="../media/image99.png"/><Relationship Id="rId1" Type="http://schemas.openxmlformats.org/officeDocument/2006/relationships/slideLayout" Target="../slideLayouts/slideLayout2.xml"/><Relationship Id="rId6" Type="http://schemas.openxmlformats.org/officeDocument/2006/relationships/image" Target="../media/image103.png"/><Relationship Id="rId11" Type="http://schemas.openxmlformats.org/officeDocument/2006/relationships/image" Target="../media/image108.png"/><Relationship Id="rId5" Type="http://schemas.openxmlformats.org/officeDocument/2006/relationships/image" Target="../media/image102.png"/><Relationship Id="rId10" Type="http://schemas.openxmlformats.org/officeDocument/2006/relationships/image" Target="../media/image107.png"/><Relationship Id="rId4" Type="http://schemas.openxmlformats.org/officeDocument/2006/relationships/image" Target="../media/image101.png"/><Relationship Id="rId9" Type="http://schemas.openxmlformats.org/officeDocument/2006/relationships/image" Target="../media/image106.png"/></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16.png"/><Relationship Id="rId3" Type="http://schemas.openxmlformats.org/officeDocument/2006/relationships/image" Target="../media/image111.png"/><Relationship Id="rId7" Type="http://schemas.openxmlformats.org/officeDocument/2006/relationships/image" Target="../media/image115.png"/><Relationship Id="rId2" Type="http://schemas.openxmlformats.org/officeDocument/2006/relationships/image" Target="../media/image110.png"/><Relationship Id="rId1" Type="http://schemas.openxmlformats.org/officeDocument/2006/relationships/slideLayout" Target="../slideLayouts/slideLayout2.xml"/><Relationship Id="rId6" Type="http://schemas.openxmlformats.org/officeDocument/2006/relationships/image" Target="../media/image114.png"/><Relationship Id="rId5" Type="http://schemas.openxmlformats.org/officeDocument/2006/relationships/image" Target="../media/image113.png"/><Relationship Id="rId4" Type="http://schemas.openxmlformats.org/officeDocument/2006/relationships/image" Target="../media/image112.png"/><Relationship Id="rId9" Type="http://schemas.openxmlformats.org/officeDocument/2006/relationships/image" Target="../media/image117.png"/></Relationships>
</file>

<file path=ppt/slides/_rels/slide25.xml.rels><?xml version="1.0" encoding="UTF-8" standalone="yes"?>
<Relationships xmlns="http://schemas.openxmlformats.org/package/2006/relationships"><Relationship Id="rId3" Type="http://schemas.openxmlformats.org/officeDocument/2006/relationships/image" Target="../media/image118.png"/><Relationship Id="rId7" Type="http://schemas.openxmlformats.org/officeDocument/2006/relationships/image" Target="../media/image12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1.png"/><Relationship Id="rId5" Type="http://schemas.openxmlformats.org/officeDocument/2006/relationships/image" Target="../media/image120.png"/><Relationship Id="rId4" Type="http://schemas.openxmlformats.org/officeDocument/2006/relationships/image" Target="../media/image119.png"/></Relationships>
</file>

<file path=ppt/slides/_rels/slide26.xml.rels><?xml version="1.0" encoding="UTF-8" standalone="yes"?>
<Relationships xmlns="http://schemas.openxmlformats.org/package/2006/relationships"><Relationship Id="rId8" Type="http://schemas.openxmlformats.org/officeDocument/2006/relationships/image" Target="../media/image129.png"/><Relationship Id="rId13" Type="http://schemas.openxmlformats.org/officeDocument/2006/relationships/image" Target="../media/image134.png"/><Relationship Id="rId3" Type="http://schemas.openxmlformats.org/officeDocument/2006/relationships/image" Target="../media/image124.png"/><Relationship Id="rId7" Type="http://schemas.openxmlformats.org/officeDocument/2006/relationships/image" Target="../media/image128.png"/><Relationship Id="rId12" Type="http://schemas.openxmlformats.org/officeDocument/2006/relationships/image" Target="../media/image133.png"/><Relationship Id="rId2" Type="http://schemas.openxmlformats.org/officeDocument/2006/relationships/image" Target="../media/image123.png"/><Relationship Id="rId1" Type="http://schemas.openxmlformats.org/officeDocument/2006/relationships/slideLayout" Target="../slideLayouts/slideLayout2.xml"/><Relationship Id="rId6" Type="http://schemas.openxmlformats.org/officeDocument/2006/relationships/image" Target="../media/image127.png"/><Relationship Id="rId11" Type="http://schemas.openxmlformats.org/officeDocument/2006/relationships/image" Target="../media/image132.png"/><Relationship Id="rId5" Type="http://schemas.openxmlformats.org/officeDocument/2006/relationships/image" Target="../media/image126.png"/><Relationship Id="rId15" Type="http://schemas.openxmlformats.org/officeDocument/2006/relationships/image" Target="../media/image136.png"/><Relationship Id="rId10" Type="http://schemas.openxmlformats.org/officeDocument/2006/relationships/image" Target="../media/image131.png"/><Relationship Id="rId4" Type="http://schemas.openxmlformats.org/officeDocument/2006/relationships/image" Target="../media/image125.png"/><Relationship Id="rId9" Type="http://schemas.openxmlformats.org/officeDocument/2006/relationships/image" Target="../media/image130.png"/><Relationship Id="rId14" Type="http://schemas.openxmlformats.org/officeDocument/2006/relationships/image" Target="../media/image135.png"/></Relationships>
</file>

<file path=ppt/slides/_rels/slide27.xml.rels><?xml version="1.0" encoding="UTF-8" standalone="yes"?>
<Relationships xmlns="http://schemas.openxmlformats.org/package/2006/relationships"><Relationship Id="rId8" Type="http://schemas.openxmlformats.org/officeDocument/2006/relationships/image" Target="../media/image143.png"/><Relationship Id="rId3" Type="http://schemas.openxmlformats.org/officeDocument/2006/relationships/image" Target="../media/image138.png"/><Relationship Id="rId7" Type="http://schemas.openxmlformats.org/officeDocument/2006/relationships/image" Target="../media/image142.png"/><Relationship Id="rId2" Type="http://schemas.openxmlformats.org/officeDocument/2006/relationships/image" Target="../media/image137.png"/><Relationship Id="rId1" Type="http://schemas.openxmlformats.org/officeDocument/2006/relationships/slideLayout" Target="../slideLayouts/slideLayout2.xml"/><Relationship Id="rId6" Type="http://schemas.openxmlformats.org/officeDocument/2006/relationships/image" Target="../media/image141.png"/><Relationship Id="rId11" Type="http://schemas.openxmlformats.org/officeDocument/2006/relationships/image" Target="../media/image146.png"/><Relationship Id="rId5" Type="http://schemas.openxmlformats.org/officeDocument/2006/relationships/image" Target="../media/image140.png"/><Relationship Id="rId10" Type="http://schemas.openxmlformats.org/officeDocument/2006/relationships/image" Target="../media/image145.png"/><Relationship Id="rId4" Type="http://schemas.openxmlformats.org/officeDocument/2006/relationships/image" Target="../media/image139.png"/><Relationship Id="rId9" Type="http://schemas.openxmlformats.org/officeDocument/2006/relationships/image" Target="../media/image144.png"/></Relationships>
</file>

<file path=ppt/slides/_rels/slide28.xml.rels><?xml version="1.0" encoding="UTF-8" standalone="yes"?>
<Relationships xmlns="http://schemas.openxmlformats.org/package/2006/relationships"><Relationship Id="rId8" Type="http://schemas.openxmlformats.org/officeDocument/2006/relationships/image" Target="../media/image153.png"/><Relationship Id="rId3" Type="http://schemas.openxmlformats.org/officeDocument/2006/relationships/image" Target="../media/image148.png"/><Relationship Id="rId7" Type="http://schemas.openxmlformats.org/officeDocument/2006/relationships/image" Target="../media/image152.png"/><Relationship Id="rId2" Type="http://schemas.openxmlformats.org/officeDocument/2006/relationships/image" Target="../media/image147.png"/><Relationship Id="rId1" Type="http://schemas.openxmlformats.org/officeDocument/2006/relationships/slideLayout" Target="../slideLayouts/slideLayout2.xml"/><Relationship Id="rId6" Type="http://schemas.openxmlformats.org/officeDocument/2006/relationships/image" Target="../media/image151.png"/><Relationship Id="rId5" Type="http://schemas.openxmlformats.org/officeDocument/2006/relationships/image" Target="../media/image150.png"/><Relationship Id="rId10" Type="http://schemas.openxmlformats.org/officeDocument/2006/relationships/image" Target="../media/image154.png"/><Relationship Id="rId4" Type="http://schemas.openxmlformats.org/officeDocument/2006/relationships/image" Target="../media/image149.png"/><Relationship Id="rId9" Type="http://schemas.openxmlformats.org/officeDocument/2006/relationships/image" Target="../media/image1.png"/></Relationships>
</file>

<file path=ppt/slides/_rels/slide29.xml.rels><?xml version="1.0" encoding="UTF-8" standalone="yes"?>
<Relationships xmlns="http://schemas.openxmlformats.org/package/2006/relationships"><Relationship Id="rId8" Type="http://schemas.openxmlformats.org/officeDocument/2006/relationships/image" Target="../media/image161.png"/><Relationship Id="rId13" Type="http://schemas.openxmlformats.org/officeDocument/2006/relationships/image" Target="../media/image166.png"/><Relationship Id="rId3" Type="http://schemas.openxmlformats.org/officeDocument/2006/relationships/image" Target="../media/image156.png"/><Relationship Id="rId7" Type="http://schemas.openxmlformats.org/officeDocument/2006/relationships/image" Target="../media/image160.png"/><Relationship Id="rId12" Type="http://schemas.openxmlformats.org/officeDocument/2006/relationships/image" Target="../media/image165.png"/><Relationship Id="rId2" Type="http://schemas.openxmlformats.org/officeDocument/2006/relationships/image" Target="../media/image155.png"/><Relationship Id="rId16"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59.png"/><Relationship Id="rId11" Type="http://schemas.openxmlformats.org/officeDocument/2006/relationships/image" Target="../media/image164.png"/><Relationship Id="rId5" Type="http://schemas.openxmlformats.org/officeDocument/2006/relationships/image" Target="../media/image158.png"/><Relationship Id="rId15" Type="http://schemas.openxmlformats.org/officeDocument/2006/relationships/image" Target="../media/image168.png"/><Relationship Id="rId10" Type="http://schemas.openxmlformats.org/officeDocument/2006/relationships/image" Target="../media/image163.png"/><Relationship Id="rId4" Type="http://schemas.openxmlformats.org/officeDocument/2006/relationships/image" Target="../media/image157.png"/><Relationship Id="rId9" Type="http://schemas.openxmlformats.org/officeDocument/2006/relationships/image" Target="../media/image162.png"/><Relationship Id="rId14" Type="http://schemas.openxmlformats.org/officeDocument/2006/relationships/image" Target="../media/image167.png"/></Relationships>
</file>

<file path=ppt/slides/_rels/slide30.xml.rels><?xml version="1.0" encoding="UTF-8" standalone="yes"?>
<Relationships xmlns="http://schemas.openxmlformats.org/package/2006/relationships"><Relationship Id="rId8" Type="http://schemas.openxmlformats.org/officeDocument/2006/relationships/image" Target="../media/image175.png"/><Relationship Id="rId3" Type="http://schemas.openxmlformats.org/officeDocument/2006/relationships/image" Target="../media/image170.png"/><Relationship Id="rId7" Type="http://schemas.openxmlformats.org/officeDocument/2006/relationships/image" Target="../media/image174.png"/><Relationship Id="rId2" Type="http://schemas.openxmlformats.org/officeDocument/2006/relationships/image" Target="../media/image169.png"/><Relationship Id="rId1" Type="http://schemas.openxmlformats.org/officeDocument/2006/relationships/slideLayout" Target="../slideLayouts/slideLayout2.xml"/><Relationship Id="rId6" Type="http://schemas.openxmlformats.org/officeDocument/2006/relationships/image" Target="../media/image173.png"/><Relationship Id="rId5" Type="http://schemas.openxmlformats.org/officeDocument/2006/relationships/image" Target="../media/image172.png"/><Relationship Id="rId4" Type="http://schemas.openxmlformats.org/officeDocument/2006/relationships/image" Target="../media/image171.png"/><Relationship Id="rId9" Type="http://schemas.openxmlformats.org/officeDocument/2006/relationships/image" Target="../media/image176.png"/></Relationships>
</file>

<file path=ppt/slides/_rels/slide31.xml.rels><?xml version="1.0" encoding="UTF-8" standalone="yes"?>
<Relationships xmlns="http://schemas.openxmlformats.org/package/2006/relationships"><Relationship Id="rId8" Type="http://schemas.openxmlformats.org/officeDocument/2006/relationships/image" Target="../media/image179.wmf"/><Relationship Id="rId13" Type="http://schemas.openxmlformats.org/officeDocument/2006/relationships/oleObject" Target="../embeddings/oleObject8.bin"/><Relationship Id="rId3" Type="http://schemas.openxmlformats.org/officeDocument/2006/relationships/oleObject" Target="../embeddings/oleObject3.bin"/><Relationship Id="rId7" Type="http://schemas.openxmlformats.org/officeDocument/2006/relationships/oleObject" Target="../embeddings/oleObject5.bin"/><Relationship Id="rId12" Type="http://schemas.openxmlformats.org/officeDocument/2006/relationships/image" Target="../media/image181.w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78.wmf"/><Relationship Id="rId11" Type="http://schemas.openxmlformats.org/officeDocument/2006/relationships/oleObject" Target="../embeddings/oleObject7.bin"/><Relationship Id="rId5" Type="http://schemas.openxmlformats.org/officeDocument/2006/relationships/oleObject" Target="../embeddings/oleObject4.bin"/><Relationship Id="rId15" Type="http://schemas.openxmlformats.org/officeDocument/2006/relationships/image" Target="../media/image1.png"/><Relationship Id="rId10" Type="http://schemas.openxmlformats.org/officeDocument/2006/relationships/image" Target="../media/image180.wmf"/><Relationship Id="rId4" Type="http://schemas.openxmlformats.org/officeDocument/2006/relationships/image" Target="../media/image177.wmf"/><Relationship Id="rId9" Type="http://schemas.openxmlformats.org/officeDocument/2006/relationships/oleObject" Target="../embeddings/oleObject6.bin"/><Relationship Id="rId14" Type="http://schemas.openxmlformats.org/officeDocument/2006/relationships/image" Target="../media/image182.wmf"/></Relationships>
</file>

<file path=ppt/slides/_rels/slide32.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image" Target="../media/image183.png"/><Relationship Id="rId1" Type="http://schemas.openxmlformats.org/officeDocument/2006/relationships/slideLayout" Target="../slideLayouts/slideLayout2.xml"/><Relationship Id="rId6" Type="http://schemas.openxmlformats.org/officeDocument/2006/relationships/image" Target="../media/image187.png"/><Relationship Id="rId5" Type="http://schemas.openxmlformats.org/officeDocument/2006/relationships/image" Target="../media/image186.png"/><Relationship Id="rId4" Type="http://schemas.openxmlformats.org/officeDocument/2006/relationships/image" Target="../media/image185.png"/></Relationships>
</file>

<file path=ppt/slides/_rels/slide33.xml.rels><?xml version="1.0" encoding="UTF-8" standalone="yes"?>
<Relationships xmlns="http://schemas.openxmlformats.org/package/2006/relationships"><Relationship Id="rId8" Type="http://schemas.openxmlformats.org/officeDocument/2006/relationships/image" Target="../media/image194.gif"/><Relationship Id="rId3" Type="http://schemas.openxmlformats.org/officeDocument/2006/relationships/image" Target="../media/image189.png"/><Relationship Id="rId7" Type="http://schemas.openxmlformats.org/officeDocument/2006/relationships/image" Target="../media/image193.png"/><Relationship Id="rId2" Type="http://schemas.openxmlformats.org/officeDocument/2006/relationships/image" Target="../media/image188.png"/><Relationship Id="rId1" Type="http://schemas.openxmlformats.org/officeDocument/2006/relationships/slideLayout" Target="../slideLayouts/slideLayout2.xml"/><Relationship Id="rId6" Type="http://schemas.openxmlformats.org/officeDocument/2006/relationships/image" Target="../media/image192.png"/><Relationship Id="rId11" Type="http://schemas.openxmlformats.org/officeDocument/2006/relationships/image" Target="../media/image1.png"/><Relationship Id="rId5" Type="http://schemas.openxmlformats.org/officeDocument/2006/relationships/image" Target="../media/image191.png"/><Relationship Id="rId10" Type="http://schemas.openxmlformats.org/officeDocument/2006/relationships/image" Target="../media/image196.gif"/><Relationship Id="rId4" Type="http://schemas.openxmlformats.org/officeDocument/2006/relationships/image" Target="../media/image190.png"/><Relationship Id="rId9" Type="http://schemas.openxmlformats.org/officeDocument/2006/relationships/image" Target="../media/image195.gif"/></Relationships>
</file>

<file path=ppt/slides/_rels/slide34.xml.rels><?xml version="1.0" encoding="UTF-8" standalone="yes"?>
<Relationships xmlns="http://schemas.openxmlformats.org/package/2006/relationships"><Relationship Id="rId8" Type="http://schemas.openxmlformats.org/officeDocument/2006/relationships/image" Target="../media/image203.png"/><Relationship Id="rId3" Type="http://schemas.openxmlformats.org/officeDocument/2006/relationships/image" Target="../media/image198.png"/><Relationship Id="rId7" Type="http://schemas.openxmlformats.org/officeDocument/2006/relationships/image" Target="../media/image202.png"/><Relationship Id="rId2" Type="http://schemas.openxmlformats.org/officeDocument/2006/relationships/image" Target="../media/image197.png"/><Relationship Id="rId1" Type="http://schemas.openxmlformats.org/officeDocument/2006/relationships/slideLayout" Target="../slideLayouts/slideLayout2.xml"/><Relationship Id="rId6" Type="http://schemas.openxmlformats.org/officeDocument/2006/relationships/image" Target="../media/image201.png"/><Relationship Id="rId5" Type="http://schemas.openxmlformats.org/officeDocument/2006/relationships/image" Target="../media/image200.png"/><Relationship Id="rId10" Type="http://schemas.openxmlformats.org/officeDocument/2006/relationships/image" Target="../media/image1.png"/><Relationship Id="rId4" Type="http://schemas.openxmlformats.org/officeDocument/2006/relationships/image" Target="../media/image199.png"/><Relationship Id="rId9" Type="http://schemas.openxmlformats.org/officeDocument/2006/relationships/image" Target="../media/image204.png"/></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211.png"/><Relationship Id="rId3" Type="http://schemas.openxmlformats.org/officeDocument/2006/relationships/image" Target="../media/image206.png"/><Relationship Id="rId7" Type="http://schemas.openxmlformats.org/officeDocument/2006/relationships/image" Target="../media/image210.png"/><Relationship Id="rId2" Type="http://schemas.openxmlformats.org/officeDocument/2006/relationships/image" Target="../media/image205.png"/><Relationship Id="rId1" Type="http://schemas.openxmlformats.org/officeDocument/2006/relationships/slideLayout" Target="../slideLayouts/slideLayout2.xml"/><Relationship Id="rId6" Type="http://schemas.openxmlformats.org/officeDocument/2006/relationships/image" Target="../media/image209.png"/><Relationship Id="rId5" Type="http://schemas.openxmlformats.org/officeDocument/2006/relationships/image" Target="../media/image208.png"/><Relationship Id="rId4" Type="http://schemas.openxmlformats.org/officeDocument/2006/relationships/image" Target="../media/image207.png"/><Relationship Id="rId9" Type="http://schemas.openxmlformats.org/officeDocument/2006/relationships/image" Target="../media/image1.png"/></Relationships>
</file>

<file path=ppt/slides/_rels/slide37.xml.rels><?xml version="1.0" encoding="UTF-8" standalone="yes"?>
<Relationships xmlns="http://schemas.openxmlformats.org/package/2006/relationships"><Relationship Id="rId8" Type="http://schemas.openxmlformats.org/officeDocument/2006/relationships/image" Target="../media/image211.png"/><Relationship Id="rId3" Type="http://schemas.openxmlformats.org/officeDocument/2006/relationships/image" Target="../media/image207.png"/><Relationship Id="rId7" Type="http://schemas.openxmlformats.org/officeDocument/2006/relationships/image" Target="../media/image209.png"/><Relationship Id="rId2" Type="http://schemas.openxmlformats.org/officeDocument/2006/relationships/image" Target="../media/image212.png"/><Relationship Id="rId1" Type="http://schemas.openxmlformats.org/officeDocument/2006/relationships/slideLayout" Target="../slideLayouts/slideLayout2.xml"/><Relationship Id="rId6" Type="http://schemas.openxmlformats.org/officeDocument/2006/relationships/image" Target="../media/image206.png"/><Relationship Id="rId5" Type="http://schemas.openxmlformats.org/officeDocument/2006/relationships/image" Target="../media/image205.png"/><Relationship Id="rId10" Type="http://schemas.openxmlformats.org/officeDocument/2006/relationships/image" Target="../media/image1.png"/><Relationship Id="rId4" Type="http://schemas.openxmlformats.org/officeDocument/2006/relationships/image" Target="../media/image208.png"/><Relationship Id="rId9" Type="http://schemas.openxmlformats.org/officeDocument/2006/relationships/image" Target="../media/image210.png"/></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748" name="Rectangle 44"/>
          <p:cNvSpPr>
            <a:spLocks noChangeArrowheads="1"/>
          </p:cNvSpPr>
          <p:nvPr/>
        </p:nvSpPr>
        <p:spPr bwMode="auto">
          <a:xfrm>
            <a:off x="6324600" y="2676525"/>
            <a:ext cx="2819400" cy="3419475"/>
          </a:xfrm>
          <a:prstGeom prst="rect">
            <a:avLst/>
          </a:prstGeom>
          <a:solidFill>
            <a:srgbClr val="C8E4C5"/>
          </a:solidFill>
          <a:ln>
            <a:noFill/>
          </a:ln>
        </p:spPr>
        <p:txBody>
          <a:bodyPr tIns="0" bIns="0"/>
          <a:lstStyle/>
          <a:p>
            <a:pPr marL="514350" indent="-514350" defTabSz="508000">
              <a:spcBef>
                <a:spcPts val="600"/>
              </a:spcBef>
              <a:buFontTx/>
              <a:buNone/>
              <a:defRPr/>
            </a:pPr>
            <a:r>
              <a:rPr lang="en-US" sz="1600" dirty="0">
                <a:solidFill>
                  <a:srgbClr val="007CB2"/>
                </a:solidFill>
                <a:latin typeface="Arial" charset="0"/>
              </a:rPr>
              <a:t>3.1</a:t>
            </a:r>
            <a:r>
              <a:rPr lang="en-US" sz="1600" dirty="0">
                <a:latin typeface="Arial" charset="0"/>
              </a:rPr>
              <a:t>	Consumer Preferences</a:t>
            </a:r>
          </a:p>
          <a:p>
            <a:pPr defTabSz="508000">
              <a:spcBef>
                <a:spcPts val="600"/>
              </a:spcBef>
              <a:buFontTx/>
              <a:buNone/>
              <a:defRPr/>
            </a:pPr>
            <a:r>
              <a:rPr lang="en-US" sz="1600" dirty="0">
                <a:solidFill>
                  <a:srgbClr val="007CB2"/>
                </a:solidFill>
                <a:latin typeface="Arial" charset="0"/>
              </a:rPr>
              <a:t>3.2</a:t>
            </a:r>
            <a:r>
              <a:rPr lang="en-US" sz="1600" dirty="0">
                <a:latin typeface="Arial" charset="0"/>
              </a:rPr>
              <a:t>	Budget Constraints</a:t>
            </a:r>
          </a:p>
          <a:p>
            <a:pPr defTabSz="508000">
              <a:spcBef>
                <a:spcPts val="600"/>
              </a:spcBef>
              <a:buFontTx/>
              <a:buNone/>
              <a:defRPr/>
            </a:pPr>
            <a:r>
              <a:rPr lang="en-US" sz="1600" dirty="0">
                <a:solidFill>
                  <a:srgbClr val="007CB2"/>
                </a:solidFill>
                <a:latin typeface="Arial" charset="0"/>
              </a:rPr>
              <a:t>3.3</a:t>
            </a:r>
            <a:r>
              <a:rPr lang="en-US" sz="1600" dirty="0">
                <a:latin typeface="Arial" charset="0"/>
              </a:rPr>
              <a:t>	Consumer Choice</a:t>
            </a:r>
          </a:p>
          <a:p>
            <a:pPr defTabSz="508000">
              <a:spcBef>
                <a:spcPts val="600"/>
              </a:spcBef>
              <a:buFontTx/>
              <a:buNone/>
              <a:defRPr/>
            </a:pPr>
            <a:r>
              <a:rPr lang="en-US" sz="1600" dirty="0">
                <a:solidFill>
                  <a:srgbClr val="007CB2"/>
                </a:solidFill>
                <a:latin typeface="Arial" charset="0"/>
              </a:rPr>
              <a:t>3.4</a:t>
            </a:r>
            <a:r>
              <a:rPr lang="en-US" sz="1600" dirty="0">
                <a:latin typeface="Arial" charset="0"/>
              </a:rPr>
              <a:t>	Revealed Preference</a:t>
            </a:r>
          </a:p>
          <a:p>
            <a:pPr marL="514350" indent="-514350" defTabSz="508000">
              <a:spcBef>
                <a:spcPts val="600"/>
              </a:spcBef>
              <a:buFontTx/>
              <a:buNone/>
              <a:defRPr/>
            </a:pPr>
            <a:r>
              <a:rPr lang="en-US" sz="1600" dirty="0">
                <a:solidFill>
                  <a:srgbClr val="007CB2"/>
                </a:solidFill>
                <a:latin typeface="Arial" charset="0"/>
              </a:rPr>
              <a:t>3.5</a:t>
            </a:r>
            <a:r>
              <a:rPr lang="en-US" sz="1600" dirty="0">
                <a:latin typeface="Arial" charset="0"/>
              </a:rPr>
              <a:t>	Marginal Utility and Consumer Choice</a:t>
            </a:r>
          </a:p>
          <a:p>
            <a:pPr defTabSz="508000">
              <a:spcBef>
                <a:spcPts val="600"/>
              </a:spcBef>
              <a:buFontTx/>
              <a:buNone/>
              <a:defRPr/>
            </a:pPr>
            <a:r>
              <a:rPr lang="en-US" sz="1600" dirty="0">
                <a:solidFill>
                  <a:srgbClr val="007CB2"/>
                </a:solidFill>
                <a:latin typeface="Arial" charset="0"/>
              </a:rPr>
              <a:t>3.6</a:t>
            </a:r>
            <a:r>
              <a:rPr lang="en-US" sz="1600" dirty="0">
                <a:latin typeface="Arial" charset="0"/>
              </a:rPr>
              <a:t>	Cost-of-Living Indexes</a:t>
            </a:r>
          </a:p>
        </p:txBody>
      </p:sp>
      <p:cxnSp>
        <p:nvCxnSpPr>
          <p:cNvPr id="4" name="Straight Connector 3"/>
          <p:cNvCxnSpPr>
            <a:cxnSpLocks noChangeShapeType="1"/>
          </p:cNvCxnSpPr>
          <p:nvPr/>
        </p:nvCxnSpPr>
        <p:spPr bwMode="auto">
          <a:xfrm flipH="1">
            <a:off x="428625" y="1371600"/>
            <a:ext cx="5895975" cy="0"/>
          </a:xfrm>
          <a:prstGeom prst="line">
            <a:avLst/>
          </a:prstGeom>
          <a:noFill/>
          <a:ln w="50800" algn="ctr">
            <a:solidFill>
              <a:srgbClr val="00AB4E"/>
            </a:solidFill>
            <a:round/>
            <a:headEnd/>
            <a:tailEnd/>
          </a:ln>
        </p:spPr>
      </p:cxnSp>
      <p:sp>
        <p:nvSpPr>
          <p:cNvPr id="9" name="TextBox 8"/>
          <p:cNvSpPr txBox="1">
            <a:spLocks noChangeArrowheads="1"/>
          </p:cNvSpPr>
          <p:nvPr/>
        </p:nvSpPr>
        <p:spPr bwMode="auto">
          <a:xfrm>
            <a:off x="381000" y="509588"/>
            <a:ext cx="5943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buChar char="•"/>
              <a:defRPr>
                <a:solidFill>
                  <a:schemeClr val="tx1"/>
                </a:solidFill>
                <a:latin typeface="Palatino" pitchFamily="2" charset="0"/>
              </a:defRPr>
            </a:lvl6pPr>
            <a:lvl7pPr marL="2971800" indent="-228600" eaLnBrk="0" fontAlgn="base" hangingPunct="0">
              <a:spcBef>
                <a:spcPct val="0"/>
              </a:spcBef>
              <a:spcAft>
                <a:spcPct val="0"/>
              </a:spcAft>
              <a:buChar char="•"/>
              <a:defRPr>
                <a:solidFill>
                  <a:schemeClr val="tx1"/>
                </a:solidFill>
                <a:latin typeface="Palatino" pitchFamily="2" charset="0"/>
              </a:defRPr>
            </a:lvl7pPr>
            <a:lvl8pPr marL="3429000" indent="-228600" eaLnBrk="0" fontAlgn="base" hangingPunct="0">
              <a:spcBef>
                <a:spcPct val="0"/>
              </a:spcBef>
              <a:spcAft>
                <a:spcPct val="0"/>
              </a:spcAft>
              <a:buChar char="•"/>
              <a:defRPr>
                <a:solidFill>
                  <a:schemeClr val="tx1"/>
                </a:solidFill>
                <a:latin typeface="Palatino" pitchFamily="2" charset="0"/>
              </a:defRPr>
            </a:lvl8pPr>
            <a:lvl9pPr marL="3886200" indent="-228600" eaLnBrk="0" fontAlgn="base" hangingPunct="0">
              <a:spcBef>
                <a:spcPct val="0"/>
              </a:spcBef>
              <a:spcAft>
                <a:spcPct val="0"/>
              </a:spcAft>
              <a:buChar char="•"/>
              <a:defRPr>
                <a:solidFill>
                  <a:schemeClr val="tx1"/>
                </a:solidFill>
                <a:latin typeface="Palatino" pitchFamily="2" charset="0"/>
              </a:defRPr>
            </a:lvl9pPr>
          </a:lstStyle>
          <a:p>
            <a:pPr eaLnBrk="1" hangingPunct="1">
              <a:buFontTx/>
              <a:buNone/>
              <a:defRPr/>
            </a:pPr>
            <a:r>
              <a:rPr lang="en-US" sz="3600" b="1" dirty="0" smtClean="0">
                <a:solidFill>
                  <a:srgbClr val="D5791A"/>
                </a:solidFill>
                <a:latin typeface="Arial Narrow" pitchFamily="34" charset="0"/>
              </a:rPr>
              <a:t>C H A P T E R  </a:t>
            </a:r>
            <a:r>
              <a:rPr lang="en-US" sz="5400" b="1" dirty="0" smtClean="0">
                <a:solidFill>
                  <a:srgbClr val="D5791A"/>
                </a:solidFill>
                <a:latin typeface="+mj-lt"/>
              </a:rPr>
              <a:t>3</a:t>
            </a:r>
          </a:p>
        </p:txBody>
      </p:sp>
      <p:sp>
        <p:nvSpPr>
          <p:cNvPr id="11" name="Text Box 12"/>
          <p:cNvSpPr txBox="1">
            <a:spLocks noChangeArrowheads="1"/>
          </p:cNvSpPr>
          <p:nvPr/>
        </p:nvSpPr>
        <p:spPr bwMode="auto">
          <a:xfrm>
            <a:off x="6324600" y="6096000"/>
            <a:ext cx="2819400" cy="533400"/>
          </a:xfrm>
          <a:prstGeom prst="rect">
            <a:avLst/>
          </a:prstGeom>
          <a:solidFill>
            <a:srgbClr val="006A95"/>
          </a:solidFill>
          <a:ln w="9525">
            <a:noFill/>
            <a:miter lim="800000"/>
            <a:headEnd/>
            <a:tailEnd/>
          </a:ln>
        </p:spPr>
        <p:txBody>
          <a:bodyPr anchor="ctr"/>
          <a:lstStyle/>
          <a:p>
            <a:pPr algn="r">
              <a:lnSpc>
                <a:spcPts val="1600"/>
              </a:lnSpc>
              <a:buFontTx/>
              <a:buNone/>
            </a:pPr>
            <a:r>
              <a:rPr lang="en-US" sz="1000" dirty="0">
                <a:solidFill>
                  <a:schemeClr val="bg1"/>
                </a:solidFill>
                <a:latin typeface="+mn-lt"/>
              </a:rPr>
              <a:t>Prepared by:</a:t>
            </a:r>
          </a:p>
          <a:p>
            <a:pPr algn="r">
              <a:lnSpc>
                <a:spcPts val="1600"/>
              </a:lnSpc>
              <a:buFontTx/>
              <a:buNone/>
            </a:pPr>
            <a:r>
              <a:rPr lang="en-US" sz="1000" dirty="0">
                <a:solidFill>
                  <a:schemeClr val="bg1"/>
                </a:solidFill>
                <a:latin typeface="+mn-lt"/>
              </a:rPr>
              <a:t>Fernando Quijano, Illustrator</a:t>
            </a:r>
            <a:endParaRPr lang="en-US" sz="900" dirty="0">
              <a:solidFill>
                <a:schemeClr val="bg1"/>
              </a:solidFill>
              <a:latin typeface="+mn-lt"/>
            </a:endParaRPr>
          </a:p>
        </p:txBody>
      </p:sp>
      <p:sp>
        <p:nvSpPr>
          <p:cNvPr id="13" name="TextBox 12"/>
          <p:cNvSpPr txBox="1">
            <a:spLocks noChangeArrowheads="1"/>
          </p:cNvSpPr>
          <p:nvPr/>
        </p:nvSpPr>
        <p:spPr bwMode="auto">
          <a:xfrm>
            <a:off x="428625" y="1433513"/>
            <a:ext cx="5153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Palatino" pitchFamily="2" charset="0"/>
              </a:defRPr>
            </a:lvl1pPr>
            <a:lvl2pPr marL="742950" indent="-285750" eaLnBrk="0" hangingPunct="0">
              <a:defRPr>
                <a:solidFill>
                  <a:schemeClr val="tx1"/>
                </a:solidFill>
                <a:latin typeface="Palatino" pitchFamily="2" charset="0"/>
              </a:defRPr>
            </a:lvl2pPr>
            <a:lvl3pPr marL="1143000" indent="-228600" eaLnBrk="0" hangingPunct="0">
              <a:defRPr>
                <a:solidFill>
                  <a:schemeClr val="tx1"/>
                </a:solidFill>
                <a:latin typeface="Palatino" pitchFamily="2" charset="0"/>
              </a:defRPr>
            </a:lvl3pPr>
            <a:lvl4pPr marL="1600200" indent="-228600" eaLnBrk="0" hangingPunct="0">
              <a:defRPr>
                <a:solidFill>
                  <a:schemeClr val="tx1"/>
                </a:solidFill>
                <a:latin typeface="Palatino" pitchFamily="2" charset="0"/>
              </a:defRPr>
            </a:lvl4pPr>
            <a:lvl5pPr marL="2057400" indent="-228600" eaLnBrk="0" hangingPunct="0">
              <a:defRPr>
                <a:solidFill>
                  <a:schemeClr val="tx1"/>
                </a:solidFill>
                <a:latin typeface="Palatino" pitchFamily="2" charset="0"/>
              </a:defRPr>
            </a:lvl5pPr>
            <a:lvl6pPr marL="2514600" indent="-228600" eaLnBrk="0" fontAlgn="base" hangingPunct="0">
              <a:spcBef>
                <a:spcPct val="0"/>
              </a:spcBef>
              <a:spcAft>
                <a:spcPct val="0"/>
              </a:spcAft>
              <a:buChar char="•"/>
              <a:defRPr>
                <a:solidFill>
                  <a:schemeClr val="tx1"/>
                </a:solidFill>
                <a:latin typeface="Palatino" pitchFamily="2" charset="0"/>
              </a:defRPr>
            </a:lvl6pPr>
            <a:lvl7pPr marL="2971800" indent="-228600" eaLnBrk="0" fontAlgn="base" hangingPunct="0">
              <a:spcBef>
                <a:spcPct val="0"/>
              </a:spcBef>
              <a:spcAft>
                <a:spcPct val="0"/>
              </a:spcAft>
              <a:buChar char="•"/>
              <a:defRPr>
                <a:solidFill>
                  <a:schemeClr val="tx1"/>
                </a:solidFill>
                <a:latin typeface="Palatino" pitchFamily="2" charset="0"/>
              </a:defRPr>
            </a:lvl7pPr>
            <a:lvl8pPr marL="3429000" indent="-228600" eaLnBrk="0" fontAlgn="base" hangingPunct="0">
              <a:spcBef>
                <a:spcPct val="0"/>
              </a:spcBef>
              <a:spcAft>
                <a:spcPct val="0"/>
              </a:spcAft>
              <a:buChar char="•"/>
              <a:defRPr>
                <a:solidFill>
                  <a:schemeClr val="tx1"/>
                </a:solidFill>
                <a:latin typeface="Palatino" pitchFamily="2" charset="0"/>
              </a:defRPr>
            </a:lvl8pPr>
            <a:lvl9pPr marL="3886200" indent="-228600" eaLnBrk="0" fontAlgn="base" hangingPunct="0">
              <a:spcBef>
                <a:spcPct val="0"/>
              </a:spcBef>
              <a:spcAft>
                <a:spcPct val="0"/>
              </a:spcAft>
              <a:buChar char="•"/>
              <a:defRPr>
                <a:solidFill>
                  <a:schemeClr val="tx1"/>
                </a:solidFill>
                <a:latin typeface="Palatino" pitchFamily="2" charset="0"/>
              </a:defRPr>
            </a:lvl9pPr>
          </a:lstStyle>
          <a:p>
            <a:pPr eaLnBrk="1" hangingPunct="1">
              <a:buFontTx/>
              <a:buNone/>
              <a:defRPr/>
            </a:pPr>
            <a:r>
              <a:rPr lang="en-US" sz="3600" dirty="0" smtClean="0">
                <a:solidFill>
                  <a:srgbClr val="00AB4E"/>
                </a:solidFill>
                <a:latin typeface="+mj-lt"/>
              </a:rPr>
              <a:t>Consumer Behavior</a:t>
            </a:r>
          </a:p>
        </p:txBody>
      </p:sp>
      <p:pic>
        <p:nvPicPr>
          <p:cNvPr id="16396" name="Picture 12"/>
          <p:cNvPicPr>
            <a:picLocks noChangeAspect="1" noChangeArrowheads="1"/>
          </p:cNvPicPr>
          <p:nvPr/>
        </p:nvPicPr>
        <p:blipFill>
          <a:blip r:embed="rId2" cstate="print"/>
          <a:srcRect/>
          <a:stretch>
            <a:fillRect/>
          </a:stretch>
        </p:blipFill>
        <p:spPr bwMode="auto">
          <a:xfrm>
            <a:off x="6324600" y="-9525"/>
            <a:ext cx="2819400" cy="2319338"/>
          </a:xfrm>
          <a:prstGeom prst="rect">
            <a:avLst/>
          </a:prstGeom>
          <a:noFill/>
          <a:ln w="9525" algn="ctr">
            <a:noFill/>
            <a:miter lim="800000"/>
            <a:headEnd/>
            <a:tailEnd/>
          </a:ln>
          <a:effectLst/>
        </p:spPr>
      </p:pic>
      <p:sp>
        <p:nvSpPr>
          <p:cNvPr id="6" name="TextBox 5"/>
          <p:cNvSpPr txBox="1"/>
          <p:nvPr/>
        </p:nvSpPr>
        <p:spPr>
          <a:xfrm>
            <a:off x="6324600" y="2305050"/>
            <a:ext cx="2819400" cy="369888"/>
          </a:xfrm>
          <a:prstGeom prst="rect">
            <a:avLst/>
          </a:prstGeom>
          <a:solidFill>
            <a:srgbClr val="006A95"/>
          </a:solidFill>
        </p:spPr>
        <p:txBody>
          <a:bodyPr>
            <a:spAutoFit/>
          </a:bodyPr>
          <a:lstStyle/>
          <a:p>
            <a:pPr>
              <a:buFontTx/>
              <a:buNone/>
              <a:defRPr/>
            </a:pPr>
            <a:r>
              <a:rPr lang="en-US" b="1" dirty="0">
                <a:solidFill>
                  <a:schemeClr val="bg1"/>
                </a:solidFill>
                <a:latin typeface="+mj-lt"/>
              </a:rPr>
              <a:t>CHAPTER OUTLINE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6396"/>
                                        </p:tgtEl>
                                        <p:attrNameLst>
                                          <p:attrName>style.visibility</p:attrName>
                                        </p:attrNameLst>
                                      </p:cBhvr>
                                      <p:to>
                                        <p:strVal val="visible"/>
                                      </p:to>
                                    </p:set>
                                    <p:animEffect transition="in" filter="fade">
                                      <p:cBhvr>
                                        <p:cTn id="7" dur="500"/>
                                        <p:tgtEl>
                                          <p:spTgt spid="1639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Effect transition="in" filter="wipe(left)">
                                      <p:cBhvr>
                                        <p:cTn id="19" dur="500"/>
                                        <p:tgtEl>
                                          <p:spTgt spid="13">
                                            <p:txEl>
                                              <p:pRg st="0" end="0"/>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1">
                                            <p:bg/>
                                          </p:spTgt>
                                        </p:tgtEl>
                                        <p:attrNameLst>
                                          <p:attrName>style.visibility</p:attrName>
                                        </p:attrNameLst>
                                      </p:cBhvr>
                                      <p:to>
                                        <p:strVal val="visible"/>
                                      </p:to>
                                    </p:set>
                                    <p:animEffect transition="in" filter="fade">
                                      <p:cBhvr>
                                        <p:cTn id="27" dur="500"/>
                                        <p:tgtEl>
                                          <p:spTgt spid="11">
                                            <p:bg/>
                                          </p:spTgt>
                                        </p:tgtEl>
                                      </p:cBhvr>
                                    </p:animEffect>
                                  </p:childTnLst>
                                </p:cTn>
                              </p:par>
                            </p:childTnLst>
                          </p:cTn>
                        </p:par>
                        <p:par>
                          <p:cTn id="28" fill="hold" nodeType="afterGroup">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84748">
                                            <p:bg/>
                                          </p:spTgt>
                                        </p:tgtEl>
                                        <p:attrNameLst>
                                          <p:attrName>style.visibility</p:attrName>
                                        </p:attrNameLst>
                                      </p:cBhvr>
                                      <p:to>
                                        <p:strVal val="visible"/>
                                      </p:to>
                                    </p:set>
                                    <p:animEffect transition="in" filter="fade">
                                      <p:cBhvr>
                                        <p:cTn id="31" dur="500"/>
                                        <p:tgtEl>
                                          <p:spTgt spid="584748">
                                            <p:bg/>
                                          </p:spTgt>
                                        </p:tgtEl>
                                      </p:cBhvr>
                                    </p:animEffect>
                                  </p:childTnLst>
                                </p:cTn>
                              </p:par>
                            </p:childTnLst>
                          </p:cTn>
                        </p:par>
                        <p:par>
                          <p:cTn id="32" fill="hold" nodeType="afterGroup">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84748">
                                            <p:txEl>
                                              <p:pRg st="0" end="0"/>
                                            </p:txEl>
                                          </p:spTgt>
                                        </p:tgtEl>
                                        <p:attrNameLst>
                                          <p:attrName>style.visibility</p:attrName>
                                        </p:attrNameLst>
                                      </p:cBhvr>
                                      <p:to>
                                        <p:strVal val="visible"/>
                                      </p:to>
                                    </p:set>
                                    <p:animEffect transition="in" filter="wipe(left)">
                                      <p:cBhvr>
                                        <p:cTn id="35" dur="500"/>
                                        <p:tgtEl>
                                          <p:spTgt spid="584748">
                                            <p:txEl>
                                              <p:pRg st="0" end="0"/>
                                            </p:txEl>
                                          </p:spTgt>
                                        </p:tgtEl>
                                      </p:cBhvr>
                                    </p:animEffect>
                                  </p:childTnLst>
                                </p:cTn>
                              </p:par>
                            </p:childTnLst>
                          </p:cTn>
                        </p:par>
                        <p:par>
                          <p:cTn id="36" fill="hold" nodeType="afterGroup">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584748">
                                            <p:txEl>
                                              <p:pRg st="1" end="1"/>
                                            </p:txEl>
                                          </p:spTgt>
                                        </p:tgtEl>
                                        <p:attrNameLst>
                                          <p:attrName>style.visibility</p:attrName>
                                        </p:attrNameLst>
                                      </p:cBhvr>
                                      <p:to>
                                        <p:strVal val="visible"/>
                                      </p:to>
                                    </p:set>
                                    <p:animEffect transition="in" filter="wipe(left)">
                                      <p:cBhvr>
                                        <p:cTn id="39" dur="500"/>
                                        <p:tgtEl>
                                          <p:spTgt spid="584748">
                                            <p:txEl>
                                              <p:pRg st="1" end="1"/>
                                            </p:txEl>
                                          </p:spTgt>
                                        </p:tgtEl>
                                      </p:cBhvr>
                                    </p:animEffect>
                                  </p:childTnLst>
                                </p:cTn>
                              </p:par>
                            </p:childTnLst>
                          </p:cTn>
                        </p:par>
                        <p:par>
                          <p:cTn id="40" fill="hold" nodeType="afterGroup">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84748">
                                            <p:txEl>
                                              <p:pRg st="2" end="2"/>
                                            </p:txEl>
                                          </p:spTgt>
                                        </p:tgtEl>
                                        <p:attrNameLst>
                                          <p:attrName>style.visibility</p:attrName>
                                        </p:attrNameLst>
                                      </p:cBhvr>
                                      <p:to>
                                        <p:strVal val="visible"/>
                                      </p:to>
                                    </p:set>
                                    <p:animEffect transition="in" filter="wipe(left)">
                                      <p:cBhvr>
                                        <p:cTn id="43" dur="500"/>
                                        <p:tgtEl>
                                          <p:spTgt spid="584748">
                                            <p:txEl>
                                              <p:pRg st="2" end="2"/>
                                            </p:txEl>
                                          </p:spTgt>
                                        </p:tgtEl>
                                      </p:cBhvr>
                                    </p:animEffect>
                                  </p:childTnLst>
                                </p:cTn>
                              </p:par>
                            </p:childTnLst>
                          </p:cTn>
                        </p:par>
                        <p:par>
                          <p:cTn id="44" fill="hold" nodeType="afterGroup">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584748">
                                            <p:txEl>
                                              <p:pRg st="3" end="3"/>
                                            </p:txEl>
                                          </p:spTgt>
                                        </p:tgtEl>
                                        <p:attrNameLst>
                                          <p:attrName>style.visibility</p:attrName>
                                        </p:attrNameLst>
                                      </p:cBhvr>
                                      <p:to>
                                        <p:strVal val="visible"/>
                                      </p:to>
                                    </p:set>
                                    <p:animEffect transition="in" filter="wipe(left)">
                                      <p:cBhvr>
                                        <p:cTn id="47" dur="500"/>
                                        <p:tgtEl>
                                          <p:spTgt spid="584748">
                                            <p:txEl>
                                              <p:pRg st="3" end="3"/>
                                            </p:txEl>
                                          </p:spTgt>
                                        </p:tgtEl>
                                      </p:cBhvr>
                                    </p:animEffect>
                                  </p:childTnLst>
                                </p:cTn>
                              </p:par>
                            </p:childTnLst>
                          </p:cTn>
                        </p:par>
                        <p:par>
                          <p:cTn id="48" fill="hold" nodeType="afterGroup">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584748">
                                            <p:txEl>
                                              <p:pRg st="4" end="4"/>
                                            </p:txEl>
                                          </p:spTgt>
                                        </p:tgtEl>
                                        <p:attrNameLst>
                                          <p:attrName>style.visibility</p:attrName>
                                        </p:attrNameLst>
                                      </p:cBhvr>
                                      <p:to>
                                        <p:strVal val="visible"/>
                                      </p:to>
                                    </p:set>
                                    <p:animEffect transition="in" filter="wipe(left)">
                                      <p:cBhvr>
                                        <p:cTn id="51" dur="500"/>
                                        <p:tgtEl>
                                          <p:spTgt spid="584748">
                                            <p:txEl>
                                              <p:pRg st="4" end="4"/>
                                            </p:txEl>
                                          </p:spTgt>
                                        </p:tgtEl>
                                      </p:cBhvr>
                                    </p:animEffect>
                                  </p:childTnLst>
                                </p:cTn>
                              </p:par>
                            </p:childTnLst>
                          </p:cTn>
                        </p:par>
                        <p:par>
                          <p:cTn id="52" fill="hold" nodeType="afterGroup">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584748">
                                            <p:txEl>
                                              <p:pRg st="5" end="5"/>
                                            </p:txEl>
                                          </p:spTgt>
                                        </p:tgtEl>
                                        <p:attrNameLst>
                                          <p:attrName>style.visibility</p:attrName>
                                        </p:attrNameLst>
                                      </p:cBhvr>
                                      <p:to>
                                        <p:strVal val="visible"/>
                                      </p:to>
                                    </p:set>
                                    <p:animEffect transition="in" filter="wipe(left)">
                                      <p:cBhvr>
                                        <p:cTn id="55" dur="500"/>
                                        <p:tgtEl>
                                          <p:spTgt spid="584748">
                                            <p:txEl>
                                              <p:pRg st="5" end="5"/>
                                            </p:tx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1">
                                            <p:txEl>
                                              <p:pRg st="0" end="0"/>
                                            </p:txEl>
                                          </p:spTgt>
                                        </p:tgtEl>
                                        <p:attrNameLst>
                                          <p:attrName>style.visibility</p:attrName>
                                        </p:attrNameLst>
                                      </p:cBhvr>
                                      <p:to>
                                        <p:strVal val="visible"/>
                                      </p:to>
                                    </p:set>
                                    <p:animEffect transition="in" filter="fade">
                                      <p:cBhvr>
                                        <p:cTn id="59" dur="250"/>
                                        <p:tgtEl>
                                          <p:spTgt spid="11">
                                            <p:txEl>
                                              <p:pRg st="0" end="0"/>
                                            </p:txEl>
                                          </p:spTgt>
                                        </p:tgtEl>
                                      </p:cBhvr>
                                    </p:animEffect>
                                  </p:childTnLst>
                                </p:cTn>
                              </p:par>
                            </p:childTnLst>
                          </p:cTn>
                        </p:par>
                        <p:par>
                          <p:cTn id="60" fill="hold">
                            <p:stCondLst>
                              <p:cond delay="6750"/>
                            </p:stCondLst>
                            <p:childTnLst>
                              <p:par>
                                <p:cTn id="61" presetID="10" presetClass="entr" presetSubtype="0" fill="hold" grpId="0" nodeType="afterEffect">
                                  <p:stCondLst>
                                    <p:cond delay="0"/>
                                  </p:stCondLst>
                                  <p:childTnLst>
                                    <p:set>
                                      <p:cBhvr>
                                        <p:cTn id="62" dur="1" fill="hold">
                                          <p:stCondLst>
                                            <p:cond delay="0"/>
                                          </p:stCondLst>
                                        </p:cTn>
                                        <p:tgtEl>
                                          <p:spTgt spid="11">
                                            <p:txEl>
                                              <p:pRg st="1" end="1"/>
                                            </p:txEl>
                                          </p:spTgt>
                                        </p:tgtEl>
                                        <p:attrNameLst>
                                          <p:attrName>style.visibility</p:attrName>
                                        </p:attrNameLst>
                                      </p:cBhvr>
                                      <p:to>
                                        <p:strVal val="visible"/>
                                      </p:to>
                                    </p:set>
                                    <p:animEffect transition="in" filter="fade">
                                      <p:cBhvr>
                                        <p:cTn id="63" dur="25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4748" grpId="0" uiExpand="1" build="p" animBg="1"/>
      <p:bldP spid="9" grpId="0"/>
      <p:bldP spid="11" grpId="0" uiExpand="1" build="p" animBg="1"/>
      <p:bldP spid="13" grpId="0" build="p"/>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57" name="Rectangle 13"/>
          <p:cNvSpPr>
            <a:spLocks noGrp="1" noChangeArrowheads="1"/>
          </p:cNvSpPr>
          <p:nvPr>
            <p:ph type="title" idx="4294967295"/>
          </p:nvPr>
        </p:nvSpPr>
        <p:spPr>
          <a:xfrm>
            <a:off x="457200" y="1"/>
            <a:ext cx="6781800" cy="685800"/>
          </a:xfrm>
          <a:prstGeom prst="rect">
            <a:avLst/>
          </a:prstGeom>
          <a:noFill/>
        </p:spPr>
        <p:txBody>
          <a:bodyPr anchor="b"/>
          <a:lstStyle/>
          <a:p>
            <a:pPr eaLnBrk="1" hangingPunct="1"/>
            <a:r>
              <a:rPr lang="en-US" sz="2000" dirty="0" smtClean="0"/>
              <a:t>Consumer Behavior</a:t>
            </a:r>
          </a:p>
        </p:txBody>
      </p:sp>
      <p:sp>
        <p:nvSpPr>
          <p:cNvPr id="467006" name="Text Box 62"/>
          <p:cNvSpPr txBox="1">
            <a:spLocks noChangeArrowheads="1"/>
          </p:cNvSpPr>
          <p:nvPr/>
        </p:nvSpPr>
        <p:spPr bwMode="auto">
          <a:xfrm>
            <a:off x="457200" y="914400"/>
            <a:ext cx="8229600" cy="923330"/>
          </a:xfrm>
          <a:prstGeom prst="rect">
            <a:avLst/>
          </a:prstGeom>
          <a:noFill/>
          <a:ln w="9525">
            <a:noFill/>
            <a:miter lim="800000"/>
            <a:headEnd/>
            <a:tailEnd/>
          </a:ln>
        </p:spPr>
        <p:txBody>
          <a:bodyPr wrap="square">
            <a:spAutoFit/>
          </a:bodyPr>
          <a:lstStyle/>
          <a:p>
            <a:pPr>
              <a:buClr>
                <a:schemeClr val="bg2"/>
              </a:buClr>
              <a:buSzPct val="150000"/>
              <a:buFontTx/>
              <a:buNone/>
            </a:pPr>
            <a:r>
              <a:rPr lang="en-US" b="1" dirty="0" smtClean="0">
                <a:solidFill>
                  <a:srgbClr val="939598"/>
                </a:solidFill>
              </a:rPr>
              <a:t>●</a:t>
            </a:r>
            <a:r>
              <a:rPr lang="en-US" b="1" dirty="0">
                <a:solidFill>
                  <a:srgbClr val="382344"/>
                </a:solidFill>
              </a:rPr>
              <a:t> </a:t>
            </a:r>
            <a:r>
              <a:rPr lang="en-US" b="1" dirty="0" smtClean="0">
                <a:solidFill>
                  <a:srgbClr val="382344"/>
                </a:solidFill>
                <a:latin typeface="Arial" charset="0"/>
              </a:rPr>
              <a:t>theory </a:t>
            </a:r>
            <a:r>
              <a:rPr lang="en-US" b="1" dirty="0">
                <a:solidFill>
                  <a:srgbClr val="382344"/>
                </a:solidFill>
                <a:latin typeface="Arial" charset="0"/>
              </a:rPr>
              <a:t>of consumer behavior    </a:t>
            </a:r>
            <a:r>
              <a:rPr lang="en-US" dirty="0">
                <a:solidFill>
                  <a:srgbClr val="2A5CAA"/>
                </a:solidFill>
                <a:latin typeface="Arial" charset="0"/>
              </a:rPr>
              <a:t>Description of how </a:t>
            </a:r>
            <a:r>
              <a:rPr lang="en-US" dirty="0" smtClean="0">
                <a:solidFill>
                  <a:srgbClr val="2A5CAA"/>
                </a:solidFill>
                <a:latin typeface="Arial" charset="0"/>
              </a:rPr>
              <a:t>consumers</a:t>
            </a:r>
            <a:br>
              <a:rPr lang="en-US" dirty="0" smtClean="0">
                <a:solidFill>
                  <a:srgbClr val="2A5CAA"/>
                </a:solidFill>
                <a:latin typeface="Arial" charset="0"/>
              </a:rPr>
            </a:br>
            <a:r>
              <a:rPr lang="en-US" dirty="0" smtClean="0">
                <a:solidFill>
                  <a:srgbClr val="2A5CAA"/>
                </a:solidFill>
                <a:latin typeface="Arial" charset="0"/>
              </a:rPr>
              <a:t>allocate </a:t>
            </a:r>
            <a:r>
              <a:rPr lang="en-US" dirty="0">
                <a:solidFill>
                  <a:srgbClr val="2A5CAA"/>
                </a:solidFill>
                <a:latin typeface="Arial" charset="0"/>
              </a:rPr>
              <a:t>incomes among different goods and services to maximize their well-being.</a:t>
            </a:r>
          </a:p>
        </p:txBody>
      </p:sp>
      <p:sp>
        <p:nvSpPr>
          <p:cNvPr id="467009" name="Rectangle 65"/>
          <p:cNvSpPr>
            <a:spLocks noChangeArrowheads="1"/>
          </p:cNvSpPr>
          <p:nvPr/>
        </p:nvSpPr>
        <p:spPr bwMode="auto">
          <a:xfrm>
            <a:off x="457200" y="2036803"/>
            <a:ext cx="822960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465138" indent="-465138">
              <a:buFontTx/>
              <a:buNone/>
              <a:defRPr/>
            </a:pPr>
            <a:r>
              <a:rPr lang="en-US" dirty="0">
                <a:latin typeface="Arial" charset="0"/>
              </a:rPr>
              <a:t>Consumer behavior is best understood in three distinct steps:</a:t>
            </a:r>
          </a:p>
          <a:p>
            <a:pPr marL="341313" indent="-341313">
              <a:lnSpc>
                <a:spcPct val="200000"/>
              </a:lnSpc>
              <a:buFontTx/>
              <a:buAutoNum type="arabicPeriod"/>
              <a:defRPr/>
            </a:pPr>
            <a:r>
              <a:rPr lang="en-US" b="1" dirty="0">
                <a:latin typeface="Arial" charset="0"/>
              </a:rPr>
              <a:t>Consumer Preferences</a:t>
            </a:r>
          </a:p>
          <a:p>
            <a:pPr marL="341313" indent="-341313">
              <a:lnSpc>
                <a:spcPct val="200000"/>
              </a:lnSpc>
              <a:buFontTx/>
              <a:buAutoNum type="arabicPeriod"/>
              <a:defRPr/>
            </a:pPr>
            <a:r>
              <a:rPr lang="en-US" b="1" dirty="0">
                <a:latin typeface="Arial" charset="0"/>
              </a:rPr>
              <a:t>Budget Constraints</a:t>
            </a:r>
          </a:p>
          <a:p>
            <a:pPr marL="341313" indent="-341313">
              <a:lnSpc>
                <a:spcPct val="200000"/>
              </a:lnSpc>
              <a:buFontTx/>
              <a:buAutoNum type="arabicPeriod"/>
              <a:defRPr/>
            </a:pPr>
            <a:r>
              <a:rPr lang="en-US" b="1" dirty="0">
                <a:latin typeface="Arial" charset="0"/>
              </a:rPr>
              <a:t>Consumer Choices</a:t>
            </a:r>
          </a:p>
        </p:txBody>
      </p:sp>
      <p:sp>
        <p:nvSpPr>
          <p:cNvPr id="6" name="TextBox 5"/>
          <p:cNvSpPr txBox="1">
            <a:spLocks noChangeArrowheads="1"/>
          </p:cNvSpPr>
          <p:nvPr/>
        </p:nvSpPr>
        <p:spPr bwMode="auto">
          <a:xfrm>
            <a:off x="457200" y="4267200"/>
            <a:ext cx="8229600" cy="2031325"/>
          </a:xfrm>
          <a:prstGeom prst="rect">
            <a:avLst/>
          </a:prstGeom>
          <a:noFill/>
          <a:ln w="9525">
            <a:noFill/>
            <a:miter lim="800000"/>
            <a:headEnd/>
            <a:tailEnd/>
          </a:ln>
        </p:spPr>
        <p:txBody>
          <a:bodyPr wrap="square">
            <a:spAutoFit/>
          </a:bodyPr>
          <a:lstStyle/>
          <a:p>
            <a:pPr>
              <a:buFontTx/>
              <a:buNone/>
            </a:pPr>
            <a:r>
              <a:rPr lang="en-US" b="1" dirty="0" smtClean="0">
                <a:solidFill>
                  <a:srgbClr val="2A5CAA"/>
                </a:solidFill>
                <a:latin typeface="Arial" charset="0"/>
              </a:rPr>
              <a:t>WHAT DO CONSUMERS DO?</a:t>
            </a:r>
          </a:p>
          <a:p>
            <a:pPr>
              <a:buFontTx/>
              <a:buNone/>
            </a:pPr>
            <a:endParaRPr lang="en-US" sz="900" b="1" dirty="0">
              <a:solidFill>
                <a:srgbClr val="2A5CAA"/>
              </a:solidFill>
              <a:latin typeface="Arial" charset="0"/>
            </a:endParaRPr>
          </a:p>
          <a:p>
            <a:pPr>
              <a:buFontTx/>
              <a:buNone/>
            </a:pPr>
            <a:r>
              <a:rPr lang="en-US" dirty="0" smtClean="0">
                <a:latin typeface="Arial" charset="0"/>
              </a:rPr>
              <a:t>Recent models of consumer behavior incorporate more realistic assumptions about rationality and decision making. </a:t>
            </a:r>
          </a:p>
          <a:p>
            <a:pPr>
              <a:buFontTx/>
              <a:buNone/>
            </a:pPr>
            <a:endParaRPr lang="en-US" sz="900" dirty="0" smtClean="0">
              <a:latin typeface="Arial" charset="0"/>
            </a:endParaRPr>
          </a:p>
          <a:p>
            <a:pPr>
              <a:buFontTx/>
              <a:buNone/>
            </a:pPr>
            <a:r>
              <a:rPr lang="en-US" dirty="0" smtClean="0">
                <a:latin typeface="Arial" charset="0"/>
              </a:rPr>
              <a:t>A basic “workhorse” of economics, our model makes simplifying assumptions to explain much of what we actually observe regarding consumer choice and the characteristics of consumer demand.</a:t>
            </a:r>
            <a:endParaRPr lang="en-US" dirty="0">
              <a:latin typeface="Arial" charset="0"/>
            </a:endParaRPr>
          </a:p>
        </p:txBody>
      </p:sp>
      <p:pic>
        <p:nvPicPr>
          <p:cNvPr id="7"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66957"/>
                                        </p:tgtEl>
                                        <p:attrNameLst>
                                          <p:attrName>style.visibility</p:attrName>
                                        </p:attrNameLst>
                                      </p:cBhvr>
                                      <p:to>
                                        <p:strVal val="visible"/>
                                      </p:to>
                                    </p:set>
                                    <p:animEffect transition="in" filter="wipe(left)">
                                      <p:cBhvr>
                                        <p:cTn id="7" dur="500"/>
                                        <p:tgtEl>
                                          <p:spTgt spid="466957"/>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67006"/>
                                        </p:tgtEl>
                                        <p:attrNameLst>
                                          <p:attrName>style.visibility</p:attrName>
                                        </p:attrNameLst>
                                      </p:cBhvr>
                                      <p:to>
                                        <p:strVal val="visible"/>
                                      </p:to>
                                    </p:set>
                                    <p:animEffect transition="in" filter="wipe(left)">
                                      <p:cBhvr>
                                        <p:cTn id="11" dur="500"/>
                                        <p:tgtEl>
                                          <p:spTgt spid="46700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67009">
                                            <p:txEl>
                                              <p:pRg st="0" end="0"/>
                                            </p:txEl>
                                          </p:spTgt>
                                        </p:tgtEl>
                                        <p:attrNameLst>
                                          <p:attrName>style.visibility</p:attrName>
                                        </p:attrNameLst>
                                      </p:cBhvr>
                                      <p:to>
                                        <p:strVal val="visible"/>
                                      </p:to>
                                    </p:set>
                                    <p:animEffect transition="in" filter="wipe(left)">
                                      <p:cBhvr>
                                        <p:cTn id="16" dur="500"/>
                                        <p:tgtEl>
                                          <p:spTgt spid="467009">
                                            <p:txEl>
                                              <p:pRg st="0" end="0"/>
                                            </p:txEl>
                                          </p:spTgt>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467009">
                                            <p:txEl>
                                              <p:pRg st="1" end="1"/>
                                            </p:txEl>
                                          </p:spTgt>
                                        </p:tgtEl>
                                        <p:attrNameLst>
                                          <p:attrName>style.visibility</p:attrName>
                                        </p:attrNameLst>
                                      </p:cBhvr>
                                      <p:to>
                                        <p:strVal val="visible"/>
                                      </p:to>
                                    </p:set>
                                    <p:animEffect transition="in" filter="wipe(left)">
                                      <p:cBhvr>
                                        <p:cTn id="20" dur="500"/>
                                        <p:tgtEl>
                                          <p:spTgt spid="467009">
                                            <p:txEl>
                                              <p:pRg st="1" end="1"/>
                                            </p:txEl>
                                          </p:spTgt>
                                        </p:tgtEl>
                                      </p:cBhvr>
                                    </p:animEffect>
                                  </p:childTnLst>
                                </p:cTn>
                              </p:par>
                            </p:childTnLst>
                          </p:cTn>
                        </p:par>
                        <p:par>
                          <p:cTn id="21" fill="hold" nodeType="afterGroup">
                            <p:stCondLst>
                              <p:cond delay="1000"/>
                            </p:stCondLst>
                            <p:childTnLst>
                              <p:par>
                                <p:cTn id="22" presetID="22" presetClass="entr" presetSubtype="8" fill="hold" grpId="0" nodeType="afterEffect">
                                  <p:stCondLst>
                                    <p:cond delay="0"/>
                                  </p:stCondLst>
                                  <p:childTnLst>
                                    <p:set>
                                      <p:cBhvr>
                                        <p:cTn id="23" dur="1" fill="hold">
                                          <p:stCondLst>
                                            <p:cond delay="0"/>
                                          </p:stCondLst>
                                        </p:cTn>
                                        <p:tgtEl>
                                          <p:spTgt spid="467009">
                                            <p:txEl>
                                              <p:pRg st="2" end="2"/>
                                            </p:txEl>
                                          </p:spTgt>
                                        </p:tgtEl>
                                        <p:attrNameLst>
                                          <p:attrName>style.visibility</p:attrName>
                                        </p:attrNameLst>
                                      </p:cBhvr>
                                      <p:to>
                                        <p:strVal val="visible"/>
                                      </p:to>
                                    </p:set>
                                    <p:animEffect transition="in" filter="wipe(left)">
                                      <p:cBhvr>
                                        <p:cTn id="24" dur="500"/>
                                        <p:tgtEl>
                                          <p:spTgt spid="467009">
                                            <p:txEl>
                                              <p:pRg st="2" end="2"/>
                                            </p:txEl>
                                          </p:spTgt>
                                        </p:tgtEl>
                                      </p:cBhvr>
                                    </p:animEffect>
                                  </p:childTnLst>
                                </p:cTn>
                              </p:par>
                            </p:childTnLst>
                          </p:cTn>
                        </p:par>
                        <p:par>
                          <p:cTn id="25" fill="hold" nodeType="afterGroup">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467009">
                                            <p:txEl>
                                              <p:pRg st="3" end="3"/>
                                            </p:txEl>
                                          </p:spTgt>
                                        </p:tgtEl>
                                        <p:attrNameLst>
                                          <p:attrName>style.visibility</p:attrName>
                                        </p:attrNameLst>
                                      </p:cBhvr>
                                      <p:to>
                                        <p:strVal val="visible"/>
                                      </p:to>
                                    </p:set>
                                    <p:animEffect transition="in" filter="wipe(left)">
                                      <p:cBhvr>
                                        <p:cTn id="28" dur="500"/>
                                        <p:tgtEl>
                                          <p:spTgt spid="467009">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6">
                                            <p:txEl>
                                              <p:pRg st="0" end="0"/>
                                            </p:txEl>
                                          </p:spTgt>
                                        </p:tgtEl>
                                        <p:attrNameLst>
                                          <p:attrName>style.visibility</p:attrName>
                                        </p:attrNameLst>
                                      </p:cBhvr>
                                      <p:to>
                                        <p:strVal val="visible"/>
                                      </p:to>
                                    </p:set>
                                    <p:animEffect transition="in" filter="wipe(left)">
                                      <p:cBhvr>
                                        <p:cTn id="33" dur="500"/>
                                        <p:tgtEl>
                                          <p:spTgt spid="6">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6">
                                            <p:txEl>
                                              <p:pRg st="2" end="2"/>
                                            </p:txEl>
                                          </p:spTgt>
                                        </p:tgtEl>
                                        <p:attrNameLst>
                                          <p:attrName>style.visibility</p:attrName>
                                        </p:attrNameLst>
                                      </p:cBhvr>
                                      <p:to>
                                        <p:strVal val="visible"/>
                                      </p:to>
                                    </p:set>
                                    <p:animEffect transition="in" filter="wipe(left)">
                                      <p:cBhvr>
                                        <p:cTn id="38" dur="500"/>
                                        <p:tgtEl>
                                          <p:spTgt spid="6">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6">
                                            <p:txEl>
                                              <p:pRg st="4" end="4"/>
                                            </p:txEl>
                                          </p:spTgt>
                                        </p:tgtEl>
                                        <p:attrNameLst>
                                          <p:attrName>style.visibility</p:attrName>
                                        </p:attrNameLst>
                                      </p:cBhvr>
                                      <p:to>
                                        <p:strVal val="visible"/>
                                      </p:to>
                                    </p:set>
                                    <p:animEffect transition="in" filter="wipe(left)">
                                      <p:cBhvr>
                                        <p:cTn id="43" dur="500"/>
                                        <p:tgtEl>
                                          <p:spTgt spid="6">
                                            <p:txEl>
                                              <p:pRg st="4" end="4"/>
                                            </p:txEl>
                                          </p:spTgt>
                                        </p:tgtEl>
                                      </p:cBhvr>
                                    </p:animEffect>
                                  </p:childTnLst>
                                </p:cTn>
                              </p:par>
                            </p:childTnLst>
                          </p:cTn>
                        </p:par>
                        <p:par>
                          <p:cTn id="44" fill="hold">
                            <p:stCondLst>
                              <p:cond delay="500"/>
                            </p:stCondLst>
                            <p:childTnLst>
                              <p:par>
                                <p:cTn id="45" presetID="10" presetClass="entr" presetSubtype="0"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6957" grpId="0"/>
      <p:bldP spid="467006" grpId="0"/>
      <p:bldP spid="467009" grpId="0" uiExpand="1" build="p"/>
      <p:bldP spid="6"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8564" name="Rectangle 4"/>
          <p:cNvSpPr>
            <a:spLocks noGrp="1" noChangeArrowheads="1"/>
          </p:cNvSpPr>
          <p:nvPr>
            <p:ph type="title" idx="4294967295"/>
          </p:nvPr>
        </p:nvSpPr>
        <p:spPr>
          <a:xfrm>
            <a:off x="1295400" y="198438"/>
            <a:ext cx="6503988" cy="487362"/>
          </a:xfrm>
          <a:prstGeom prst="rect">
            <a:avLst/>
          </a:prstGeom>
          <a:noFill/>
        </p:spPr>
        <p:txBody>
          <a:bodyPr anchor="ctr"/>
          <a:lstStyle/>
          <a:p>
            <a:pPr marL="419100" indent="-419100" eaLnBrk="1" hangingPunct="1"/>
            <a:r>
              <a:rPr lang="en-US" sz="2800" dirty="0" smtClean="0">
                <a:solidFill>
                  <a:srgbClr val="008FD0"/>
                </a:solidFill>
              </a:rPr>
              <a:t>Consumer Preferences</a:t>
            </a:r>
          </a:p>
        </p:txBody>
      </p:sp>
      <p:sp>
        <p:nvSpPr>
          <p:cNvPr id="578566"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FontTx/>
              <a:buNone/>
            </a:pPr>
            <a:r>
              <a:rPr lang="en-US" sz="2800" b="1" dirty="0">
                <a:solidFill>
                  <a:srgbClr val="008FD0"/>
                </a:solidFill>
                <a:latin typeface="Arial" charset="0"/>
              </a:rPr>
              <a:t>3.1</a:t>
            </a:r>
          </a:p>
        </p:txBody>
      </p:sp>
      <p:sp>
        <p:nvSpPr>
          <p:cNvPr id="578612" name="Rectangle 52"/>
          <p:cNvSpPr>
            <a:spLocks noGrp="1" noChangeArrowheads="1"/>
          </p:cNvSpPr>
          <p:nvPr>
            <p:ph type="body" idx="4294967295"/>
          </p:nvPr>
        </p:nvSpPr>
        <p:spPr>
          <a:xfrm>
            <a:off x="457200" y="838201"/>
            <a:ext cx="3581400" cy="380999"/>
          </a:xfrm>
          <a:prstGeom prst="rect">
            <a:avLst/>
          </a:prstGeom>
          <a:noFill/>
        </p:spPr>
        <p:txBody>
          <a:bodyPr anchor="b"/>
          <a:lstStyle/>
          <a:p>
            <a:pPr eaLnBrk="1" hangingPunct="1"/>
            <a:r>
              <a:rPr lang="en-US" sz="2000" b="1" dirty="0" smtClean="0">
                <a:solidFill>
                  <a:srgbClr val="950057"/>
                </a:solidFill>
              </a:rPr>
              <a:t>Market Baskets</a:t>
            </a:r>
          </a:p>
        </p:txBody>
      </p:sp>
      <p:sp>
        <p:nvSpPr>
          <p:cNvPr id="578613" name="Text Box 53"/>
          <p:cNvSpPr txBox="1">
            <a:spLocks noChangeArrowheads="1"/>
          </p:cNvSpPr>
          <p:nvPr/>
        </p:nvSpPr>
        <p:spPr bwMode="auto">
          <a:xfrm>
            <a:off x="457200" y="1295400"/>
            <a:ext cx="8229600" cy="641350"/>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rPr>
              <a:t>●</a:t>
            </a:r>
            <a:r>
              <a:rPr lang="en-US" b="1" dirty="0">
                <a:solidFill>
                  <a:srgbClr val="382344"/>
                </a:solidFill>
              </a:rPr>
              <a:t> </a:t>
            </a:r>
            <a:r>
              <a:rPr lang="en-US" b="1" dirty="0" smtClean="0">
                <a:latin typeface="Arial" charset="0"/>
              </a:rPr>
              <a:t>market </a:t>
            </a:r>
            <a:r>
              <a:rPr lang="en-US" b="1" dirty="0">
                <a:latin typeface="Arial" charset="0"/>
              </a:rPr>
              <a:t>basket </a:t>
            </a:r>
            <a:r>
              <a:rPr lang="en-US" dirty="0">
                <a:latin typeface="Arial" charset="0"/>
              </a:rPr>
              <a:t>(or</a:t>
            </a:r>
            <a:r>
              <a:rPr lang="en-US" b="1" dirty="0">
                <a:latin typeface="Arial" charset="0"/>
              </a:rPr>
              <a:t> bundle</a:t>
            </a:r>
            <a:r>
              <a:rPr lang="en-US" dirty="0">
                <a:latin typeface="Arial" charset="0"/>
              </a:rPr>
              <a:t>)</a:t>
            </a:r>
            <a:r>
              <a:rPr lang="en-US" b="1" dirty="0">
                <a:solidFill>
                  <a:srgbClr val="382344"/>
                </a:solidFill>
                <a:latin typeface="Arial" charset="0"/>
              </a:rPr>
              <a:t>    </a:t>
            </a:r>
            <a:r>
              <a:rPr lang="en-US" dirty="0">
                <a:solidFill>
                  <a:srgbClr val="2A5CAA"/>
                </a:solidFill>
                <a:latin typeface="Arial" charset="0"/>
              </a:rPr>
              <a:t>List with specific quantities of one or more goods.</a:t>
            </a:r>
          </a:p>
        </p:txBody>
      </p:sp>
      <p:graphicFrame>
        <p:nvGraphicFramePr>
          <p:cNvPr id="578705" name="Group 145"/>
          <p:cNvGraphicFramePr>
            <a:graphicFrameLocks noGrp="1"/>
          </p:cNvGraphicFramePr>
          <p:nvPr/>
        </p:nvGraphicFramePr>
        <p:xfrm>
          <a:off x="1333500" y="2209800"/>
          <a:ext cx="6477000" cy="3041652"/>
        </p:xfrm>
        <a:graphic>
          <a:graphicData uri="http://schemas.openxmlformats.org/drawingml/2006/table">
            <a:tbl>
              <a:tblPr/>
              <a:tblGrid>
                <a:gridCol w="1295400"/>
                <a:gridCol w="736600"/>
                <a:gridCol w="2159000"/>
                <a:gridCol w="2286000"/>
              </a:tblGrid>
              <a:tr h="381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bg1"/>
                          </a:solidFill>
                          <a:effectLst/>
                          <a:latin typeface="Arial" charset="0"/>
                        </a:rPr>
                        <a:t>TABLE 3.1</a:t>
                      </a:r>
                    </a:p>
                  </a:txBody>
                  <a:tcPr horzOverflow="overflow">
                    <a:lnL w="28575" cap="flat" cmpd="sng" algn="ctr">
                      <a:solidFill>
                        <a:srgbClr val="00AB4E"/>
                      </a:solidFill>
                      <a:prstDash val="solid"/>
                      <a:round/>
                      <a:headEnd type="none" w="med" len="med"/>
                      <a:tailEnd type="none" w="med" len="med"/>
                    </a:lnL>
                    <a:lnR w="12700"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950057"/>
                    </a:solidFill>
                  </a:tcPr>
                </a:tc>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en-US" sz="1600" b="1" i="0" u="none" strike="noStrike" cap="none" normalizeH="0" baseline="0" dirty="0" smtClean="0">
                          <a:ln>
                            <a:noFill/>
                          </a:ln>
                          <a:solidFill>
                            <a:schemeClr val="bg1"/>
                          </a:solidFill>
                          <a:effectLst/>
                          <a:latin typeface="Arial" charset="0"/>
                        </a:rPr>
                        <a:t>ALTERNATIVE MARKET BASKETS</a:t>
                      </a:r>
                    </a:p>
                  </a:txBody>
                  <a:tcPr horzOverflow="overflow">
                    <a:lnL w="12700" cap="flat" cmpd="sng" algn="ctr">
                      <a:solidFill>
                        <a:srgbClr val="00AB4E"/>
                      </a:solid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r>
              <a:tr h="381000">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a:txBody>
                  <a:tcPr horzOverflow="overflow">
                    <a:lnL w="28575" cap="flat" cmpd="sng" algn="ctr">
                      <a:solidFill>
                        <a:srgbClr val="00AB4E"/>
                      </a:solidFill>
                      <a:prstDash val="solid"/>
                      <a:round/>
                      <a:headEnd type="none" w="med" len="med"/>
                      <a:tailEnd type="none" w="med" len="med"/>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a:txBody>
                  <a:tcPr horzOverflow="overflow">
                    <a:lnL>
                      <a:noFill/>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dirty="0" smtClean="0">
                        <a:ln>
                          <a:noFill/>
                        </a:ln>
                        <a:solidFill>
                          <a:schemeClr val="tx1"/>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79413">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A</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8100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B</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50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79413">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D</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79413">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E</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30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79413">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G</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8100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H</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bl>
          </a:graphicData>
        </a:graphic>
      </p:graphicFrame>
      <p:sp>
        <p:nvSpPr>
          <p:cNvPr id="578658" name="Text Box 98"/>
          <p:cNvSpPr txBox="1">
            <a:spLocks noChangeArrowheads="1"/>
          </p:cNvSpPr>
          <p:nvPr/>
        </p:nvSpPr>
        <p:spPr bwMode="auto">
          <a:xfrm>
            <a:off x="1371600" y="2619375"/>
            <a:ext cx="1981200" cy="338138"/>
          </a:xfrm>
          <a:prstGeom prst="rect">
            <a:avLst/>
          </a:prstGeom>
          <a:solidFill>
            <a:schemeClr val="bg1">
              <a:alpha val="54117"/>
            </a:schemeClr>
          </a:solidFill>
          <a:ln w="9525">
            <a:noFill/>
            <a:miter lim="800000"/>
            <a:headEnd/>
            <a:tailEnd/>
          </a:ln>
        </p:spPr>
        <p:txBody>
          <a:bodyPr>
            <a:spAutoFit/>
          </a:bodyPr>
          <a:lstStyle/>
          <a:p>
            <a:pPr>
              <a:buFontTx/>
              <a:buNone/>
            </a:pPr>
            <a:r>
              <a:rPr lang="en-US" sz="1600" b="1" dirty="0">
                <a:latin typeface="Arial" charset="0"/>
              </a:rPr>
              <a:t>MARKET BASKET</a:t>
            </a:r>
          </a:p>
        </p:txBody>
      </p:sp>
      <p:sp>
        <p:nvSpPr>
          <p:cNvPr id="578659" name="Text Box 99"/>
          <p:cNvSpPr txBox="1">
            <a:spLocks noChangeArrowheads="1"/>
          </p:cNvSpPr>
          <p:nvPr/>
        </p:nvSpPr>
        <p:spPr bwMode="auto">
          <a:xfrm>
            <a:off x="3505200" y="2619375"/>
            <a:ext cx="1905000" cy="338138"/>
          </a:xfrm>
          <a:prstGeom prst="rect">
            <a:avLst/>
          </a:prstGeom>
          <a:solidFill>
            <a:schemeClr val="bg1">
              <a:alpha val="54117"/>
            </a:schemeClr>
          </a:solidFill>
          <a:ln w="9525">
            <a:noFill/>
            <a:miter lim="800000"/>
            <a:headEnd/>
            <a:tailEnd/>
          </a:ln>
        </p:spPr>
        <p:txBody>
          <a:bodyPr>
            <a:spAutoFit/>
          </a:bodyPr>
          <a:lstStyle/>
          <a:p>
            <a:pPr algn="ctr">
              <a:spcBef>
                <a:spcPct val="20000"/>
              </a:spcBef>
              <a:buFontTx/>
              <a:buNone/>
            </a:pPr>
            <a:r>
              <a:rPr lang="en-US" sz="1600" b="1" dirty="0">
                <a:latin typeface="Arial" charset="0"/>
              </a:rPr>
              <a:t>UNITS OF FOOD</a:t>
            </a:r>
          </a:p>
        </p:txBody>
      </p:sp>
      <p:sp>
        <p:nvSpPr>
          <p:cNvPr id="578660" name="Text Box 100"/>
          <p:cNvSpPr txBox="1">
            <a:spLocks noChangeArrowheads="1"/>
          </p:cNvSpPr>
          <p:nvPr/>
        </p:nvSpPr>
        <p:spPr bwMode="auto">
          <a:xfrm>
            <a:off x="5486400" y="2619375"/>
            <a:ext cx="2312988" cy="338138"/>
          </a:xfrm>
          <a:prstGeom prst="rect">
            <a:avLst/>
          </a:prstGeom>
          <a:solidFill>
            <a:schemeClr val="bg1">
              <a:alpha val="54117"/>
            </a:schemeClr>
          </a:solidFill>
          <a:ln w="9525">
            <a:noFill/>
            <a:miter lim="800000"/>
            <a:headEnd/>
            <a:tailEnd/>
          </a:ln>
        </p:spPr>
        <p:txBody>
          <a:bodyPr>
            <a:spAutoFit/>
          </a:bodyPr>
          <a:lstStyle/>
          <a:p>
            <a:pPr algn="ctr">
              <a:spcBef>
                <a:spcPct val="20000"/>
              </a:spcBef>
              <a:buFontTx/>
              <a:buNone/>
            </a:pPr>
            <a:r>
              <a:rPr lang="en-US" sz="1600" b="1" dirty="0">
                <a:latin typeface="Arial" charset="0"/>
              </a:rPr>
              <a:t>UNITS OF CLOTHING</a:t>
            </a:r>
          </a:p>
        </p:txBody>
      </p:sp>
      <p:sp>
        <p:nvSpPr>
          <p:cNvPr id="578706" name="Text Box 146"/>
          <p:cNvSpPr txBox="1">
            <a:spLocks noChangeArrowheads="1"/>
          </p:cNvSpPr>
          <p:nvPr/>
        </p:nvSpPr>
        <p:spPr bwMode="auto">
          <a:xfrm>
            <a:off x="457200" y="5562600"/>
            <a:ext cx="8229600" cy="641350"/>
          </a:xfrm>
          <a:prstGeom prst="rect">
            <a:avLst/>
          </a:prstGeom>
          <a:noFill/>
          <a:ln w="9525">
            <a:noFill/>
            <a:miter lim="800000"/>
            <a:headEnd/>
            <a:tailEnd/>
          </a:ln>
        </p:spPr>
        <p:txBody>
          <a:bodyPr wrap="square">
            <a:spAutoFit/>
          </a:bodyPr>
          <a:lstStyle/>
          <a:p>
            <a:pPr>
              <a:buFontTx/>
              <a:buNone/>
            </a:pPr>
            <a:r>
              <a:rPr lang="en-US" dirty="0">
                <a:latin typeface="Arial" charset="0"/>
              </a:rPr>
              <a:t>To explain the theory of consumer behavior, we will ask whether consumers </a:t>
            </a:r>
            <a:r>
              <a:rPr lang="en-US" i="1" dirty="0">
                <a:latin typeface="Arial" charset="0"/>
              </a:rPr>
              <a:t>prefer </a:t>
            </a:r>
            <a:r>
              <a:rPr lang="en-US" dirty="0">
                <a:latin typeface="Arial" charset="0"/>
              </a:rPr>
              <a:t>one market basket to another.</a:t>
            </a:r>
          </a:p>
        </p:txBody>
      </p:sp>
      <p:pic>
        <p:nvPicPr>
          <p:cNvPr id="12"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78566"/>
                                        </p:tgtEl>
                                        <p:attrNameLst>
                                          <p:attrName>style.visibility</p:attrName>
                                        </p:attrNameLst>
                                      </p:cBhvr>
                                      <p:to>
                                        <p:strVal val="visible"/>
                                      </p:to>
                                    </p:set>
                                    <p:animEffect transition="in" filter="wipe(left)">
                                      <p:cBhvr>
                                        <p:cTn id="7" dur="500"/>
                                        <p:tgtEl>
                                          <p:spTgt spid="57856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78564"/>
                                        </p:tgtEl>
                                        <p:attrNameLst>
                                          <p:attrName>style.visibility</p:attrName>
                                        </p:attrNameLst>
                                      </p:cBhvr>
                                      <p:to>
                                        <p:strVal val="visible"/>
                                      </p:to>
                                    </p:set>
                                    <p:animEffect transition="in" filter="wipe(left)">
                                      <p:cBhvr>
                                        <p:cTn id="11" dur="500"/>
                                        <p:tgtEl>
                                          <p:spTgt spid="578564"/>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8612">
                                            <p:txEl>
                                              <p:pRg st="0" end="0"/>
                                            </p:txEl>
                                          </p:spTgt>
                                        </p:tgtEl>
                                        <p:attrNameLst>
                                          <p:attrName>style.visibility</p:attrName>
                                        </p:attrNameLst>
                                      </p:cBhvr>
                                      <p:to>
                                        <p:strVal val="visible"/>
                                      </p:to>
                                    </p:set>
                                    <p:animEffect transition="in" filter="wipe(left)">
                                      <p:cBhvr>
                                        <p:cTn id="15" dur="500"/>
                                        <p:tgtEl>
                                          <p:spTgt spid="578612">
                                            <p:txEl>
                                              <p:pRg st="0" end="0"/>
                                            </p:txEl>
                                          </p:spTgt>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78613"/>
                                        </p:tgtEl>
                                        <p:attrNameLst>
                                          <p:attrName>style.visibility</p:attrName>
                                        </p:attrNameLst>
                                      </p:cBhvr>
                                      <p:to>
                                        <p:strVal val="visible"/>
                                      </p:to>
                                    </p:set>
                                    <p:animEffect transition="in" filter="wipe(left)">
                                      <p:cBhvr>
                                        <p:cTn id="19" dur="500"/>
                                        <p:tgtEl>
                                          <p:spTgt spid="57861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1" fill="hold" nodeType="clickEffect">
                                  <p:stCondLst>
                                    <p:cond delay="0"/>
                                  </p:stCondLst>
                                  <p:childTnLst>
                                    <p:set>
                                      <p:cBhvr>
                                        <p:cTn id="23" dur="1" fill="hold">
                                          <p:stCondLst>
                                            <p:cond delay="0"/>
                                          </p:stCondLst>
                                        </p:cTn>
                                        <p:tgtEl>
                                          <p:spTgt spid="578705"/>
                                        </p:tgtEl>
                                        <p:attrNameLst>
                                          <p:attrName>style.visibility</p:attrName>
                                        </p:attrNameLst>
                                      </p:cBhvr>
                                      <p:to>
                                        <p:strVal val="visible"/>
                                      </p:to>
                                    </p:set>
                                    <p:animEffect transition="in" filter="wipe(up)">
                                      <p:cBhvr>
                                        <p:cTn id="24" dur="1000"/>
                                        <p:tgtEl>
                                          <p:spTgt spid="578705"/>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578658"/>
                                        </p:tgtEl>
                                        <p:attrNameLst>
                                          <p:attrName>style.visibility</p:attrName>
                                        </p:attrNameLst>
                                      </p:cBhvr>
                                      <p:to>
                                        <p:strVal val="visible"/>
                                      </p:to>
                                    </p:set>
                                    <p:animEffect transition="in" filter="wipe(up)">
                                      <p:cBhvr>
                                        <p:cTn id="27" dur="500"/>
                                        <p:tgtEl>
                                          <p:spTgt spid="578658"/>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578659"/>
                                        </p:tgtEl>
                                        <p:attrNameLst>
                                          <p:attrName>style.visibility</p:attrName>
                                        </p:attrNameLst>
                                      </p:cBhvr>
                                      <p:to>
                                        <p:strVal val="visible"/>
                                      </p:to>
                                    </p:set>
                                    <p:animEffect transition="in" filter="wipe(up)">
                                      <p:cBhvr>
                                        <p:cTn id="30" dur="500"/>
                                        <p:tgtEl>
                                          <p:spTgt spid="578659"/>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578660"/>
                                        </p:tgtEl>
                                        <p:attrNameLst>
                                          <p:attrName>style.visibility</p:attrName>
                                        </p:attrNameLst>
                                      </p:cBhvr>
                                      <p:to>
                                        <p:strVal val="visible"/>
                                      </p:to>
                                    </p:set>
                                    <p:animEffect transition="in" filter="wipe(up)">
                                      <p:cBhvr>
                                        <p:cTn id="33" dur="500"/>
                                        <p:tgtEl>
                                          <p:spTgt spid="578660"/>
                                        </p:tgtEl>
                                      </p:cBhvr>
                                    </p:animEffect>
                                  </p:childTnLst>
                                </p:cTn>
                              </p:par>
                            </p:childTnLst>
                          </p:cTn>
                        </p:par>
                      </p:childTnLst>
                    </p:cTn>
                  </p:par>
                  <p:par>
                    <p:cTn id="34" fill="hold">
                      <p:stCondLst>
                        <p:cond delay="indefinite"/>
                      </p:stCondLst>
                      <p:childTnLst>
                        <p:par>
                          <p:cTn id="35" fill="hold" nodeType="afterGroup">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578706"/>
                                        </p:tgtEl>
                                        <p:attrNameLst>
                                          <p:attrName>style.visibility</p:attrName>
                                        </p:attrNameLst>
                                      </p:cBhvr>
                                      <p:to>
                                        <p:strVal val="visible"/>
                                      </p:to>
                                    </p:set>
                                    <p:animEffect transition="in" filter="wipe(left)">
                                      <p:cBhvr>
                                        <p:cTn id="38" dur="500"/>
                                        <p:tgtEl>
                                          <p:spTgt spid="578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8564" grpId="0"/>
      <p:bldP spid="578566" grpId="0"/>
      <p:bldP spid="578612" grpId="0" build="p"/>
      <p:bldP spid="578613" grpId="0"/>
      <p:bldP spid="578658" grpId="0" animBg="1"/>
      <p:bldP spid="578659" grpId="0" animBg="1"/>
      <p:bldP spid="578660" grpId="0" animBg="1"/>
      <p:bldP spid="57870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7782" name="Rectangle 6"/>
          <p:cNvSpPr>
            <a:spLocks noGrp="1" noChangeArrowheads="1"/>
          </p:cNvSpPr>
          <p:nvPr>
            <p:ph type="body" idx="4294967295"/>
          </p:nvPr>
        </p:nvSpPr>
        <p:spPr>
          <a:xfrm>
            <a:off x="457200" y="1"/>
            <a:ext cx="6934200" cy="685800"/>
          </a:xfrm>
          <a:prstGeom prst="rect">
            <a:avLst/>
          </a:prstGeom>
          <a:noFill/>
        </p:spPr>
        <p:txBody>
          <a:bodyPr anchor="b"/>
          <a:lstStyle/>
          <a:p>
            <a:pPr eaLnBrk="1" hangingPunct="1"/>
            <a:r>
              <a:rPr lang="en-US" sz="2000" b="1" dirty="0" smtClean="0">
                <a:solidFill>
                  <a:srgbClr val="950057"/>
                </a:solidFill>
              </a:rPr>
              <a:t>Some Basic Assumptions about Preferences</a:t>
            </a:r>
          </a:p>
        </p:txBody>
      </p:sp>
      <p:sp>
        <p:nvSpPr>
          <p:cNvPr id="587783" name="Text Box 7"/>
          <p:cNvSpPr txBox="1">
            <a:spLocks noChangeArrowheads="1"/>
          </p:cNvSpPr>
          <p:nvPr/>
        </p:nvSpPr>
        <p:spPr bwMode="auto">
          <a:xfrm>
            <a:off x="457199" y="1295400"/>
            <a:ext cx="8207375" cy="2308324"/>
          </a:xfrm>
          <a:prstGeom prst="rect">
            <a:avLst/>
          </a:prstGeom>
          <a:noFill/>
          <a:ln w="9525">
            <a:noFill/>
            <a:miter lim="800000"/>
            <a:headEnd/>
            <a:tailEnd/>
          </a:ln>
        </p:spPr>
        <p:txBody>
          <a:bodyPr wrap="square">
            <a:spAutoFit/>
          </a:bodyPr>
          <a:lstStyle/>
          <a:p>
            <a:pPr marL="342900" indent="-342900">
              <a:buFont typeface="+mj-lt"/>
              <a:buAutoNum type="arabicPeriod"/>
            </a:pPr>
            <a:r>
              <a:rPr lang="en-US" b="1" dirty="0" smtClean="0">
                <a:latin typeface="Arial" charset="0"/>
              </a:rPr>
              <a:t>Completeness: </a:t>
            </a:r>
            <a:r>
              <a:rPr lang="en-US" dirty="0" smtClean="0">
                <a:latin typeface="Arial" charset="0"/>
              </a:rPr>
              <a:t>Preferences </a:t>
            </a:r>
            <a:r>
              <a:rPr lang="en-US" dirty="0">
                <a:latin typeface="Arial" charset="0"/>
              </a:rPr>
              <a:t>are assumed to be </a:t>
            </a:r>
            <a:r>
              <a:rPr lang="en-US" i="1" dirty="0">
                <a:latin typeface="Arial" charset="0"/>
              </a:rPr>
              <a:t>complete</a:t>
            </a:r>
            <a:r>
              <a:rPr lang="en-US" dirty="0">
                <a:latin typeface="Arial" charset="0"/>
              </a:rPr>
              <a:t>. In other </a:t>
            </a:r>
            <a:r>
              <a:rPr lang="en-US" dirty="0" smtClean="0">
                <a:latin typeface="Arial" charset="0"/>
              </a:rPr>
              <a:t>words, consumers </a:t>
            </a:r>
            <a:r>
              <a:rPr lang="en-US" dirty="0">
                <a:latin typeface="Arial" charset="0"/>
              </a:rPr>
              <a:t>can compare and rank all possible baskets. Thus, for any two market baskets </a:t>
            </a:r>
            <a:r>
              <a:rPr lang="en-US" i="1" dirty="0">
                <a:latin typeface="Arial" charset="0"/>
              </a:rPr>
              <a:t>A </a:t>
            </a:r>
            <a:r>
              <a:rPr lang="en-US" dirty="0">
                <a:latin typeface="Arial" charset="0"/>
              </a:rPr>
              <a:t>and </a:t>
            </a:r>
            <a:r>
              <a:rPr lang="en-US" i="1" dirty="0">
                <a:latin typeface="Arial" charset="0"/>
              </a:rPr>
              <a:t>B</a:t>
            </a:r>
            <a:r>
              <a:rPr lang="en-US" dirty="0">
                <a:latin typeface="Arial" charset="0"/>
              </a:rPr>
              <a:t>, a consumer will prefer </a:t>
            </a:r>
            <a:r>
              <a:rPr lang="en-US" i="1" dirty="0">
                <a:latin typeface="Arial" charset="0"/>
              </a:rPr>
              <a:t>A </a:t>
            </a:r>
            <a:r>
              <a:rPr lang="en-US" dirty="0">
                <a:latin typeface="Arial" charset="0"/>
              </a:rPr>
              <a:t>to </a:t>
            </a:r>
            <a:r>
              <a:rPr lang="en-US" i="1" dirty="0">
                <a:latin typeface="Arial" charset="0"/>
              </a:rPr>
              <a:t>B</a:t>
            </a:r>
            <a:r>
              <a:rPr lang="en-US" dirty="0">
                <a:latin typeface="Arial" charset="0"/>
              </a:rPr>
              <a:t>, will prefer </a:t>
            </a:r>
            <a:r>
              <a:rPr lang="en-US" i="1" dirty="0">
                <a:latin typeface="Arial" charset="0"/>
              </a:rPr>
              <a:t>B </a:t>
            </a:r>
            <a:r>
              <a:rPr lang="en-US" dirty="0">
                <a:latin typeface="Arial" charset="0"/>
              </a:rPr>
              <a:t>to </a:t>
            </a:r>
            <a:r>
              <a:rPr lang="en-US" i="1" dirty="0">
                <a:latin typeface="Arial" charset="0"/>
              </a:rPr>
              <a:t>A</a:t>
            </a:r>
            <a:r>
              <a:rPr lang="en-US" dirty="0">
                <a:latin typeface="Arial" charset="0"/>
              </a:rPr>
              <a:t>, or will be indifferent between the two. By </a:t>
            </a:r>
            <a:r>
              <a:rPr lang="en-US" i="1" dirty="0">
                <a:latin typeface="Arial" charset="0"/>
              </a:rPr>
              <a:t>indifferent </a:t>
            </a:r>
            <a:r>
              <a:rPr lang="en-US" dirty="0">
                <a:latin typeface="Arial" charset="0"/>
              </a:rPr>
              <a:t>we mean that a person will be equally satisfied with either basket</a:t>
            </a:r>
            <a:r>
              <a:rPr lang="en-US" dirty="0" smtClean="0">
                <a:latin typeface="Arial" charset="0"/>
              </a:rPr>
              <a:t>.</a:t>
            </a:r>
          </a:p>
          <a:p>
            <a:pPr marL="342900" lvl="1">
              <a:buNone/>
            </a:pPr>
            <a:r>
              <a:rPr lang="en-US" dirty="0">
                <a:latin typeface="Arial" charset="0"/>
              </a:rPr>
              <a:t/>
            </a:r>
            <a:br>
              <a:rPr lang="en-US" dirty="0">
                <a:latin typeface="Arial" charset="0"/>
              </a:rPr>
            </a:br>
            <a:r>
              <a:rPr lang="en-US" dirty="0">
                <a:latin typeface="Arial" charset="0"/>
              </a:rPr>
              <a:t>Note that these preferences ignore costs. A consumer might prefer steak to hamburger but buy hamburger because it is cheaper.</a:t>
            </a:r>
          </a:p>
        </p:txBody>
      </p:sp>
      <p:pic>
        <p:nvPicPr>
          <p:cNvPr id="5"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87782">
                                            <p:txEl>
                                              <p:pRg st="0" end="0"/>
                                            </p:txEl>
                                          </p:spTgt>
                                        </p:tgtEl>
                                        <p:attrNameLst>
                                          <p:attrName>style.visibility</p:attrName>
                                        </p:attrNameLst>
                                      </p:cBhvr>
                                      <p:to>
                                        <p:strVal val="visible"/>
                                      </p:to>
                                    </p:set>
                                    <p:animEffect transition="in" filter="wipe(left)">
                                      <p:cBhvr>
                                        <p:cTn id="7" dur="500"/>
                                        <p:tgtEl>
                                          <p:spTgt spid="587782">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87783">
                                            <p:txEl>
                                              <p:pRg st="0" end="0"/>
                                            </p:txEl>
                                          </p:spTgt>
                                        </p:tgtEl>
                                        <p:attrNameLst>
                                          <p:attrName>style.visibility</p:attrName>
                                        </p:attrNameLst>
                                      </p:cBhvr>
                                      <p:to>
                                        <p:strVal val="visible"/>
                                      </p:to>
                                    </p:set>
                                    <p:animEffect transition="in" filter="wipe(left)">
                                      <p:cBhvr>
                                        <p:cTn id="11" dur="500"/>
                                        <p:tgtEl>
                                          <p:spTgt spid="587783">
                                            <p:txEl>
                                              <p:pRg st="0" end="0"/>
                                            </p:txEl>
                                          </p:spTgt>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587783">
                                            <p:txEl>
                                              <p:pRg st="1" end="1"/>
                                            </p:txEl>
                                          </p:spTgt>
                                        </p:tgtEl>
                                        <p:attrNameLst>
                                          <p:attrName>style.visibility</p:attrName>
                                        </p:attrNameLst>
                                      </p:cBhvr>
                                      <p:to>
                                        <p:strVal val="visible"/>
                                      </p:to>
                                    </p:set>
                                    <p:animEffect transition="in" filter="wipe(left)">
                                      <p:cBhvr>
                                        <p:cTn id="14" dur="500"/>
                                        <p:tgtEl>
                                          <p:spTgt spid="58778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7782" grpId="0" build="p"/>
      <p:bldP spid="58778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807" name="Text Box 7"/>
          <p:cNvSpPr txBox="1">
            <a:spLocks noChangeArrowheads="1"/>
          </p:cNvSpPr>
          <p:nvPr/>
        </p:nvSpPr>
        <p:spPr bwMode="auto">
          <a:xfrm>
            <a:off x="457200" y="1295400"/>
            <a:ext cx="8229600" cy="1190625"/>
          </a:xfrm>
          <a:prstGeom prst="rect">
            <a:avLst/>
          </a:prstGeom>
          <a:noFill/>
          <a:ln w="9525">
            <a:noFill/>
            <a:miter lim="800000"/>
            <a:headEnd/>
            <a:tailEnd/>
          </a:ln>
        </p:spPr>
        <p:txBody>
          <a:bodyPr wrap="square">
            <a:spAutoFit/>
          </a:bodyPr>
          <a:lstStyle/>
          <a:p>
            <a:pPr marL="400050" lvl="1" indent="-400050">
              <a:buFont typeface="+mj-lt"/>
              <a:buAutoNum type="arabicPeriod" startAt="2"/>
            </a:pPr>
            <a:r>
              <a:rPr lang="en-US" b="1" dirty="0">
                <a:latin typeface="Arial" charset="0"/>
              </a:rPr>
              <a:t>Transitivity: </a:t>
            </a:r>
            <a:r>
              <a:rPr lang="en-US" dirty="0">
                <a:latin typeface="Arial" charset="0"/>
              </a:rPr>
              <a:t>Preferences are </a:t>
            </a:r>
            <a:r>
              <a:rPr lang="en-US" i="1" dirty="0">
                <a:latin typeface="Arial" charset="0"/>
              </a:rPr>
              <a:t>transitive</a:t>
            </a:r>
            <a:r>
              <a:rPr lang="en-US" dirty="0">
                <a:latin typeface="Arial" charset="0"/>
              </a:rPr>
              <a:t>. Transitivity means that if a consumer prefers basket </a:t>
            </a:r>
            <a:r>
              <a:rPr lang="en-US" i="1" dirty="0">
                <a:latin typeface="Arial" charset="0"/>
              </a:rPr>
              <a:t>A </a:t>
            </a:r>
            <a:r>
              <a:rPr lang="en-US" dirty="0">
                <a:latin typeface="Arial" charset="0"/>
              </a:rPr>
              <a:t>to basket </a:t>
            </a:r>
            <a:r>
              <a:rPr lang="en-US" i="1" dirty="0">
                <a:latin typeface="Arial" charset="0"/>
              </a:rPr>
              <a:t>B </a:t>
            </a:r>
            <a:r>
              <a:rPr lang="en-US" dirty="0">
                <a:latin typeface="Arial" charset="0"/>
              </a:rPr>
              <a:t>and basket </a:t>
            </a:r>
            <a:r>
              <a:rPr lang="en-US" i="1" dirty="0">
                <a:latin typeface="Arial" charset="0"/>
              </a:rPr>
              <a:t>B </a:t>
            </a:r>
            <a:r>
              <a:rPr lang="en-US" dirty="0">
                <a:latin typeface="Arial" charset="0"/>
              </a:rPr>
              <a:t>to basket </a:t>
            </a:r>
            <a:r>
              <a:rPr lang="en-US" i="1" dirty="0">
                <a:latin typeface="Arial" charset="0"/>
              </a:rPr>
              <a:t>C</a:t>
            </a:r>
            <a:r>
              <a:rPr lang="en-US" dirty="0">
                <a:latin typeface="Arial" charset="0"/>
              </a:rPr>
              <a:t>, then the consumer also prefers </a:t>
            </a:r>
            <a:r>
              <a:rPr lang="en-US" i="1" dirty="0">
                <a:latin typeface="Arial" charset="0"/>
              </a:rPr>
              <a:t>A </a:t>
            </a:r>
            <a:r>
              <a:rPr lang="en-US" dirty="0">
                <a:latin typeface="Arial" charset="0"/>
              </a:rPr>
              <a:t>to </a:t>
            </a:r>
            <a:r>
              <a:rPr lang="en-US" i="1" dirty="0">
                <a:latin typeface="Arial" charset="0"/>
              </a:rPr>
              <a:t>C</a:t>
            </a:r>
            <a:r>
              <a:rPr lang="en-US" dirty="0">
                <a:latin typeface="Arial" charset="0"/>
              </a:rPr>
              <a:t>. Transitivity is normally regarded as necessary for consumer consistency.</a:t>
            </a:r>
          </a:p>
        </p:txBody>
      </p:sp>
      <p:sp>
        <p:nvSpPr>
          <p:cNvPr id="588808" name="Text Box 8"/>
          <p:cNvSpPr txBox="1">
            <a:spLocks noChangeArrowheads="1"/>
          </p:cNvSpPr>
          <p:nvPr/>
        </p:nvSpPr>
        <p:spPr bwMode="auto">
          <a:xfrm>
            <a:off x="457200" y="2895600"/>
            <a:ext cx="8229600" cy="1200329"/>
          </a:xfrm>
          <a:prstGeom prst="rect">
            <a:avLst/>
          </a:prstGeom>
          <a:noFill/>
          <a:ln w="9525">
            <a:noFill/>
            <a:miter lim="800000"/>
            <a:headEnd/>
            <a:tailEnd/>
          </a:ln>
        </p:spPr>
        <p:txBody>
          <a:bodyPr wrap="square">
            <a:spAutoFit/>
          </a:bodyPr>
          <a:lstStyle/>
          <a:p>
            <a:pPr marL="400050" lvl="1" indent="-400050">
              <a:buFont typeface="+mj-lt"/>
              <a:buAutoNum type="arabicPeriod" startAt="3"/>
            </a:pPr>
            <a:r>
              <a:rPr lang="en-US" b="1" dirty="0">
                <a:latin typeface="Arial" charset="0"/>
              </a:rPr>
              <a:t>More is better than less: </a:t>
            </a:r>
            <a:r>
              <a:rPr lang="en-US" dirty="0">
                <a:latin typeface="Arial" charset="0"/>
              </a:rPr>
              <a:t>Goods are assumed to be desirable—i.e., to be </a:t>
            </a:r>
            <a:r>
              <a:rPr lang="en-US" i="1" dirty="0">
                <a:latin typeface="Arial" charset="0"/>
              </a:rPr>
              <a:t>good</a:t>
            </a:r>
            <a:r>
              <a:rPr lang="en-US" dirty="0">
                <a:latin typeface="Arial" charset="0"/>
              </a:rPr>
              <a:t>. Consequently, </a:t>
            </a:r>
            <a:r>
              <a:rPr lang="en-US" i="1" dirty="0">
                <a:latin typeface="Arial" charset="0"/>
              </a:rPr>
              <a:t>consumers always prefer more of any good to less</a:t>
            </a:r>
            <a:r>
              <a:rPr lang="en-US" dirty="0">
                <a:latin typeface="Arial" charset="0"/>
              </a:rPr>
              <a:t>. In addition, consumers are never satisfied or satiated; </a:t>
            </a:r>
            <a:r>
              <a:rPr lang="en-US" i="1" dirty="0">
                <a:latin typeface="Arial" charset="0"/>
              </a:rPr>
              <a:t>more is always better, even if just a little better</a:t>
            </a:r>
            <a:r>
              <a:rPr lang="en-US" dirty="0">
                <a:latin typeface="Arial" charset="0"/>
              </a:rPr>
              <a:t>. </a:t>
            </a:r>
          </a:p>
        </p:txBody>
      </p:sp>
      <p:pic>
        <p:nvPicPr>
          <p:cNvPr id="6"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88807"/>
                                        </p:tgtEl>
                                        <p:attrNameLst>
                                          <p:attrName>style.visibility</p:attrName>
                                        </p:attrNameLst>
                                      </p:cBhvr>
                                      <p:to>
                                        <p:strVal val="visible"/>
                                      </p:to>
                                    </p:set>
                                    <p:animEffect transition="in" filter="wipe(left)">
                                      <p:cBhvr>
                                        <p:cTn id="7" dur="500"/>
                                        <p:tgtEl>
                                          <p:spTgt spid="58880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88808"/>
                                        </p:tgtEl>
                                        <p:attrNameLst>
                                          <p:attrName>style.visibility</p:attrName>
                                        </p:attrNameLst>
                                      </p:cBhvr>
                                      <p:to>
                                        <p:strVal val="visible"/>
                                      </p:to>
                                    </p:set>
                                    <p:animEffect transition="in" filter="wipe(left)">
                                      <p:cBhvr>
                                        <p:cTn id="12" dur="500"/>
                                        <p:tgtEl>
                                          <p:spTgt spid="5888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8807" grpId="0"/>
      <p:bldP spid="58880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cstate="print"/>
          <a:srcRect/>
          <a:stretch>
            <a:fillRect/>
          </a:stretch>
        </p:blipFill>
        <p:spPr bwMode="auto">
          <a:xfrm>
            <a:off x="3457575" y="1090613"/>
            <a:ext cx="5410200" cy="4152900"/>
          </a:xfrm>
          <a:prstGeom prst="rect">
            <a:avLst/>
          </a:prstGeom>
          <a:noFill/>
          <a:ln w="9525">
            <a:noFill/>
            <a:miter lim="800000"/>
            <a:headEnd/>
            <a:tailEnd/>
          </a:ln>
        </p:spPr>
      </p:pic>
      <p:pic>
        <p:nvPicPr>
          <p:cNvPr id="18" name="Picture 17"/>
          <p:cNvPicPr>
            <a:picLocks noChangeAspect="1"/>
          </p:cNvPicPr>
          <p:nvPr/>
        </p:nvPicPr>
        <p:blipFill>
          <a:blip r:embed="rId3" cstate="print"/>
          <a:srcRect/>
          <a:stretch>
            <a:fillRect/>
          </a:stretch>
        </p:blipFill>
        <p:spPr bwMode="auto">
          <a:xfrm>
            <a:off x="3457575" y="1090613"/>
            <a:ext cx="5410200" cy="4152900"/>
          </a:xfrm>
          <a:prstGeom prst="rect">
            <a:avLst/>
          </a:prstGeom>
          <a:noFill/>
          <a:ln w="9525">
            <a:noFill/>
            <a:miter lim="800000"/>
            <a:headEnd/>
            <a:tailEnd/>
          </a:ln>
        </p:spPr>
      </p:pic>
      <p:sp>
        <p:nvSpPr>
          <p:cNvPr id="585733" name="Rectangle 5"/>
          <p:cNvSpPr>
            <a:spLocks noChangeArrowheads="1"/>
          </p:cNvSpPr>
          <p:nvPr/>
        </p:nvSpPr>
        <p:spPr bwMode="auto">
          <a:xfrm>
            <a:off x="474715" y="1417637"/>
            <a:ext cx="2973335" cy="523875"/>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cs typeface="Arial" charset="0"/>
              </a:rPr>
              <a:t>DESCRIBING INDIVIDUAL PREFERENCES</a:t>
            </a:r>
          </a:p>
        </p:txBody>
      </p:sp>
      <p:sp>
        <p:nvSpPr>
          <p:cNvPr id="585732" name="Rectangle 4"/>
          <p:cNvSpPr>
            <a:spLocks noChangeArrowheads="1"/>
          </p:cNvSpPr>
          <p:nvPr/>
        </p:nvSpPr>
        <p:spPr bwMode="auto">
          <a:xfrm>
            <a:off x="457199" y="1941512"/>
            <a:ext cx="2914651" cy="2973388"/>
          </a:xfrm>
          <a:prstGeom prst="rect">
            <a:avLst/>
          </a:prstGeom>
          <a:solidFill>
            <a:schemeClr val="bg1"/>
          </a:solidFill>
          <a:ln w="9525">
            <a:noFill/>
            <a:miter lim="800000"/>
            <a:headEnd/>
            <a:tailEnd/>
          </a:ln>
        </p:spPr>
        <p:txBody>
          <a:bodyPr/>
          <a:lstStyle/>
          <a:p>
            <a:pPr>
              <a:spcBef>
                <a:spcPct val="20000"/>
              </a:spcBef>
              <a:buFontTx/>
              <a:buNone/>
            </a:pPr>
            <a:r>
              <a:rPr lang="en-US" sz="1600" dirty="0">
                <a:latin typeface="Arial" charset="0"/>
              </a:rPr>
              <a:t>Because more of each good is preferred to less, we can compare market baskets in the shaded areas. </a:t>
            </a:r>
          </a:p>
          <a:p>
            <a:pPr>
              <a:spcBef>
                <a:spcPct val="20000"/>
              </a:spcBef>
              <a:buFontTx/>
              <a:buNone/>
            </a:pPr>
            <a:r>
              <a:rPr lang="en-US" sz="1600" dirty="0">
                <a:latin typeface="Arial" charset="0"/>
              </a:rPr>
              <a:t>Basket </a:t>
            </a:r>
            <a:r>
              <a:rPr lang="en-US" sz="1600" i="1" dirty="0">
                <a:latin typeface="Arial" charset="0"/>
              </a:rPr>
              <a:t>A</a:t>
            </a:r>
            <a:r>
              <a:rPr lang="en-US" sz="1600" dirty="0">
                <a:latin typeface="Arial" charset="0"/>
              </a:rPr>
              <a:t> is clearly preferred to basket </a:t>
            </a:r>
            <a:r>
              <a:rPr lang="en-US" sz="1600" i="1" dirty="0">
                <a:latin typeface="Arial" charset="0"/>
              </a:rPr>
              <a:t>G</a:t>
            </a:r>
            <a:r>
              <a:rPr lang="en-US" sz="1600" dirty="0">
                <a:latin typeface="Arial" charset="0"/>
              </a:rPr>
              <a:t>, while </a:t>
            </a:r>
            <a:r>
              <a:rPr lang="en-US" sz="1600" i="1" dirty="0">
                <a:latin typeface="Arial" charset="0"/>
              </a:rPr>
              <a:t>E</a:t>
            </a:r>
            <a:r>
              <a:rPr lang="en-US" sz="1600" dirty="0">
                <a:latin typeface="Arial" charset="0"/>
              </a:rPr>
              <a:t> is clearly preferred to </a:t>
            </a:r>
            <a:r>
              <a:rPr lang="en-US" sz="1600" i="1" dirty="0">
                <a:latin typeface="Arial" charset="0"/>
              </a:rPr>
              <a:t>A</a:t>
            </a:r>
            <a:r>
              <a:rPr lang="en-US" sz="1600" dirty="0">
                <a:latin typeface="Arial" charset="0"/>
              </a:rPr>
              <a:t>.</a:t>
            </a:r>
          </a:p>
          <a:p>
            <a:pPr>
              <a:spcBef>
                <a:spcPct val="20000"/>
              </a:spcBef>
              <a:buFontTx/>
              <a:buNone/>
            </a:pPr>
            <a:r>
              <a:rPr lang="en-US" sz="1600" dirty="0">
                <a:latin typeface="Arial" charset="0"/>
              </a:rPr>
              <a:t>However, </a:t>
            </a:r>
            <a:r>
              <a:rPr lang="en-US" sz="1600" i="1" dirty="0">
                <a:latin typeface="Arial" charset="0"/>
              </a:rPr>
              <a:t>A</a:t>
            </a:r>
            <a:r>
              <a:rPr lang="en-US" sz="1600" dirty="0">
                <a:latin typeface="Arial" charset="0"/>
              </a:rPr>
              <a:t> cannot be compared with </a:t>
            </a:r>
            <a:r>
              <a:rPr lang="en-US" sz="1600" i="1" dirty="0">
                <a:latin typeface="Arial" charset="0"/>
              </a:rPr>
              <a:t>B</a:t>
            </a:r>
            <a:r>
              <a:rPr lang="en-US" sz="1600" dirty="0">
                <a:latin typeface="Arial" charset="0"/>
              </a:rPr>
              <a:t>, </a:t>
            </a:r>
            <a:r>
              <a:rPr lang="en-US" sz="1600" i="1" dirty="0">
                <a:latin typeface="Arial" charset="0"/>
              </a:rPr>
              <a:t>D</a:t>
            </a:r>
            <a:r>
              <a:rPr lang="en-US" sz="1600" dirty="0">
                <a:latin typeface="Arial" charset="0"/>
              </a:rPr>
              <a:t>, or </a:t>
            </a:r>
            <a:r>
              <a:rPr lang="en-US" sz="1600" i="1" dirty="0">
                <a:latin typeface="Arial" charset="0"/>
              </a:rPr>
              <a:t>H</a:t>
            </a:r>
            <a:r>
              <a:rPr lang="en-US" sz="1600" dirty="0">
                <a:latin typeface="Arial" charset="0"/>
              </a:rPr>
              <a:t> without additional information.</a:t>
            </a:r>
          </a:p>
        </p:txBody>
      </p:sp>
      <p:sp>
        <p:nvSpPr>
          <p:cNvPr id="585738" name="Rectangle 10"/>
          <p:cNvSpPr>
            <a:spLocks noChangeArrowheads="1"/>
          </p:cNvSpPr>
          <p:nvPr/>
        </p:nvSpPr>
        <p:spPr bwMode="auto">
          <a:xfrm>
            <a:off x="514862" y="1112837"/>
            <a:ext cx="1437764"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3.1</a:t>
            </a:r>
          </a:p>
        </p:txBody>
      </p:sp>
      <p:sp>
        <p:nvSpPr>
          <p:cNvPr id="585757" name="Rectangle 29"/>
          <p:cNvSpPr>
            <a:spLocks noGrp="1" noChangeArrowheads="1"/>
          </p:cNvSpPr>
          <p:nvPr>
            <p:ph type="body" idx="4294967295"/>
          </p:nvPr>
        </p:nvSpPr>
        <p:spPr>
          <a:xfrm>
            <a:off x="457200" y="1"/>
            <a:ext cx="3581400" cy="685800"/>
          </a:xfrm>
          <a:prstGeom prst="rect">
            <a:avLst/>
          </a:prstGeom>
          <a:noFill/>
        </p:spPr>
        <p:txBody>
          <a:bodyPr anchor="b"/>
          <a:lstStyle/>
          <a:p>
            <a:pPr eaLnBrk="1" hangingPunct="1"/>
            <a:r>
              <a:rPr lang="en-US" sz="2000" b="1" dirty="0" smtClean="0">
                <a:solidFill>
                  <a:srgbClr val="950057"/>
                </a:solidFill>
              </a:rPr>
              <a:t>Indifference Curves</a:t>
            </a:r>
          </a:p>
        </p:txBody>
      </p:sp>
      <p:grpSp>
        <p:nvGrpSpPr>
          <p:cNvPr id="21" name="Group 20"/>
          <p:cNvGrpSpPr>
            <a:grpSpLocks/>
          </p:cNvGrpSpPr>
          <p:nvPr/>
        </p:nvGrpSpPr>
        <p:grpSpPr bwMode="auto">
          <a:xfrm>
            <a:off x="3429000" y="5238750"/>
            <a:ext cx="5344318" cy="152400"/>
            <a:chOff x="3657600" y="1678781"/>
            <a:chExt cx="4800600" cy="152400"/>
          </a:xfrm>
        </p:grpSpPr>
        <p:cxnSp>
          <p:nvCxnSpPr>
            <p:cNvPr id="20505"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0506"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4" name="Group 23"/>
          <p:cNvGrpSpPr>
            <a:grpSpLocks/>
          </p:cNvGrpSpPr>
          <p:nvPr/>
        </p:nvGrpSpPr>
        <p:grpSpPr bwMode="auto">
          <a:xfrm>
            <a:off x="3352800" y="1066800"/>
            <a:ext cx="152400" cy="4257675"/>
            <a:chOff x="3574256" y="2209800"/>
            <a:chExt cx="152400" cy="4114800"/>
          </a:xfrm>
        </p:grpSpPr>
        <p:cxnSp>
          <p:nvCxnSpPr>
            <p:cNvPr id="20503"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0504"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7" name="Group 26"/>
          <p:cNvGrpSpPr>
            <a:grpSpLocks/>
          </p:cNvGrpSpPr>
          <p:nvPr/>
        </p:nvGrpSpPr>
        <p:grpSpPr bwMode="auto">
          <a:xfrm>
            <a:off x="457200" y="4572000"/>
            <a:ext cx="2969419" cy="152400"/>
            <a:chOff x="457199" y="5791200"/>
            <a:chExt cx="3193257" cy="152400"/>
          </a:xfrm>
        </p:grpSpPr>
        <p:cxnSp>
          <p:nvCxnSpPr>
            <p:cNvPr id="20501"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0502"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14" name="Picture 13"/>
          <p:cNvPicPr>
            <a:picLocks noChangeAspect="1"/>
          </p:cNvPicPr>
          <p:nvPr/>
        </p:nvPicPr>
        <p:blipFill>
          <a:blip r:embed="rId4" cstate="print"/>
          <a:srcRect/>
          <a:stretch>
            <a:fillRect/>
          </a:stretch>
        </p:blipFill>
        <p:spPr bwMode="auto">
          <a:xfrm>
            <a:off x="3457575" y="1090613"/>
            <a:ext cx="5410200" cy="4152900"/>
          </a:xfrm>
          <a:prstGeom prst="rect">
            <a:avLst/>
          </a:prstGeom>
          <a:noFill/>
          <a:ln w="9525">
            <a:noFill/>
            <a:miter lim="800000"/>
            <a:headEnd/>
            <a:tailEnd/>
          </a:ln>
        </p:spPr>
      </p:pic>
      <p:pic>
        <p:nvPicPr>
          <p:cNvPr id="15" name="Picture 14"/>
          <p:cNvPicPr>
            <a:picLocks noChangeAspect="1"/>
          </p:cNvPicPr>
          <p:nvPr/>
        </p:nvPicPr>
        <p:blipFill>
          <a:blip r:embed="rId5" cstate="print"/>
          <a:srcRect/>
          <a:stretch>
            <a:fillRect/>
          </a:stretch>
        </p:blipFill>
        <p:spPr bwMode="auto">
          <a:xfrm>
            <a:off x="3457575" y="1090613"/>
            <a:ext cx="5410200" cy="4152900"/>
          </a:xfrm>
          <a:prstGeom prst="rect">
            <a:avLst/>
          </a:prstGeom>
          <a:noFill/>
          <a:ln w="9525">
            <a:noFill/>
            <a:miter lim="800000"/>
            <a:headEnd/>
            <a:tailEnd/>
          </a:ln>
        </p:spPr>
      </p:pic>
      <p:pic>
        <p:nvPicPr>
          <p:cNvPr id="16" name="Picture 15"/>
          <p:cNvPicPr>
            <a:picLocks noChangeAspect="1"/>
          </p:cNvPicPr>
          <p:nvPr/>
        </p:nvPicPr>
        <p:blipFill>
          <a:blip r:embed="rId6" cstate="print"/>
          <a:srcRect/>
          <a:stretch>
            <a:fillRect/>
          </a:stretch>
        </p:blipFill>
        <p:spPr bwMode="auto">
          <a:xfrm>
            <a:off x="3457575" y="1090613"/>
            <a:ext cx="5410200" cy="4152900"/>
          </a:xfrm>
          <a:prstGeom prst="rect">
            <a:avLst/>
          </a:prstGeom>
          <a:noFill/>
          <a:ln w="9525">
            <a:noFill/>
            <a:miter lim="800000"/>
            <a:headEnd/>
            <a:tailEnd/>
          </a:ln>
        </p:spPr>
      </p:pic>
      <p:pic>
        <p:nvPicPr>
          <p:cNvPr id="17" name="Picture 16"/>
          <p:cNvPicPr>
            <a:picLocks noChangeAspect="1"/>
          </p:cNvPicPr>
          <p:nvPr/>
        </p:nvPicPr>
        <p:blipFill>
          <a:blip r:embed="rId7" cstate="print"/>
          <a:srcRect/>
          <a:stretch>
            <a:fillRect/>
          </a:stretch>
        </p:blipFill>
        <p:spPr bwMode="auto">
          <a:xfrm>
            <a:off x="3457575" y="1090613"/>
            <a:ext cx="5410200" cy="4152900"/>
          </a:xfrm>
          <a:prstGeom prst="rect">
            <a:avLst/>
          </a:prstGeom>
          <a:noFill/>
          <a:ln w="9525">
            <a:noFill/>
            <a:miter lim="800000"/>
            <a:headEnd/>
            <a:tailEnd/>
          </a:ln>
        </p:spPr>
      </p:pic>
      <p:pic>
        <p:nvPicPr>
          <p:cNvPr id="20" name="Picture 19"/>
          <p:cNvPicPr>
            <a:picLocks noChangeAspect="1"/>
          </p:cNvPicPr>
          <p:nvPr/>
        </p:nvPicPr>
        <p:blipFill>
          <a:blip r:embed="rId8" cstate="print"/>
          <a:srcRect/>
          <a:stretch>
            <a:fillRect/>
          </a:stretch>
        </p:blipFill>
        <p:spPr bwMode="auto">
          <a:xfrm>
            <a:off x="3457575" y="1090613"/>
            <a:ext cx="5410200" cy="4152900"/>
          </a:xfrm>
          <a:prstGeom prst="rect">
            <a:avLst/>
          </a:prstGeom>
          <a:noFill/>
          <a:ln w="9525">
            <a:noFill/>
            <a:miter lim="800000"/>
            <a:headEnd/>
            <a:tailEnd/>
          </a:ln>
        </p:spPr>
      </p:pic>
      <p:pic>
        <p:nvPicPr>
          <p:cNvPr id="22" name="Picture 21"/>
          <p:cNvPicPr>
            <a:picLocks noChangeAspect="1"/>
          </p:cNvPicPr>
          <p:nvPr/>
        </p:nvPicPr>
        <p:blipFill>
          <a:blip r:embed="rId9" cstate="print"/>
          <a:srcRect/>
          <a:stretch>
            <a:fillRect/>
          </a:stretch>
        </p:blipFill>
        <p:spPr bwMode="auto">
          <a:xfrm>
            <a:off x="3457575" y="1090613"/>
            <a:ext cx="5410200" cy="4152900"/>
          </a:xfrm>
          <a:prstGeom prst="rect">
            <a:avLst/>
          </a:prstGeom>
          <a:noFill/>
          <a:ln w="9525">
            <a:noFill/>
            <a:miter lim="800000"/>
            <a:headEnd/>
            <a:tailEnd/>
          </a:ln>
        </p:spPr>
      </p:pic>
      <p:pic>
        <p:nvPicPr>
          <p:cNvPr id="23" name="Picture 22"/>
          <p:cNvPicPr>
            <a:picLocks noChangeAspect="1"/>
          </p:cNvPicPr>
          <p:nvPr/>
        </p:nvPicPr>
        <p:blipFill>
          <a:blip r:embed="rId10" cstate="print"/>
          <a:srcRect/>
          <a:stretch>
            <a:fillRect/>
          </a:stretch>
        </p:blipFill>
        <p:spPr bwMode="auto">
          <a:xfrm>
            <a:off x="3457575" y="1090613"/>
            <a:ext cx="5410200" cy="4152900"/>
          </a:xfrm>
          <a:prstGeom prst="rect">
            <a:avLst/>
          </a:prstGeom>
          <a:noFill/>
          <a:ln w="9525">
            <a:noFill/>
            <a:miter lim="800000"/>
            <a:headEnd/>
            <a:tailEnd/>
          </a:ln>
        </p:spPr>
      </p:pic>
      <p:pic>
        <p:nvPicPr>
          <p:cNvPr id="26" name="Picture 25"/>
          <p:cNvPicPr>
            <a:picLocks noChangeAspect="1"/>
          </p:cNvPicPr>
          <p:nvPr/>
        </p:nvPicPr>
        <p:blipFill>
          <a:blip r:embed="rId11" cstate="print"/>
          <a:srcRect/>
          <a:stretch>
            <a:fillRect/>
          </a:stretch>
        </p:blipFill>
        <p:spPr bwMode="auto">
          <a:xfrm>
            <a:off x="3457575" y="1090613"/>
            <a:ext cx="5410200" cy="4152900"/>
          </a:xfrm>
          <a:prstGeom prst="rect">
            <a:avLst/>
          </a:prstGeom>
          <a:noFill/>
          <a:ln w="9525">
            <a:noFill/>
            <a:miter lim="800000"/>
            <a:headEnd/>
            <a:tailEnd/>
          </a:ln>
        </p:spPr>
      </p:pic>
      <p:pic>
        <p:nvPicPr>
          <p:cNvPr id="28" name="Picture 27"/>
          <p:cNvPicPr>
            <a:picLocks noChangeAspect="1"/>
          </p:cNvPicPr>
          <p:nvPr/>
        </p:nvPicPr>
        <p:blipFill>
          <a:blip r:embed="rId12" cstate="print"/>
          <a:srcRect/>
          <a:stretch>
            <a:fillRect/>
          </a:stretch>
        </p:blipFill>
        <p:spPr bwMode="auto">
          <a:xfrm>
            <a:off x="3457575" y="1090613"/>
            <a:ext cx="5410200" cy="4152900"/>
          </a:xfrm>
          <a:prstGeom prst="rect">
            <a:avLst/>
          </a:prstGeom>
          <a:noFill/>
          <a:ln w="9525">
            <a:noFill/>
            <a:miter lim="800000"/>
            <a:headEnd/>
            <a:tailEnd/>
          </a:ln>
        </p:spPr>
      </p:pic>
      <p:pic>
        <p:nvPicPr>
          <p:cNvPr id="29"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30" name="Text Box 15"/>
          <p:cNvSpPr txBox="1">
            <a:spLocks noChangeArrowheads="1"/>
          </p:cNvSpPr>
          <p:nvPr/>
        </p:nvSpPr>
        <p:spPr bwMode="auto">
          <a:xfrm>
            <a:off x="457199" y="5562600"/>
            <a:ext cx="8316119" cy="646331"/>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rPr>
              <a:t>● </a:t>
            </a:r>
            <a:r>
              <a:rPr lang="en-US" b="1" dirty="0" smtClean="0">
                <a:solidFill>
                  <a:srgbClr val="382344"/>
                </a:solidFill>
                <a:latin typeface="Arial" charset="0"/>
              </a:rPr>
              <a:t>indifference </a:t>
            </a:r>
            <a:r>
              <a:rPr lang="en-US" b="1" dirty="0">
                <a:solidFill>
                  <a:srgbClr val="382344"/>
                </a:solidFill>
                <a:latin typeface="Arial" charset="0"/>
              </a:rPr>
              <a:t>curve    </a:t>
            </a:r>
            <a:r>
              <a:rPr lang="en-US" dirty="0">
                <a:solidFill>
                  <a:srgbClr val="2A5CAA"/>
                </a:solidFill>
                <a:latin typeface="Arial" charset="0"/>
              </a:rPr>
              <a:t>Curve representing all combinations of market baskets that provide a consumer with the same level of satisfaction.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85757">
                                            <p:txEl>
                                              <p:pRg st="0" end="0"/>
                                            </p:txEl>
                                          </p:spTgt>
                                        </p:tgtEl>
                                        <p:attrNameLst>
                                          <p:attrName>style.visibility</p:attrName>
                                        </p:attrNameLst>
                                      </p:cBhvr>
                                      <p:to>
                                        <p:strVal val="visible"/>
                                      </p:to>
                                    </p:set>
                                    <p:animEffect transition="in" filter="wipe(left)">
                                      <p:cBhvr>
                                        <p:cTn id="7" dur="500"/>
                                        <p:tgtEl>
                                          <p:spTgt spid="585757">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85738"/>
                                        </p:tgtEl>
                                        <p:attrNameLst>
                                          <p:attrName>style.visibility</p:attrName>
                                        </p:attrNameLst>
                                      </p:cBhvr>
                                      <p:to>
                                        <p:strVal val="visible"/>
                                      </p:to>
                                    </p:set>
                                    <p:animEffect transition="in" filter="wipe(left)">
                                      <p:cBhvr>
                                        <p:cTn id="11" dur="500"/>
                                        <p:tgtEl>
                                          <p:spTgt spid="585738"/>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85733"/>
                                        </p:tgtEl>
                                        <p:attrNameLst>
                                          <p:attrName>style.visibility</p:attrName>
                                        </p:attrNameLst>
                                      </p:cBhvr>
                                      <p:to>
                                        <p:strVal val="visible"/>
                                      </p:to>
                                    </p:set>
                                    <p:animEffect transition="in" filter="wipe(left)">
                                      <p:cBhvr>
                                        <p:cTn id="15" dur="500"/>
                                        <p:tgtEl>
                                          <p:spTgt spid="585733"/>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down)">
                                      <p:cBhvr>
                                        <p:cTn id="19" dur="500"/>
                                        <p:tgtEl>
                                          <p:spTgt spid="24"/>
                                        </p:tgtEl>
                                      </p:cBhvr>
                                    </p:animEffect>
                                  </p:childTnLst>
                                </p:cTn>
                              </p:par>
                              <p:par>
                                <p:cTn id="20" presetID="22" presetClass="entr" presetSubtype="8"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left)">
                                      <p:cBhvr>
                                        <p:cTn id="22" dur="500"/>
                                        <p:tgtEl>
                                          <p:spTgt spid="21"/>
                                        </p:tgtEl>
                                      </p:cBhvr>
                                    </p:animEffect>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585732">
                                            <p:bg/>
                                          </p:spTgt>
                                        </p:tgtEl>
                                        <p:attrNameLst>
                                          <p:attrName>style.visibility</p:attrName>
                                        </p:attrNameLst>
                                      </p:cBhvr>
                                      <p:to>
                                        <p:strVal val="visible"/>
                                      </p:to>
                                    </p:set>
                                    <p:animEffect transition="in" filter="wipe(left)">
                                      <p:cBhvr>
                                        <p:cTn id="26" dur="500"/>
                                        <p:tgtEl>
                                          <p:spTgt spid="585732">
                                            <p:bg/>
                                          </p:spTgt>
                                        </p:tgtEl>
                                      </p:cBhvr>
                                    </p:animEffect>
                                  </p:childTnLst>
                                </p:cTn>
                              </p:par>
                            </p:childTnLst>
                          </p:cTn>
                        </p:par>
                        <p:par>
                          <p:cTn id="27" fill="hold" nodeType="afterGroup">
                            <p:stCondLst>
                              <p:cond delay="2500"/>
                            </p:stCondLst>
                            <p:childTnLst>
                              <p:par>
                                <p:cTn id="28" presetID="22" presetClass="entr" presetSubtype="4"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down)">
                                      <p:cBhvr>
                                        <p:cTn id="30" dur="750"/>
                                        <p:tgtEl>
                                          <p:spTgt spid="14"/>
                                        </p:tgtEl>
                                      </p:cBhvr>
                                    </p:animEffect>
                                  </p:childTnLst>
                                </p:cTn>
                              </p:par>
                              <p:par>
                                <p:cTn id="31" presetID="2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down)">
                                      <p:cBhvr>
                                        <p:cTn id="33" dur="750"/>
                                        <p:tgtEl>
                                          <p:spTgt spid="15"/>
                                        </p:tgtEl>
                                      </p:cBhvr>
                                    </p:animEffect>
                                  </p:childTnLst>
                                </p:cTn>
                              </p:par>
                              <p:par>
                                <p:cTn id="34" presetID="22" presetClass="entr" presetSubtype="8"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left)">
                                      <p:cBhvr>
                                        <p:cTn id="36" dur="750"/>
                                        <p:tgtEl>
                                          <p:spTgt spid="16"/>
                                        </p:tgtEl>
                                      </p:cBhvr>
                                    </p:animEffect>
                                  </p:childTnLst>
                                </p:cTn>
                              </p:par>
                            </p:childTnLst>
                          </p:cTn>
                        </p:par>
                        <p:par>
                          <p:cTn id="37" fill="hold" nodeType="afterGroup">
                            <p:stCondLst>
                              <p:cond delay="3250"/>
                            </p:stCondLst>
                            <p:childTnLst>
                              <p:par>
                                <p:cTn id="38" presetID="22" presetClass="entr" presetSubtype="8" fill="hold"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750"/>
                                        <p:tgtEl>
                                          <p:spTgt spid="17"/>
                                        </p:tgtEl>
                                      </p:cBhvr>
                                    </p:animEffect>
                                  </p:childTnLst>
                                </p:cTn>
                              </p:par>
                            </p:childTnLst>
                          </p:cTn>
                        </p:par>
                        <p:par>
                          <p:cTn id="41" fill="hold">
                            <p:stCondLst>
                              <p:cond delay="4000"/>
                            </p:stCondLst>
                            <p:childTnLst>
                              <p:par>
                                <p:cTn id="42" presetID="10" presetClass="entr" presetSubtype="0"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1000"/>
                                        <p:tgtEl>
                                          <p:spTgt spid="18"/>
                                        </p:tgtEl>
                                      </p:cBhvr>
                                    </p:animEffect>
                                  </p:childTnLst>
                                </p:cTn>
                              </p:par>
                            </p:childTnLst>
                          </p:cTn>
                        </p:par>
                        <p:par>
                          <p:cTn id="45" fill="hold">
                            <p:stCondLst>
                              <p:cond delay="5000"/>
                            </p:stCondLst>
                            <p:childTnLst>
                              <p:par>
                                <p:cTn id="46" presetID="10" presetClass="entr" presetSubtype="0" fill="hold" nodeType="after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1000"/>
                                        <p:tgtEl>
                                          <p:spTgt spid="19"/>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585732">
                                            <p:txEl>
                                              <p:pRg st="0" end="0"/>
                                            </p:txEl>
                                          </p:spTgt>
                                        </p:tgtEl>
                                        <p:attrNameLst>
                                          <p:attrName>style.visibility</p:attrName>
                                        </p:attrNameLst>
                                      </p:cBhvr>
                                      <p:to>
                                        <p:strVal val="visible"/>
                                      </p:to>
                                    </p:set>
                                    <p:animEffect transition="in" filter="wipe(left)">
                                      <p:cBhvr>
                                        <p:cTn id="52" dur="500"/>
                                        <p:tgtEl>
                                          <p:spTgt spid="585732">
                                            <p:txEl>
                                              <p:pRg st="0" end="0"/>
                                            </p:txEl>
                                          </p:spTgt>
                                        </p:tgtEl>
                                      </p:cBhvr>
                                    </p:animEffect>
                                  </p:childTnLst>
                                </p:cTn>
                              </p:par>
                            </p:childTnLst>
                          </p:cTn>
                        </p:par>
                      </p:childTnLst>
                    </p:cTn>
                  </p:par>
                  <p:par>
                    <p:cTn id="53" fill="hold">
                      <p:stCondLst>
                        <p:cond delay="indefinite"/>
                      </p:stCondLst>
                      <p:childTnLst>
                        <p:par>
                          <p:cTn id="54" fill="hold" nodeType="afterGroup">
                            <p:stCondLst>
                              <p:cond delay="0"/>
                            </p:stCondLst>
                            <p:childTnLst>
                              <p:par>
                                <p:cTn id="55" presetID="22" presetClass="entr" presetSubtype="8" fill="hold"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wipe(left)">
                                      <p:cBhvr>
                                        <p:cTn id="57" dur="750"/>
                                        <p:tgtEl>
                                          <p:spTgt spid="20"/>
                                        </p:tgtEl>
                                      </p:cBhvr>
                                    </p:animEffect>
                                  </p:childTnLst>
                                </p:cTn>
                              </p:par>
                            </p:childTnLst>
                          </p:cTn>
                        </p:par>
                        <p:par>
                          <p:cTn id="58" fill="hold" nodeType="afterGroup">
                            <p:stCondLst>
                              <p:cond delay="750"/>
                            </p:stCondLst>
                            <p:childTnLst>
                              <p:par>
                                <p:cTn id="59" presetID="22" presetClass="entr" presetSubtype="8" fill="hold"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left)">
                                      <p:cBhvr>
                                        <p:cTn id="61" dur="750"/>
                                        <p:tgtEl>
                                          <p:spTgt spid="22"/>
                                        </p:tgtEl>
                                      </p:cBhvr>
                                    </p:animEffect>
                                  </p:childTnLst>
                                </p:cTn>
                              </p:par>
                            </p:childTnLst>
                          </p:cTn>
                        </p:par>
                        <p:par>
                          <p:cTn id="62" fill="hold">
                            <p:stCondLst>
                              <p:cond delay="1500"/>
                            </p:stCondLst>
                            <p:childTnLst>
                              <p:par>
                                <p:cTn id="63" presetID="22" presetClass="entr" presetSubtype="8" fill="hold" grpId="0" nodeType="afterEffect">
                                  <p:stCondLst>
                                    <p:cond delay="0"/>
                                  </p:stCondLst>
                                  <p:childTnLst>
                                    <p:set>
                                      <p:cBhvr>
                                        <p:cTn id="64" dur="1" fill="hold">
                                          <p:stCondLst>
                                            <p:cond delay="0"/>
                                          </p:stCondLst>
                                        </p:cTn>
                                        <p:tgtEl>
                                          <p:spTgt spid="585732">
                                            <p:txEl>
                                              <p:pRg st="1" end="1"/>
                                            </p:txEl>
                                          </p:spTgt>
                                        </p:tgtEl>
                                        <p:attrNameLst>
                                          <p:attrName>style.visibility</p:attrName>
                                        </p:attrNameLst>
                                      </p:cBhvr>
                                      <p:to>
                                        <p:strVal val="visible"/>
                                      </p:to>
                                    </p:set>
                                    <p:animEffect transition="in" filter="wipe(left)">
                                      <p:cBhvr>
                                        <p:cTn id="65" dur="500"/>
                                        <p:tgtEl>
                                          <p:spTgt spid="585732">
                                            <p:txEl>
                                              <p:pRg st="1" end="1"/>
                                            </p:txEl>
                                          </p:spTgt>
                                        </p:tgtEl>
                                      </p:cBhvr>
                                    </p:animEffect>
                                  </p:childTnLst>
                                </p:cTn>
                              </p:par>
                            </p:childTnLst>
                          </p:cTn>
                        </p:par>
                      </p:childTnLst>
                    </p:cTn>
                  </p:par>
                  <p:par>
                    <p:cTn id="66" fill="hold">
                      <p:stCondLst>
                        <p:cond delay="indefinite"/>
                      </p:stCondLst>
                      <p:childTnLst>
                        <p:par>
                          <p:cTn id="67" fill="hold" nodeType="withGroup">
                            <p:stCondLst>
                              <p:cond delay="0"/>
                            </p:stCondLst>
                            <p:childTnLst>
                              <p:par>
                                <p:cTn id="68" presetID="22" presetClass="entr" presetSubtype="8" fill="hold" nodeType="click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left)">
                                      <p:cBhvr>
                                        <p:cTn id="70" dur="750"/>
                                        <p:tgtEl>
                                          <p:spTgt spid="23"/>
                                        </p:tgtEl>
                                      </p:cBhvr>
                                    </p:animEffect>
                                  </p:childTnLst>
                                </p:cTn>
                              </p:par>
                            </p:childTnLst>
                          </p:cTn>
                        </p:par>
                        <p:par>
                          <p:cTn id="71" fill="hold">
                            <p:stCondLst>
                              <p:cond delay="750"/>
                            </p:stCondLst>
                            <p:childTnLst>
                              <p:par>
                                <p:cTn id="72" presetID="22" presetClass="entr" presetSubtype="8" fill="hold" nodeType="after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wipe(left)">
                                      <p:cBhvr>
                                        <p:cTn id="74" dur="750"/>
                                        <p:tgtEl>
                                          <p:spTgt spid="26"/>
                                        </p:tgtEl>
                                      </p:cBhvr>
                                    </p:animEffect>
                                  </p:childTnLst>
                                </p:cTn>
                              </p:par>
                            </p:childTnLst>
                          </p:cTn>
                        </p:par>
                        <p:par>
                          <p:cTn id="75" fill="hold">
                            <p:stCondLst>
                              <p:cond delay="1500"/>
                            </p:stCondLst>
                            <p:childTnLst>
                              <p:par>
                                <p:cTn id="76" presetID="22" presetClass="entr" presetSubtype="8" fill="hold" nodeType="after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left)">
                                      <p:cBhvr>
                                        <p:cTn id="78" dur="750"/>
                                        <p:tgtEl>
                                          <p:spTgt spid="28"/>
                                        </p:tgtEl>
                                      </p:cBhvr>
                                    </p:animEffect>
                                  </p:childTnLst>
                                </p:cTn>
                              </p:par>
                            </p:childTnLst>
                          </p:cTn>
                        </p:par>
                        <p:par>
                          <p:cTn id="79" fill="hold">
                            <p:stCondLst>
                              <p:cond delay="2250"/>
                            </p:stCondLst>
                            <p:childTnLst>
                              <p:par>
                                <p:cTn id="80" presetID="22" presetClass="entr" presetSubtype="8" fill="hold" grpId="0" nodeType="afterEffect">
                                  <p:stCondLst>
                                    <p:cond delay="0"/>
                                  </p:stCondLst>
                                  <p:childTnLst>
                                    <p:set>
                                      <p:cBhvr>
                                        <p:cTn id="81" dur="1" fill="hold">
                                          <p:stCondLst>
                                            <p:cond delay="0"/>
                                          </p:stCondLst>
                                        </p:cTn>
                                        <p:tgtEl>
                                          <p:spTgt spid="585732">
                                            <p:txEl>
                                              <p:pRg st="2" end="2"/>
                                            </p:txEl>
                                          </p:spTgt>
                                        </p:tgtEl>
                                        <p:attrNameLst>
                                          <p:attrName>style.visibility</p:attrName>
                                        </p:attrNameLst>
                                      </p:cBhvr>
                                      <p:to>
                                        <p:strVal val="visible"/>
                                      </p:to>
                                    </p:set>
                                    <p:animEffect transition="in" filter="wipe(left)">
                                      <p:cBhvr>
                                        <p:cTn id="82" dur="500"/>
                                        <p:tgtEl>
                                          <p:spTgt spid="585732">
                                            <p:txEl>
                                              <p:pRg st="2" end="2"/>
                                            </p:txEl>
                                          </p:spTgt>
                                        </p:tgtEl>
                                      </p:cBhvr>
                                    </p:animEffect>
                                  </p:childTnLst>
                                </p:cTn>
                              </p:par>
                            </p:childTnLst>
                          </p:cTn>
                        </p:par>
                        <p:par>
                          <p:cTn id="83" fill="hold">
                            <p:stCondLst>
                              <p:cond delay="2750"/>
                            </p:stCondLst>
                            <p:childTnLst>
                              <p:par>
                                <p:cTn id="84" presetID="22" presetClass="entr" presetSubtype="2" fill="hold" nodeType="afterEffect">
                                  <p:stCondLst>
                                    <p:cond delay="0"/>
                                  </p:stCondLst>
                                  <p:childTnLst>
                                    <p:set>
                                      <p:cBhvr>
                                        <p:cTn id="85" dur="1" fill="hold">
                                          <p:stCondLst>
                                            <p:cond delay="0"/>
                                          </p:stCondLst>
                                        </p:cTn>
                                        <p:tgtEl>
                                          <p:spTgt spid="27"/>
                                        </p:tgtEl>
                                        <p:attrNameLst>
                                          <p:attrName>style.visibility</p:attrName>
                                        </p:attrNameLst>
                                      </p:cBhvr>
                                      <p:to>
                                        <p:strVal val="visible"/>
                                      </p:to>
                                    </p:set>
                                    <p:animEffect transition="in" filter="wipe(right)">
                                      <p:cBhvr>
                                        <p:cTn id="86" dur="500"/>
                                        <p:tgtEl>
                                          <p:spTgt spid="27"/>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wipe(left)">
                                      <p:cBhvr>
                                        <p:cTn id="9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5733" grpId="0"/>
      <p:bldP spid="585732" grpId="0" uiExpand="1" build="p" animBg="1"/>
      <p:bldP spid="585738" grpId="0"/>
      <p:bldP spid="585757" grpId="0" build="p"/>
      <p:bldP spid="3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9851" name="Picture 27" descr="Fig3"/>
          <p:cNvPicPr>
            <a:picLocks noChangeAspect="1" noChangeArrowheads="1"/>
          </p:cNvPicPr>
          <p:nvPr/>
        </p:nvPicPr>
        <p:blipFill>
          <a:blip r:embed="rId2" cstate="print"/>
          <a:srcRect/>
          <a:stretch>
            <a:fillRect/>
          </a:stretch>
        </p:blipFill>
        <p:spPr bwMode="auto">
          <a:xfrm>
            <a:off x="3733800" y="1304925"/>
            <a:ext cx="4343400" cy="4029075"/>
          </a:xfrm>
          <a:prstGeom prst="rect">
            <a:avLst/>
          </a:prstGeom>
          <a:noFill/>
          <a:ln w="9525">
            <a:noFill/>
            <a:miter lim="800000"/>
            <a:headEnd/>
            <a:tailEnd/>
          </a:ln>
        </p:spPr>
      </p:pic>
      <p:pic>
        <p:nvPicPr>
          <p:cNvPr id="589843" name="Picture 19" descr="Fig3"/>
          <p:cNvPicPr>
            <a:picLocks noChangeAspect="1" noChangeArrowheads="1"/>
          </p:cNvPicPr>
          <p:nvPr/>
        </p:nvPicPr>
        <p:blipFill>
          <a:blip r:embed="rId3" cstate="print"/>
          <a:srcRect/>
          <a:stretch>
            <a:fillRect/>
          </a:stretch>
        </p:blipFill>
        <p:spPr bwMode="auto">
          <a:xfrm>
            <a:off x="3733800" y="1304925"/>
            <a:ext cx="4343400" cy="4029075"/>
          </a:xfrm>
          <a:prstGeom prst="rect">
            <a:avLst/>
          </a:prstGeom>
          <a:noFill/>
          <a:ln w="9525">
            <a:noFill/>
            <a:miter lim="800000"/>
            <a:headEnd/>
            <a:tailEnd/>
          </a:ln>
        </p:spPr>
      </p:pic>
      <p:sp>
        <p:nvSpPr>
          <p:cNvPr id="589827" name="Rectangle 3"/>
          <p:cNvSpPr>
            <a:spLocks noChangeArrowheads="1"/>
          </p:cNvSpPr>
          <p:nvPr/>
        </p:nvSpPr>
        <p:spPr bwMode="auto">
          <a:xfrm>
            <a:off x="462348" y="1885950"/>
            <a:ext cx="2890451" cy="1752600"/>
          </a:xfrm>
          <a:prstGeom prst="rect">
            <a:avLst/>
          </a:prstGeom>
          <a:solidFill>
            <a:schemeClr val="bg1"/>
          </a:solidFill>
          <a:ln w="9525">
            <a:noFill/>
            <a:miter lim="800000"/>
            <a:headEnd/>
            <a:tailEnd/>
          </a:ln>
        </p:spPr>
        <p:txBody>
          <a:bodyPr/>
          <a:lstStyle/>
          <a:p>
            <a:pPr>
              <a:spcBef>
                <a:spcPct val="20000"/>
              </a:spcBef>
              <a:buFontTx/>
              <a:buNone/>
            </a:pPr>
            <a:r>
              <a:rPr lang="en-US" sz="1600" dirty="0">
                <a:latin typeface="Arial" charset="0"/>
              </a:rPr>
              <a:t>The indifference curve </a:t>
            </a:r>
            <a:r>
              <a:rPr lang="en-US" sz="1600" i="1" dirty="0">
                <a:latin typeface="Arial" charset="0"/>
              </a:rPr>
              <a:t>U</a:t>
            </a:r>
            <a:r>
              <a:rPr lang="en-US" sz="1600" baseline="-25000" dirty="0">
                <a:latin typeface="Arial" charset="0"/>
              </a:rPr>
              <a:t>1</a:t>
            </a:r>
            <a:r>
              <a:rPr lang="en-US" sz="1600" dirty="0">
                <a:latin typeface="Arial" charset="0"/>
              </a:rPr>
              <a:t> that passes through market basket </a:t>
            </a:r>
            <a:r>
              <a:rPr lang="en-US" sz="1600" i="1" dirty="0">
                <a:latin typeface="Arial" charset="0"/>
              </a:rPr>
              <a:t>A</a:t>
            </a:r>
            <a:r>
              <a:rPr lang="en-US" sz="1600" dirty="0">
                <a:latin typeface="Arial" charset="0"/>
              </a:rPr>
              <a:t> shows all baskets that give the consumer the same level of satisfaction as does market basket </a:t>
            </a:r>
            <a:r>
              <a:rPr lang="en-US" sz="1600" i="1" dirty="0">
                <a:latin typeface="Arial" charset="0"/>
              </a:rPr>
              <a:t>A</a:t>
            </a:r>
            <a:r>
              <a:rPr lang="en-US" sz="1600" dirty="0">
                <a:latin typeface="Arial" charset="0"/>
              </a:rPr>
              <a:t>; these include baskets </a:t>
            </a:r>
            <a:r>
              <a:rPr lang="en-US" sz="1600" i="1" dirty="0">
                <a:latin typeface="Arial" charset="0"/>
              </a:rPr>
              <a:t>B</a:t>
            </a:r>
            <a:r>
              <a:rPr lang="en-US" sz="1600" dirty="0">
                <a:latin typeface="Arial" charset="0"/>
              </a:rPr>
              <a:t> and </a:t>
            </a:r>
            <a:r>
              <a:rPr lang="en-US" sz="1600" i="1" dirty="0">
                <a:latin typeface="Arial" charset="0"/>
              </a:rPr>
              <a:t>D</a:t>
            </a:r>
            <a:r>
              <a:rPr lang="en-US" sz="1600" dirty="0">
                <a:latin typeface="Arial" charset="0"/>
              </a:rPr>
              <a:t>. </a:t>
            </a:r>
            <a:br>
              <a:rPr lang="en-US" sz="1600" dirty="0">
                <a:latin typeface="Arial" charset="0"/>
              </a:rPr>
            </a:br>
            <a:endParaRPr lang="en-US" sz="1600" dirty="0">
              <a:latin typeface="Arial" charset="0"/>
            </a:endParaRPr>
          </a:p>
        </p:txBody>
      </p:sp>
      <p:sp>
        <p:nvSpPr>
          <p:cNvPr id="589828" name="Rectangle 4"/>
          <p:cNvSpPr>
            <a:spLocks noChangeArrowheads="1"/>
          </p:cNvSpPr>
          <p:nvPr/>
        </p:nvSpPr>
        <p:spPr bwMode="auto">
          <a:xfrm>
            <a:off x="462348" y="1600200"/>
            <a:ext cx="2871401"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1600" b="1" dirty="0">
                <a:latin typeface="Arial" charset="0"/>
              </a:rPr>
              <a:t>AN INDIFFERENCE CURVE</a:t>
            </a:r>
          </a:p>
        </p:txBody>
      </p:sp>
      <p:sp>
        <p:nvSpPr>
          <p:cNvPr id="21510" name="Line 8"/>
          <p:cNvSpPr>
            <a:spLocks noChangeShapeType="1"/>
          </p:cNvSpPr>
          <p:nvPr/>
        </p:nvSpPr>
        <p:spPr bwMode="auto">
          <a:xfrm>
            <a:off x="457200" y="0"/>
            <a:ext cx="8229600" cy="0"/>
          </a:xfrm>
          <a:prstGeom prst="line">
            <a:avLst/>
          </a:prstGeom>
          <a:noFill/>
          <a:ln w="9525">
            <a:solidFill>
              <a:srgbClr val="53BE95"/>
            </a:solidFill>
            <a:round/>
            <a:headEnd/>
            <a:tailEnd/>
          </a:ln>
        </p:spPr>
        <p:txBody>
          <a:bodyPr/>
          <a:lstStyle/>
          <a:p>
            <a:endParaRPr lang="en-US"/>
          </a:p>
        </p:txBody>
      </p:sp>
      <p:sp>
        <p:nvSpPr>
          <p:cNvPr id="589833" name="Rectangle 9"/>
          <p:cNvSpPr>
            <a:spLocks noChangeArrowheads="1"/>
          </p:cNvSpPr>
          <p:nvPr/>
        </p:nvSpPr>
        <p:spPr bwMode="auto">
          <a:xfrm>
            <a:off x="462349" y="1262062"/>
            <a:ext cx="1385501" cy="33813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3.2</a:t>
            </a:r>
          </a:p>
        </p:txBody>
      </p:sp>
      <p:pic>
        <p:nvPicPr>
          <p:cNvPr id="589841" name="Picture 17" descr="Fig3"/>
          <p:cNvPicPr>
            <a:picLocks noChangeAspect="1" noChangeArrowheads="1"/>
          </p:cNvPicPr>
          <p:nvPr/>
        </p:nvPicPr>
        <p:blipFill>
          <a:blip r:embed="rId4" cstate="print"/>
          <a:srcRect/>
          <a:stretch>
            <a:fillRect/>
          </a:stretch>
        </p:blipFill>
        <p:spPr bwMode="auto">
          <a:xfrm>
            <a:off x="3733800" y="1304925"/>
            <a:ext cx="4343400" cy="4029075"/>
          </a:xfrm>
          <a:prstGeom prst="rect">
            <a:avLst/>
          </a:prstGeom>
          <a:noFill/>
          <a:ln w="9525">
            <a:noFill/>
            <a:miter lim="800000"/>
            <a:headEnd/>
            <a:tailEnd/>
          </a:ln>
        </p:spPr>
      </p:pic>
      <p:pic>
        <p:nvPicPr>
          <p:cNvPr id="589842" name="Picture 18" descr="Fig3"/>
          <p:cNvPicPr>
            <a:picLocks noChangeAspect="1" noChangeArrowheads="1"/>
          </p:cNvPicPr>
          <p:nvPr/>
        </p:nvPicPr>
        <p:blipFill>
          <a:blip r:embed="rId5" cstate="print"/>
          <a:srcRect/>
          <a:stretch>
            <a:fillRect/>
          </a:stretch>
        </p:blipFill>
        <p:spPr bwMode="auto">
          <a:xfrm>
            <a:off x="3733800" y="1304925"/>
            <a:ext cx="4343400" cy="4029075"/>
          </a:xfrm>
          <a:prstGeom prst="rect">
            <a:avLst/>
          </a:prstGeom>
          <a:noFill/>
          <a:ln w="9525">
            <a:noFill/>
            <a:miter lim="800000"/>
            <a:headEnd/>
            <a:tailEnd/>
          </a:ln>
        </p:spPr>
      </p:pic>
      <p:pic>
        <p:nvPicPr>
          <p:cNvPr id="589844" name="Picture 20" descr="Fig3"/>
          <p:cNvPicPr>
            <a:picLocks noChangeAspect="1" noChangeArrowheads="1"/>
          </p:cNvPicPr>
          <p:nvPr/>
        </p:nvPicPr>
        <p:blipFill>
          <a:blip r:embed="rId6" cstate="print"/>
          <a:srcRect/>
          <a:stretch>
            <a:fillRect/>
          </a:stretch>
        </p:blipFill>
        <p:spPr bwMode="auto">
          <a:xfrm>
            <a:off x="3733800" y="1304925"/>
            <a:ext cx="4343400" cy="4029075"/>
          </a:xfrm>
          <a:prstGeom prst="rect">
            <a:avLst/>
          </a:prstGeom>
          <a:noFill/>
          <a:ln w="9525">
            <a:noFill/>
            <a:miter lim="800000"/>
            <a:headEnd/>
            <a:tailEnd/>
          </a:ln>
        </p:spPr>
      </p:pic>
      <p:pic>
        <p:nvPicPr>
          <p:cNvPr id="589845" name="Picture 21" descr="Fig3"/>
          <p:cNvPicPr>
            <a:picLocks noChangeAspect="1" noChangeArrowheads="1"/>
          </p:cNvPicPr>
          <p:nvPr/>
        </p:nvPicPr>
        <p:blipFill>
          <a:blip r:embed="rId7" cstate="print"/>
          <a:srcRect/>
          <a:stretch>
            <a:fillRect/>
          </a:stretch>
        </p:blipFill>
        <p:spPr bwMode="auto">
          <a:xfrm>
            <a:off x="3733800" y="1304925"/>
            <a:ext cx="4343400" cy="4029075"/>
          </a:xfrm>
          <a:prstGeom prst="rect">
            <a:avLst/>
          </a:prstGeom>
          <a:noFill/>
          <a:ln w="9525">
            <a:noFill/>
            <a:miter lim="800000"/>
            <a:headEnd/>
            <a:tailEnd/>
          </a:ln>
        </p:spPr>
      </p:pic>
      <p:pic>
        <p:nvPicPr>
          <p:cNvPr id="589846" name="Picture 22" descr="Fig3"/>
          <p:cNvPicPr>
            <a:picLocks noChangeAspect="1" noChangeArrowheads="1"/>
          </p:cNvPicPr>
          <p:nvPr/>
        </p:nvPicPr>
        <p:blipFill>
          <a:blip r:embed="rId8" cstate="print"/>
          <a:srcRect/>
          <a:stretch>
            <a:fillRect/>
          </a:stretch>
        </p:blipFill>
        <p:spPr bwMode="auto">
          <a:xfrm>
            <a:off x="3733800" y="1304925"/>
            <a:ext cx="4343400" cy="4029075"/>
          </a:xfrm>
          <a:prstGeom prst="rect">
            <a:avLst/>
          </a:prstGeom>
          <a:noFill/>
          <a:ln w="9525">
            <a:noFill/>
            <a:miter lim="800000"/>
            <a:headEnd/>
            <a:tailEnd/>
          </a:ln>
        </p:spPr>
      </p:pic>
      <p:pic>
        <p:nvPicPr>
          <p:cNvPr id="589847" name="Picture 23" descr="Fig3"/>
          <p:cNvPicPr>
            <a:picLocks noChangeAspect="1" noChangeArrowheads="1"/>
          </p:cNvPicPr>
          <p:nvPr/>
        </p:nvPicPr>
        <p:blipFill>
          <a:blip r:embed="rId9" cstate="print"/>
          <a:srcRect/>
          <a:stretch>
            <a:fillRect/>
          </a:stretch>
        </p:blipFill>
        <p:spPr bwMode="auto">
          <a:xfrm>
            <a:off x="3733800" y="1304925"/>
            <a:ext cx="4343400" cy="4029075"/>
          </a:xfrm>
          <a:prstGeom prst="rect">
            <a:avLst/>
          </a:prstGeom>
          <a:noFill/>
          <a:ln w="9525">
            <a:noFill/>
            <a:miter lim="800000"/>
            <a:headEnd/>
            <a:tailEnd/>
          </a:ln>
        </p:spPr>
      </p:pic>
      <p:sp>
        <p:nvSpPr>
          <p:cNvPr id="589850" name="Rectangle 26"/>
          <p:cNvSpPr>
            <a:spLocks noChangeArrowheads="1"/>
          </p:cNvSpPr>
          <p:nvPr/>
        </p:nvSpPr>
        <p:spPr bwMode="auto">
          <a:xfrm>
            <a:off x="457200" y="3638550"/>
            <a:ext cx="2895600" cy="1066800"/>
          </a:xfrm>
          <a:prstGeom prst="rect">
            <a:avLst/>
          </a:prstGeom>
          <a:solidFill>
            <a:schemeClr val="bg1"/>
          </a:solidFill>
          <a:ln w="9525">
            <a:noFill/>
            <a:miter lim="800000"/>
            <a:headEnd/>
            <a:tailEnd/>
          </a:ln>
        </p:spPr>
        <p:txBody>
          <a:bodyPr/>
          <a:lstStyle/>
          <a:p>
            <a:pPr>
              <a:spcBef>
                <a:spcPct val="20000"/>
              </a:spcBef>
              <a:buFontTx/>
              <a:buNone/>
            </a:pPr>
            <a:r>
              <a:rPr lang="en-US" sz="1600" dirty="0">
                <a:latin typeface="Arial" charset="0"/>
              </a:rPr>
              <a:t>Our consumer prefers basket </a:t>
            </a:r>
            <a:r>
              <a:rPr lang="en-US" sz="1600" i="1" dirty="0">
                <a:latin typeface="Arial" charset="0"/>
              </a:rPr>
              <a:t>E</a:t>
            </a:r>
            <a:r>
              <a:rPr lang="en-US" sz="1600" dirty="0">
                <a:latin typeface="Arial" charset="0"/>
              </a:rPr>
              <a:t>, which lies above </a:t>
            </a:r>
            <a:r>
              <a:rPr lang="en-US" sz="1600" i="1" dirty="0">
                <a:latin typeface="Arial" charset="0"/>
              </a:rPr>
              <a:t>U</a:t>
            </a:r>
            <a:r>
              <a:rPr lang="en-US" sz="1600" baseline="-25000" dirty="0">
                <a:latin typeface="Arial" charset="0"/>
              </a:rPr>
              <a:t>1</a:t>
            </a:r>
            <a:r>
              <a:rPr lang="en-US" sz="1600" dirty="0">
                <a:latin typeface="Arial" charset="0"/>
              </a:rPr>
              <a:t>, to </a:t>
            </a:r>
            <a:r>
              <a:rPr lang="en-US" sz="1600" i="1" dirty="0">
                <a:latin typeface="Arial" charset="0"/>
              </a:rPr>
              <a:t>A</a:t>
            </a:r>
            <a:r>
              <a:rPr lang="en-US" sz="1600" dirty="0">
                <a:latin typeface="Arial" charset="0"/>
              </a:rPr>
              <a:t>, but prefers </a:t>
            </a:r>
            <a:r>
              <a:rPr lang="en-US" sz="1600" i="1" dirty="0">
                <a:latin typeface="Arial" charset="0"/>
              </a:rPr>
              <a:t>A</a:t>
            </a:r>
            <a:r>
              <a:rPr lang="en-US" sz="1600" dirty="0">
                <a:latin typeface="Arial" charset="0"/>
              </a:rPr>
              <a:t> to </a:t>
            </a:r>
            <a:r>
              <a:rPr lang="en-US" sz="1600" i="1" dirty="0">
                <a:latin typeface="Arial" charset="0"/>
              </a:rPr>
              <a:t>H</a:t>
            </a:r>
            <a:r>
              <a:rPr lang="en-US" sz="1600" dirty="0">
                <a:latin typeface="Arial" charset="0"/>
              </a:rPr>
              <a:t> or </a:t>
            </a:r>
            <a:r>
              <a:rPr lang="en-US" sz="1600" i="1" dirty="0">
                <a:latin typeface="Arial" charset="0"/>
              </a:rPr>
              <a:t>G</a:t>
            </a:r>
            <a:r>
              <a:rPr lang="en-US" sz="1600" dirty="0">
                <a:latin typeface="Arial" charset="0"/>
              </a:rPr>
              <a:t>, which lie below </a:t>
            </a:r>
            <a:r>
              <a:rPr lang="en-US" sz="1600" i="1" dirty="0">
                <a:latin typeface="Arial" charset="0"/>
              </a:rPr>
              <a:t>U</a:t>
            </a:r>
            <a:r>
              <a:rPr lang="en-US" sz="1600" baseline="-25000" dirty="0">
                <a:latin typeface="Arial" charset="0"/>
              </a:rPr>
              <a:t>1</a:t>
            </a:r>
            <a:r>
              <a:rPr lang="en-US" sz="1600" dirty="0">
                <a:latin typeface="Arial" charset="0"/>
              </a:rPr>
              <a:t>.</a:t>
            </a:r>
          </a:p>
        </p:txBody>
      </p:sp>
      <p:pic>
        <p:nvPicPr>
          <p:cNvPr id="589848" name="Picture 24" descr="Fig3"/>
          <p:cNvPicPr>
            <a:picLocks noChangeAspect="1" noChangeArrowheads="1"/>
          </p:cNvPicPr>
          <p:nvPr/>
        </p:nvPicPr>
        <p:blipFill>
          <a:blip r:embed="rId10" cstate="print"/>
          <a:srcRect/>
          <a:stretch>
            <a:fillRect/>
          </a:stretch>
        </p:blipFill>
        <p:spPr bwMode="auto">
          <a:xfrm>
            <a:off x="3733800" y="1304925"/>
            <a:ext cx="4343400" cy="4029075"/>
          </a:xfrm>
          <a:prstGeom prst="rect">
            <a:avLst/>
          </a:prstGeom>
          <a:noFill/>
          <a:ln w="9525">
            <a:noFill/>
            <a:miter lim="800000"/>
            <a:headEnd/>
            <a:tailEnd/>
          </a:ln>
        </p:spPr>
      </p:pic>
      <p:grpSp>
        <p:nvGrpSpPr>
          <p:cNvPr id="29" name="Group 28"/>
          <p:cNvGrpSpPr>
            <a:grpSpLocks/>
          </p:cNvGrpSpPr>
          <p:nvPr/>
        </p:nvGrpSpPr>
        <p:grpSpPr bwMode="auto">
          <a:xfrm>
            <a:off x="3429000" y="5353050"/>
            <a:ext cx="5257800" cy="152400"/>
            <a:chOff x="3657600" y="1678781"/>
            <a:chExt cx="4800600" cy="152400"/>
          </a:xfrm>
        </p:grpSpPr>
        <p:cxnSp>
          <p:nvCxnSpPr>
            <p:cNvPr id="21530"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1531"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2" name="Group 31"/>
          <p:cNvGrpSpPr>
            <a:grpSpLocks/>
          </p:cNvGrpSpPr>
          <p:nvPr/>
        </p:nvGrpSpPr>
        <p:grpSpPr bwMode="auto">
          <a:xfrm>
            <a:off x="3352800" y="1181100"/>
            <a:ext cx="152400" cy="4248150"/>
            <a:chOff x="3574256" y="2209800"/>
            <a:chExt cx="152400" cy="4114800"/>
          </a:xfrm>
        </p:grpSpPr>
        <p:cxnSp>
          <p:nvCxnSpPr>
            <p:cNvPr id="21528"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1529"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5" name="Group 34"/>
          <p:cNvGrpSpPr>
            <a:grpSpLocks/>
          </p:cNvGrpSpPr>
          <p:nvPr/>
        </p:nvGrpSpPr>
        <p:grpSpPr bwMode="auto">
          <a:xfrm>
            <a:off x="457201" y="4800600"/>
            <a:ext cx="2971800" cy="152400"/>
            <a:chOff x="457199" y="5791200"/>
            <a:chExt cx="3193257" cy="152400"/>
          </a:xfrm>
        </p:grpSpPr>
        <p:cxnSp>
          <p:nvCxnSpPr>
            <p:cNvPr id="21526"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1527"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8" name="Picture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89833"/>
                                        </p:tgtEl>
                                        <p:attrNameLst>
                                          <p:attrName>style.visibility</p:attrName>
                                        </p:attrNameLst>
                                      </p:cBhvr>
                                      <p:to>
                                        <p:strVal val="visible"/>
                                      </p:to>
                                    </p:set>
                                    <p:animEffect transition="in" filter="wipe(left)">
                                      <p:cBhvr>
                                        <p:cTn id="7" dur="500"/>
                                        <p:tgtEl>
                                          <p:spTgt spid="589833"/>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89828"/>
                                        </p:tgtEl>
                                        <p:attrNameLst>
                                          <p:attrName>style.visibility</p:attrName>
                                        </p:attrNameLst>
                                      </p:cBhvr>
                                      <p:to>
                                        <p:strVal val="visible"/>
                                      </p:to>
                                    </p:set>
                                    <p:animEffect transition="in" filter="wipe(left)">
                                      <p:cBhvr>
                                        <p:cTn id="11" dur="500"/>
                                        <p:tgtEl>
                                          <p:spTgt spid="589828"/>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down)">
                                      <p:cBhvr>
                                        <p:cTn id="15" dur="500"/>
                                        <p:tgtEl>
                                          <p:spTgt spid="32"/>
                                        </p:tgtEl>
                                      </p:cBhvr>
                                    </p:animEffect>
                                  </p:childTnLst>
                                </p:cTn>
                              </p:par>
                              <p:par>
                                <p:cTn id="16" presetID="22" presetClass="entr" presetSubtype="8"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wipe(left)">
                                      <p:cBhvr>
                                        <p:cTn id="18" dur="500"/>
                                        <p:tgtEl>
                                          <p:spTgt spid="29"/>
                                        </p:tgtEl>
                                      </p:cBhvr>
                                    </p:animEffect>
                                  </p:childTnLst>
                                </p:cTn>
                              </p:par>
                            </p:childTnLst>
                          </p:cTn>
                        </p:par>
                        <p:par>
                          <p:cTn id="19" fill="hold" nodeType="afterGroup">
                            <p:stCondLst>
                              <p:cond delay="1500"/>
                            </p:stCondLst>
                            <p:childTnLst>
                              <p:par>
                                <p:cTn id="20" presetID="22" presetClass="entr" presetSubtype="1" fill="hold" nodeType="afterEffect">
                                  <p:stCondLst>
                                    <p:cond delay="0"/>
                                  </p:stCondLst>
                                  <p:childTnLst>
                                    <p:set>
                                      <p:cBhvr>
                                        <p:cTn id="21" dur="1" fill="hold">
                                          <p:stCondLst>
                                            <p:cond delay="0"/>
                                          </p:stCondLst>
                                        </p:cTn>
                                        <p:tgtEl>
                                          <p:spTgt spid="589841"/>
                                        </p:tgtEl>
                                        <p:attrNameLst>
                                          <p:attrName>style.visibility</p:attrName>
                                        </p:attrNameLst>
                                      </p:cBhvr>
                                      <p:to>
                                        <p:strVal val="visible"/>
                                      </p:to>
                                    </p:set>
                                    <p:animEffect transition="in" filter="wipe(up)">
                                      <p:cBhvr>
                                        <p:cTn id="22" dur="500"/>
                                        <p:tgtEl>
                                          <p:spTgt spid="589841"/>
                                        </p:tgtEl>
                                      </p:cBhvr>
                                    </p:animEffect>
                                  </p:childTnLst>
                                </p:cTn>
                              </p:par>
                            </p:childTnLst>
                          </p:cTn>
                        </p:par>
                        <p:par>
                          <p:cTn id="23" fill="hold" nodeType="afterGroup">
                            <p:stCondLst>
                              <p:cond delay="2000"/>
                            </p:stCondLst>
                            <p:childTnLst>
                              <p:par>
                                <p:cTn id="24" presetID="22" presetClass="entr" presetSubtype="8" fill="hold" nodeType="afterEffect">
                                  <p:stCondLst>
                                    <p:cond delay="0"/>
                                  </p:stCondLst>
                                  <p:childTnLst>
                                    <p:set>
                                      <p:cBhvr>
                                        <p:cTn id="25" dur="1" fill="hold">
                                          <p:stCondLst>
                                            <p:cond delay="0"/>
                                          </p:stCondLst>
                                        </p:cTn>
                                        <p:tgtEl>
                                          <p:spTgt spid="589843"/>
                                        </p:tgtEl>
                                        <p:attrNameLst>
                                          <p:attrName>style.visibility</p:attrName>
                                        </p:attrNameLst>
                                      </p:cBhvr>
                                      <p:to>
                                        <p:strVal val="visible"/>
                                      </p:to>
                                    </p:set>
                                    <p:animEffect transition="in" filter="wipe(left)">
                                      <p:cBhvr>
                                        <p:cTn id="26" dur="1000"/>
                                        <p:tgtEl>
                                          <p:spTgt spid="589843"/>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589842"/>
                                        </p:tgtEl>
                                        <p:attrNameLst>
                                          <p:attrName>style.visibility</p:attrName>
                                        </p:attrNameLst>
                                      </p:cBhvr>
                                      <p:to>
                                        <p:strVal val="visible"/>
                                      </p:to>
                                    </p:set>
                                    <p:animEffect transition="in" filter="wipe(left)">
                                      <p:cBhvr>
                                        <p:cTn id="30" dur="1000"/>
                                        <p:tgtEl>
                                          <p:spTgt spid="589842"/>
                                        </p:tgtEl>
                                      </p:cBhvr>
                                    </p:animEffect>
                                  </p:childTnLst>
                                </p:cTn>
                              </p:par>
                            </p:childTnLst>
                          </p:cTn>
                        </p:par>
                        <p:par>
                          <p:cTn id="31" fill="hold" nodeType="afterGroup">
                            <p:stCondLst>
                              <p:cond delay="4000"/>
                            </p:stCondLst>
                            <p:childTnLst>
                              <p:par>
                                <p:cTn id="32" presetID="22" presetClass="entr" presetSubtype="1" fill="hold" nodeType="afterEffect">
                                  <p:stCondLst>
                                    <p:cond delay="0"/>
                                  </p:stCondLst>
                                  <p:childTnLst>
                                    <p:set>
                                      <p:cBhvr>
                                        <p:cTn id="33" dur="1" fill="hold">
                                          <p:stCondLst>
                                            <p:cond delay="0"/>
                                          </p:stCondLst>
                                        </p:cTn>
                                        <p:tgtEl>
                                          <p:spTgt spid="589844"/>
                                        </p:tgtEl>
                                        <p:attrNameLst>
                                          <p:attrName>style.visibility</p:attrName>
                                        </p:attrNameLst>
                                      </p:cBhvr>
                                      <p:to>
                                        <p:strVal val="visible"/>
                                      </p:to>
                                    </p:set>
                                    <p:animEffect transition="in" filter="wipe(up)">
                                      <p:cBhvr>
                                        <p:cTn id="34" dur="1000"/>
                                        <p:tgtEl>
                                          <p:spTgt spid="589844"/>
                                        </p:tgtEl>
                                      </p:cBhvr>
                                    </p:animEffect>
                                  </p:childTnLst>
                                </p:cTn>
                              </p:par>
                            </p:childTnLst>
                          </p:cTn>
                        </p:par>
                        <p:par>
                          <p:cTn id="35" fill="hold" nodeType="afterGroup">
                            <p:stCondLst>
                              <p:cond delay="5000"/>
                            </p:stCondLst>
                            <p:childTnLst>
                              <p:par>
                                <p:cTn id="36" presetID="22" presetClass="entr" presetSubtype="8" fill="hold" nodeType="afterEffect">
                                  <p:stCondLst>
                                    <p:cond delay="0"/>
                                  </p:stCondLst>
                                  <p:childTnLst>
                                    <p:set>
                                      <p:cBhvr>
                                        <p:cTn id="37" dur="1" fill="hold">
                                          <p:stCondLst>
                                            <p:cond delay="0"/>
                                          </p:stCondLst>
                                        </p:cTn>
                                        <p:tgtEl>
                                          <p:spTgt spid="589845"/>
                                        </p:tgtEl>
                                        <p:attrNameLst>
                                          <p:attrName>style.visibility</p:attrName>
                                        </p:attrNameLst>
                                      </p:cBhvr>
                                      <p:to>
                                        <p:strVal val="visible"/>
                                      </p:to>
                                    </p:set>
                                    <p:animEffect transition="in" filter="wipe(left)">
                                      <p:cBhvr>
                                        <p:cTn id="38" dur="1000"/>
                                        <p:tgtEl>
                                          <p:spTgt spid="589845"/>
                                        </p:tgtEl>
                                      </p:cBhvr>
                                    </p:animEffect>
                                  </p:childTnLst>
                                </p:cTn>
                              </p:par>
                            </p:childTnLst>
                          </p:cTn>
                        </p:par>
                        <p:par>
                          <p:cTn id="39" fill="hold" nodeType="afterGroup">
                            <p:stCondLst>
                              <p:cond delay="6000"/>
                            </p:stCondLst>
                            <p:childTnLst>
                              <p:par>
                                <p:cTn id="40" presetID="22" presetClass="entr" presetSubtype="1" fill="hold" nodeType="afterEffect">
                                  <p:stCondLst>
                                    <p:cond delay="0"/>
                                  </p:stCondLst>
                                  <p:childTnLst>
                                    <p:set>
                                      <p:cBhvr>
                                        <p:cTn id="41" dur="1" fill="hold">
                                          <p:stCondLst>
                                            <p:cond delay="0"/>
                                          </p:stCondLst>
                                        </p:cTn>
                                        <p:tgtEl>
                                          <p:spTgt spid="589851"/>
                                        </p:tgtEl>
                                        <p:attrNameLst>
                                          <p:attrName>style.visibility</p:attrName>
                                        </p:attrNameLst>
                                      </p:cBhvr>
                                      <p:to>
                                        <p:strVal val="visible"/>
                                      </p:to>
                                    </p:set>
                                    <p:animEffect transition="in" filter="wipe(up)">
                                      <p:cBhvr>
                                        <p:cTn id="42" dur="1000"/>
                                        <p:tgtEl>
                                          <p:spTgt spid="589851"/>
                                        </p:tgtEl>
                                      </p:cBhvr>
                                    </p:animEffect>
                                  </p:childTnLst>
                                </p:cTn>
                              </p:par>
                            </p:childTnLst>
                          </p:cTn>
                        </p:par>
                        <p:par>
                          <p:cTn id="43" fill="hold">
                            <p:stCondLst>
                              <p:cond delay="7000"/>
                            </p:stCondLst>
                            <p:childTnLst>
                              <p:par>
                                <p:cTn id="44" presetID="22" presetClass="entr" presetSubtype="8" fill="hold" grpId="0" nodeType="afterEffect">
                                  <p:stCondLst>
                                    <p:cond delay="0"/>
                                  </p:stCondLst>
                                  <p:childTnLst>
                                    <p:set>
                                      <p:cBhvr>
                                        <p:cTn id="45" dur="1" fill="hold">
                                          <p:stCondLst>
                                            <p:cond delay="0"/>
                                          </p:stCondLst>
                                        </p:cTn>
                                        <p:tgtEl>
                                          <p:spTgt spid="589827"/>
                                        </p:tgtEl>
                                        <p:attrNameLst>
                                          <p:attrName>style.visibility</p:attrName>
                                        </p:attrNameLst>
                                      </p:cBhvr>
                                      <p:to>
                                        <p:strVal val="visible"/>
                                      </p:to>
                                    </p:set>
                                    <p:animEffect transition="in" filter="wipe(left)">
                                      <p:cBhvr>
                                        <p:cTn id="46" dur="500"/>
                                        <p:tgtEl>
                                          <p:spTgt spid="589827"/>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8" fill="hold" nodeType="clickEffect">
                                  <p:stCondLst>
                                    <p:cond delay="0"/>
                                  </p:stCondLst>
                                  <p:childTnLst>
                                    <p:set>
                                      <p:cBhvr>
                                        <p:cTn id="50" dur="1" fill="hold">
                                          <p:stCondLst>
                                            <p:cond delay="0"/>
                                          </p:stCondLst>
                                        </p:cTn>
                                        <p:tgtEl>
                                          <p:spTgt spid="589846"/>
                                        </p:tgtEl>
                                        <p:attrNameLst>
                                          <p:attrName>style.visibility</p:attrName>
                                        </p:attrNameLst>
                                      </p:cBhvr>
                                      <p:to>
                                        <p:strVal val="visible"/>
                                      </p:to>
                                    </p:set>
                                    <p:animEffect transition="in" filter="wipe(left)">
                                      <p:cBhvr>
                                        <p:cTn id="51" dur="1000"/>
                                        <p:tgtEl>
                                          <p:spTgt spid="589846"/>
                                        </p:tgtEl>
                                      </p:cBhvr>
                                    </p:animEffect>
                                  </p:childTnLst>
                                </p:cTn>
                              </p:par>
                            </p:childTnLst>
                          </p:cTn>
                        </p:par>
                        <p:par>
                          <p:cTn id="52" fill="hold" nodeType="afterGroup">
                            <p:stCondLst>
                              <p:cond delay="1000"/>
                            </p:stCondLst>
                            <p:childTnLst>
                              <p:par>
                                <p:cTn id="53" presetID="22" presetClass="entr" presetSubtype="8" fill="hold" nodeType="afterEffect">
                                  <p:stCondLst>
                                    <p:cond delay="0"/>
                                  </p:stCondLst>
                                  <p:childTnLst>
                                    <p:set>
                                      <p:cBhvr>
                                        <p:cTn id="54" dur="1" fill="hold">
                                          <p:stCondLst>
                                            <p:cond delay="0"/>
                                          </p:stCondLst>
                                        </p:cTn>
                                        <p:tgtEl>
                                          <p:spTgt spid="589847"/>
                                        </p:tgtEl>
                                        <p:attrNameLst>
                                          <p:attrName>style.visibility</p:attrName>
                                        </p:attrNameLst>
                                      </p:cBhvr>
                                      <p:to>
                                        <p:strVal val="visible"/>
                                      </p:to>
                                    </p:set>
                                    <p:animEffect transition="in" filter="wipe(left)">
                                      <p:cBhvr>
                                        <p:cTn id="55" dur="1000"/>
                                        <p:tgtEl>
                                          <p:spTgt spid="589847"/>
                                        </p:tgtEl>
                                      </p:cBhvr>
                                    </p:animEffect>
                                  </p:childTnLst>
                                </p:cTn>
                              </p:par>
                            </p:childTnLst>
                          </p:cTn>
                        </p:par>
                        <p:par>
                          <p:cTn id="56" fill="hold" nodeType="afterGroup">
                            <p:stCondLst>
                              <p:cond delay="2000"/>
                            </p:stCondLst>
                            <p:childTnLst>
                              <p:par>
                                <p:cTn id="57" presetID="22" presetClass="entr" presetSubtype="8" fill="hold" nodeType="afterEffect">
                                  <p:stCondLst>
                                    <p:cond delay="0"/>
                                  </p:stCondLst>
                                  <p:childTnLst>
                                    <p:set>
                                      <p:cBhvr>
                                        <p:cTn id="58" dur="1" fill="hold">
                                          <p:stCondLst>
                                            <p:cond delay="0"/>
                                          </p:stCondLst>
                                        </p:cTn>
                                        <p:tgtEl>
                                          <p:spTgt spid="589848"/>
                                        </p:tgtEl>
                                        <p:attrNameLst>
                                          <p:attrName>style.visibility</p:attrName>
                                        </p:attrNameLst>
                                      </p:cBhvr>
                                      <p:to>
                                        <p:strVal val="visible"/>
                                      </p:to>
                                    </p:set>
                                    <p:animEffect transition="in" filter="wipe(left)">
                                      <p:cBhvr>
                                        <p:cTn id="59" dur="1000"/>
                                        <p:tgtEl>
                                          <p:spTgt spid="589848"/>
                                        </p:tgtEl>
                                      </p:cBhvr>
                                    </p:animEffect>
                                  </p:childTnLst>
                                </p:cTn>
                              </p:par>
                            </p:childTnLst>
                          </p:cTn>
                        </p:par>
                        <p:par>
                          <p:cTn id="60" fill="hold" nodeType="afterGroup">
                            <p:stCondLst>
                              <p:cond delay="3000"/>
                            </p:stCondLst>
                            <p:childTnLst>
                              <p:par>
                                <p:cTn id="61" presetID="22" presetClass="entr" presetSubtype="8" fill="hold" grpId="0" nodeType="afterEffect">
                                  <p:stCondLst>
                                    <p:cond delay="0"/>
                                  </p:stCondLst>
                                  <p:childTnLst>
                                    <p:set>
                                      <p:cBhvr>
                                        <p:cTn id="62" dur="1" fill="hold">
                                          <p:stCondLst>
                                            <p:cond delay="0"/>
                                          </p:stCondLst>
                                        </p:cTn>
                                        <p:tgtEl>
                                          <p:spTgt spid="589850"/>
                                        </p:tgtEl>
                                        <p:attrNameLst>
                                          <p:attrName>style.visibility</p:attrName>
                                        </p:attrNameLst>
                                      </p:cBhvr>
                                      <p:to>
                                        <p:strVal val="visible"/>
                                      </p:to>
                                    </p:set>
                                    <p:animEffect transition="in" filter="wipe(left)">
                                      <p:cBhvr>
                                        <p:cTn id="63" dur="500"/>
                                        <p:tgtEl>
                                          <p:spTgt spid="589850"/>
                                        </p:tgtEl>
                                      </p:cBhvr>
                                    </p:animEffect>
                                  </p:childTnLst>
                                </p:cTn>
                              </p:par>
                            </p:childTnLst>
                          </p:cTn>
                        </p:par>
                        <p:par>
                          <p:cTn id="64" fill="hold">
                            <p:stCondLst>
                              <p:cond delay="3500"/>
                            </p:stCondLst>
                            <p:childTnLst>
                              <p:par>
                                <p:cTn id="65" presetID="22" presetClass="entr" presetSubtype="2" fill="hold"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right)">
                                      <p:cBhvr>
                                        <p:cTn id="6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9827" grpId="0" animBg="1"/>
      <p:bldP spid="589828" grpId="0"/>
      <p:bldP spid="589833" grpId="0"/>
      <p:bldP spid="58985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852" name="Rectangle 4"/>
          <p:cNvSpPr>
            <a:spLocks noChangeArrowheads="1"/>
          </p:cNvSpPr>
          <p:nvPr/>
        </p:nvSpPr>
        <p:spPr bwMode="auto">
          <a:xfrm>
            <a:off x="457202" y="2528888"/>
            <a:ext cx="2762248" cy="1143000"/>
          </a:xfrm>
          <a:prstGeom prst="rect">
            <a:avLst/>
          </a:prstGeom>
          <a:solidFill>
            <a:schemeClr val="bg1"/>
          </a:solidFill>
          <a:ln w="9525">
            <a:noFill/>
            <a:miter lim="800000"/>
            <a:headEnd/>
            <a:tailEnd/>
          </a:ln>
        </p:spPr>
        <p:txBody>
          <a:bodyPr/>
          <a:lstStyle/>
          <a:p>
            <a:pPr>
              <a:spcBef>
                <a:spcPct val="20000"/>
              </a:spcBef>
              <a:buFontTx/>
              <a:buNone/>
            </a:pPr>
            <a:r>
              <a:rPr lang="en-US" sz="1600" dirty="0">
                <a:latin typeface="Arial" charset="0"/>
              </a:rPr>
              <a:t>An indifference map is a set of indifference curves that describes a person's preferences.</a:t>
            </a:r>
          </a:p>
        </p:txBody>
      </p:sp>
      <p:sp>
        <p:nvSpPr>
          <p:cNvPr id="590853" name="Rectangle 5"/>
          <p:cNvSpPr>
            <a:spLocks noChangeArrowheads="1"/>
          </p:cNvSpPr>
          <p:nvPr/>
        </p:nvSpPr>
        <p:spPr bwMode="auto">
          <a:xfrm>
            <a:off x="457202" y="2224088"/>
            <a:ext cx="2742658"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1600" b="1" dirty="0">
                <a:latin typeface="Arial" charset="0"/>
              </a:rPr>
              <a:t>AN INDIFFERENCE MAP</a:t>
            </a:r>
          </a:p>
        </p:txBody>
      </p:sp>
      <p:sp>
        <p:nvSpPr>
          <p:cNvPr id="590858" name="Rectangle 10"/>
          <p:cNvSpPr>
            <a:spLocks noChangeArrowheads="1"/>
          </p:cNvSpPr>
          <p:nvPr/>
        </p:nvSpPr>
        <p:spPr bwMode="auto">
          <a:xfrm>
            <a:off x="457202" y="1981200"/>
            <a:ext cx="1371329" cy="242888"/>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3.3</a:t>
            </a:r>
          </a:p>
        </p:txBody>
      </p:sp>
      <p:sp>
        <p:nvSpPr>
          <p:cNvPr id="590859" name="Rectangle 11"/>
          <p:cNvSpPr>
            <a:spLocks noGrp="1" noChangeArrowheads="1"/>
          </p:cNvSpPr>
          <p:nvPr>
            <p:ph type="body" idx="4294967295"/>
          </p:nvPr>
        </p:nvSpPr>
        <p:spPr>
          <a:xfrm>
            <a:off x="457200" y="1"/>
            <a:ext cx="3581400" cy="685800"/>
          </a:xfrm>
          <a:prstGeom prst="rect">
            <a:avLst/>
          </a:prstGeom>
          <a:noFill/>
        </p:spPr>
        <p:txBody>
          <a:bodyPr anchor="b"/>
          <a:lstStyle/>
          <a:p>
            <a:pPr eaLnBrk="1" hangingPunct="1"/>
            <a:r>
              <a:rPr lang="en-US" sz="2000" b="1" dirty="0" smtClean="0">
                <a:solidFill>
                  <a:srgbClr val="950057"/>
                </a:solidFill>
              </a:rPr>
              <a:t>Indifference Maps</a:t>
            </a:r>
          </a:p>
        </p:txBody>
      </p:sp>
      <p:sp>
        <p:nvSpPr>
          <p:cNvPr id="590861" name="Text Box 13"/>
          <p:cNvSpPr txBox="1">
            <a:spLocks noChangeArrowheads="1"/>
          </p:cNvSpPr>
          <p:nvPr/>
        </p:nvSpPr>
        <p:spPr bwMode="auto">
          <a:xfrm>
            <a:off x="457199" y="914400"/>
            <a:ext cx="8229601" cy="646331"/>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b="1" dirty="0">
                <a:solidFill>
                  <a:srgbClr val="382344"/>
                </a:solidFill>
                <a:latin typeface="Arial" charset="0"/>
                <a:cs typeface="Arial" charset="0"/>
              </a:rPr>
              <a:t> </a:t>
            </a:r>
            <a:r>
              <a:rPr lang="en-US" b="1" dirty="0" smtClean="0">
                <a:solidFill>
                  <a:srgbClr val="382344"/>
                </a:solidFill>
                <a:latin typeface="Arial" charset="0"/>
              </a:rPr>
              <a:t>indifference </a:t>
            </a:r>
            <a:r>
              <a:rPr lang="en-US" b="1" dirty="0">
                <a:solidFill>
                  <a:srgbClr val="382344"/>
                </a:solidFill>
                <a:latin typeface="Arial" charset="0"/>
              </a:rPr>
              <a:t>map    </a:t>
            </a:r>
            <a:r>
              <a:rPr lang="en-US" dirty="0">
                <a:solidFill>
                  <a:srgbClr val="2A5CAA"/>
                </a:solidFill>
                <a:latin typeface="Arial" charset="0"/>
              </a:rPr>
              <a:t>Graph containing a set of indifference </a:t>
            </a:r>
            <a:r>
              <a:rPr lang="en-US" dirty="0" smtClean="0">
                <a:solidFill>
                  <a:srgbClr val="2A5CAA"/>
                </a:solidFill>
                <a:latin typeface="Arial" charset="0"/>
              </a:rPr>
              <a:t>curves</a:t>
            </a:r>
            <a:br>
              <a:rPr lang="en-US" dirty="0" smtClean="0">
                <a:solidFill>
                  <a:srgbClr val="2A5CAA"/>
                </a:solidFill>
                <a:latin typeface="Arial" charset="0"/>
              </a:rPr>
            </a:br>
            <a:r>
              <a:rPr lang="en-US" dirty="0" smtClean="0">
                <a:solidFill>
                  <a:srgbClr val="2A5CAA"/>
                </a:solidFill>
                <a:latin typeface="Arial" charset="0"/>
              </a:rPr>
              <a:t>showing </a:t>
            </a:r>
            <a:r>
              <a:rPr lang="en-US" dirty="0">
                <a:solidFill>
                  <a:srgbClr val="2A5CAA"/>
                </a:solidFill>
                <a:latin typeface="Arial" charset="0"/>
              </a:rPr>
              <a:t>the market baskets among which a consumer is indifferent.</a:t>
            </a:r>
          </a:p>
        </p:txBody>
      </p:sp>
      <p:sp>
        <p:nvSpPr>
          <p:cNvPr id="590868" name="Rectangle 20"/>
          <p:cNvSpPr>
            <a:spLocks noChangeArrowheads="1"/>
          </p:cNvSpPr>
          <p:nvPr/>
        </p:nvSpPr>
        <p:spPr bwMode="auto">
          <a:xfrm>
            <a:off x="457202" y="3581400"/>
            <a:ext cx="2762248" cy="1981200"/>
          </a:xfrm>
          <a:prstGeom prst="rect">
            <a:avLst/>
          </a:prstGeom>
          <a:solidFill>
            <a:schemeClr val="bg1"/>
          </a:solidFill>
          <a:ln w="9525">
            <a:noFill/>
            <a:miter lim="800000"/>
            <a:headEnd/>
            <a:tailEnd/>
          </a:ln>
        </p:spPr>
        <p:txBody>
          <a:bodyPr/>
          <a:lstStyle/>
          <a:p>
            <a:pPr>
              <a:spcBef>
                <a:spcPct val="20000"/>
              </a:spcBef>
              <a:buFontTx/>
              <a:buNone/>
            </a:pPr>
            <a:r>
              <a:rPr lang="en-US" sz="1600" dirty="0">
                <a:latin typeface="Arial" charset="0"/>
              </a:rPr>
              <a:t>Any market basket on indifference curve </a:t>
            </a:r>
            <a:r>
              <a:rPr lang="en-US" sz="1600" i="1" dirty="0">
                <a:latin typeface="Arial" charset="0"/>
              </a:rPr>
              <a:t>U</a:t>
            </a:r>
            <a:r>
              <a:rPr lang="en-US" sz="1600" baseline="-25000" dirty="0">
                <a:latin typeface="Arial" charset="0"/>
              </a:rPr>
              <a:t>3</a:t>
            </a:r>
            <a:r>
              <a:rPr lang="en-US" sz="1600" dirty="0">
                <a:latin typeface="Arial" charset="0"/>
              </a:rPr>
              <a:t>, such as basket </a:t>
            </a:r>
            <a:r>
              <a:rPr lang="en-US" sz="1600" i="1" dirty="0">
                <a:latin typeface="Arial" charset="0"/>
              </a:rPr>
              <a:t>A</a:t>
            </a:r>
            <a:r>
              <a:rPr lang="en-US" sz="1600" dirty="0">
                <a:latin typeface="Arial" charset="0"/>
              </a:rPr>
              <a:t>, is preferred to any basket on curve </a:t>
            </a:r>
            <a:r>
              <a:rPr lang="en-US" sz="1600" i="1" dirty="0">
                <a:latin typeface="Arial" charset="0"/>
              </a:rPr>
              <a:t>U</a:t>
            </a:r>
            <a:r>
              <a:rPr lang="en-US" sz="1600" baseline="-25000" dirty="0">
                <a:latin typeface="Arial" charset="0"/>
              </a:rPr>
              <a:t>2</a:t>
            </a:r>
            <a:r>
              <a:rPr lang="en-US" sz="1600" dirty="0">
                <a:latin typeface="Arial" charset="0"/>
              </a:rPr>
              <a:t> (e.g., basket </a:t>
            </a:r>
            <a:r>
              <a:rPr lang="en-US" sz="1600" i="1" dirty="0">
                <a:latin typeface="Arial" charset="0"/>
              </a:rPr>
              <a:t>B</a:t>
            </a:r>
            <a:r>
              <a:rPr lang="en-US" sz="1600" dirty="0">
                <a:latin typeface="Arial" charset="0"/>
              </a:rPr>
              <a:t>), which in turn is preferred to any basket on </a:t>
            </a:r>
            <a:r>
              <a:rPr lang="en-US" sz="1600" i="1" dirty="0">
                <a:latin typeface="Arial" charset="0"/>
              </a:rPr>
              <a:t>U</a:t>
            </a:r>
            <a:r>
              <a:rPr lang="en-US" sz="1600" baseline="-25000" dirty="0">
                <a:latin typeface="Arial" charset="0"/>
              </a:rPr>
              <a:t>1</a:t>
            </a:r>
            <a:r>
              <a:rPr lang="en-US" sz="1600" dirty="0">
                <a:latin typeface="Arial" charset="0"/>
              </a:rPr>
              <a:t>, such as </a:t>
            </a:r>
            <a:r>
              <a:rPr lang="en-US" sz="1600" i="1" dirty="0">
                <a:latin typeface="Arial" charset="0"/>
              </a:rPr>
              <a:t>D</a:t>
            </a:r>
            <a:r>
              <a:rPr lang="en-US" sz="1600" dirty="0">
                <a:latin typeface="Arial" charset="0"/>
              </a:rPr>
              <a:t>.</a:t>
            </a:r>
          </a:p>
        </p:txBody>
      </p:sp>
      <p:pic>
        <p:nvPicPr>
          <p:cNvPr id="590871" name="Picture 23" descr="fig3"/>
          <p:cNvPicPr>
            <a:picLocks noChangeAspect="1" noChangeArrowheads="1"/>
          </p:cNvPicPr>
          <p:nvPr/>
        </p:nvPicPr>
        <p:blipFill>
          <a:blip r:embed="rId2" cstate="print"/>
          <a:srcRect/>
          <a:stretch>
            <a:fillRect/>
          </a:stretch>
        </p:blipFill>
        <p:spPr bwMode="auto">
          <a:xfrm>
            <a:off x="3886200" y="1981200"/>
            <a:ext cx="4572000" cy="3810000"/>
          </a:xfrm>
          <a:prstGeom prst="rect">
            <a:avLst/>
          </a:prstGeom>
          <a:noFill/>
          <a:ln w="9525">
            <a:noFill/>
            <a:miter lim="800000"/>
            <a:headEnd/>
            <a:tailEnd/>
          </a:ln>
        </p:spPr>
      </p:pic>
      <p:pic>
        <p:nvPicPr>
          <p:cNvPr id="590872" name="Picture 24" descr="fig3"/>
          <p:cNvPicPr>
            <a:picLocks noChangeAspect="1" noChangeArrowheads="1"/>
          </p:cNvPicPr>
          <p:nvPr/>
        </p:nvPicPr>
        <p:blipFill>
          <a:blip r:embed="rId3" cstate="print"/>
          <a:srcRect/>
          <a:stretch>
            <a:fillRect/>
          </a:stretch>
        </p:blipFill>
        <p:spPr bwMode="auto">
          <a:xfrm>
            <a:off x="3886200" y="1981200"/>
            <a:ext cx="4572000" cy="3810000"/>
          </a:xfrm>
          <a:prstGeom prst="rect">
            <a:avLst/>
          </a:prstGeom>
          <a:noFill/>
          <a:ln w="9525">
            <a:noFill/>
            <a:miter lim="800000"/>
            <a:headEnd/>
            <a:tailEnd/>
          </a:ln>
        </p:spPr>
      </p:pic>
      <p:pic>
        <p:nvPicPr>
          <p:cNvPr id="590873" name="Picture 25" descr="fig3"/>
          <p:cNvPicPr>
            <a:picLocks noChangeAspect="1" noChangeArrowheads="1"/>
          </p:cNvPicPr>
          <p:nvPr/>
        </p:nvPicPr>
        <p:blipFill>
          <a:blip r:embed="rId4" cstate="print"/>
          <a:srcRect/>
          <a:stretch>
            <a:fillRect/>
          </a:stretch>
        </p:blipFill>
        <p:spPr bwMode="auto">
          <a:xfrm>
            <a:off x="3886200" y="1981200"/>
            <a:ext cx="4572000" cy="3810000"/>
          </a:xfrm>
          <a:prstGeom prst="rect">
            <a:avLst/>
          </a:prstGeom>
          <a:noFill/>
          <a:ln w="9525">
            <a:noFill/>
            <a:miter lim="800000"/>
            <a:headEnd/>
            <a:tailEnd/>
          </a:ln>
        </p:spPr>
      </p:pic>
      <p:pic>
        <p:nvPicPr>
          <p:cNvPr id="590874" name="Picture 26" descr="fig3"/>
          <p:cNvPicPr>
            <a:picLocks noChangeAspect="1" noChangeArrowheads="1"/>
          </p:cNvPicPr>
          <p:nvPr/>
        </p:nvPicPr>
        <p:blipFill>
          <a:blip r:embed="rId5" cstate="print"/>
          <a:srcRect/>
          <a:stretch>
            <a:fillRect/>
          </a:stretch>
        </p:blipFill>
        <p:spPr bwMode="auto">
          <a:xfrm>
            <a:off x="3886200" y="1981200"/>
            <a:ext cx="4572000" cy="3810000"/>
          </a:xfrm>
          <a:prstGeom prst="rect">
            <a:avLst/>
          </a:prstGeom>
          <a:noFill/>
          <a:ln w="9525">
            <a:noFill/>
            <a:miter lim="800000"/>
            <a:headEnd/>
            <a:tailEnd/>
          </a:ln>
        </p:spPr>
      </p:pic>
      <p:pic>
        <p:nvPicPr>
          <p:cNvPr id="590875" name="Picture 27" descr="fig3"/>
          <p:cNvPicPr>
            <a:picLocks noChangeAspect="1" noChangeArrowheads="1"/>
          </p:cNvPicPr>
          <p:nvPr/>
        </p:nvPicPr>
        <p:blipFill>
          <a:blip r:embed="rId6" cstate="print"/>
          <a:srcRect/>
          <a:stretch>
            <a:fillRect/>
          </a:stretch>
        </p:blipFill>
        <p:spPr bwMode="auto">
          <a:xfrm>
            <a:off x="3886200" y="1981200"/>
            <a:ext cx="4572000" cy="3810000"/>
          </a:xfrm>
          <a:prstGeom prst="rect">
            <a:avLst/>
          </a:prstGeom>
          <a:noFill/>
          <a:ln w="9525">
            <a:noFill/>
            <a:miter lim="800000"/>
            <a:headEnd/>
            <a:tailEnd/>
          </a:ln>
        </p:spPr>
      </p:pic>
      <p:pic>
        <p:nvPicPr>
          <p:cNvPr id="590876" name="Picture 28" descr="fig3"/>
          <p:cNvPicPr>
            <a:picLocks noChangeAspect="1" noChangeArrowheads="1"/>
          </p:cNvPicPr>
          <p:nvPr/>
        </p:nvPicPr>
        <p:blipFill>
          <a:blip r:embed="rId7" cstate="print"/>
          <a:srcRect/>
          <a:stretch>
            <a:fillRect/>
          </a:stretch>
        </p:blipFill>
        <p:spPr bwMode="auto">
          <a:xfrm>
            <a:off x="3886200" y="1981200"/>
            <a:ext cx="4572000" cy="3810000"/>
          </a:xfrm>
          <a:prstGeom prst="rect">
            <a:avLst/>
          </a:prstGeom>
          <a:noFill/>
          <a:ln w="9525">
            <a:noFill/>
            <a:miter lim="800000"/>
            <a:headEnd/>
            <a:tailEnd/>
          </a:ln>
        </p:spPr>
      </p:pic>
      <p:pic>
        <p:nvPicPr>
          <p:cNvPr id="590877" name="Picture 29" descr="fig3"/>
          <p:cNvPicPr>
            <a:picLocks noChangeAspect="1" noChangeArrowheads="1"/>
          </p:cNvPicPr>
          <p:nvPr/>
        </p:nvPicPr>
        <p:blipFill>
          <a:blip r:embed="rId8" cstate="print"/>
          <a:srcRect/>
          <a:stretch>
            <a:fillRect/>
          </a:stretch>
        </p:blipFill>
        <p:spPr bwMode="auto">
          <a:xfrm>
            <a:off x="3886200" y="1981200"/>
            <a:ext cx="4572000" cy="3810000"/>
          </a:xfrm>
          <a:prstGeom prst="rect">
            <a:avLst/>
          </a:prstGeom>
          <a:noFill/>
          <a:ln w="9525">
            <a:noFill/>
            <a:miter lim="800000"/>
            <a:headEnd/>
            <a:tailEnd/>
          </a:ln>
        </p:spPr>
      </p:pic>
      <p:grpSp>
        <p:nvGrpSpPr>
          <p:cNvPr id="17" name="Group 16"/>
          <p:cNvGrpSpPr>
            <a:grpSpLocks/>
          </p:cNvGrpSpPr>
          <p:nvPr/>
        </p:nvGrpSpPr>
        <p:grpSpPr bwMode="auto">
          <a:xfrm>
            <a:off x="3429000" y="6019800"/>
            <a:ext cx="4800600" cy="152400"/>
            <a:chOff x="3657600" y="1678781"/>
            <a:chExt cx="4800600" cy="152400"/>
          </a:xfrm>
        </p:grpSpPr>
        <p:cxnSp>
          <p:nvCxnSpPr>
            <p:cNvPr id="22551"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2552"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 name="Group 1"/>
          <p:cNvGrpSpPr>
            <a:grpSpLocks/>
          </p:cNvGrpSpPr>
          <p:nvPr/>
        </p:nvGrpSpPr>
        <p:grpSpPr bwMode="auto">
          <a:xfrm>
            <a:off x="3352800" y="1981200"/>
            <a:ext cx="152400" cy="4114800"/>
            <a:chOff x="3574256" y="2209800"/>
            <a:chExt cx="152400" cy="4114800"/>
          </a:xfrm>
        </p:grpSpPr>
        <p:cxnSp>
          <p:nvCxnSpPr>
            <p:cNvPr id="22549"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2550"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 name="Group 2"/>
          <p:cNvGrpSpPr>
            <a:grpSpLocks/>
          </p:cNvGrpSpPr>
          <p:nvPr/>
        </p:nvGrpSpPr>
        <p:grpSpPr bwMode="auto">
          <a:xfrm>
            <a:off x="457201" y="5486400"/>
            <a:ext cx="2971800" cy="152400"/>
            <a:chOff x="457199" y="5791200"/>
            <a:chExt cx="3193257" cy="152400"/>
          </a:xfrm>
        </p:grpSpPr>
        <p:cxnSp>
          <p:nvCxnSpPr>
            <p:cNvPr id="22547"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2548"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5"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90859">
                                            <p:txEl>
                                              <p:pRg st="0" end="0"/>
                                            </p:txEl>
                                          </p:spTgt>
                                        </p:tgtEl>
                                        <p:attrNameLst>
                                          <p:attrName>style.visibility</p:attrName>
                                        </p:attrNameLst>
                                      </p:cBhvr>
                                      <p:to>
                                        <p:strVal val="visible"/>
                                      </p:to>
                                    </p:set>
                                    <p:animEffect transition="in" filter="wipe(left)">
                                      <p:cBhvr>
                                        <p:cTn id="7" dur="500"/>
                                        <p:tgtEl>
                                          <p:spTgt spid="590859">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0861"/>
                                        </p:tgtEl>
                                        <p:attrNameLst>
                                          <p:attrName>style.visibility</p:attrName>
                                        </p:attrNameLst>
                                      </p:cBhvr>
                                      <p:to>
                                        <p:strVal val="visible"/>
                                      </p:to>
                                    </p:set>
                                    <p:animEffect transition="in" filter="wipe(left)">
                                      <p:cBhvr>
                                        <p:cTn id="11" dur="500"/>
                                        <p:tgtEl>
                                          <p:spTgt spid="590861"/>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590858"/>
                                        </p:tgtEl>
                                        <p:attrNameLst>
                                          <p:attrName>style.visibility</p:attrName>
                                        </p:attrNameLst>
                                      </p:cBhvr>
                                      <p:to>
                                        <p:strVal val="visible"/>
                                      </p:to>
                                    </p:set>
                                    <p:animEffect transition="in" filter="wipe(left)">
                                      <p:cBhvr>
                                        <p:cTn id="16" dur="500"/>
                                        <p:tgtEl>
                                          <p:spTgt spid="590858"/>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590853"/>
                                        </p:tgtEl>
                                        <p:attrNameLst>
                                          <p:attrName>style.visibility</p:attrName>
                                        </p:attrNameLst>
                                      </p:cBhvr>
                                      <p:to>
                                        <p:strVal val="visible"/>
                                      </p:to>
                                    </p:set>
                                    <p:animEffect transition="in" filter="wipe(left)">
                                      <p:cBhvr>
                                        <p:cTn id="20" dur="500"/>
                                        <p:tgtEl>
                                          <p:spTgt spid="590853"/>
                                        </p:tgtEl>
                                      </p:cBhvr>
                                    </p:animEffect>
                                  </p:childTnLst>
                                </p:cTn>
                              </p:par>
                            </p:childTnLst>
                          </p:cTn>
                        </p:par>
                        <p:par>
                          <p:cTn id="21" fill="hold" nodeType="afterGroup">
                            <p:stCondLst>
                              <p:cond delay="1000"/>
                            </p:stCondLst>
                            <p:childTnLst>
                              <p:par>
                                <p:cTn id="22" presetID="22" presetClass="entr" presetSubtype="4"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down)">
                                      <p:cBhvr>
                                        <p:cTn id="24" dur="500"/>
                                        <p:tgtEl>
                                          <p:spTgt spid="2"/>
                                        </p:tgtEl>
                                      </p:cBhvr>
                                    </p:animEffect>
                                  </p:childTnLst>
                                </p:cTn>
                              </p:par>
                              <p:par>
                                <p:cTn id="25" presetID="22" presetClass="entr" presetSubtype="8"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nodeType="afterGroup">
                            <p:stCondLst>
                              <p:cond delay="1500"/>
                            </p:stCondLst>
                            <p:childTnLst>
                              <p:par>
                                <p:cTn id="29" presetID="22" presetClass="entr" presetSubtype="8" fill="hold" nodeType="afterEffect">
                                  <p:stCondLst>
                                    <p:cond delay="0"/>
                                  </p:stCondLst>
                                  <p:childTnLst>
                                    <p:set>
                                      <p:cBhvr>
                                        <p:cTn id="30" dur="1" fill="hold">
                                          <p:stCondLst>
                                            <p:cond delay="0"/>
                                          </p:stCondLst>
                                        </p:cTn>
                                        <p:tgtEl>
                                          <p:spTgt spid="590871"/>
                                        </p:tgtEl>
                                        <p:attrNameLst>
                                          <p:attrName>style.visibility</p:attrName>
                                        </p:attrNameLst>
                                      </p:cBhvr>
                                      <p:to>
                                        <p:strVal val="visible"/>
                                      </p:to>
                                    </p:set>
                                    <p:animEffect transition="in" filter="wipe(left)">
                                      <p:cBhvr>
                                        <p:cTn id="31" dur="500"/>
                                        <p:tgtEl>
                                          <p:spTgt spid="590871"/>
                                        </p:tgtEl>
                                      </p:cBhvr>
                                    </p:animEffect>
                                  </p:childTnLst>
                                </p:cTn>
                              </p:par>
                            </p:childTnLst>
                          </p:cTn>
                        </p:par>
                        <p:par>
                          <p:cTn id="32" fill="hold" nodeType="afterGroup">
                            <p:stCondLst>
                              <p:cond delay="2000"/>
                            </p:stCondLst>
                            <p:childTnLst>
                              <p:par>
                                <p:cTn id="33" presetID="22" presetClass="entr" presetSubtype="8" fill="hold" nodeType="afterEffect">
                                  <p:stCondLst>
                                    <p:cond delay="0"/>
                                  </p:stCondLst>
                                  <p:childTnLst>
                                    <p:set>
                                      <p:cBhvr>
                                        <p:cTn id="34" dur="1" fill="hold">
                                          <p:stCondLst>
                                            <p:cond delay="0"/>
                                          </p:stCondLst>
                                        </p:cTn>
                                        <p:tgtEl>
                                          <p:spTgt spid="590872"/>
                                        </p:tgtEl>
                                        <p:attrNameLst>
                                          <p:attrName>style.visibility</p:attrName>
                                        </p:attrNameLst>
                                      </p:cBhvr>
                                      <p:to>
                                        <p:strVal val="visible"/>
                                      </p:to>
                                    </p:set>
                                    <p:animEffect transition="in" filter="wipe(left)">
                                      <p:cBhvr>
                                        <p:cTn id="35" dur="1000"/>
                                        <p:tgtEl>
                                          <p:spTgt spid="590872"/>
                                        </p:tgtEl>
                                      </p:cBhvr>
                                    </p:animEffect>
                                  </p:childTnLst>
                                </p:cTn>
                              </p:par>
                            </p:childTnLst>
                          </p:cTn>
                        </p:par>
                        <p:par>
                          <p:cTn id="36" fill="hold" nodeType="afterGroup">
                            <p:stCondLst>
                              <p:cond delay="3000"/>
                            </p:stCondLst>
                            <p:childTnLst>
                              <p:par>
                                <p:cTn id="37" presetID="22" presetClass="entr" presetSubtype="8" fill="hold" nodeType="afterEffect">
                                  <p:stCondLst>
                                    <p:cond delay="0"/>
                                  </p:stCondLst>
                                  <p:childTnLst>
                                    <p:set>
                                      <p:cBhvr>
                                        <p:cTn id="38" dur="1" fill="hold">
                                          <p:stCondLst>
                                            <p:cond delay="0"/>
                                          </p:stCondLst>
                                        </p:cTn>
                                        <p:tgtEl>
                                          <p:spTgt spid="590873"/>
                                        </p:tgtEl>
                                        <p:attrNameLst>
                                          <p:attrName>style.visibility</p:attrName>
                                        </p:attrNameLst>
                                      </p:cBhvr>
                                      <p:to>
                                        <p:strVal val="visible"/>
                                      </p:to>
                                    </p:set>
                                    <p:animEffect transition="in" filter="wipe(left)">
                                      <p:cBhvr>
                                        <p:cTn id="39" dur="1000"/>
                                        <p:tgtEl>
                                          <p:spTgt spid="590873"/>
                                        </p:tgtEl>
                                      </p:cBhvr>
                                    </p:animEffect>
                                  </p:childTnLst>
                                </p:cTn>
                              </p:par>
                            </p:childTnLst>
                          </p:cTn>
                        </p:par>
                        <p:par>
                          <p:cTn id="40" fill="hold" nodeType="afterGroup">
                            <p:stCondLst>
                              <p:cond delay="4000"/>
                            </p:stCondLst>
                            <p:childTnLst>
                              <p:par>
                                <p:cTn id="41" presetID="22" presetClass="entr" presetSubtype="8" fill="hold" nodeType="afterEffect">
                                  <p:stCondLst>
                                    <p:cond delay="0"/>
                                  </p:stCondLst>
                                  <p:childTnLst>
                                    <p:set>
                                      <p:cBhvr>
                                        <p:cTn id="42" dur="1" fill="hold">
                                          <p:stCondLst>
                                            <p:cond delay="0"/>
                                          </p:stCondLst>
                                        </p:cTn>
                                        <p:tgtEl>
                                          <p:spTgt spid="590874"/>
                                        </p:tgtEl>
                                        <p:attrNameLst>
                                          <p:attrName>style.visibility</p:attrName>
                                        </p:attrNameLst>
                                      </p:cBhvr>
                                      <p:to>
                                        <p:strVal val="visible"/>
                                      </p:to>
                                    </p:set>
                                    <p:animEffect transition="in" filter="wipe(left)">
                                      <p:cBhvr>
                                        <p:cTn id="43" dur="1000"/>
                                        <p:tgtEl>
                                          <p:spTgt spid="590874"/>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590852"/>
                                        </p:tgtEl>
                                        <p:attrNameLst>
                                          <p:attrName>style.visibility</p:attrName>
                                        </p:attrNameLst>
                                      </p:cBhvr>
                                      <p:to>
                                        <p:strVal val="visible"/>
                                      </p:to>
                                    </p:set>
                                    <p:animEffect transition="in" filter="wipe(left)">
                                      <p:cBhvr>
                                        <p:cTn id="47" dur="500"/>
                                        <p:tgtEl>
                                          <p:spTgt spid="590852"/>
                                        </p:tgtEl>
                                      </p:cBhvr>
                                    </p:animEffect>
                                  </p:childTnLst>
                                </p:cTn>
                              </p:par>
                            </p:childTnLst>
                          </p:cTn>
                        </p:par>
                      </p:childTnLst>
                    </p:cTn>
                  </p:par>
                  <p:par>
                    <p:cTn id="48" fill="hold">
                      <p:stCondLst>
                        <p:cond delay="indefinite"/>
                      </p:stCondLst>
                      <p:childTnLst>
                        <p:par>
                          <p:cTn id="49" fill="hold" nodeType="after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590875"/>
                                        </p:tgtEl>
                                        <p:attrNameLst>
                                          <p:attrName>style.visibility</p:attrName>
                                        </p:attrNameLst>
                                      </p:cBhvr>
                                      <p:to>
                                        <p:strVal val="visible"/>
                                      </p:to>
                                    </p:set>
                                    <p:animEffect transition="in" filter="wipe(left)">
                                      <p:cBhvr>
                                        <p:cTn id="52" dur="1000"/>
                                        <p:tgtEl>
                                          <p:spTgt spid="590875"/>
                                        </p:tgtEl>
                                      </p:cBhvr>
                                    </p:animEffect>
                                  </p:childTnLst>
                                </p:cTn>
                              </p:par>
                            </p:childTnLst>
                          </p:cTn>
                        </p:par>
                        <p:par>
                          <p:cTn id="53" fill="hold" nodeType="afterGroup">
                            <p:stCondLst>
                              <p:cond delay="1000"/>
                            </p:stCondLst>
                            <p:childTnLst>
                              <p:par>
                                <p:cTn id="54" presetID="22" presetClass="entr" presetSubtype="8" fill="hold" nodeType="afterEffect">
                                  <p:stCondLst>
                                    <p:cond delay="0"/>
                                  </p:stCondLst>
                                  <p:childTnLst>
                                    <p:set>
                                      <p:cBhvr>
                                        <p:cTn id="55" dur="1" fill="hold">
                                          <p:stCondLst>
                                            <p:cond delay="0"/>
                                          </p:stCondLst>
                                        </p:cTn>
                                        <p:tgtEl>
                                          <p:spTgt spid="590876"/>
                                        </p:tgtEl>
                                        <p:attrNameLst>
                                          <p:attrName>style.visibility</p:attrName>
                                        </p:attrNameLst>
                                      </p:cBhvr>
                                      <p:to>
                                        <p:strVal val="visible"/>
                                      </p:to>
                                    </p:set>
                                    <p:animEffect transition="in" filter="wipe(left)">
                                      <p:cBhvr>
                                        <p:cTn id="56" dur="1000"/>
                                        <p:tgtEl>
                                          <p:spTgt spid="590876"/>
                                        </p:tgtEl>
                                      </p:cBhvr>
                                    </p:animEffect>
                                  </p:childTnLst>
                                </p:cTn>
                              </p:par>
                            </p:childTnLst>
                          </p:cTn>
                        </p:par>
                        <p:par>
                          <p:cTn id="57" fill="hold" nodeType="afterGroup">
                            <p:stCondLst>
                              <p:cond delay="2000"/>
                            </p:stCondLst>
                            <p:childTnLst>
                              <p:par>
                                <p:cTn id="58" presetID="22" presetClass="entr" presetSubtype="8" fill="hold" nodeType="afterEffect">
                                  <p:stCondLst>
                                    <p:cond delay="0"/>
                                  </p:stCondLst>
                                  <p:childTnLst>
                                    <p:set>
                                      <p:cBhvr>
                                        <p:cTn id="59" dur="1" fill="hold">
                                          <p:stCondLst>
                                            <p:cond delay="0"/>
                                          </p:stCondLst>
                                        </p:cTn>
                                        <p:tgtEl>
                                          <p:spTgt spid="590877"/>
                                        </p:tgtEl>
                                        <p:attrNameLst>
                                          <p:attrName>style.visibility</p:attrName>
                                        </p:attrNameLst>
                                      </p:cBhvr>
                                      <p:to>
                                        <p:strVal val="visible"/>
                                      </p:to>
                                    </p:set>
                                    <p:animEffect transition="in" filter="wipe(left)">
                                      <p:cBhvr>
                                        <p:cTn id="60" dur="1000"/>
                                        <p:tgtEl>
                                          <p:spTgt spid="590877"/>
                                        </p:tgtEl>
                                      </p:cBhvr>
                                    </p:animEffect>
                                  </p:childTnLst>
                                </p:cTn>
                              </p:par>
                            </p:childTnLst>
                          </p:cTn>
                        </p:par>
                        <p:par>
                          <p:cTn id="61" fill="hold">
                            <p:stCondLst>
                              <p:cond delay="3000"/>
                            </p:stCondLst>
                            <p:childTnLst>
                              <p:par>
                                <p:cTn id="62" presetID="22" presetClass="entr" presetSubtype="8" fill="hold" grpId="0" nodeType="afterEffect">
                                  <p:stCondLst>
                                    <p:cond delay="0"/>
                                  </p:stCondLst>
                                  <p:childTnLst>
                                    <p:set>
                                      <p:cBhvr>
                                        <p:cTn id="63" dur="1" fill="hold">
                                          <p:stCondLst>
                                            <p:cond delay="0"/>
                                          </p:stCondLst>
                                        </p:cTn>
                                        <p:tgtEl>
                                          <p:spTgt spid="590868"/>
                                        </p:tgtEl>
                                        <p:attrNameLst>
                                          <p:attrName>style.visibility</p:attrName>
                                        </p:attrNameLst>
                                      </p:cBhvr>
                                      <p:to>
                                        <p:strVal val="visible"/>
                                      </p:to>
                                    </p:set>
                                    <p:animEffect transition="in" filter="wipe(left)">
                                      <p:cBhvr>
                                        <p:cTn id="64" dur="500"/>
                                        <p:tgtEl>
                                          <p:spTgt spid="590868"/>
                                        </p:tgtEl>
                                      </p:cBhvr>
                                    </p:animEffect>
                                  </p:childTnLst>
                                </p:cTn>
                              </p:par>
                            </p:childTnLst>
                          </p:cTn>
                        </p:par>
                        <p:par>
                          <p:cTn id="65" fill="hold">
                            <p:stCondLst>
                              <p:cond delay="3500"/>
                            </p:stCondLst>
                            <p:childTnLst>
                              <p:par>
                                <p:cTn id="66" presetID="22" presetClass="entr" presetSubtype="2" fill="hold" nodeType="after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wipe(right)">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0852" grpId="0" animBg="1"/>
      <p:bldP spid="590853" grpId="0"/>
      <p:bldP spid="590858" grpId="0"/>
      <p:bldP spid="590859" grpId="0" build="p"/>
      <p:bldP spid="590861" grpId="0"/>
      <p:bldP spid="59086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1874" name="Rectangle 2"/>
          <p:cNvSpPr>
            <a:spLocks noChangeArrowheads="1"/>
          </p:cNvSpPr>
          <p:nvPr/>
        </p:nvSpPr>
        <p:spPr bwMode="auto">
          <a:xfrm>
            <a:off x="457202" y="2084388"/>
            <a:ext cx="2906711" cy="1143000"/>
          </a:xfrm>
          <a:prstGeom prst="rect">
            <a:avLst/>
          </a:prstGeom>
          <a:solidFill>
            <a:schemeClr val="bg1"/>
          </a:solidFill>
          <a:ln w="9525">
            <a:noFill/>
            <a:miter lim="800000"/>
            <a:headEnd/>
            <a:tailEnd/>
          </a:ln>
        </p:spPr>
        <p:txBody>
          <a:bodyPr/>
          <a:lstStyle/>
          <a:p>
            <a:pPr>
              <a:spcBef>
                <a:spcPct val="20000"/>
              </a:spcBef>
              <a:buFontTx/>
              <a:buNone/>
            </a:pPr>
            <a:r>
              <a:rPr lang="en-US" sz="1600" dirty="0">
                <a:latin typeface="Arial" charset="0"/>
              </a:rPr>
              <a:t>If indifference curves </a:t>
            </a:r>
            <a:r>
              <a:rPr lang="en-US" sz="1600" i="1" dirty="0">
                <a:latin typeface="Arial" charset="0"/>
              </a:rPr>
              <a:t>U</a:t>
            </a:r>
            <a:r>
              <a:rPr lang="en-US" sz="1600" baseline="-25000" dirty="0">
                <a:latin typeface="Arial" charset="0"/>
              </a:rPr>
              <a:t>1</a:t>
            </a:r>
            <a:r>
              <a:rPr lang="en-US" sz="1600" dirty="0">
                <a:latin typeface="Arial" charset="0"/>
              </a:rPr>
              <a:t> and </a:t>
            </a:r>
            <a:r>
              <a:rPr lang="en-US" sz="1600" i="1" dirty="0">
                <a:latin typeface="Arial" charset="0"/>
              </a:rPr>
              <a:t>U</a:t>
            </a:r>
            <a:r>
              <a:rPr lang="en-US" sz="1600" baseline="-25000" dirty="0">
                <a:latin typeface="Arial" charset="0"/>
              </a:rPr>
              <a:t>2</a:t>
            </a:r>
            <a:r>
              <a:rPr lang="en-US" sz="1600" dirty="0">
                <a:latin typeface="Arial" charset="0"/>
              </a:rPr>
              <a:t> intersect, one of the assumptions of consumer theory is violated.</a:t>
            </a:r>
          </a:p>
        </p:txBody>
      </p:sp>
      <p:sp>
        <p:nvSpPr>
          <p:cNvPr id="591875" name="Rectangle 3"/>
          <p:cNvSpPr>
            <a:spLocks noChangeArrowheads="1"/>
          </p:cNvSpPr>
          <p:nvPr/>
        </p:nvSpPr>
        <p:spPr bwMode="auto">
          <a:xfrm>
            <a:off x="476842" y="1538288"/>
            <a:ext cx="2887071" cy="5334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INDIFFERENCE CURVES CANNOT INTERSECT</a:t>
            </a:r>
          </a:p>
        </p:txBody>
      </p:sp>
      <p:sp>
        <p:nvSpPr>
          <p:cNvPr id="591880" name="Rectangle 8"/>
          <p:cNvSpPr>
            <a:spLocks noChangeArrowheads="1"/>
          </p:cNvSpPr>
          <p:nvPr/>
        </p:nvSpPr>
        <p:spPr bwMode="auto">
          <a:xfrm>
            <a:off x="516368" y="1219200"/>
            <a:ext cx="157119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3.4</a:t>
            </a:r>
          </a:p>
        </p:txBody>
      </p:sp>
      <p:sp>
        <p:nvSpPr>
          <p:cNvPr id="591884" name="Rectangle 12"/>
          <p:cNvSpPr>
            <a:spLocks noChangeArrowheads="1"/>
          </p:cNvSpPr>
          <p:nvPr/>
        </p:nvSpPr>
        <p:spPr bwMode="auto">
          <a:xfrm>
            <a:off x="457202" y="3200400"/>
            <a:ext cx="2906711" cy="1981200"/>
          </a:xfrm>
          <a:prstGeom prst="rect">
            <a:avLst/>
          </a:prstGeom>
          <a:solidFill>
            <a:schemeClr val="bg1"/>
          </a:solidFill>
          <a:ln w="9525">
            <a:noFill/>
            <a:miter lim="800000"/>
            <a:headEnd/>
            <a:tailEnd/>
          </a:ln>
        </p:spPr>
        <p:txBody>
          <a:bodyPr/>
          <a:lstStyle/>
          <a:p>
            <a:pPr>
              <a:spcBef>
                <a:spcPct val="20000"/>
              </a:spcBef>
              <a:buFontTx/>
              <a:buNone/>
            </a:pPr>
            <a:r>
              <a:rPr lang="en-US" sz="1600" dirty="0">
                <a:latin typeface="Arial" charset="0"/>
              </a:rPr>
              <a:t>According to this diagram, the consumer should be indifferent among market baskets </a:t>
            </a:r>
            <a:r>
              <a:rPr lang="en-US" sz="1600" i="1" dirty="0">
                <a:latin typeface="Arial" charset="0"/>
              </a:rPr>
              <a:t>A</a:t>
            </a:r>
            <a:r>
              <a:rPr lang="en-US" sz="1600" dirty="0">
                <a:latin typeface="Arial" charset="0"/>
              </a:rPr>
              <a:t>, </a:t>
            </a:r>
            <a:r>
              <a:rPr lang="en-US" sz="1600" i="1" dirty="0">
                <a:latin typeface="Arial" charset="0"/>
              </a:rPr>
              <a:t>B</a:t>
            </a:r>
            <a:r>
              <a:rPr lang="en-US" sz="1600" dirty="0">
                <a:latin typeface="Arial" charset="0"/>
              </a:rPr>
              <a:t>, and </a:t>
            </a:r>
            <a:r>
              <a:rPr lang="en-US" sz="1600" i="1" dirty="0">
                <a:latin typeface="Arial" charset="0"/>
              </a:rPr>
              <a:t>D</a:t>
            </a:r>
            <a:r>
              <a:rPr lang="en-US" sz="1600" dirty="0">
                <a:latin typeface="Arial" charset="0"/>
              </a:rPr>
              <a:t>. Yet </a:t>
            </a:r>
            <a:r>
              <a:rPr lang="en-US" sz="1600" i="1" dirty="0">
                <a:latin typeface="Arial" charset="0"/>
              </a:rPr>
              <a:t>B</a:t>
            </a:r>
            <a:r>
              <a:rPr lang="en-US" sz="1600" dirty="0">
                <a:latin typeface="Arial" charset="0"/>
              </a:rPr>
              <a:t> should be preferred to </a:t>
            </a:r>
            <a:r>
              <a:rPr lang="en-US" sz="1600" i="1" dirty="0">
                <a:latin typeface="Arial" charset="0"/>
              </a:rPr>
              <a:t>D</a:t>
            </a:r>
            <a:r>
              <a:rPr lang="en-US" sz="1600" dirty="0">
                <a:latin typeface="Arial" charset="0"/>
              </a:rPr>
              <a:t> because </a:t>
            </a:r>
            <a:r>
              <a:rPr lang="en-US" sz="1600" i="1" dirty="0">
                <a:latin typeface="Arial" charset="0"/>
              </a:rPr>
              <a:t>B</a:t>
            </a:r>
            <a:r>
              <a:rPr lang="en-US" sz="1600" dirty="0">
                <a:latin typeface="Arial" charset="0"/>
              </a:rPr>
              <a:t> has more of both goods.</a:t>
            </a:r>
          </a:p>
        </p:txBody>
      </p:sp>
      <p:pic>
        <p:nvPicPr>
          <p:cNvPr id="591893" name="Picture 21" descr="fig3"/>
          <p:cNvPicPr>
            <a:picLocks noChangeAspect="1" noChangeArrowheads="1"/>
          </p:cNvPicPr>
          <p:nvPr/>
        </p:nvPicPr>
        <p:blipFill>
          <a:blip r:embed="rId2" cstate="print"/>
          <a:srcRect/>
          <a:stretch>
            <a:fillRect/>
          </a:stretch>
        </p:blipFill>
        <p:spPr bwMode="auto">
          <a:xfrm>
            <a:off x="3867150" y="1524000"/>
            <a:ext cx="3924300" cy="3800475"/>
          </a:xfrm>
          <a:prstGeom prst="rect">
            <a:avLst/>
          </a:prstGeom>
          <a:noFill/>
          <a:ln w="9525">
            <a:noFill/>
            <a:miter lim="800000"/>
            <a:headEnd/>
            <a:tailEnd/>
          </a:ln>
        </p:spPr>
      </p:pic>
      <p:pic>
        <p:nvPicPr>
          <p:cNvPr id="591894" name="Picture 22" descr="fig3"/>
          <p:cNvPicPr>
            <a:picLocks noChangeAspect="1" noChangeArrowheads="1"/>
          </p:cNvPicPr>
          <p:nvPr/>
        </p:nvPicPr>
        <p:blipFill>
          <a:blip r:embed="rId3" cstate="print"/>
          <a:srcRect/>
          <a:stretch>
            <a:fillRect/>
          </a:stretch>
        </p:blipFill>
        <p:spPr bwMode="auto">
          <a:xfrm>
            <a:off x="3867150" y="1524000"/>
            <a:ext cx="3924300" cy="3800475"/>
          </a:xfrm>
          <a:prstGeom prst="rect">
            <a:avLst/>
          </a:prstGeom>
          <a:noFill/>
          <a:ln w="9525">
            <a:noFill/>
            <a:miter lim="800000"/>
            <a:headEnd/>
            <a:tailEnd/>
          </a:ln>
        </p:spPr>
      </p:pic>
      <p:pic>
        <p:nvPicPr>
          <p:cNvPr id="591895" name="Picture 23" descr="fig3"/>
          <p:cNvPicPr>
            <a:picLocks noChangeAspect="1" noChangeArrowheads="1"/>
          </p:cNvPicPr>
          <p:nvPr/>
        </p:nvPicPr>
        <p:blipFill>
          <a:blip r:embed="rId4" cstate="print"/>
          <a:srcRect/>
          <a:stretch>
            <a:fillRect/>
          </a:stretch>
        </p:blipFill>
        <p:spPr bwMode="auto">
          <a:xfrm>
            <a:off x="3867150" y="1524000"/>
            <a:ext cx="3924300" cy="3800475"/>
          </a:xfrm>
          <a:prstGeom prst="rect">
            <a:avLst/>
          </a:prstGeom>
          <a:noFill/>
          <a:ln w="9525">
            <a:noFill/>
            <a:miter lim="800000"/>
            <a:headEnd/>
            <a:tailEnd/>
          </a:ln>
        </p:spPr>
      </p:pic>
      <p:pic>
        <p:nvPicPr>
          <p:cNvPr id="591896" name="Picture 24" descr="fig3"/>
          <p:cNvPicPr>
            <a:picLocks noChangeAspect="1" noChangeArrowheads="1"/>
          </p:cNvPicPr>
          <p:nvPr/>
        </p:nvPicPr>
        <p:blipFill>
          <a:blip r:embed="rId5" cstate="print"/>
          <a:srcRect/>
          <a:stretch>
            <a:fillRect/>
          </a:stretch>
        </p:blipFill>
        <p:spPr bwMode="auto">
          <a:xfrm>
            <a:off x="3867150" y="1524000"/>
            <a:ext cx="3924300" cy="3800475"/>
          </a:xfrm>
          <a:prstGeom prst="rect">
            <a:avLst/>
          </a:prstGeom>
          <a:noFill/>
          <a:ln w="9525">
            <a:noFill/>
            <a:miter lim="800000"/>
            <a:headEnd/>
            <a:tailEnd/>
          </a:ln>
        </p:spPr>
      </p:pic>
      <p:pic>
        <p:nvPicPr>
          <p:cNvPr id="591897" name="Picture 25" descr="fig3"/>
          <p:cNvPicPr>
            <a:picLocks noChangeAspect="1" noChangeArrowheads="1"/>
          </p:cNvPicPr>
          <p:nvPr/>
        </p:nvPicPr>
        <p:blipFill>
          <a:blip r:embed="rId6" cstate="print"/>
          <a:srcRect/>
          <a:stretch>
            <a:fillRect/>
          </a:stretch>
        </p:blipFill>
        <p:spPr bwMode="auto">
          <a:xfrm>
            <a:off x="3867150" y="1524000"/>
            <a:ext cx="3924300" cy="3800475"/>
          </a:xfrm>
          <a:prstGeom prst="rect">
            <a:avLst/>
          </a:prstGeom>
          <a:noFill/>
          <a:ln w="9525">
            <a:noFill/>
            <a:miter lim="800000"/>
            <a:headEnd/>
            <a:tailEnd/>
          </a:ln>
        </p:spPr>
      </p:pic>
      <p:grpSp>
        <p:nvGrpSpPr>
          <p:cNvPr id="14" name="Group 13"/>
          <p:cNvGrpSpPr>
            <a:grpSpLocks/>
          </p:cNvGrpSpPr>
          <p:nvPr/>
        </p:nvGrpSpPr>
        <p:grpSpPr bwMode="auto">
          <a:xfrm>
            <a:off x="3429000" y="5438775"/>
            <a:ext cx="4800600" cy="152400"/>
            <a:chOff x="3657600" y="1678781"/>
            <a:chExt cx="4800600" cy="152400"/>
          </a:xfrm>
        </p:grpSpPr>
        <p:cxnSp>
          <p:nvCxnSpPr>
            <p:cNvPr id="23571" name="Straight Connector 14"/>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3572" name="Straight Connector 15"/>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17" name="Group 16"/>
          <p:cNvGrpSpPr>
            <a:grpSpLocks/>
          </p:cNvGrpSpPr>
          <p:nvPr/>
        </p:nvGrpSpPr>
        <p:grpSpPr bwMode="auto">
          <a:xfrm>
            <a:off x="3352800" y="1181100"/>
            <a:ext cx="152400" cy="4343400"/>
            <a:chOff x="3574256" y="2209800"/>
            <a:chExt cx="152400" cy="4114800"/>
          </a:xfrm>
        </p:grpSpPr>
        <p:cxnSp>
          <p:nvCxnSpPr>
            <p:cNvPr id="23569" name="Straight Connector 18"/>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3570" name="Straight Connector 19"/>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1" name="Group 20"/>
          <p:cNvGrpSpPr>
            <a:grpSpLocks/>
          </p:cNvGrpSpPr>
          <p:nvPr/>
        </p:nvGrpSpPr>
        <p:grpSpPr bwMode="auto">
          <a:xfrm>
            <a:off x="457201" y="5105400"/>
            <a:ext cx="2971800" cy="152400"/>
            <a:chOff x="457199" y="5791200"/>
            <a:chExt cx="3193257" cy="152400"/>
          </a:xfrm>
        </p:grpSpPr>
        <p:cxnSp>
          <p:nvCxnSpPr>
            <p:cNvPr id="23567" name="Straight Connector 21"/>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23568" name="Straight Connector 22"/>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3" name="Picture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91880"/>
                                        </p:tgtEl>
                                        <p:attrNameLst>
                                          <p:attrName>style.visibility</p:attrName>
                                        </p:attrNameLst>
                                      </p:cBhvr>
                                      <p:to>
                                        <p:strVal val="visible"/>
                                      </p:to>
                                    </p:set>
                                    <p:animEffect transition="in" filter="wipe(left)">
                                      <p:cBhvr>
                                        <p:cTn id="7" dur="500"/>
                                        <p:tgtEl>
                                          <p:spTgt spid="591880"/>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1875"/>
                                        </p:tgtEl>
                                        <p:attrNameLst>
                                          <p:attrName>style.visibility</p:attrName>
                                        </p:attrNameLst>
                                      </p:cBhvr>
                                      <p:to>
                                        <p:strVal val="visible"/>
                                      </p:to>
                                    </p:set>
                                    <p:animEffect transition="in" filter="wipe(left)">
                                      <p:cBhvr>
                                        <p:cTn id="11" dur="500"/>
                                        <p:tgtEl>
                                          <p:spTgt spid="591875"/>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par>
                                <p:cTn id="16" presetID="22" presetClass="entr" presetSubtype="8"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500"/>
                                        <p:tgtEl>
                                          <p:spTgt spid="14"/>
                                        </p:tgtEl>
                                      </p:cBhvr>
                                    </p:animEffect>
                                  </p:childTnLst>
                                </p:cTn>
                              </p:par>
                            </p:childTnLst>
                          </p:cTn>
                        </p:par>
                        <p:par>
                          <p:cTn id="19" fill="hold" nodeType="afterGroup">
                            <p:stCondLst>
                              <p:cond delay="1500"/>
                            </p:stCondLst>
                            <p:childTnLst>
                              <p:par>
                                <p:cTn id="20" presetID="22" presetClass="entr" presetSubtype="8" fill="hold" nodeType="afterEffect">
                                  <p:stCondLst>
                                    <p:cond delay="0"/>
                                  </p:stCondLst>
                                  <p:childTnLst>
                                    <p:set>
                                      <p:cBhvr>
                                        <p:cTn id="21" dur="1" fill="hold">
                                          <p:stCondLst>
                                            <p:cond delay="0"/>
                                          </p:stCondLst>
                                        </p:cTn>
                                        <p:tgtEl>
                                          <p:spTgt spid="591893"/>
                                        </p:tgtEl>
                                        <p:attrNameLst>
                                          <p:attrName>style.visibility</p:attrName>
                                        </p:attrNameLst>
                                      </p:cBhvr>
                                      <p:to>
                                        <p:strVal val="visible"/>
                                      </p:to>
                                    </p:set>
                                    <p:animEffect transition="in" filter="wipe(left)">
                                      <p:cBhvr>
                                        <p:cTn id="22" dur="500"/>
                                        <p:tgtEl>
                                          <p:spTgt spid="591893"/>
                                        </p:tgtEl>
                                      </p:cBhvr>
                                    </p:animEffect>
                                  </p:childTnLst>
                                </p:cTn>
                              </p:par>
                            </p:childTnLst>
                          </p:cTn>
                        </p:par>
                        <p:par>
                          <p:cTn id="23" fill="hold" nodeType="afterGroup">
                            <p:stCondLst>
                              <p:cond delay="2000"/>
                            </p:stCondLst>
                            <p:childTnLst>
                              <p:par>
                                <p:cTn id="24" presetID="22" presetClass="entr" presetSubtype="2" fill="hold" nodeType="afterEffect">
                                  <p:stCondLst>
                                    <p:cond delay="0"/>
                                  </p:stCondLst>
                                  <p:childTnLst>
                                    <p:set>
                                      <p:cBhvr>
                                        <p:cTn id="25" dur="1" fill="hold">
                                          <p:stCondLst>
                                            <p:cond delay="0"/>
                                          </p:stCondLst>
                                        </p:cTn>
                                        <p:tgtEl>
                                          <p:spTgt spid="591894"/>
                                        </p:tgtEl>
                                        <p:attrNameLst>
                                          <p:attrName>style.visibility</p:attrName>
                                        </p:attrNameLst>
                                      </p:cBhvr>
                                      <p:to>
                                        <p:strVal val="visible"/>
                                      </p:to>
                                    </p:set>
                                    <p:animEffect transition="in" filter="wipe(right)">
                                      <p:cBhvr>
                                        <p:cTn id="26" dur="1000"/>
                                        <p:tgtEl>
                                          <p:spTgt spid="591894"/>
                                        </p:tgtEl>
                                      </p:cBhvr>
                                    </p:animEffect>
                                  </p:childTnLst>
                                </p:cTn>
                              </p:par>
                            </p:childTnLst>
                          </p:cTn>
                        </p:par>
                        <p:par>
                          <p:cTn id="27" fill="hold" nodeType="afterGroup">
                            <p:stCondLst>
                              <p:cond delay="3000"/>
                            </p:stCondLst>
                            <p:childTnLst>
                              <p:par>
                                <p:cTn id="28" presetID="22" presetClass="entr" presetSubtype="4" fill="hold" nodeType="afterEffect">
                                  <p:stCondLst>
                                    <p:cond delay="0"/>
                                  </p:stCondLst>
                                  <p:childTnLst>
                                    <p:set>
                                      <p:cBhvr>
                                        <p:cTn id="29" dur="1" fill="hold">
                                          <p:stCondLst>
                                            <p:cond delay="0"/>
                                          </p:stCondLst>
                                        </p:cTn>
                                        <p:tgtEl>
                                          <p:spTgt spid="591895"/>
                                        </p:tgtEl>
                                        <p:attrNameLst>
                                          <p:attrName>style.visibility</p:attrName>
                                        </p:attrNameLst>
                                      </p:cBhvr>
                                      <p:to>
                                        <p:strVal val="visible"/>
                                      </p:to>
                                    </p:set>
                                    <p:animEffect transition="in" filter="wipe(down)">
                                      <p:cBhvr>
                                        <p:cTn id="30" dur="1000"/>
                                        <p:tgtEl>
                                          <p:spTgt spid="591895"/>
                                        </p:tgtEl>
                                      </p:cBhvr>
                                    </p:animEffect>
                                  </p:childTnLst>
                                </p:cTn>
                              </p:par>
                            </p:childTnLst>
                          </p:cTn>
                        </p:par>
                        <p:par>
                          <p:cTn id="31" fill="hold" nodeType="afterGroup">
                            <p:stCondLst>
                              <p:cond delay="4000"/>
                            </p:stCondLst>
                            <p:childTnLst>
                              <p:par>
                                <p:cTn id="32" presetID="22" presetClass="entr" presetSubtype="8" fill="hold" nodeType="afterEffect">
                                  <p:stCondLst>
                                    <p:cond delay="0"/>
                                  </p:stCondLst>
                                  <p:childTnLst>
                                    <p:set>
                                      <p:cBhvr>
                                        <p:cTn id="33" dur="1" fill="hold">
                                          <p:stCondLst>
                                            <p:cond delay="0"/>
                                          </p:stCondLst>
                                        </p:cTn>
                                        <p:tgtEl>
                                          <p:spTgt spid="591896"/>
                                        </p:tgtEl>
                                        <p:attrNameLst>
                                          <p:attrName>style.visibility</p:attrName>
                                        </p:attrNameLst>
                                      </p:cBhvr>
                                      <p:to>
                                        <p:strVal val="visible"/>
                                      </p:to>
                                    </p:set>
                                    <p:animEffect transition="in" filter="wipe(left)">
                                      <p:cBhvr>
                                        <p:cTn id="34" dur="1000"/>
                                        <p:tgtEl>
                                          <p:spTgt spid="591896"/>
                                        </p:tgtEl>
                                      </p:cBhvr>
                                    </p:animEffect>
                                  </p:childTnLst>
                                </p:cTn>
                              </p:par>
                            </p:childTnLst>
                          </p:cTn>
                        </p:par>
                        <p:par>
                          <p:cTn id="35" fill="hold" nodeType="afterGroup">
                            <p:stCondLst>
                              <p:cond delay="5000"/>
                            </p:stCondLst>
                            <p:childTnLst>
                              <p:par>
                                <p:cTn id="36" presetID="22" presetClass="entr" presetSubtype="8" fill="hold" grpId="0" nodeType="afterEffect">
                                  <p:stCondLst>
                                    <p:cond delay="0"/>
                                  </p:stCondLst>
                                  <p:childTnLst>
                                    <p:set>
                                      <p:cBhvr>
                                        <p:cTn id="37" dur="1" fill="hold">
                                          <p:stCondLst>
                                            <p:cond delay="0"/>
                                          </p:stCondLst>
                                        </p:cTn>
                                        <p:tgtEl>
                                          <p:spTgt spid="591874"/>
                                        </p:tgtEl>
                                        <p:attrNameLst>
                                          <p:attrName>style.visibility</p:attrName>
                                        </p:attrNameLst>
                                      </p:cBhvr>
                                      <p:to>
                                        <p:strVal val="visible"/>
                                      </p:to>
                                    </p:set>
                                    <p:animEffect transition="in" filter="wipe(left)">
                                      <p:cBhvr>
                                        <p:cTn id="38" dur="500"/>
                                        <p:tgtEl>
                                          <p:spTgt spid="591874"/>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2" fill="hold" nodeType="clickEffect">
                                  <p:stCondLst>
                                    <p:cond delay="0"/>
                                  </p:stCondLst>
                                  <p:childTnLst>
                                    <p:set>
                                      <p:cBhvr>
                                        <p:cTn id="42" dur="1" fill="hold">
                                          <p:stCondLst>
                                            <p:cond delay="0"/>
                                          </p:stCondLst>
                                        </p:cTn>
                                        <p:tgtEl>
                                          <p:spTgt spid="591897"/>
                                        </p:tgtEl>
                                        <p:attrNameLst>
                                          <p:attrName>style.visibility</p:attrName>
                                        </p:attrNameLst>
                                      </p:cBhvr>
                                      <p:to>
                                        <p:strVal val="visible"/>
                                      </p:to>
                                    </p:set>
                                    <p:animEffect transition="in" filter="wipe(right)">
                                      <p:cBhvr>
                                        <p:cTn id="43" dur="1000"/>
                                        <p:tgtEl>
                                          <p:spTgt spid="591897"/>
                                        </p:tgtEl>
                                      </p:cBhvr>
                                    </p:animEffect>
                                  </p:childTnLst>
                                </p:cTn>
                              </p:par>
                            </p:childTnLst>
                          </p:cTn>
                        </p:par>
                        <p:par>
                          <p:cTn id="44" fill="hold" nodeType="afterGroup">
                            <p:stCondLst>
                              <p:cond delay="1000"/>
                            </p:stCondLst>
                            <p:childTnLst>
                              <p:par>
                                <p:cTn id="45" presetID="22" presetClass="entr" presetSubtype="8" fill="hold" grpId="0" nodeType="afterEffect">
                                  <p:stCondLst>
                                    <p:cond delay="0"/>
                                  </p:stCondLst>
                                  <p:childTnLst>
                                    <p:set>
                                      <p:cBhvr>
                                        <p:cTn id="46" dur="1" fill="hold">
                                          <p:stCondLst>
                                            <p:cond delay="0"/>
                                          </p:stCondLst>
                                        </p:cTn>
                                        <p:tgtEl>
                                          <p:spTgt spid="591884"/>
                                        </p:tgtEl>
                                        <p:attrNameLst>
                                          <p:attrName>style.visibility</p:attrName>
                                        </p:attrNameLst>
                                      </p:cBhvr>
                                      <p:to>
                                        <p:strVal val="visible"/>
                                      </p:to>
                                    </p:set>
                                    <p:animEffect transition="in" filter="wipe(left)">
                                      <p:cBhvr>
                                        <p:cTn id="47" dur="500"/>
                                        <p:tgtEl>
                                          <p:spTgt spid="591884"/>
                                        </p:tgtEl>
                                      </p:cBhvr>
                                    </p:animEffect>
                                  </p:childTnLst>
                                </p:cTn>
                              </p:par>
                            </p:childTnLst>
                          </p:cTn>
                        </p:par>
                        <p:par>
                          <p:cTn id="48" fill="hold">
                            <p:stCondLst>
                              <p:cond delay="1500"/>
                            </p:stCondLst>
                            <p:childTnLst>
                              <p:par>
                                <p:cTn id="49" presetID="22" presetClass="entr" presetSubtype="2"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right)">
                                      <p:cBhvr>
                                        <p:cTn id="5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1874" grpId="0" animBg="1"/>
      <p:bldP spid="591875" grpId="0"/>
      <p:bldP spid="591880" grpId="0"/>
      <p:bldP spid="59188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2915" name="Picture 19" descr="fig3"/>
          <p:cNvPicPr>
            <a:picLocks noChangeAspect="1" noChangeArrowheads="1"/>
          </p:cNvPicPr>
          <p:nvPr/>
        </p:nvPicPr>
        <p:blipFill>
          <a:blip r:embed="rId2" cstate="print"/>
          <a:srcRect/>
          <a:stretch>
            <a:fillRect/>
          </a:stretch>
        </p:blipFill>
        <p:spPr bwMode="auto">
          <a:xfrm>
            <a:off x="3924300" y="1524000"/>
            <a:ext cx="4686300" cy="4286250"/>
          </a:xfrm>
          <a:prstGeom prst="rect">
            <a:avLst/>
          </a:prstGeom>
          <a:noFill/>
          <a:ln w="9525">
            <a:noFill/>
            <a:miter lim="800000"/>
            <a:headEnd/>
            <a:tailEnd/>
          </a:ln>
        </p:spPr>
      </p:pic>
      <p:pic>
        <p:nvPicPr>
          <p:cNvPr id="592916" name="Picture 20" descr="fig3"/>
          <p:cNvPicPr>
            <a:picLocks noChangeAspect="1" noChangeArrowheads="1"/>
          </p:cNvPicPr>
          <p:nvPr/>
        </p:nvPicPr>
        <p:blipFill>
          <a:blip r:embed="rId3" cstate="print"/>
          <a:srcRect/>
          <a:stretch>
            <a:fillRect/>
          </a:stretch>
        </p:blipFill>
        <p:spPr bwMode="auto">
          <a:xfrm>
            <a:off x="3924300" y="1524000"/>
            <a:ext cx="4686300" cy="4286250"/>
          </a:xfrm>
          <a:prstGeom prst="rect">
            <a:avLst/>
          </a:prstGeom>
          <a:noFill/>
          <a:ln w="9525">
            <a:noFill/>
            <a:miter lim="800000"/>
            <a:headEnd/>
            <a:tailEnd/>
          </a:ln>
        </p:spPr>
      </p:pic>
      <p:sp>
        <p:nvSpPr>
          <p:cNvPr id="592898" name="Rectangle 2"/>
          <p:cNvSpPr>
            <a:spLocks noChangeArrowheads="1"/>
          </p:cNvSpPr>
          <p:nvPr/>
        </p:nvSpPr>
        <p:spPr bwMode="auto">
          <a:xfrm>
            <a:off x="457201" y="2286000"/>
            <a:ext cx="2876550" cy="1295400"/>
          </a:xfrm>
          <a:prstGeom prst="rect">
            <a:avLst/>
          </a:prstGeom>
          <a:solidFill>
            <a:schemeClr val="bg1"/>
          </a:solidFill>
          <a:ln w="9525">
            <a:noFill/>
            <a:miter lim="800000"/>
            <a:headEnd/>
            <a:tailEnd/>
          </a:ln>
        </p:spPr>
        <p:txBody>
          <a:bodyPr/>
          <a:lstStyle/>
          <a:p>
            <a:pPr>
              <a:spcBef>
                <a:spcPct val="20000"/>
              </a:spcBef>
              <a:buFontTx/>
              <a:buNone/>
            </a:pPr>
            <a:r>
              <a:rPr lang="en-US" sz="1600" dirty="0">
                <a:latin typeface="Arial" charset="0"/>
              </a:rPr>
              <a:t>The magnitude of the slope of an indifference curve measures the consumer’s marginal rate of substitution (MRS) between two goods.</a:t>
            </a:r>
          </a:p>
        </p:txBody>
      </p:sp>
      <p:sp>
        <p:nvSpPr>
          <p:cNvPr id="592899" name="Rectangle 3"/>
          <p:cNvSpPr>
            <a:spLocks noChangeArrowheads="1"/>
          </p:cNvSpPr>
          <p:nvPr/>
        </p:nvSpPr>
        <p:spPr bwMode="auto">
          <a:xfrm>
            <a:off x="466727" y="1797050"/>
            <a:ext cx="2867024" cy="466725"/>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THE MARGINAL RATE OF SUBSTITUTION</a:t>
            </a:r>
          </a:p>
        </p:txBody>
      </p:sp>
      <p:sp>
        <p:nvSpPr>
          <p:cNvPr id="592904" name="Rectangle 8"/>
          <p:cNvSpPr>
            <a:spLocks noChangeArrowheads="1"/>
          </p:cNvSpPr>
          <p:nvPr/>
        </p:nvSpPr>
        <p:spPr bwMode="auto">
          <a:xfrm>
            <a:off x="486905" y="1447800"/>
            <a:ext cx="1427622"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3.5</a:t>
            </a:r>
          </a:p>
        </p:txBody>
      </p:sp>
      <p:sp>
        <p:nvSpPr>
          <p:cNvPr id="592905" name="Rectangle 9"/>
          <p:cNvSpPr>
            <a:spLocks noGrp="1" noChangeArrowheads="1"/>
          </p:cNvSpPr>
          <p:nvPr>
            <p:ph type="body" idx="4294967295"/>
          </p:nvPr>
        </p:nvSpPr>
        <p:spPr>
          <a:xfrm>
            <a:off x="466725" y="0"/>
            <a:ext cx="6934200" cy="685800"/>
          </a:xfrm>
          <a:prstGeom prst="rect">
            <a:avLst/>
          </a:prstGeom>
          <a:noFill/>
        </p:spPr>
        <p:txBody>
          <a:bodyPr anchor="b"/>
          <a:lstStyle/>
          <a:p>
            <a:pPr marL="0" indent="0" eaLnBrk="1" hangingPunct="1"/>
            <a:r>
              <a:rPr lang="en-US" sz="2000" b="1" dirty="0" smtClean="0">
                <a:solidFill>
                  <a:srgbClr val="950057"/>
                </a:solidFill>
              </a:rPr>
              <a:t>The Shape of Indifference Curves</a:t>
            </a:r>
          </a:p>
        </p:txBody>
      </p:sp>
      <p:sp>
        <p:nvSpPr>
          <p:cNvPr id="592907" name="Rectangle 11"/>
          <p:cNvSpPr>
            <a:spLocks noChangeArrowheads="1"/>
          </p:cNvSpPr>
          <p:nvPr/>
        </p:nvSpPr>
        <p:spPr bwMode="auto">
          <a:xfrm>
            <a:off x="457200" y="3581399"/>
            <a:ext cx="2876551" cy="1602581"/>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sz="1600" dirty="0">
                <a:latin typeface="Arial" charset="0"/>
              </a:rPr>
              <a:t>In this figure, the MRS between clothing (</a:t>
            </a:r>
            <a:r>
              <a:rPr lang="en-US" sz="1600" i="1" dirty="0">
                <a:latin typeface="Arial" charset="0"/>
              </a:rPr>
              <a:t>C</a:t>
            </a:r>
            <a:r>
              <a:rPr lang="en-US" sz="1600" dirty="0">
                <a:latin typeface="Arial" charset="0"/>
              </a:rPr>
              <a:t>) and food (</a:t>
            </a:r>
            <a:r>
              <a:rPr lang="en-US" sz="1600" i="1" dirty="0">
                <a:latin typeface="Arial" charset="0"/>
              </a:rPr>
              <a:t>F</a:t>
            </a:r>
            <a:r>
              <a:rPr lang="en-US" sz="1600" dirty="0">
                <a:latin typeface="Arial" charset="0"/>
              </a:rPr>
              <a:t>) falls from 6 (between </a:t>
            </a:r>
            <a:r>
              <a:rPr lang="en-US" sz="1600" i="1" dirty="0">
                <a:latin typeface="Arial" charset="0"/>
              </a:rPr>
              <a:t>A</a:t>
            </a:r>
            <a:r>
              <a:rPr lang="en-US" sz="1600" dirty="0">
                <a:latin typeface="Arial" charset="0"/>
              </a:rPr>
              <a:t> and </a:t>
            </a:r>
            <a:r>
              <a:rPr lang="en-US" sz="1600" i="1" dirty="0">
                <a:latin typeface="Arial" charset="0"/>
              </a:rPr>
              <a:t>B</a:t>
            </a:r>
            <a:r>
              <a:rPr lang="en-US" sz="1600" dirty="0">
                <a:latin typeface="Arial" charset="0"/>
              </a:rPr>
              <a:t>) to 4 (between </a:t>
            </a:r>
            <a:r>
              <a:rPr lang="en-US" sz="1600" i="1" dirty="0">
                <a:latin typeface="Arial" charset="0"/>
              </a:rPr>
              <a:t>B</a:t>
            </a:r>
            <a:r>
              <a:rPr lang="en-US" sz="1600" dirty="0">
                <a:latin typeface="Arial" charset="0"/>
              </a:rPr>
              <a:t> and </a:t>
            </a:r>
            <a:r>
              <a:rPr lang="en-US" sz="1600" i="1" dirty="0">
                <a:latin typeface="Arial" charset="0"/>
              </a:rPr>
              <a:t>D</a:t>
            </a:r>
            <a:r>
              <a:rPr lang="en-US" sz="1600" dirty="0">
                <a:latin typeface="Arial" charset="0"/>
              </a:rPr>
              <a:t>) to 2 (between </a:t>
            </a:r>
            <a:r>
              <a:rPr lang="en-US" sz="1600" i="1" dirty="0">
                <a:latin typeface="Arial" charset="0"/>
              </a:rPr>
              <a:t>D</a:t>
            </a:r>
            <a:r>
              <a:rPr lang="en-US" sz="1600" dirty="0">
                <a:latin typeface="Arial" charset="0"/>
              </a:rPr>
              <a:t> and </a:t>
            </a:r>
            <a:r>
              <a:rPr lang="en-US" sz="1600" i="1" dirty="0">
                <a:latin typeface="Arial" charset="0"/>
              </a:rPr>
              <a:t>E</a:t>
            </a:r>
            <a:r>
              <a:rPr lang="en-US" sz="1600" dirty="0">
                <a:latin typeface="Arial" charset="0"/>
              </a:rPr>
              <a:t>) to 1 (between </a:t>
            </a:r>
            <a:r>
              <a:rPr lang="en-US" sz="1600" i="1" dirty="0">
                <a:latin typeface="Arial" charset="0"/>
              </a:rPr>
              <a:t>E</a:t>
            </a:r>
            <a:r>
              <a:rPr lang="en-US" sz="1600" dirty="0">
                <a:latin typeface="Arial" charset="0"/>
              </a:rPr>
              <a:t> and </a:t>
            </a:r>
            <a:r>
              <a:rPr lang="en-US" sz="1600" i="1" dirty="0">
                <a:latin typeface="Arial" charset="0"/>
              </a:rPr>
              <a:t>G</a:t>
            </a:r>
            <a:r>
              <a:rPr lang="en-US" sz="1600" dirty="0">
                <a:latin typeface="Arial" charset="0"/>
              </a:rPr>
              <a:t>).</a:t>
            </a:r>
          </a:p>
        </p:txBody>
      </p:sp>
      <p:pic>
        <p:nvPicPr>
          <p:cNvPr id="592918" name="Picture 22" descr="fig3"/>
          <p:cNvPicPr>
            <a:picLocks noChangeAspect="1" noChangeArrowheads="1"/>
          </p:cNvPicPr>
          <p:nvPr/>
        </p:nvPicPr>
        <p:blipFill>
          <a:blip r:embed="rId4" cstate="print"/>
          <a:srcRect/>
          <a:stretch>
            <a:fillRect/>
          </a:stretch>
        </p:blipFill>
        <p:spPr bwMode="auto">
          <a:xfrm>
            <a:off x="3924300" y="1524000"/>
            <a:ext cx="4686300" cy="4286250"/>
          </a:xfrm>
          <a:prstGeom prst="rect">
            <a:avLst/>
          </a:prstGeom>
          <a:noFill/>
          <a:ln w="9525">
            <a:noFill/>
            <a:miter lim="800000"/>
            <a:headEnd/>
            <a:tailEnd/>
          </a:ln>
        </p:spPr>
      </p:pic>
      <p:pic>
        <p:nvPicPr>
          <p:cNvPr id="592917" name="Picture 21" descr="fig3"/>
          <p:cNvPicPr>
            <a:picLocks noChangeAspect="1" noChangeArrowheads="1"/>
          </p:cNvPicPr>
          <p:nvPr/>
        </p:nvPicPr>
        <p:blipFill>
          <a:blip r:embed="rId5" cstate="print"/>
          <a:srcRect/>
          <a:stretch>
            <a:fillRect/>
          </a:stretch>
        </p:blipFill>
        <p:spPr bwMode="auto">
          <a:xfrm>
            <a:off x="3924300" y="1524000"/>
            <a:ext cx="4686300" cy="4286250"/>
          </a:xfrm>
          <a:prstGeom prst="rect">
            <a:avLst/>
          </a:prstGeom>
          <a:noFill/>
          <a:ln w="9525">
            <a:noFill/>
            <a:miter lim="800000"/>
            <a:headEnd/>
            <a:tailEnd/>
          </a:ln>
        </p:spPr>
      </p:pic>
      <p:pic>
        <p:nvPicPr>
          <p:cNvPr id="592921" name="Picture 25" descr="fig3"/>
          <p:cNvPicPr>
            <a:picLocks noChangeAspect="1" noChangeArrowheads="1"/>
          </p:cNvPicPr>
          <p:nvPr/>
        </p:nvPicPr>
        <p:blipFill>
          <a:blip r:embed="rId6" cstate="print"/>
          <a:srcRect/>
          <a:stretch>
            <a:fillRect/>
          </a:stretch>
        </p:blipFill>
        <p:spPr bwMode="auto">
          <a:xfrm>
            <a:off x="3924300" y="1524000"/>
            <a:ext cx="4686300" cy="4286250"/>
          </a:xfrm>
          <a:prstGeom prst="rect">
            <a:avLst/>
          </a:prstGeom>
          <a:noFill/>
          <a:ln w="9525">
            <a:noFill/>
            <a:miter lim="800000"/>
            <a:headEnd/>
            <a:tailEnd/>
          </a:ln>
        </p:spPr>
      </p:pic>
      <p:pic>
        <p:nvPicPr>
          <p:cNvPr id="592920" name="Picture 24" descr="fig3"/>
          <p:cNvPicPr>
            <a:picLocks noChangeAspect="1" noChangeArrowheads="1"/>
          </p:cNvPicPr>
          <p:nvPr/>
        </p:nvPicPr>
        <p:blipFill>
          <a:blip r:embed="rId7" cstate="print"/>
          <a:srcRect/>
          <a:stretch>
            <a:fillRect/>
          </a:stretch>
        </p:blipFill>
        <p:spPr bwMode="auto">
          <a:xfrm>
            <a:off x="3924300" y="1524000"/>
            <a:ext cx="4686300" cy="4286250"/>
          </a:xfrm>
          <a:prstGeom prst="rect">
            <a:avLst/>
          </a:prstGeom>
          <a:noFill/>
          <a:ln w="9525">
            <a:noFill/>
            <a:miter lim="800000"/>
            <a:headEnd/>
            <a:tailEnd/>
          </a:ln>
        </p:spPr>
      </p:pic>
      <p:pic>
        <p:nvPicPr>
          <p:cNvPr id="592919" name="Picture 23" descr="fig3"/>
          <p:cNvPicPr>
            <a:picLocks noChangeAspect="1" noChangeArrowheads="1"/>
          </p:cNvPicPr>
          <p:nvPr/>
        </p:nvPicPr>
        <p:blipFill>
          <a:blip r:embed="rId8" cstate="print"/>
          <a:srcRect/>
          <a:stretch>
            <a:fillRect/>
          </a:stretch>
        </p:blipFill>
        <p:spPr bwMode="auto">
          <a:xfrm>
            <a:off x="3924300" y="1524000"/>
            <a:ext cx="4686300" cy="4286250"/>
          </a:xfrm>
          <a:prstGeom prst="rect">
            <a:avLst/>
          </a:prstGeom>
          <a:noFill/>
          <a:ln w="9525">
            <a:noFill/>
            <a:miter lim="800000"/>
            <a:headEnd/>
            <a:tailEnd/>
          </a:ln>
        </p:spPr>
      </p:pic>
      <p:grpSp>
        <p:nvGrpSpPr>
          <p:cNvPr id="17" name="Group 16"/>
          <p:cNvGrpSpPr>
            <a:grpSpLocks/>
          </p:cNvGrpSpPr>
          <p:nvPr/>
        </p:nvGrpSpPr>
        <p:grpSpPr bwMode="auto">
          <a:xfrm>
            <a:off x="3429868" y="5881687"/>
            <a:ext cx="5561732" cy="152400"/>
            <a:chOff x="3657600" y="1678781"/>
            <a:chExt cx="4800600" cy="152400"/>
          </a:xfrm>
        </p:grpSpPr>
        <p:cxnSp>
          <p:nvCxnSpPr>
            <p:cNvPr id="24600"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4601"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0" name="Group 19"/>
          <p:cNvGrpSpPr>
            <a:grpSpLocks/>
          </p:cNvGrpSpPr>
          <p:nvPr/>
        </p:nvGrpSpPr>
        <p:grpSpPr bwMode="auto">
          <a:xfrm>
            <a:off x="3333750" y="1523999"/>
            <a:ext cx="198437" cy="4433887"/>
            <a:chOff x="3574256" y="2209800"/>
            <a:chExt cx="152400" cy="4114800"/>
          </a:xfrm>
        </p:grpSpPr>
        <p:cxnSp>
          <p:nvCxnSpPr>
            <p:cNvPr id="24598" name="Straight Connector 21"/>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4599" name="Straight Connector 22"/>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 name="Group 2"/>
          <p:cNvGrpSpPr>
            <a:grpSpLocks/>
          </p:cNvGrpSpPr>
          <p:nvPr/>
        </p:nvGrpSpPr>
        <p:grpSpPr bwMode="auto">
          <a:xfrm>
            <a:off x="466726" y="5105400"/>
            <a:ext cx="2966244" cy="152400"/>
            <a:chOff x="457200" y="6096000"/>
            <a:chExt cx="3724275" cy="152400"/>
          </a:xfrm>
        </p:grpSpPr>
        <p:cxnSp>
          <p:nvCxnSpPr>
            <p:cNvPr id="24596" name="Straight Connector 24"/>
            <p:cNvCxnSpPr>
              <a:cxnSpLocks noChangeShapeType="1"/>
            </p:cNvCxnSpPr>
            <p:nvPr/>
          </p:nvCxnSpPr>
          <p:spPr bwMode="auto">
            <a:xfrm flipH="1">
              <a:off x="457201" y="6174581"/>
              <a:ext cx="3724274" cy="0"/>
            </a:xfrm>
            <a:prstGeom prst="line">
              <a:avLst/>
            </a:prstGeom>
            <a:noFill/>
            <a:ln w="15875" algn="ctr">
              <a:solidFill>
                <a:srgbClr val="00AB4E"/>
              </a:solidFill>
              <a:round/>
              <a:headEnd/>
              <a:tailEnd/>
            </a:ln>
            <a:effectLst/>
          </p:spPr>
        </p:cxnSp>
        <p:cxnSp>
          <p:nvCxnSpPr>
            <p:cNvPr id="24597" name="Straight Connector 25"/>
            <p:cNvCxnSpPr>
              <a:cxnSpLocks noChangeShapeType="1"/>
            </p:cNvCxnSpPr>
            <p:nvPr/>
          </p:nvCxnSpPr>
          <p:spPr bwMode="auto">
            <a:xfrm rot="10800000">
              <a:off x="457200" y="6096000"/>
              <a:ext cx="0" cy="152400"/>
            </a:xfrm>
            <a:prstGeom prst="line">
              <a:avLst/>
            </a:prstGeom>
            <a:noFill/>
            <a:ln w="15875" algn="ctr">
              <a:solidFill>
                <a:srgbClr val="00AB4E"/>
              </a:solidFill>
              <a:round/>
              <a:headEnd/>
              <a:tailEnd/>
            </a:ln>
            <a:effectLst/>
          </p:spPr>
        </p:cxnSp>
      </p:grpSp>
      <p:pic>
        <p:nvPicPr>
          <p:cNvPr id="24"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92905">
                                            <p:txEl>
                                              <p:pRg st="0" end="0"/>
                                            </p:txEl>
                                          </p:spTgt>
                                        </p:tgtEl>
                                        <p:attrNameLst>
                                          <p:attrName>style.visibility</p:attrName>
                                        </p:attrNameLst>
                                      </p:cBhvr>
                                      <p:to>
                                        <p:strVal val="visible"/>
                                      </p:to>
                                    </p:set>
                                    <p:animEffect transition="in" filter="wipe(left)">
                                      <p:cBhvr>
                                        <p:cTn id="7" dur="500"/>
                                        <p:tgtEl>
                                          <p:spTgt spid="59290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2904"/>
                                        </p:tgtEl>
                                        <p:attrNameLst>
                                          <p:attrName>style.visibility</p:attrName>
                                        </p:attrNameLst>
                                      </p:cBhvr>
                                      <p:to>
                                        <p:strVal val="visible"/>
                                      </p:to>
                                    </p:set>
                                    <p:animEffect transition="in" filter="wipe(left)">
                                      <p:cBhvr>
                                        <p:cTn id="11" dur="500"/>
                                        <p:tgtEl>
                                          <p:spTgt spid="592904"/>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92899"/>
                                        </p:tgtEl>
                                        <p:attrNameLst>
                                          <p:attrName>style.visibility</p:attrName>
                                        </p:attrNameLst>
                                      </p:cBhvr>
                                      <p:to>
                                        <p:strVal val="visible"/>
                                      </p:to>
                                    </p:set>
                                    <p:animEffect transition="in" filter="wipe(left)">
                                      <p:cBhvr>
                                        <p:cTn id="15" dur="500"/>
                                        <p:tgtEl>
                                          <p:spTgt spid="592899"/>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down)">
                                      <p:cBhvr>
                                        <p:cTn id="19" dur="500"/>
                                        <p:tgtEl>
                                          <p:spTgt spid="20"/>
                                        </p:tgtEl>
                                      </p:cBhvr>
                                    </p:animEffect>
                                  </p:childTnLst>
                                </p:cTn>
                              </p:par>
                              <p:par>
                                <p:cTn id="20" presetID="22" presetClass="entr" presetSubtype="8"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left)">
                                      <p:cBhvr>
                                        <p:cTn id="22" dur="500"/>
                                        <p:tgtEl>
                                          <p:spTgt spid="17"/>
                                        </p:tgtEl>
                                      </p:cBhvr>
                                    </p:animEffect>
                                  </p:childTnLst>
                                </p:cTn>
                              </p:par>
                            </p:childTnLst>
                          </p:cTn>
                        </p:par>
                        <p:par>
                          <p:cTn id="23" fill="hold" nodeType="afterGroup">
                            <p:stCondLst>
                              <p:cond delay="2000"/>
                            </p:stCondLst>
                            <p:childTnLst>
                              <p:par>
                                <p:cTn id="24" presetID="22" presetClass="entr" presetSubtype="8" fill="hold" nodeType="afterEffect">
                                  <p:stCondLst>
                                    <p:cond delay="0"/>
                                  </p:stCondLst>
                                  <p:childTnLst>
                                    <p:set>
                                      <p:cBhvr>
                                        <p:cTn id="25" dur="1" fill="hold">
                                          <p:stCondLst>
                                            <p:cond delay="0"/>
                                          </p:stCondLst>
                                        </p:cTn>
                                        <p:tgtEl>
                                          <p:spTgt spid="592915"/>
                                        </p:tgtEl>
                                        <p:attrNameLst>
                                          <p:attrName>style.visibility</p:attrName>
                                        </p:attrNameLst>
                                      </p:cBhvr>
                                      <p:to>
                                        <p:strVal val="visible"/>
                                      </p:to>
                                    </p:set>
                                    <p:animEffect transition="in" filter="wipe(left)">
                                      <p:cBhvr>
                                        <p:cTn id="26" dur="500"/>
                                        <p:tgtEl>
                                          <p:spTgt spid="592915"/>
                                        </p:tgtEl>
                                      </p:cBhvr>
                                    </p:animEffect>
                                  </p:childTnLst>
                                </p:cTn>
                              </p:par>
                            </p:childTnLst>
                          </p:cTn>
                        </p:par>
                        <p:par>
                          <p:cTn id="27" fill="hold" nodeType="afterGroup">
                            <p:stCondLst>
                              <p:cond delay="2500"/>
                            </p:stCondLst>
                            <p:childTnLst>
                              <p:par>
                                <p:cTn id="28" presetID="22" presetClass="entr" presetSubtype="1" fill="hold" nodeType="afterEffect">
                                  <p:stCondLst>
                                    <p:cond delay="0"/>
                                  </p:stCondLst>
                                  <p:childTnLst>
                                    <p:set>
                                      <p:cBhvr>
                                        <p:cTn id="29" dur="1" fill="hold">
                                          <p:stCondLst>
                                            <p:cond delay="0"/>
                                          </p:stCondLst>
                                        </p:cTn>
                                        <p:tgtEl>
                                          <p:spTgt spid="592916"/>
                                        </p:tgtEl>
                                        <p:attrNameLst>
                                          <p:attrName>style.visibility</p:attrName>
                                        </p:attrNameLst>
                                      </p:cBhvr>
                                      <p:to>
                                        <p:strVal val="visible"/>
                                      </p:to>
                                    </p:set>
                                    <p:animEffect transition="in" filter="wipe(up)">
                                      <p:cBhvr>
                                        <p:cTn id="30" dur="1000"/>
                                        <p:tgtEl>
                                          <p:spTgt spid="592916"/>
                                        </p:tgtEl>
                                      </p:cBhvr>
                                    </p:animEffect>
                                  </p:childTnLst>
                                </p:cTn>
                              </p:par>
                            </p:childTnLst>
                          </p:cTn>
                        </p:par>
                        <p:par>
                          <p:cTn id="31" fill="hold" nodeType="afterGroup">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592898"/>
                                        </p:tgtEl>
                                        <p:attrNameLst>
                                          <p:attrName>style.visibility</p:attrName>
                                        </p:attrNameLst>
                                      </p:cBhvr>
                                      <p:to>
                                        <p:strVal val="visible"/>
                                      </p:to>
                                    </p:set>
                                    <p:animEffect transition="in" filter="wipe(left)">
                                      <p:cBhvr>
                                        <p:cTn id="34" dur="1000"/>
                                        <p:tgtEl>
                                          <p:spTgt spid="592898"/>
                                        </p:tgtEl>
                                      </p:cBhvr>
                                    </p:animEffect>
                                  </p:childTnLst>
                                </p:cTn>
                              </p:par>
                            </p:childTnLst>
                          </p:cTn>
                        </p:par>
                      </p:childTnLst>
                    </p:cTn>
                  </p:par>
                  <p:par>
                    <p:cTn id="35" fill="hold">
                      <p:stCondLst>
                        <p:cond delay="indefinite"/>
                      </p:stCondLst>
                      <p:childTnLst>
                        <p:par>
                          <p:cTn id="36" fill="hold" nodeType="afterGroup">
                            <p:stCondLst>
                              <p:cond delay="0"/>
                            </p:stCondLst>
                            <p:childTnLst>
                              <p:par>
                                <p:cTn id="37" presetID="22" presetClass="entr" presetSubtype="1" fill="hold" nodeType="clickEffect">
                                  <p:stCondLst>
                                    <p:cond delay="0"/>
                                  </p:stCondLst>
                                  <p:childTnLst>
                                    <p:set>
                                      <p:cBhvr>
                                        <p:cTn id="38" dur="1" fill="hold">
                                          <p:stCondLst>
                                            <p:cond delay="0"/>
                                          </p:stCondLst>
                                        </p:cTn>
                                        <p:tgtEl>
                                          <p:spTgt spid="592917"/>
                                        </p:tgtEl>
                                        <p:attrNameLst>
                                          <p:attrName>style.visibility</p:attrName>
                                        </p:attrNameLst>
                                      </p:cBhvr>
                                      <p:to>
                                        <p:strVal val="visible"/>
                                      </p:to>
                                    </p:set>
                                    <p:animEffect transition="in" filter="wipe(up)">
                                      <p:cBhvr>
                                        <p:cTn id="39" dur="1000"/>
                                        <p:tgtEl>
                                          <p:spTgt spid="592917"/>
                                        </p:tgtEl>
                                      </p:cBhvr>
                                    </p:animEffect>
                                  </p:childTnLst>
                                </p:cTn>
                              </p:par>
                            </p:childTnLst>
                          </p:cTn>
                        </p:par>
                        <p:par>
                          <p:cTn id="40" fill="hold" nodeType="afterGroup">
                            <p:stCondLst>
                              <p:cond delay="1000"/>
                            </p:stCondLst>
                            <p:childTnLst>
                              <p:par>
                                <p:cTn id="41" presetID="22" presetClass="entr" presetSubtype="1" fill="hold" nodeType="afterEffect">
                                  <p:stCondLst>
                                    <p:cond delay="0"/>
                                  </p:stCondLst>
                                  <p:childTnLst>
                                    <p:set>
                                      <p:cBhvr>
                                        <p:cTn id="42" dur="1" fill="hold">
                                          <p:stCondLst>
                                            <p:cond delay="0"/>
                                          </p:stCondLst>
                                        </p:cTn>
                                        <p:tgtEl>
                                          <p:spTgt spid="592918"/>
                                        </p:tgtEl>
                                        <p:attrNameLst>
                                          <p:attrName>style.visibility</p:attrName>
                                        </p:attrNameLst>
                                      </p:cBhvr>
                                      <p:to>
                                        <p:strVal val="visible"/>
                                      </p:to>
                                    </p:set>
                                    <p:animEffect transition="in" filter="wipe(up)">
                                      <p:cBhvr>
                                        <p:cTn id="43" dur="1000"/>
                                        <p:tgtEl>
                                          <p:spTgt spid="592918"/>
                                        </p:tgtEl>
                                      </p:cBhvr>
                                    </p:animEffect>
                                  </p:childTnLst>
                                </p:cTn>
                              </p:par>
                            </p:childTnLst>
                          </p:cTn>
                        </p:par>
                        <p:par>
                          <p:cTn id="44" fill="hold" nodeType="afterGroup">
                            <p:stCondLst>
                              <p:cond delay="2000"/>
                            </p:stCondLst>
                            <p:childTnLst>
                              <p:par>
                                <p:cTn id="45" presetID="22" presetClass="entr" presetSubtype="1" fill="hold" nodeType="afterEffect">
                                  <p:stCondLst>
                                    <p:cond delay="0"/>
                                  </p:stCondLst>
                                  <p:childTnLst>
                                    <p:set>
                                      <p:cBhvr>
                                        <p:cTn id="46" dur="1" fill="hold">
                                          <p:stCondLst>
                                            <p:cond delay="0"/>
                                          </p:stCondLst>
                                        </p:cTn>
                                        <p:tgtEl>
                                          <p:spTgt spid="592919"/>
                                        </p:tgtEl>
                                        <p:attrNameLst>
                                          <p:attrName>style.visibility</p:attrName>
                                        </p:attrNameLst>
                                      </p:cBhvr>
                                      <p:to>
                                        <p:strVal val="visible"/>
                                      </p:to>
                                    </p:set>
                                    <p:animEffect transition="in" filter="wipe(up)">
                                      <p:cBhvr>
                                        <p:cTn id="47" dur="1000"/>
                                        <p:tgtEl>
                                          <p:spTgt spid="592919"/>
                                        </p:tgtEl>
                                      </p:cBhvr>
                                    </p:animEffect>
                                  </p:childTnLst>
                                </p:cTn>
                              </p:par>
                            </p:childTnLst>
                          </p:cTn>
                        </p:par>
                        <p:par>
                          <p:cTn id="48" fill="hold" nodeType="afterGroup">
                            <p:stCondLst>
                              <p:cond delay="3000"/>
                            </p:stCondLst>
                            <p:childTnLst>
                              <p:par>
                                <p:cTn id="49" presetID="22" presetClass="entr" presetSubtype="8" fill="hold" nodeType="afterEffect">
                                  <p:stCondLst>
                                    <p:cond delay="0"/>
                                  </p:stCondLst>
                                  <p:childTnLst>
                                    <p:set>
                                      <p:cBhvr>
                                        <p:cTn id="50" dur="1" fill="hold">
                                          <p:stCondLst>
                                            <p:cond delay="0"/>
                                          </p:stCondLst>
                                        </p:cTn>
                                        <p:tgtEl>
                                          <p:spTgt spid="592920"/>
                                        </p:tgtEl>
                                        <p:attrNameLst>
                                          <p:attrName>style.visibility</p:attrName>
                                        </p:attrNameLst>
                                      </p:cBhvr>
                                      <p:to>
                                        <p:strVal val="visible"/>
                                      </p:to>
                                    </p:set>
                                    <p:animEffect transition="in" filter="wipe(left)">
                                      <p:cBhvr>
                                        <p:cTn id="51" dur="1000"/>
                                        <p:tgtEl>
                                          <p:spTgt spid="592920"/>
                                        </p:tgtEl>
                                      </p:cBhvr>
                                    </p:animEffect>
                                  </p:childTnLst>
                                </p:cTn>
                              </p:par>
                            </p:childTnLst>
                          </p:cTn>
                        </p:par>
                        <p:par>
                          <p:cTn id="52" fill="hold" nodeType="afterGroup">
                            <p:stCondLst>
                              <p:cond delay="4000"/>
                            </p:stCondLst>
                            <p:childTnLst>
                              <p:par>
                                <p:cTn id="53" presetID="22" presetClass="entr" presetSubtype="8" fill="hold" nodeType="afterEffect">
                                  <p:stCondLst>
                                    <p:cond delay="0"/>
                                  </p:stCondLst>
                                  <p:childTnLst>
                                    <p:set>
                                      <p:cBhvr>
                                        <p:cTn id="54" dur="1" fill="hold">
                                          <p:stCondLst>
                                            <p:cond delay="0"/>
                                          </p:stCondLst>
                                        </p:cTn>
                                        <p:tgtEl>
                                          <p:spTgt spid="592921"/>
                                        </p:tgtEl>
                                        <p:attrNameLst>
                                          <p:attrName>style.visibility</p:attrName>
                                        </p:attrNameLst>
                                      </p:cBhvr>
                                      <p:to>
                                        <p:strVal val="visible"/>
                                      </p:to>
                                    </p:set>
                                    <p:animEffect transition="in" filter="wipe(left)">
                                      <p:cBhvr>
                                        <p:cTn id="55" dur="1000"/>
                                        <p:tgtEl>
                                          <p:spTgt spid="592921"/>
                                        </p:tgtEl>
                                      </p:cBhvr>
                                    </p:animEffect>
                                  </p:childTnLst>
                                </p:cTn>
                              </p:par>
                            </p:childTnLst>
                          </p:cTn>
                        </p:par>
                        <p:par>
                          <p:cTn id="56" fill="hold">
                            <p:stCondLst>
                              <p:cond delay="5000"/>
                            </p:stCondLst>
                            <p:childTnLst>
                              <p:par>
                                <p:cTn id="57" presetID="22" presetClass="entr" presetSubtype="8" fill="hold" grpId="0" nodeType="afterEffect">
                                  <p:stCondLst>
                                    <p:cond delay="0"/>
                                  </p:stCondLst>
                                  <p:childTnLst>
                                    <p:set>
                                      <p:cBhvr>
                                        <p:cTn id="58" dur="1" fill="hold">
                                          <p:stCondLst>
                                            <p:cond delay="0"/>
                                          </p:stCondLst>
                                        </p:cTn>
                                        <p:tgtEl>
                                          <p:spTgt spid="592907">
                                            <p:txEl>
                                              <p:pRg st="0" end="0"/>
                                            </p:txEl>
                                          </p:spTgt>
                                        </p:tgtEl>
                                        <p:attrNameLst>
                                          <p:attrName>style.visibility</p:attrName>
                                        </p:attrNameLst>
                                      </p:cBhvr>
                                      <p:to>
                                        <p:strVal val="visible"/>
                                      </p:to>
                                    </p:set>
                                    <p:animEffect transition="in" filter="wipe(left)">
                                      <p:cBhvr>
                                        <p:cTn id="59" dur="500"/>
                                        <p:tgtEl>
                                          <p:spTgt spid="592907">
                                            <p:txEl>
                                              <p:pRg st="0" end="0"/>
                                            </p:txEl>
                                          </p:spTgt>
                                        </p:tgtEl>
                                      </p:cBhvr>
                                    </p:animEffect>
                                  </p:childTnLst>
                                </p:cTn>
                              </p:par>
                            </p:childTnLst>
                          </p:cTn>
                        </p:par>
                        <p:par>
                          <p:cTn id="60" fill="hold" nodeType="afterGroup">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592907">
                                            <p:bg/>
                                          </p:spTgt>
                                        </p:tgtEl>
                                        <p:attrNameLst>
                                          <p:attrName>style.visibility</p:attrName>
                                        </p:attrNameLst>
                                      </p:cBhvr>
                                      <p:to>
                                        <p:strVal val="visible"/>
                                      </p:to>
                                    </p:set>
                                    <p:animEffect transition="in" filter="wipe(left)">
                                      <p:cBhvr>
                                        <p:cTn id="63" dur="500"/>
                                        <p:tgtEl>
                                          <p:spTgt spid="592907">
                                            <p:bg/>
                                          </p:spTgt>
                                        </p:tgtEl>
                                      </p:cBhvr>
                                    </p:animEffect>
                                  </p:childTnLst>
                                </p:cTn>
                              </p:par>
                            </p:childTnLst>
                          </p:cTn>
                        </p:par>
                        <p:par>
                          <p:cTn id="64" fill="hold">
                            <p:stCondLst>
                              <p:cond delay="6000"/>
                            </p:stCondLst>
                            <p:childTnLst>
                              <p:par>
                                <p:cTn id="65" presetID="22" presetClass="entr" presetSubtype="2" fill="hold" nodeType="after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wipe(right)">
                                      <p:cBhvr>
                                        <p:cTn id="6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2898" grpId="0" animBg="1"/>
      <p:bldP spid="592899" grpId="0"/>
      <p:bldP spid="592904" grpId="0"/>
      <p:bldP spid="592905" grpId="0" build="p"/>
      <p:bldP spid="592907" grpId="0" uiExpand="1"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2905" name="Rectangle 9"/>
          <p:cNvSpPr>
            <a:spLocks noGrp="1" noChangeArrowheads="1"/>
          </p:cNvSpPr>
          <p:nvPr>
            <p:ph type="body" idx="4294967295"/>
          </p:nvPr>
        </p:nvSpPr>
        <p:spPr>
          <a:xfrm>
            <a:off x="466725" y="0"/>
            <a:ext cx="6934200" cy="685800"/>
          </a:xfrm>
          <a:prstGeom prst="rect">
            <a:avLst/>
          </a:prstGeom>
          <a:noFill/>
        </p:spPr>
        <p:txBody>
          <a:bodyPr anchor="b"/>
          <a:lstStyle/>
          <a:p>
            <a:pPr marL="0" indent="0" eaLnBrk="1" hangingPunct="1"/>
            <a:r>
              <a:rPr lang="en-US" sz="2000" b="1" dirty="0" smtClean="0">
                <a:solidFill>
                  <a:srgbClr val="950057"/>
                </a:solidFill>
              </a:rPr>
              <a:t>The Marginal Rate of Substitution</a:t>
            </a:r>
          </a:p>
        </p:txBody>
      </p:sp>
      <p:sp>
        <p:nvSpPr>
          <p:cNvPr id="592923" name="Text Box 27"/>
          <p:cNvSpPr txBox="1">
            <a:spLocks noChangeArrowheads="1"/>
          </p:cNvSpPr>
          <p:nvPr/>
        </p:nvSpPr>
        <p:spPr bwMode="auto">
          <a:xfrm>
            <a:off x="457199" y="914400"/>
            <a:ext cx="8207375" cy="923330"/>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b="1" dirty="0">
                <a:solidFill>
                  <a:srgbClr val="382344"/>
                </a:solidFill>
                <a:latin typeface="Arial" charset="0"/>
                <a:cs typeface="Arial" charset="0"/>
              </a:rPr>
              <a:t> </a:t>
            </a:r>
            <a:r>
              <a:rPr lang="en-US" b="1" dirty="0" smtClean="0">
                <a:solidFill>
                  <a:srgbClr val="382344"/>
                </a:solidFill>
                <a:latin typeface="Arial" charset="0"/>
              </a:rPr>
              <a:t>marginal </a:t>
            </a:r>
            <a:r>
              <a:rPr lang="en-US" b="1" dirty="0">
                <a:solidFill>
                  <a:srgbClr val="382344"/>
                </a:solidFill>
                <a:latin typeface="Arial" charset="0"/>
              </a:rPr>
              <a:t>rate of substitution (MRS)   </a:t>
            </a:r>
            <a:r>
              <a:rPr lang="en-US" dirty="0">
                <a:solidFill>
                  <a:srgbClr val="2A5CAA"/>
                </a:solidFill>
                <a:latin typeface="Arial" charset="0"/>
              </a:rPr>
              <a:t>Maximum amount of a </a:t>
            </a:r>
            <a:r>
              <a:rPr lang="en-US" dirty="0" smtClean="0">
                <a:solidFill>
                  <a:srgbClr val="2A5CAA"/>
                </a:solidFill>
                <a:latin typeface="Arial" charset="0"/>
              </a:rPr>
              <a:t>good</a:t>
            </a:r>
            <a:br>
              <a:rPr lang="en-US" dirty="0" smtClean="0">
                <a:solidFill>
                  <a:srgbClr val="2A5CAA"/>
                </a:solidFill>
                <a:latin typeface="Arial" charset="0"/>
              </a:rPr>
            </a:br>
            <a:r>
              <a:rPr lang="en-US" dirty="0" smtClean="0">
                <a:solidFill>
                  <a:srgbClr val="2A5CAA"/>
                </a:solidFill>
                <a:latin typeface="Arial" charset="0"/>
              </a:rPr>
              <a:t>that </a:t>
            </a:r>
            <a:r>
              <a:rPr lang="en-US" dirty="0">
                <a:solidFill>
                  <a:srgbClr val="2A5CAA"/>
                </a:solidFill>
                <a:latin typeface="Arial" charset="0"/>
              </a:rPr>
              <a:t>a consumer is willing to give up in order to obtain one additional unit of another good.</a:t>
            </a:r>
          </a:p>
        </p:txBody>
      </p:sp>
      <p:sp>
        <p:nvSpPr>
          <p:cNvPr id="4" name="TextBox 3"/>
          <p:cNvSpPr txBox="1">
            <a:spLocks noChangeArrowheads="1"/>
          </p:cNvSpPr>
          <p:nvPr/>
        </p:nvSpPr>
        <p:spPr bwMode="auto">
          <a:xfrm>
            <a:off x="457199" y="2362200"/>
            <a:ext cx="8207375" cy="1754326"/>
          </a:xfrm>
          <a:prstGeom prst="rect">
            <a:avLst/>
          </a:prstGeom>
          <a:noFill/>
          <a:ln w="9525">
            <a:noFill/>
            <a:miter lim="800000"/>
            <a:headEnd/>
            <a:tailEnd/>
          </a:ln>
        </p:spPr>
        <p:txBody>
          <a:bodyPr wrap="square">
            <a:spAutoFit/>
          </a:bodyPr>
          <a:lstStyle/>
          <a:p>
            <a:pPr>
              <a:buFontTx/>
              <a:buNone/>
            </a:pPr>
            <a:r>
              <a:rPr lang="en-US" b="1" dirty="0" smtClean="0">
                <a:solidFill>
                  <a:srgbClr val="2A5CAA"/>
                </a:solidFill>
                <a:latin typeface="Arial" charset="0"/>
              </a:rPr>
              <a:t>CONVEXITY</a:t>
            </a:r>
          </a:p>
          <a:p>
            <a:pPr>
              <a:buFontTx/>
              <a:buNone/>
            </a:pPr>
            <a:endParaRPr lang="en-US" b="1" dirty="0">
              <a:solidFill>
                <a:srgbClr val="2A5CAA"/>
              </a:solidFill>
              <a:latin typeface="Arial" charset="0"/>
            </a:endParaRPr>
          </a:p>
          <a:p>
            <a:pPr>
              <a:buFontTx/>
              <a:buNone/>
            </a:pPr>
            <a:r>
              <a:rPr lang="en-US" dirty="0" smtClean="0">
                <a:latin typeface="Arial" charset="0"/>
              </a:rPr>
              <a:t>Observe that the MRS falls as we move down the indifference curve. The </a:t>
            </a:r>
            <a:r>
              <a:rPr lang="en-US" dirty="0">
                <a:latin typeface="Arial" charset="0"/>
              </a:rPr>
              <a:t>decline in the MRS reflects </a:t>
            </a:r>
            <a:r>
              <a:rPr lang="en-US" dirty="0" smtClean="0">
                <a:latin typeface="Arial" charset="0"/>
              </a:rPr>
              <a:t>our fourth assumption regarding consumer preferences: a </a:t>
            </a:r>
            <a:r>
              <a:rPr lang="en-US" b="1" dirty="0">
                <a:latin typeface="Arial" charset="0"/>
              </a:rPr>
              <a:t>diminishing marginal rate of substitution</a:t>
            </a:r>
            <a:r>
              <a:rPr lang="en-US" dirty="0">
                <a:latin typeface="Arial" charset="0"/>
              </a:rPr>
              <a:t>. When the MRS diminishes along an indifference curve, the curve is convex.</a:t>
            </a:r>
          </a:p>
        </p:txBody>
      </p:sp>
      <p:pic>
        <p:nvPicPr>
          <p:cNvPr id="6"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92905">
                                            <p:txEl>
                                              <p:pRg st="0" end="0"/>
                                            </p:txEl>
                                          </p:spTgt>
                                        </p:tgtEl>
                                        <p:attrNameLst>
                                          <p:attrName>style.visibility</p:attrName>
                                        </p:attrNameLst>
                                      </p:cBhvr>
                                      <p:to>
                                        <p:strVal val="visible"/>
                                      </p:to>
                                    </p:set>
                                    <p:animEffect transition="in" filter="wipe(left)">
                                      <p:cBhvr>
                                        <p:cTn id="7" dur="500"/>
                                        <p:tgtEl>
                                          <p:spTgt spid="59290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2923"/>
                                        </p:tgtEl>
                                        <p:attrNameLst>
                                          <p:attrName>style.visibility</p:attrName>
                                        </p:attrNameLst>
                                      </p:cBhvr>
                                      <p:to>
                                        <p:strVal val="visible"/>
                                      </p:to>
                                    </p:set>
                                    <p:animEffect transition="in" filter="wipe(left)">
                                      <p:cBhvr>
                                        <p:cTn id="11" dur="500"/>
                                        <p:tgtEl>
                                          <p:spTgt spid="59292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2905" grpId="0" build="p"/>
      <p:bldP spid="592923"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1" name="Rectangle 11"/>
          <p:cNvSpPr>
            <a:spLocks noGrp="1" noChangeArrowheads="1"/>
          </p:cNvSpPr>
          <p:nvPr>
            <p:ph type="body" idx="4294967295"/>
          </p:nvPr>
        </p:nvSpPr>
        <p:spPr>
          <a:xfrm>
            <a:off x="457200" y="1"/>
            <a:ext cx="6705600" cy="685800"/>
          </a:xfrm>
          <a:prstGeom prst="rect">
            <a:avLst/>
          </a:prstGeom>
          <a:noFill/>
        </p:spPr>
        <p:txBody>
          <a:bodyPr anchor="b"/>
          <a:lstStyle/>
          <a:p>
            <a:pPr eaLnBrk="1" hangingPunct="1"/>
            <a:r>
              <a:rPr lang="en-US" sz="2000" b="1" dirty="0" smtClean="0">
                <a:solidFill>
                  <a:srgbClr val="950057"/>
                </a:solidFill>
              </a:rPr>
              <a:t>Perfect Substitutes and Perfect Complements</a:t>
            </a:r>
          </a:p>
        </p:txBody>
      </p:sp>
      <p:sp>
        <p:nvSpPr>
          <p:cNvPr id="593961" name="Text Box 41"/>
          <p:cNvSpPr txBox="1">
            <a:spLocks noChangeArrowheads="1"/>
          </p:cNvSpPr>
          <p:nvPr/>
        </p:nvSpPr>
        <p:spPr bwMode="auto">
          <a:xfrm>
            <a:off x="457199" y="1157287"/>
            <a:ext cx="8207375" cy="671513"/>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perfect </a:t>
            </a:r>
            <a:r>
              <a:rPr lang="en-US" b="1" dirty="0">
                <a:solidFill>
                  <a:srgbClr val="382344"/>
                </a:solidFill>
                <a:latin typeface="Arial" charset="0"/>
              </a:rPr>
              <a:t>substitutes    </a:t>
            </a:r>
            <a:r>
              <a:rPr lang="en-US" dirty="0">
                <a:solidFill>
                  <a:srgbClr val="2A5CAA"/>
                </a:solidFill>
                <a:latin typeface="Arial" charset="0"/>
              </a:rPr>
              <a:t>Two goods for which the marginal rate of substitution of one for the other is a constant.</a:t>
            </a:r>
          </a:p>
        </p:txBody>
      </p:sp>
      <p:sp>
        <p:nvSpPr>
          <p:cNvPr id="593962" name="Text Box 42"/>
          <p:cNvSpPr txBox="1">
            <a:spLocks noChangeArrowheads="1"/>
          </p:cNvSpPr>
          <p:nvPr/>
        </p:nvSpPr>
        <p:spPr bwMode="auto">
          <a:xfrm>
            <a:off x="457199" y="2286000"/>
            <a:ext cx="8207375" cy="677108"/>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perfect </a:t>
            </a:r>
            <a:r>
              <a:rPr lang="en-US" b="1" dirty="0">
                <a:solidFill>
                  <a:srgbClr val="382344"/>
                </a:solidFill>
                <a:latin typeface="Arial" charset="0"/>
              </a:rPr>
              <a:t>complements    </a:t>
            </a:r>
            <a:r>
              <a:rPr lang="en-US" dirty="0">
                <a:solidFill>
                  <a:srgbClr val="2A5CAA"/>
                </a:solidFill>
                <a:latin typeface="Arial" charset="0"/>
              </a:rPr>
              <a:t>Two goods for which the MRS is zero or infinite; the indifference curves are shaped as right angles.</a:t>
            </a:r>
          </a:p>
        </p:txBody>
      </p:sp>
      <p:sp>
        <p:nvSpPr>
          <p:cNvPr id="593963" name="Text Box 43"/>
          <p:cNvSpPr txBox="1">
            <a:spLocks noChangeArrowheads="1"/>
          </p:cNvSpPr>
          <p:nvPr/>
        </p:nvSpPr>
        <p:spPr bwMode="auto">
          <a:xfrm>
            <a:off x="457199" y="4175125"/>
            <a:ext cx="8207375" cy="396875"/>
          </a:xfrm>
          <a:prstGeom prst="rect">
            <a:avLst/>
          </a:prstGeom>
          <a:noFill/>
          <a:ln w="9525">
            <a:noFill/>
            <a:miter lim="800000"/>
            <a:headEnd/>
            <a:tailEnd/>
          </a:ln>
        </p:spPr>
        <p:txBody>
          <a:bodyPr wrap="square">
            <a:spAutoFit/>
          </a:bodyPr>
          <a:lstStyle/>
          <a:p>
            <a:pPr marL="231775" indent="-231775">
              <a:buClr>
                <a:schemeClr val="bg2"/>
              </a:buClr>
              <a:buFontTx/>
              <a:buNone/>
            </a:pPr>
            <a:r>
              <a:rPr lang="en-US" sz="2000" b="1" dirty="0">
                <a:solidFill>
                  <a:srgbClr val="939598"/>
                </a:solidFill>
                <a:latin typeface="Arial" charset="0"/>
                <a:cs typeface="Arial" charset="0"/>
              </a:rPr>
              <a:t>●</a:t>
            </a:r>
            <a:r>
              <a:rPr lang="en-US" sz="2000" b="1" dirty="0">
                <a:solidFill>
                  <a:srgbClr val="382344"/>
                </a:solidFill>
              </a:rPr>
              <a:t>	</a:t>
            </a:r>
            <a:r>
              <a:rPr lang="en-US" b="1" dirty="0">
                <a:solidFill>
                  <a:srgbClr val="382344"/>
                </a:solidFill>
                <a:latin typeface="Arial" charset="0"/>
              </a:rPr>
              <a:t>bad    </a:t>
            </a:r>
            <a:r>
              <a:rPr lang="en-US" dirty="0">
                <a:solidFill>
                  <a:srgbClr val="2A5CAA"/>
                </a:solidFill>
                <a:latin typeface="Arial" charset="0"/>
              </a:rPr>
              <a:t>Good for which less is preferred rather than more.</a:t>
            </a:r>
          </a:p>
        </p:txBody>
      </p:sp>
      <p:sp>
        <p:nvSpPr>
          <p:cNvPr id="593964" name="Text Box 44"/>
          <p:cNvSpPr txBox="1">
            <a:spLocks noChangeArrowheads="1"/>
          </p:cNvSpPr>
          <p:nvPr/>
        </p:nvSpPr>
        <p:spPr bwMode="auto">
          <a:xfrm>
            <a:off x="457200" y="3657600"/>
            <a:ext cx="915812" cy="369332"/>
          </a:xfrm>
          <a:prstGeom prst="rect">
            <a:avLst/>
          </a:prstGeom>
          <a:noFill/>
          <a:ln w="9525" algn="ctr">
            <a:noFill/>
            <a:miter lim="800000"/>
            <a:headEnd/>
            <a:tailEnd/>
          </a:ln>
        </p:spPr>
        <p:txBody>
          <a:bodyPr wrap="square">
            <a:spAutoFit/>
          </a:bodyPr>
          <a:lstStyle/>
          <a:p>
            <a:pPr>
              <a:buFontTx/>
              <a:buNone/>
            </a:pPr>
            <a:r>
              <a:rPr lang="en-US" b="1" dirty="0">
                <a:solidFill>
                  <a:srgbClr val="2A5CAA"/>
                </a:solidFill>
                <a:latin typeface="Arial" charset="0"/>
              </a:rPr>
              <a:t>BADS</a:t>
            </a:r>
          </a:p>
        </p:txBody>
      </p:sp>
      <p:pic>
        <p:nvPicPr>
          <p:cNvPr id="8"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93931">
                                            <p:txEl>
                                              <p:pRg st="0" end="0"/>
                                            </p:txEl>
                                          </p:spTgt>
                                        </p:tgtEl>
                                        <p:attrNameLst>
                                          <p:attrName>style.visibility</p:attrName>
                                        </p:attrNameLst>
                                      </p:cBhvr>
                                      <p:to>
                                        <p:strVal val="visible"/>
                                      </p:to>
                                    </p:set>
                                    <p:animEffect transition="in" filter="wipe(left)">
                                      <p:cBhvr>
                                        <p:cTn id="7" dur="500"/>
                                        <p:tgtEl>
                                          <p:spTgt spid="593931">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3961"/>
                                        </p:tgtEl>
                                        <p:attrNameLst>
                                          <p:attrName>style.visibility</p:attrName>
                                        </p:attrNameLst>
                                      </p:cBhvr>
                                      <p:to>
                                        <p:strVal val="visible"/>
                                      </p:to>
                                    </p:set>
                                    <p:animEffect transition="in" filter="wipe(left)">
                                      <p:cBhvr>
                                        <p:cTn id="11" dur="500"/>
                                        <p:tgtEl>
                                          <p:spTgt spid="593961"/>
                                        </p:tgtEl>
                                      </p:cBhvr>
                                    </p:animEffect>
                                  </p:childTnLst>
                                </p:cTn>
                              </p:par>
                            </p:childTnLst>
                          </p:cTn>
                        </p:par>
                      </p:childTnLst>
                    </p:cTn>
                  </p:par>
                  <p:par>
                    <p:cTn id="12" fill="hold">
                      <p:stCondLst>
                        <p:cond delay="indefinite"/>
                      </p:stCondLst>
                      <p:childTnLst>
                        <p:par>
                          <p:cTn id="13" fill="hold" nodeType="after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593962"/>
                                        </p:tgtEl>
                                        <p:attrNameLst>
                                          <p:attrName>style.visibility</p:attrName>
                                        </p:attrNameLst>
                                      </p:cBhvr>
                                      <p:to>
                                        <p:strVal val="visible"/>
                                      </p:to>
                                    </p:set>
                                    <p:animEffect transition="in" filter="wipe(left)">
                                      <p:cBhvr>
                                        <p:cTn id="16" dur="500"/>
                                        <p:tgtEl>
                                          <p:spTgt spid="593962"/>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593964"/>
                                        </p:tgtEl>
                                        <p:attrNameLst>
                                          <p:attrName>style.visibility</p:attrName>
                                        </p:attrNameLst>
                                      </p:cBhvr>
                                      <p:to>
                                        <p:strVal val="visible"/>
                                      </p:to>
                                    </p:set>
                                    <p:animEffect transition="in" filter="wipe(left)">
                                      <p:cBhvr>
                                        <p:cTn id="21" dur="500"/>
                                        <p:tgtEl>
                                          <p:spTgt spid="593964"/>
                                        </p:tgtEl>
                                      </p:cBhvr>
                                    </p:animEffect>
                                  </p:childTnLst>
                                </p:cTn>
                              </p:par>
                            </p:childTnLst>
                          </p:cTn>
                        </p:par>
                        <p:par>
                          <p:cTn id="22" fill="hold" nodeType="afterGroup">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593963"/>
                                        </p:tgtEl>
                                        <p:attrNameLst>
                                          <p:attrName>style.visibility</p:attrName>
                                        </p:attrNameLst>
                                      </p:cBhvr>
                                      <p:to>
                                        <p:strVal val="visible"/>
                                      </p:to>
                                    </p:set>
                                    <p:animEffect transition="in" filter="wipe(left)">
                                      <p:cBhvr>
                                        <p:cTn id="25" dur="500"/>
                                        <p:tgtEl>
                                          <p:spTgt spid="5939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31" grpId="0" build="p"/>
      <p:bldP spid="593961" grpId="0"/>
      <p:bldP spid="593962" grpId="0"/>
      <p:bldP spid="593963" grpId="0"/>
      <p:bldP spid="59396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946" name="Rectangle 2"/>
          <p:cNvSpPr>
            <a:spLocks noChangeArrowheads="1"/>
          </p:cNvSpPr>
          <p:nvPr/>
        </p:nvSpPr>
        <p:spPr bwMode="auto">
          <a:xfrm>
            <a:off x="457200" y="5257800"/>
            <a:ext cx="3657600" cy="1143000"/>
          </a:xfrm>
          <a:prstGeom prst="rect">
            <a:avLst/>
          </a:prstGeom>
          <a:solidFill>
            <a:schemeClr val="bg1"/>
          </a:solidFill>
          <a:ln w="9525">
            <a:noFill/>
            <a:miter lim="800000"/>
            <a:headEnd/>
            <a:tailEnd/>
          </a:ln>
        </p:spPr>
        <p:txBody>
          <a:bodyPr/>
          <a:lstStyle/>
          <a:p>
            <a:pPr>
              <a:spcBef>
                <a:spcPct val="20000"/>
              </a:spcBef>
              <a:buFontTx/>
              <a:buNone/>
            </a:pPr>
            <a:r>
              <a:rPr lang="en-US" sz="1600" dirty="0">
                <a:latin typeface="Arial" charset="0"/>
              </a:rPr>
              <a:t>In (</a:t>
            </a:r>
            <a:r>
              <a:rPr lang="en-US" sz="1600" i="1" dirty="0">
                <a:latin typeface="Arial" charset="0"/>
              </a:rPr>
              <a:t>a</a:t>
            </a:r>
            <a:r>
              <a:rPr lang="en-US" sz="1600" dirty="0">
                <a:latin typeface="Arial" charset="0"/>
              </a:rPr>
              <a:t>), Bob views orange juice and apple juice as perfect substitutes: He is always indifferent between a glass of one and a glass of the other.</a:t>
            </a:r>
          </a:p>
        </p:txBody>
      </p:sp>
      <p:sp>
        <p:nvSpPr>
          <p:cNvPr id="594947" name="Rectangle 3"/>
          <p:cNvSpPr>
            <a:spLocks noChangeArrowheads="1"/>
          </p:cNvSpPr>
          <p:nvPr/>
        </p:nvSpPr>
        <p:spPr bwMode="auto">
          <a:xfrm>
            <a:off x="457200" y="990600"/>
            <a:ext cx="5715000" cy="295275"/>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PERFECT SUBSTITUTES AND PERFECT COMPLEMENTS</a:t>
            </a:r>
          </a:p>
        </p:txBody>
      </p:sp>
      <p:sp>
        <p:nvSpPr>
          <p:cNvPr id="594952" name="Rectangle 8"/>
          <p:cNvSpPr>
            <a:spLocks noChangeArrowheads="1"/>
          </p:cNvSpPr>
          <p:nvPr/>
        </p:nvSpPr>
        <p:spPr bwMode="auto">
          <a:xfrm>
            <a:off x="457200" y="685800"/>
            <a:ext cx="1352550"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3.6</a:t>
            </a:r>
          </a:p>
        </p:txBody>
      </p:sp>
      <p:sp>
        <p:nvSpPr>
          <p:cNvPr id="594955" name="Rectangle 11"/>
          <p:cNvSpPr>
            <a:spLocks noChangeArrowheads="1"/>
          </p:cNvSpPr>
          <p:nvPr/>
        </p:nvSpPr>
        <p:spPr bwMode="auto">
          <a:xfrm>
            <a:off x="4191000" y="5257800"/>
            <a:ext cx="4162425" cy="1371600"/>
          </a:xfrm>
          <a:prstGeom prst="rect">
            <a:avLst/>
          </a:prstGeom>
          <a:solidFill>
            <a:schemeClr val="bg1"/>
          </a:solidFill>
          <a:ln w="9525">
            <a:noFill/>
            <a:miter lim="800000"/>
            <a:headEnd/>
            <a:tailEnd/>
          </a:ln>
        </p:spPr>
        <p:txBody>
          <a:bodyPr/>
          <a:lstStyle/>
          <a:p>
            <a:pPr>
              <a:spcBef>
                <a:spcPct val="20000"/>
              </a:spcBef>
              <a:buFontTx/>
              <a:buNone/>
            </a:pPr>
            <a:r>
              <a:rPr lang="en-US" sz="1600" dirty="0">
                <a:latin typeface="Arial" charset="0"/>
              </a:rPr>
              <a:t>In (</a:t>
            </a:r>
            <a:r>
              <a:rPr lang="en-US" sz="1600" i="1" dirty="0">
                <a:latin typeface="Arial" charset="0"/>
              </a:rPr>
              <a:t>b</a:t>
            </a:r>
            <a:r>
              <a:rPr lang="en-US" sz="1600" dirty="0">
                <a:latin typeface="Arial" charset="0"/>
              </a:rPr>
              <a:t>), Jane views left shoes and right shoes as perfect complements: An additional left shoe gives her no extra satisfaction unless she also obtains the matching right shoe.</a:t>
            </a:r>
          </a:p>
        </p:txBody>
      </p:sp>
      <p:grpSp>
        <p:nvGrpSpPr>
          <p:cNvPr id="8" name="Group 7"/>
          <p:cNvGrpSpPr>
            <a:grpSpLocks/>
          </p:cNvGrpSpPr>
          <p:nvPr/>
        </p:nvGrpSpPr>
        <p:grpSpPr bwMode="auto">
          <a:xfrm>
            <a:off x="8001000" y="1643063"/>
            <a:ext cx="152400" cy="3565525"/>
            <a:chOff x="8391525" y="1671637"/>
            <a:chExt cx="152400" cy="3564732"/>
          </a:xfrm>
        </p:grpSpPr>
        <p:cxnSp>
          <p:nvCxnSpPr>
            <p:cNvPr id="26651" name="Straight Connector 18"/>
            <p:cNvCxnSpPr>
              <a:cxnSpLocks noChangeShapeType="1"/>
            </p:cNvCxnSpPr>
            <p:nvPr/>
          </p:nvCxnSpPr>
          <p:spPr bwMode="auto">
            <a:xfrm flipV="1">
              <a:off x="8465344" y="1671637"/>
              <a:ext cx="0" cy="3564732"/>
            </a:xfrm>
            <a:prstGeom prst="line">
              <a:avLst/>
            </a:prstGeom>
            <a:noFill/>
            <a:ln w="15875" algn="ctr">
              <a:solidFill>
                <a:srgbClr val="00AB4E"/>
              </a:solidFill>
              <a:round/>
              <a:headEnd/>
              <a:tailEnd/>
            </a:ln>
            <a:effectLst/>
          </p:spPr>
        </p:cxnSp>
        <p:cxnSp>
          <p:nvCxnSpPr>
            <p:cNvPr id="26652" name="Straight Connector 19"/>
            <p:cNvCxnSpPr>
              <a:cxnSpLocks noChangeShapeType="1"/>
            </p:cNvCxnSpPr>
            <p:nvPr/>
          </p:nvCxnSpPr>
          <p:spPr bwMode="auto">
            <a:xfrm rot="-5400000">
              <a:off x="8467725" y="1595437"/>
              <a:ext cx="0" cy="152400"/>
            </a:xfrm>
            <a:prstGeom prst="line">
              <a:avLst/>
            </a:prstGeom>
            <a:noFill/>
            <a:ln w="15875" algn="ctr">
              <a:solidFill>
                <a:srgbClr val="00AB4E"/>
              </a:solidFill>
              <a:round/>
              <a:headEnd/>
              <a:tailEnd/>
            </a:ln>
            <a:effectLst/>
          </p:spPr>
        </p:cxnSp>
      </p:grpSp>
      <p:grpSp>
        <p:nvGrpSpPr>
          <p:cNvPr id="4" name="Group 3"/>
          <p:cNvGrpSpPr>
            <a:grpSpLocks/>
          </p:cNvGrpSpPr>
          <p:nvPr/>
        </p:nvGrpSpPr>
        <p:grpSpPr bwMode="auto">
          <a:xfrm>
            <a:off x="457200" y="5143501"/>
            <a:ext cx="7896225" cy="152399"/>
            <a:chOff x="762000" y="5157788"/>
            <a:chExt cx="7705726" cy="152400"/>
          </a:xfrm>
        </p:grpSpPr>
        <p:cxnSp>
          <p:nvCxnSpPr>
            <p:cNvPr id="26649" name="Straight Connector 25"/>
            <p:cNvCxnSpPr>
              <a:cxnSpLocks noChangeShapeType="1"/>
            </p:cNvCxnSpPr>
            <p:nvPr/>
          </p:nvCxnSpPr>
          <p:spPr bwMode="auto">
            <a:xfrm flipH="1">
              <a:off x="762000" y="5236369"/>
              <a:ext cx="7705726" cy="0"/>
            </a:xfrm>
            <a:prstGeom prst="line">
              <a:avLst/>
            </a:prstGeom>
            <a:noFill/>
            <a:ln w="15875" algn="ctr">
              <a:solidFill>
                <a:srgbClr val="00AB4E"/>
              </a:solidFill>
              <a:round/>
              <a:headEnd/>
              <a:tailEnd/>
            </a:ln>
            <a:effectLst/>
          </p:spPr>
        </p:cxnSp>
        <p:cxnSp>
          <p:nvCxnSpPr>
            <p:cNvPr id="26650" name="Straight Connector 26"/>
            <p:cNvCxnSpPr>
              <a:cxnSpLocks noChangeShapeType="1"/>
            </p:cNvCxnSpPr>
            <p:nvPr/>
          </p:nvCxnSpPr>
          <p:spPr bwMode="auto">
            <a:xfrm rot="10800000">
              <a:off x="762000" y="5157788"/>
              <a:ext cx="0" cy="152400"/>
            </a:xfrm>
            <a:prstGeom prst="line">
              <a:avLst/>
            </a:prstGeom>
            <a:noFill/>
            <a:ln w="15875" algn="ctr">
              <a:solidFill>
                <a:srgbClr val="00AB4E"/>
              </a:solidFill>
              <a:round/>
              <a:headEnd/>
              <a:tailEnd/>
            </a:ln>
            <a:effectLst/>
          </p:spPr>
        </p:cxnSp>
      </p:grpSp>
      <p:grpSp>
        <p:nvGrpSpPr>
          <p:cNvPr id="10" name="Group 9"/>
          <p:cNvGrpSpPr>
            <a:grpSpLocks/>
          </p:cNvGrpSpPr>
          <p:nvPr/>
        </p:nvGrpSpPr>
        <p:grpSpPr bwMode="auto">
          <a:xfrm>
            <a:off x="8277225" y="5208588"/>
            <a:ext cx="152400" cy="1270000"/>
            <a:chOff x="8229600" y="5236369"/>
            <a:chExt cx="152400" cy="1271586"/>
          </a:xfrm>
        </p:grpSpPr>
        <p:cxnSp>
          <p:nvCxnSpPr>
            <p:cNvPr id="26647" name="Straight Connector 30"/>
            <p:cNvCxnSpPr>
              <a:cxnSpLocks noChangeShapeType="1"/>
            </p:cNvCxnSpPr>
            <p:nvPr/>
          </p:nvCxnSpPr>
          <p:spPr bwMode="auto">
            <a:xfrm flipV="1">
              <a:off x="8303419" y="5236369"/>
              <a:ext cx="0" cy="1264443"/>
            </a:xfrm>
            <a:prstGeom prst="line">
              <a:avLst/>
            </a:prstGeom>
            <a:noFill/>
            <a:ln w="15875" algn="ctr">
              <a:solidFill>
                <a:srgbClr val="00AB4E"/>
              </a:solidFill>
              <a:round/>
              <a:headEnd/>
              <a:tailEnd/>
            </a:ln>
            <a:effectLst/>
          </p:spPr>
        </p:cxnSp>
        <p:cxnSp>
          <p:nvCxnSpPr>
            <p:cNvPr id="26648" name="Straight Connector 31"/>
            <p:cNvCxnSpPr>
              <a:cxnSpLocks noChangeShapeType="1"/>
            </p:cNvCxnSpPr>
            <p:nvPr/>
          </p:nvCxnSpPr>
          <p:spPr bwMode="auto">
            <a:xfrm rot="-5400000">
              <a:off x="8305800" y="6431755"/>
              <a:ext cx="0" cy="152400"/>
            </a:xfrm>
            <a:prstGeom prst="line">
              <a:avLst/>
            </a:prstGeom>
            <a:noFill/>
            <a:ln w="15875" algn="ctr">
              <a:solidFill>
                <a:srgbClr val="00AB4E"/>
              </a:solidFill>
              <a:round/>
              <a:headEnd/>
              <a:tailEnd/>
            </a:ln>
            <a:effectLst/>
          </p:spPr>
        </p:cxnSp>
      </p:grpSp>
      <p:pic>
        <p:nvPicPr>
          <p:cNvPr id="3" name="Picture 2"/>
          <p:cNvPicPr>
            <a:picLocks noChangeAspect="1"/>
          </p:cNvPicPr>
          <p:nvPr/>
        </p:nvPicPr>
        <p:blipFill>
          <a:blip r:embed="rId2" cstate="print"/>
          <a:srcRect/>
          <a:stretch>
            <a:fillRect/>
          </a:stretch>
        </p:blipFill>
        <p:spPr bwMode="auto">
          <a:xfrm>
            <a:off x="609600" y="1524000"/>
            <a:ext cx="6991350" cy="3429000"/>
          </a:xfrm>
          <a:prstGeom prst="rect">
            <a:avLst/>
          </a:prstGeom>
          <a:noFill/>
          <a:ln w="9525">
            <a:noFill/>
            <a:miter lim="800000"/>
            <a:headEnd/>
            <a:tailEnd/>
          </a:ln>
        </p:spPr>
      </p:pic>
      <p:pic>
        <p:nvPicPr>
          <p:cNvPr id="5" name="Picture 4"/>
          <p:cNvPicPr>
            <a:picLocks noChangeAspect="1"/>
          </p:cNvPicPr>
          <p:nvPr/>
        </p:nvPicPr>
        <p:blipFill>
          <a:blip r:embed="rId3" cstate="print"/>
          <a:srcRect/>
          <a:stretch>
            <a:fillRect/>
          </a:stretch>
        </p:blipFill>
        <p:spPr bwMode="auto">
          <a:xfrm>
            <a:off x="609600" y="1524000"/>
            <a:ext cx="6991350" cy="3429000"/>
          </a:xfrm>
          <a:prstGeom prst="rect">
            <a:avLst/>
          </a:prstGeom>
          <a:noFill/>
          <a:ln w="9525">
            <a:noFill/>
            <a:miter lim="800000"/>
            <a:headEnd/>
            <a:tailEnd/>
          </a:ln>
        </p:spPr>
      </p:pic>
      <p:pic>
        <p:nvPicPr>
          <p:cNvPr id="6" name="Picture 5"/>
          <p:cNvPicPr>
            <a:picLocks noChangeAspect="1"/>
          </p:cNvPicPr>
          <p:nvPr/>
        </p:nvPicPr>
        <p:blipFill>
          <a:blip r:embed="rId4" cstate="print"/>
          <a:srcRect/>
          <a:stretch>
            <a:fillRect/>
          </a:stretch>
        </p:blipFill>
        <p:spPr bwMode="auto">
          <a:xfrm>
            <a:off x="609600" y="1524000"/>
            <a:ext cx="6991350" cy="3429000"/>
          </a:xfrm>
          <a:prstGeom prst="rect">
            <a:avLst/>
          </a:prstGeom>
          <a:noFill/>
          <a:ln w="9525">
            <a:noFill/>
            <a:miter lim="800000"/>
            <a:headEnd/>
            <a:tailEnd/>
          </a:ln>
        </p:spPr>
      </p:pic>
      <p:pic>
        <p:nvPicPr>
          <p:cNvPr id="7" name="Picture 6"/>
          <p:cNvPicPr>
            <a:picLocks noChangeAspect="1"/>
          </p:cNvPicPr>
          <p:nvPr/>
        </p:nvPicPr>
        <p:blipFill>
          <a:blip r:embed="rId5" cstate="print"/>
          <a:srcRect/>
          <a:stretch>
            <a:fillRect/>
          </a:stretch>
        </p:blipFill>
        <p:spPr bwMode="auto">
          <a:xfrm>
            <a:off x="609600" y="1524000"/>
            <a:ext cx="6991350" cy="3429000"/>
          </a:xfrm>
          <a:prstGeom prst="rect">
            <a:avLst/>
          </a:prstGeom>
          <a:noFill/>
          <a:ln w="9525">
            <a:noFill/>
            <a:miter lim="800000"/>
            <a:headEnd/>
            <a:tailEnd/>
          </a:ln>
        </p:spPr>
      </p:pic>
      <p:pic>
        <p:nvPicPr>
          <p:cNvPr id="9" name="Picture 8"/>
          <p:cNvPicPr>
            <a:picLocks noChangeAspect="1"/>
          </p:cNvPicPr>
          <p:nvPr/>
        </p:nvPicPr>
        <p:blipFill>
          <a:blip r:embed="rId6" cstate="print"/>
          <a:srcRect/>
          <a:stretch>
            <a:fillRect/>
          </a:stretch>
        </p:blipFill>
        <p:spPr bwMode="auto">
          <a:xfrm>
            <a:off x="609600" y="1524000"/>
            <a:ext cx="6991350" cy="3429000"/>
          </a:xfrm>
          <a:prstGeom prst="rect">
            <a:avLst/>
          </a:prstGeom>
          <a:noFill/>
          <a:ln w="9525">
            <a:noFill/>
            <a:miter lim="800000"/>
            <a:headEnd/>
            <a:tailEnd/>
          </a:ln>
        </p:spPr>
      </p:pic>
      <p:pic>
        <p:nvPicPr>
          <p:cNvPr id="11" name="Picture 10"/>
          <p:cNvPicPr>
            <a:picLocks noChangeAspect="1"/>
          </p:cNvPicPr>
          <p:nvPr/>
        </p:nvPicPr>
        <p:blipFill>
          <a:blip r:embed="rId7" cstate="print"/>
          <a:srcRect/>
          <a:stretch>
            <a:fillRect/>
          </a:stretch>
        </p:blipFill>
        <p:spPr bwMode="auto">
          <a:xfrm>
            <a:off x="609600" y="1524000"/>
            <a:ext cx="6991350" cy="3429000"/>
          </a:xfrm>
          <a:prstGeom prst="rect">
            <a:avLst/>
          </a:prstGeom>
          <a:noFill/>
          <a:ln w="9525">
            <a:noFill/>
            <a:miter lim="800000"/>
            <a:headEnd/>
            <a:tailEnd/>
          </a:ln>
        </p:spPr>
      </p:pic>
      <p:pic>
        <p:nvPicPr>
          <p:cNvPr id="12" name="Picture 11"/>
          <p:cNvPicPr>
            <a:picLocks noChangeAspect="1"/>
          </p:cNvPicPr>
          <p:nvPr/>
        </p:nvPicPr>
        <p:blipFill>
          <a:blip r:embed="rId8" cstate="print"/>
          <a:srcRect/>
          <a:stretch>
            <a:fillRect/>
          </a:stretch>
        </p:blipFill>
        <p:spPr bwMode="auto">
          <a:xfrm>
            <a:off x="609600" y="1524000"/>
            <a:ext cx="6991350" cy="3429000"/>
          </a:xfrm>
          <a:prstGeom prst="rect">
            <a:avLst/>
          </a:prstGeom>
          <a:noFill/>
          <a:ln w="9525">
            <a:noFill/>
            <a:miter lim="800000"/>
            <a:headEnd/>
            <a:tailEnd/>
          </a:ln>
        </p:spPr>
      </p:pic>
      <p:pic>
        <p:nvPicPr>
          <p:cNvPr id="13" name="Picture 12"/>
          <p:cNvPicPr>
            <a:picLocks noChangeAspect="1"/>
          </p:cNvPicPr>
          <p:nvPr/>
        </p:nvPicPr>
        <p:blipFill>
          <a:blip r:embed="rId9" cstate="print"/>
          <a:srcRect/>
          <a:stretch>
            <a:fillRect/>
          </a:stretch>
        </p:blipFill>
        <p:spPr bwMode="auto">
          <a:xfrm>
            <a:off x="609600" y="1524000"/>
            <a:ext cx="6991350" cy="3429000"/>
          </a:xfrm>
          <a:prstGeom prst="rect">
            <a:avLst/>
          </a:prstGeom>
          <a:noFill/>
          <a:ln w="9525">
            <a:noFill/>
            <a:miter lim="800000"/>
            <a:headEnd/>
            <a:tailEnd/>
          </a:ln>
        </p:spPr>
      </p:pic>
      <p:pic>
        <p:nvPicPr>
          <p:cNvPr id="14" name="Picture 13"/>
          <p:cNvPicPr>
            <a:picLocks noChangeAspect="1"/>
          </p:cNvPicPr>
          <p:nvPr/>
        </p:nvPicPr>
        <p:blipFill>
          <a:blip r:embed="rId10" cstate="print"/>
          <a:srcRect/>
          <a:stretch>
            <a:fillRect/>
          </a:stretch>
        </p:blipFill>
        <p:spPr bwMode="auto">
          <a:xfrm>
            <a:off x="609600" y="1524000"/>
            <a:ext cx="6991350" cy="3429000"/>
          </a:xfrm>
          <a:prstGeom prst="rect">
            <a:avLst/>
          </a:prstGeom>
          <a:noFill/>
          <a:ln w="9525">
            <a:noFill/>
            <a:miter lim="800000"/>
            <a:headEnd/>
            <a:tailEnd/>
          </a:ln>
        </p:spPr>
      </p:pic>
      <p:pic>
        <p:nvPicPr>
          <p:cNvPr id="15" name="Picture 14"/>
          <p:cNvPicPr>
            <a:picLocks noChangeAspect="1"/>
          </p:cNvPicPr>
          <p:nvPr/>
        </p:nvPicPr>
        <p:blipFill>
          <a:blip r:embed="rId11" cstate="print"/>
          <a:srcRect/>
          <a:stretch>
            <a:fillRect/>
          </a:stretch>
        </p:blipFill>
        <p:spPr bwMode="auto">
          <a:xfrm>
            <a:off x="609600" y="1524000"/>
            <a:ext cx="6991350" cy="3429000"/>
          </a:xfrm>
          <a:prstGeom prst="rect">
            <a:avLst/>
          </a:prstGeom>
          <a:noFill/>
          <a:ln w="9525">
            <a:noFill/>
            <a:miter lim="800000"/>
            <a:headEnd/>
            <a:tailEnd/>
          </a:ln>
        </p:spPr>
      </p:pic>
      <p:pic>
        <p:nvPicPr>
          <p:cNvPr id="16" name="Picture 15"/>
          <p:cNvPicPr>
            <a:picLocks noChangeAspect="1"/>
          </p:cNvPicPr>
          <p:nvPr/>
        </p:nvPicPr>
        <p:blipFill>
          <a:blip r:embed="rId12" cstate="print"/>
          <a:srcRect/>
          <a:stretch>
            <a:fillRect/>
          </a:stretch>
        </p:blipFill>
        <p:spPr bwMode="auto">
          <a:xfrm>
            <a:off x="609600" y="1524000"/>
            <a:ext cx="6991350" cy="3429000"/>
          </a:xfrm>
          <a:prstGeom prst="rect">
            <a:avLst/>
          </a:prstGeom>
          <a:noFill/>
          <a:ln w="9525">
            <a:noFill/>
            <a:miter lim="800000"/>
            <a:headEnd/>
            <a:tailEnd/>
          </a:ln>
        </p:spPr>
      </p:pic>
      <p:pic>
        <p:nvPicPr>
          <p:cNvPr id="17" name="Picture 16"/>
          <p:cNvPicPr>
            <a:picLocks noChangeAspect="1"/>
          </p:cNvPicPr>
          <p:nvPr/>
        </p:nvPicPr>
        <p:blipFill>
          <a:blip r:embed="rId13" cstate="print"/>
          <a:srcRect/>
          <a:stretch>
            <a:fillRect/>
          </a:stretch>
        </p:blipFill>
        <p:spPr bwMode="auto">
          <a:xfrm>
            <a:off x="609600" y="1524000"/>
            <a:ext cx="6991350" cy="3429000"/>
          </a:xfrm>
          <a:prstGeom prst="rect">
            <a:avLst/>
          </a:prstGeom>
          <a:noFill/>
          <a:ln w="9525">
            <a:noFill/>
            <a:miter lim="800000"/>
            <a:headEnd/>
            <a:tailEnd/>
          </a:ln>
        </p:spPr>
      </p:pic>
      <p:pic>
        <p:nvPicPr>
          <p:cNvPr id="29" name="Picture 1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94952"/>
                                        </p:tgtEl>
                                        <p:attrNameLst>
                                          <p:attrName>style.visibility</p:attrName>
                                        </p:attrNameLst>
                                      </p:cBhvr>
                                      <p:to>
                                        <p:strVal val="visible"/>
                                      </p:to>
                                    </p:set>
                                    <p:animEffect transition="in" filter="wipe(left)">
                                      <p:cBhvr>
                                        <p:cTn id="7" dur="500"/>
                                        <p:tgtEl>
                                          <p:spTgt spid="59495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4947"/>
                                        </p:tgtEl>
                                        <p:attrNameLst>
                                          <p:attrName>style.visibility</p:attrName>
                                        </p:attrNameLst>
                                      </p:cBhvr>
                                      <p:to>
                                        <p:strVal val="visible"/>
                                      </p:to>
                                    </p:set>
                                    <p:animEffect transition="in" filter="wipe(left)">
                                      <p:cBhvr>
                                        <p:cTn id="11" dur="500"/>
                                        <p:tgtEl>
                                          <p:spTgt spid="59494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500"/>
                                        <p:tgtEl>
                                          <p:spTgt spid="4"/>
                                        </p:tgtEl>
                                      </p:cBhvr>
                                    </p:animEffect>
                                  </p:childTnLst>
                                </p:cTn>
                              </p:par>
                              <p:par>
                                <p:cTn id="16" presetID="22" presetClass="entr" presetSubtype="4"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childTnLst>
                          </p:cTn>
                        </p:par>
                        <p:par>
                          <p:cTn id="19" fill="hold" nodeType="afterGroup">
                            <p:stCondLst>
                              <p:cond delay="1500"/>
                            </p:stCondLst>
                            <p:childTnLst>
                              <p:par>
                                <p:cTn id="20" presetID="22"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left)">
                                      <p:cBhvr>
                                        <p:cTn id="22" dur="750"/>
                                        <p:tgtEl>
                                          <p:spTgt spid="3"/>
                                        </p:tgtEl>
                                      </p:cBhvr>
                                    </p:animEffect>
                                  </p:childTnLst>
                                </p:cTn>
                              </p:par>
                            </p:childTnLst>
                          </p:cTn>
                        </p:par>
                        <p:par>
                          <p:cTn id="23" fill="hold" nodeType="afterGroup">
                            <p:stCondLst>
                              <p:cond delay="2250"/>
                            </p:stCondLst>
                            <p:childTnLst>
                              <p:par>
                                <p:cTn id="24" presetID="22" presetClass="entr" presetSubtype="4"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down)">
                                      <p:cBhvr>
                                        <p:cTn id="26" dur="750"/>
                                        <p:tgtEl>
                                          <p:spTgt spid="5"/>
                                        </p:tgtEl>
                                      </p:cBhvr>
                                    </p:animEffect>
                                  </p:childTnLst>
                                </p:cTn>
                              </p:par>
                            </p:childTnLst>
                          </p:cTn>
                        </p:par>
                        <p:par>
                          <p:cTn id="27" fill="hold" nodeType="afterGroup">
                            <p:stCondLst>
                              <p:cond delay="3000"/>
                            </p:stCondLst>
                            <p:childTnLst>
                              <p:par>
                                <p:cTn id="28" presetID="22" presetClass="entr" presetSubtype="1"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up)">
                                      <p:cBhvr>
                                        <p:cTn id="30" dur="750"/>
                                        <p:tgtEl>
                                          <p:spTgt spid="6"/>
                                        </p:tgtEl>
                                      </p:cBhvr>
                                    </p:animEffect>
                                  </p:childTnLst>
                                </p:cTn>
                              </p:par>
                            </p:childTnLst>
                          </p:cTn>
                        </p:par>
                        <p:par>
                          <p:cTn id="31" fill="hold" nodeType="afterGroup">
                            <p:stCondLst>
                              <p:cond delay="3750"/>
                            </p:stCondLst>
                            <p:childTnLst>
                              <p:par>
                                <p:cTn id="32" presetID="22" presetClass="entr" presetSubtype="1"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up)">
                                      <p:cBhvr>
                                        <p:cTn id="34" dur="750"/>
                                        <p:tgtEl>
                                          <p:spTgt spid="7"/>
                                        </p:tgtEl>
                                      </p:cBhvr>
                                    </p:animEffect>
                                  </p:childTnLst>
                                </p:cTn>
                              </p:par>
                            </p:childTnLst>
                          </p:cTn>
                        </p:par>
                        <p:par>
                          <p:cTn id="35" fill="hold" nodeType="afterGroup">
                            <p:stCondLst>
                              <p:cond delay="4500"/>
                            </p:stCondLst>
                            <p:childTnLst>
                              <p:par>
                                <p:cTn id="36" presetID="22" presetClass="entr" presetSubtype="1"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up)">
                                      <p:cBhvr>
                                        <p:cTn id="38" dur="750"/>
                                        <p:tgtEl>
                                          <p:spTgt spid="9"/>
                                        </p:tgtEl>
                                      </p:cBhvr>
                                    </p:animEffect>
                                  </p:childTnLst>
                                </p:cTn>
                              </p:par>
                            </p:childTnLst>
                          </p:cTn>
                        </p:par>
                        <p:par>
                          <p:cTn id="39" fill="hold" nodeType="afterGroup">
                            <p:stCondLst>
                              <p:cond delay="5250"/>
                            </p:stCondLst>
                            <p:childTnLst>
                              <p:par>
                                <p:cTn id="40" presetID="22" presetClass="entr" presetSubtype="1"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750"/>
                                        <p:tgtEl>
                                          <p:spTgt spid="11"/>
                                        </p:tgtEl>
                                      </p:cBhvr>
                                    </p:animEffect>
                                  </p:childTnLst>
                                </p:cTn>
                              </p:par>
                            </p:childTnLst>
                          </p:cTn>
                        </p:par>
                        <p:par>
                          <p:cTn id="43" fill="hold">
                            <p:stCondLst>
                              <p:cond delay="6000"/>
                            </p:stCondLst>
                            <p:childTnLst>
                              <p:par>
                                <p:cTn id="44" presetID="22" presetClass="entr" presetSubtype="8" fill="hold" grpId="0" nodeType="afterEffect">
                                  <p:stCondLst>
                                    <p:cond delay="0"/>
                                  </p:stCondLst>
                                  <p:childTnLst>
                                    <p:set>
                                      <p:cBhvr>
                                        <p:cTn id="45" dur="1" fill="hold">
                                          <p:stCondLst>
                                            <p:cond delay="0"/>
                                          </p:stCondLst>
                                        </p:cTn>
                                        <p:tgtEl>
                                          <p:spTgt spid="594946"/>
                                        </p:tgtEl>
                                        <p:attrNameLst>
                                          <p:attrName>style.visibility</p:attrName>
                                        </p:attrNameLst>
                                      </p:cBhvr>
                                      <p:to>
                                        <p:strVal val="visible"/>
                                      </p:to>
                                    </p:set>
                                    <p:animEffect transition="in" filter="wipe(left)">
                                      <p:cBhvr>
                                        <p:cTn id="46" dur="500"/>
                                        <p:tgtEl>
                                          <p:spTgt spid="594946"/>
                                        </p:tgtEl>
                                      </p:cBhvr>
                                    </p:animEffect>
                                  </p:childTnLst>
                                </p:cTn>
                              </p:par>
                            </p:childTnLst>
                          </p:cTn>
                        </p:par>
                      </p:childTnLst>
                    </p:cTn>
                  </p:par>
                  <p:par>
                    <p:cTn id="47" fill="hold">
                      <p:stCondLst>
                        <p:cond delay="indefinite"/>
                      </p:stCondLst>
                      <p:childTnLst>
                        <p:par>
                          <p:cTn id="48" fill="hold" nodeType="afterGroup">
                            <p:stCondLst>
                              <p:cond delay="0"/>
                            </p:stCondLst>
                            <p:childTnLst>
                              <p:par>
                                <p:cTn id="49" presetID="22" presetClass="entr" presetSubtype="8" fill="hold" nodeType="click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left)">
                                      <p:cBhvr>
                                        <p:cTn id="51" dur="750"/>
                                        <p:tgtEl>
                                          <p:spTgt spid="12"/>
                                        </p:tgtEl>
                                      </p:cBhvr>
                                    </p:animEffect>
                                  </p:childTnLst>
                                </p:cTn>
                              </p:par>
                            </p:childTnLst>
                          </p:cTn>
                        </p:par>
                        <p:par>
                          <p:cTn id="52" fill="hold" nodeType="afterGroup">
                            <p:stCondLst>
                              <p:cond delay="750"/>
                            </p:stCondLst>
                            <p:childTnLst>
                              <p:par>
                                <p:cTn id="53" presetID="22" presetClass="entr" presetSubtype="4" fill="hold"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down)">
                                      <p:cBhvr>
                                        <p:cTn id="55" dur="750"/>
                                        <p:tgtEl>
                                          <p:spTgt spid="13"/>
                                        </p:tgtEl>
                                      </p:cBhvr>
                                    </p:animEffect>
                                  </p:childTnLst>
                                </p:cTn>
                              </p:par>
                            </p:childTnLst>
                          </p:cTn>
                        </p:par>
                        <p:par>
                          <p:cTn id="56" fill="hold" nodeType="afterGroup">
                            <p:stCondLst>
                              <p:cond delay="1500"/>
                            </p:stCondLst>
                            <p:childTnLst>
                              <p:par>
                                <p:cTn id="57" presetID="22" presetClass="entr" presetSubtype="1"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up)">
                                      <p:cBhvr>
                                        <p:cTn id="59" dur="750"/>
                                        <p:tgtEl>
                                          <p:spTgt spid="14"/>
                                        </p:tgtEl>
                                      </p:cBhvr>
                                    </p:animEffect>
                                  </p:childTnLst>
                                </p:cTn>
                              </p:par>
                            </p:childTnLst>
                          </p:cTn>
                        </p:par>
                        <p:par>
                          <p:cTn id="60" fill="hold" nodeType="afterGroup">
                            <p:stCondLst>
                              <p:cond delay="2250"/>
                            </p:stCondLst>
                            <p:childTnLst>
                              <p:par>
                                <p:cTn id="61" presetID="22" presetClass="entr" presetSubtype="1" fill="hold"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up)">
                                      <p:cBhvr>
                                        <p:cTn id="63" dur="750"/>
                                        <p:tgtEl>
                                          <p:spTgt spid="15"/>
                                        </p:tgtEl>
                                      </p:cBhvr>
                                    </p:animEffect>
                                  </p:childTnLst>
                                </p:cTn>
                              </p:par>
                            </p:childTnLst>
                          </p:cTn>
                        </p:par>
                        <p:par>
                          <p:cTn id="64" fill="hold" nodeType="afterGroup">
                            <p:stCondLst>
                              <p:cond delay="3000"/>
                            </p:stCondLst>
                            <p:childTnLst>
                              <p:par>
                                <p:cTn id="65" presetID="22" presetClass="entr" presetSubtype="1"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up)">
                                      <p:cBhvr>
                                        <p:cTn id="67" dur="750"/>
                                        <p:tgtEl>
                                          <p:spTgt spid="16"/>
                                        </p:tgtEl>
                                      </p:cBhvr>
                                    </p:animEffect>
                                  </p:childTnLst>
                                </p:cTn>
                              </p:par>
                            </p:childTnLst>
                          </p:cTn>
                        </p:par>
                        <p:par>
                          <p:cTn id="68" fill="hold" nodeType="afterGroup">
                            <p:stCondLst>
                              <p:cond delay="3750"/>
                            </p:stCondLst>
                            <p:childTnLst>
                              <p:par>
                                <p:cTn id="69" presetID="22" presetClass="entr" presetSubtype="1" fill="hold"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up)">
                                      <p:cBhvr>
                                        <p:cTn id="71" dur="750"/>
                                        <p:tgtEl>
                                          <p:spTgt spid="17"/>
                                        </p:tgtEl>
                                      </p:cBhvr>
                                    </p:animEffect>
                                  </p:childTnLst>
                                </p:cTn>
                              </p:par>
                            </p:childTnLst>
                          </p:cTn>
                        </p:par>
                        <p:par>
                          <p:cTn id="72" fill="hold">
                            <p:stCondLst>
                              <p:cond delay="4500"/>
                            </p:stCondLst>
                            <p:childTnLst>
                              <p:par>
                                <p:cTn id="73" presetID="22" presetClass="entr" presetSubtype="8" fill="hold" grpId="0" nodeType="afterEffect">
                                  <p:stCondLst>
                                    <p:cond delay="0"/>
                                  </p:stCondLst>
                                  <p:childTnLst>
                                    <p:set>
                                      <p:cBhvr>
                                        <p:cTn id="74" dur="1" fill="hold">
                                          <p:stCondLst>
                                            <p:cond delay="0"/>
                                          </p:stCondLst>
                                        </p:cTn>
                                        <p:tgtEl>
                                          <p:spTgt spid="594955"/>
                                        </p:tgtEl>
                                        <p:attrNameLst>
                                          <p:attrName>style.visibility</p:attrName>
                                        </p:attrNameLst>
                                      </p:cBhvr>
                                      <p:to>
                                        <p:strVal val="visible"/>
                                      </p:to>
                                    </p:set>
                                    <p:animEffect transition="in" filter="wipe(left)">
                                      <p:cBhvr>
                                        <p:cTn id="75" dur="500"/>
                                        <p:tgtEl>
                                          <p:spTgt spid="594955"/>
                                        </p:tgtEl>
                                      </p:cBhvr>
                                    </p:animEffect>
                                  </p:childTnLst>
                                </p:cTn>
                              </p:par>
                            </p:childTnLst>
                          </p:cTn>
                        </p:par>
                        <p:par>
                          <p:cTn id="76" fill="hold">
                            <p:stCondLst>
                              <p:cond delay="5000"/>
                            </p:stCondLst>
                            <p:childTnLst>
                              <p:par>
                                <p:cTn id="77" presetID="22" presetClass="entr" presetSubtype="1"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up)">
                                      <p:cBhvr>
                                        <p:cTn id="7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946" grpId="0" animBg="1"/>
      <p:bldP spid="594947" grpId="0"/>
      <p:bldP spid="594952" grpId="0"/>
      <p:bldP spid="59495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endParaRPr lang="en-US"/>
          </a:p>
        </p:txBody>
      </p:sp>
      <p:sp>
        <p:nvSpPr>
          <p:cNvPr id="6" name="Rectangle 5"/>
          <p:cNvSpPr>
            <a:spLocks noChangeArrowheads="1"/>
          </p:cNvSpPr>
          <p:nvPr/>
        </p:nvSpPr>
        <p:spPr bwMode="auto">
          <a:xfrm>
            <a:off x="542925" y="2590800"/>
            <a:ext cx="8296275" cy="3048000"/>
          </a:xfrm>
          <a:prstGeom prst="rect">
            <a:avLst/>
          </a:prstGeom>
          <a:solidFill>
            <a:srgbClr val="FFFFFF"/>
          </a:solidFill>
          <a:ln w="3175">
            <a:noFill/>
            <a:miter lim="800000"/>
            <a:headEnd/>
            <a:tailEnd/>
          </a:ln>
        </p:spPr>
        <p:txBody>
          <a:bodyPr/>
          <a:lstStyle/>
          <a:p>
            <a:pPr indent="290513">
              <a:buFontTx/>
              <a:buAutoNum type="arabicPeriod"/>
            </a:pPr>
            <a:endParaRPr lang="en-US"/>
          </a:p>
        </p:txBody>
      </p:sp>
      <p:sp>
        <p:nvSpPr>
          <p:cNvPr id="595970" name="Rectangle 2"/>
          <p:cNvSpPr>
            <a:spLocks noChangeArrowheads="1"/>
          </p:cNvSpPr>
          <p:nvPr/>
        </p:nvSpPr>
        <p:spPr bwMode="auto">
          <a:xfrm>
            <a:off x="457200" y="685800"/>
            <a:ext cx="5562600" cy="1214438"/>
          </a:xfrm>
          <a:prstGeom prst="rect">
            <a:avLst/>
          </a:prstGeom>
          <a:noFill/>
          <a:ln w="9525">
            <a:noFill/>
            <a:miter lim="800000"/>
            <a:headEnd/>
            <a:tailEnd/>
          </a:ln>
        </p:spPr>
        <p:txBody>
          <a:bodyPr/>
          <a:lstStyle/>
          <a:p>
            <a:pPr>
              <a:spcBef>
                <a:spcPct val="20000"/>
              </a:spcBef>
              <a:buFontTx/>
              <a:buNone/>
            </a:pPr>
            <a:r>
              <a:rPr lang="en-US" sz="1600" dirty="0">
                <a:latin typeface="Arial" charset="0"/>
              </a:rPr>
              <a:t>Preferences for automobile attributes can be described by indifference curves. Each curve shows the combination of acceleration and interior space that give the same satisfaction.</a:t>
            </a:r>
          </a:p>
        </p:txBody>
      </p:sp>
      <p:sp>
        <p:nvSpPr>
          <p:cNvPr id="595971" name="Rectangle 3"/>
          <p:cNvSpPr>
            <a:spLocks noChangeArrowheads="1"/>
          </p:cNvSpPr>
          <p:nvPr/>
        </p:nvSpPr>
        <p:spPr bwMode="auto">
          <a:xfrm>
            <a:off x="714375" y="2205038"/>
            <a:ext cx="4848225" cy="314324"/>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PREFERENCES FOR AUTOMOBILE ATTRIBUTES</a:t>
            </a:r>
          </a:p>
        </p:txBody>
      </p:sp>
      <p:sp>
        <p:nvSpPr>
          <p:cNvPr id="595979" name="Rectangle 11"/>
          <p:cNvSpPr>
            <a:spLocks noChangeArrowheads="1"/>
          </p:cNvSpPr>
          <p:nvPr/>
        </p:nvSpPr>
        <p:spPr bwMode="auto">
          <a:xfrm>
            <a:off x="619125" y="5629275"/>
            <a:ext cx="4257675" cy="762000"/>
          </a:xfrm>
          <a:prstGeom prst="rect">
            <a:avLst/>
          </a:prstGeom>
          <a:noFill/>
          <a:ln w="9525">
            <a:noFill/>
            <a:miter lim="800000"/>
            <a:headEnd/>
            <a:tailEnd/>
          </a:ln>
        </p:spPr>
        <p:txBody>
          <a:bodyPr/>
          <a:lstStyle/>
          <a:p>
            <a:pPr>
              <a:spcBef>
                <a:spcPct val="20000"/>
              </a:spcBef>
              <a:buFontTx/>
              <a:buNone/>
            </a:pPr>
            <a:r>
              <a:rPr lang="en-US" sz="1600" dirty="0">
                <a:latin typeface="Arial" charset="0"/>
              </a:rPr>
              <a:t>Owners of Ford Mustang coupes (</a:t>
            </a:r>
            <a:r>
              <a:rPr lang="en-US" sz="1600" i="1" dirty="0">
                <a:latin typeface="Arial" charset="0"/>
              </a:rPr>
              <a:t>a</a:t>
            </a:r>
            <a:r>
              <a:rPr lang="en-US" sz="1600" dirty="0">
                <a:latin typeface="Arial" charset="0"/>
              </a:rPr>
              <a:t>) are willing to give up considerable interior space for additional acceleration.</a:t>
            </a:r>
          </a:p>
        </p:txBody>
      </p:sp>
      <p:sp>
        <p:nvSpPr>
          <p:cNvPr id="595994" name="Rectangle 26"/>
          <p:cNvSpPr>
            <a:spLocks noChangeArrowheads="1"/>
          </p:cNvSpPr>
          <p:nvPr/>
        </p:nvSpPr>
        <p:spPr bwMode="auto">
          <a:xfrm>
            <a:off x="714375" y="1900238"/>
            <a:ext cx="149542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3.7</a:t>
            </a:r>
          </a:p>
        </p:txBody>
      </p:sp>
      <p:pic>
        <p:nvPicPr>
          <p:cNvPr id="595997" name="Picture 29" descr="fig3"/>
          <p:cNvPicPr>
            <a:picLocks noChangeAspect="1" noChangeArrowheads="1"/>
          </p:cNvPicPr>
          <p:nvPr/>
        </p:nvPicPr>
        <p:blipFill>
          <a:blip r:embed="rId2" cstate="print"/>
          <a:srcRect/>
          <a:stretch>
            <a:fillRect/>
          </a:stretch>
        </p:blipFill>
        <p:spPr bwMode="auto">
          <a:xfrm>
            <a:off x="1533525" y="2667000"/>
            <a:ext cx="6467475" cy="2971800"/>
          </a:xfrm>
          <a:prstGeom prst="rect">
            <a:avLst/>
          </a:prstGeom>
          <a:noFill/>
          <a:ln w="9525">
            <a:noFill/>
            <a:miter lim="800000"/>
            <a:headEnd/>
            <a:tailEnd/>
          </a:ln>
        </p:spPr>
      </p:pic>
      <p:pic>
        <p:nvPicPr>
          <p:cNvPr id="595998" name="Picture 30" descr="fig3"/>
          <p:cNvPicPr>
            <a:picLocks noChangeAspect="1" noChangeArrowheads="1"/>
          </p:cNvPicPr>
          <p:nvPr/>
        </p:nvPicPr>
        <p:blipFill>
          <a:blip r:embed="rId3" cstate="print"/>
          <a:srcRect/>
          <a:stretch>
            <a:fillRect/>
          </a:stretch>
        </p:blipFill>
        <p:spPr bwMode="auto">
          <a:xfrm>
            <a:off x="1533525" y="2667000"/>
            <a:ext cx="6467475" cy="2971800"/>
          </a:xfrm>
          <a:prstGeom prst="rect">
            <a:avLst/>
          </a:prstGeom>
          <a:noFill/>
          <a:ln w="9525">
            <a:noFill/>
            <a:miter lim="800000"/>
            <a:headEnd/>
            <a:tailEnd/>
          </a:ln>
        </p:spPr>
      </p:pic>
      <p:pic>
        <p:nvPicPr>
          <p:cNvPr id="595999" name="Picture 31" descr="fig3"/>
          <p:cNvPicPr>
            <a:picLocks noChangeAspect="1" noChangeArrowheads="1"/>
          </p:cNvPicPr>
          <p:nvPr/>
        </p:nvPicPr>
        <p:blipFill>
          <a:blip r:embed="rId4" cstate="print"/>
          <a:srcRect/>
          <a:stretch>
            <a:fillRect/>
          </a:stretch>
        </p:blipFill>
        <p:spPr bwMode="auto">
          <a:xfrm>
            <a:off x="1533525" y="2667000"/>
            <a:ext cx="6467475" cy="2971800"/>
          </a:xfrm>
          <a:prstGeom prst="rect">
            <a:avLst/>
          </a:prstGeom>
          <a:noFill/>
          <a:ln w="9525">
            <a:noFill/>
            <a:miter lim="800000"/>
            <a:headEnd/>
            <a:tailEnd/>
          </a:ln>
        </p:spPr>
      </p:pic>
      <p:pic>
        <p:nvPicPr>
          <p:cNvPr id="596000" name="Picture 32" descr="fig3"/>
          <p:cNvPicPr>
            <a:picLocks noChangeAspect="1" noChangeArrowheads="1"/>
          </p:cNvPicPr>
          <p:nvPr/>
        </p:nvPicPr>
        <p:blipFill>
          <a:blip r:embed="rId5" cstate="print"/>
          <a:srcRect/>
          <a:stretch>
            <a:fillRect/>
          </a:stretch>
        </p:blipFill>
        <p:spPr bwMode="auto">
          <a:xfrm>
            <a:off x="1533525" y="2667000"/>
            <a:ext cx="6467475" cy="2971800"/>
          </a:xfrm>
          <a:prstGeom prst="rect">
            <a:avLst/>
          </a:prstGeom>
          <a:noFill/>
          <a:ln w="9525">
            <a:noFill/>
            <a:miter lim="800000"/>
            <a:headEnd/>
            <a:tailEnd/>
          </a:ln>
        </p:spPr>
      </p:pic>
      <p:pic>
        <p:nvPicPr>
          <p:cNvPr id="596001" name="Picture 33" descr="fig3"/>
          <p:cNvPicPr>
            <a:picLocks noChangeAspect="1" noChangeArrowheads="1"/>
          </p:cNvPicPr>
          <p:nvPr/>
        </p:nvPicPr>
        <p:blipFill>
          <a:blip r:embed="rId6" cstate="print"/>
          <a:srcRect/>
          <a:stretch>
            <a:fillRect/>
          </a:stretch>
        </p:blipFill>
        <p:spPr bwMode="auto">
          <a:xfrm>
            <a:off x="1533525" y="2667000"/>
            <a:ext cx="6467475" cy="2971800"/>
          </a:xfrm>
          <a:prstGeom prst="rect">
            <a:avLst/>
          </a:prstGeom>
          <a:noFill/>
          <a:ln w="9525">
            <a:noFill/>
            <a:miter lim="800000"/>
            <a:headEnd/>
            <a:tailEnd/>
          </a:ln>
        </p:spPr>
      </p:pic>
      <p:pic>
        <p:nvPicPr>
          <p:cNvPr id="596002" name="Picture 34" descr="fig3"/>
          <p:cNvPicPr>
            <a:picLocks noChangeAspect="1" noChangeArrowheads="1"/>
          </p:cNvPicPr>
          <p:nvPr/>
        </p:nvPicPr>
        <p:blipFill>
          <a:blip r:embed="rId7" cstate="print"/>
          <a:srcRect/>
          <a:stretch>
            <a:fillRect/>
          </a:stretch>
        </p:blipFill>
        <p:spPr bwMode="auto">
          <a:xfrm>
            <a:off x="1533525" y="2667000"/>
            <a:ext cx="6467475" cy="2971800"/>
          </a:xfrm>
          <a:prstGeom prst="rect">
            <a:avLst/>
          </a:prstGeom>
          <a:noFill/>
          <a:ln w="9525">
            <a:noFill/>
            <a:miter lim="800000"/>
            <a:headEnd/>
            <a:tailEnd/>
          </a:ln>
        </p:spPr>
      </p:pic>
      <p:pic>
        <p:nvPicPr>
          <p:cNvPr id="596003" name="Picture 35" descr="fig3"/>
          <p:cNvPicPr>
            <a:picLocks noChangeAspect="1" noChangeArrowheads="1"/>
          </p:cNvPicPr>
          <p:nvPr/>
        </p:nvPicPr>
        <p:blipFill>
          <a:blip r:embed="rId8" cstate="print"/>
          <a:srcRect/>
          <a:stretch>
            <a:fillRect/>
          </a:stretch>
        </p:blipFill>
        <p:spPr bwMode="auto">
          <a:xfrm>
            <a:off x="1533525" y="2667000"/>
            <a:ext cx="6467475" cy="2971800"/>
          </a:xfrm>
          <a:prstGeom prst="rect">
            <a:avLst/>
          </a:prstGeom>
          <a:noFill/>
          <a:ln w="9525">
            <a:noFill/>
            <a:miter lim="800000"/>
            <a:headEnd/>
            <a:tailEnd/>
          </a:ln>
        </p:spPr>
      </p:pic>
      <p:pic>
        <p:nvPicPr>
          <p:cNvPr id="596004" name="Picture 36" descr="fig3"/>
          <p:cNvPicPr>
            <a:picLocks noChangeAspect="1" noChangeArrowheads="1"/>
          </p:cNvPicPr>
          <p:nvPr/>
        </p:nvPicPr>
        <p:blipFill>
          <a:blip r:embed="rId9" cstate="print"/>
          <a:srcRect/>
          <a:stretch>
            <a:fillRect/>
          </a:stretch>
        </p:blipFill>
        <p:spPr bwMode="auto">
          <a:xfrm>
            <a:off x="1447800" y="2667000"/>
            <a:ext cx="6553200" cy="2971800"/>
          </a:xfrm>
          <a:prstGeom prst="rect">
            <a:avLst/>
          </a:prstGeom>
          <a:noFill/>
          <a:ln w="9525">
            <a:noFill/>
            <a:miter lim="800000"/>
            <a:headEnd/>
            <a:tailEnd/>
          </a:ln>
        </p:spPr>
      </p:pic>
      <p:sp>
        <p:nvSpPr>
          <p:cNvPr id="596005" name="Rectangle 37"/>
          <p:cNvSpPr>
            <a:spLocks noChangeArrowheads="1"/>
          </p:cNvSpPr>
          <p:nvPr/>
        </p:nvSpPr>
        <p:spPr bwMode="auto">
          <a:xfrm>
            <a:off x="5257801" y="5629275"/>
            <a:ext cx="3581400" cy="762000"/>
          </a:xfrm>
          <a:prstGeom prst="rect">
            <a:avLst/>
          </a:prstGeom>
          <a:noFill/>
          <a:ln w="9525">
            <a:noFill/>
            <a:miter lim="800000"/>
            <a:headEnd/>
            <a:tailEnd/>
          </a:ln>
        </p:spPr>
        <p:txBody>
          <a:bodyPr/>
          <a:lstStyle/>
          <a:p>
            <a:pPr>
              <a:spcBef>
                <a:spcPct val="20000"/>
              </a:spcBef>
              <a:buFontTx/>
              <a:buNone/>
            </a:pPr>
            <a:r>
              <a:rPr lang="en-US" sz="1600" dirty="0">
                <a:latin typeface="Arial" charset="0"/>
              </a:rPr>
              <a:t>The opposite is true for owners of Ford Explorers. They prefer interior space to acceleration (</a:t>
            </a:r>
            <a:r>
              <a:rPr lang="en-US" sz="1600" i="1" dirty="0">
                <a:latin typeface="Arial" charset="0"/>
              </a:rPr>
              <a:t>b</a:t>
            </a:r>
            <a:r>
              <a:rPr lang="en-US" sz="1600" dirty="0">
                <a:latin typeface="Arial" charset="0"/>
              </a:rPr>
              <a:t>).</a:t>
            </a:r>
          </a:p>
        </p:txBody>
      </p:sp>
      <p:sp>
        <p:nvSpPr>
          <p:cNvPr id="24" name="Rectangle 6"/>
          <p:cNvSpPr>
            <a:spLocks noChangeArrowheads="1"/>
          </p:cNvSpPr>
          <p:nvPr/>
        </p:nvSpPr>
        <p:spPr bwMode="auto">
          <a:xfrm>
            <a:off x="685800" y="76200"/>
            <a:ext cx="1847850" cy="487363"/>
          </a:xfrm>
          <a:prstGeom prst="rect">
            <a:avLst/>
          </a:prstGeom>
          <a:noFill/>
          <a:ln w="9525">
            <a:noFill/>
            <a:miter lim="800000"/>
            <a:headEnd/>
            <a:tailEnd/>
          </a:ln>
        </p:spPr>
        <p:txBody>
          <a:bodyPr anchor="ctr"/>
          <a:lstStyle/>
          <a:p>
            <a:pPr>
              <a:buFontTx/>
              <a:buNone/>
            </a:pPr>
            <a:r>
              <a:rPr lang="en-US" sz="2000">
                <a:solidFill>
                  <a:srgbClr val="007CB2"/>
                </a:solidFill>
                <a:latin typeface="Arial" charset="0"/>
              </a:rPr>
              <a:t>EXAMPLE 3.1 </a:t>
            </a:r>
          </a:p>
        </p:txBody>
      </p:sp>
      <p:cxnSp>
        <p:nvCxnSpPr>
          <p:cNvPr id="25" name="Straight Connector 24"/>
          <p:cNvCxnSpPr>
            <a:cxnSpLocks noChangeShapeType="1"/>
          </p:cNvCxnSpPr>
          <p:nvPr/>
        </p:nvCxnSpPr>
        <p:spPr bwMode="auto">
          <a:xfrm flipH="1">
            <a:off x="685800" y="533400"/>
            <a:ext cx="1847850" cy="0"/>
          </a:xfrm>
          <a:prstGeom prst="line">
            <a:avLst/>
          </a:prstGeom>
          <a:noFill/>
          <a:ln w="50800" algn="ctr">
            <a:solidFill>
              <a:srgbClr val="007CB2"/>
            </a:solidFill>
            <a:round/>
            <a:headEnd/>
            <a:tailEnd/>
          </a:ln>
        </p:spPr>
      </p:cxnSp>
      <p:sp>
        <p:nvSpPr>
          <p:cNvPr id="33" name="Rectangle 6"/>
          <p:cNvSpPr>
            <a:spLocks noChangeArrowheads="1"/>
          </p:cNvSpPr>
          <p:nvPr/>
        </p:nvSpPr>
        <p:spPr bwMode="auto">
          <a:xfrm>
            <a:off x="2647950" y="76200"/>
            <a:ext cx="4667250" cy="487363"/>
          </a:xfrm>
          <a:prstGeom prst="rect">
            <a:avLst/>
          </a:prstGeom>
          <a:noFill/>
          <a:ln w="9525">
            <a:noFill/>
            <a:miter lim="800000"/>
            <a:headEnd/>
            <a:tailEnd/>
          </a:ln>
        </p:spPr>
        <p:txBody>
          <a:bodyPr anchor="ctr"/>
          <a:lstStyle/>
          <a:p>
            <a:pPr>
              <a:buFontTx/>
              <a:buNone/>
            </a:pPr>
            <a:r>
              <a:rPr lang="en-US" sz="2000" b="1" dirty="0">
                <a:solidFill>
                  <a:srgbClr val="007CB2"/>
                </a:solidFill>
                <a:latin typeface="Arial" charset="0"/>
              </a:rPr>
              <a:t>DESIGNING NEW AUTOMOBILES (I)</a:t>
            </a:r>
          </a:p>
        </p:txBody>
      </p:sp>
      <p:pic>
        <p:nvPicPr>
          <p:cNvPr id="28697" name="Picture 25"/>
          <p:cNvPicPr>
            <a:picLocks noChangeAspect="1" noChangeArrowheads="1"/>
          </p:cNvPicPr>
          <p:nvPr/>
        </p:nvPicPr>
        <p:blipFill>
          <a:blip r:embed="rId10" cstate="print"/>
          <a:srcRect/>
          <a:stretch>
            <a:fillRect/>
          </a:stretch>
        </p:blipFill>
        <p:spPr bwMode="auto">
          <a:xfrm>
            <a:off x="6019800" y="604838"/>
            <a:ext cx="2819400" cy="1876425"/>
          </a:xfrm>
          <a:prstGeom prst="rect">
            <a:avLst/>
          </a:prstGeom>
          <a:noFill/>
          <a:ln w="9525" algn="ctr">
            <a:noFill/>
            <a:miter lim="800000"/>
            <a:headEnd/>
            <a:tailEnd/>
          </a:ln>
          <a:effectLst/>
        </p:spPr>
      </p:pic>
      <p:grpSp>
        <p:nvGrpSpPr>
          <p:cNvPr id="7" name="Group 6"/>
          <p:cNvGrpSpPr>
            <a:grpSpLocks/>
          </p:cNvGrpSpPr>
          <p:nvPr/>
        </p:nvGrpSpPr>
        <p:grpSpPr bwMode="auto">
          <a:xfrm>
            <a:off x="457200" y="1905000"/>
            <a:ext cx="161925" cy="4495800"/>
            <a:chOff x="676275" y="1905000"/>
            <a:chExt cx="161925" cy="4495800"/>
          </a:xfrm>
        </p:grpSpPr>
        <p:cxnSp>
          <p:nvCxnSpPr>
            <p:cNvPr id="27670" name="Straight Connector 27"/>
            <p:cNvCxnSpPr>
              <a:cxnSpLocks noChangeShapeType="1"/>
            </p:cNvCxnSpPr>
            <p:nvPr/>
          </p:nvCxnSpPr>
          <p:spPr bwMode="auto">
            <a:xfrm flipV="1">
              <a:off x="750094" y="1905000"/>
              <a:ext cx="0" cy="4495800"/>
            </a:xfrm>
            <a:prstGeom prst="line">
              <a:avLst/>
            </a:prstGeom>
            <a:noFill/>
            <a:ln w="15875" algn="ctr">
              <a:solidFill>
                <a:srgbClr val="00AB4E"/>
              </a:solidFill>
              <a:round/>
              <a:headEnd/>
              <a:tailEnd/>
            </a:ln>
            <a:effectLst/>
          </p:spPr>
        </p:cxnSp>
        <p:cxnSp>
          <p:nvCxnSpPr>
            <p:cNvPr id="27671" name="Straight Connector 28"/>
            <p:cNvCxnSpPr>
              <a:cxnSpLocks noChangeShapeType="1"/>
            </p:cNvCxnSpPr>
            <p:nvPr/>
          </p:nvCxnSpPr>
          <p:spPr bwMode="auto">
            <a:xfrm rot="-5400000">
              <a:off x="752475" y="1828800"/>
              <a:ext cx="0" cy="152400"/>
            </a:xfrm>
            <a:prstGeom prst="line">
              <a:avLst/>
            </a:prstGeom>
            <a:noFill/>
            <a:ln w="15875" algn="ctr">
              <a:solidFill>
                <a:srgbClr val="00AB4E"/>
              </a:solidFill>
              <a:round/>
              <a:headEnd/>
              <a:tailEnd/>
            </a:ln>
            <a:effectLst/>
          </p:spPr>
        </p:cxnSp>
        <p:cxnSp>
          <p:nvCxnSpPr>
            <p:cNvPr id="27672" name="Straight Connector 29"/>
            <p:cNvCxnSpPr>
              <a:cxnSpLocks noChangeShapeType="1"/>
            </p:cNvCxnSpPr>
            <p:nvPr/>
          </p:nvCxnSpPr>
          <p:spPr bwMode="auto">
            <a:xfrm rot="-5400000">
              <a:off x="762000" y="6324600"/>
              <a:ext cx="0" cy="152400"/>
            </a:xfrm>
            <a:prstGeom prst="line">
              <a:avLst/>
            </a:prstGeom>
            <a:noFill/>
            <a:ln w="15875" algn="ctr">
              <a:solidFill>
                <a:srgbClr val="00AB4E"/>
              </a:solidFill>
              <a:round/>
              <a:headEnd/>
              <a:tailEnd/>
            </a:ln>
            <a:effectLst/>
          </p:spPr>
        </p:cxnSp>
      </p:grpSp>
      <p:cxnSp>
        <p:nvCxnSpPr>
          <p:cNvPr id="30" name="Straight Connector 2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2" presetClass="entr" presetSubtype="8"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wipe(left)">
                                      <p:cBhvr>
                                        <p:cTn id="18" dur="500"/>
                                        <p:tgtEl>
                                          <p:spTgt spid="33"/>
                                        </p:tgtEl>
                                      </p:cBhvr>
                                    </p:animEffect>
                                  </p:childTnLst>
                                </p:cTn>
                              </p:par>
                            </p:childTnLst>
                          </p:cTn>
                        </p:par>
                        <p:par>
                          <p:cTn id="19" fill="hold" nodeType="afterGroup">
                            <p:stCondLst>
                              <p:cond delay="1500"/>
                            </p:stCondLst>
                            <p:childTnLst>
                              <p:par>
                                <p:cTn id="20" presetID="10" presetClass="entr" presetSubtype="0" fill="hold" nodeType="afterEffect">
                                  <p:stCondLst>
                                    <p:cond delay="0"/>
                                  </p:stCondLst>
                                  <p:childTnLst>
                                    <p:set>
                                      <p:cBhvr>
                                        <p:cTn id="21" dur="1" fill="hold">
                                          <p:stCondLst>
                                            <p:cond delay="0"/>
                                          </p:stCondLst>
                                        </p:cTn>
                                        <p:tgtEl>
                                          <p:spTgt spid="28697"/>
                                        </p:tgtEl>
                                        <p:attrNameLst>
                                          <p:attrName>style.visibility</p:attrName>
                                        </p:attrNameLst>
                                      </p:cBhvr>
                                      <p:to>
                                        <p:strVal val="visible"/>
                                      </p:to>
                                    </p:set>
                                    <p:animEffect transition="in" filter="fade">
                                      <p:cBhvr>
                                        <p:cTn id="22" dur="500"/>
                                        <p:tgtEl>
                                          <p:spTgt spid="28697"/>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595970"/>
                                        </p:tgtEl>
                                        <p:attrNameLst>
                                          <p:attrName>style.visibility</p:attrName>
                                        </p:attrNameLst>
                                      </p:cBhvr>
                                      <p:to>
                                        <p:strVal val="visible"/>
                                      </p:to>
                                    </p:set>
                                    <p:animEffect transition="in" filter="wipe(left)">
                                      <p:cBhvr>
                                        <p:cTn id="26" dur="500"/>
                                        <p:tgtEl>
                                          <p:spTgt spid="595970"/>
                                        </p:tgtEl>
                                      </p:cBhvr>
                                    </p:animEffect>
                                  </p:childTnLst>
                                </p:cTn>
                              </p:par>
                            </p:childTnLst>
                          </p:cTn>
                        </p:par>
                      </p:childTnLst>
                    </p:cTn>
                  </p:par>
                  <p:par>
                    <p:cTn id="27" fill="hold">
                      <p:stCondLst>
                        <p:cond delay="indefinite"/>
                      </p:stCondLst>
                      <p:childTnLst>
                        <p:par>
                          <p:cTn id="28" fill="hold" nodeType="after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595994"/>
                                        </p:tgtEl>
                                        <p:attrNameLst>
                                          <p:attrName>style.visibility</p:attrName>
                                        </p:attrNameLst>
                                      </p:cBhvr>
                                      <p:to>
                                        <p:strVal val="visible"/>
                                      </p:to>
                                    </p:set>
                                    <p:animEffect transition="in" filter="wipe(left)">
                                      <p:cBhvr>
                                        <p:cTn id="31" dur="500"/>
                                        <p:tgtEl>
                                          <p:spTgt spid="595994"/>
                                        </p:tgtEl>
                                      </p:cBhvr>
                                    </p:animEffect>
                                  </p:childTnLst>
                                </p:cTn>
                              </p:par>
                            </p:childTnLst>
                          </p:cTn>
                        </p:par>
                        <p:par>
                          <p:cTn id="32" fill="hold" nodeType="afterGroup">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595971"/>
                                        </p:tgtEl>
                                        <p:attrNameLst>
                                          <p:attrName>style.visibility</p:attrName>
                                        </p:attrNameLst>
                                      </p:cBhvr>
                                      <p:to>
                                        <p:strVal val="visible"/>
                                      </p:to>
                                    </p:set>
                                    <p:animEffect transition="in" filter="wipe(left)">
                                      <p:cBhvr>
                                        <p:cTn id="35" dur="500"/>
                                        <p:tgtEl>
                                          <p:spTgt spid="595971"/>
                                        </p:tgtEl>
                                      </p:cBhvr>
                                    </p:animEffect>
                                  </p:childTnLst>
                                </p:cTn>
                              </p:par>
                            </p:childTnLst>
                          </p:cTn>
                        </p:par>
                        <p:par>
                          <p:cTn id="36" fill="hold">
                            <p:stCondLst>
                              <p:cond delay="1000"/>
                            </p:stCondLst>
                            <p:childTnLst>
                              <p:par>
                                <p:cTn id="37" presetID="22" presetClass="entr" presetSubtype="1"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up)">
                                      <p:cBhvr>
                                        <p:cTn id="39" dur="500"/>
                                        <p:tgtEl>
                                          <p:spTgt spid="7"/>
                                        </p:tgtEl>
                                      </p:cBhvr>
                                    </p:animEffect>
                                  </p:childTnLst>
                                </p:cTn>
                              </p:par>
                            </p:childTnLst>
                          </p:cTn>
                        </p:par>
                        <p:par>
                          <p:cTn id="40" fill="hold" nodeType="afterGroup">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par>
                          <p:cTn id="44" fill="hold" nodeType="afterGroup">
                            <p:stCondLst>
                              <p:cond delay="2000"/>
                            </p:stCondLst>
                            <p:childTnLst>
                              <p:par>
                                <p:cTn id="45" presetID="22" presetClass="entr" presetSubtype="4" fill="hold" nodeType="afterEffect">
                                  <p:stCondLst>
                                    <p:cond delay="0"/>
                                  </p:stCondLst>
                                  <p:childTnLst>
                                    <p:set>
                                      <p:cBhvr>
                                        <p:cTn id="46" dur="1" fill="hold">
                                          <p:stCondLst>
                                            <p:cond delay="0"/>
                                          </p:stCondLst>
                                        </p:cTn>
                                        <p:tgtEl>
                                          <p:spTgt spid="595997"/>
                                        </p:tgtEl>
                                        <p:attrNameLst>
                                          <p:attrName>style.visibility</p:attrName>
                                        </p:attrNameLst>
                                      </p:cBhvr>
                                      <p:to>
                                        <p:strVal val="visible"/>
                                      </p:to>
                                    </p:set>
                                    <p:animEffect transition="in" filter="wipe(down)">
                                      <p:cBhvr>
                                        <p:cTn id="47" dur="750"/>
                                        <p:tgtEl>
                                          <p:spTgt spid="595997"/>
                                        </p:tgtEl>
                                      </p:cBhvr>
                                    </p:animEffect>
                                  </p:childTnLst>
                                </p:cTn>
                              </p:par>
                            </p:childTnLst>
                          </p:cTn>
                        </p:par>
                        <p:par>
                          <p:cTn id="48" fill="hold" nodeType="afterGroup">
                            <p:stCondLst>
                              <p:cond delay="2750"/>
                            </p:stCondLst>
                            <p:childTnLst>
                              <p:par>
                                <p:cTn id="49" presetID="22" presetClass="entr" presetSubtype="1" fill="hold" nodeType="afterEffect">
                                  <p:stCondLst>
                                    <p:cond delay="0"/>
                                  </p:stCondLst>
                                  <p:childTnLst>
                                    <p:set>
                                      <p:cBhvr>
                                        <p:cTn id="50" dur="1" fill="hold">
                                          <p:stCondLst>
                                            <p:cond delay="0"/>
                                          </p:stCondLst>
                                        </p:cTn>
                                        <p:tgtEl>
                                          <p:spTgt spid="595998"/>
                                        </p:tgtEl>
                                        <p:attrNameLst>
                                          <p:attrName>style.visibility</p:attrName>
                                        </p:attrNameLst>
                                      </p:cBhvr>
                                      <p:to>
                                        <p:strVal val="visible"/>
                                      </p:to>
                                    </p:set>
                                    <p:animEffect transition="in" filter="wipe(up)">
                                      <p:cBhvr>
                                        <p:cTn id="51" dur="750"/>
                                        <p:tgtEl>
                                          <p:spTgt spid="595998"/>
                                        </p:tgtEl>
                                      </p:cBhvr>
                                    </p:animEffect>
                                  </p:childTnLst>
                                </p:cTn>
                              </p:par>
                            </p:childTnLst>
                          </p:cTn>
                        </p:par>
                        <p:par>
                          <p:cTn id="52" fill="hold" nodeType="afterGroup">
                            <p:stCondLst>
                              <p:cond delay="3500"/>
                            </p:stCondLst>
                            <p:childTnLst>
                              <p:par>
                                <p:cTn id="53" presetID="22" presetClass="entr" presetSubtype="1" fill="hold" nodeType="afterEffect">
                                  <p:stCondLst>
                                    <p:cond delay="0"/>
                                  </p:stCondLst>
                                  <p:childTnLst>
                                    <p:set>
                                      <p:cBhvr>
                                        <p:cTn id="54" dur="1" fill="hold">
                                          <p:stCondLst>
                                            <p:cond delay="0"/>
                                          </p:stCondLst>
                                        </p:cTn>
                                        <p:tgtEl>
                                          <p:spTgt spid="595999"/>
                                        </p:tgtEl>
                                        <p:attrNameLst>
                                          <p:attrName>style.visibility</p:attrName>
                                        </p:attrNameLst>
                                      </p:cBhvr>
                                      <p:to>
                                        <p:strVal val="visible"/>
                                      </p:to>
                                    </p:set>
                                    <p:animEffect transition="in" filter="wipe(up)">
                                      <p:cBhvr>
                                        <p:cTn id="55" dur="750"/>
                                        <p:tgtEl>
                                          <p:spTgt spid="595999"/>
                                        </p:tgtEl>
                                      </p:cBhvr>
                                    </p:animEffect>
                                  </p:childTnLst>
                                </p:cTn>
                              </p:par>
                            </p:childTnLst>
                          </p:cTn>
                        </p:par>
                        <p:par>
                          <p:cTn id="56" fill="hold" nodeType="afterGroup">
                            <p:stCondLst>
                              <p:cond delay="4250"/>
                            </p:stCondLst>
                            <p:childTnLst>
                              <p:par>
                                <p:cTn id="57" presetID="22" presetClass="entr" presetSubtype="1" fill="hold" nodeType="afterEffect">
                                  <p:stCondLst>
                                    <p:cond delay="0"/>
                                  </p:stCondLst>
                                  <p:childTnLst>
                                    <p:set>
                                      <p:cBhvr>
                                        <p:cTn id="58" dur="1" fill="hold">
                                          <p:stCondLst>
                                            <p:cond delay="0"/>
                                          </p:stCondLst>
                                        </p:cTn>
                                        <p:tgtEl>
                                          <p:spTgt spid="596000"/>
                                        </p:tgtEl>
                                        <p:attrNameLst>
                                          <p:attrName>style.visibility</p:attrName>
                                        </p:attrNameLst>
                                      </p:cBhvr>
                                      <p:to>
                                        <p:strVal val="visible"/>
                                      </p:to>
                                    </p:set>
                                    <p:animEffect transition="in" filter="wipe(up)">
                                      <p:cBhvr>
                                        <p:cTn id="59" dur="750"/>
                                        <p:tgtEl>
                                          <p:spTgt spid="596000"/>
                                        </p:tgtEl>
                                      </p:cBhvr>
                                    </p:animEffect>
                                  </p:childTnLst>
                                </p:cTn>
                              </p:par>
                            </p:childTnLst>
                          </p:cTn>
                        </p:par>
                        <p:par>
                          <p:cTn id="60" fill="hold" nodeType="afterGroup">
                            <p:stCondLst>
                              <p:cond delay="5000"/>
                            </p:stCondLst>
                            <p:childTnLst>
                              <p:par>
                                <p:cTn id="61" presetID="22" presetClass="entr" presetSubtype="8" fill="hold" grpId="0" nodeType="afterEffect">
                                  <p:stCondLst>
                                    <p:cond delay="0"/>
                                  </p:stCondLst>
                                  <p:childTnLst>
                                    <p:set>
                                      <p:cBhvr>
                                        <p:cTn id="62" dur="1" fill="hold">
                                          <p:stCondLst>
                                            <p:cond delay="0"/>
                                          </p:stCondLst>
                                        </p:cTn>
                                        <p:tgtEl>
                                          <p:spTgt spid="595979"/>
                                        </p:tgtEl>
                                        <p:attrNameLst>
                                          <p:attrName>style.visibility</p:attrName>
                                        </p:attrNameLst>
                                      </p:cBhvr>
                                      <p:to>
                                        <p:strVal val="visible"/>
                                      </p:to>
                                    </p:set>
                                    <p:animEffect transition="in" filter="wipe(left)">
                                      <p:cBhvr>
                                        <p:cTn id="63" dur="500"/>
                                        <p:tgtEl>
                                          <p:spTgt spid="595979"/>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4" fill="hold" nodeType="clickEffect">
                                  <p:stCondLst>
                                    <p:cond delay="0"/>
                                  </p:stCondLst>
                                  <p:childTnLst>
                                    <p:set>
                                      <p:cBhvr>
                                        <p:cTn id="67" dur="1" fill="hold">
                                          <p:stCondLst>
                                            <p:cond delay="0"/>
                                          </p:stCondLst>
                                        </p:cTn>
                                        <p:tgtEl>
                                          <p:spTgt spid="596001"/>
                                        </p:tgtEl>
                                        <p:attrNameLst>
                                          <p:attrName>style.visibility</p:attrName>
                                        </p:attrNameLst>
                                      </p:cBhvr>
                                      <p:to>
                                        <p:strVal val="visible"/>
                                      </p:to>
                                    </p:set>
                                    <p:animEffect transition="in" filter="wipe(down)">
                                      <p:cBhvr>
                                        <p:cTn id="68" dur="500"/>
                                        <p:tgtEl>
                                          <p:spTgt spid="596001"/>
                                        </p:tgtEl>
                                      </p:cBhvr>
                                    </p:animEffect>
                                  </p:childTnLst>
                                </p:cTn>
                              </p:par>
                            </p:childTnLst>
                          </p:cTn>
                        </p:par>
                        <p:par>
                          <p:cTn id="69" fill="hold" nodeType="afterGroup">
                            <p:stCondLst>
                              <p:cond delay="500"/>
                            </p:stCondLst>
                            <p:childTnLst>
                              <p:par>
                                <p:cTn id="70" presetID="22" presetClass="entr" presetSubtype="8" fill="hold" nodeType="afterEffect">
                                  <p:stCondLst>
                                    <p:cond delay="0"/>
                                  </p:stCondLst>
                                  <p:childTnLst>
                                    <p:set>
                                      <p:cBhvr>
                                        <p:cTn id="71" dur="1" fill="hold">
                                          <p:stCondLst>
                                            <p:cond delay="0"/>
                                          </p:stCondLst>
                                        </p:cTn>
                                        <p:tgtEl>
                                          <p:spTgt spid="596002"/>
                                        </p:tgtEl>
                                        <p:attrNameLst>
                                          <p:attrName>style.visibility</p:attrName>
                                        </p:attrNameLst>
                                      </p:cBhvr>
                                      <p:to>
                                        <p:strVal val="visible"/>
                                      </p:to>
                                    </p:set>
                                    <p:animEffect transition="in" filter="wipe(left)">
                                      <p:cBhvr>
                                        <p:cTn id="72" dur="750"/>
                                        <p:tgtEl>
                                          <p:spTgt spid="596002"/>
                                        </p:tgtEl>
                                      </p:cBhvr>
                                    </p:animEffect>
                                  </p:childTnLst>
                                </p:cTn>
                              </p:par>
                            </p:childTnLst>
                          </p:cTn>
                        </p:par>
                        <p:par>
                          <p:cTn id="73" fill="hold" nodeType="afterGroup">
                            <p:stCondLst>
                              <p:cond delay="1250"/>
                            </p:stCondLst>
                            <p:childTnLst>
                              <p:par>
                                <p:cTn id="74" presetID="22" presetClass="entr" presetSubtype="8" fill="hold" nodeType="afterEffect">
                                  <p:stCondLst>
                                    <p:cond delay="0"/>
                                  </p:stCondLst>
                                  <p:childTnLst>
                                    <p:set>
                                      <p:cBhvr>
                                        <p:cTn id="75" dur="1" fill="hold">
                                          <p:stCondLst>
                                            <p:cond delay="0"/>
                                          </p:stCondLst>
                                        </p:cTn>
                                        <p:tgtEl>
                                          <p:spTgt spid="596003"/>
                                        </p:tgtEl>
                                        <p:attrNameLst>
                                          <p:attrName>style.visibility</p:attrName>
                                        </p:attrNameLst>
                                      </p:cBhvr>
                                      <p:to>
                                        <p:strVal val="visible"/>
                                      </p:to>
                                    </p:set>
                                    <p:animEffect transition="in" filter="wipe(left)">
                                      <p:cBhvr>
                                        <p:cTn id="76" dur="750"/>
                                        <p:tgtEl>
                                          <p:spTgt spid="596003"/>
                                        </p:tgtEl>
                                      </p:cBhvr>
                                    </p:animEffect>
                                  </p:childTnLst>
                                </p:cTn>
                              </p:par>
                            </p:childTnLst>
                          </p:cTn>
                        </p:par>
                        <p:par>
                          <p:cTn id="77" fill="hold" nodeType="afterGroup">
                            <p:stCondLst>
                              <p:cond delay="2000"/>
                            </p:stCondLst>
                            <p:childTnLst>
                              <p:par>
                                <p:cTn id="78" presetID="22" presetClass="entr" presetSubtype="8" fill="hold" nodeType="afterEffect">
                                  <p:stCondLst>
                                    <p:cond delay="0"/>
                                  </p:stCondLst>
                                  <p:childTnLst>
                                    <p:set>
                                      <p:cBhvr>
                                        <p:cTn id="79" dur="1" fill="hold">
                                          <p:stCondLst>
                                            <p:cond delay="0"/>
                                          </p:stCondLst>
                                        </p:cTn>
                                        <p:tgtEl>
                                          <p:spTgt spid="596004"/>
                                        </p:tgtEl>
                                        <p:attrNameLst>
                                          <p:attrName>style.visibility</p:attrName>
                                        </p:attrNameLst>
                                      </p:cBhvr>
                                      <p:to>
                                        <p:strVal val="visible"/>
                                      </p:to>
                                    </p:set>
                                    <p:animEffect transition="in" filter="wipe(left)">
                                      <p:cBhvr>
                                        <p:cTn id="80" dur="750"/>
                                        <p:tgtEl>
                                          <p:spTgt spid="596004"/>
                                        </p:tgtEl>
                                      </p:cBhvr>
                                    </p:animEffect>
                                  </p:childTnLst>
                                </p:cTn>
                              </p:par>
                            </p:childTnLst>
                          </p:cTn>
                        </p:par>
                        <p:par>
                          <p:cTn id="81" fill="hold">
                            <p:stCondLst>
                              <p:cond delay="2750"/>
                            </p:stCondLst>
                            <p:childTnLst>
                              <p:par>
                                <p:cTn id="82" presetID="22" presetClass="entr" presetSubtype="8" fill="hold" grpId="0" nodeType="afterEffect">
                                  <p:stCondLst>
                                    <p:cond delay="0"/>
                                  </p:stCondLst>
                                  <p:childTnLst>
                                    <p:set>
                                      <p:cBhvr>
                                        <p:cTn id="83" dur="1" fill="hold">
                                          <p:stCondLst>
                                            <p:cond delay="0"/>
                                          </p:stCondLst>
                                        </p:cTn>
                                        <p:tgtEl>
                                          <p:spTgt spid="596005"/>
                                        </p:tgtEl>
                                        <p:attrNameLst>
                                          <p:attrName>style.visibility</p:attrName>
                                        </p:attrNameLst>
                                      </p:cBhvr>
                                      <p:to>
                                        <p:strVal val="visible"/>
                                      </p:to>
                                    </p:set>
                                    <p:animEffect transition="in" filter="wipe(left)">
                                      <p:cBhvr>
                                        <p:cTn id="84" dur="500"/>
                                        <p:tgtEl>
                                          <p:spTgt spid="596005"/>
                                        </p:tgtEl>
                                      </p:cBhvr>
                                    </p:animEffect>
                                  </p:childTnLst>
                                </p:cTn>
                              </p:par>
                            </p:childTnLst>
                          </p:cTn>
                        </p:par>
                        <p:par>
                          <p:cTn id="85" fill="hold">
                            <p:stCondLst>
                              <p:cond delay="325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6" grpId="0" animBg="1"/>
      <p:bldP spid="595970" grpId="0"/>
      <p:bldP spid="595971" grpId="0"/>
      <p:bldP spid="595979" grpId="0"/>
      <p:bldP spid="595994" grpId="0"/>
      <p:bldP spid="596005" grpId="0"/>
      <p:bldP spid="24"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7015" name="Rectangle 23"/>
          <p:cNvSpPr>
            <a:spLocks noChangeArrowheads="1"/>
          </p:cNvSpPr>
          <p:nvPr/>
        </p:nvSpPr>
        <p:spPr bwMode="auto">
          <a:xfrm>
            <a:off x="466726" y="3248025"/>
            <a:ext cx="2867024" cy="2590800"/>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sz="1600" dirty="0">
                <a:latin typeface="Arial" charset="0"/>
              </a:rPr>
              <a:t>A utility function can be represented by a set of indifference curves, each with a numerical indicator.</a:t>
            </a:r>
          </a:p>
          <a:p>
            <a:pPr>
              <a:spcBef>
                <a:spcPct val="20000"/>
              </a:spcBef>
              <a:spcAft>
                <a:spcPct val="20000"/>
              </a:spcAft>
              <a:buFontTx/>
              <a:buNone/>
            </a:pPr>
            <a:r>
              <a:rPr lang="en-US" sz="1600" dirty="0">
                <a:latin typeface="Arial" charset="0"/>
              </a:rPr>
              <a:t>This figure shows three indifference curves (with utility levels of 25, 50, and 100, respectively) associated with the utility function:</a:t>
            </a:r>
          </a:p>
        </p:txBody>
      </p:sp>
      <p:sp>
        <p:nvSpPr>
          <p:cNvPr id="597016" name="Rectangle 24"/>
          <p:cNvSpPr>
            <a:spLocks noGrp="1" noChangeArrowheads="1"/>
          </p:cNvSpPr>
          <p:nvPr>
            <p:ph type="body" idx="4294967295"/>
          </p:nvPr>
        </p:nvSpPr>
        <p:spPr>
          <a:xfrm>
            <a:off x="438150" y="304800"/>
            <a:ext cx="6705600" cy="371475"/>
          </a:xfrm>
          <a:prstGeom prst="rect">
            <a:avLst/>
          </a:prstGeom>
          <a:noFill/>
        </p:spPr>
        <p:txBody>
          <a:bodyPr/>
          <a:lstStyle/>
          <a:p>
            <a:pPr eaLnBrk="1" hangingPunct="1"/>
            <a:r>
              <a:rPr lang="en-US" sz="1800" b="1" dirty="0" smtClean="0">
                <a:solidFill>
                  <a:srgbClr val="2A5CAA"/>
                </a:solidFill>
              </a:rPr>
              <a:t>UTILITY AND UTILITY FUNCTIONS</a:t>
            </a:r>
          </a:p>
        </p:txBody>
      </p:sp>
      <p:sp>
        <p:nvSpPr>
          <p:cNvPr id="597018" name="Text Box 26"/>
          <p:cNvSpPr txBox="1">
            <a:spLocks noChangeArrowheads="1"/>
          </p:cNvSpPr>
          <p:nvPr/>
        </p:nvSpPr>
        <p:spPr bwMode="auto">
          <a:xfrm>
            <a:off x="438149" y="914400"/>
            <a:ext cx="8301037" cy="646331"/>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b="1" dirty="0">
                <a:solidFill>
                  <a:srgbClr val="382344"/>
                </a:solidFill>
              </a:rPr>
              <a:t> </a:t>
            </a:r>
            <a:r>
              <a:rPr lang="en-US" b="1" dirty="0" smtClean="0">
                <a:solidFill>
                  <a:srgbClr val="382344"/>
                </a:solidFill>
                <a:latin typeface="Arial" charset="0"/>
              </a:rPr>
              <a:t>utility    </a:t>
            </a:r>
            <a:r>
              <a:rPr lang="en-US" dirty="0">
                <a:solidFill>
                  <a:srgbClr val="2A5CAA"/>
                </a:solidFill>
                <a:latin typeface="Arial" charset="0"/>
              </a:rPr>
              <a:t>Numerical score representing the satisfaction that </a:t>
            </a:r>
            <a:r>
              <a:rPr lang="en-US" dirty="0" smtClean="0">
                <a:solidFill>
                  <a:srgbClr val="2A5CAA"/>
                </a:solidFill>
                <a:latin typeface="Arial" charset="0"/>
              </a:rPr>
              <a:t>a</a:t>
            </a:r>
            <a:br>
              <a:rPr lang="en-US" dirty="0" smtClean="0">
                <a:solidFill>
                  <a:srgbClr val="2A5CAA"/>
                </a:solidFill>
                <a:latin typeface="Arial" charset="0"/>
              </a:rPr>
            </a:br>
            <a:r>
              <a:rPr lang="en-US" dirty="0" smtClean="0">
                <a:solidFill>
                  <a:srgbClr val="2A5CAA"/>
                </a:solidFill>
                <a:latin typeface="Arial" charset="0"/>
              </a:rPr>
              <a:t>consumer </a:t>
            </a:r>
            <a:r>
              <a:rPr lang="en-US" dirty="0">
                <a:solidFill>
                  <a:srgbClr val="2A5CAA"/>
                </a:solidFill>
                <a:latin typeface="Arial" charset="0"/>
              </a:rPr>
              <a:t>gets from a given market basket.</a:t>
            </a:r>
          </a:p>
        </p:txBody>
      </p:sp>
      <p:sp>
        <p:nvSpPr>
          <p:cNvPr id="597019" name="Text Box 27"/>
          <p:cNvSpPr txBox="1">
            <a:spLocks noChangeArrowheads="1"/>
          </p:cNvSpPr>
          <p:nvPr/>
        </p:nvSpPr>
        <p:spPr bwMode="auto">
          <a:xfrm>
            <a:off x="438150" y="1600200"/>
            <a:ext cx="8301037" cy="646331"/>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b="1" dirty="0">
                <a:solidFill>
                  <a:srgbClr val="382344"/>
                </a:solidFill>
              </a:rPr>
              <a:t> </a:t>
            </a:r>
            <a:r>
              <a:rPr lang="en-US" b="1" dirty="0" smtClean="0">
                <a:solidFill>
                  <a:srgbClr val="382344"/>
                </a:solidFill>
                <a:latin typeface="Arial" charset="0"/>
              </a:rPr>
              <a:t>utility </a:t>
            </a:r>
            <a:r>
              <a:rPr lang="en-US" b="1" dirty="0">
                <a:solidFill>
                  <a:srgbClr val="382344"/>
                </a:solidFill>
                <a:latin typeface="Arial" charset="0"/>
              </a:rPr>
              <a:t>function    </a:t>
            </a:r>
            <a:r>
              <a:rPr lang="en-US" dirty="0">
                <a:solidFill>
                  <a:srgbClr val="2A5CAA"/>
                </a:solidFill>
                <a:latin typeface="Arial" charset="0"/>
              </a:rPr>
              <a:t>Formula that assigns a level of utility to </a:t>
            </a:r>
            <a:r>
              <a:rPr lang="en-US" dirty="0" smtClean="0">
                <a:solidFill>
                  <a:srgbClr val="2A5CAA"/>
                </a:solidFill>
                <a:latin typeface="Arial" charset="0"/>
              </a:rPr>
              <a:t>individual</a:t>
            </a:r>
            <a:br>
              <a:rPr lang="en-US" dirty="0" smtClean="0">
                <a:solidFill>
                  <a:srgbClr val="2A5CAA"/>
                </a:solidFill>
                <a:latin typeface="Arial" charset="0"/>
              </a:rPr>
            </a:br>
            <a:r>
              <a:rPr lang="en-US" dirty="0" smtClean="0">
                <a:solidFill>
                  <a:srgbClr val="2A5CAA"/>
                </a:solidFill>
                <a:latin typeface="Arial" charset="0"/>
              </a:rPr>
              <a:t>market </a:t>
            </a:r>
            <a:r>
              <a:rPr lang="en-US" dirty="0">
                <a:solidFill>
                  <a:srgbClr val="2A5CAA"/>
                </a:solidFill>
                <a:latin typeface="Arial" charset="0"/>
              </a:rPr>
              <a:t>baskets.</a:t>
            </a:r>
          </a:p>
        </p:txBody>
      </p:sp>
      <p:sp>
        <p:nvSpPr>
          <p:cNvPr id="597020" name="Rectangle 28"/>
          <p:cNvSpPr>
            <a:spLocks noChangeArrowheads="1"/>
          </p:cNvSpPr>
          <p:nvPr/>
        </p:nvSpPr>
        <p:spPr bwMode="auto">
          <a:xfrm>
            <a:off x="467312" y="2733673"/>
            <a:ext cx="2847387" cy="561975"/>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UTILITY FUNCTIONS AND INDIFFERENCE CURVES</a:t>
            </a:r>
          </a:p>
        </p:txBody>
      </p:sp>
      <p:sp>
        <p:nvSpPr>
          <p:cNvPr id="597021" name="Rectangle 29"/>
          <p:cNvSpPr>
            <a:spLocks noChangeArrowheads="1"/>
          </p:cNvSpPr>
          <p:nvPr/>
        </p:nvSpPr>
        <p:spPr bwMode="auto">
          <a:xfrm>
            <a:off x="466725" y="2438400"/>
            <a:ext cx="1571625"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3.8</a:t>
            </a:r>
          </a:p>
        </p:txBody>
      </p:sp>
      <p:sp>
        <p:nvSpPr>
          <p:cNvPr id="597023" name="Rectangle 31"/>
          <p:cNvSpPr>
            <a:spLocks noChangeArrowheads="1"/>
          </p:cNvSpPr>
          <p:nvPr/>
        </p:nvSpPr>
        <p:spPr bwMode="auto">
          <a:xfrm>
            <a:off x="1066800" y="5726112"/>
            <a:ext cx="1782763" cy="369888"/>
          </a:xfrm>
          <a:prstGeom prst="rect">
            <a:avLst/>
          </a:prstGeom>
          <a:noFill/>
          <a:ln w="9525" algn="ctr">
            <a:noFill/>
            <a:miter lim="800000"/>
            <a:headEnd/>
            <a:tailEnd/>
          </a:ln>
        </p:spPr>
        <p:txBody>
          <a:bodyPr wrap="none">
            <a:spAutoFit/>
          </a:bodyPr>
          <a:lstStyle/>
          <a:p>
            <a:pPr indent="290513">
              <a:buFontTx/>
              <a:buNone/>
            </a:pPr>
            <a:r>
              <a:rPr lang="en-US" i="1" dirty="0"/>
              <a:t>u </a:t>
            </a:r>
            <a:r>
              <a:rPr lang="en-US" dirty="0"/>
              <a:t>(</a:t>
            </a:r>
            <a:r>
              <a:rPr lang="en-US" i="1" dirty="0"/>
              <a:t>F</a:t>
            </a:r>
            <a:r>
              <a:rPr lang="en-US" dirty="0"/>
              <a:t>,</a:t>
            </a:r>
            <a:r>
              <a:rPr lang="en-US" i="1" dirty="0"/>
              <a:t>C </a:t>
            </a:r>
            <a:r>
              <a:rPr lang="en-US" dirty="0"/>
              <a:t>) = </a:t>
            </a:r>
            <a:r>
              <a:rPr lang="en-US" i="1" dirty="0"/>
              <a:t>FC</a:t>
            </a:r>
          </a:p>
        </p:txBody>
      </p:sp>
      <p:grpSp>
        <p:nvGrpSpPr>
          <p:cNvPr id="18" name="Group 17"/>
          <p:cNvGrpSpPr>
            <a:grpSpLocks/>
          </p:cNvGrpSpPr>
          <p:nvPr/>
        </p:nvGrpSpPr>
        <p:grpSpPr bwMode="auto">
          <a:xfrm>
            <a:off x="3429000" y="6172200"/>
            <a:ext cx="4800600" cy="152400"/>
            <a:chOff x="3657600" y="1678781"/>
            <a:chExt cx="4800600" cy="152400"/>
          </a:xfrm>
        </p:grpSpPr>
        <p:cxnSp>
          <p:nvCxnSpPr>
            <p:cNvPr id="28696" name="Straight Connector 18"/>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8697" name="Straight Connector 19"/>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 name="Group 2"/>
          <p:cNvGrpSpPr>
            <a:grpSpLocks/>
          </p:cNvGrpSpPr>
          <p:nvPr/>
        </p:nvGrpSpPr>
        <p:grpSpPr bwMode="auto">
          <a:xfrm>
            <a:off x="3333750" y="2438400"/>
            <a:ext cx="198437" cy="3810000"/>
            <a:chOff x="4107656" y="2438400"/>
            <a:chExt cx="197644" cy="3962400"/>
          </a:xfrm>
        </p:grpSpPr>
        <p:cxnSp>
          <p:nvCxnSpPr>
            <p:cNvPr id="28694" name="Straight Connector 22"/>
            <p:cNvCxnSpPr>
              <a:cxnSpLocks noChangeShapeType="1"/>
            </p:cNvCxnSpPr>
            <p:nvPr/>
          </p:nvCxnSpPr>
          <p:spPr bwMode="auto">
            <a:xfrm flipV="1">
              <a:off x="4203390" y="2438400"/>
              <a:ext cx="0" cy="3962400"/>
            </a:xfrm>
            <a:prstGeom prst="line">
              <a:avLst/>
            </a:prstGeom>
            <a:noFill/>
            <a:ln w="15875" algn="ctr">
              <a:solidFill>
                <a:srgbClr val="00AB4E"/>
              </a:solidFill>
              <a:round/>
              <a:headEnd/>
              <a:tailEnd/>
            </a:ln>
            <a:effectLst/>
          </p:spPr>
        </p:cxnSp>
        <p:cxnSp>
          <p:nvCxnSpPr>
            <p:cNvPr id="28695" name="Straight Connector 23"/>
            <p:cNvCxnSpPr>
              <a:cxnSpLocks noChangeShapeType="1"/>
            </p:cNvCxnSpPr>
            <p:nvPr/>
          </p:nvCxnSpPr>
          <p:spPr bwMode="auto">
            <a:xfrm rot="-5400000">
              <a:off x="4206478" y="2339578"/>
              <a:ext cx="0" cy="197644"/>
            </a:xfrm>
            <a:prstGeom prst="line">
              <a:avLst/>
            </a:prstGeom>
            <a:noFill/>
            <a:ln w="15875" algn="ctr">
              <a:solidFill>
                <a:srgbClr val="00AB4E"/>
              </a:solidFill>
              <a:round/>
              <a:headEnd/>
              <a:tailEnd/>
            </a:ln>
            <a:effectLst/>
          </p:spPr>
        </p:cxnSp>
      </p:grpSp>
      <p:grpSp>
        <p:nvGrpSpPr>
          <p:cNvPr id="25" name="Group 24"/>
          <p:cNvGrpSpPr>
            <a:grpSpLocks/>
          </p:cNvGrpSpPr>
          <p:nvPr/>
        </p:nvGrpSpPr>
        <p:grpSpPr bwMode="auto">
          <a:xfrm>
            <a:off x="466725" y="6019800"/>
            <a:ext cx="2966243" cy="152400"/>
            <a:chOff x="457200" y="6096000"/>
            <a:chExt cx="3724275" cy="152400"/>
          </a:xfrm>
        </p:grpSpPr>
        <p:cxnSp>
          <p:nvCxnSpPr>
            <p:cNvPr id="28692" name="Straight Connector 25"/>
            <p:cNvCxnSpPr>
              <a:cxnSpLocks noChangeShapeType="1"/>
            </p:cNvCxnSpPr>
            <p:nvPr/>
          </p:nvCxnSpPr>
          <p:spPr bwMode="auto">
            <a:xfrm flipH="1">
              <a:off x="457201" y="6174581"/>
              <a:ext cx="3724274" cy="0"/>
            </a:xfrm>
            <a:prstGeom prst="line">
              <a:avLst/>
            </a:prstGeom>
            <a:noFill/>
            <a:ln w="15875" algn="ctr">
              <a:solidFill>
                <a:srgbClr val="00AB4E"/>
              </a:solidFill>
              <a:round/>
              <a:headEnd/>
              <a:tailEnd/>
            </a:ln>
            <a:effectLst/>
          </p:spPr>
        </p:cxnSp>
        <p:cxnSp>
          <p:nvCxnSpPr>
            <p:cNvPr id="28693" name="Straight Connector 26"/>
            <p:cNvCxnSpPr>
              <a:cxnSpLocks noChangeShapeType="1"/>
            </p:cNvCxnSpPr>
            <p:nvPr/>
          </p:nvCxnSpPr>
          <p:spPr bwMode="auto">
            <a:xfrm rot="10800000">
              <a:off x="457200" y="6096000"/>
              <a:ext cx="0" cy="152400"/>
            </a:xfrm>
            <a:prstGeom prst="line">
              <a:avLst/>
            </a:prstGeom>
            <a:noFill/>
            <a:ln w="15875" algn="ctr">
              <a:solidFill>
                <a:srgbClr val="00AB4E"/>
              </a:solidFill>
              <a:round/>
              <a:headEnd/>
              <a:tailEnd/>
            </a:ln>
            <a:effectLst/>
          </p:spPr>
        </p:cxnSp>
      </p:grpSp>
      <p:pic>
        <p:nvPicPr>
          <p:cNvPr id="4" name="Picture 3"/>
          <p:cNvPicPr>
            <a:picLocks noChangeAspect="1"/>
          </p:cNvPicPr>
          <p:nvPr/>
        </p:nvPicPr>
        <p:blipFill>
          <a:blip r:embed="rId2" cstate="print"/>
          <a:srcRect/>
          <a:stretch>
            <a:fillRect/>
          </a:stretch>
        </p:blipFill>
        <p:spPr bwMode="auto">
          <a:xfrm>
            <a:off x="3690938" y="2514600"/>
            <a:ext cx="4305300" cy="3390900"/>
          </a:xfrm>
          <a:prstGeom prst="rect">
            <a:avLst/>
          </a:prstGeom>
          <a:noFill/>
          <a:ln w="9525">
            <a:noFill/>
            <a:miter lim="800000"/>
            <a:headEnd/>
            <a:tailEnd/>
          </a:ln>
        </p:spPr>
      </p:pic>
      <p:pic>
        <p:nvPicPr>
          <p:cNvPr id="5" name="Picture 4"/>
          <p:cNvPicPr>
            <a:picLocks noChangeAspect="1"/>
          </p:cNvPicPr>
          <p:nvPr/>
        </p:nvPicPr>
        <p:blipFill>
          <a:blip r:embed="rId3" cstate="print"/>
          <a:srcRect/>
          <a:stretch>
            <a:fillRect/>
          </a:stretch>
        </p:blipFill>
        <p:spPr bwMode="auto">
          <a:xfrm>
            <a:off x="3690938" y="2514600"/>
            <a:ext cx="4305300" cy="3390900"/>
          </a:xfrm>
          <a:prstGeom prst="rect">
            <a:avLst/>
          </a:prstGeom>
          <a:noFill/>
          <a:ln w="9525">
            <a:noFill/>
            <a:miter lim="800000"/>
            <a:headEnd/>
            <a:tailEnd/>
          </a:ln>
        </p:spPr>
      </p:pic>
      <p:pic>
        <p:nvPicPr>
          <p:cNvPr id="6" name="Picture 5"/>
          <p:cNvPicPr>
            <a:picLocks noChangeAspect="1"/>
          </p:cNvPicPr>
          <p:nvPr/>
        </p:nvPicPr>
        <p:blipFill>
          <a:blip r:embed="rId4" cstate="print"/>
          <a:srcRect/>
          <a:stretch>
            <a:fillRect/>
          </a:stretch>
        </p:blipFill>
        <p:spPr bwMode="auto">
          <a:xfrm>
            <a:off x="3690938" y="2514600"/>
            <a:ext cx="4305300" cy="3390900"/>
          </a:xfrm>
          <a:prstGeom prst="rect">
            <a:avLst/>
          </a:prstGeom>
          <a:noFill/>
          <a:ln w="9525">
            <a:noFill/>
            <a:miter lim="800000"/>
            <a:headEnd/>
            <a:tailEnd/>
          </a:ln>
        </p:spPr>
      </p:pic>
      <p:pic>
        <p:nvPicPr>
          <p:cNvPr id="7" name="Picture 6"/>
          <p:cNvPicPr>
            <a:picLocks noChangeAspect="1"/>
          </p:cNvPicPr>
          <p:nvPr/>
        </p:nvPicPr>
        <p:blipFill>
          <a:blip r:embed="rId5" cstate="print"/>
          <a:srcRect/>
          <a:stretch>
            <a:fillRect/>
          </a:stretch>
        </p:blipFill>
        <p:spPr bwMode="auto">
          <a:xfrm>
            <a:off x="3690938" y="2514600"/>
            <a:ext cx="4305300" cy="3390900"/>
          </a:xfrm>
          <a:prstGeom prst="rect">
            <a:avLst/>
          </a:prstGeom>
          <a:noFill/>
          <a:ln w="9525">
            <a:noFill/>
            <a:miter lim="800000"/>
            <a:headEnd/>
            <a:tailEnd/>
          </a:ln>
        </p:spPr>
      </p:pic>
      <p:pic>
        <p:nvPicPr>
          <p:cNvPr id="8" name="Picture 7"/>
          <p:cNvPicPr>
            <a:picLocks noChangeAspect="1"/>
          </p:cNvPicPr>
          <p:nvPr/>
        </p:nvPicPr>
        <p:blipFill>
          <a:blip r:embed="rId6" cstate="print"/>
          <a:srcRect/>
          <a:stretch>
            <a:fillRect/>
          </a:stretch>
        </p:blipFill>
        <p:spPr bwMode="auto">
          <a:xfrm>
            <a:off x="3690938" y="2514600"/>
            <a:ext cx="4305300" cy="3390900"/>
          </a:xfrm>
          <a:prstGeom prst="rect">
            <a:avLst/>
          </a:prstGeom>
          <a:noFill/>
          <a:ln w="9525">
            <a:noFill/>
            <a:miter lim="800000"/>
            <a:headEnd/>
            <a:tailEnd/>
          </a:ln>
        </p:spPr>
      </p:pic>
      <p:pic>
        <p:nvPicPr>
          <p:cNvPr id="9" name="Picture 8"/>
          <p:cNvPicPr>
            <a:picLocks noChangeAspect="1"/>
          </p:cNvPicPr>
          <p:nvPr/>
        </p:nvPicPr>
        <p:blipFill>
          <a:blip r:embed="rId7" cstate="print"/>
          <a:srcRect/>
          <a:stretch>
            <a:fillRect/>
          </a:stretch>
        </p:blipFill>
        <p:spPr bwMode="auto">
          <a:xfrm>
            <a:off x="3690938" y="2514600"/>
            <a:ext cx="4305300" cy="3390900"/>
          </a:xfrm>
          <a:prstGeom prst="rect">
            <a:avLst/>
          </a:prstGeom>
          <a:noFill/>
          <a:ln w="9525">
            <a:noFill/>
            <a:miter lim="800000"/>
            <a:headEnd/>
            <a:tailEnd/>
          </a:ln>
        </p:spPr>
      </p:pic>
      <p:pic>
        <p:nvPicPr>
          <p:cNvPr id="10" name="Picture 9"/>
          <p:cNvPicPr>
            <a:picLocks noChangeAspect="1"/>
          </p:cNvPicPr>
          <p:nvPr/>
        </p:nvPicPr>
        <p:blipFill>
          <a:blip r:embed="rId8" cstate="print"/>
          <a:srcRect/>
          <a:stretch>
            <a:fillRect/>
          </a:stretch>
        </p:blipFill>
        <p:spPr bwMode="auto">
          <a:xfrm>
            <a:off x="3690938" y="2514600"/>
            <a:ext cx="4305300" cy="3390900"/>
          </a:xfrm>
          <a:prstGeom prst="rect">
            <a:avLst/>
          </a:prstGeom>
          <a:noFill/>
          <a:ln w="9525">
            <a:noFill/>
            <a:miter lim="800000"/>
            <a:headEnd/>
            <a:tailEnd/>
          </a:ln>
        </p:spPr>
      </p:pic>
      <p:pic>
        <p:nvPicPr>
          <p:cNvPr id="26"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7016">
                                            <p:txEl>
                                              <p:pRg st="0" end="0"/>
                                            </p:txEl>
                                          </p:spTgt>
                                        </p:tgtEl>
                                        <p:attrNameLst>
                                          <p:attrName>style.visibility</p:attrName>
                                        </p:attrNameLst>
                                      </p:cBhvr>
                                      <p:to>
                                        <p:strVal val="visible"/>
                                      </p:to>
                                    </p:set>
                                    <p:animEffect transition="in" filter="wipe(left)">
                                      <p:cBhvr>
                                        <p:cTn id="11" dur="500"/>
                                        <p:tgtEl>
                                          <p:spTgt spid="597016">
                                            <p:txEl>
                                              <p:pRg st="0" end="0"/>
                                            </p:txEl>
                                          </p:spTgt>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97018"/>
                                        </p:tgtEl>
                                        <p:attrNameLst>
                                          <p:attrName>style.visibility</p:attrName>
                                        </p:attrNameLst>
                                      </p:cBhvr>
                                      <p:to>
                                        <p:strVal val="visible"/>
                                      </p:to>
                                    </p:set>
                                    <p:animEffect transition="in" filter="wipe(left)">
                                      <p:cBhvr>
                                        <p:cTn id="15" dur="500"/>
                                        <p:tgtEl>
                                          <p:spTgt spid="597018"/>
                                        </p:tgtEl>
                                      </p:cBhvr>
                                    </p:animEffect>
                                  </p:childTnLst>
                                </p:cTn>
                              </p:par>
                            </p:childTnLst>
                          </p:cTn>
                        </p:par>
                      </p:childTnLst>
                    </p:cTn>
                  </p:par>
                  <p:par>
                    <p:cTn id="16" fill="hold">
                      <p:stCondLst>
                        <p:cond delay="indefinite"/>
                      </p:stCondLst>
                      <p:childTnLst>
                        <p:par>
                          <p:cTn id="17" fill="hold" nodeType="after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597019"/>
                                        </p:tgtEl>
                                        <p:attrNameLst>
                                          <p:attrName>style.visibility</p:attrName>
                                        </p:attrNameLst>
                                      </p:cBhvr>
                                      <p:to>
                                        <p:strVal val="visible"/>
                                      </p:to>
                                    </p:set>
                                    <p:animEffect transition="in" filter="wipe(left)">
                                      <p:cBhvr>
                                        <p:cTn id="20" dur="500"/>
                                        <p:tgtEl>
                                          <p:spTgt spid="597019"/>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597021"/>
                                        </p:tgtEl>
                                        <p:attrNameLst>
                                          <p:attrName>style.visibility</p:attrName>
                                        </p:attrNameLst>
                                      </p:cBhvr>
                                      <p:to>
                                        <p:strVal val="visible"/>
                                      </p:to>
                                    </p:set>
                                    <p:animEffect transition="in" filter="wipe(left)">
                                      <p:cBhvr>
                                        <p:cTn id="25" dur="500"/>
                                        <p:tgtEl>
                                          <p:spTgt spid="597021"/>
                                        </p:tgtEl>
                                      </p:cBhvr>
                                    </p:animEffect>
                                  </p:childTnLst>
                                </p:cTn>
                              </p:par>
                            </p:childTnLst>
                          </p:cTn>
                        </p:par>
                        <p:par>
                          <p:cTn id="26" fill="hold" nodeType="afterGroup">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597020"/>
                                        </p:tgtEl>
                                        <p:attrNameLst>
                                          <p:attrName>style.visibility</p:attrName>
                                        </p:attrNameLst>
                                      </p:cBhvr>
                                      <p:to>
                                        <p:strVal val="visible"/>
                                      </p:to>
                                    </p:set>
                                    <p:animEffect transition="in" filter="wipe(left)">
                                      <p:cBhvr>
                                        <p:cTn id="29" dur="500"/>
                                        <p:tgtEl>
                                          <p:spTgt spid="597020"/>
                                        </p:tgtEl>
                                      </p:cBhvr>
                                    </p:animEffect>
                                  </p:childTnLst>
                                </p:cTn>
                              </p:par>
                            </p:childTnLst>
                          </p:cTn>
                        </p:par>
                        <p:par>
                          <p:cTn id="30" fill="hold" nodeType="afterGroup">
                            <p:stCondLst>
                              <p:cond delay="1000"/>
                            </p:stCondLst>
                            <p:childTnLst>
                              <p:par>
                                <p:cTn id="31" presetID="22" presetClass="entr" presetSubtype="4" fill="hold"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down)">
                                      <p:cBhvr>
                                        <p:cTn id="33" dur="500"/>
                                        <p:tgtEl>
                                          <p:spTgt spid="3"/>
                                        </p:tgtEl>
                                      </p:cBhvr>
                                    </p:animEffect>
                                  </p:childTnLst>
                                </p:cTn>
                              </p:par>
                              <p:par>
                                <p:cTn id="34" presetID="22" presetClass="entr" presetSubtype="8" fill="hold"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childTnLst>
                          </p:cTn>
                        </p:par>
                        <p:par>
                          <p:cTn id="37" fill="hold" nodeType="afterGroup">
                            <p:stCondLst>
                              <p:cond delay="1500"/>
                            </p:stCondLst>
                            <p:childTnLst>
                              <p:par>
                                <p:cTn id="38" presetID="22" presetClass="entr" presetSubtype="4"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down)">
                                      <p:cBhvr>
                                        <p:cTn id="40" dur="750"/>
                                        <p:tgtEl>
                                          <p:spTgt spid="4"/>
                                        </p:tgtEl>
                                      </p:cBhvr>
                                    </p:animEffect>
                                  </p:childTnLst>
                                </p:cTn>
                              </p:par>
                            </p:childTnLst>
                          </p:cTn>
                        </p:par>
                        <p:par>
                          <p:cTn id="41" fill="hold" nodeType="afterGroup">
                            <p:stCondLst>
                              <p:cond delay="2250"/>
                            </p:stCondLst>
                            <p:childTnLst>
                              <p:par>
                                <p:cTn id="42" presetID="22" presetClass="entr" presetSubtype="8" fill="hold" nodeType="after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wipe(left)">
                                      <p:cBhvr>
                                        <p:cTn id="44" dur="750"/>
                                        <p:tgtEl>
                                          <p:spTgt spid="5"/>
                                        </p:tgtEl>
                                      </p:cBhvr>
                                    </p:animEffect>
                                  </p:childTnLst>
                                </p:cTn>
                              </p:par>
                            </p:childTnLst>
                          </p:cTn>
                        </p:par>
                        <p:par>
                          <p:cTn id="45" fill="hold" nodeType="afterGroup">
                            <p:stCondLst>
                              <p:cond delay="3000"/>
                            </p:stCondLst>
                            <p:childTnLst>
                              <p:par>
                                <p:cTn id="46" presetID="22" presetClass="entr" presetSubtype="8" fill="hold"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left)">
                                      <p:cBhvr>
                                        <p:cTn id="48" dur="750"/>
                                        <p:tgtEl>
                                          <p:spTgt spid="6"/>
                                        </p:tgtEl>
                                      </p:cBhvr>
                                    </p:animEffect>
                                  </p:childTnLst>
                                </p:cTn>
                              </p:par>
                            </p:childTnLst>
                          </p:cTn>
                        </p:par>
                        <p:par>
                          <p:cTn id="49" fill="hold" nodeType="afterGroup">
                            <p:stCondLst>
                              <p:cond delay="3750"/>
                            </p:stCondLst>
                            <p:childTnLst>
                              <p:par>
                                <p:cTn id="50" presetID="22" presetClass="entr" presetSubtype="4" fill="hold" nodeType="after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wipe(down)">
                                      <p:cBhvr>
                                        <p:cTn id="52" dur="750"/>
                                        <p:tgtEl>
                                          <p:spTgt spid="7"/>
                                        </p:tgtEl>
                                      </p:cBhvr>
                                    </p:animEffect>
                                  </p:childTnLst>
                                </p:cTn>
                              </p:par>
                            </p:childTnLst>
                          </p:cTn>
                        </p:par>
                        <p:par>
                          <p:cTn id="53" fill="hold" nodeType="afterGroup">
                            <p:stCondLst>
                              <p:cond delay="4500"/>
                            </p:stCondLst>
                            <p:childTnLst>
                              <p:par>
                                <p:cTn id="54" presetID="22" presetClass="entr" presetSubtype="8"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750"/>
                                        <p:tgtEl>
                                          <p:spTgt spid="8"/>
                                        </p:tgtEl>
                                      </p:cBhvr>
                                    </p:animEffect>
                                  </p:childTnLst>
                                </p:cTn>
                              </p:par>
                            </p:childTnLst>
                          </p:cTn>
                        </p:par>
                        <p:par>
                          <p:cTn id="57" fill="hold" nodeType="withGroup">
                            <p:stCondLst>
                              <p:cond delay="5250"/>
                            </p:stCondLst>
                            <p:childTnLst>
                              <p:par>
                                <p:cTn id="58" presetID="22" presetClass="entr" presetSubtype="8" fill="hold" grpId="0" nodeType="afterEffect">
                                  <p:stCondLst>
                                    <p:cond delay="0"/>
                                  </p:stCondLst>
                                  <p:childTnLst>
                                    <p:set>
                                      <p:cBhvr>
                                        <p:cTn id="59" dur="1" fill="hold">
                                          <p:stCondLst>
                                            <p:cond delay="0"/>
                                          </p:stCondLst>
                                        </p:cTn>
                                        <p:tgtEl>
                                          <p:spTgt spid="597015">
                                            <p:bg/>
                                          </p:spTgt>
                                        </p:tgtEl>
                                        <p:attrNameLst>
                                          <p:attrName>style.visibility</p:attrName>
                                        </p:attrNameLst>
                                      </p:cBhvr>
                                      <p:to>
                                        <p:strVal val="visible"/>
                                      </p:to>
                                    </p:set>
                                    <p:animEffect transition="in" filter="wipe(left)">
                                      <p:cBhvr>
                                        <p:cTn id="60" dur="500"/>
                                        <p:tgtEl>
                                          <p:spTgt spid="597015">
                                            <p:bg/>
                                          </p:spTgt>
                                        </p:tgtEl>
                                      </p:cBhvr>
                                    </p:animEffect>
                                  </p:childTnLst>
                                </p:cTn>
                              </p:par>
                            </p:childTnLst>
                          </p:cTn>
                        </p:par>
                        <p:par>
                          <p:cTn id="61" fill="hold">
                            <p:stCondLst>
                              <p:cond delay="5750"/>
                            </p:stCondLst>
                            <p:childTnLst>
                              <p:par>
                                <p:cTn id="62" presetID="22" presetClass="entr" presetSubtype="8" fill="hold" grpId="0" nodeType="afterEffect">
                                  <p:stCondLst>
                                    <p:cond delay="0"/>
                                  </p:stCondLst>
                                  <p:childTnLst>
                                    <p:set>
                                      <p:cBhvr>
                                        <p:cTn id="63" dur="1" fill="hold">
                                          <p:stCondLst>
                                            <p:cond delay="0"/>
                                          </p:stCondLst>
                                        </p:cTn>
                                        <p:tgtEl>
                                          <p:spTgt spid="597015">
                                            <p:txEl>
                                              <p:pRg st="0" end="0"/>
                                            </p:txEl>
                                          </p:spTgt>
                                        </p:tgtEl>
                                        <p:attrNameLst>
                                          <p:attrName>style.visibility</p:attrName>
                                        </p:attrNameLst>
                                      </p:cBhvr>
                                      <p:to>
                                        <p:strVal val="visible"/>
                                      </p:to>
                                    </p:set>
                                    <p:animEffect transition="in" filter="wipe(left)">
                                      <p:cBhvr>
                                        <p:cTn id="64" dur="500"/>
                                        <p:tgtEl>
                                          <p:spTgt spid="597015">
                                            <p:txEl>
                                              <p:pRg st="0" end="0"/>
                                            </p:txEl>
                                          </p:spTgt>
                                        </p:tgtEl>
                                      </p:cBhvr>
                                    </p:animEffect>
                                  </p:childTnLst>
                                </p:cTn>
                              </p:par>
                            </p:childTnLst>
                          </p:cTn>
                        </p:par>
                      </p:childTnLst>
                    </p:cTn>
                  </p:par>
                  <p:par>
                    <p:cTn id="65" fill="hold">
                      <p:stCondLst>
                        <p:cond delay="indefinite"/>
                      </p:stCondLst>
                      <p:childTnLst>
                        <p:par>
                          <p:cTn id="66" fill="hold" nodeType="afterGroup">
                            <p:stCondLst>
                              <p:cond delay="0"/>
                            </p:stCondLst>
                            <p:childTnLst>
                              <p:par>
                                <p:cTn id="67" presetID="22" presetClass="entr" presetSubtype="8" fill="hold" nodeType="click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wipe(left)">
                                      <p:cBhvr>
                                        <p:cTn id="69" dur="750"/>
                                        <p:tgtEl>
                                          <p:spTgt spid="9"/>
                                        </p:tgtEl>
                                      </p:cBhvr>
                                    </p:animEffect>
                                  </p:childTnLst>
                                </p:cTn>
                              </p:par>
                            </p:childTnLst>
                          </p:cTn>
                        </p:par>
                        <p:par>
                          <p:cTn id="70" fill="hold" nodeType="afterGroup">
                            <p:stCondLst>
                              <p:cond delay="750"/>
                            </p:stCondLst>
                            <p:childTnLst>
                              <p:par>
                                <p:cTn id="71" presetID="22" presetClass="entr" presetSubtype="8" fill="hold"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left)">
                                      <p:cBhvr>
                                        <p:cTn id="73" dur="750"/>
                                        <p:tgtEl>
                                          <p:spTgt spid="10"/>
                                        </p:tgtEl>
                                      </p:cBhvr>
                                    </p:animEffect>
                                  </p:childTnLst>
                                </p:cTn>
                              </p:par>
                            </p:childTnLst>
                          </p:cTn>
                        </p:par>
                        <p:par>
                          <p:cTn id="74" fill="hold">
                            <p:stCondLst>
                              <p:cond delay="1500"/>
                            </p:stCondLst>
                            <p:childTnLst>
                              <p:par>
                                <p:cTn id="75" presetID="22" presetClass="entr" presetSubtype="8" fill="hold" grpId="0" nodeType="afterEffect">
                                  <p:stCondLst>
                                    <p:cond delay="0"/>
                                  </p:stCondLst>
                                  <p:childTnLst>
                                    <p:set>
                                      <p:cBhvr>
                                        <p:cTn id="76" dur="1" fill="hold">
                                          <p:stCondLst>
                                            <p:cond delay="0"/>
                                          </p:stCondLst>
                                        </p:cTn>
                                        <p:tgtEl>
                                          <p:spTgt spid="597015">
                                            <p:txEl>
                                              <p:pRg st="1" end="1"/>
                                            </p:txEl>
                                          </p:spTgt>
                                        </p:tgtEl>
                                        <p:attrNameLst>
                                          <p:attrName>style.visibility</p:attrName>
                                        </p:attrNameLst>
                                      </p:cBhvr>
                                      <p:to>
                                        <p:strVal val="visible"/>
                                      </p:to>
                                    </p:set>
                                    <p:animEffect transition="in" filter="wipe(left)">
                                      <p:cBhvr>
                                        <p:cTn id="77" dur="500"/>
                                        <p:tgtEl>
                                          <p:spTgt spid="597015">
                                            <p:txEl>
                                              <p:pRg st="1" end="1"/>
                                            </p:txEl>
                                          </p:spTgt>
                                        </p:tgtEl>
                                      </p:cBhvr>
                                    </p:animEffect>
                                  </p:childTnLst>
                                </p:cTn>
                              </p:par>
                            </p:childTnLst>
                          </p:cTn>
                        </p:par>
                        <p:par>
                          <p:cTn id="78" fill="hold">
                            <p:stCondLst>
                              <p:cond delay="2000"/>
                            </p:stCondLst>
                            <p:childTnLst>
                              <p:par>
                                <p:cTn id="79" presetID="17" presetClass="entr" presetSubtype="10" fill="hold" grpId="0" nodeType="afterEffect">
                                  <p:stCondLst>
                                    <p:cond delay="0"/>
                                  </p:stCondLst>
                                  <p:childTnLst>
                                    <p:set>
                                      <p:cBhvr>
                                        <p:cTn id="80" dur="1" fill="hold">
                                          <p:stCondLst>
                                            <p:cond delay="0"/>
                                          </p:stCondLst>
                                        </p:cTn>
                                        <p:tgtEl>
                                          <p:spTgt spid="597023"/>
                                        </p:tgtEl>
                                        <p:attrNameLst>
                                          <p:attrName>style.visibility</p:attrName>
                                        </p:attrNameLst>
                                      </p:cBhvr>
                                      <p:to>
                                        <p:strVal val="visible"/>
                                      </p:to>
                                    </p:set>
                                    <p:anim calcmode="lin" valueType="num">
                                      <p:cBhvr>
                                        <p:cTn id="81" dur="500" fill="hold"/>
                                        <p:tgtEl>
                                          <p:spTgt spid="597023"/>
                                        </p:tgtEl>
                                        <p:attrNameLst>
                                          <p:attrName>ppt_w</p:attrName>
                                        </p:attrNameLst>
                                      </p:cBhvr>
                                      <p:tavLst>
                                        <p:tav tm="0">
                                          <p:val>
                                            <p:fltVal val="0"/>
                                          </p:val>
                                        </p:tav>
                                        <p:tav tm="100000">
                                          <p:val>
                                            <p:strVal val="#ppt_w"/>
                                          </p:val>
                                        </p:tav>
                                      </p:tavLst>
                                    </p:anim>
                                    <p:anim calcmode="lin" valueType="num">
                                      <p:cBhvr>
                                        <p:cTn id="82" dur="500" fill="hold"/>
                                        <p:tgtEl>
                                          <p:spTgt spid="597023"/>
                                        </p:tgtEl>
                                        <p:attrNameLst>
                                          <p:attrName>ppt_h</p:attrName>
                                        </p:attrNameLst>
                                      </p:cBhvr>
                                      <p:tavLst>
                                        <p:tav tm="0">
                                          <p:val>
                                            <p:strVal val="#ppt_h"/>
                                          </p:val>
                                        </p:tav>
                                        <p:tav tm="100000">
                                          <p:val>
                                            <p:strVal val="#ppt_h"/>
                                          </p:val>
                                        </p:tav>
                                      </p:tavLst>
                                    </p:anim>
                                  </p:childTnLst>
                                </p:cTn>
                              </p:par>
                            </p:childTnLst>
                          </p:cTn>
                        </p:par>
                        <p:par>
                          <p:cTn id="83" fill="hold">
                            <p:stCondLst>
                              <p:cond delay="2500"/>
                            </p:stCondLst>
                            <p:childTnLst>
                              <p:par>
                                <p:cTn id="84" presetID="22" presetClass="entr" presetSubtype="2" fill="hold" nodeType="afterEffect">
                                  <p:stCondLst>
                                    <p:cond delay="0"/>
                                  </p:stCondLst>
                                  <p:childTnLst>
                                    <p:set>
                                      <p:cBhvr>
                                        <p:cTn id="85" dur="1" fill="hold">
                                          <p:stCondLst>
                                            <p:cond delay="0"/>
                                          </p:stCondLst>
                                        </p:cTn>
                                        <p:tgtEl>
                                          <p:spTgt spid="25"/>
                                        </p:tgtEl>
                                        <p:attrNameLst>
                                          <p:attrName>style.visibility</p:attrName>
                                        </p:attrNameLst>
                                      </p:cBhvr>
                                      <p:to>
                                        <p:strVal val="visible"/>
                                      </p:to>
                                    </p:set>
                                    <p:animEffect transition="in" filter="wipe(right)">
                                      <p:cBhvr>
                                        <p:cTn id="8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7015" grpId="0" uiExpand="1" build="p" animBg="1"/>
      <p:bldP spid="597016" grpId="0" build="p"/>
      <p:bldP spid="597018" grpId="0"/>
      <p:bldP spid="597019" grpId="0"/>
      <p:bldP spid="597020" grpId="0"/>
      <p:bldP spid="597021" grpId="0"/>
      <p:bldP spid="5970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3"/>
          <p:cNvSpPr>
            <a:spLocks noChangeArrowheads="1"/>
          </p:cNvSpPr>
          <p:nvPr/>
        </p:nvSpPr>
        <p:spPr bwMode="auto">
          <a:xfrm>
            <a:off x="457200" y="2590800"/>
            <a:ext cx="8686800" cy="3962400"/>
          </a:xfrm>
          <a:prstGeom prst="rect">
            <a:avLst/>
          </a:prstGeom>
          <a:solidFill>
            <a:srgbClr val="FFF2BF"/>
          </a:solidFill>
          <a:ln w="9525">
            <a:noFill/>
            <a:miter lim="800000"/>
            <a:headEnd/>
            <a:tailEnd/>
          </a:ln>
        </p:spPr>
        <p:txBody>
          <a:bodyPr anchor="ctr"/>
          <a:lstStyle/>
          <a:p>
            <a:endParaRPr lang="en-US"/>
          </a:p>
        </p:txBody>
      </p:sp>
      <p:sp>
        <p:nvSpPr>
          <p:cNvPr id="28" name="Rectangle 27"/>
          <p:cNvSpPr>
            <a:spLocks noChangeArrowheads="1"/>
          </p:cNvSpPr>
          <p:nvPr/>
        </p:nvSpPr>
        <p:spPr bwMode="auto">
          <a:xfrm>
            <a:off x="3429000" y="3238500"/>
            <a:ext cx="5229225" cy="3162300"/>
          </a:xfrm>
          <a:prstGeom prst="rect">
            <a:avLst/>
          </a:prstGeom>
          <a:solidFill>
            <a:srgbClr val="FFFFFF"/>
          </a:solidFill>
          <a:ln w="3175">
            <a:noFill/>
            <a:miter lim="800000"/>
            <a:headEnd/>
            <a:tailEnd/>
          </a:ln>
        </p:spPr>
        <p:txBody>
          <a:bodyPr/>
          <a:lstStyle/>
          <a:p>
            <a:pPr indent="290513">
              <a:buFontTx/>
              <a:buAutoNum type="arabicPeriod"/>
            </a:pPr>
            <a:endParaRPr lang="en-US"/>
          </a:p>
        </p:txBody>
      </p:sp>
      <p:sp>
        <p:nvSpPr>
          <p:cNvPr id="598023" name="Rectangle 7"/>
          <p:cNvSpPr>
            <a:spLocks noChangeArrowheads="1"/>
          </p:cNvSpPr>
          <p:nvPr/>
        </p:nvSpPr>
        <p:spPr bwMode="auto">
          <a:xfrm>
            <a:off x="609600" y="3886200"/>
            <a:ext cx="2819400" cy="2362200"/>
          </a:xfrm>
          <a:prstGeom prst="rect">
            <a:avLst/>
          </a:prstGeom>
          <a:noFill/>
          <a:ln w="9525">
            <a:noFill/>
            <a:miter lim="800000"/>
            <a:headEnd/>
            <a:tailEnd/>
          </a:ln>
        </p:spPr>
        <p:txBody>
          <a:bodyPr/>
          <a:lstStyle/>
          <a:p>
            <a:pPr>
              <a:spcBef>
                <a:spcPct val="20000"/>
              </a:spcBef>
              <a:spcAft>
                <a:spcPct val="20000"/>
              </a:spcAft>
              <a:buFontTx/>
              <a:buNone/>
            </a:pPr>
            <a:r>
              <a:rPr lang="en-US" sz="1600" dirty="0">
                <a:latin typeface="Arial" charset="0"/>
              </a:rPr>
              <a:t>A cross-country comparison shows that individuals living in countries with higher GDP per capita are on average happier than those living in countries with lower per-capita GDP.</a:t>
            </a:r>
          </a:p>
        </p:txBody>
      </p:sp>
      <p:sp>
        <p:nvSpPr>
          <p:cNvPr id="598024" name="Rectangle 8"/>
          <p:cNvSpPr>
            <a:spLocks noGrp="1" noChangeArrowheads="1"/>
          </p:cNvSpPr>
          <p:nvPr>
            <p:ph type="body" idx="4294967295"/>
          </p:nvPr>
        </p:nvSpPr>
        <p:spPr>
          <a:xfrm>
            <a:off x="457200" y="1"/>
            <a:ext cx="6705600" cy="685800"/>
          </a:xfrm>
          <a:prstGeom prst="rect">
            <a:avLst/>
          </a:prstGeom>
          <a:noFill/>
        </p:spPr>
        <p:txBody>
          <a:bodyPr anchor="b"/>
          <a:lstStyle/>
          <a:p>
            <a:pPr eaLnBrk="1" hangingPunct="1"/>
            <a:r>
              <a:rPr lang="en-US" sz="1800" b="1" dirty="0" smtClean="0">
                <a:solidFill>
                  <a:srgbClr val="2A5CAA"/>
                </a:solidFill>
              </a:rPr>
              <a:t>ORDINAL VERSUS CARDINAL UTILITY</a:t>
            </a:r>
          </a:p>
        </p:txBody>
      </p:sp>
      <p:sp>
        <p:nvSpPr>
          <p:cNvPr id="598025" name="Text Box 9"/>
          <p:cNvSpPr txBox="1">
            <a:spLocks noChangeArrowheads="1"/>
          </p:cNvSpPr>
          <p:nvPr/>
        </p:nvSpPr>
        <p:spPr bwMode="auto">
          <a:xfrm>
            <a:off x="457199" y="838200"/>
            <a:ext cx="8201025" cy="646331"/>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b="1" dirty="0">
                <a:solidFill>
                  <a:srgbClr val="382344"/>
                </a:solidFill>
              </a:rPr>
              <a:t> </a:t>
            </a:r>
            <a:r>
              <a:rPr lang="en-US" b="1" dirty="0" smtClean="0">
                <a:solidFill>
                  <a:srgbClr val="382344"/>
                </a:solidFill>
                <a:latin typeface="Arial" charset="0"/>
              </a:rPr>
              <a:t>ordinal </a:t>
            </a:r>
            <a:r>
              <a:rPr lang="en-US" b="1" dirty="0">
                <a:solidFill>
                  <a:srgbClr val="382344"/>
                </a:solidFill>
                <a:latin typeface="Arial" charset="0"/>
              </a:rPr>
              <a:t>utility function    </a:t>
            </a:r>
            <a:r>
              <a:rPr lang="en-US" dirty="0">
                <a:solidFill>
                  <a:srgbClr val="2A5CAA"/>
                </a:solidFill>
                <a:latin typeface="Arial" charset="0"/>
              </a:rPr>
              <a:t>Utility function that generates a ranking </a:t>
            </a:r>
            <a:r>
              <a:rPr lang="en-US" dirty="0" smtClean="0">
                <a:solidFill>
                  <a:srgbClr val="2A5CAA"/>
                </a:solidFill>
                <a:latin typeface="Arial" charset="0"/>
              </a:rPr>
              <a:t>of</a:t>
            </a:r>
            <a:br>
              <a:rPr lang="en-US" dirty="0" smtClean="0">
                <a:solidFill>
                  <a:srgbClr val="2A5CAA"/>
                </a:solidFill>
                <a:latin typeface="Arial" charset="0"/>
              </a:rPr>
            </a:br>
            <a:r>
              <a:rPr lang="en-US" dirty="0" smtClean="0">
                <a:solidFill>
                  <a:srgbClr val="2A5CAA"/>
                </a:solidFill>
                <a:latin typeface="Arial" charset="0"/>
              </a:rPr>
              <a:t>market </a:t>
            </a:r>
            <a:r>
              <a:rPr lang="en-US" dirty="0">
                <a:solidFill>
                  <a:srgbClr val="2A5CAA"/>
                </a:solidFill>
                <a:latin typeface="Arial" charset="0"/>
              </a:rPr>
              <a:t>baskets in order of most to least preferred.</a:t>
            </a:r>
          </a:p>
        </p:txBody>
      </p:sp>
      <p:sp>
        <p:nvSpPr>
          <p:cNvPr id="598026" name="Text Box 10"/>
          <p:cNvSpPr txBox="1">
            <a:spLocks noChangeArrowheads="1"/>
          </p:cNvSpPr>
          <p:nvPr/>
        </p:nvSpPr>
        <p:spPr bwMode="auto">
          <a:xfrm>
            <a:off x="457199" y="1639669"/>
            <a:ext cx="8201025" cy="646331"/>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b="1" dirty="0">
                <a:solidFill>
                  <a:srgbClr val="382344"/>
                </a:solidFill>
              </a:rPr>
              <a:t> </a:t>
            </a:r>
            <a:r>
              <a:rPr lang="en-US" b="1" dirty="0" smtClean="0">
                <a:solidFill>
                  <a:srgbClr val="382344"/>
                </a:solidFill>
                <a:latin typeface="Arial" charset="0"/>
              </a:rPr>
              <a:t>cardinal </a:t>
            </a:r>
            <a:r>
              <a:rPr lang="en-US" b="1" dirty="0">
                <a:solidFill>
                  <a:srgbClr val="382344"/>
                </a:solidFill>
                <a:latin typeface="Arial" charset="0"/>
              </a:rPr>
              <a:t>utility function    </a:t>
            </a:r>
            <a:r>
              <a:rPr lang="en-US" dirty="0">
                <a:solidFill>
                  <a:srgbClr val="2A5CAA"/>
                </a:solidFill>
                <a:latin typeface="Arial" charset="0"/>
              </a:rPr>
              <a:t>Utility function describing by how much one market basket is preferred to another.</a:t>
            </a:r>
          </a:p>
        </p:txBody>
      </p:sp>
      <p:sp>
        <p:nvSpPr>
          <p:cNvPr id="598027" name="Rectangle 11"/>
          <p:cNvSpPr>
            <a:spLocks noChangeArrowheads="1"/>
          </p:cNvSpPr>
          <p:nvPr/>
        </p:nvSpPr>
        <p:spPr bwMode="auto">
          <a:xfrm>
            <a:off x="609600" y="3638550"/>
            <a:ext cx="2819400" cy="3048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INCOME AND HAPPINESS</a:t>
            </a:r>
          </a:p>
        </p:txBody>
      </p:sp>
      <p:sp>
        <p:nvSpPr>
          <p:cNvPr id="598028" name="Rectangle 12"/>
          <p:cNvSpPr>
            <a:spLocks noChangeArrowheads="1"/>
          </p:cNvSpPr>
          <p:nvPr/>
        </p:nvSpPr>
        <p:spPr bwMode="auto">
          <a:xfrm>
            <a:off x="609600" y="3324225"/>
            <a:ext cx="1611086"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3.9</a:t>
            </a:r>
          </a:p>
        </p:txBody>
      </p:sp>
      <p:pic>
        <p:nvPicPr>
          <p:cNvPr id="598046" name="Picture 30" descr="fig3"/>
          <p:cNvPicPr>
            <a:picLocks noChangeAspect="1" noChangeArrowheads="1"/>
          </p:cNvPicPr>
          <p:nvPr/>
        </p:nvPicPr>
        <p:blipFill>
          <a:blip r:embed="rId2" cstate="print"/>
          <a:srcRect/>
          <a:stretch>
            <a:fillRect/>
          </a:stretch>
        </p:blipFill>
        <p:spPr bwMode="auto">
          <a:xfrm>
            <a:off x="3563938" y="3238500"/>
            <a:ext cx="4924425" cy="3086100"/>
          </a:xfrm>
          <a:prstGeom prst="rect">
            <a:avLst/>
          </a:prstGeom>
          <a:noFill/>
          <a:ln w="9525">
            <a:noFill/>
            <a:miter lim="800000"/>
            <a:headEnd/>
            <a:tailEnd/>
          </a:ln>
        </p:spPr>
      </p:pic>
      <p:pic>
        <p:nvPicPr>
          <p:cNvPr id="598047" name="Picture 31" descr="fig3"/>
          <p:cNvPicPr>
            <a:picLocks noChangeAspect="1" noChangeArrowheads="1"/>
          </p:cNvPicPr>
          <p:nvPr/>
        </p:nvPicPr>
        <p:blipFill>
          <a:blip r:embed="rId3" cstate="print"/>
          <a:srcRect/>
          <a:stretch>
            <a:fillRect/>
          </a:stretch>
        </p:blipFill>
        <p:spPr bwMode="auto">
          <a:xfrm>
            <a:off x="3563938" y="3238500"/>
            <a:ext cx="4924425" cy="3086100"/>
          </a:xfrm>
          <a:prstGeom prst="rect">
            <a:avLst/>
          </a:prstGeom>
          <a:noFill/>
          <a:ln w="9525">
            <a:noFill/>
            <a:miter lim="800000"/>
            <a:headEnd/>
            <a:tailEnd/>
          </a:ln>
        </p:spPr>
      </p:pic>
      <p:pic>
        <p:nvPicPr>
          <p:cNvPr id="598048" name="Picture 32" descr="fig3"/>
          <p:cNvPicPr>
            <a:picLocks noChangeAspect="1" noChangeArrowheads="1"/>
          </p:cNvPicPr>
          <p:nvPr/>
        </p:nvPicPr>
        <p:blipFill>
          <a:blip r:embed="rId4" cstate="print"/>
          <a:srcRect/>
          <a:stretch>
            <a:fillRect/>
          </a:stretch>
        </p:blipFill>
        <p:spPr bwMode="auto">
          <a:xfrm>
            <a:off x="3563938" y="3238500"/>
            <a:ext cx="4924425" cy="3086100"/>
          </a:xfrm>
          <a:prstGeom prst="rect">
            <a:avLst/>
          </a:prstGeom>
          <a:noFill/>
          <a:ln w="9525">
            <a:noFill/>
            <a:miter lim="800000"/>
            <a:headEnd/>
            <a:tailEnd/>
          </a:ln>
        </p:spPr>
      </p:pic>
      <p:sp>
        <p:nvSpPr>
          <p:cNvPr id="18" name="Rectangle 6"/>
          <p:cNvSpPr>
            <a:spLocks noChangeArrowheads="1"/>
          </p:cNvSpPr>
          <p:nvPr/>
        </p:nvSpPr>
        <p:spPr bwMode="auto">
          <a:xfrm>
            <a:off x="609600" y="2667000"/>
            <a:ext cx="1847850" cy="487363"/>
          </a:xfrm>
          <a:prstGeom prst="rect">
            <a:avLst/>
          </a:prstGeom>
          <a:noFill/>
          <a:ln w="9525">
            <a:noFill/>
            <a:miter lim="800000"/>
            <a:headEnd/>
            <a:tailEnd/>
          </a:ln>
        </p:spPr>
        <p:txBody>
          <a:bodyPr anchor="ctr"/>
          <a:lstStyle/>
          <a:p>
            <a:pPr>
              <a:buFontTx/>
              <a:buNone/>
            </a:pPr>
            <a:r>
              <a:rPr lang="en-US" sz="2000" dirty="0">
                <a:solidFill>
                  <a:srgbClr val="007CB2"/>
                </a:solidFill>
                <a:latin typeface="Arial" charset="0"/>
              </a:rPr>
              <a:t>EXAMPLE 3.2 </a:t>
            </a:r>
          </a:p>
        </p:txBody>
      </p:sp>
      <p:cxnSp>
        <p:nvCxnSpPr>
          <p:cNvPr id="25" name="Straight Connector 24"/>
          <p:cNvCxnSpPr>
            <a:cxnSpLocks noChangeShapeType="1"/>
          </p:cNvCxnSpPr>
          <p:nvPr/>
        </p:nvCxnSpPr>
        <p:spPr bwMode="auto">
          <a:xfrm flipH="1">
            <a:off x="609600" y="3124200"/>
            <a:ext cx="1847850" cy="0"/>
          </a:xfrm>
          <a:prstGeom prst="line">
            <a:avLst/>
          </a:prstGeom>
          <a:noFill/>
          <a:ln w="50800" algn="ctr">
            <a:solidFill>
              <a:srgbClr val="007CB2"/>
            </a:solidFill>
            <a:round/>
            <a:headEnd/>
            <a:tailEnd/>
          </a:ln>
        </p:spPr>
      </p:cxnSp>
      <p:sp>
        <p:nvSpPr>
          <p:cNvPr id="26" name="Rectangle 6"/>
          <p:cNvSpPr>
            <a:spLocks noChangeArrowheads="1"/>
          </p:cNvSpPr>
          <p:nvPr/>
        </p:nvSpPr>
        <p:spPr bwMode="auto">
          <a:xfrm>
            <a:off x="2571750" y="2667000"/>
            <a:ext cx="4667250" cy="487363"/>
          </a:xfrm>
          <a:prstGeom prst="rect">
            <a:avLst/>
          </a:prstGeom>
          <a:noFill/>
          <a:ln w="9525">
            <a:noFill/>
            <a:miter lim="800000"/>
            <a:headEnd/>
            <a:tailEnd/>
          </a:ln>
        </p:spPr>
        <p:txBody>
          <a:bodyPr anchor="ctr"/>
          <a:lstStyle/>
          <a:p>
            <a:pPr>
              <a:buFontTx/>
              <a:buNone/>
            </a:pPr>
            <a:r>
              <a:rPr lang="en-US" sz="2000" b="1" dirty="0">
                <a:solidFill>
                  <a:srgbClr val="007CB2"/>
                </a:solidFill>
                <a:latin typeface="Arial" charset="0"/>
              </a:rPr>
              <a:t>CAN MONEY BUY HAPPINESS?</a:t>
            </a:r>
          </a:p>
        </p:txBody>
      </p:sp>
      <p:grpSp>
        <p:nvGrpSpPr>
          <p:cNvPr id="30" name="Group 29"/>
          <p:cNvGrpSpPr>
            <a:grpSpLocks/>
          </p:cNvGrpSpPr>
          <p:nvPr/>
        </p:nvGrpSpPr>
        <p:grpSpPr bwMode="auto">
          <a:xfrm>
            <a:off x="3348037" y="3238500"/>
            <a:ext cx="161925" cy="3182938"/>
            <a:chOff x="676275" y="1905000"/>
            <a:chExt cx="161925" cy="4495800"/>
          </a:xfrm>
        </p:grpSpPr>
        <p:cxnSp>
          <p:nvCxnSpPr>
            <p:cNvPr id="29714" name="Straight Connector 27"/>
            <p:cNvCxnSpPr>
              <a:cxnSpLocks noChangeShapeType="1"/>
            </p:cNvCxnSpPr>
            <p:nvPr/>
          </p:nvCxnSpPr>
          <p:spPr bwMode="auto">
            <a:xfrm flipV="1">
              <a:off x="750094" y="1905000"/>
              <a:ext cx="0" cy="4495800"/>
            </a:xfrm>
            <a:prstGeom prst="line">
              <a:avLst/>
            </a:prstGeom>
            <a:noFill/>
            <a:ln w="15875" algn="ctr">
              <a:solidFill>
                <a:srgbClr val="00AB4E"/>
              </a:solidFill>
              <a:round/>
              <a:headEnd/>
              <a:tailEnd/>
            </a:ln>
            <a:effectLst/>
          </p:spPr>
        </p:cxnSp>
        <p:cxnSp>
          <p:nvCxnSpPr>
            <p:cNvPr id="29715" name="Straight Connector 28"/>
            <p:cNvCxnSpPr>
              <a:cxnSpLocks noChangeShapeType="1"/>
            </p:cNvCxnSpPr>
            <p:nvPr/>
          </p:nvCxnSpPr>
          <p:spPr bwMode="auto">
            <a:xfrm rot="-5400000">
              <a:off x="752475" y="1828800"/>
              <a:ext cx="0" cy="152400"/>
            </a:xfrm>
            <a:prstGeom prst="line">
              <a:avLst/>
            </a:prstGeom>
            <a:noFill/>
            <a:ln w="15875" algn="ctr">
              <a:solidFill>
                <a:srgbClr val="00AB4E"/>
              </a:solidFill>
              <a:round/>
              <a:headEnd/>
              <a:tailEnd/>
            </a:ln>
            <a:effectLst/>
          </p:spPr>
        </p:cxnSp>
        <p:cxnSp>
          <p:nvCxnSpPr>
            <p:cNvPr id="29716" name="Straight Connector 29"/>
            <p:cNvCxnSpPr>
              <a:cxnSpLocks noChangeShapeType="1"/>
            </p:cNvCxnSpPr>
            <p:nvPr/>
          </p:nvCxnSpPr>
          <p:spPr bwMode="auto">
            <a:xfrm rot="-5400000">
              <a:off x="762000" y="6324600"/>
              <a:ext cx="0" cy="152400"/>
            </a:xfrm>
            <a:prstGeom prst="line">
              <a:avLst/>
            </a:prstGeom>
            <a:noFill/>
            <a:ln w="15875" algn="ctr">
              <a:solidFill>
                <a:srgbClr val="00AB4E"/>
              </a:solidFill>
              <a:round/>
              <a:headEnd/>
              <a:tailEnd/>
            </a:ln>
            <a:effectLst/>
          </p:spPr>
        </p:cxnSp>
      </p:grpSp>
      <p:cxnSp>
        <p:nvCxnSpPr>
          <p:cNvPr id="21" name="Straight Connector 20"/>
          <p:cNvCxnSpPr/>
          <p:nvPr/>
        </p:nvCxnSpPr>
        <p:spPr bwMode="auto">
          <a:xfrm>
            <a:off x="457200" y="6553200"/>
            <a:ext cx="86868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22"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24" name="Group 23"/>
          <p:cNvGrpSpPr>
            <a:grpSpLocks/>
          </p:cNvGrpSpPr>
          <p:nvPr/>
        </p:nvGrpSpPr>
        <p:grpSpPr bwMode="auto">
          <a:xfrm>
            <a:off x="466725" y="6096000"/>
            <a:ext cx="2966243" cy="152400"/>
            <a:chOff x="457200" y="6096000"/>
            <a:chExt cx="3724275" cy="152400"/>
          </a:xfrm>
        </p:grpSpPr>
        <p:cxnSp>
          <p:nvCxnSpPr>
            <p:cNvPr id="27" name="Straight Connector 25"/>
            <p:cNvCxnSpPr>
              <a:cxnSpLocks noChangeShapeType="1"/>
            </p:cNvCxnSpPr>
            <p:nvPr/>
          </p:nvCxnSpPr>
          <p:spPr bwMode="auto">
            <a:xfrm flipH="1">
              <a:off x="457201" y="6174581"/>
              <a:ext cx="3724274" cy="0"/>
            </a:xfrm>
            <a:prstGeom prst="line">
              <a:avLst/>
            </a:prstGeom>
            <a:noFill/>
            <a:ln w="15875" algn="ctr">
              <a:solidFill>
                <a:srgbClr val="00AB4E"/>
              </a:solidFill>
              <a:round/>
              <a:headEnd/>
              <a:tailEnd/>
            </a:ln>
            <a:effectLst/>
          </p:spPr>
        </p:cxnSp>
        <p:cxnSp>
          <p:nvCxnSpPr>
            <p:cNvPr id="31" name="Straight Connector 26"/>
            <p:cNvCxnSpPr>
              <a:cxnSpLocks noChangeShapeType="1"/>
            </p:cNvCxnSpPr>
            <p:nvPr/>
          </p:nvCxnSpPr>
          <p:spPr bwMode="auto">
            <a:xfrm rot="10800000">
              <a:off x="457200" y="6096000"/>
              <a:ext cx="0" cy="152400"/>
            </a:xfrm>
            <a:prstGeom prst="line">
              <a:avLst/>
            </a:prstGeom>
            <a:noFill/>
            <a:ln w="15875" algn="ctr">
              <a:solidFill>
                <a:srgbClr val="00AB4E"/>
              </a:solidFill>
              <a:round/>
              <a:headEnd/>
              <a:tailEnd/>
            </a:ln>
            <a:effectLst/>
          </p:spPr>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98024">
                                            <p:txEl>
                                              <p:pRg st="0" end="0"/>
                                            </p:txEl>
                                          </p:spTgt>
                                        </p:tgtEl>
                                        <p:attrNameLst>
                                          <p:attrName>style.visibility</p:attrName>
                                        </p:attrNameLst>
                                      </p:cBhvr>
                                      <p:to>
                                        <p:strVal val="visible"/>
                                      </p:to>
                                    </p:set>
                                    <p:animEffect transition="in" filter="wipe(left)">
                                      <p:cBhvr>
                                        <p:cTn id="7" dur="500"/>
                                        <p:tgtEl>
                                          <p:spTgt spid="598024">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98025"/>
                                        </p:tgtEl>
                                        <p:attrNameLst>
                                          <p:attrName>style.visibility</p:attrName>
                                        </p:attrNameLst>
                                      </p:cBhvr>
                                      <p:to>
                                        <p:strVal val="visible"/>
                                      </p:to>
                                    </p:set>
                                    <p:animEffect transition="in" filter="wipe(left)">
                                      <p:cBhvr>
                                        <p:cTn id="11" dur="500"/>
                                        <p:tgtEl>
                                          <p:spTgt spid="598025"/>
                                        </p:tgtEl>
                                      </p:cBhvr>
                                    </p:animEffect>
                                  </p:childTnLst>
                                </p:cTn>
                              </p:par>
                            </p:childTnLst>
                          </p:cTn>
                        </p:par>
                      </p:childTnLst>
                    </p:cTn>
                  </p:par>
                  <p:par>
                    <p:cTn id="12" fill="hold">
                      <p:stCondLst>
                        <p:cond delay="indefinite"/>
                      </p:stCondLst>
                      <p:childTnLst>
                        <p:par>
                          <p:cTn id="13" fill="hold" nodeType="after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598026"/>
                                        </p:tgtEl>
                                        <p:attrNameLst>
                                          <p:attrName>style.visibility</p:attrName>
                                        </p:attrNameLst>
                                      </p:cBhvr>
                                      <p:to>
                                        <p:strVal val="visible"/>
                                      </p:to>
                                    </p:set>
                                    <p:animEffect transition="in" filter="wipe(left)">
                                      <p:cBhvr>
                                        <p:cTn id="16" dur="500"/>
                                        <p:tgtEl>
                                          <p:spTgt spid="59802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500"/>
                                        <p:tgtEl>
                                          <p:spTgt spid="29"/>
                                        </p:tgtEl>
                                      </p:cBhvr>
                                    </p:animEffect>
                                  </p:childTnLst>
                                </p:cTn>
                              </p:par>
                            </p:childTnLst>
                          </p:cTn>
                        </p:par>
                        <p:par>
                          <p:cTn id="22" fill="hold" nodeType="afterGroup">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8"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par>
                          <p:cTn id="29" fill="hold" nodeType="afterGroup">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childTnLst>
                          </p:cTn>
                        </p:par>
                        <p:par>
                          <p:cTn id="33" fill="hold" nodeType="afterGroup">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598028"/>
                                        </p:tgtEl>
                                        <p:attrNameLst>
                                          <p:attrName>style.visibility</p:attrName>
                                        </p:attrNameLst>
                                      </p:cBhvr>
                                      <p:to>
                                        <p:strVal val="visible"/>
                                      </p:to>
                                    </p:set>
                                    <p:animEffect transition="in" filter="wipe(left)">
                                      <p:cBhvr>
                                        <p:cTn id="36" dur="500"/>
                                        <p:tgtEl>
                                          <p:spTgt spid="598028"/>
                                        </p:tgtEl>
                                      </p:cBhvr>
                                    </p:animEffect>
                                  </p:childTnLst>
                                </p:cTn>
                              </p:par>
                            </p:childTnLst>
                          </p:cTn>
                        </p:par>
                        <p:par>
                          <p:cTn id="37" fill="hold" nodeType="afterGroup">
                            <p:stCondLst>
                              <p:cond delay="2000"/>
                            </p:stCondLst>
                            <p:childTnLst>
                              <p:par>
                                <p:cTn id="38" presetID="22" presetClass="entr" presetSubtype="8" fill="hold" grpId="0" nodeType="afterEffect">
                                  <p:stCondLst>
                                    <p:cond delay="0"/>
                                  </p:stCondLst>
                                  <p:childTnLst>
                                    <p:set>
                                      <p:cBhvr>
                                        <p:cTn id="39" dur="1" fill="hold">
                                          <p:stCondLst>
                                            <p:cond delay="0"/>
                                          </p:stCondLst>
                                        </p:cTn>
                                        <p:tgtEl>
                                          <p:spTgt spid="598027"/>
                                        </p:tgtEl>
                                        <p:attrNameLst>
                                          <p:attrName>style.visibility</p:attrName>
                                        </p:attrNameLst>
                                      </p:cBhvr>
                                      <p:to>
                                        <p:strVal val="visible"/>
                                      </p:to>
                                    </p:set>
                                    <p:animEffect transition="in" filter="wipe(left)">
                                      <p:cBhvr>
                                        <p:cTn id="40" dur="500"/>
                                        <p:tgtEl>
                                          <p:spTgt spid="598027"/>
                                        </p:tgtEl>
                                      </p:cBhvr>
                                    </p:animEffect>
                                  </p:childTnLst>
                                </p:cTn>
                              </p:par>
                            </p:childTnLst>
                          </p:cTn>
                        </p:par>
                        <p:par>
                          <p:cTn id="41" fill="hold" nodeType="afterGroup">
                            <p:stCondLst>
                              <p:cond delay="2500"/>
                            </p:stCondLst>
                            <p:childTnLst>
                              <p:par>
                                <p:cTn id="42" presetID="22" presetClass="entr" presetSubtype="1" fill="hold" nodeType="after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wipe(up)">
                                      <p:cBhvr>
                                        <p:cTn id="44" dur="500"/>
                                        <p:tgtEl>
                                          <p:spTgt spid="30"/>
                                        </p:tgtEl>
                                      </p:cBhvr>
                                    </p:animEffect>
                                  </p:childTnLst>
                                </p:cTn>
                              </p:par>
                            </p:childTnLst>
                          </p:cTn>
                        </p:par>
                        <p:par>
                          <p:cTn id="45" fill="hold" nodeType="afterGroup">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childTnLst>
                          </p:cTn>
                        </p:par>
                        <p:par>
                          <p:cTn id="49" fill="hold" nodeType="afterGroup">
                            <p:stCondLst>
                              <p:cond delay="4000"/>
                            </p:stCondLst>
                            <p:childTnLst>
                              <p:par>
                                <p:cTn id="50" presetID="22" presetClass="entr" presetSubtype="8" fill="hold" nodeType="afterEffect">
                                  <p:stCondLst>
                                    <p:cond delay="0"/>
                                  </p:stCondLst>
                                  <p:childTnLst>
                                    <p:set>
                                      <p:cBhvr>
                                        <p:cTn id="51" dur="1" fill="hold">
                                          <p:stCondLst>
                                            <p:cond delay="0"/>
                                          </p:stCondLst>
                                        </p:cTn>
                                        <p:tgtEl>
                                          <p:spTgt spid="598046"/>
                                        </p:tgtEl>
                                        <p:attrNameLst>
                                          <p:attrName>style.visibility</p:attrName>
                                        </p:attrNameLst>
                                      </p:cBhvr>
                                      <p:to>
                                        <p:strVal val="visible"/>
                                      </p:to>
                                    </p:set>
                                    <p:animEffect transition="in" filter="wipe(left)">
                                      <p:cBhvr>
                                        <p:cTn id="52" dur="1000"/>
                                        <p:tgtEl>
                                          <p:spTgt spid="598046"/>
                                        </p:tgtEl>
                                      </p:cBhvr>
                                    </p:animEffect>
                                  </p:childTnLst>
                                </p:cTn>
                              </p:par>
                              <p:par>
                                <p:cTn id="53" presetID="22" presetClass="entr" presetSubtype="4" fill="hold" nodeType="withEffect">
                                  <p:stCondLst>
                                    <p:cond delay="0"/>
                                  </p:stCondLst>
                                  <p:childTnLst>
                                    <p:set>
                                      <p:cBhvr>
                                        <p:cTn id="54" dur="1" fill="hold">
                                          <p:stCondLst>
                                            <p:cond delay="0"/>
                                          </p:stCondLst>
                                        </p:cTn>
                                        <p:tgtEl>
                                          <p:spTgt spid="598047"/>
                                        </p:tgtEl>
                                        <p:attrNameLst>
                                          <p:attrName>style.visibility</p:attrName>
                                        </p:attrNameLst>
                                      </p:cBhvr>
                                      <p:to>
                                        <p:strVal val="visible"/>
                                      </p:to>
                                    </p:set>
                                    <p:animEffect transition="in" filter="wipe(down)">
                                      <p:cBhvr>
                                        <p:cTn id="55" dur="1000"/>
                                        <p:tgtEl>
                                          <p:spTgt spid="598047"/>
                                        </p:tgtEl>
                                      </p:cBhvr>
                                    </p:animEffect>
                                  </p:childTnLst>
                                </p:cTn>
                              </p:par>
                            </p:childTnLst>
                          </p:cTn>
                        </p:par>
                        <p:par>
                          <p:cTn id="56" fill="hold" nodeType="afterGroup">
                            <p:stCondLst>
                              <p:cond delay="5000"/>
                            </p:stCondLst>
                            <p:childTnLst>
                              <p:par>
                                <p:cTn id="57" presetID="22" presetClass="entr" presetSubtype="8" fill="hold" nodeType="afterEffect">
                                  <p:stCondLst>
                                    <p:cond delay="0"/>
                                  </p:stCondLst>
                                  <p:childTnLst>
                                    <p:set>
                                      <p:cBhvr>
                                        <p:cTn id="58" dur="1" fill="hold">
                                          <p:stCondLst>
                                            <p:cond delay="0"/>
                                          </p:stCondLst>
                                        </p:cTn>
                                        <p:tgtEl>
                                          <p:spTgt spid="598048"/>
                                        </p:tgtEl>
                                        <p:attrNameLst>
                                          <p:attrName>style.visibility</p:attrName>
                                        </p:attrNameLst>
                                      </p:cBhvr>
                                      <p:to>
                                        <p:strVal val="visible"/>
                                      </p:to>
                                    </p:set>
                                    <p:animEffect transition="in" filter="wipe(left)">
                                      <p:cBhvr>
                                        <p:cTn id="59" dur="1000"/>
                                        <p:tgtEl>
                                          <p:spTgt spid="598048"/>
                                        </p:tgtEl>
                                      </p:cBhvr>
                                    </p:animEffect>
                                  </p:childTnLst>
                                </p:cTn>
                              </p:par>
                            </p:childTnLst>
                          </p:cTn>
                        </p:par>
                        <p:par>
                          <p:cTn id="60" fill="hold">
                            <p:stCondLst>
                              <p:cond delay="6000"/>
                            </p:stCondLst>
                            <p:childTnLst>
                              <p:par>
                                <p:cTn id="61" presetID="22" presetClass="entr" presetSubtype="8" fill="hold" grpId="0" nodeType="afterEffect">
                                  <p:stCondLst>
                                    <p:cond delay="0"/>
                                  </p:stCondLst>
                                  <p:childTnLst>
                                    <p:set>
                                      <p:cBhvr>
                                        <p:cTn id="62" dur="1" fill="hold">
                                          <p:stCondLst>
                                            <p:cond delay="0"/>
                                          </p:stCondLst>
                                        </p:cTn>
                                        <p:tgtEl>
                                          <p:spTgt spid="598023">
                                            <p:txEl>
                                              <p:pRg st="0" end="0"/>
                                            </p:txEl>
                                          </p:spTgt>
                                        </p:tgtEl>
                                        <p:attrNameLst>
                                          <p:attrName>style.visibility</p:attrName>
                                        </p:attrNameLst>
                                      </p:cBhvr>
                                      <p:to>
                                        <p:strVal val="visible"/>
                                      </p:to>
                                    </p:set>
                                    <p:animEffect transition="in" filter="wipe(left)">
                                      <p:cBhvr>
                                        <p:cTn id="63" dur="500"/>
                                        <p:tgtEl>
                                          <p:spTgt spid="598023">
                                            <p:txEl>
                                              <p:pRg st="0" end="0"/>
                                            </p:txEl>
                                          </p:spTgt>
                                        </p:tgtEl>
                                      </p:cBhvr>
                                    </p:animEffect>
                                  </p:childTnLst>
                                </p:cTn>
                              </p:par>
                            </p:childTnLst>
                          </p:cTn>
                        </p:par>
                        <p:par>
                          <p:cTn id="64" fill="hold">
                            <p:stCondLst>
                              <p:cond delay="6500"/>
                            </p:stCondLst>
                            <p:childTnLst>
                              <p:par>
                                <p:cTn id="65" presetID="22" presetClass="entr" presetSubtype="2" fill="hold"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wipe(right)">
                                      <p:cBhvr>
                                        <p:cTn id="67" dur="500"/>
                                        <p:tgtEl>
                                          <p:spTgt spid="24"/>
                                        </p:tgtEl>
                                      </p:cBhvr>
                                    </p:animEffect>
                                  </p:childTnLst>
                                </p:cTn>
                              </p:par>
                            </p:childTnLst>
                          </p:cTn>
                        </p:par>
                        <p:par>
                          <p:cTn id="68" fill="hold">
                            <p:stCondLst>
                              <p:cond delay="7000"/>
                            </p:stCondLst>
                            <p:childTnLst>
                              <p:par>
                                <p:cTn id="69" presetID="22" presetClass="entr" presetSubtype="8"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left)">
                                      <p:cBhvr>
                                        <p:cTn id="7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8" grpId="0" animBg="1"/>
      <p:bldP spid="598023" grpId="0" build="p"/>
      <p:bldP spid="598024" grpId="0" build="p"/>
      <p:bldP spid="598025" grpId="0"/>
      <p:bldP spid="598026" grpId="0"/>
      <p:bldP spid="598027" grpId="0"/>
      <p:bldP spid="598028" grpId="0"/>
      <p:bldP spid="18" grpId="0"/>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9048" name="Rectangle 8"/>
          <p:cNvSpPr>
            <a:spLocks noChangeArrowheads="1"/>
          </p:cNvSpPr>
          <p:nvPr/>
        </p:nvSpPr>
        <p:spPr bwMode="auto">
          <a:xfrm>
            <a:off x="1143000" y="6019800"/>
            <a:ext cx="6705600" cy="381000"/>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dirty="0">
                <a:latin typeface="Arial" charset="0"/>
              </a:rPr>
              <a:t>Market baskets associated with the budget line</a:t>
            </a:r>
            <a:r>
              <a:rPr lang="en-US" i="1" dirty="0">
                <a:latin typeface="Arial" charset="0"/>
              </a:rPr>
              <a:t> F</a:t>
            </a:r>
            <a:r>
              <a:rPr lang="en-US" dirty="0">
                <a:latin typeface="Arial" charset="0"/>
              </a:rPr>
              <a:t> + 2</a:t>
            </a:r>
            <a:r>
              <a:rPr lang="en-US" i="1" dirty="0">
                <a:latin typeface="Arial" charset="0"/>
              </a:rPr>
              <a:t>C</a:t>
            </a:r>
            <a:r>
              <a:rPr lang="en-US" dirty="0">
                <a:latin typeface="Arial" charset="0"/>
              </a:rPr>
              <a:t> = $80</a:t>
            </a:r>
          </a:p>
        </p:txBody>
      </p:sp>
      <p:sp>
        <p:nvSpPr>
          <p:cNvPr id="599049" name="Rectangle 9"/>
          <p:cNvSpPr>
            <a:spLocks noGrp="1" noChangeArrowheads="1"/>
          </p:cNvSpPr>
          <p:nvPr>
            <p:ph type="body" idx="4294967295"/>
          </p:nvPr>
        </p:nvSpPr>
        <p:spPr>
          <a:xfrm>
            <a:off x="458788" y="1546225"/>
            <a:ext cx="6705600" cy="511175"/>
          </a:xfrm>
          <a:prstGeom prst="rect">
            <a:avLst/>
          </a:prstGeom>
          <a:noFill/>
        </p:spPr>
        <p:txBody>
          <a:bodyPr/>
          <a:lstStyle/>
          <a:p>
            <a:pPr eaLnBrk="1" hangingPunct="1"/>
            <a:r>
              <a:rPr lang="en-US" sz="2000" b="1" dirty="0" smtClean="0">
                <a:solidFill>
                  <a:srgbClr val="950057"/>
                </a:solidFill>
              </a:rPr>
              <a:t>The Budget Line</a:t>
            </a:r>
          </a:p>
        </p:txBody>
      </p:sp>
      <p:sp>
        <p:nvSpPr>
          <p:cNvPr id="599050" name="Text Box 10"/>
          <p:cNvSpPr txBox="1">
            <a:spLocks noChangeArrowheads="1"/>
          </p:cNvSpPr>
          <p:nvPr/>
        </p:nvSpPr>
        <p:spPr bwMode="auto">
          <a:xfrm>
            <a:off x="457200" y="776287"/>
            <a:ext cx="8229600" cy="677108"/>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budget </a:t>
            </a:r>
            <a:r>
              <a:rPr lang="en-US" b="1" dirty="0">
                <a:solidFill>
                  <a:srgbClr val="382344"/>
                </a:solidFill>
                <a:latin typeface="Arial" charset="0"/>
              </a:rPr>
              <a:t>constraints    </a:t>
            </a:r>
            <a:r>
              <a:rPr lang="en-US" dirty="0" smtClean="0">
                <a:solidFill>
                  <a:srgbClr val="2A5CAA"/>
                </a:solidFill>
                <a:latin typeface="Arial" charset="0"/>
              </a:rPr>
              <a:t>Constraints that </a:t>
            </a:r>
            <a:r>
              <a:rPr lang="en-US" dirty="0">
                <a:solidFill>
                  <a:srgbClr val="2A5CAA"/>
                </a:solidFill>
                <a:latin typeface="Arial" charset="0"/>
              </a:rPr>
              <a:t>consumers face as a </a:t>
            </a:r>
            <a:r>
              <a:rPr lang="en-US" dirty="0" smtClean="0">
                <a:solidFill>
                  <a:srgbClr val="2A5CAA"/>
                </a:solidFill>
                <a:latin typeface="Arial" charset="0"/>
              </a:rPr>
              <a:t>result</a:t>
            </a:r>
            <a:br>
              <a:rPr lang="en-US" dirty="0" smtClean="0">
                <a:solidFill>
                  <a:srgbClr val="2A5CAA"/>
                </a:solidFill>
                <a:latin typeface="Arial" charset="0"/>
              </a:rPr>
            </a:br>
            <a:r>
              <a:rPr lang="en-US" dirty="0" smtClean="0">
                <a:solidFill>
                  <a:srgbClr val="2A5CAA"/>
                </a:solidFill>
                <a:latin typeface="Arial" charset="0"/>
              </a:rPr>
              <a:t>of limited </a:t>
            </a:r>
            <a:r>
              <a:rPr lang="en-US" dirty="0">
                <a:solidFill>
                  <a:srgbClr val="2A5CAA"/>
                </a:solidFill>
                <a:latin typeface="Arial" charset="0"/>
              </a:rPr>
              <a:t>incomes.</a:t>
            </a:r>
          </a:p>
        </p:txBody>
      </p:sp>
      <p:sp>
        <p:nvSpPr>
          <p:cNvPr id="599051" name="Text Box 11"/>
          <p:cNvSpPr txBox="1">
            <a:spLocks noChangeArrowheads="1"/>
          </p:cNvSpPr>
          <p:nvPr/>
        </p:nvSpPr>
        <p:spPr bwMode="auto">
          <a:xfrm>
            <a:off x="457200" y="1981200"/>
            <a:ext cx="8229600" cy="671513"/>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budget </a:t>
            </a:r>
            <a:r>
              <a:rPr lang="en-US" b="1" dirty="0">
                <a:solidFill>
                  <a:srgbClr val="382344"/>
                </a:solidFill>
                <a:latin typeface="Arial" charset="0"/>
              </a:rPr>
              <a:t>line    </a:t>
            </a:r>
            <a:r>
              <a:rPr lang="en-US" dirty="0">
                <a:solidFill>
                  <a:srgbClr val="2A5CAA"/>
                </a:solidFill>
                <a:latin typeface="Arial" charset="0"/>
              </a:rPr>
              <a:t>All combinations of goods for which the total amount of money spent is equal to income.</a:t>
            </a:r>
          </a:p>
        </p:txBody>
      </p:sp>
      <p:sp>
        <p:nvSpPr>
          <p:cNvPr id="17" name="Rectangle 4"/>
          <p:cNvSpPr>
            <a:spLocks noGrp="1" noChangeArrowheads="1"/>
          </p:cNvSpPr>
          <p:nvPr>
            <p:ph type="title" idx="4294967295"/>
          </p:nvPr>
        </p:nvSpPr>
        <p:spPr>
          <a:xfrm>
            <a:off x="1295400" y="198438"/>
            <a:ext cx="6536993" cy="487362"/>
          </a:xfrm>
          <a:prstGeom prst="rect">
            <a:avLst/>
          </a:prstGeom>
          <a:noFill/>
        </p:spPr>
        <p:txBody>
          <a:bodyPr anchor="ctr"/>
          <a:lstStyle/>
          <a:p>
            <a:pPr marL="419100" indent="-419100" eaLnBrk="1" hangingPunct="1"/>
            <a:r>
              <a:rPr lang="en-US" sz="2800" dirty="0" smtClean="0">
                <a:solidFill>
                  <a:srgbClr val="008FD0"/>
                </a:solidFill>
              </a:rPr>
              <a:t>Budget Constraints</a:t>
            </a:r>
          </a:p>
        </p:txBody>
      </p:sp>
      <p:sp>
        <p:nvSpPr>
          <p:cNvPr id="18"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FontTx/>
              <a:buNone/>
            </a:pPr>
            <a:r>
              <a:rPr lang="en-US" sz="2800" b="1" dirty="0">
                <a:solidFill>
                  <a:srgbClr val="008FD0"/>
                </a:solidFill>
                <a:latin typeface="Arial" charset="0"/>
              </a:rPr>
              <a:t>3.2</a:t>
            </a:r>
          </a:p>
        </p:txBody>
      </p:sp>
      <p:graphicFrame>
        <p:nvGraphicFramePr>
          <p:cNvPr id="20" name="Group 83"/>
          <p:cNvGraphicFramePr>
            <a:graphicFrameLocks noGrp="1"/>
          </p:cNvGraphicFramePr>
          <p:nvPr>
            <p:extLst>
              <p:ext uri="{D42A27DB-BD31-4B8C-83A1-F6EECF244321}">
                <p14:modId xmlns:p14="http://schemas.microsoft.com/office/powerpoint/2010/main" val="3805437555"/>
              </p:ext>
            </p:extLst>
          </p:nvPr>
        </p:nvGraphicFramePr>
        <p:xfrm>
          <a:off x="1181100" y="3505200"/>
          <a:ext cx="6781800" cy="2408555"/>
        </p:xfrm>
        <a:graphic>
          <a:graphicData uri="http://schemas.openxmlformats.org/drawingml/2006/table">
            <a:tbl>
              <a:tblPr/>
              <a:tblGrid>
                <a:gridCol w="1295400"/>
                <a:gridCol w="685800"/>
                <a:gridCol w="1143000"/>
                <a:gridCol w="1600200"/>
                <a:gridCol w="205740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bg1"/>
                          </a:solidFill>
                          <a:effectLst/>
                          <a:latin typeface="Arial" charset="0"/>
                        </a:rPr>
                        <a:t>TABLE 3.2</a:t>
                      </a:r>
                    </a:p>
                  </a:txBody>
                  <a:tcPr horzOverflow="overflow">
                    <a:lnL w="28575" cap="flat" cmpd="sng" algn="ctr">
                      <a:solidFill>
                        <a:srgbClr val="00AB4E"/>
                      </a:solidFill>
                      <a:prstDash val="solid"/>
                      <a:round/>
                      <a:headEnd type="none" w="med" len="med"/>
                      <a:tailEnd type="none" w="med" len="med"/>
                    </a:lnL>
                    <a:lnR w="19050" cap="flat" cmpd="sng" algn="ctr">
                      <a:no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950057"/>
                    </a:solidFill>
                  </a:tcPr>
                </a:tc>
                <a:tc gridSpan="4">
                  <a:txBody>
                    <a:bodyPr/>
                    <a:lstStyle/>
                    <a:p>
                      <a:r>
                        <a:rPr lang="en-US" sz="1600" b="1" dirty="0" smtClean="0">
                          <a:solidFill>
                            <a:srgbClr val="FFFFFF"/>
                          </a:solidFill>
                        </a:rPr>
                        <a:t>MARKET</a:t>
                      </a:r>
                      <a:r>
                        <a:rPr lang="en-US" sz="1600" b="1" baseline="0" dirty="0" smtClean="0">
                          <a:solidFill>
                            <a:srgbClr val="FFFFFF"/>
                          </a:solidFill>
                        </a:rPr>
                        <a:t> BASKETS AND THE BUDGET LINE</a:t>
                      </a:r>
                      <a:endParaRPr lang="en-US" sz="1600" b="1" dirty="0">
                        <a:solidFill>
                          <a:srgbClr val="FFFFFF"/>
                        </a:solidFill>
                      </a:endParaRPr>
                    </a:p>
                  </a:txBody>
                  <a:tcPr horzOverflow="overflow">
                    <a:lnL w="19050" cap="flat" cmpd="sng" algn="ctr">
                      <a:no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solidFill>
                        <a:srgbClr val="00AB4E"/>
                      </a:solid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c hMerge="1">
                  <a:txBody>
                    <a:bodyPr/>
                    <a:lstStyle/>
                    <a:p>
                      <a:endParaRPr lang="en-US"/>
                    </a:p>
                  </a:txBody>
                  <a:tcPr/>
                </a:tc>
              </a:tr>
              <a:tr h="39687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rPr>
                        <a:t>MARKET BASKET</a:t>
                      </a:r>
                    </a:p>
                  </a:txBody>
                  <a:tcPr horzOverflow="overflow">
                    <a:lnL w="28575" cap="flat" cmpd="sng" algn="ctr">
                      <a:solidFill>
                        <a:srgbClr val="00AB4E"/>
                      </a:solidFill>
                      <a:prstDash val="solid"/>
                      <a:round/>
                      <a:headEnd type="none" w="med" len="med"/>
                      <a:tailEnd type="none" w="med" len="med"/>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rPr>
                        <a:t>FOOD (</a:t>
                      </a:r>
                      <a:r>
                        <a:rPr kumimoji="0" lang="en-US" sz="1600" b="1" i="1" u="none" strike="noStrike" cap="none" normalizeH="0" baseline="0" dirty="0" smtClean="0">
                          <a:ln>
                            <a:noFill/>
                          </a:ln>
                          <a:solidFill>
                            <a:schemeClr val="tx1"/>
                          </a:solidFill>
                          <a:effectLst/>
                          <a:latin typeface="Arial" charset="0"/>
                        </a:rPr>
                        <a:t>F</a:t>
                      </a:r>
                      <a:r>
                        <a:rPr kumimoji="0" lang="en-US" sz="1600" b="1" i="0" u="none" strike="noStrike" cap="none" normalizeH="0" baseline="0" dirty="0" smtClean="0">
                          <a:ln>
                            <a:noFill/>
                          </a:ln>
                          <a:solidFill>
                            <a:schemeClr val="tx1"/>
                          </a:solidFill>
                          <a:effectLst/>
                          <a:latin typeface="Arial" charset="0"/>
                        </a:rPr>
                        <a:t>)</a:t>
                      </a:r>
                    </a:p>
                  </a:txBody>
                  <a:tcPr horzOverflow="overflow">
                    <a:lnL>
                      <a:noFill/>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rPr>
                        <a:t>CLOTHING (</a:t>
                      </a:r>
                      <a:r>
                        <a:rPr kumimoji="0" lang="en-US" sz="1600" b="1" i="1" u="none" strike="noStrike" cap="none" normalizeH="0" baseline="0" dirty="0" smtClean="0">
                          <a:ln>
                            <a:noFill/>
                          </a:ln>
                          <a:solidFill>
                            <a:schemeClr val="tx1"/>
                          </a:solidFill>
                          <a:effectLst/>
                          <a:latin typeface="Arial" charset="0"/>
                        </a:rPr>
                        <a:t>C</a:t>
                      </a:r>
                      <a:r>
                        <a:rPr kumimoji="0" lang="en-US" sz="1600" b="1" i="0" u="none" strike="noStrike" cap="none" normalizeH="0" baseline="0" dirty="0" smtClean="0">
                          <a:ln>
                            <a:noFill/>
                          </a:ln>
                          <a:solidFill>
                            <a:schemeClr val="tx1"/>
                          </a:solidFill>
                          <a:effectLst/>
                          <a:latin typeface="Arial" charset="0"/>
                        </a:rPr>
                        <a:t>)</a:t>
                      </a:r>
                    </a:p>
                  </a:txBody>
                  <a:tcPr horzOverflow="overflow">
                    <a:lnL>
                      <a:noFill/>
                    </a:lnL>
                    <a:lnR>
                      <a:noFill/>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1" i="0" u="none" strike="noStrike" cap="none" normalizeH="0" baseline="0" dirty="0" smtClean="0">
                          <a:ln>
                            <a:noFill/>
                          </a:ln>
                          <a:solidFill>
                            <a:schemeClr val="tx1"/>
                          </a:solidFill>
                          <a:effectLst/>
                          <a:latin typeface="Arial" charset="0"/>
                        </a:rPr>
                        <a:t>TOTAL SPENDING</a:t>
                      </a:r>
                    </a:p>
                  </a:txBody>
                  <a:tcPr horzOverflow="overflow">
                    <a:lnL>
                      <a:noFill/>
                    </a:lnL>
                    <a:lnR w="28575" cap="flat" cmpd="sng" algn="ctr">
                      <a:solidFill>
                        <a:srgbClr val="00AB4E"/>
                      </a:solidFill>
                      <a:prstDash val="solid"/>
                      <a:round/>
                      <a:headEnd type="none" w="med" len="med"/>
                      <a:tailEnd type="none" w="med" len="med"/>
                    </a:lnR>
                    <a:lnT w="12700"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A</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  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40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$80</a:t>
                      </a: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B</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20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30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$80</a:t>
                      </a:r>
                      <a:endParaRPr kumimoji="0" lang="en-US" sz="1600" b="0" i="0" u="none" strike="noStrike" cap="none" normalizeH="0" baseline="0" dirty="0" smtClean="0">
                        <a:ln>
                          <a:noFill/>
                        </a:ln>
                        <a:solidFill>
                          <a:srgbClr val="53BE95"/>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D</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40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20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$80</a:t>
                      </a:r>
                      <a:endParaRPr kumimoji="0" lang="en-US" sz="1600" b="0" i="0" u="none" strike="noStrike" cap="none" normalizeH="0" baseline="0" dirty="0" smtClean="0">
                        <a:ln>
                          <a:noFill/>
                        </a:ln>
                        <a:solidFill>
                          <a:srgbClr val="53BE95"/>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E</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60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10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$80</a:t>
                      </a:r>
                      <a:endParaRPr kumimoji="0" lang="en-US" sz="1600" b="0" i="0" u="none" strike="noStrike" cap="none" normalizeH="0" baseline="0" dirty="0" smtClean="0">
                        <a:ln>
                          <a:noFill/>
                        </a:ln>
                        <a:solidFill>
                          <a:srgbClr val="53BE95"/>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35280">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1" u="none" strike="noStrike" cap="none" normalizeH="0" baseline="0" dirty="0" smtClean="0">
                          <a:ln>
                            <a:noFill/>
                          </a:ln>
                          <a:solidFill>
                            <a:schemeClr val="tx1"/>
                          </a:solidFill>
                          <a:effectLst/>
                          <a:latin typeface="Arial" charset="0"/>
                        </a:rPr>
                        <a:t>G</a:t>
                      </a:r>
                    </a:p>
                  </a:txBody>
                  <a:tcPr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smtClean="0">
                          <a:ln>
                            <a:noFill/>
                          </a:ln>
                          <a:solidFill>
                            <a:schemeClr val="tx1"/>
                          </a:solidFill>
                          <a:effectLst/>
                          <a:latin typeface="Arial" charset="0"/>
                        </a:rPr>
                        <a:t>80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  0</a:t>
                      </a:r>
                    </a:p>
                  </a:txBody>
                  <a:tcPr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$80</a:t>
                      </a:r>
                      <a:endParaRPr kumimoji="0" lang="en-US" sz="1600" b="0" i="0" u="none" strike="noStrike" cap="none" normalizeH="0" baseline="0" dirty="0" smtClean="0">
                        <a:ln>
                          <a:noFill/>
                        </a:ln>
                        <a:solidFill>
                          <a:srgbClr val="53BE95"/>
                        </a:solidFill>
                        <a:effectLst/>
                        <a:latin typeface="Arial" charset="0"/>
                      </a:endParaRPr>
                    </a:p>
                  </a:txBody>
                  <a:tcPr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bl>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160646186"/>
              </p:ext>
            </p:extLst>
          </p:nvPr>
        </p:nvGraphicFramePr>
        <p:xfrm>
          <a:off x="3562350" y="2743200"/>
          <a:ext cx="2019300" cy="497909"/>
        </p:xfrm>
        <a:graphic>
          <a:graphicData uri="http://schemas.openxmlformats.org/presentationml/2006/ole">
            <mc:AlternateContent xmlns:mc="http://schemas.openxmlformats.org/markup-compatibility/2006">
              <mc:Choice xmlns:v="urn:schemas-microsoft-com:vml" Requires="v">
                <p:oleObj spid="_x0000_s59439" name="Equation" r:id="rId3" imgW="927100" imgH="228600" progId="Equation.3">
                  <p:embed/>
                </p:oleObj>
              </mc:Choice>
              <mc:Fallback>
                <p:oleObj name="Equation" r:id="rId3" imgW="927100" imgH="228600" progId="Equation.3">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2350" y="2743200"/>
                        <a:ext cx="2019300" cy="49790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TextBox 10"/>
          <p:cNvSpPr txBox="1"/>
          <p:nvPr/>
        </p:nvSpPr>
        <p:spPr>
          <a:xfrm>
            <a:off x="7391400" y="2764799"/>
            <a:ext cx="675185" cy="400110"/>
          </a:xfrm>
          <a:prstGeom prst="rect">
            <a:avLst/>
          </a:prstGeom>
          <a:noFill/>
        </p:spPr>
        <p:txBody>
          <a:bodyPr wrap="none" rtlCol="0">
            <a:spAutoFit/>
          </a:bodyPr>
          <a:lstStyle/>
          <a:p>
            <a:pPr>
              <a:buNone/>
            </a:pPr>
            <a:r>
              <a:rPr lang="en-US" sz="2000" b="1" dirty="0" smtClean="0">
                <a:latin typeface="Times New Roman" pitchFamily="18" charset="0"/>
                <a:cs typeface="Times New Roman" pitchFamily="18" charset="0"/>
              </a:rPr>
              <a:t>(3.1)</a:t>
            </a:r>
            <a:endParaRPr lang="en-US" sz="2000" b="1" dirty="0">
              <a:latin typeface="Times New Roman" pitchFamily="18" charset="0"/>
              <a:cs typeface="Times New Roman" pitchFamily="18" charset="0"/>
            </a:endParaRPr>
          </a:p>
        </p:txBody>
      </p:sp>
      <p:pic>
        <p:nvPicPr>
          <p:cNvPr id="12"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99050"/>
                                        </p:tgtEl>
                                        <p:attrNameLst>
                                          <p:attrName>style.visibility</p:attrName>
                                        </p:attrNameLst>
                                      </p:cBhvr>
                                      <p:to>
                                        <p:strVal val="visible"/>
                                      </p:to>
                                    </p:set>
                                    <p:animEffect transition="in" filter="wipe(left)">
                                      <p:cBhvr>
                                        <p:cTn id="15" dur="500"/>
                                        <p:tgtEl>
                                          <p:spTgt spid="59905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599049">
                                            <p:txEl>
                                              <p:pRg st="0" end="0"/>
                                            </p:txEl>
                                          </p:spTgt>
                                        </p:tgtEl>
                                        <p:attrNameLst>
                                          <p:attrName>style.visibility</p:attrName>
                                        </p:attrNameLst>
                                      </p:cBhvr>
                                      <p:to>
                                        <p:strVal val="visible"/>
                                      </p:to>
                                    </p:set>
                                    <p:animEffect transition="in" filter="wipe(left)">
                                      <p:cBhvr>
                                        <p:cTn id="20" dur="500"/>
                                        <p:tgtEl>
                                          <p:spTgt spid="599049">
                                            <p:txEl>
                                              <p:pRg st="0" end="0"/>
                                            </p:txEl>
                                          </p:spTgt>
                                        </p:tgtEl>
                                      </p:cBhvr>
                                    </p:animEffect>
                                  </p:childTnLst>
                                </p:cTn>
                              </p:par>
                            </p:childTnLst>
                          </p:cTn>
                        </p:par>
                        <p:par>
                          <p:cTn id="21" fill="hold" nodeType="afterGroup">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599051"/>
                                        </p:tgtEl>
                                        <p:attrNameLst>
                                          <p:attrName>style.visibility</p:attrName>
                                        </p:attrNameLst>
                                      </p:cBhvr>
                                      <p:to>
                                        <p:strVal val="visible"/>
                                      </p:to>
                                    </p:set>
                                    <p:animEffect transition="in" filter="wipe(left)">
                                      <p:cBhvr>
                                        <p:cTn id="24" dur="500"/>
                                        <p:tgtEl>
                                          <p:spTgt spid="599051"/>
                                        </p:tgtEl>
                                      </p:cBhvr>
                                    </p:animEffect>
                                  </p:childTnLst>
                                </p:cTn>
                              </p:par>
                            </p:childTnLst>
                          </p:cTn>
                        </p:par>
                        <p:par>
                          <p:cTn id="25" fill="hold" nodeType="withGroup">
                            <p:stCondLst>
                              <p:cond delay="1000"/>
                            </p:stCondLst>
                            <p:childTnLst>
                              <p:par>
                                <p:cTn id="26" presetID="17" presetClass="entr" presetSubtype="10"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strVal val="#ppt_h"/>
                                          </p:val>
                                        </p:tav>
                                        <p:tav tm="100000">
                                          <p:val>
                                            <p:strVal val="#ppt_h"/>
                                          </p:val>
                                        </p:tav>
                                      </p:tavLst>
                                    </p:anim>
                                  </p:childTnLst>
                                </p:cTn>
                              </p:par>
                            </p:childTnLst>
                          </p:cTn>
                        </p:par>
                        <p:par>
                          <p:cTn id="30" fill="hold">
                            <p:stCondLst>
                              <p:cond delay="1500"/>
                            </p:stCondLst>
                            <p:childTnLst>
                              <p:par>
                                <p:cTn id="31" presetID="17" presetClass="entr" presetSubtype="1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up)">
                                      <p:cBhvr>
                                        <p:cTn id="39" dur="1000"/>
                                        <p:tgtEl>
                                          <p:spTgt spid="20"/>
                                        </p:tgtEl>
                                      </p:cBhvr>
                                    </p:animEffect>
                                  </p:childTnLst>
                                </p:cTn>
                              </p:par>
                            </p:childTnLst>
                          </p:cTn>
                        </p:par>
                        <p:par>
                          <p:cTn id="40" fill="hold" nodeType="afterGroup">
                            <p:stCondLst>
                              <p:cond delay="1000"/>
                            </p:stCondLst>
                            <p:childTnLst>
                              <p:par>
                                <p:cTn id="41" presetID="22" presetClass="entr" presetSubtype="8" fill="hold" grpId="0" nodeType="afterEffect">
                                  <p:stCondLst>
                                    <p:cond delay="0"/>
                                  </p:stCondLst>
                                  <p:childTnLst>
                                    <p:set>
                                      <p:cBhvr>
                                        <p:cTn id="42" dur="1" fill="hold">
                                          <p:stCondLst>
                                            <p:cond delay="0"/>
                                          </p:stCondLst>
                                        </p:cTn>
                                        <p:tgtEl>
                                          <p:spTgt spid="599048">
                                            <p:bg/>
                                          </p:spTgt>
                                        </p:tgtEl>
                                        <p:attrNameLst>
                                          <p:attrName>style.visibility</p:attrName>
                                        </p:attrNameLst>
                                      </p:cBhvr>
                                      <p:to>
                                        <p:strVal val="visible"/>
                                      </p:to>
                                    </p:set>
                                    <p:animEffect transition="in" filter="wipe(left)">
                                      <p:cBhvr>
                                        <p:cTn id="43" dur="500"/>
                                        <p:tgtEl>
                                          <p:spTgt spid="599048">
                                            <p:bg/>
                                          </p:spTgt>
                                        </p:tgtEl>
                                      </p:cBhvr>
                                    </p:animEffect>
                                  </p:childTnLst>
                                </p:cTn>
                              </p:par>
                            </p:childTnLst>
                          </p:cTn>
                        </p:par>
                        <p:par>
                          <p:cTn id="44" fill="hold" nodeType="afterGroup">
                            <p:stCondLst>
                              <p:cond delay="1500"/>
                            </p:stCondLst>
                            <p:childTnLst>
                              <p:par>
                                <p:cTn id="45" presetID="22" presetClass="entr" presetSubtype="8" fill="hold" grpId="0" nodeType="afterEffect">
                                  <p:stCondLst>
                                    <p:cond delay="0"/>
                                  </p:stCondLst>
                                  <p:childTnLst>
                                    <p:set>
                                      <p:cBhvr>
                                        <p:cTn id="46" dur="1" fill="hold">
                                          <p:stCondLst>
                                            <p:cond delay="0"/>
                                          </p:stCondLst>
                                        </p:cTn>
                                        <p:tgtEl>
                                          <p:spTgt spid="599048">
                                            <p:txEl>
                                              <p:pRg st="0" end="0"/>
                                            </p:txEl>
                                          </p:spTgt>
                                        </p:tgtEl>
                                        <p:attrNameLst>
                                          <p:attrName>style.visibility</p:attrName>
                                        </p:attrNameLst>
                                      </p:cBhvr>
                                      <p:to>
                                        <p:strVal val="visible"/>
                                      </p:to>
                                    </p:set>
                                    <p:animEffect transition="in" filter="wipe(left)">
                                      <p:cBhvr>
                                        <p:cTn id="47" dur="500"/>
                                        <p:tgtEl>
                                          <p:spTgt spid="59904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9048" grpId="0" build="p" animBg="1"/>
      <p:bldP spid="599049" grpId="0" build="p"/>
      <p:bldP spid="599050" grpId="0"/>
      <p:bldP spid="599051" grpId="0"/>
      <p:bldP spid="17" grpId="0"/>
      <p:bldP spid="18" grpId="0"/>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7"/>
          <p:cNvSpPr>
            <a:spLocks noChangeArrowheads="1"/>
          </p:cNvSpPr>
          <p:nvPr/>
        </p:nvSpPr>
        <p:spPr bwMode="auto">
          <a:xfrm>
            <a:off x="459581" y="1676400"/>
            <a:ext cx="2893219" cy="4286250"/>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sz="1600" dirty="0">
                <a:latin typeface="Arial" charset="0"/>
              </a:rPr>
              <a:t>A budget line describes the combinations of goods that can be purchased given the consumer’s income and the prices of the goods.</a:t>
            </a:r>
          </a:p>
          <a:p>
            <a:pPr>
              <a:spcBef>
                <a:spcPct val="20000"/>
              </a:spcBef>
              <a:spcAft>
                <a:spcPct val="20000"/>
              </a:spcAft>
              <a:buFontTx/>
              <a:buNone/>
            </a:pPr>
            <a:r>
              <a:rPr lang="en-US" sz="1600" dirty="0">
                <a:latin typeface="Arial" charset="0"/>
              </a:rPr>
              <a:t>Line </a:t>
            </a:r>
            <a:r>
              <a:rPr lang="en-US" sz="1600" i="1" dirty="0">
                <a:latin typeface="Arial" charset="0"/>
              </a:rPr>
              <a:t>AG</a:t>
            </a:r>
            <a:r>
              <a:rPr lang="en-US" sz="1600" dirty="0">
                <a:latin typeface="Arial" charset="0"/>
              </a:rPr>
              <a:t> (which passes through points </a:t>
            </a:r>
            <a:r>
              <a:rPr lang="en-US" sz="1600" i="1" dirty="0">
                <a:latin typeface="Arial" charset="0"/>
              </a:rPr>
              <a:t>B</a:t>
            </a:r>
            <a:r>
              <a:rPr lang="en-US" sz="1600" dirty="0">
                <a:latin typeface="Arial" charset="0"/>
              </a:rPr>
              <a:t>, </a:t>
            </a:r>
            <a:r>
              <a:rPr lang="en-US" sz="1600" i="1" dirty="0">
                <a:latin typeface="Arial" charset="0"/>
              </a:rPr>
              <a:t>D</a:t>
            </a:r>
            <a:r>
              <a:rPr lang="en-US" sz="1600" dirty="0">
                <a:latin typeface="Arial" charset="0"/>
              </a:rPr>
              <a:t>, and </a:t>
            </a:r>
            <a:r>
              <a:rPr lang="en-US" sz="1600" i="1" dirty="0">
                <a:latin typeface="Arial" charset="0"/>
              </a:rPr>
              <a:t>E</a:t>
            </a:r>
            <a:r>
              <a:rPr lang="en-US" sz="1600" dirty="0">
                <a:latin typeface="Arial" charset="0"/>
              </a:rPr>
              <a:t>) shows the budget associated with an income of $80, a price of food of </a:t>
            </a:r>
            <a:r>
              <a:rPr lang="en-US" sz="1600" i="1" dirty="0">
                <a:latin typeface="Arial" charset="0"/>
              </a:rPr>
              <a:t>P</a:t>
            </a:r>
            <a:r>
              <a:rPr lang="en-US" sz="1600" i="1" baseline="-25000" dirty="0">
                <a:latin typeface="Arial" charset="0"/>
              </a:rPr>
              <a:t>F</a:t>
            </a:r>
            <a:r>
              <a:rPr lang="en-US" sz="1600" dirty="0">
                <a:latin typeface="Arial" charset="0"/>
              </a:rPr>
              <a:t> = $1 per unit, and a price of clothing of </a:t>
            </a:r>
            <a:r>
              <a:rPr lang="en-US" sz="1600" i="1" dirty="0">
                <a:latin typeface="Arial" charset="0"/>
              </a:rPr>
              <a:t>P</a:t>
            </a:r>
            <a:r>
              <a:rPr lang="en-US" sz="1600" i="1" baseline="-25000" dirty="0">
                <a:latin typeface="Arial" charset="0"/>
              </a:rPr>
              <a:t>C</a:t>
            </a:r>
            <a:r>
              <a:rPr lang="en-US" sz="1600" dirty="0">
                <a:latin typeface="Arial" charset="0"/>
              </a:rPr>
              <a:t> = $2 per unit.</a:t>
            </a:r>
          </a:p>
          <a:p>
            <a:pPr>
              <a:spcBef>
                <a:spcPct val="20000"/>
              </a:spcBef>
              <a:spcAft>
                <a:spcPct val="20000"/>
              </a:spcAft>
              <a:buFontTx/>
              <a:buNone/>
            </a:pPr>
            <a:r>
              <a:rPr lang="en-US" sz="1600" dirty="0">
                <a:latin typeface="Arial" charset="0"/>
              </a:rPr>
              <a:t>The slope of the budget line (measured between points </a:t>
            </a:r>
            <a:r>
              <a:rPr lang="en-US" sz="1600" i="1" dirty="0">
                <a:latin typeface="Arial" charset="0"/>
              </a:rPr>
              <a:t>B</a:t>
            </a:r>
            <a:r>
              <a:rPr lang="en-US" sz="1600" dirty="0">
                <a:latin typeface="Arial" charset="0"/>
              </a:rPr>
              <a:t> and </a:t>
            </a:r>
            <a:r>
              <a:rPr lang="en-US" sz="1600" i="1" dirty="0">
                <a:latin typeface="Arial" charset="0"/>
              </a:rPr>
              <a:t>D</a:t>
            </a:r>
            <a:r>
              <a:rPr lang="en-US" sz="1600" dirty="0">
                <a:latin typeface="Arial" charset="0"/>
              </a:rPr>
              <a:t>) is −</a:t>
            </a:r>
            <a:r>
              <a:rPr lang="en-US" sz="1600" i="1" dirty="0">
                <a:latin typeface="Arial" charset="0"/>
              </a:rPr>
              <a:t>P</a:t>
            </a:r>
            <a:r>
              <a:rPr lang="en-US" sz="1600" i="1" baseline="-25000" dirty="0">
                <a:latin typeface="Arial" charset="0"/>
              </a:rPr>
              <a:t>F</a:t>
            </a:r>
            <a:r>
              <a:rPr lang="en-US" sz="1600" dirty="0">
                <a:latin typeface="Arial" charset="0"/>
              </a:rPr>
              <a:t>/</a:t>
            </a:r>
            <a:r>
              <a:rPr lang="en-US" sz="1600" i="1" dirty="0">
                <a:latin typeface="Arial" charset="0"/>
              </a:rPr>
              <a:t>P</a:t>
            </a:r>
            <a:r>
              <a:rPr lang="en-US" sz="1600" i="1" baseline="-25000" dirty="0">
                <a:latin typeface="Arial" charset="0"/>
              </a:rPr>
              <a:t>C</a:t>
            </a:r>
            <a:r>
              <a:rPr lang="en-US" sz="1600" dirty="0">
                <a:latin typeface="Arial" charset="0"/>
              </a:rPr>
              <a:t> = −10/20 = −1/2.</a:t>
            </a:r>
          </a:p>
        </p:txBody>
      </p:sp>
      <p:sp>
        <p:nvSpPr>
          <p:cNvPr id="35" name="Rectangle 11"/>
          <p:cNvSpPr>
            <a:spLocks noChangeArrowheads="1"/>
          </p:cNvSpPr>
          <p:nvPr/>
        </p:nvSpPr>
        <p:spPr bwMode="auto">
          <a:xfrm>
            <a:off x="459581" y="1371600"/>
            <a:ext cx="2838450" cy="32385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A BUDGET LINE</a:t>
            </a:r>
          </a:p>
        </p:txBody>
      </p:sp>
      <p:sp>
        <p:nvSpPr>
          <p:cNvPr id="36" name="Rectangle 12"/>
          <p:cNvSpPr>
            <a:spLocks noChangeArrowheads="1"/>
          </p:cNvSpPr>
          <p:nvPr/>
        </p:nvSpPr>
        <p:spPr bwMode="auto">
          <a:xfrm>
            <a:off x="459581" y="1066800"/>
            <a:ext cx="1466850"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FF0000"/>
                </a:solidFill>
                <a:latin typeface="Arial" charset="0"/>
              </a:rPr>
              <a:t>F</a:t>
            </a:r>
            <a:r>
              <a:rPr lang="en-US" sz="1600" b="1" dirty="0">
                <a:solidFill>
                  <a:srgbClr val="FF0000"/>
                </a:solidFill>
                <a:latin typeface="Arial" charset="0"/>
              </a:rPr>
              <a:t>IGURE </a:t>
            </a:r>
            <a:r>
              <a:rPr lang="en-US" sz="2000" b="1" dirty="0">
                <a:solidFill>
                  <a:srgbClr val="FF0000"/>
                </a:solidFill>
                <a:latin typeface="Arial" charset="0"/>
              </a:rPr>
              <a:t>3.10</a:t>
            </a:r>
          </a:p>
        </p:txBody>
      </p:sp>
      <p:grpSp>
        <p:nvGrpSpPr>
          <p:cNvPr id="44" name="Group 43"/>
          <p:cNvGrpSpPr>
            <a:grpSpLocks/>
          </p:cNvGrpSpPr>
          <p:nvPr/>
        </p:nvGrpSpPr>
        <p:grpSpPr bwMode="auto">
          <a:xfrm>
            <a:off x="3429001" y="5391150"/>
            <a:ext cx="5440362" cy="171450"/>
            <a:chOff x="3657600" y="1678781"/>
            <a:chExt cx="4800600" cy="152400"/>
          </a:xfrm>
        </p:grpSpPr>
        <p:cxnSp>
          <p:nvCxnSpPr>
            <p:cNvPr id="3176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176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47" name="Group 46"/>
          <p:cNvGrpSpPr>
            <a:grpSpLocks/>
          </p:cNvGrpSpPr>
          <p:nvPr/>
        </p:nvGrpSpPr>
        <p:grpSpPr bwMode="auto">
          <a:xfrm>
            <a:off x="3352800" y="1095375"/>
            <a:ext cx="152400" cy="4876770"/>
            <a:chOff x="3574256" y="2209800"/>
            <a:chExt cx="152400" cy="4114800"/>
          </a:xfrm>
        </p:grpSpPr>
        <p:cxnSp>
          <p:nvCxnSpPr>
            <p:cNvPr id="3176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176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50" name="Group 49"/>
          <p:cNvGrpSpPr>
            <a:grpSpLocks/>
          </p:cNvGrpSpPr>
          <p:nvPr/>
        </p:nvGrpSpPr>
        <p:grpSpPr bwMode="auto">
          <a:xfrm>
            <a:off x="457201" y="5867400"/>
            <a:ext cx="2971800" cy="152400"/>
            <a:chOff x="457199" y="5791200"/>
            <a:chExt cx="3193257" cy="152400"/>
          </a:xfrm>
        </p:grpSpPr>
        <p:cxnSp>
          <p:nvCxnSpPr>
            <p:cNvPr id="31763"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1764"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3" name="Picture 2"/>
          <p:cNvPicPr>
            <a:picLocks noChangeAspect="1"/>
          </p:cNvPicPr>
          <p:nvPr/>
        </p:nvPicPr>
        <p:blipFill>
          <a:blip r:embed="rId3" cstate="print"/>
          <a:srcRect/>
          <a:stretch>
            <a:fillRect/>
          </a:stretch>
        </p:blipFill>
        <p:spPr bwMode="auto">
          <a:xfrm>
            <a:off x="3790950" y="1504950"/>
            <a:ext cx="5048250" cy="3771900"/>
          </a:xfrm>
          <a:prstGeom prst="rect">
            <a:avLst/>
          </a:prstGeom>
          <a:noFill/>
          <a:ln w="9525">
            <a:noFill/>
            <a:miter lim="800000"/>
            <a:headEnd/>
            <a:tailEnd/>
          </a:ln>
        </p:spPr>
      </p:pic>
      <p:pic>
        <p:nvPicPr>
          <p:cNvPr id="4" name="Picture 3"/>
          <p:cNvPicPr>
            <a:picLocks noChangeAspect="1"/>
          </p:cNvPicPr>
          <p:nvPr/>
        </p:nvPicPr>
        <p:blipFill>
          <a:blip r:embed="rId4" cstate="print"/>
          <a:srcRect/>
          <a:stretch>
            <a:fillRect/>
          </a:stretch>
        </p:blipFill>
        <p:spPr bwMode="auto">
          <a:xfrm>
            <a:off x="3790950" y="1504950"/>
            <a:ext cx="5048250" cy="3771900"/>
          </a:xfrm>
          <a:prstGeom prst="rect">
            <a:avLst/>
          </a:prstGeom>
          <a:noFill/>
          <a:ln w="9525">
            <a:noFill/>
            <a:miter lim="800000"/>
            <a:headEnd/>
            <a:tailEnd/>
          </a:ln>
        </p:spPr>
      </p:pic>
      <p:pic>
        <p:nvPicPr>
          <p:cNvPr id="5" name="Picture 4"/>
          <p:cNvPicPr>
            <a:picLocks noChangeAspect="1"/>
          </p:cNvPicPr>
          <p:nvPr/>
        </p:nvPicPr>
        <p:blipFill>
          <a:blip r:embed="rId5" cstate="print"/>
          <a:srcRect/>
          <a:stretch>
            <a:fillRect/>
          </a:stretch>
        </p:blipFill>
        <p:spPr bwMode="auto">
          <a:xfrm>
            <a:off x="3790950" y="1504950"/>
            <a:ext cx="5048250" cy="3771900"/>
          </a:xfrm>
          <a:prstGeom prst="rect">
            <a:avLst/>
          </a:prstGeom>
          <a:noFill/>
          <a:ln w="9525">
            <a:noFill/>
            <a:miter lim="800000"/>
            <a:headEnd/>
            <a:tailEnd/>
          </a:ln>
        </p:spPr>
      </p:pic>
      <p:pic>
        <p:nvPicPr>
          <p:cNvPr id="6" name="Picture 5"/>
          <p:cNvPicPr>
            <a:picLocks noChangeAspect="1"/>
          </p:cNvPicPr>
          <p:nvPr/>
        </p:nvPicPr>
        <p:blipFill>
          <a:blip r:embed="rId6" cstate="print"/>
          <a:srcRect/>
          <a:stretch>
            <a:fillRect/>
          </a:stretch>
        </p:blipFill>
        <p:spPr bwMode="auto">
          <a:xfrm>
            <a:off x="3790950" y="1504950"/>
            <a:ext cx="5048250" cy="3771900"/>
          </a:xfrm>
          <a:prstGeom prst="rect">
            <a:avLst/>
          </a:prstGeom>
          <a:noFill/>
          <a:ln w="9525">
            <a:noFill/>
            <a:miter lim="800000"/>
            <a:headEnd/>
            <a:tailEnd/>
          </a:ln>
        </p:spPr>
      </p:pic>
      <p:pic>
        <p:nvPicPr>
          <p:cNvPr id="7" name="Picture 6"/>
          <p:cNvPicPr>
            <a:picLocks noChangeAspect="1"/>
          </p:cNvPicPr>
          <p:nvPr/>
        </p:nvPicPr>
        <p:blipFill>
          <a:blip r:embed="rId7" cstate="print"/>
          <a:srcRect/>
          <a:stretch>
            <a:fillRect/>
          </a:stretch>
        </p:blipFill>
        <p:spPr bwMode="auto">
          <a:xfrm>
            <a:off x="3790950" y="1504950"/>
            <a:ext cx="5048250" cy="3771900"/>
          </a:xfrm>
          <a:prstGeom prst="rect">
            <a:avLst/>
          </a:prstGeom>
          <a:noFill/>
          <a:ln w="9525">
            <a:noFill/>
            <a:miter lim="800000"/>
            <a:headEnd/>
            <a:tailEnd/>
          </a:ln>
        </p:spPr>
      </p:pic>
      <p:pic>
        <p:nvPicPr>
          <p:cNvPr id="8" name="Picture 7"/>
          <p:cNvPicPr>
            <a:picLocks noChangeAspect="1"/>
          </p:cNvPicPr>
          <p:nvPr/>
        </p:nvPicPr>
        <p:blipFill>
          <a:blip r:embed="rId8" cstate="print"/>
          <a:srcRect/>
          <a:stretch>
            <a:fillRect/>
          </a:stretch>
        </p:blipFill>
        <p:spPr bwMode="auto">
          <a:xfrm>
            <a:off x="3790950" y="1504950"/>
            <a:ext cx="5048250" cy="3771900"/>
          </a:xfrm>
          <a:prstGeom prst="rect">
            <a:avLst/>
          </a:prstGeom>
          <a:noFill/>
          <a:ln w="9525">
            <a:noFill/>
            <a:miter lim="800000"/>
            <a:headEnd/>
            <a:tailEnd/>
          </a:ln>
        </p:spPr>
      </p:pic>
      <p:pic>
        <p:nvPicPr>
          <p:cNvPr id="9" name="Picture 8"/>
          <p:cNvPicPr>
            <a:picLocks noChangeAspect="1"/>
          </p:cNvPicPr>
          <p:nvPr/>
        </p:nvPicPr>
        <p:blipFill>
          <a:blip r:embed="rId9" cstate="print"/>
          <a:srcRect/>
          <a:stretch>
            <a:fillRect/>
          </a:stretch>
        </p:blipFill>
        <p:spPr bwMode="auto">
          <a:xfrm>
            <a:off x="3790950" y="1504950"/>
            <a:ext cx="5048250" cy="3771900"/>
          </a:xfrm>
          <a:prstGeom prst="rect">
            <a:avLst/>
          </a:prstGeom>
          <a:noFill/>
          <a:ln w="9525">
            <a:noFill/>
            <a:miter lim="800000"/>
            <a:headEnd/>
            <a:tailEnd/>
          </a:ln>
        </p:spPr>
      </p:pic>
      <p:pic>
        <p:nvPicPr>
          <p:cNvPr id="10" name="Picture 9"/>
          <p:cNvPicPr>
            <a:picLocks noChangeAspect="1"/>
          </p:cNvPicPr>
          <p:nvPr/>
        </p:nvPicPr>
        <p:blipFill>
          <a:blip r:embed="rId10" cstate="print"/>
          <a:srcRect/>
          <a:stretch>
            <a:fillRect/>
          </a:stretch>
        </p:blipFill>
        <p:spPr bwMode="auto">
          <a:xfrm>
            <a:off x="3790950" y="1504950"/>
            <a:ext cx="5048250" cy="3771900"/>
          </a:xfrm>
          <a:prstGeom prst="rect">
            <a:avLst/>
          </a:prstGeom>
          <a:noFill/>
          <a:ln w="9525">
            <a:noFill/>
            <a:miter lim="800000"/>
            <a:headEnd/>
            <a:tailEnd/>
          </a:ln>
        </p:spPr>
      </p:pic>
      <p:pic>
        <p:nvPicPr>
          <p:cNvPr id="11" name="Picture 10"/>
          <p:cNvPicPr>
            <a:picLocks noChangeAspect="1"/>
          </p:cNvPicPr>
          <p:nvPr/>
        </p:nvPicPr>
        <p:blipFill>
          <a:blip r:embed="rId11" cstate="print"/>
          <a:srcRect/>
          <a:stretch>
            <a:fillRect/>
          </a:stretch>
        </p:blipFill>
        <p:spPr bwMode="auto">
          <a:xfrm>
            <a:off x="3790950" y="1504950"/>
            <a:ext cx="5048250" cy="3771900"/>
          </a:xfrm>
          <a:prstGeom prst="rect">
            <a:avLst/>
          </a:prstGeom>
          <a:noFill/>
          <a:ln w="9525">
            <a:noFill/>
            <a:miter lim="800000"/>
            <a:headEnd/>
            <a:tailEnd/>
          </a:ln>
        </p:spPr>
      </p:pic>
      <p:sp>
        <p:nvSpPr>
          <p:cNvPr id="25" name="TextBox 24"/>
          <p:cNvSpPr txBox="1"/>
          <p:nvPr/>
        </p:nvSpPr>
        <p:spPr>
          <a:xfrm>
            <a:off x="8229600" y="5772090"/>
            <a:ext cx="675185" cy="400110"/>
          </a:xfrm>
          <a:prstGeom prst="rect">
            <a:avLst/>
          </a:prstGeom>
          <a:noFill/>
        </p:spPr>
        <p:txBody>
          <a:bodyPr wrap="none" rtlCol="0">
            <a:spAutoFit/>
          </a:bodyPr>
          <a:lstStyle/>
          <a:p>
            <a:pPr>
              <a:buNone/>
            </a:pPr>
            <a:r>
              <a:rPr lang="en-US" sz="2000" b="1" dirty="0" smtClean="0">
                <a:latin typeface="Times New Roman" pitchFamily="18" charset="0"/>
                <a:cs typeface="Times New Roman" pitchFamily="18" charset="0"/>
              </a:rPr>
              <a:t>(3.2)</a:t>
            </a:r>
            <a:endParaRPr lang="en-US" sz="2000" b="1" dirty="0">
              <a:latin typeface="Times New Roman" pitchFamily="18" charset="0"/>
              <a:cs typeface="Times New Roman" pitchFamily="18" charset="0"/>
            </a:endParaRPr>
          </a:p>
        </p:txBody>
      </p:sp>
      <p:graphicFrame>
        <p:nvGraphicFramePr>
          <p:cNvPr id="26" name="Object 25"/>
          <p:cNvGraphicFramePr>
            <a:graphicFrameLocks noChangeAspect="1"/>
          </p:cNvGraphicFramePr>
          <p:nvPr>
            <p:extLst>
              <p:ext uri="{D42A27DB-BD31-4B8C-83A1-F6EECF244321}">
                <p14:modId xmlns:p14="http://schemas.microsoft.com/office/powerpoint/2010/main" val="2687302131"/>
              </p:ext>
            </p:extLst>
          </p:nvPr>
        </p:nvGraphicFramePr>
        <p:xfrm>
          <a:off x="4470400" y="5791200"/>
          <a:ext cx="2997200" cy="457200"/>
        </p:xfrm>
        <a:graphic>
          <a:graphicData uri="http://schemas.openxmlformats.org/presentationml/2006/ole">
            <mc:AlternateContent xmlns:mc="http://schemas.openxmlformats.org/markup-compatibility/2006">
              <mc:Choice xmlns:v="urn:schemas-microsoft-com:vml" Requires="v">
                <p:oleObj spid="_x0000_s58415" name="Equation" r:id="rId12" imgW="1498600" imgH="228600" progId="Equation.3">
                  <p:embed/>
                </p:oleObj>
              </mc:Choice>
              <mc:Fallback>
                <p:oleObj name="Equation" r:id="rId12" imgW="1498600" imgH="228600" progId="Equation.3">
                  <p:embed/>
                  <p:pic>
                    <p:nvPicPr>
                      <p:cNvPr id="0" name="Picture 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470400" y="5791200"/>
                        <a:ext cx="2997200"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27" name="Picture 1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wipe(down)">
                                      <p:cBhvr>
                                        <p:cTn id="15" dur="500"/>
                                        <p:tgtEl>
                                          <p:spTgt spid="47"/>
                                        </p:tgtEl>
                                      </p:cBhvr>
                                    </p:animEffect>
                                  </p:childTnLst>
                                </p:cTn>
                              </p:par>
                              <p:par>
                                <p:cTn id="16" presetID="22" presetClass="entr" presetSubtype="8" fill="hold" nodeType="with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wipe(left)">
                                      <p:cBhvr>
                                        <p:cTn id="18" dur="500"/>
                                        <p:tgtEl>
                                          <p:spTgt spid="44"/>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3">
                                            <p:bg/>
                                          </p:spTgt>
                                        </p:tgtEl>
                                        <p:attrNameLst>
                                          <p:attrName>style.visibility</p:attrName>
                                        </p:attrNameLst>
                                      </p:cBhvr>
                                      <p:to>
                                        <p:strVal val="visible"/>
                                      </p:to>
                                    </p:set>
                                    <p:animEffect transition="in" filter="wipe(left)">
                                      <p:cBhvr>
                                        <p:cTn id="22" dur="500"/>
                                        <p:tgtEl>
                                          <p:spTgt spid="33">
                                            <p:bg/>
                                          </p:spTgt>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down)">
                                      <p:cBhvr>
                                        <p:cTn id="26" dur="750"/>
                                        <p:tgtEl>
                                          <p:spTgt spid="3"/>
                                        </p:tgtEl>
                                      </p:cBhvr>
                                    </p:animEffect>
                                  </p:childTnLst>
                                </p:cTn>
                              </p:par>
                              <p:par>
                                <p:cTn id="27" presetID="2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750"/>
                                        <p:tgtEl>
                                          <p:spTgt spid="8"/>
                                        </p:tgtEl>
                                      </p:cBhvr>
                                    </p:animEffect>
                                  </p:childTnLst>
                                </p:cTn>
                              </p:par>
                            </p:childTnLst>
                          </p:cTn>
                        </p:par>
                        <p:par>
                          <p:cTn id="30" fill="hold">
                            <p:stCondLst>
                              <p:cond delay="2750"/>
                            </p:stCondLst>
                            <p:childTnLst>
                              <p:par>
                                <p:cTn id="31" presetID="22" presetClass="entr" presetSubtype="8"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750"/>
                                        <p:tgtEl>
                                          <p:spTgt spid="6"/>
                                        </p:tgtEl>
                                      </p:cBhvr>
                                    </p:animEffect>
                                  </p:childTnLst>
                                </p:cTn>
                              </p:par>
                            </p:childTnLst>
                          </p:cTn>
                        </p:par>
                        <p:par>
                          <p:cTn id="34" fill="hold">
                            <p:stCondLst>
                              <p:cond delay="3500"/>
                            </p:stCondLst>
                            <p:childTnLst>
                              <p:par>
                                <p:cTn id="35" presetID="22" presetClass="entr" presetSubtype="8"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750"/>
                                        <p:tgtEl>
                                          <p:spTgt spid="7"/>
                                        </p:tgtEl>
                                      </p:cBhvr>
                                    </p:animEffect>
                                  </p:childTnLst>
                                </p:cTn>
                              </p:par>
                            </p:childTnLst>
                          </p:cTn>
                        </p:par>
                        <p:par>
                          <p:cTn id="38" fill="hold">
                            <p:stCondLst>
                              <p:cond delay="4250"/>
                            </p:stCondLst>
                            <p:childTnLst>
                              <p:par>
                                <p:cTn id="39" presetID="22" presetClass="entr" presetSubtype="1" fill="hold"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wipe(up)">
                                      <p:cBhvr>
                                        <p:cTn id="41" dur="750"/>
                                        <p:tgtEl>
                                          <p:spTgt spid="4"/>
                                        </p:tgtEl>
                                      </p:cBhvr>
                                    </p:animEffect>
                                  </p:childTnLst>
                                </p:cTn>
                              </p:par>
                            </p:childTnLst>
                          </p:cTn>
                        </p:par>
                        <p:par>
                          <p:cTn id="42" fill="hold">
                            <p:stCondLst>
                              <p:cond delay="5000"/>
                            </p:stCondLst>
                            <p:childTnLst>
                              <p:par>
                                <p:cTn id="43" presetID="22" presetClass="entr" presetSubtype="2"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wipe(right)">
                                      <p:cBhvr>
                                        <p:cTn id="45" dur="750"/>
                                        <p:tgtEl>
                                          <p:spTgt spid="5"/>
                                        </p:tgtEl>
                                      </p:cBhvr>
                                    </p:animEffect>
                                  </p:childTnLst>
                                </p:cTn>
                              </p:par>
                            </p:childTnLst>
                          </p:cTn>
                        </p:par>
                        <p:par>
                          <p:cTn id="46" fill="hold">
                            <p:stCondLst>
                              <p:cond delay="5750"/>
                            </p:stCondLst>
                            <p:childTnLst>
                              <p:par>
                                <p:cTn id="47" presetID="22" presetClass="entr" presetSubtype="8" fill="hold" grpId="0" nodeType="afterEffect">
                                  <p:stCondLst>
                                    <p:cond delay="0"/>
                                  </p:stCondLst>
                                  <p:childTnLst>
                                    <p:set>
                                      <p:cBhvr>
                                        <p:cTn id="48" dur="1" fill="hold">
                                          <p:stCondLst>
                                            <p:cond delay="0"/>
                                          </p:stCondLst>
                                        </p:cTn>
                                        <p:tgtEl>
                                          <p:spTgt spid="33">
                                            <p:txEl>
                                              <p:pRg st="0" end="0"/>
                                            </p:txEl>
                                          </p:spTgt>
                                        </p:tgtEl>
                                        <p:attrNameLst>
                                          <p:attrName>style.visibility</p:attrName>
                                        </p:attrNameLst>
                                      </p:cBhvr>
                                      <p:to>
                                        <p:strVal val="visible"/>
                                      </p:to>
                                    </p:set>
                                    <p:animEffect transition="in" filter="wipe(left)">
                                      <p:cBhvr>
                                        <p:cTn id="49" dur="500"/>
                                        <p:tgtEl>
                                          <p:spTgt spid="33">
                                            <p:txEl>
                                              <p:pRg st="0" end="0"/>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750"/>
                                        <p:tgtEl>
                                          <p:spTgt spid="9"/>
                                        </p:tgtEl>
                                      </p:cBhvr>
                                    </p:animEffect>
                                  </p:childTnLst>
                                </p:cTn>
                              </p:par>
                            </p:childTnLst>
                          </p:cTn>
                        </p:par>
                        <p:par>
                          <p:cTn id="55" fill="hold">
                            <p:stCondLst>
                              <p:cond delay="750"/>
                            </p:stCondLst>
                            <p:childTnLst>
                              <p:par>
                                <p:cTn id="56" presetID="22" presetClass="entr" presetSubtype="8" fill="hold" grpId="0" nodeType="afterEffect">
                                  <p:stCondLst>
                                    <p:cond delay="0"/>
                                  </p:stCondLst>
                                  <p:childTnLst>
                                    <p:set>
                                      <p:cBhvr>
                                        <p:cTn id="57" dur="1" fill="hold">
                                          <p:stCondLst>
                                            <p:cond delay="0"/>
                                          </p:stCondLst>
                                        </p:cTn>
                                        <p:tgtEl>
                                          <p:spTgt spid="33">
                                            <p:txEl>
                                              <p:pRg st="1" end="1"/>
                                            </p:txEl>
                                          </p:spTgt>
                                        </p:tgtEl>
                                        <p:attrNameLst>
                                          <p:attrName>style.visibility</p:attrName>
                                        </p:attrNameLst>
                                      </p:cBhvr>
                                      <p:to>
                                        <p:strVal val="visible"/>
                                      </p:to>
                                    </p:set>
                                    <p:animEffect transition="in" filter="wipe(left)">
                                      <p:cBhvr>
                                        <p:cTn id="58" dur="500"/>
                                        <p:tgtEl>
                                          <p:spTgt spid="33">
                                            <p:txEl>
                                              <p:pRg st="1" end="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left)">
                                      <p:cBhvr>
                                        <p:cTn id="63" dur="750"/>
                                        <p:tgtEl>
                                          <p:spTgt spid="10"/>
                                        </p:tgtEl>
                                      </p:cBhvr>
                                    </p:animEffect>
                                  </p:childTnLst>
                                </p:cTn>
                              </p:par>
                            </p:childTnLst>
                          </p:cTn>
                        </p:par>
                        <p:par>
                          <p:cTn id="64" fill="hold">
                            <p:stCondLst>
                              <p:cond delay="750"/>
                            </p:stCondLst>
                            <p:childTnLst>
                              <p:par>
                                <p:cTn id="65" presetID="22" presetClass="entr" presetSubtype="8" fill="hold" nodeType="after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wipe(left)">
                                      <p:cBhvr>
                                        <p:cTn id="67" dur="750"/>
                                        <p:tgtEl>
                                          <p:spTgt spid="11"/>
                                        </p:tgtEl>
                                      </p:cBhvr>
                                    </p:animEffect>
                                  </p:childTnLst>
                                </p:cTn>
                              </p:par>
                            </p:childTnLst>
                          </p:cTn>
                        </p:par>
                        <p:par>
                          <p:cTn id="68" fill="hold">
                            <p:stCondLst>
                              <p:cond delay="1500"/>
                            </p:stCondLst>
                            <p:childTnLst>
                              <p:par>
                                <p:cTn id="69" presetID="22" presetClass="entr" presetSubtype="8" fill="hold" grpId="0" nodeType="afterEffect">
                                  <p:stCondLst>
                                    <p:cond delay="0"/>
                                  </p:stCondLst>
                                  <p:childTnLst>
                                    <p:set>
                                      <p:cBhvr>
                                        <p:cTn id="70" dur="1" fill="hold">
                                          <p:stCondLst>
                                            <p:cond delay="0"/>
                                          </p:stCondLst>
                                        </p:cTn>
                                        <p:tgtEl>
                                          <p:spTgt spid="33">
                                            <p:txEl>
                                              <p:pRg st="2" end="2"/>
                                            </p:txEl>
                                          </p:spTgt>
                                        </p:tgtEl>
                                        <p:attrNameLst>
                                          <p:attrName>style.visibility</p:attrName>
                                        </p:attrNameLst>
                                      </p:cBhvr>
                                      <p:to>
                                        <p:strVal val="visible"/>
                                      </p:to>
                                    </p:set>
                                    <p:animEffect transition="in" filter="wipe(left)">
                                      <p:cBhvr>
                                        <p:cTn id="71" dur="500"/>
                                        <p:tgtEl>
                                          <p:spTgt spid="33">
                                            <p:txEl>
                                              <p:pRg st="2" end="2"/>
                                            </p:txEl>
                                          </p:spTgt>
                                        </p:tgtEl>
                                      </p:cBhvr>
                                    </p:animEffect>
                                  </p:childTnLst>
                                </p:cTn>
                              </p:par>
                            </p:childTnLst>
                          </p:cTn>
                        </p:par>
                        <p:par>
                          <p:cTn id="72" fill="hold">
                            <p:stCondLst>
                              <p:cond delay="2000"/>
                            </p:stCondLst>
                            <p:childTnLst>
                              <p:par>
                                <p:cTn id="73" presetID="22" presetClass="entr" presetSubtype="2"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right)">
                                      <p:cBhvr>
                                        <p:cTn id="75" dur="500"/>
                                        <p:tgtEl>
                                          <p:spTgt spid="50"/>
                                        </p:tgtEl>
                                      </p:cBhvr>
                                    </p:animEffect>
                                  </p:childTnLst>
                                </p:cTn>
                              </p:par>
                            </p:childTnLst>
                          </p:cTn>
                        </p:par>
                        <p:par>
                          <p:cTn id="76" fill="hold">
                            <p:stCondLst>
                              <p:cond delay="2500"/>
                            </p:stCondLst>
                            <p:childTnLst>
                              <p:par>
                                <p:cTn id="77" presetID="17" presetClass="entr" presetSubtype="10" fill="hold" nodeType="after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p:cTn id="79" dur="500" fill="hold"/>
                                        <p:tgtEl>
                                          <p:spTgt spid="26"/>
                                        </p:tgtEl>
                                        <p:attrNameLst>
                                          <p:attrName>ppt_w</p:attrName>
                                        </p:attrNameLst>
                                      </p:cBhvr>
                                      <p:tavLst>
                                        <p:tav tm="0">
                                          <p:val>
                                            <p:fltVal val="0"/>
                                          </p:val>
                                        </p:tav>
                                        <p:tav tm="100000">
                                          <p:val>
                                            <p:strVal val="#ppt_w"/>
                                          </p:val>
                                        </p:tav>
                                      </p:tavLst>
                                    </p:anim>
                                    <p:anim calcmode="lin" valueType="num">
                                      <p:cBhvr>
                                        <p:cTn id="80" dur="500" fill="hold"/>
                                        <p:tgtEl>
                                          <p:spTgt spid="26"/>
                                        </p:tgtEl>
                                        <p:attrNameLst>
                                          <p:attrName>ppt_h</p:attrName>
                                        </p:attrNameLst>
                                      </p:cBhvr>
                                      <p:tavLst>
                                        <p:tav tm="0">
                                          <p:val>
                                            <p:strVal val="#ppt_h"/>
                                          </p:val>
                                        </p:tav>
                                        <p:tav tm="100000">
                                          <p:val>
                                            <p:strVal val="#ppt_h"/>
                                          </p:val>
                                        </p:tav>
                                      </p:tavLst>
                                    </p:anim>
                                  </p:childTnLst>
                                </p:cTn>
                              </p:par>
                            </p:childTnLst>
                          </p:cTn>
                        </p:par>
                        <p:par>
                          <p:cTn id="81" fill="hold">
                            <p:stCondLst>
                              <p:cond delay="3000"/>
                            </p:stCondLst>
                            <p:childTnLst>
                              <p:par>
                                <p:cTn id="82" presetID="17" presetClass="entr" presetSubtype="10" fill="hold" grpId="0" nodeType="afterEffect">
                                  <p:stCondLst>
                                    <p:cond delay="0"/>
                                  </p:stCondLst>
                                  <p:childTnLst>
                                    <p:set>
                                      <p:cBhvr>
                                        <p:cTn id="83" dur="1" fill="hold">
                                          <p:stCondLst>
                                            <p:cond delay="0"/>
                                          </p:stCondLst>
                                        </p:cTn>
                                        <p:tgtEl>
                                          <p:spTgt spid="25"/>
                                        </p:tgtEl>
                                        <p:attrNameLst>
                                          <p:attrName>style.visibility</p:attrName>
                                        </p:attrNameLst>
                                      </p:cBhvr>
                                      <p:to>
                                        <p:strVal val="visible"/>
                                      </p:to>
                                    </p:set>
                                    <p:anim calcmode="lin" valueType="num">
                                      <p:cBhvr>
                                        <p:cTn id="84" dur="500" fill="hold"/>
                                        <p:tgtEl>
                                          <p:spTgt spid="25"/>
                                        </p:tgtEl>
                                        <p:attrNameLst>
                                          <p:attrName>ppt_w</p:attrName>
                                        </p:attrNameLst>
                                      </p:cBhvr>
                                      <p:tavLst>
                                        <p:tav tm="0">
                                          <p:val>
                                            <p:fltVal val="0"/>
                                          </p:val>
                                        </p:tav>
                                        <p:tav tm="100000">
                                          <p:val>
                                            <p:strVal val="#ppt_w"/>
                                          </p:val>
                                        </p:tav>
                                      </p:tavLst>
                                    </p:anim>
                                    <p:anim calcmode="lin" valueType="num">
                                      <p:cBhvr>
                                        <p:cTn id="85" dur="500" fill="hold"/>
                                        <p:tgtEl>
                                          <p:spTgt spid="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uiExpand="1" build="p" animBg="1"/>
      <p:bldP spid="35" grpId="0"/>
      <p:bldP spid="36"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7"/>
          <p:cNvSpPr>
            <a:spLocks noChangeArrowheads="1"/>
          </p:cNvSpPr>
          <p:nvPr/>
        </p:nvSpPr>
        <p:spPr bwMode="auto">
          <a:xfrm>
            <a:off x="457202" y="2354263"/>
            <a:ext cx="2971798" cy="3048000"/>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sz="1600" b="1" dirty="0">
                <a:solidFill>
                  <a:srgbClr val="2A5CAA"/>
                </a:solidFill>
                <a:latin typeface="Arial" charset="0"/>
              </a:rPr>
              <a:t>INCOME </a:t>
            </a:r>
            <a:r>
              <a:rPr lang="en-US" sz="1600" b="1" dirty="0" smtClean="0">
                <a:solidFill>
                  <a:srgbClr val="2A5CAA"/>
                </a:solidFill>
                <a:latin typeface="Arial" charset="0"/>
              </a:rPr>
              <a:t>CHANGES</a:t>
            </a:r>
          </a:p>
          <a:p>
            <a:pPr>
              <a:spcBef>
                <a:spcPct val="20000"/>
              </a:spcBef>
              <a:spcAft>
                <a:spcPct val="20000"/>
              </a:spcAft>
              <a:buFontTx/>
              <a:buNone/>
            </a:pPr>
            <a:r>
              <a:rPr lang="en-US" sz="1600" dirty="0" smtClean="0">
                <a:latin typeface="Arial" charset="0"/>
              </a:rPr>
              <a:t>A </a:t>
            </a:r>
            <a:r>
              <a:rPr lang="en-US" sz="1600" dirty="0">
                <a:latin typeface="Arial" charset="0"/>
              </a:rPr>
              <a:t>change in income (with prices unchanged) causes the budget line to shift parallel to the original line (</a:t>
            </a:r>
            <a:r>
              <a:rPr lang="en-US" sz="1600" i="1" dirty="0">
                <a:latin typeface="Arial" charset="0"/>
              </a:rPr>
              <a:t>L</a:t>
            </a:r>
            <a:r>
              <a:rPr lang="en-US" sz="1600" baseline="-25000" dirty="0">
                <a:latin typeface="Arial" charset="0"/>
              </a:rPr>
              <a:t>1</a:t>
            </a:r>
            <a:r>
              <a:rPr lang="en-US" sz="1600" dirty="0">
                <a:latin typeface="Arial" charset="0"/>
              </a:rPr>
              <a:t>).</a:t>
            </a:r>
          </a:p>
          <a:p>
            <a:pPr>
              <a:spcBef>
                <a:spcPct val="20000"/>
              </a:spcBef>
              <a:spcAft>
                <a:spcPct val="20000"/>
              </a:spcAft>
              <a:buFontTx/>
              <a:buNone/>
            </a:pPr>
            <a:r>
              <a:rPr lang="en-US" sz="1600" dirty="0">
                <a:latin typeface="Arial" charset="0"/>
              </a:rPr>
              <a:t>When the income of $80 (on</a:t>
            </a:r>
            <a:r>
              <a:rPr lang="en-US" sz="1600" i="1" dirty="0">
                <a:latin typeface="Arial" charset="0"/>
              </a:rPr>
              <a:t> L</a:t>
            </a:r>
            <a:r>
              <a:rPr lang="en-US" sz="1600" baseline="-25000" dirty="0">
                <a:latin typeface="Arial" charset="0"/>
              </a:rPr>
              <a:t>1</a:t>
            </a:r>
            <a:r>
              <a:rPr lang="en-US" sz="1600" dirty="0">
                <a:latin typeface="Arial" charset="0"/>
              </a:rPr>
              <a:t>) is increased to $160, the budget line shifts outward to </a:t>
            </a:r>
            <a:r>
              <a:rPr lang="en-US" sz="1600" i="1" dirty="0">
                <a:latin typeface="Arial" charset="0"/>
              </a:rPr>
              <a:t>L</a:t>
            </a:r>
            <a:r>
              <a:rPr lang="en-US" sz="1600" baseline="-25000" dirty="0">
                <a:latin typeface="Arial" charset="0"/>
              </a:rPr>
              <a:t>2</a:t>
            </a:r>
            <a:r>
              <a:rPr lang="en-US" sz="1600" dirty="0">
                <a:latin typeface="Arial" charset="0"/>
              </a:rPr>
              <a:t>.</a:t>
            </a:r>
          </a:p>
          <a:p>
            <a:pPr>
              <a:spcBef>
                <a:spcPct val="20000"/>
              </a:spcBef>
              <a:spcAft>
                <a:spcPct val="20000"/>
              </a:spcAft>
              <a:buFontTx/>
              <a:buNone/>
            </a:pPr>
            <a:r>
              <a:rPr lang="en-US" sz="1600" dirty="0">
                <a:latin typeface="Arial" charset="0"/>
              </a:rPr>
              <a:t>If the income falls to $40, the line shifts inward to </a:t>
            </a:r>
            <a:r>
              <a:rPr lang="en-US" sz="1600" i="1" dirty="0">
                <a:latin typeface="Arial" charset="0"/>
              </a:rPr>
              <a:t>L</a:t>
            </a:r>
            <a:r>
              <a:rPr lang="en-US" sz="1600" baseline="-25000" dirty="0">
                <a:latin typeface="Arial" charset="0"/>
              </a:rPr>
              <a:t>3</a:t>
            </a:r>
            <a:r>
              <a:rPr lang="en-US" sz="1600" dirty="0">
                <a:latin typeface="Arial" charset="0"/>
              </a:rPr>
              <a:t>.</a:t>
            </a:r>
          </a:p>
        </p:txBody>
      </p:sp>
      <p:sp>
        <p:nvSpPr>
          <p:cNvPr id="25" name="Rectangle 8"/>
          <p:cNvSpPr>
            <a:spLocks noGrp="1" noChangeArrowheads="1"/>
          </p:cNvSpPr>
          <p:nvPr>
            <p:ph type="body" idx="4294967295"/>
          </p:nvPr>
        </p:nvSpPr>
        <p:spPr>
          <a:xfrm>
            <a:off x="457200" y="1"/>
            <a:ext cx="6705600" cy="685800"/>
          </a:xfrm>
          <a:prstGeom prst="rect">
            <a:avLst/>
          </a:prstGeom>
          <a:noFill/>
        </p:spPr>
        <p:txBody>
          <a:bodyPr anchor="b"/>
          <a:lstStyle/>
          <a:p>
            <a:pPr eaLnBrk="1" hangingPunct="1"/>
            <a:r>
              <a:rPr lang="en-US" sz="2000" b="1" dirty="0" smtClean="0">
                <a:solidFill>
                  <a:srgbClr val="950057"/>
                </a:solidFill>
              </a:rPr>
              <a:t>The Effects of Changes in Income and Prices</a:t>
            </a:r>
          </a:p>
        </p:txBody>
      </p:sp>
      <p:sp>
        <p:nvSpPr>
          <p:cNvPr id="26" name="Rectangle 9"/>
          <p:cNvSpPr>
            <a:spLocks noChangeArrowheads="1"/>
          </p:cNvSpPr>
          <p:nvPr/>
        </p:nvSpPr>
        <p:spPr bwMode="auto">
          <a:xfrm>
            <a:off x="458706" y="1524000"/>
            <a:ext cx="2913144" cy="830263"/>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EFFECTS OF A CHANGE IN INCOME ON THE BUDGET LINE</a:t>
            </a:r>
          </a:p>
        </p:txBody>
      </p:sp>
      <p:sp>
        <p:nvSpPr>
          <p:cNvPr id="27" name="Rectangle 10"/>
          <p:cNvSpPr>
            <a:spLocks noChangeArrowheads="1"/>
          </p:cNvSpPr>
          <p:nvPr/>
        </p:nvSpPr>
        <p:spPr bwMode="auto">
          <a:xfrm>
            <a:off x="457200" y="1219200"/>
            <a:ext cx="1609726"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3.11</a:t>
            </a:r>
          </a:p>
        </p:txBody>
      </p:sp>
      <p:grpSp>
        <p:nvGrpSpPr>
          <p:cNvPr id="32" name="Group 31"/>
          <p:cNvGrpSpPr>
            <a:grpSpLocks/>
          </p:cNvGrpSpPr>
          <p:nvPr/>
        </p:nvGrpSpPr>
        <p:grpSpPr bwMode="auto">
          <a:xfrm>
            <a:off x="3429000" y="5619750"/>
            <a:ext cx="5638800" cy="209550"/>
            <a:chOff x="3657600" y="1678781"/>
            <a:chExt cx="4800600" cy="152400"/>
          </a:xfrm>
        </p:grpSpPr>
        <p:cxnSp>
          <p:nvCxnSpPr>
            <p:cNvPr id="32790"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2791"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5" name="Group 34"/>
          <p:cNvGrpSpPr>
            <a:grpSpLocks/>
          </p:cNvGrpSpPr>
          <p:nvPr/>
        </p:nvGrpSpPr>
        <p:grpSpPr bwMode="auto">
          <a:xfrm>
            <a:off x="3352800" y="1238250"/>
            <a:ext cx="152400" cy="4495800"/>
            <a:chOff x="3574256" y="2209800"/>
            <a:chExt cx="152400" cy="4114800"/>
          </a:xfrm>
        </p:grpSpPr>
        <p:cxnSp>
          <p:nvCxnSpPr>
            <p:cNvPr id="32788"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2789"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8" name="Group 37"/>
          <p:cNvGrpSpPr>
            <a:grpSpLocks/>
          </p:cNvGrpSpPr>
          <p:nvPr/>
        </p:nvGrpSpPr>
        <p:grpSpPr bwMode="auto">
          <a:xfrm>
            <a:off x="457201" y="5402263"/>
            <a:ext cx="2971800" cy="179387"/>
            <a:chOff x="457199" y="5791200"/>
            <a:chExt cx="3193257" cy="152400"/>
          </a:xfrm>
        </p:grpSpPr>
        <p:cxnSp>
          <p:nvCxnSpPr>
            <p:cNvPr id="32786"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2787"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3" name="Picture 2"/>
          <p:cNvPicPr>
            <a:picLocks noChangeAspect="1"/>
          </p:cNvPicPr>
          <p:nvPr/>
        </p:nvPicPr>
        <p:blipFill>
          <a:blip r:embed="rId2" cstate="print"/>
          <a:srcRect/>
          <a:stretch>
            <a:fillRect/>
          </a:stretch>
        </p:blipFill>
        <p:spPr bwMode="auto">
          <a:xfrm>
            <a:off x="3505200" y="1333500"/>
            <a:ext cx="5514975" cy="4305300"/>
          </a:xfrm>
          <a:prstGeom prst="rect">
            <a:avLst/>
          </a:prstGeom>
          <a:noFill/>
          <a:ln w="9525">
            <a:noFill/>
            <a:miter lim="800000"/>
            <a:headEnd/>
            <a:tailEnd/>
          </a:ln>
        </p:spPr>
      </p:pic>
      <p:pic>
        <p:nvPicPr>
          <p:cNvPr id="4" name="Picture 3"/>
          <p:cNvPicPr>
            <a:picLocks noChangeAspect="1"/>
          </p:cNvPicPr>
          <p:nvPr/>
        </p:nvPicPr>
        <p:blipFill>
          <a:blip r:embed="rId3" cstate="print"/>
          <a:srcRect/>
          <a:stretch>
            <a:fillRect/>
          </a:stretch>
        </p:blipFill>
        <p:spPr bwMode="auto">
          <a:xfrm>
            <a:off x="3505200" y="1333500"/>
            <a:ext cx="5514975" cy="4305300"/>
          </a:xfrm>
          <a:prstGeom prst="rect">
            <a:avLst/>
          </a:prstGeom>
          <a:noFill/>
          <a:ln w="9525">
            <a:noFill/>
            <a:miter lim="800000"/>
            <a:headEnd/>
            <a:tailEnd/>
          </a:ln>
        </p:spPr>
      </p:pic>
      <p:pic>
        <p:nvPicPr>
          <p:cNvPr id="5" name="Picture 4"/>
          <p:cNvPicPr>
            <a:picLocks noChangeAspect="1"/>
          </p:cNvPicPr>
          <p:nvPr/>
        </p:nvPicPr>
        <p:blipFill>
          <a:blip r:embed="rId4" cstate="print"/>
          <a:srcRect/>
          <a:stretch>
            <a:fillRect/>
          </a:stretch>
        </p:blipFill>
        <p:spPr bwMode="auto">
          <a:xfrm>
            <a:off x="3505200" y="1333500"/>
            <a:ext cx="5514975" cy="4305300"/>
          </a:xfrm>
          <a:prstGeom prst="rect">
            <a:avLst/>
          </a:prstGeom>
          <a:noFill/>
          <a:ln w="9525">
            <a:noFill/>
            <a:miter lim="800000"/>
            <a:headEnd/>
            <a:tailEnd/>
          </a:ln>
        </p:spPr>
      </p:pic>
      <p:pic>
        <p:nvPicPr>
          <p:cNvPr id="6" name="Picture 5"/>
          <p:cNvPicPr>
            <a:picLocks noChangeAspect="1"/>
          </p:cNvPicPr>
          <p:nvPr/>
        </p:nvPicPr>
        <p:blipFill>
          <a:blip r:embed="rId5" cstate="print"/>
          <a:srcRect/>
          <a:stretch>
            <a:fillRect/>
          </a:stretch>
        </p:blipFill>
        <p:spPr bwMode="auto">
          <a:xfrm>
            <a:off x="3505200" y="1333500"/>
            <a:ext cx="5514975" cy="4305300"/>
          </a:xfrm>
          <a:prstGeom prst="rect">
            <a:avLst/>
          </a:prstGeom>
          <a:noFill/>
          <a:ln w="9525">
            <a:noFill/>
            <a:miter lim="800000"/>
            <a:headEnd/>
            <a:tailEnd/>
          </a:ln>
        </p:spPr>
      </p:pic>
      <p:pic>
        <p:nvPicPr>
          <p:cNvPr id="7" name="Picture 6"/>
          <p:cNvPicPr>
            <a:picLocks noChangeAspect="1"/>
          </p:cNvPicPr>
          <p:nvPr/>
        </p:nvPicPr>
        <p:blipFill>
          <a:blip r:embed="rId6" cstate="print"/>
          <a:srcRect/>
          <a:stretch>
            <a:fillRect/>
          </a:stretch>
        </p:blipFill>
        <p:spPr bwMode="auto">
          <a:xfrm>
            <a:off x="3505200" y="1333500"/>
            <a:ext cx="5514975" cy="4305300"/>
          </a:xfrm>
          <a:prstGeom prst="rect">
            <a:avLst/>
          </a:prstGeom>
          <a:noFill/>
          <a:ln w="9525">
            <a:noFill/>
            <a:miter lim="800000"/>
            <a:headEnd/>
            <a:tailEnd/>
          </a:ln>
        </p:spPr>
      </p:pic>
      <p:pic>
        <p:nvPicPr>
          <p:cNvPr id="8" name="Picture 7"/>
          <p:cNvPicPr>
            <a:picLocks noChangeAspect="1"/>
          </p:cNvPicPr>
          <p:nvPr/>
        </p:nvPicPr>
        <p:blipFill>
          <a:blip r:embed="rId7" cstate="print"/>
          <a:srcRect/>
          <a:stretch>
            <a:fillRect/>
          </a:stretch>
        </p:blipFill>
        <p:spPr bwMode="auto">
          <a:xfrm>
            <a:off x="3505200" y="1333500"/>
            <a:ext cx="5514975" cy="4305300"/>
          </a:xfrm>
          <a:prstGeom prst="rect">
            <a:avLst/>
          </a:prstGeom>
          <a:noFill/>
          <a:ln w="9525">
            <a:noFill/>
            <a:miter lim="800000"/>
            <a:headEnd/>
            <a:tailEnd/>
          </a:ln>
        </p:spPr>
      </p:pic>
      <p:pic>
        <p:nvPicPr>
          <p:cNvPr id="11" name="Picture 10"/>
          <p:cNvPicPr>
            <a:picLocks noChangeAspect="1"/>
          </p:cNvPicPr>
          <p:nvPr/>
        </p:nvPicPr>
        <p:blipFill>
          <a:blip r:embed="rId8" cstate="print"/>
          <a:srcRect/>
          <a:stretch>
            <a:fillRect/>
          </a:stretch>
        </p:blipFill>
        <p:spPr bwMode="auto">
          <a:xfrm>
            <a:off x="3505200" y="1333500"/>
            <a:ext cx="5514975" cy="4305300"/>
          </a:xfrm>
          <a:prstGeom prst="rect">
            <a:avLst/>
          </a:prstGeom>
          <a:noFill/>
          <a:ln w="9525">
            <a:noFill/>
            <a:miter lim="800000"/>
            <a:headEnd/>
            <a:tailEnd/>
          </a:ln>
        </p:spPr>
      </p:pic>
      <p:pic>
        <p:nvPicPr>
          <p:cNvPr id="12" name="Picture 11"/>
          <p:cNvPicPr>
            <a:picLocks noChangeAspect="1"/>
          </p:cNvPicPr>
          <p:nvPr/>
        </p:nvPicPr>
        <p:blipFill>
          <a:blip r:embed="rId9" cstate="print"/>
          <a:srcRect/>
          <a:stretch>
            <a:fillRect/>
          </a:stretch>
        </p:blipFill>
        <p:spPr bwMode="auto">
          <a:xfrm>
            <a:off x="3505200" y="1333500"/>
            <a:ext cx="5514975" cy="4305300"/>
          </a:xfrm>
          <a:prstGeom prst="rect">
            <a:avLst/>
          </a:prstGeom>
          <a:noFill/>
          <a:ln w="9525">
            <a:noFill/>
            <a:miter lim="800000"/>
            <a:headEnd/>
            <a:tailEnd/>
          </a:ln>
        </p:spPr>
      </p:pic>
      <p:pic>
        <p:nvPicPr>
          <p:cNvPr id="29"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Effect transition="in" filter="wipe(left)">
                                      <p:cBhvr>
                                        <p:cTn id="7" dur="500"/>
                                        <p:tgtEl>
                                          <p:spTgt spid="25">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left)">
                                      <p:cBhvr>
                                        <p:cTn id="15" dur="500"/>
                                        <p:tgtEl>
                                          <p:spTgt spid="26"/>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down)">
                                      <p:cBhvr>
                                        <p:cTn id="19" dur="500"/>
                                        <p:tgtEl>
                                          <p:spTgt spid="35"/>
                                        </p:tgtEl>
                                      </p:cBhvr>
                                    </p:animEffect>
                                  </p:childTnLst>
                                </p:cTn>
                              </p:par>
                              <p:par>
                                <p:cTn id="20" presetID="22" presetClass="entr" presetSubtype="8" fill="hold"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4">
                                            <p:bg/>
                                          </p:spTgt>
                                        </p:tgtEl>
                                        <p:attrNameLst>
                                          <p:attrName>style.visibility</p:attrName>
                                        </p:attrNameLst>
                                      </p:cBhvr>
                                      <p:to>
                                        <p:strVal val="visible"/>
                                      </p:to>
                                    </p:set>
                                    <p:animEffect transition="in" filter="wipe(left)">
                                      <p:cBhvr>
                                        <p:cTn id="26" dur="500"/>
                                        <p:tgtEl>
                                          <p:spTgt spid="24">
                                            <p:bg/>
                                          </p:spTgt>
                                        </p:tgtEl>
                                      </p:cBhvr>
                                    </p:animEffect>
                                  </p:childTnLst>
                                </p:cTn>
                              </p:par>
                            </p:childTnLst>
                          </p:cTn>
                        </p:par>
                        <p:par>
                          <p:cTn id="27" fill="hold">
                            <p:stCondLst>
                              <p:cond delay="2500"/>
                            </p:stCondLst>
                            <p:childTnLst>
                              <p:par>
                                <p:cTn id="28" presetID="22" presetClass="entr" presetSubtype="4"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00"/>
                                        <p:tgtEl>
                                          <p:spTgt spid="3"/>
                                        </p:tgtEl>
                                      </p:cBhvr>
                                    </p:animEffect>
                                  </p:childTnLst>
                                </p:cTn>
                              </p:par>
                            </p:childTnLst>
                          </p:cTn>
                        </p:par>
                        <p:par>
                          <p:cTn id="31" fill="hold">
                            <p:stCondLst>
                              <p:cond delay="3000"/>
                            </p:stCondLst>
                            <p:childTnLst>
                              <p:par>
                                <p:cTn id="32" presetID="22" presetClass="entr" presetSubtype="1"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up)">
                                      <p:cBhvr>
                                        <p:cTn id="34" dur="1000"/>
                                        <p:tgtEl>
                                          <p:spTgt spid="4"/>
                                        </p:tgtEl>
                                      </p:cBhvr>
                                    </p:animEffect>
                                  </p:childTnLst>
                                </p:cTn>
                              </p:par>
                            </p:childTnLst>
                          </p:cTn>
                        </p:par>
                        <p:par>
                          <p:cTn id="35" fill="hold">
                            <p:stCondLst>
                              <p:cond delay="4000"/>
                            </p:stCondLst>
                            <p:childTnLst>
                              <p:par>
                                <p:cTn id="36" presetID="22" presetClass="entr" presetSubtype="1" fill="hold"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up)">
                                      <p:cBhvr>
                                        <p:cTn id="38" dur="1000"/>
                                        <p:tgtEl>
                                          <p:spTgt spid="5"/>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24">
                                            <p:txEl>
                                              <p:pRg st="0" end="0"/>
                                            </p:txEl>
                                          </p:spTgt>
                                        </p:tgtEl>
                                        <p:attrNameLst>
                                          <p:attrName>style.visibility</p:attrName>
                                        </p:attrNameLst>
                                      </p:cBhvr>
                                      <p:to>
                                        <p:strVal val="visible"/>
                                      </p:to>
                                    </p:set>
                                    <p:animEffect transition="in" filter="wipe(left)">
                                      <p:cBhvr>
                                        <p:cTn id="42" dur="500"/>
                                        <p:tgtEl>
                                          <p:spTgt spid="24">
                                            <p:txEl>
                                              <p:pRg st="0" end="0"/>
                                            </p:txEl>
                                          </p:spTgt>
                                        </p:tgtEl>
                                      </p:cBhvr>
                                    </p:animEffect>
                                  </p:childTnLst>
                                </p:cTn>
                              </p:par>
                            </p:childTnLst>
                          </p:cTn>
                        </p:par>
                        <p:par>
                          <p:cTn id="43" fill="hold">
                            <p:stCondLst>
                              <p:cond delay="5500"/>
                            </p:stCondLst>
                            <p:childTnLst>
                              <p:par>
                                <p:cTn id="44" presetID="22" presetClass="entr" presetSubtype="8" fill="hold" grpId="0" nodeType="afterEffect">
                                  <p:stCondLst>
                                    <p:cond delay="0"/>
                                  </p:stCondLst>
                                  <p:childTnLst>
                                    <p:set>
                                      <p:cBhvr>
                                        <p:cTn id="45" dur="1" fill="hold">
                                          <p:stCondLst>
                                            <p:cond delay="0"/>
                                          </p:stCondLst>
                                        </p:cTn>
                                        <p:tgtEl>
                                          <p:spTgt spid="24">
                                            <p:txEl>
                                              <p:pRg st="1" end="1"/>
                                            </p:txEl>
                                          </p:spTgt>
                                        </p:tgtEl>
                                        <p:attrNameLst>
                                          <p:attrName>style.visibility</p:attrName>
                                        </p:attrNameLst>
                                      </p:cBhvr>
                                      <p:to>
                                        <p:strVal val="visible"/>
                                      </p:to>
                                    </p:set>
                                    <p:animEffect transition="in" filter="wipe(left)">
                                      <p:cBhvr>
                                        <p:cTn id="46" dur="500"/>
                                        <p:tgtEl>
                                          <p:spTgt spid="24">
                                            <p:txEl>
                                              <p:pRg st="1" end="1"/>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ipe(left)">
                                      <p:cBhvr>
                                        <p:cTn id="51" dur="1000"/>
                                        <p:tgtEl>
                                          <p:spTgt spid="6"/>
                                        </p:tgtEl>
                                      </p:cBhvr>
                                    </p:animEffect>
                                  </p:childTnLst>
                                </p:cTn>
                              </p:par>
                            </p:childTnLst>
                          </p:cTn>
                        </p:par>
                        <p:par>
                          <p:cTn id="52" fill="hold">
                            <p:stCondLst>
                              <p:cond delay="1000"/>
                            </p:stCondLst>
                            <p:childTnLst>
                              <p:par>
                                <p:cTn id="53" presetID="22" presetClass="entr" presetSubtype="1" fill="hold" nodeType="after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wipe(up)">
                                      <p:cBhvr>
                                        <p:cTn id="55" dur="1000"/>
                                        <p:tgtEl>
                                          <p:spTgt spid="7"/>
                                        </p:tgtEl>
                                      </p:cBhvr>
                                    </p:animEffect>
                                  </p:childTnLst>
                                </p:cTn>
                              </p:par>
                            </p:childTnLst>
                          </p:cTn>
                        </p:par>
                        <p:par>
                          <p:cTn id="56" fill="hold">
                            <p:stCondLst>
                              <p:cond delay="2000"/>
                            </p:stCondLst>
                            <p:childTnLst>
                              <p:par>
                                <p:cTn id="57" presetID="22" presetClass="entr" presetSubtype="1"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wipe(up)">
                                      <p:cBhvr>
                                        <p:cTn id="59" dur="1000"/>
                                        <p:tgtEl>
                                          <p:spTgt spid="8"/>
                                        </p:tgtEl>
                                      </p:cBhvr>
                                    </p:animEffect>
                                  </p:childTnLst>
                                </p:cTn>
                              </p:par>
                            </p:childTnLst>
                          </p:cTn>
                        </p:par>
                        <p:par>
                          <p:cTn id="60" fill="hold">
                            <p:stCondLst>
                              <p:cond delay="3000"/>
                            </p:stCondLst>
                            <p:childTnLst>
                              <p:par>
                                <p:cTn id="61" presetID="22" presetClass="entr" presetSubtype="8" fill="hold" grpId="0" nodeType="afterEffect">
                                  <p:stCondLst>
                                    <p:cond delay="0"/>
                                  </p:stCondLst>
                                  <p:childTnLst>
                                    <p:set>
                                      <p:cBhvr>
                                        <p:cTn id="62" dur="1" fill="hold">
                                          <p:stCondLst>
                                            <p:cond delay="0"/>
                                          </p:stCondLst>
                                        </p:cTn>
                                        <p:tgtEl>
                                          <p:spTgt spid="24">
                                            <p:txEl>
                                              <p:pRg st="2" end="2"/>
                                            </p:txEl>
                                          </p:spTgt>
                                        </p:tgtEl>
                                        <p:attrNameLst>
                                          <p:attrName>style.visibility</p:attrName>
                                        </p:attrNameLst>
                                      </p:cBhvr>
                                      <p:to>
                                        <p:strVal val="visible"/>
                                      </p:to>
                                    </p:set>
                                    <p:animEffect transition="in" filter="wipe(left)">
                                      <p:cBhvr>
                                        <p:cTn id="63" dur="500"/>
                                        <p:tgtEl>
                                          <p:spTgt spid="24">
                                            <p:txEl>
                                              <p:pRg st="2" end="2"/>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nodeType="click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wipe(up)">
                                      <p:cBhvr>
                                        <p:cTn id="68" dur="1000"/>
                                        <p:tgtEl>
                                          <p:spTgt spid="11"/>
                                        </p:tgtEl>
                                      </p:cBhvr>
                                    </p:animEffect>
                                  </p:childTnLst>
                                </p:cTn>
                              </p:par>
                            </p:childTnLst>
                          </p:cTn>
                        </p:par>
                        <p:par>
                          <p:cTn id="69" fill="hold">
                            <p:stCondLst>
                              <p:cond delay="1000"/>
                            </p:stCondLst>
                            <p:childTnLst>
                              <p:par>
                                <p:cTn id="70" presetID="22" presetClass="entr" presetSubtype="1" fill="hold" nodeType="after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wipe(up)">
                                      <p:cBhvr>
                                        <p:cTn id="72" dur="1000"/>
                                        <p:tgtEl>
                                          <p:spTgt spid="12"/>
                                        </p:tgtEl>
                                      </p:cBhvr>
                                    </p:animEffect>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24">
                                            <p:txEl>
                                              <p:pRg st="3" end="3"/>
                                            </p:txEl>
                                          </p:spTgt>
                                        </p:tgtEl>
                                        <p:attrNameLst>
                                          <p:attrName>style.visibility</p:attrName>
                                        </p:attrNameLst>
                                      </p:cBhvr>
                                      <p:to>
                                        <p:strVal val="visible"/>
                                      </p:to>
                                    </p:set>
                                    <p:animEffect transition="in" filter="wipe(left)">
                                      <p:cBhvr>
                                        <p:cTn id="76" dur="500"/>
                                        <p:tgtEl>
                                          <p:spTgt spid="24">
                                            <p:txEl>
                                              <p:pRg st="3" end="3"/>
                                            </p:txEl>
                                          </p:spTgt>
                                        </p:tgtEl>
                                      </p:cBhvr>
                                    </p:animEffect>
                                  </p:childTnLst>
                                </p:cTn>
                              </p:par>
                            </p:childTnLst>
                          </p:cTn>
                        </p:par>
                        <p:par>
                          <p:cTn id="77" fill="hold">
                            <p:stCondLst>
                              <p:cond delay="2500"/>
                            </p:stCondLst>
                            <p:childTnLst>
                              <p:par>
                                <p:cTn id="78" presetID="22" presetClass="entr" presetSubtype="2" fill="hold"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wipe(right)">
                                      <p:cBhvr>
                                        <p:cTn id="8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uiExpand="1" build="p" animBg="1"/>
      <p:bldP spid="25" grpId="0" build="p"/>
      <p:bldP spid="26" grpId="0"/>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srcRect/>
          <a:stretch>
            <a:fillRect/>
          </a:stretch>
        </p:blipFill>
        <p:spPr bwMode="auto">
          <a:xfrm>
            <a:off x="3695700" y="1600200"/>
            <a:ext cx="5143500" cy="3133725"/>
          </a:xfrm>
          <a:prstGeom prst="rect">
            <a:avLst/>
          </a:prstGeom>
          <a:noFill/>
          <a:ln w="9525">
            <a:noFill/>
            <a:miter lim="800000"/>
            <a:headEnd/>
            <a:tailEnd/>
          </a:ln>
        </p:spPr>
      </p:pic>
      <p:pic>
        <p:nvPicPr>
          <p:cNvPr id="8" name="Picture 7"/>
          <p:cNvPicPr>
            <a:picLocks noChangeAspect="1"/>
          </p:cNvPicPr>
          <p:nvPr/>
        </p:nvPicPr>
        <p:blipFill>
          <a:blip r:embed="rId3" cstate="print"/>
          <a:srcRect/>
          <a:stretch>
            <a:fillRect/>
          </a:stretch>
        </p:blipFill>
        <p:spPr bwMode="auto">
          <a:xfrm>
            <a:off x="3695700" y="1600200"/>
            <a:ext cx="5143500" cy="3133725"/>
          </a:xfrm>
          <a:prstGeom prst="rect">
            <a:avLst/>
          </a:prstGeom>
          <a:noFill/>
          <a:ln w="9525">
            <a:noFill/>
            <a:miter lim="800000"/>
            <a:headEnd/>
            <a:tailEnd/>
          </a:ln>
        </p:spPr>
      </p:pic>
      <p:pic>
        <p:nvPicPr>
          <p:cNvPr id="9" name="Picture 8"/>
          <p:cNvPicPr>
            <a:picLocks noChangeAspect="1"/>
          </p:cNvPicPr>
          <p:nvPr/>
        </p:nvPicPr>
        <p:blipFill>
          <a:blip r:embed="rId4" cstate="print"/>
          <a:srcRect/>
          <a:stretch>
            <a:fillRect/>
          </a:stretch>
        </p:blipFill>
        <p:spPr bwMode="auto">
          <a:xfrm>
            <a:off x="3695700" y="1600200"/>
            <a:ext cx="5143500" cy="3133725"/>
          </a:xfrm>
          <a:prstGeom prst="rect">
            <a:avLst/>
          </a:prstGeom>
          <a:noFill/>
          <a:ln w="9525">
            <a:noFill/>
            <a:miter lim="800000"/>
            <a:headEnd/>
            <a:tailEnd/>
          </a:ln>
        </p:spPr>
      </p:pic>
      <p:pic>
        <p:nvPicPr>
          <p:cNvPr id="10" name="Picture 9"/>
          <p:cNvPicPr>
            <a:picLocks noChangeAspect="1"/>
          </p:cNvPicPr>
          <p:nvPr/>
        </p:nvPicPr>
        <p:blipFill>
          <a:blip r:embed="rId5" cstate="print"/>
          <a:srcRect/>
          <a:stretch>
            <a:fillRect/>
          </a:stretch>
        </p:blipFill>
        <p:spPr bwMode="auto">
          <a:xfrm>
            <a:off x="3695700" y="1600200"/>
            <a:ext cx="5143500" cy="3133725"/>
          </a:xfrm>
          <a:prstGeom prst="rect">
            <a:avLst/>
          </a:prstGeom>
          <a:noFill/>
          <a:ln w="9525">
            <a:noFill/>
            <a:miter lim="800000"/>
            <a:headEnd/>
            <a:tailEnd/>
          </a:ln>
        </p:spPr>
      </p:pic>
      <p:sp>
        <p:nvSpPr>
          <p:cNvPr id="602119" name="Rectangle 7"/>
          <p:cNvSpPr>
            <a:spLocks noChangeArrowheads="1"/>
          </p:cNvSpPr>
          <p:nvPr/>
        </p:nvSpPr>
        <p:spPr bwMode="auto">
          <a:xfrm>
            <a:off x="457200" y="2362200"/>
            <a:ext cx="2895600" cy="3355182"/>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sz="1600" b="1" dirty="0">
                <a:solidFill>
                  <a:srgbClr val="2A5CAA"/>
                </a:solidFill>
                <a:latin typeface="Arial" charset="0"/>
              </a:rPr>
              <a:t>PRICE </a:t>
            </a:r>
            <a:r>
              <a:rPr lang="en-US" sz="1600" b="1" dirty="0" smtClean="0">
                <a:solidFill>
                  <a:srgbClr val="2A5CAA"/>
                </a:solidFill>
                <a:latin typeface="Arial" charset="0"/>
              </a:rPr>
              <a:t>CHANGES</a:t>
            </a:r>
          </a:p>
          <a:p>
            <a:pPr>
              <a:spcBef>
                <a:spcPct val="20000"/>
              </a:spcBef>
              <a:spcAft>
                <a:spcPct val="20000"/>
              </a:spcAft>
              <a:buFontTx/>
              <a:buNone/>
            </a:pPr>
            <a:r>
              <a:rPr lang="en-US" sz="1600" dirty="0" smtClean="0">
                <a:latin typeface="Arial" charset="0"/>
              </a:rPr>
              <a:t>A </a:t>
            </a:r>
            <a:r>
              <a:rPr lang="en-US" sz="1600" dirty="0">
                <a:latin typeface="Arial" charset="0"/>
              </a:rPr>
              <a:t>change in the price of one good (with income unchanged) causes the budget line to rotate about one intercept.</a:t>
            </a:r>
          </a:p>
          <a:p>
            <a:pPr>
              <a:spcBef>
                <a:spcPct val="20000"/>
              </a:spcBef>
              <a:spcAft>
                <a:spcPct val="20000"/>
              </a:spcAft>
              <a:buFontTx/>
              <a:buNone/>
            </a:pPr>
            <a:r>
              <a:rPr lang="en-US" sz="1600" dirty="0">
                <a:latin typeface="Arial" charset="0"/>
              </a:rPr>
              <a:t>When the price of food falls from $1.00 to $0.50, the budget line rotates outward from </a:t>
            </a:r>
            <a:r>
              <a:rPr lang="en-US" sz="1600" i="1" dirty="0">
                <a:latin typeface="Arial" charset="0"/>
              </a:rPr>
              <a:t>L</a:t>
            </a:r>
            <a:r>
              <a:rPr lang="en-US" sz="1600" baseline="-25000" dirty="0">
                <a:latin typeface="Arial" charset="0"/>
              </a:rPr>
              <a:t>1</a:t>
            </a:r>
            <a:r>
              <a:rPr lang="en-US" sz="1600" dirty="0">
                <a:latin typeface="Arial" charset="0"/>
              </a:rPr>
              <a:t> to </a:t>
            </a:r>
            <a:r>
              <a:rPr lang="en-US" sz="1600" i="1" dirty="0">
                <a:latin typeface="Arial" charset="0"/>
              </a:rPr>
              <a:t>L</a:t>
            </a:r>
            <a:r>
              <a:rPr lang="en-US" sz="1600" baseline="-25000" dirty="0">
                <a:latin typeface="Arial" charset="0"/>
              </a:rPr>
              <a:t>2</a:t>
            </a:r>
            <a:r>
              <a:rPr lang="en-US" sz="1600" dirty="0">
                <a:latin typeface="Arial" charset="0"/>
              </a:rPr>
              <a:t>.</a:t>
            </a:r>
          </a:p>
          <a:p>
            <a:pPr>
              <a:spcBef>
                <a:spcPct val="20000"/>
              </a:spcBef>
              <a:spcAft>
                <a:spcPct val="20000"/>
              </a:spcAft>
              <a:buFontTx/>
              <a:buNone/>
            </a:pPr>
            <a:r>
              <a:rPr lang="en-US" sz="1600" dirty="0">
                <a:latin typeface="Arial" charset="0"/>
              </a:rPr>
              <a:t>However, when the price increases from $1.00 to $2.00, the line rotates inward from L</a:t>
            </a:r>
            <a:r>
              <a:rPr lang="en-US" sz="1600" baseline="-25000" dirty="0">
                <a:latin typeface="Arial" charset="0"/>
              </a:rPr>
              <a:t>1</a:t>
            </a:r>
            <a:r>
              <a:rPr lang="en-US" sz="1600" dirty="0">
                <a:latin typeface="Arial" charset="0"/>
              </a:rPr>
              <a:t> to</a:t>
            </a:r>
            <a:r>
              <a:rPr lang="en-US" sz="1600" i="1" dirty="0">
                <a:latin typeface="Arial" charset="0"/>
              </a:rPr>
              <a:t> L</a:t>
            </a:r>
            <a:r>
              <a:rPr lang="en-US" sz="1600" baseline="-25000" dirty="0">
                <a:latin typeface="Arial" charset="0"/>
              </a:rPr>
              <a:t>3</a:t>
            </a:r>
            <a:r>
              <a:rPr lang="en-US" sz="1600" dirty="0">
                <a:latin typeface="Arial" charset="0"/>
              </a:rPr>
              <a:t>.</a:t>
            </a:r>
          </a:p>
        </p:txBody>
      </p:sp>
      <p:sp>
        <p:nvSpPr>
          <p:cNvPr id="602121" name="Rectangle 9"/>
          <p:cNvSpPr>
            <a:spLocks noChangeArrowheads="1"/>
          </p:cNvSpPr>
          <p:nvPr/>
        </p:nvSpPr>
        <p:spPr bwMode="auto">
          <a:xfrm>
            <a:off x="457200" y="1590675"/>
            <a:ext cx="2895600" cy="6858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EFFECTS OF A CHANGE IN PRICE ON THE BUDGET LINE</a:t>
            </a:r>
          </a:p>
        </p:txBody>
      </p:sp>
      <p:sp>
        <p:nvSpPr>
          <p:cNvPr id="602122" name="Rectangle 10"/>
          <p:cNvSpPr>
            <a:spLocks noChangeArrowheads="1"/>
          </p:cNvSpPr>
          <p:nvPr/>
        </p:nvSpPr>
        <p:spPr bwMode="auto">
          <a:xfrm>
            <a:off x="457200" y="1219200"/>
            <a:ext cx="1543050"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3.12</a:t>
            </a:r>
          </a:p>
        </p:txBody>
      </p:sp>
      <p:grpSp>
        <p:nvGrpSpPr>
          <p:cNvPr id="12" name="Group 11"/>
          <p:cNvGrpSpPr>
            <a:grpSpLocks/>
          </p:cNvGrpSpPr>
          <p:nvPr/>
        </p:nvGrpSpPr>
        <p:grpSpPr bwMode="auto">
          <a:xfrm>
            <a:off x="3429001" y="4857750"/>
            <a:ext cx="5459412" cy="171450"/>
            <a:chOff x="3657600" y="1678781"/>
            <a:chExt cx="4800600" cy="152400"/>
          </a:xfrm>
        </p:grpSpPr>
        <p:cxnSp>
          <p:nvCxnSpPr>
            <p:cNvPr id="33813"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3814"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15" name="Group 14"/>
          <p:cNvGrpSpPr>
            <a:grpSpLocks/>
          </p:cNvGrpSpPr>
          <p:nvPr/>
        </p:nvGrpSpPr>
        <p:grpSpPr bwMode="auto">
          <a:xfrm>
            <a:off x="3352800" y="1238250"/>
            <a:ext cx="152400" cy="5010150"/>
            <a:chOff x="3574256" y="2209800"/>
            <a:chExt cx="152400" cy="4114800"/>
          </a:xfrm>
        </p:grpSpPr>
        <p:cxnSp>
          <p:nvCxnSpPr>
            <p:cNvPr id="33811"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3812"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19" name="Group 18"/>
          <p:cNvGrpSpPr>
            <a:grpSpLocks/>
          </p:cNvGrpSpPr>
          <p:nvPr/>
        </p:nvGrpSpPr>
        <p:grpSpPr bwMode="auto">
          <a:xfrm>
            <a:off x="457201" y="6172200"/>
            <a:ext cx="2971800" cy="152400"/>
            <a:chOff x="457199" y="5791200"/>
            <a:chExt cx="3193257" cy="152400"/>
          </a:xfrm>
        </p:grpSpPr>
        <p:cxnSp>
          <p:nvCxnSpPr>
            <p:cNvPr id="33809"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3810"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3" name="Picture 2"/>
          <p:cNvPicPr>
            <a:picLocks noChangeAspect="1"/>
          </p:cNvPicPr>
          <p:nvPr/>
        </p:nvPicPr>
        <p:blipFill>
          <a:blip r:embed="rId6" cstate="print"/>
          <a:srcRect/>
          <a:stretch>
            <a:fillRect/>
          </a:stretch>
        </p:blipFill>
        <p:spPr bwMode="auto">
          <a:xfrm>
            <a:off x="3695700" y="1600200"/>
            <a:ext cx="5143500" cy="3133725"/>
          </a:xfrm>
          <a:prstGeom prst="rect">
            <a:avLst/>
          </a:prstGeom>
          <a:noFill/>
          <a:ln w="9525">
            <a:noFill/>
            <a:miter lim="800000"/>
            <a:headEnd/>
            <a:tailEnd/>
          </a:ln>
        </p:spPr>
      </p:pic>
      <p:pic>
        <p:nvPicPr>
          <p:cNvPr id="4" name="Picture 3"/>
          <p:cNvPicPr>
            <a:picLocks noChangeAspect="1"/>
          </p:cNvPicPr>
          <p:nvPr/>
        </p:nvPicPr>
        <p:blipFill>
          <a:blip r:embed="rId7" cstate="print"/>
          <a:srcRect/>
          <a:stretch>
            <a:fillRect/>
          </a:stretch>
        </p:blipFill>
        <p:spPr bwMode="auto">
          <a:xfrm>
            <a:off x="3695700" y="1600200"/>
            <a:ext cx="5143500" cy="3133725"/>
          </a:xfrm>
          <a:prstGeom prst="rect">
            <a:avLst/>
          </a:prstGeom>
          <a:noFill/>
          <a:ln w="9525">
            <a:noFill/>
            <a:miter lim="800000"/>
            <a:headEnd/>
            <a:tailEnd/>
          </a:ln>
        </p:spPr>
      </p:pic>
      <p:pic>
        <p:nvPicPr>
          <p:cNvPr id="5" name="Picture 4"/>
          <p:cNvPicPr>
            <a:picLocks noChangeAspect="1"/>
          </p:cNvPicPr>
          <p:nvPr/>
        </p:nvPicPr>
        <p:blipFill>
          <a:blip r:embed="rId8" cstate="print"/>
          <a:srcRect/>
          <a:stretch>
            <a:fillRect/>
          </a:stretch>
        </p:blipFill>
        <p:spPr bwMode="auto">
          <a:xfrm>
            <a:off x="3695700" y="1600200"/>
            <a:ext cx="5143500" cy="3133725"/>
          </a:xfrm>
          <a:prstGeom prst="rect">
            <a:avLst/>
          </a:prstGeom>
          <a:noFill/>
          <a:ln w="9525">
            <a:noFill/>
            <a:miter lim="800000"/>
            <a:headEnd/>
            <a:tailEnd/>
          </a:ln>
        </p:spPr>
      </p:pic>
      <p:pic>
        <p:nvPicPr>
          <p:cNvPr id="2" name="Picture 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67125" y="1609725"/>
            <a:ext cx="5172075" cy="3162300"/>
          </a:xfrm>
          <a:prstGeom prst="rect">
            <a:avLst/>
          </a:prstGeom>
        </p:spPr>
      </p:pic>
      <p:pic>
        <p:nvPicPr>
          <p:cNvPr id="24"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02122"/>
                                        </p:tgtEl>
                                        <p:attrNameLst>
                                          <p:attrName>style.visibility</p:attrName>
                                        </p:attrNameLst>
                                      </p:cBhvr>
                                      <p:to>
                                        <p:strVal val="visible"/>
                                      </p:to>
                                    </p:set>
                                    <p:animEffect transition="in" filter="wipe(left)">
                                      <p:cBhvr>
                                        <p:cTn id="7" dur="500"/>
                                        <p:tgtEl>
                                          <p:spTgt spid="60212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02121"/>
                                        </p:tgtEl>
                                        <p:attrNameLst>
                                          <p:attrName>style.visibility</p:attrName>
                                        </p:attrNameLst>
                                      </p:cBhvr>
                                      <p:to>
                                        <p:strVal val="visible"/>
                                      </p:to>
                                    </p:set>
                                    <p:animEffect transition="in" filter="wipe(left)">
                                      <p:cBhvr>
                                        <p:cTn id="11" dur="500"/>
                                        <p:tgtEl>
                                          <p:spTgt spid="602121"/>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par>
                                <p:cTn id="16" presetID="22" presetClass="entr" presetSubtype="8"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602119">
                                            <p:bg/>
                                          </p:spTgt>
                                        </p:tgtEl>
                                        <p:attrNameLst>
                                          <p:attrName>style.visibility</p:attrName>
                                        </p:attrNameLst>
                                      </p:cBhvr>
                                      <p:to>
                                        <p:strVal val="visible"/>
                                      </p:to>
                                    </p:set>
                                    <p:animEffect transition="in" filter="wipe(left)">
                                      <p:cBhvr>
                                        <p:cTn id="22" dur="500"/>
                                        <p:tgtEl>
                                          <p:spTgt spid="602119">
                                            <p:bg/>
                                          </p:spTgt>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down)">
                                      <p:cBhvr>
                                        <p:cTn id="26" dur="750"/>
                                        <p:tgtEl>
                                          <p:spTgt spid="3"/>
                                        </p:tgtEl>
                                      </p:cBhvr>
                                    </p:animEffect>
                                  </p:childTnLst>
                                </p:cTn>
                              </p:par>
                            </p:childTnLst>
                          </p:cTn>
                        </p:par>
                        <p:par>
                          <p:cTn id="27" fill="hold">
                            <p:stCondLst>
                              <p:cond delay="2750"/>
                            </p:stCondLst>
                            <p:childTnLst>
                              <p:par>
                                <p:cTn id="28" presetID="22" presetClass="entr" presetSubtype="1"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up)">
                                      <p:cBhvr>
                                        <p:cTn id="30" dur="750"/>
                                        <p:tgtEl>
                                          <p:spTgt spid="4"/>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up)">
                                      <p:cBhvr>
                                        <p:cTn id="34" dur="750"/>
                                        <p:tgtEl>
                                          <p:spTgt spid="5"/>
                                        </p:tgtEl>
                                      </p:cBhvr>
                                    </p:animEffect>
                                  </p:childTnLst>
                                </p:cTn>
                              </p:par>
                            </p:childTnLst>
                          </p:cTn>
                        </p:par>
                        <p:par>
                          <p:cTn id="35" fill="hold">
                            <p:stCondLst>
                              <p:cond delay="4250"/>
                            </p:stCondLst>
                            <p:childTnLst>
                              <p:par>
                                <p:cTn id="36" presetID="22" presetClass="entr" presetSubtype="8" fill="hold" grpId="0" nodeType="afterEffect">
                                  <p:stCondLst>
                                    <p:cond delay="0"/>
                                  </p:stCondLst>
                                  <p:childTnLst>
                                    <p:set>
                                      <p:cBhvr>
                                        <p:cTn id="37" dur="1" fill="hold">
                                          <p:stCondLst>
                                            <p:cond delay="0"/>
                                          </p:stCondLst>
                                        </p:cTn>
                                        <p:tgtEl>
                                          <p:spTgt spid="602119">
                                            <p:txEl>
                                              <p:pRg st="0" end="0"/>
                                            </p:txEl>
                                          </p:spTgt>
                                        </p:tgtEl>
                                        <p:attrNameLst>
                                          <p:attrName>style.visibility</p:attrName>
                                        </p:attrNameLst>
                                      </p:cBhvr>
                                      <p:to>
                                        <p:strVal val="visible"/>
                                      </p:to>
                                    </p:set>
                                    <p:animEffect transition="in" filter="wipe(left)">
                                      <p:cBhvr>
                                        <p:cTn id="38" dur="500"/>
                                        <p:tgtEl>
                                          <p:spTgt spid="602119">
                                            <p:txEl>
                                              <p:pRg st="0" end="0"/>
                                            </p:txEl>
                                          </p:spTgt>
                                        </p:tgtEl>
                                      </p:cBhvr>
                                    </p:animEffect>
                                  </p:childTnLst>
                                </p:cTn>
                              </p:par>
                            </p:childTnLst>
                          </p:cTn>
                        </p:par>
                        <p:par>
                          <p:cTn id="39" fill="hold">
                            <p:stCondLst>
                              <p:cond delay="4750"/>
                            </p:stCondLst>
                            <p:childTnLst>
                              <p:par>
                                <p:cTn id="40" presetID="22" presetClass="entr" presetSubtype="8" fill="hold" grpId="0" nodeType="afterEffect">
                                  <p:stCondLst>
                                    <p:cond delay="0"/>
                                  </p:stCondLst>
                                  <p:childTnLst>
                                    <p:set>
                                      <p:cBhvr>
                                        <p:cTn id="41" dur="1" fill="hold">
                                          <p:stCondLst>
                                            <p:cond delay="0"/>
                                          </p:stCondLst>
                                        </p:cTn>
                                        <p:tgtEl>
                                          <p:spTgt spid="602119">
                                            <p:txEl>
                                              <p:pRg st="1" end="1"/>
                                            </p:txEl>
                                          </p:spTgt>
                                        </p:tgtEl>
                                        <p:attrNameLst>
                                          <p:attrName>style.visibility</p:attrName>
                                        </p:attrNameLst>
                                      </p:cBhvr>
                                      <p:to>
                                        <p:strVal val="visible"/>
                                      </p:to>
                                    </p:set>
                                    <p:animEffect transition="in" filter="wipe(left)">
                                      <p:cBhvr>
                                        <p:cTn id="42" dur="500"/>
                                        <p:tgtEl>
                                          <p:spTgt spid="602119">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750"/>
                                        <p:tgtEl>
                                          <p:spTgt spid="6"/>
                                        </p:tgtEl>
                                      </p:cBhvr>
                                    </p:animEffect>
                                  </p:childTnLst>
                                </p:cTn>
                              </p:par>
                            </p:childTnLst>
                          </p:cTn>
                        </p:par>
                        <p:par>
                          <p:cTn id="48" fill="hold">
                            <p:stCondLst>
                              <p:cond delay="750"/>
                            </p:stCondLst>
                            <p:childTnLst>
                              <p:par>
                                <p:cTn id="49" presetID="22" presetClass="entr" presetSubtype="4" fill="hold"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wipe(down)">
                                      <p:cBhvr>
                                        <p:cTn id="51" dur="500"/>
                                        <p:tgtEl>
                                          <p:spTgt spid="2"/>
                                        </p:tgtEl>
                                      </p:cBhvr>
                                    </p:animEffect>
                                  </p:childTnLst>
                                </p:cTn>
                              </p:par>
                            </p:childTnLst>
                          </p:cTn>
                        </p:par>
                        <p:par>
                          <p:cTn id="52" fill="hold">
                            <p:stCondLst>
                              <p:cond delay="1250"/>
                            </p:stCondLst>
                            <p:childTnLst>
                              <p:par>
                                <p:cTn id="53" presetID="22" presetClass="entr" presetSubtype="1"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up)">
                                      <p:cBhvr>
                                        <p:cTn id="55" dur="750"/>
                                        <p:tgtEl>
                                          <p:spTgt spid="8"/>
                                        </p:tgtEl>
                                      </p:cBhvr>
                                    </p:animEffect>
                                  </p:childTnLst>
                                </p:cTn>
                              </p:par>
                            </p:childTnLst>
                          </p:cTn>
                        </p:par>
                        <p:par>
                          <p:cTn id="56" fill="hold">
                            <p:stCondLst>
                              <p:cond delay="2000"/>
                            </p:stCondLst>
                            <p:childTnLst>
                              <p:par>
                                <p:cTn id="57" presetID="22" presetClass="entr" presetSubtype="8" fill="hold" grpId="0" nodeType="afterEffect">
                                  <p:stCondLst>
                                    <p:cond delay="0"/>
                                  </p:stCondLst>
                                  <p:childTnLst>
                                    <p:set>
                                      <p:cBhvr>
                                        <p:cTn id="58" dur="1" fill="hold">
                                          <p:stCondLst>
                                            <p:cond delay="0"/>
                                          </p:stCondLst>
                                        </p:cTn>
                                        <p:tgtEl>
                                          <p:spTgt spid="602119">
                                            <p:txEl>
                                              <p:pRg st="2" end="2"/>
                                            </p:txEl>
                                          </p:spTgt>
                                        </p:tgtEl>
                                        <p:attrNameLst>
                                          <p:attrName>style.visibility</p:attrName>
                                        </p:attrNameLst>
                                      </p:cBhvr>
                                      <p:to>
                                        <p:strVal val="visible"/>
                                      </p:to>
                                    </p:set>
                                    <p:animEffect transition="in" filter="wipe(left)">
                                      <p:cBhvr>
                                        <p:cTn id="59" dur="500"/>
                                        <p:tgtEl>
                                          <p:spTgt spid="602119">
                                            <p:txEl>
                                              <p:pRg st="2" end="2"/>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1" fill="hold" nodeType="click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wipe(up)">
                                      <p:cBhvr>
                                        <p:cTn id="64" dur="750"/>
                                        <p:tgtEl>
                                          <p:spTgt spid="9"/>
                                        </p:tgtEl>
                                      </p:cBhvr>
                                    </p:animEffect>
                                  </p:childTnLst>
                                </p:cTn>
                              </p:par>
                            </p:childTnLst>
                          </p:cTn>
                        </p:par>
                        <p:par>
                          <p:cTn id="65" fill="hold">
                            <p:stCondLst>
                              <p:cond delay="750"/>
                            </p:stCondLst>
                            <p:childTnLst>
                              <p:par>
                                <p:cTn id="66" presetID="22" presetClass="entr" presetSubtype="1" fill="hold" nodeType="after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wipe(up)">
                                      <p:cBhvr>
                                        <p:cTn id="68" dur="750"/>
                                        <p:tgtEl>
                                          <p:spTgt spid="10"/>
                                        </p:tgtEl>
                                      </p:cBhvr>
                                    </p:animEffect>
                                  </p:childTnLst>
                                </p:cTn>
                              </p:par>
                            </p:childTnLst>
                          </p:cTn>
                        </p:par>
                        <p:par>
                          <p:cTn id="69" fill="hold">
                            <p:stCondLst>
                              <p:cond delay="1500"/>
                            </p:stCondLst>
                            <p:childTnLst>
                              <p:par>
                                <p:cTn id="70" presetID="22" presetClass="entr" presetSubtype="8" fill="hold" grpId="0" nodeType="afterEffect">
                                  <p:stCondLst>
                                    <p:cond delay="0"/>
                                  </p:stCondLst>
                                  <p:childTnLst>
                                    <p:set>
                                      <p:cBhvr>
                                        <p:cTn id="71" dur="1" fill="hold">
                                          <p:stCondLst>
                                            <p:cond delay="0"/>
                                          </p:stCondLst>
                                        </p:cTn>
                                        <p:tgtEl>
                                          <p:spTgt spid="602119">
                                            <p:txEl>
                                              <p:pRg st="3" end="3"/>
                                            </p:txEl>
                                          </p:spTgt>
                                        </p:tgtEl>
                                        <p:attrNameLst>
                                          <p:attrName>style.visibility</p:attrName>
                                        </p:attrNameLst>
                                      </p:cBhvr>
                                      <p:to>
                                        <p:strVal val="visible"/>
                                      </p:to>
                                    </p:set>
                                    <p:animEffect transition="in" filter="wipe(left)">
                                      <p:cBhvr>
                                        <p:cTn id="72" dur="500"/>
                                        <p:tgtEl>
                                          <p:spTgt spid="602119">
                                            <p:txEl>
                                              <p:pRg st="3" end="3"/>
                                            </p:txEl>
                                          </p:spTgt>
                                        </p:tgtEl>
                                      </p:cBhvr>
                                    </p:animEffect>
                                  </p:childTnLst>
                                </p:cTn>
                              </p:par>
                            </p:childTnLst>
                          </p:cTn>
                        </p:par>
                        <p:par>
                          <p:cTn id="73" fill="hold">
                            <p:stCondLst>
                              <p:cond delay="2000"/>
                            </p:stCondLst>
                            <p:childTnLst>
                              <p:par>
                                <p:cTn id="74" presetID="22" presetClass="entr" presetSubtype="2" fill="hold"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wipe(right)">
                                      <p:cBhvr>
                                        <p:cTn id="7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2119" grpId="0" uiExpand="1" build="p" animBg="1"/>
      <p:bldP spid="602121" grpId="0"/>
      <p:bldP spid="60212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3152" name="Text Box 16"/>
          <p:cNvSpPr txBox="1">
            <a:spLocks noChangeArrowheads="1"/>
          </p:cNvSpPr>
          <p:nvPr/>
        </p:nvSpPr>
        <p:spPr bwMode="auto">
          <a:xfrm>
            <a:off x="457201" y="1981200"/>
            <a:ext cx="7086600" cy="369332"/>
          </a:xfrm>
          <a:prstGeom prst="rect">
            <a:avLst/>
          </a:prstGeom>
          <a:noFill/>
          <a:ln w="9525">
            <a:noFill/>
            <a:miter lim="800000"/>
            <a:headEnd/>
            <a:tailEnd/>
          </a:ln>
        </p:spPr>
        <p:txBody>
          <a:bodyPr wrap="square">
            <a:spAutoFit/>
          </a:bodyPr>
          <a:lstStyle/>
          <a:p>
            <a:pPr marL="342900" indent="-342900">
              <a:spcBef>
                <a:spcPct val="20000"/>
              </a:spcBef>
              <a:buClr>
                <a:schemeClr val="bg2"/>
              </a:buClr>
              <a:buFontTx/>
              <a:buNone/>
            </a:pPr>
            <a:r>
              <a:rPr lang="en-US" dirty="0">
                <a:latin typeface="Arial" charset="0"/>
              </a:rPr>
              <a:t>The maximizing market basket must satisfy two conditions</a:t>
            </a:r>
            <a:r>
              <a:rPr lang="en-US" dirty="0" smtClean="0">
                <a:latin typeface="Arial" charset="0"/>
              </a:rPr>
              <a:t>:</a:t>
            </a:r>
            <a:endParaRPr lang="en-US" dirty="0">
              <a:latin typeface="Arial" charset="0"/>
            </a:endParaRPr>
          </a:p>
        </p:txBody>
      </p:sp>
      <p:sp>
        <p:nvSpPr>
          <p:cNvPr id="9" name="Rectangle 4"/>
          <p:cNvSpPr>
            <a:spLocks noGrp="1" noChangeArrowheads="1"/>
          </p:cNvSpPr>
          <p:nvPr>
            <p:ph type="title" idx="4294967295"/>
          </p:nvPr>
        </p:nvSpPr>
        <p:spPr>
          <a:xfrm>
            <a:off x="1295400" y="198438"/>
            <a:ext cx="6536993" cy="487362"/>
          </a:xfrm>
          <a:prstGeom prst="rect">
            <a:avLst/>
          </a:prstGeom>
          <a:noFill/>
        </p:spPr>
        <p:txBody>
          <a:bodyPr/>
          <a:lstStyle/>
          <a:p>
            <a:pPr marL="419100" indent="-419100" eaLnBrk="1" hangingPunct="1"/>
            <a:r>
              <a:rPr lang="en-US" sz="2800" dirty="0" smtClean="0">
                <a:solidFill>
                  <a:srgbClr val="008FD0"/>
                </a:solidFill>
              </a:rPr>
              <a:t>Consumer Choice</a:t>
            </a:r>
          </a:p>
        </p:txBody>
      </p:sp>
      <p:sp>
        <p:nvSpPr>
          <p:cNvPr id="10"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FontTx/>
              <a:buNone/>
            </a:pPr>
            <a:r>
              <a:rPr lang="en-US" sz="2800" b="1" dirty="0">
                <a:solidFill>
                  <a:srgbClr val="008FD0"/>
                </a:solidFill>
                <a:latin typeface="Arial" charset="0"/>
              </a:rPr>
              <a:t>3.3</a:t>
            </a:r>
          </a:p>
        </p:txBody>
      </p:sp>
      <p:sp>
        <p:nvSpPr>
          <p:cNvPr id="7" name="Text Box 7"/>
          <p:cNvSpPr txBox="1">
            <a:spLocks noChangeArrowheads="1"/>
          </p:cNvSpPr>
          <p:nvPr/>
        </p:nvSpPr>
        <p:spPr bwMode="auto">
          <a:xfrm>
            <a:off x="457201" y="2590800"/>
            <a:ext cx="8283574" cy="1200329"/>
          </a:xfrm>
          <a:prstGeom prst="rect">
            <a:avLst/>
          </a:prstGeom>
          <a:noFill/>
          <a:ln w="9525">
            <a:noFill/>
            <a:miter lim="800000"/>
            <a:headEnd/>
            <a:tailEnd/>
          </a:ln>
        </p:spPr>
        <p:txBody>
          <a:bodyPr wrap="square">
            <a:spAutoFit/>
          </a:bodyPr>
          <a:lstStyle/>
          <a:p>
            <a:pPr marL="623888" lvl="1" indent="-276225">
              <a:buFontTx/>
              <a:buAutoNum type="arabicPeriod"/>
            </a:pPr>
            <a:r>
              <a:rPr lang="en-US" dirty="0" smtClean="0">
                <a:latin typeface="Arial" charset="0"/>
              </a:rPr>
              <a:t> </a:t>
            </a:r>
            <a:r>
              <a:rPr lang="en-US" i="1" dirty="0" smtClean="0">
                <a:latin typeface="Arial" charset="0"/>
              </a:rPr>
              <a:t>It must be located on the budget line</a:t>
            </a:r>
            <a:r>
              <a:rPr lang="en-US" dirty="0" smtClean="0">
                <a:latin typeface="Arial" charset="0"/>
              </a:rPr>
              <a:t>.</a:t>
            </a:r>
          </a:p>
          <a:p>
            <a:pPr marL="623888" lvl="1" indent="-276225">
              <a:buFontTx/>
              <a:buAutoNum type="arabicPeriod"/>
            </a:pPr>
            <a:endParaRPr lang="en-US" dirty="0" smtClean="0">
              <a:latin typeface="Arial" charset="0"/>
            </a:endParaRPr>
          </a:p>
          <a:p>
            <a:pPr marL="623888" lvl="1" indent="-276225">
              <a:buFontTx/>
              <a:buAutoNum type="arabicPeriod"/>
            </a:pPr>
            <a:r>
              <a:rPr lang="en-US" dirty="0" smtClean="0">
                <a:latin typeface="Arial" charset="0"/>
              </a:rPr>
              <a:t> </a:t>
            </a:r>
            <a:r>
              <a:rPr lang="en-US" i="1" dirty="0" smtClean="0">
                <a:latin typeface="Arial" charset="0"/>
              </a:rPr>
              <a:t>It</a:t>
            </a:r>
            <a:r>
              <a:rPr lang="en-US" dirty="0" smtClean="0">
                <a:latin typeface="Arial" charset="0"/>
              </a:rPr>
              <a:t> </a:t>
            </a:r>
            <a:r>
              <a:rPr lang="en-US" i="1" dirty="0" smtClean="0">
                <a:latin typeface="Arial" charset="0"/>
              </a:rPr>
              <a:t>must give the consumer the most preferred combination of goods and services</a:t>
            </a:r>
            <a:r>
              <a:rPr lang="en-US" dirty="0" smtClean="0">
                <a:latin typeface="Arial" charset="0"/>
              </a:rPr>
              <a:t>.</a:t>
            </a:r>
            <a:endParaRPr lang="en-US" dirty="0">
              <a:latin typeface="Arial" charset="0"/>
            </a:endParaRPr>
          </a:p>
        </p:txBody>
      </p:sp>
      <p:pic>
        <p:nvPicPr>
          <p:cNvPr id="8"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000"/>
                                        <p:tgtEl>
                                          <p:spTgt spid="9"/>
                                        </p:tgtEl>
                                      </p:cBhvr>
                                    </p:animEffect>
                                  </p:childTnLst>
                                </p:cTn>
                              </p:par>
                            </p:childTnLst>
                          </p:cTn>
                        </p:par>
                        <p:par>
                          <p:cTn id="12" fill="hold" nodeType="afterGroup">
                            <p:stCondLst>
                              <p:cond delay="1500"/>
                            </p:stCondLst>
                            <p:childTnLst>
                              <p:par>
                                <p:cTn id="13" presetID="22" presetClass="entr" presetSubtype="8" fill="hold" nodeType="afterEffect">
                                  <p:stCondLst>
                                    <p:cond delay="0"/>
                                  </p:stCondLst>
                                  <p:childTnLst>
                                    <p:set>
                                      <p:cBhvr>
                                        <p:cTn id="14" dur="1" fill="hold">
                                          <p:stCondLst>
                                            <p:cond delay="0"/>
                                          </p:stCondLst>
                                        </p:cTn>
                                        <p:tgtEl>
                                          <p:spTgt spid="603152"/>
                                        </p:tgtEl>
                                        <p:attrNameLst>
                                          <p:attrName>style.visibility</p:attrName>
                                        </p:attrNameLst>
                                      </p:cBhvr>
                                      <p:to>
                                        <p:strVal val="visible"/>
                                      </p:to>
                                    </p:set>
                                    <p:animEffect transition="in" filter="wipe(left)">
                                      <p:cBhvr>
                                        <p:cTn id="15" dur="500"/>
                                        <p:tgtEl>
                                          <p:spTgt spid="603152"/>
                                        </p:tgtEl>
                                      </p:cBhvr>
                                    </p:animEffect>
                                  </p:childTnLst>
                                </p:cTn>
                              </p:par>
                            </p:childTnLst>
                          </p:cTn>
                        </p:par>
                        <p:par>
                          <p:cTn id="16" fill="hold">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Effect transition="in" filter="wipe(left)">
                                      <p:cBhvr>
                                        <p:cTn id="19" dur="500"/>
                                        <p:tgtEl>
                                          <p:spTgt spid="7">
                                            <p:txEl>
                                              <p:pRg st="0" end="0"/>
                                            </p:txEl>
                                          </p:spTgt>
                                        </p:tgtEl>
                                      </p:cBhvr>
                                    </p:animEffect>
                                  </p:childTnLst>
                                </p:cTn>
                              </p:par>
                            </p:childTnLst>
                          </p:cTn>
                        </p:par>
                        <p:par>
                          <p:cTn id="20" fill="hold">
                            <p:stCondLst>
                              <p:cond delay="2500"/>
                            </p:stCondLst>
                            <p:childTnLst>
                              <p:par>
                                <p:cTn id="21" presetID="22" presetClass="entr" presetSubtype="8" fill="hold" grpId="0" nodeType="after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Effect transition="in" filter="wipe(left)">
                                      <p:cBhvr>
                                        <p:cTn id="23"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7"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cstate="print"/>
          <a:srcRect/>
          <a:stretch>
            <a:fillRect/>
          </a:stretch>
        </p:blipFill>
        <p:spPr bwMode="auto">
          <a:xfrm>
            <a:off x="3048000" y="1609725"/>
            <a:ext cx="6086475" cy="4257675"/>
          </a:xfrm>
          <a:prstGeom prst="rect">
            <a:avLst/>
          </a:prstGeom>
          <a:noFill/>
          <a:ln w="9525">
            <a:noFill/>
            <a:miter lim="800000"/>
            <a:headEnd/>
            <a:tailEnd/>
          </a:ln>
        </p:spPr>
      </p:pic>
      <p:sp>
        <p:nvSpPr>
          <p:cNvPr id="603143" name="Rectangle 7"/>
          <p:cNvSpPr>
            <a:spLocks noChangeArrowheads="1"/>
          </p:cNvSpPr>
          <p:nvPr/>
        </p:nvSpPr>
        <p:spPr bwMode="auto">
          <a:xfrm>
            <a:off x="419099" y="1595438"/>
            <a:ext cx="2626519" cy="4986337"/>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sz="1600" dirty="0">
                <a:latin typeface="Arial" charset="0"/>
              </a:rPr>
              <a:t>A consumer maximizes satisfaction by choosing market basket </a:t>
            </a:r>
            <a:r>
              <a:rPr lang="en-US" sz="1600" i="1" dirty="0">
                <a:latin typeface="Arial" charset="0"/>
              </a:rPr>
              <a:t>A</a:t>
            </a:r>
            <a:r>
              <a:rPr lang="en-US" sz="1600" dirty="0">
                <a:latin typeface="Arial" charset="0"/>
              </a:rPr>
              <a:t>. At this point, the budget line and indifference curve </a:t>
            </a:r>
            <a:r>
              <a:rPr lang="en-US" sz="1600" i="1" dirty="0">
                <a:latin typeface="Arial" charset="0"/>
              </a:rPr>
              <a:t>U</a:t>
            </a:r>
            <a:r>
              <a:rPr lang="en-US" sz="1600" baseline="-25000" dirty="0">
                <a:latin typeface="Arial" charset="0"/>
              </a:rPr>
              <a:t>2</a:t>
            </a:r>
            <a:r>
              <a:rPr lang="en-US" sz="1600" dirty="0">
                <a:latin typeface="Arial" charset="0"/>
              </a:rPr>
              <a:t> are tangent.</a:t>
            </a:r>
          </a:p>
          <a:p>
            <a:pPr>
              <a:spcBef>
                <a:spcPct val="20000"/>
              </a:spcBef>
              <a:spcAft>
                <a:spcPct val="20000"/>
              </a:spcAft>
              <a:buFontTx/>
              <a:buNone/>
            </a:pPr>
            <a:r>
              <a:rPr lang="en-US" sz="1600" dirty="0">
                <a:latin typeface="Arial" charset="0"/>
              </a:rPr>
              <a:t>No higher level of satisfaction (e.g., market basket </a:t>
            </a:r>
            <a:r>
              <a:rPr lang="en-US" sz="1600" i="1" dirty="0">
                <a:latin typeface="Arial" charset="0"/>
              </a:rPr>
              <a:t>D</a:t>
            </a:r>
            <a:r>
              <a:rPr lang="en-US" sz="1600" dirty="0">
                <a:latin typeface="Arial" charset="0"/>
              </a:rPr>
              <a:t>) can be attained.</a:t>
            </a:r>
          </a:p>
          <a:p>
            <a:pPr>
              <a:spcBef>
                <a:spcPct val="20000"/>
              </a:spcBef>
              <a:spcAft>
                <a:spcPct val="20000"/>
              </a:spcAft>
              <a:buFontTx/>
              <a:buNone/>
            </a:pPr>
            <a:r>
              <a:rPr lang="en-US" sz="1600" dirty="0">
                <a:latin typeface="Arial" charset="0"/>
              </a:rPr>
              <a:t>At </a:t>
            </a:r>
            <a:r>
              <a:rPr lang="en-US" sz="1600" i="1" dirty="0">
                <a:latin typeface="Arial" charset="0"/>
              </a:rPr>
              <a:t>A</a:t>
            </a:r>
            <a:r>
              <a:rPr lang="en-US" sz="1600" dirty="0">
                <a:latin typeface="Arial" charset="0"/>
              </a:rPr>
              <a:t>, the point of maximization, the MRS between the two goods equals the price ratio. At </a:t>
            </a:r>
            <a:r>
              <a:rPr lang="en-US" sz="1600" i="1" dirty="0">
                <a:latin typeface="Arial" charset="0"/>
              </a:rPr>
              <a:t>B</a:t>
            </a:r>
            <a:r>
              <a:rPr lang="en-US" sz="1600" dirty="0">
                <a:latin typeface="Arial" charset="0"/>
              </a:rPr>
              <a:t>, however, because the MRS [− (−10/10) = 1] is greater than the price ratio (1/2), satisfaction is not maximized.</a:t>
            </a:r>
          </a:p>
        </p:txBody>
      </p:sp>
      <p:sp>
        <p:nvSpPr>
          <p:cNvPr id="603145" name="Rectangle 9"/>
          <p:cNvSpPr>
            <a:spLocks noChangeArrowheads="1"/>
          </p:cNvSpPr>
          <p:nvPr/>
        </p:nvSpPr>
        <p:spPr bwMode="auto">
          <a:xfrm>
            <a:off x="438150" y="1195388"/>
            <a:ext cx="2686050" cy="32385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MAXIMIZING CONSUMER SATISFACTION</a:t>
            </a:r>
          </a:p>
        </p:txBody>
      </p:sp>
      <p:sp>
        <p:nvSpPr>
          <p:cNvPr id="603146" name="Rectangle 10"/>
          <p:cNvSpPr>
            <a:spLocks noChangeArrowheads="1"/>
          </p:cNvSpPr>
          <p:nvPr/>
        </p:nvSpPr>
        <p:spPr bwMode="auto">
          <a:xfrm>
            <a:off x="438150" y="790575"/>
            <a:ext cx="1466850"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3.13</a:t>
            </a:r>
          </a:p>
        </p:txBody>
      </p:sp>
      <p:grpSp>
        <p:nvGrpSpPr>
          <p:cNvPr id="26" name="Group 25"/>
          <p:cNvGrpSpPr>
            <a:grpSpLocks/>
          </p:cNvGrpSpPr>
          <p:nvPr/>
        </p:nvGrpSpPr>
        <p:grpSpPr bwMode="auto">
          <a:xfrm>
            <a:off x="3048000" y="5943600"/>
            <a:ext cx="6019800" cy="152400"/>
            <a:chOff x="3657600" y="1678781"/>
            <a:chExt cx="4800600" cy="152400"/>
          </a:xfrm>
        </p:grpSpPr>
        <p:cxnSp>
          <p:nvCxnSpPr>
            <p:cNvPr id="35863"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5864"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9" name="Group 28"/>
          <p:cNvGrpSpPr>
            <a:grpSpLocks/>
          </p:cNvGrpSpPr>
          <p:nvPr/>
        </p:nvGrpSpPr>
        <p:grpSpPr bwMode="auto">
          <a:xfrm>
            <a:off x="2971800" y="838200"/>
            <a:ext cx="152400" cy="5486400"/>
            <a:chOff x="3574256" y="2209800"/>
            <a:chExt cx="152400" cy="4114800"/>
          </a:xfrm>
        </p:grpSpPr>
        <p:cxnSp>
          <p:nvCxnSpPr>
            <p:cNvPr id="35861"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5862"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2" name="Group 31"/>
          <p:cNvGrpSpPr>
            <a:grpSpLocks/>
          </p:cNvGrpSpPr>
          <p:nvPr/>
        </p:nvGrpSpPr>
        <p:grpSpPr bwMode="auto">
          <a:xfrm>
            <a:off x="466725" y="6248400"/>
            <a:ext cx="2589213" cy="142428"/>
            <a:chOff x="457199" y="5791200"/>
            <a:chExt cx="3193257" cy="152400"/>
          </a:xfrm>
        </p:grpSpPr>
        <p:cxnSp>
          <p:nvCxnSpPr>
            <p:cNvPr id="35859"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35860"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3" name="Picture 2"/>
          <p:cNvPicPr>
            <a:picLocks noChangeAspect="1"/>
          </p:cNvPicPr>
          <p:nvPr/>
        </p:nvPicPr>
        <p:blipFill>
          <a:blip r:embed="rId3" cstate="print"/>
          <a:srcRect/>
          <a:stretch>
            <a:fillRect/>
          </a:stretch>
        </p:blipFill>
        <p:spPr bwMode="auto">
          <a:xfrm>
            <a:off x="3048000" y="1609725"/>
            <a:ext cx="6086475" cy="4257675"/>
          </a:xfrm>
          <a:prstGeom prst="rect">
            <a:avLst/>
          </a:prstGeom>
          <a:noFill/>
          <a:ln w="9525">
            <a:noFill/>
            <a:miter lim="800000"/>
            <a:headEnd/>
            <a:tailEnd/>
          </a:ln>
        </p:spPr>
      </p:pic>
      <p:pic>
        <p:nvPicPr>
          <p:cNvPr id="4" name="Picture 3"/>
          <p:cNvPicPr>
            <a:picLocks noChangeAspect="1"/>
          </p:cNvPicPr>
          <p:nvPr/>
        </p:nvPicPr>
        <p:blipFill>
          <a:blip r:embed="rId4" cstate="print"/>
          <a:srcRect/>
          <a:stretch>
            <a:fillRect/>
          </a:stretch>
        </p:blipFill>
        <p:spPr bwMode="auto">
          <a:xfrm>
            <a:off x="3048000" y="1609725"/>
            <a:ext cx="6086475" cy="4257675"/>
          </a:xfrm>
          <a:prstGeom prst="rect">
            <a:avLst/>
          </a:prstGeom>
          <a:noFill/>
          <a:ln w="9525">
            <a:noFill/>
            <a:miter lim="800000"/>
            <a:headEnd/>
            <a:tailEnd/>
          </a:ln>
        </p:spPr>
      </p:pic>
      <p:pic>
        <p:nvPicPr>
          <p:cNvPr id="11" name="Picture 10"/>
          <p:cNvPicPr>
            <a:picLocks noChangeAspect="1"/>
          </p:cNvPicPr>
          <p:nvPr/>
        </p:nvPicPr>
        <p:blipFill>
          <a:blip r:embed="rId5" cstate="print"/>
          <a:srcRect/>
          <a:stretch>
            <a:fillRect/>
          </a:stretch>
        </p:blipFill>
        <p:spPr bwMode="auto">
          <a:xfrm>
            <a:off x="3048000" y="1609725"/>
            <a:ext cx="6086475" cy="4257675"/>
          </a:xfrm>
          <a:prstGeom prst="rect">
            <a:avLst/>
          </a:prstGeom>
          <a:noFill/>
          <a:ln w="9525">
            <a:noFill/>
            <a:miter lim="800000"/>
            <a:headEnd/>
            <a:tailEnd/>
          </a:ln>
        </p:spPr>
      </p:pic>
      <p:pic>
        <p:nvPicPr>
          <p:cNvPr id="12" name="Picture 11"/>
          <p:cNvPicPr>
            <a:picLocks noChangeAspect="1"/>
          </p:cNvPicPr>
          <p:nvPr/>
        </p:nvPicPr>
        <p:blipFill>
          <a:blip r:embed="rId6" cstate="print"/>
          <a:srcRect/>
          <a:stretch>
            <a:fillRect/>
          </a:stretch>
        </p:blipFill>
        <p:spPr bwMode="auto">
          <a:xfrm>
            <a:off x="3048000" y="1609725"/>
            <a:ext cx="6086475" cy="4257675"/>
          </a:xfrm>
          <a:prstGeom prst="rect">
            <a:avLst/>
          </a:prstGeom>
          <a:noFill/>
          <a:ln w="9525">
            <a:noFill/>
            <a:miter lim="800000"/>
            <a:headEnd/>
            <a:tailEnd/>
          </a:ln>
        </p:spPr>
      </p:pic>
      <p:pic>
        <p:nvPicPr>
          <p:cNvPr id="13" name="Picture 12"/>
          <p:cNvPicPr>
            <a:picLocks noChangeAspect="1"/>
          </p:cNvPicPr>
          <p:nvPr/>
        </p:nvPicPr>
        <p:blipFill>
          <a:blip r:embed="rId7" cstate="print"/>
          <a:srcRect/>
          <a:stretch>
            <a:fillRect/>
          </a:stretch>
        </p:blipFill>
        <p:spPr bwMode="auto">
          <a:xfrm>
            <a:off x="3048000" y="1609725"/>
            <a:ext cx="6086475" cy="4257675"/>
          </a:xfrm>
          <a:prstGeom prst="rect">
            <a:avLst/>
          </a:prstGeom>
          <a:noFill/>
          <a:ln w="9525">
            <a:noFill/>
            <a:miter lim="800000"/>
            <a:headEnd/>
            <a:tailEnd/>
          </a:ln>
        </p:spPr>
      </p:pic>
      <p:pic>
        <p:nvPicPr>
          <p:cNvPr id="14" name="Picture 13"/>
          <p:cNvPicPr>
            <a:picLocks noChangeAspect="1"/>
          </p:cNvPicPr>
          <p:nvPr/>
        </p:nvPicPr>
        <p:blipFill>
          <a:blip r:embed="rId8" cstate="print"/>
          <a:srcRect/>
          <a:stretch>
            <a:fillRect/>
          </a:stretch>
        </p:blipFill>
        <p:spPr bwMode="auto">
          <a:xfrm>
            <a:off x="3048000" y="1609725"/>
            <a:ext cx="6086475" cy="4257675"/>
          </a:xfrm>
          <a:prstGeom prst="rect">
            <a:avLst/>
          </a:prstGeom>
          <a:noFill/>
          <a:ln w="9525">
            <a:noFill/>
            <a:miter lim="800000"/>
            <a:headEnd/>
            <a:tailEnd/>
          </a:ln>
        </p:spPr>
      </p:pic>
      <p:pic>
        <p:nvPicPr>
          <p:cNvPr id="15" name="Picture 14"/>
          <p:cNvPicPr>
            <a:picLocks noChangeAspect="1"/>
          </p:cNvPicPr>
          <p:nvPr/>
        </p:nvPicPr>
        <p:blipFill>
          <a:blip r:embed="rId9" cstate="print"/>
          <a:srcRect/>
          <a:stretch>
            <a:fillRect/>
          </a:stretch>
        </p:blipFill>
        <p:spPr bwMode="auto">
          <a:xfrm>
            <a:off x="3048000" y="1609725"/>
            <a:ext cx="6086475" cy="4257675"/>
          </a:xfrm>
          <a:prstGeom prst="rect">
            <a:avLst/>
          </a:prstGeom>
          <a:noFill/>
          <a:ln w="9525">
            <a:noFill/>
            <a:miter lim="800000"/>
            <a:headEnd/>
            <a:tailEnd/>
          </a:ln>
        </p:spPr>
      </p:pic>
      <p:pic>
        <p:nvPicPr>
          <p:cNvPr id="16" name="Picture 15"/>
          <p:cNvPicPr>
            <a:picLocks noChangeAspect="1"/>
          </p:cNvPicPr>
          <p:nvPr/>
        </p:nvPicPr>
        <p:blipFill>
          <a:blip r:embed="rId10" cstate="print"/>
          <a:srcRect/>
          <a:stretch>
            <a:fillRect/>
          </a:stretch>
        </p:blipFill>
        <p:spPr bwMode="auto">
          <a:xfrm>
            <a:off x="3048000" y="1609725"/>
            <a:ext cx="6086475" cy="4257675"/>
          </a:xfrm>
          <a:prstGeom prst="rect">
            <a:avLst/>
          </a:prstGeom>
          <a:noFill/>
          <a:ln w="9525">
            <a:noFill/>
            <a:miter lim="800000"/>
            <a:headEnd/>
            <a:tailEnd/>
          </a:ln>
        </p:spPr>
      </p:pic>
      <p:pic>
        <p:nvPicPr>
          <p:cNvPr id="18" name="Picture 17"/>
          <p:cNvPicPr>
            <a:picLocks noChangeAspect="1"/>
          </p:cNvPicPr>
          <p:nvPr/>
        </p:nvPicPr>
        <p:blipFill>
          <a:blip r:embed="rId11" cstate="print"/>
          <a:srcRect/>
          <a:stretch>
            <a:fillRect/>
          </a:stretch>
        </p:blipFill>
        <p:spPr bwMode="auto">
          <a:xfrm>
            <a:off x="3048000" y="1609725"/>
            <a:ext cx="6086475" cy="4257675"/>
          </a:xfrm>
          <a:prstGeom prst="rect">
            <a:avLst/>
          </a:prstGeom>
          <a:noFill/>
          <a:ln w="9525">
            <a:noFill/>
            <a:miter lim="800000"/>
            <a:headEnd/>
            <a:tailEnd/>
          </a:ln>
        </p:spPr>
      </p:pic>
      <p:pic>
        <p:nvPicPr>
          <p:cNvPr id="2" name="Picture 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048000" y="1609725"/>
            <a:ext cx="6086475" cy="4257675"/>
          </a:xfrm>
          <a:prstGeom prst="rect">
            <a:avLst/>
          </a:prstGeom>
        </p:spPr>
      </p:pic>
      <p:pic>
        <p:nvPicPr>
          <p:cNvPr id="27"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03146"/>
                                        </p:tgtEl>
                                        <p:attrNameLst>
                                          <p:attrName>style.visibility</p:attrName>
                                        </p:attrNameLst>
                                      </p:cBhvr>
                                      <p:to>
                                        <p:strVal val="visible"/>
                                      </p:to>
                                    </p:set>
                                    <p:animEffect transition="in" filter="wipe(left)">
                                      <p:cBhvr>
                                        <p:cTn id="7" dur="500"/>
                                        <p:tgtEl>
                                          <p:spTgt spid="60314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03145"/>
                                        </p:tgtEl>
                                        <p:attrNameLst>
                                          <p:attrName>style.visibility</p:attrName>
                                        </p:attrNameLst>
                                      </p:cBhvr>
                                      <p:to>
                                        <p:strVal val="visible"/>
                                      </p:to>
                                    </p:set>
                                    <p:animEffect transition="in" filter="wipe(left)">
                                      <p:cBhvr>
                                        <p:cTn id="11" dur="500"/>
                                        <p:tgtEl>
                                          <p:spTgt spid="603145"/>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down)">
                                      <p:cBhvr>
                                        <p:cTn id="15" dur="500"/>
                                        <p:tgtEl>
                                          <p:spTgt spid="29"/>
                                        </p:tgtEl>
                                      </p:cBhvr>
                                    </p:animEffect>
                                  </p:childTnLst>
                                </p:cTn>
                              </p:par>
                              <p:par>
                                <p:cTn id="16" presetID="22" presetClass="entr" presetSubtype="8"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750"/>
                                        <p:tgtEl>
                                          <p:spTgt spid="3"/>
                                        </p:tgtEl>
                                      </p:cBhvr>
                                    </p:animEffect>
                                  </p:childTnLst>
                                </p:cTn>
                              </p:par>
                            </p:childTnLst>
                          </p:cTn>
                        </p:par>
                        <p:par>
                          <p:cTn id="23" fill="hold">
                            <p:stCondLst>
                              <p:cond delay="2250"/>
                            </p:stCondLst>
                            <p:childTnLst>
                              <p:par>
                                <p:cTn id="24" presetID="22"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750"/>
                                        <p:tgtEl>
                                          <p:spTgt spid="4"/>
                                        </p:tgtEl>
                                      </p:cBhvr>
                                    </p:animEffect>
                                  </p:childTnLst>
                                </p:cTn>
                              </p:par>
                            </p:childTnLst>
                          </p:cTn>
                        </p:par>
                        <p:par>
                          <p:cTn id="27" fill="hold">
                            <p:stCondLst>
                              <p:cond delay="3000"/>
                            </p:stCondLst>
                            <p:childTnLst>
                              <p:par>
                                <p:cTn id="28" presetID="22" presetClass="entr" presetSubtype="2"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right)">
                                      <p:cBhvr>
                                        <p:cTn id="30" dur="750"/>
                                        <p:tgtEl>
                                          <p:spTgt spid="2"/>
                                        </p:tgtEl>
                                      </p:cBhvr>
                                    </p:animEffect>
                                  </p:childTnLst>
                                </p:cTn>
                              </p:par>
                            </p:childTnLst>
                          </p:cTn>
                        </p:par>
                        <p:par>
                          <p:cTn id="31" fill="hold">
                            <p:stCondLst>
                              <p:cond delay="3750"/>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750"/>
                                        <p:tgtEl>
                                          <p:spTgt spid="11"/>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750"/>
                                        <p:tgtEl>
                                          <p:spTgt spid="12"/>
                                        </p:tgtEl>
                                      </p:cBhvr>
                                    </p:animEffect>
                                  </p:childTnLst>
                                </p:cTn>
                              </p:par>
                            </p:childTnLst>
                          </p:cTn>
                        </p:par>
                        <p:par>
                          <p:cTn id="39" fill="hold">
                            <p:stCondLst>
                              <p:cond delay="5250"/>
                            </p:stCondLst>
                            <p:childTnLst>
                              <p:par>
                                <p:cTn id="40" presetID="22" presetClass="entr" presetSubtype="8" fill="hold" grpId="0" nodeType="afterEffect">
                                  <p:stCondLst>
                                    <p:cond delay="0"/>
                                  </p:stCondLst>
                                  <p:childTnLst>
                                    <p:set>
                                      <p:cBhvr>
                                        <p:cTn id="41" dur="1" fill="hold">
                                          <p:stCondLst>
                                            <p:cond delay="0"/>
                                          </p:stCondLst>
                                        </p:cTn>
                                        <p:tgtEl>
                                          <p:spTgt spid="603143">
                                            <p:txEl>
                                              <p:pRg st="0" end="0"/>
                                            </p:txEl>
                                          </p:spTgt>
                                        </p:tgtEl>
                                        <p:attrNameLst>
                                          <p:attrName>style.visibility</p:attrName>
                                        </p:attrNameLst>
                                      </p:cBhvr>
                                      <p:to>
                                        <p:strVal val="visible"/>
                                      </p:to>
                                    </p:set>
                                    <p:animEffect transition="in" filter="wipe(left)">
                                      <p:cBhvr>
                                        <p:cTn id="42" dur="500"/>
                                        <p:tgtEl>
                                          <p:spTgt spid="603143">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left)">
                                      <p:cBhvr>
                                        <p:cTn id="47" dur="750"/>
                                        <p:tgtEl>
                                          <p:spTgt spid="13"/>
                                        </p:tgtEl>
                                      </p:cBhvr>
                                    </p:animEffect>
                                  </p:childTnLst>
                                </p:cTn>
                              </p:par>
                            </p:childTnLst>
                          </p:cTn>
                        </p:par>
                        <p:par>
                          <p:cTn id="48" fill="hold">
                            <p:stCondLst>
                              <p:cond delay="750"/>
                            </p:stCondLst>
                            <p:childTnLst>
                              <p:par>
                                <p:cTn id="49" presetID="22" presetClass="entr" presetSubtype="8" fill="hold"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left)">
                                      <p:cBhvr>
                                        <p:cTn id="51" dur="750"/>
                                        <p:tgtEl>
                                          <p:spTgt spid="14"/>
                                        </p:tgtEl>
                                      </p:cBhvr>
                                    </p:animEffect>
                                  </p:childTnLst>
                                </p:cTn>
                              </p:par>
                            </p:childTnLst>
                          </p:cTn>
                        </p:par>
                        <p:par>
                          <p:cTn id="52" fill="hold">
                            <p:stCondLst>
                              <p:cond delay="1500"/>
                            </p:stCondLst>
                            <p:childTnLst>
                              <p:par>
                                <p:cTn id="53" presetID="22" presetClass="entr" presetSubtype="8" fill="hold" grpId="0" nodeType="afterEffect">
                                  <p:stCondLst>
                                    <p:cond delay="0"/>
                                  </p:stCondLst>
                                  <p:childTnLst>
                                    <p:set>
                                      <p:cBhvr>
                                        <p:cTn id="54" dur="1" fill="hold">
                                          <p:stCondLst>
                                            <p:cond delay="0"/>
                                          </p:stCondLst>
                                        </p:cTn>
                                        <p:tgtEl>
                                          <p:spTgt spid="603143">
                                            <p:txEl>
                                              <p:pRg st="1" end="1"/>
                                            </p:txEl>
                                          </p:spTgt>
                                        </p:tgtEl>
                                        <p:attrNameLst>
                                          <p:attrName>style.visibility</p:attrName>
                                        </p:attrNameLst>
                                      </p:cBhvr>
                                      <p:to>
                                        <p:strVal val="visible"/>
                                      </p:to>
                                    </p:set>
                                    <p:animEffect transition="in" filter="wipe(left)">
                                      <p:cBhvr>
                                        <p:cTn id="55" dur="500"/>
                                        <p:tgtEl>
                                          <p:spTgt spid="603143">
                                            <p:txEl>
                                              <p:pRg st="1" end="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8" fill="hold" nodeType="click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750"/>
                                        <p:tgtEl>
                                          <p:spTgt spid="15"/>
                                        </p:tgtEl>
                                      </p:cBhvr>
                                    </p:animEffect>
                                  </p:childTnLst>
                                </p:cTn>
                              </p:par>
                            </p:childTnLst>
                          </p:cTn>
                        </p:par>
                        <p:par>
                          <p:cTn id="61" fill="hold">
                            <p:stCondLst>
                              <p:cond delay="750"/>
                            </p:stCondLst>
                            <p:childTnLst>
                              <p:par>
                                <p:cTn id="62" presetID="22" presetClass="entr" presetSubtype="1" fill="hold"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up)">
                                      <p:cBhvr>
                                        <p:cTn id="64" dur="750"/>
                                        <p:tgtEl>
                                          <p:spTgt spid="16"/>
                                        </p:tgtEl>
                                      </p:cBhvr>
                                    </p:animEffect>
                                  </p:childTnLst>
                                </p:cTn>
                              </p:par>
                            </p:childTnLst>
                          </p:cTn>
                        </p:par>
                        <p:par>
                          <p:cTn id="65" fill="hold">
                            <p:stCondLst>
                              <p:cond delay="1500"/>
                            </p:stCondLst>
                            <p:childTnLst>
                              <p:par>
                                <p:cTn id="66" presetID="22" presetClass="entr" presetSubtype="1"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up)">
                                      <p:cBhvr>
                                        <p:cTn id="68" dur="750"/>
                                        <p:tgtEl>
                                          <p:spTgt spid="17"/>
                                        </p:tgtEl>
                                      </p:cBhvr>
                                    </p:animEffect>
                                  </p:childTnLst>
                                </p:cTn>
                              </p:par>
                            </p:childTnLst>
                          </p:cTn>
                        </p:par>
                        <p:par>
                          <p:cTn id="69" fill="hold">
                            <p:stCondLst>
                              <p:cond delay="2250"/>
                            </p:stCondLst>
                            <p:childTnLst>
                              <p:par>
                                <p:cTn id="70" presetID="22" presetClass="entr" presetSubtype="1" fill="hold"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up)">
                                      <p:cBhvr>
                                        <p:cTn id="72" dur="750"/>
                                        <p:tgtEl>
                                          <p:spTgt spid="18"/>
                                        </p:tgtEl>
                                      </p:cBhvr>
                                    </p:animEffect>
                                  </p:childTnLst>
                                </p:cTn>
                              </p:par>
                            </p:childTnLst>
                          </p:cTn>
                        </p:par>
                        <p:par>
                          <p:cTn id="73" fill="hold">
                            <p:stCondLst>
                              <p:cond delay="3000"/>
                            </p:stCondLst>
                            <p:childTnLst>
                              <p:par>
                                <p:cTn id="74" presetID="22" presetClass="entr" presetSubtype="8" fill="hold" grpId="0" nodeType="afterEffect">
                                  <p:stCondLst>
                                    <p:cond delay="0"/>
                                  </p:stCondLst>
                                  <p:childTnLst>
                                    <p:set>
                                      <p:cBhvr>
                                        <p:cTn id="75" dur="1" fill="hold">
                                          <p:stCondLst>
                                            <p:cond delay="0"/>
                                          </p:stCondLst>
                                        </p:cTn>
                                        <p:tgtEl>
                                          <p:spTgt spid="603143">
                                            <p:txEl>
                                              <p:pRg st="2" end="2"/>
                                            </p:txEl>
                                          </p:spTgt>
                                        </p:tgtEl>
                                        <p:attrNameLst>
                                          <p:attrName>style.visibility</p:attrName>
                                        </p:attrNameLst>
                                      </p:cBhvr>
                                      <p:to>
                                        <p:strVal val="visible"/>
                                      </p:to>
                                    </p:set>
                                    <p:animEffect transition="in" filter="wipe(left)">
                                      <p:cBhvr>
                                        <p:cTn id="76" dur="500"/>
                                        <p:tgtEl>
                                          <p:spTgt spid="603143">
                                            <p:txEl>
                                              <p:pRg st="2" end="2"/>
                                            </p:txEl>
                                          </p:spTgt>
                                        </p:tgtEl>
                                      </p:cBhvr>
                                    </p:animEffect>
                                  </p:childTnLst>
                                </p:cTn>
                              </p:par>
                            </p:childTnLst>
                          </p:cTn>
                        </p:par>
                        <p:par>
                          <p:cTn id="77" fill="hold">
                            <p:stCondLst>
                              <p:cond delay="3500"/>
                            </p:stCondLst>
                            <p:childTnLst>
                              <p:par>
                                <p:cTn id="78" presetID="22" presetClass="entr" presetSubtype="2" fill="hold"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right)">
                                      <p:cBhvr>
                                        <p:cTn id="8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3143" grpId="0" uiExpand="1" build="p"/>
      <p:bldP spid="603145" grpId="0"/>
      <p:bldP spid="6031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2" name="Text Box 22"/>
          <p:cNvSpPr txBox="1">
            <a:spLocks noChangeArrowheads="1"/>
          </p:cNvSpPr>
          <p:nvPr/>
        </p:nvSpPr>
        <p:spPr bwMode="auto">
          <a:xfrm>
            <a:off x="457200" y="2438400"/>
            <a:ext cx="8229600" cy="677108"/>
          </a:xfrm>
          <a:prstGeom prst="rect">
            <a:avLst/>
          </a:prstGeom>
          <a:noFill/>
          <a:ln w="9525">
            <a:noFill/>
            <a:miter lim="800000"/>
            <a:headEnd/>
            <a:tailEnd/>
          </a:ln>
        </p:spPr>
        <p:txBody>
          <a:bodyPr wrap="square">
            <a:spAutoFit/>
          </a:bodyPr>
          <a:lstStyle/>
          <a:p>
            <a:pPr>
              <a:buClr>
                <a:schemeClr val="bg2"/>
              </a:buClr>
              <a:buFontTx/>
              <a:buNone/>
            </a:pPr>
            <a:r>
              <a:rPr lang="en-US" sz="2000"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marginal </a:t>
            </a:r>
            <a:r>
              <a:rPr lang="en-US" b="1" dirty="0">
                <a:solidFill>
                  <a:srgbClr val="382344"/>
                </a:solidFill>
                <a:latin typeface="Arial" charset="0"/>
              </a:rPr>
              <a:t>benefit    </a:t>
            </a:r>
            <a:r>
              <a:rPr lang="en-US" dirty="0">
                <a:solidFill>
                  <a:srgbClr val="2A5CAA"/>
                </a:solidFill>
                <a:latin typeface="Arial" charset="0"/>
              </a:rPr>
              <a:t>Benefit from the consumption of one additional </a:t>
            </a:r>
            <a:r>
              <a:rPr lang="en-US" dirty="0" smtClean="0">
                <a:solidFill>
                  <a:srgbClr val="2A5CAA"/>
                </a:solidFill>
                <a:latin typeface="Arial" charset="0"/>
              </a:rPr>
              <a:t>unit</a:t>
            </a:r>
            <a:br>
              <a:rPr lang="en-US" dirty="0" smtClean="0">
                <a:solidFill>
                  <a:srgbClr val="2A5CAA"/>
                </a:solidFill>
                <a:latin typeface="Arial" charset="0"/>
              </a:rPr>
            </a:br>
            <a:r>
              <a:rPr lang="en-US" dirty="0" smtClean="0">
                <a:solidFill>
                  <a:srgbClr val="2A5CAA"/>
                </a:solidFill>
                <a:latin typeface="Arial" charset="0"/>
              </a:rPr>
              <a:t>of </a:t>
            </a:r>
            <a:r>
              <a:rPr lang="en-US" dirty="0">
                <a:solidFill>
                  <a:srgbClr val="2A5CAA"/>
                </a:solidFill>
                <a:latin typeface="Arial" charset="0"/>
              </a:rPr>
              <a:t>a good.</a:t>
            </a:r>
          </a:p>
        </p:txBody>
      </p:sp>
      <p:sp>
        <p:nvSpPr>
          <p:cNvPr id="604183" name="Text Box 23"/>
          <p:cNvSpPr txBox="1">
            <a:spLocks noChangeArrowheads="1"/>
          </p:cNvSpPr>
          <p:nvPr/>
        </p:nvSpPr>
        <p:spPr bwMode="auto">
          <a:xfrm>
            <a:off x="457200" y="3419476"/>
            <a:ext cx="8229600" cy="396875"/>
          </a:xfrm>
          <a:prstGeom prst="rect">
            <a:avLst/>
          </a:prstGeom>
          <a:noFill/>
          <a:ln w="9525">
            <a:noFill/>
            <a:miter lim="800000"/>
            <a:headEnd/>
            <a:tailEnd/>
          </a:ln>
        </p:spPr>
        <p:txBody>
          <a:bodyPr wrap="square">
            <a:spAutoFit/>
          </a:bodyPr>
          <a:lstStyle/>
          <a:p>
            <a:pPr>
              <a:buClr>
                <a:schemeClr val="bg2"/>
              </a:buClr>
              <a:buFontTx/>
              <a:buNone/>
            </a:pPr>
            <a:r>
              <a:rPr lang="en-US" sz="2000"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marginal </a:t>
            </a:r>
            <a:r>
              <a:rPr lang="en-US" b="1" dirty="0">
                <a:solidFill>
                  <a:srgbClr val="382344"/>
                </a:solidFill>
                <a:latin typeface="Arial" charset="0"/>
              </a:rPr>
              <a:t>cost    </a:t>
            </a:r>
            <a:r>
              <a:rPr lang="en-US" dirty="0">
                <a:solidFill>
                  <a:srgbClr val="2A5CAA"/>
                </a:solidFill>
                <a:latin typeface="Arial" charset="0"/>
              </a:rPr>
              <a:t>Cost of one additional unit of a good.</a:t>
            </a:r>
          </a:p>
        </p:txBody>
      </p:sp>
      <p:sp>
        <p:nvSpPr>
          <p:cNvPr id="604184" name="Text Box 24"/>
          <p:cNvSpPr txBox="1">
            <a:spLocks noChangeArrowheads="1"/>
          </p:cNvSpPr>
          <p:nvPr/>
        </p:nvSpPr>
        <p:spPr bwMode="auto">
          <a:xfrm>
            <a:off x="457200" y="4191000"/>
            <a:ext cx="8229600" cy="1200329"/>
          </a:xfrm>
          <a:prstGeom prst="rect">
            <a:avLst/>
          </a:prstGeom>
          <a:noFill/>
          <a:ln w="9525" algn="ctr">
            <a:noFill/>
            <a:miter lim="800000"/>
            <a:headEnd/>
            <a:tailEnd/>
          </a:ln>
        </p:spPr>
        <p:txBody>
          <a:bodyPr wrap="square">
            <a:spAutoFit/>
          </a:bodyPr>
          <a:lstStyle/>
          <a:p>
            <a:pPr>
              <a:buClr>
                <a:schemeClr val="bg2"/>
              </a:buClr>
              <a:buFontTx/>
              <a:buNone/>
            </a:pPr>
            <a:r>
              <a:rPr lang="en-US" dirty="0" smtClean="0">
                <a:latin typeface="Arial" charset="0"/>
              </a:rPr>
              <a:t>So, </a:t>
            </a:r>
            <a:r>
              <a:rPr lang="en-US" dirty="0">
                <a:latin typeface="Arial" charset="0"/>
              </a:rPr>
              <a:t>we can then say that satisfaction is maximized when the </a:t>
            </a:r>
            <a:r>
              <a:rPr lang="en-US" b="1" dirty="0">
                <a:latin typeface="Arial" charset="0"/>
              </a:rPr>
              <a:t>marginal benefit</a:t>
            </a:r>
            <a:r>
              <a:rPr lang="en-US" dirty="0">
                <a:latin typeface="Arial" charset="0"/>
              </a:rPr>
              <a:t>—the benefit associated with the consumption of one additional unit of food—is equal to the </a:t>
            </a:r>
            <a:r>
              <a:rPr lang="en-US" b="1" dirty="0">
                <a:latin typeface="Arial" charset="0"/>
              </a:rPr>
              <a:t>marginal cost</a:t>
            </a:r>
            <a:r>
              <a:rPr lang="en-US" dirty="0">
                <a:latin typeface="Arial" charset="0"/>
              </a:rPr>
              <a:t>—the cost of the additional unit of food. The marginal benefit is measured by the MRS.</a:t>
            </a:r>
          </a:p>
        </p:txBody>
      </p:sp>
      <p:sp>
        <p:nvSpPr>
          <p:cNvPr id="604185" name="Text Box 25"/>
          <p:cNvSpPr txBox="1">
            <a:spLocks noChangeArrowheads="1"/>
          </p:cNvSpPr>
          <p:nvPr/>
        </p:nvSpPr>
        <p:spPr bwMode="auto">
          <a:xfrm>
            <a:off x="457200" y="1166539"/>
            <a:ext cx="8229600" cy="904863"/>
          </a:xfrm>
          <a:prstGeom prst="rect">
            <a:avLst/>
          </a:prstGeom>
          <a:noFill/>
          <a:ln w="9525">
            <a:noFill/>
            <a:miter lim="800000"/>
            <a:headEnd/>
            <a:tailEnd/>
          </a:ln>
        </p:spPr>
        <p:txBody>
          <a:bodyPr wrap="square">
            <a:spAutoFit/>
          </a:bodyPr>
          <a:lstStyle/>
          <a:p>
            <a:pPr>
              <a:spcBef>
                <a:spcPct val="20000"/>
              </a:spcBef>
              <a:buClr>
                <a:schemeClr val="bg2"/>
              </a:buClr>
              <a:buFontTx/>
              <a:buNone/>
            </a:pPr>
            <a:r>
              <a:rPr lang="en-US" dirty="0">
                <a:latin typeface="Arial" charset="0"/>
              </a:rPr>
              <a:t>Satisfaction is maximized (given the budget constraint) at the point where </a:t>
            </a:r>
            <a:endParaRPr lang="en-US" dirty="0" smtClean="0">
              <a:latin typeface="Arial" charset="0"/>
            </a:endParaRPr>
          </a:p>
          <a:p>
            <a:pPr>
              <a:spcBef>
                <a:spcPct val="20000"/>
              </a:spcBef>
              <a:buClr>
                <a:schemeClr val="bg2"/>
              </a:buClr>
              <a:buFontTx/>
              <a:buNone/>
            </a:pPr>
            <a:endParaRPr lang="en-US" sz="900" dirty="0" smtClean="0">
              <a:latin typeface="Arial" charset="0"/>
            </a:endParaRPr>
          </a:p>
          <a:p>
            <a:pPr lvl="5">
              <a:spcBef>
                <a:spcPct val="20000"/>
              </a:spcBef>
              <a:buClr>
                <a:schemeClr val="bg2"/>
              </a:buClr>
            </a:pPr>
            <a:r>
              <a:rPr lang="en-US" sz="2000" dirty="0" smtClean="0">
                <a:latin typeface="Times New Roman" pitchFamily="18" charset="0"/>
                <a:cs typeface="Times New Roman" pitchFamily="18" charset="0"/>
              </a:rPr>
              <a:t>MRS </a:t>
            </a:r>
            <a:r>
              <a:rPr lang="en-US" sz="2000" dirty="0">
                <a:latin typeface="Times New Roman" pitchFamily="18" charset="0"/>
                <a:cs typeface="Times New Roman" pitchFamily="18" charset="0"/>
              </a:rPr>
              <a:t>= </a:t>
            </a:r>
            <a:r>
              <a:rPr lang="en-US" sz="2000" i="1" dirty="0" smtClean="0">
                <a:latin typeface="Times New Roman" pitchFamily="18" charset="0"/>
                <a:cs typeface="Times New Roman" pitchFamily="18" charset="0"/>
              </a:rPr>
              <a:t>P</a:t>
            </a:r>
            <a:r>
              <a:rPr lang="en-US" sz="2000" i="1" baseline="-25000" dirty="0" smtClean="0">
                <a:latin typeface="Times New Roman" pitchFamily="18" charset="0"/>
                <a:cs typeface="Times New Roman" pitchFamily="18" charset="0"/>
              </a:rPr>
              <a:t>F</a:t>
            </a:r>
            <a:r>
              <a:rPr lang="en-US" sz="2000" dirty="0" smtClean="0">
                <a:latin typeface="Times New Roman" pitchFamily="18" charset="0"/>
                <a:cs typeface="Times New Roman" pitchFamily="18" charset="0"/>
              </a:rPr>
              <a:t>/</a:t>
            </a:r>
            <a:r>
              <a:rPr lang="en-US" sz="2000" i="1" dirty="0" smtClean="0">
                <a:latin typeface="Times New Roman" pitchFamily="18" charset="0"/>
                <a:cs typeface="Times New Roman" pitchFamily="18" charset="0"/>
              </a:rPr>
              <a:t>P</a:t>
            </a:r>
            <a:r>
              <a:rPr lang="en-US" sz="2000" i="1" baseline="-25000" dirty="0" smtClean="0">
                <a:latin typeface="Times New Roman" pitchFamily="18" charset="0"/>
                <a:cs typeface="Times New Roman" pitchFamily="18" charset="0"/>
              </a:rPr>
              <a:t>C			</a:t>
            </a:r>
            <a:endParaRPr lang="en-US" sz="2000" b="1" dirty="0">
              <a:latin typeface="Times New Roman" pitchFamily="18" charset="0"/>
              <a:cs typeface="Times New Roman" pitchFamily="18" charset="0"/>
            </a:endParaRPr>
          </a:p>
        </p:txBody>
      </p:sp>
      <p:sp>
        <p:nvSpPr>
          <p:cNvPr id="7" name="TextBox 6"/>
          <p:cNvSpPr txBox="1"/>
          <p:nvPr/>
        </p:nvSpPr>
        <p:spPr>
          <a:xfrm>
            <a:off x="7239000" y="1685925"/>
            <a:ext cx="675185" cy="400110"/>
          </a:xfrm>
          <a:prstGeom prst="rect">
            <a:avLst/>
          </a:prstGeom>
          <a:noFill/>
        </p:spPr>
        <p:txBody>
          <a:bodyPr wrap="none" rtlCol="0">
            <a:spAutoFit/>
          </a:bodyPr>
          <a:lstStyle/>
          <a:p>
            <a:pPr>
              <a:buNone/>
            </a:pPr>
            <a:r>
              <a:rPr lang="en-US" sz="2000" b="1" dirty="0" smtClean="0">
                <a:latin typeface="Times New Roman" pitchFamily="18" charset="0"/>
                <a:cs typeface="Times New Roman" pitchFamily="18" charset="0"/>
              </a:rPr>
              <a:t>(3.3)</a:t>
            </a:r>
            <a:endParaRPr lang="en-US" sz="2000" b="1" dirty="0">
              <a:latin typeface="Times New Roman" pitchFamily="18" charset="0"/>
              <a:cs typeface="Times New Roman" pitchFamily="18" charset="0"/>
            </a:endParaRPr>
          </a:p>
        </p:txBody>
      </p:sp>
      <p:pic>
        <p:nvPicPr>
          <p:cNvPr id="8"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04185">
                                            <p:txEl>
                                              <p:pRg st="0" end="0"/>
                                            </p:txEl>
                                          </p:spTgt>
                                        </p:tgtEl>
                                        <p:attrNameLst>
                                          <p:attrName>style.visibility</p:attrName>
                                        </p:attrNameLst>
                                      </p:cBhvr>
                                      <p:to>
                                        <p:strVal val="visible"/>
                                      </p:to>
                                    </p:set>
                                    <p:animEffect transition="in" filter="wipe(left)">
                                      <p:cBhvr>
                                        <p:cTn id="7" dur="500"/>
                                        <p:tgtEl>
                                          <p:spTgt spid="604185">
                                            <p:txEl>
                                              <p:pRg st="0" end="0"/>
                                            </p:txEl>
                                          </p:spTgt>
                                        </p:tgtEl>
                                      </p:cBhvr>
                                    </p:animEffect>
                                  </p:childTnLst>
                                </p:cTn>
                              </p:par>
                            </p:childTnLst>
                          </p:cTn>
                        </p:par>
                        <p:par>
                          <p:cTn id="8" fill="hold">
                            <p:stCondLst>
                              <p:cond delay="500"/>
                            </p:stCondLst>
                            <p:childTnLst>
                              <p:par>
                                <p:cTn id="9" presetID="17" presetClass="entr" presetSubtype="10" fill="hold" nodeType="afterEffect">
                                  <p:stCondLst>
                                    <p:cond delay="0"/>
                                  </p:stCondLst>
                                  <p:childTnLst>
                                    <p:set>
                                      <p:cBhvr>
                                        <p:cTn id="10" dur="1" fill="hold">
                                          <p:stCondLst>
                                            <p:cond delay="0"/>
                                          </p:stCondLst>
                                        </p:cTn>
                                        <p:tgtEl>
                                          <p:spTgt spid="604185">
                                            <p:txEl>
                                              <p:pRg st="2" end="2"/>
                                            </p:txEl>
                                          </p:spTgt>
                                        </p:tgtEl>
                                        <p:attrNameLst>
                                          <p:attrName>style.visibility</p:attrName>
                                        </p:attrNameLst>
                                      </p:cBhvr>
                                      <p:to>
                                        <p:strVal val="visible"/>
                                      </p:to>
                                    </p:set>
                                    <p:anim calcmode="lin" valueType="num">
                                      <p:cBhvr>
                                        <p:cTn id="11" dur="500" fill="hold"/>
                                        <p:tgtEl>
                                          <p:spTgt spid="604185">
                                            <p:txEl>
                                              <p:pRg st="2" end="2"/>
                                            </p:txEl>
                                          </p:spTgt>
                                        </p:tgtEl>
                                        <p:attrNameLst>
                                          <p:attrName>ppt_w</p:attrName>
                                        </p:attrNameLst>
                                      </p:cBhvr>
                                      <p:tavLst>
                                        <p:tav tm="0">
                                          <p:val>
                                            <p:fltVal val="0"/>
                                          </p:val>
                                        </p:tav>
                                        <p:tav tm="100000">
                                          <p:val>
                                            <p:strVal val="#ppt_w"/>
                                          </p:val>
                                        </p:tav>
                                      </p:tavLst>
                                    </p:anim>
                                    <p:anim calcmode="lin" valueType="num">
                                      <p:cBhvr>
                                        <p:cTn id="12" dur="500" fill="hold"/>
                                        <p:tgtEl>
                                          <p:spTgt spid="604185">
                                            <p:txEl>
                                              <p:pRg st="2" end="2"/>
                                            </p:txEl>
                                          </p:spTgt>
                                        </p:tgtEl>
                                        <p:attrNameLst>
                                          <p:attrName>ppt_h</p:attrName>
                                        </p:attrNameLst>
                                      </p:cBhvr>
                                      <p:tavLst>
                                        <p:tav tm="0">
                                          <p:val>
                                            <p:strVal val="#ppt_h"/>
                                          </p:val>
                                        </p:tav>
                                        <p:tav tm="100000">
                                          <p:val>
                                            <p:strVal val="#ppt_h"/>
                                          </p:val>
                                        </p:tav>
                                      </p:tavLst>
                                    </p:anim>
                                  </p:childTnLst>
                                </p:cTn>
                              </p:par>
                            </p:childTnLst>
                          </p:cTn>
                        </p:par>
                        <p:par>
                          <p:cTn id="13" fill="hold">
                            <p:stCondLst>
                              <p:cond delay="1000"/>
                            </p:stCondLst>
                            <p:childTnLst>
                              <p:par>
                                <p:cTn id="14" presetID="17" presetClass="entr" presetSubtype="10" fill="hold" grpId="1"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04182"/>
                                        </p:tgtEl>
                                        <p:attrNameLst>
                                          <p:attrName>style.visibility</p:attrName>
                                        </p:attrNameLst>
                                      </p:cBhvr>
                                      <p:to>
                                        <p:strVal val="visible"/>
                                      </p:to>
                                    </p:set>
                                    <p:animEffect transition="in" filter="wipe(left)">
                                      <p:cBhvr>
                                        <p:cTn id="22" dur="500"/>
                                        <p:tgtEl>
                                          <p:spTgt spid="604182"/>
                                        </p:tgtEl>
                                      </p:cBhvr>
                                    </p:animEffect>
                                  </p:childTnLst>
                                </p:cTn>
                              </p:par>
                            </p:childTnLst>
                          </p:cTn>
                        </p:par>
                      </p:childTnLst>
                    </p:cTn>
                  </p:par>
                  <p:par>
                    <p:cTn id="23" fill="hold">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04183"/>
                                        </p:tgtEl>
                                        <p:attrNameLst>
                                          <p:attrName>style.visibility</p:attrName>
                                        </p:attrNameLst>
                                      </p:cBhvr>
                                      <p:to>
                                        <p:strVal val="visible"/>
                                      </p:to>
                                    </p:set>
                                    <p:animEffect transition="in" filter="wipe(left)">
                                      <p:cBhvr>
                                        <p:cTn id="27" dur="500"/>
                                        <p:tgtEl>
                                          <p:spTgt spid="604183"/>
                                        </p:tgtEl>
                                      </p:cBhvr>
                                    </p:animEffect>
                                  </p:childTnLst>
                                </p:cTn>
                              </p:par>
                            </p:childTnLst>
                          </p:cTn>
                        </p:par>
                      </p:childTnLst>
                    </p:cTn>
                  </p:par>
                  <p:par>
                    <p:cTn id="28" fill="hold">
                      <p:stCondLst>
                        <p:cond delay="indefinite"/>
                      </p:stCondLst>
                      <p:childTnLst>
                        <p:par>
                          <p:cTn id="29" fill="hold" nodeType="after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04184"/>
                                        </p:tgtEl>
                                        <p:attrNameLst>
                                          <p:attrName>style.visibility</p:attrName>
                                        </p:attrNameLst>
                                      </p:cBhvr>
                                      <p:to>
                                        <p:strVal val="visible"/>
                                      </p:to>
                                    </p:set>
                                    <p:animEffect transition="in" filter="wipe(left)">
                                      <p:cBhvr>
                                        <p:cTn id="32" dur="500"/>
                                        <p:tgtEl>
                                          <p:spTgt spid="6041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2" grpId="0"/>
      <p:bldP spid="604183" grpId="0"/>
      <p:bldP spid="604184" grpId="0"/>
      <p:bldP spid="7"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23"/>
          <p:cNvSpPr>
            <a:spLocks noChangeArrowheads="1"/>
          </p:cNvSpPr>
          <p:nvPr/>
        </p:nvSpPr>
        <p:spPr bwMode="auto">
          <a:xfrm>
            <a:off x="0" y="-68264"/>
            <a:ext cx="9144000" cy="6621463"/>
          </a:xfrm>
          <a:prstGeom prst="rect">
            <a:avLst/>
          </a:prstGeom>
          <a:solidFill>
            <a:srgbClr val="FFF2BF"/>
          </a:solidFill>
          <a:ln w="9525">
            <a:noFill/>
            <a:miter lim="800000"/>
            <a:headEnd/>
            <a:tailEnd/>
          </a:ln>
        </p:spPr>
        <p:txBody>
          <a:bodyPr anchor="ctr"/>
          <a:lstStyle/>
          <a:p>
            <a:endParaRPr lang="en-US"/>
          </a:p>
        </p:txBody>
      </p:sp>
      <p:sp>
        <p:nvSpPr>
          <p:cNvPr id="40" name="Rectangle 39"/>
          <p:cNvSpPr>
            <a:spLocks noChangeArrowheads="1"/>
          </p:cNvSpPr>
          <p:nvPr/>
        </p:nvSpPr>
        <p:spPr bwMode="auto">
          <a:xfrm>
            <a:off x="468032" y="1771650"/>
            <a:ext cx="7304368" cy="3048000"/>
          </a:xfrm>
          <a:prstGeom prst="rect">
            <a:avLst/>
          </a:prstGeom>
          <a:solidFill>
            <a:srgbClr val="FFFFFF"/>
          </a:solidFill>
          <a:ln w="3175">
            <a:noFill/>
            <a:miter lim="800000"/>
            <a:headEnd/>
            <a:tailEnd/>
          </a:ln>
        </p:spPr>
        <p:txBody>
          <a:bodyPr/>
          <a:lstStyle/>
          <a:p>
            <a:pPr indent="290513">
              <a:buFontTx/>
              <a:buAutoNum type="arabicPeriod"/>
            </a:pPr>
            <a:endParaRPr lang="en-US"/>
          </a:p>
        </p:txBody>
      </p:sp>
      <p:sp>
        <p:nvSpPr>
          <p:cNvPr id="19" name="Rectangle 10"/>
          <p:cNvSpPr>
            <a:spLocks noChangeArrowheads="1"/>
          </p:cNvSpPr>
          <p:nvPr/>
        </p:nvSpPr>
        <p:spPr bwMode="auto">
          <a:xfrm>
            <a:off x="749300" y="5486400"/>
            <a:ext cx="3975100" cy="914400"/>
          </a:xfrm>
          <a:prstGeom prst="rect">
            <a:avLst/>
          </a:prstGeom>
          <a:noFill/>
          <a:ln w="9525">
            <a:noFill/>
            <a:miter lim="800000"/>
            <a:headEnd/>
            <a:tailEnd/>
          </a:ln>
        </p:spPr>
        <p:txBody>
          <a:bodyPr/>
          <a:lstStyle/>
          <a:p>
            <a:pPr>
              <a:spcBef>
                <a:spcPct val="20000"/>
              </a:spcBef>
              <a:buFontTx/>
              <a:buNone/>
            </a:pPr>
            <a:r>
              <a:rPr lang="en-US" sz="1600" dirty="0">
                <a:latin typeface="Arial" charset="0"/>
              </a:rPr>
              <a:t>The consumers in (</a:t>
            </a:r>
            <a:r>
              <a:rPr lang="en-US" sz="1600" i="1" dirty="0">
                <a:latin typeface="Arial" charset="0"/>
              </a:rPr>
              <a:t>a</a:t>
            </a:r>
            <a:r>
              <a:rPr lang="en-US" sz="1600" dirty="0">
                <a:latin typeface="Arial" charset="0"/>
              </a:rPr>
              <a:t>) are willing to trade off a considerable amount of interior space for some additional acceleration.</a:t>
            </a:r>
          </a:p>
        </p:txBody>
      </p:sp>
      <p:pic>
        <p:nvPicPr>
          <p:cNvPr id="20" name="Picture 34" descr="fig3"/>
          <p:cNvPicPr>
            <a:picLocks noChangeAspect="1" noChangeArrowheads="1"/>
          </p:cNvPicPr>
          <p:nvPr/>
        </p:nvPicPr>
        <p:blipFill>
          <a:blip r:embed="rId2" cstate="print"/>
          <a:srcRect/>
          <a:stretch>
            <a:fillRect/>
          </a:stretch>
        </p:blipFill>
        <p:spPr bwMode="auto">
          <a:xfrm>
            <a:off x="990600" y="1857375"/>
            <a:ext cx="6010275" cy="3076575"/>
          </a:xfrm>
          <a:prstGeom prst="rect">
            <a:avLst/>
          </a:prstGeom>
          <a:noFill/>
          <a:ln w="9525">
            <a:noFill/>
            <a:miter lim="800000"/>
            <a:headEnd/>
            <a:tailEnd/>
          </a:ln>
        </p:spPr>
      </p:pic>
      <p:pic>
        <p:nvPicPr>
          <p:cNvPr id="21" name="Picture 35" descr="fig3"/>
          <p:cNvPicPr>
            <a:picLocks noChangeAspect="1" noChangeArrowheads="1"/>
          </p:cNvPicPr>
          <p:nvPr/>
        </p:nvPicPr>
        <p:blipFill>
          <a:blip r:embed="rId3" cstate="print"/>
          <a:srcRect/>
          <a:stretch>
            <a:fillRect/>
          </a:stretch>
        </p:blipFill>
        <p:spPr bwMode="auto">
          <a:xfrm>
            <a:off x="990600" y="1857375"/>
            <a:ext cx="6010275" cy="3076575"/>
          </a:xfrm>
          <a:prstGeom prst="rect">
            <a:avLst/>
          </a:prstGeom>
          <a:noFill/>
          <a:ln w="9525">
            <a:noFill/>
            <a:miter lim="800000"/>
            <a:headEnd/>
            <a:tailEnd/>
          </a:ln>
        </p:spPr>
      </p:pic>
      <p:pic>
        <p:nvPicPr>
          <p:cNvPr id="22" name="Picture 36" descr="fig3"/>
          <p:cNvPicPr>
            <a:picLocks noChangeAspect="1" noChangeArrowheads="1"/>
          </p:cNvPicPr>
          <p:nvPr/>
        </p:nvPicPr>
        <p:blipFill>
          <a:blip r:embed="rId4" cstate="print"/>
          <a:srcRect/>
          <a:stretch>
            <a:fillRect/>
          </a:stretch>
        </p:blipFill>
        <p:spPr bwMode="auto">
          <a:xfrm>
            <a:off x="990600" y="1857375"/>
            <a:ext cx="6010275" cy="3076575"/>
          </a:xfrm>
          <a:prstGeom prst="rect">
            <a:avLst/>
          </a:prstGeom>
          <a:noFill/>
          <a:ln w="9525">
            <a:noFill/>
            <a:miter lim="800000"/>
            <a:headEnd/>
            <a:tailEnd/>
          </a:ln>
        </p:spPr>
      </p:pic>
      <p:pic>
        <p:nvPicPr>
          <p:cNvPr id="23" name="Picture 37" descr="fig3"/>
          <p:cNvPicPr>
            <a:picLocks noChangeAspect="1" noChangeArrowheads="1"/>
          </p:cNvPicPr>
          <p:nvPr/>
        </p:nvPicPr>
        <p:blipFill>
          <a:blip r:embed="rId5" cstate="print"/>
          <a:srcRect/>
          <a:stretch>
            <a:fillRect/>
          </a:stretch>
        </p:blipFill>
        <p:spPr bwMode="auto">
          <a:xfrm>
            <a:off x="990600" y="1857375"/>
            <a:ext cx="6010275" cy="3076575"/>
          </a:xfrm>
          <a:prstGeom prst="rect">
            <a:avLst/>
          </a:prstGeom>
          <a:noFill/>
          <a:ln w="9525">
            <a:noFill/>
            <a:miter lim="800000"/>
            <a:headEnd/>
            <a:tailEnd/>
          </a:ln>
        </p:spPr>
      </p:pic>
      <p:pic>
        <p:nvPicPr>
          <p:cNvPr id="24" name="Picture 39" descr="fig3"/>
          <p:cNvPicPr>
            <a:picLocks noChangeAspect="1" noChangeArrowheads="1"/>
          </p:cNvPicPr>
          <p:nvPr/>
        </p:nvPicPr>
        <p:blipFill>
          <a:blip r:embed="rId6" cstate="print"/>
          <a:srcRect/>
          <a:stretch>
            <a:fillRect/>
          </a:stretch>
        </p:blipFill>
        <p:spPr bwMode="auto">
          <a:xfrm>
            <a:off x="990600" y="1857375"/>
            <a:ext cx="6010275" cy="3076575"/>
          </a:xfrm>
          <a:prstGeom prst="rect">
            <a:avLst/>
          </a:prstGeom>
          <a:noFill/>
          <a:ln w="9525">
            <a:noFill/>
            <a:miter lim="800000"/>
            <a:headEnd/>
            <a:tailEnd/>
          </a:ln>
        </p:spPr>
      </p:pic>
      <p:pic>
        <p:nvPicPr>
          <p:cNvPr id="25" name="Picture 40" descr="fig3"/>
          <p:cNvPicPr>
            <a:picLocks noChangeAspect="1" noChangeArrowheads="1"/>
          </p:cNvPicPr>
          <p:nvPr/>
        </p:nvPicPr>
        <p:blipFill>
          <a:blip r:embed="rId7" cstate="print"/>
          <a:srcRect/>
          <a:stretch>
            <a:fillRect/>
          </a:stretch>
        </p:blipFill>
        <p:spPr bwMode="auto">
          <a:xfrm>
            <a:off x="990600" y="1857375"/>
            <a:ext cx="6010275" cy="3076575"/>
          </a:xfrm>
          <a:prstGeom prst="rect">
            <a:avLst/>
          </a:prstGeom>
          <a:noFill/>
          <a:ln w="9525">
            <a:noFill/>
            <a:miter lim="800000"/>
            <a:headEnd/>
            <a:tailEnd/>
          </a:ln>
        </p:spPr>
      </p:pic>
      <p:pic>
        <p:nvPicPr>
          <p:cNvPr id="26" name="Picture 41" descr="fig3"/>
          <p:cNvPicPr>
            <a:picLocks noChangeAspect="1" noChangeArrowheads="1"/>
          </p:cNvPicPr>
          <p:nvPr/>
        </p:nvPicPr>
        <p:blipFill>
          <a:blip r:embed="rId8" cstate="print"/>
          <a:srcRect/>
          <a:stretch>
            <a:fillRect/>
          </a:stretch>
        </p:blipFill>
        <p:spPr bwMode="auto">
          <a:xfrm>
            <a:off x="990600" y="1857375"/>
            <a:ext cx="6010275" cy="3076575"/>
          </a:xfrm>
          <a:prstGeom prst="rect">
            <a:avLst/>
          </a:prstGeom>
          <a:noFill/>
          <a:ln w="9525">
            <a:noFill/>
            <a:miter lim="800000"/>
            <a:headEnd/>
            <a:tailEnd/>
          </a:ln>
        </p:spPr>
      </p:pic>
      <p:pic>
        <p:nvPicPr>
          <p:cNvPr id="27" name="Picture 42" descr="fig3"/>
          <p:cNvPicPr>
            <a:picLocks noChangeAspect="1" noChangeArrowheads="1"/>
          </p:cNvPicPr>
          <p:nvPr/>
        </p:nvPicPr>
        <p:blipFill>
          <a:blip r:embed="rId9" cstate="print"/>
          <a:srcRect/>
          <a:stretch>
            <a:fillRect/>
          </a:stretch>
        </p:blipFill>
        <p:spPr bwMode="auto">
          <a:xfrm>
            <a:off x="990600" y="1857375"/>
            <a:ext cx="6010275" cy="3076575"/>
          </a:xfrm>
          <a:prstGeom prst="rect">
            <a:avLst/>
          </a:prstGeom>
          <a:noFill/>
          <a:ln w="9525">
            <a:noFill/>
            <a:miter lim="800000"/>
            <a:headEnd/>
            <a:tailEnd/>
          </a:ln>
        </p:spPr>
      </p:pic>
      <p:sp>
        <p:nvSpPr>
          <p:cNvPr id="33" name="Rectangle 26"/>
          <p:cNvSpPr>
            <a:spLocks noChangeArrowheads="1"/>
          </p:cNvSpPr>
          <p:nvPr/>
        </p:nvSpPr>
        <p:spPr bwMode="auto">
          <a:xfrm>
            <a:off x="838200" y="4914900"/>
            <a:ext cx="1543050"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3.14</a:t>
            </a:r>
          </a:p>
        </p:txBody>
      </p:sp>
      <p:sp>
        <p:nvSpPr>
          <p:cNvPr id="34" name="Rectangle 3"/>
          <p:cNvSpPr>
            <a:spLocks noChangeArrowheads="1"/>
          </p:cNvSpPr>
          <p:nvPr/>
        </p:nvSpPr>
        <p:spPr bwMode="auto">
          <a:xfrm>
            <a:off x="838200" y="5219700"/>
            <a:ext cx="5842000" cy="2667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CONSUMER CHOICE OF AUTOMOBILE ATTRIBUTES</a:t>
            </a:r>
          </a:p>
        </p:txBody>
      </p:sp>
      <p:sp>
        <p:nvSpPr>
          <p:cNvPr id="36" name="TextBox 35"/>
          <p:cNvSpPr txBox="1">
            <a:spLocks noChangeArrowheads="1"/>
          </p:cNvSpPr>
          <p:nvPr/>
        </p:nvSpPr>
        <p:spPr bwMode="auto">
          <a:xfrm>
            <a:off x="4724400" y="5486400"/>
            <a:ext cx="4156075" cy="879475"/>
          </a:xfrm>
          <a:prstGeom prst="rect">
            <a:avLst/>
          </a:prstGeom>
          <a:noFill/>
          <a:ln w="9525">
            <a:noFill/>
            <a:miter lim="800000"/>
            <a:headEnd/>
            <a:tailEnd/>
          </a:ln>
        </p:spPr>
        <p:txBody>
          <a:bodyPr>
            <a:spAutoFit/>
          </a:bodyPr>
          <a:lstStyle/>
          <a:p>
            <a:pPr>
              <a:spcBef>
                <a:spcPct val="20000"/>
              </a:spcBef>
              <a:buFontTx/>
              <a:buNone/>
            </a:pPr>
            <a:r>
              <a:rPr lang="en-US" sz="1600" dirty="0">
                <a:latin typeface="Arial" charset="0"/>
              </a:rPr>
              <a:t>Given a budget constraint, they will choose a car that emphasizes acceleration. </a:t>
            </a:r>
          </a:p>
          <a:p>
            <a:pPr>
              <a:spcBef>
                <a:spcPct val="20000"/>
              </a:spcBef>
              <a:buFontTx/>
              <a:buNone/>
            </a:pPr>
            <a:r>
              <a:rPr lang="en-US" sz="1600" dirty="0">
                <a:latin typeface="Arial" charset="0"/>
              </a:rPr>
              <a:t>The opposite is true for consumers in (</a:t>
            </a:r>
            <a:r>
              <a:rPr lang="en-US" sz="1600" i="1" dirty="0">
                <a:latin typeface="Arial" charset="0"/>
              </a:rPr>
              <a:t>b</a:t>
            </a:r>
            <a:r>
              <a:rPr lang="en-US" sz="1600" dirty="0">
                <a:latin typeface="Arial" charset="0"/>
              </a:rPr>
              <a:t>).</a:t>
            </a:r>
          </a:p>
        </p:txBody>
      </p:sp>
      <p:sp>
        <p:nvSpPr>
          <p:cNvPr id="38" name="Rectangle 37"/>
          <p:cNvSpPr>
            <a:spLocks noChangeArrowheads="1"/>
          </p:cNvSpPr>
          <p:nvPr/>
        </p:nvSpPr>
        <p:spPr bwMode="auto">
          <a:xfrm>
            <a:off x="457200" y="685800"/>
            <a:ext cx="8229600" cy="923330"/>
          </a:xfrm>
          <a:prstGeom prst="rect">
            <a:avLst/>
          </a:prstGeom>
          <a:noFill/>
          <a:ln w="9525">
            <a:noFill/>
            <a:miter lim="800000"/>
            <a:headEnd/>
            <a:tailEnd/>
          </a:ln>
        </p:spPr>
        <p:txBody>
          <a:bodyPr wrap="square">
            <a:spAutoFit/>
          </a:bodyPr>
          <a:lstStyle/>
          <a:p>
            <a:pPr>
              <a:buFontTx/>
              <a:buNone/>
            </a:pPr>
            <a:r>
              <a:rPr lang="en-US" dirty="0">
                <a:latin typeface="Arial" charset="0"/>
              </a:rPr>
              <a:t>Different preferences of consumer groups for automobiles can affect their purchasing decisions. Following up on Example 3.1, we consider two groups of consumers planning to buy new cars. </a:t>
            </a:r>
          </a:p>
        </p:txBody>
      </p:sp>
      <p:sp>
        <p:nvSpPr>
          <p:cNvPr id="42" name="Rectangle 6"/>
          <p:cNvSpPr>
            <a:spLocks noChangeArrowheads="1"/>
          </p:cNvSpPr>
          <p:nvPr/>
        </p:nvSpPr>
        <p:spPr bwMode="auto">
          <a:xfrm>
            <a:off x="685800" y="76200"/>
            <a:ext cx="1962150" cy="487363"/>
          </a:xfrm>
          <a:prstGeom prst="rect">
            <a:avLst/>
          </a:prstGeom>
          <a:noFill/>
          <a:ln w="9525">
            <a:noFill/>
            <a:miter lim="800000"/>
            <a:headEnd/>
            <a:tailEnd/>
          </a:ln>
        </p:spPr>
        <p:txBody>
          <a:bodyPr anchor="ctr"/>
          <a:lstStyle/>
          <a:p>
            <a:pPr>
              <a:buFontTx/>
              <a:buNone/>
            </a:pPr>
            <a:r>
              <a:rPr lang="en-US" sz="2000" dirty="0" smtClean="0">
                <a:solidFill>
                  <a:srgbClr val="007CB2"/>
                </a:solidFill>
                <a:latin typeface="Arial" charset="0"/>
              </a:rPr>
              <a:t>EXAMPLE </a:t>
            </a:r>
            <a:r>
              <a:rPr lang="en-US" sz="2000" dirty="0">
                <a:solidFill>
                  <a:srgbClr val="007CB2"/>
                </a:solidFill>
                <a:latin typeface="Arial" charset="0"/>
              </a:rPr>
              <a:t>3.3 </a:t>
            </a:r>
          </a:p>
        </p:txBody>
      </p:sp>
      <p:cxnSp>
        <p:nvCxnSpPr>
          <p:cNvPr id="43" name="Straight Connector 42"/>
          <p:cNvCxnSpPr>
            <a:cxnSpLocks noChangeShapeType="1"/>
          </p:cNvCxnSpPr>
          <p:nvPr/>
        </p:nvCxnSpPr>
        <p:spPr bwMode="auto">
          <a:xfrm flipH="1">
            <a:off x="685800" y="533400"/>
            <a:ext cx="1847850" cy="0"/>
          </a:xfrm>
          <a:prstGeom prst="line">
            <a:avLst/>
          </a:prstGeom>
          <a:noFill/>
          <a:ln w="50800" algn="ctr">
            <a:solidFill>
              <a:srgbClr val="007CB2"/>
            </a:solidFill>
            <a:round/>
            <a:headEnd/>
            <a:tailEnd/>
          </a:ln>
        </p:spPr>
      </p:cxnSp>
      <p:sp>
        <p:nvSpPr>
          <p:cNvPr id="44" name="Rectangle 6"/>
          <p:cNvSpPr>
            <a:spLocks noChangeArrowheads="1"/>
          </p:cNvSpPr>
          <p:nvPr/>
        </p:nvSpPr>
        <p:spPr bwMode="auto">
          <a:xfrm>
            <a:off x="2647950" y="76200"/>
            <a:ext cx="4667250" cy="487363"/>
          </a:xfrm>
          <a:prstGeom prst="rect">
            <a:avLst/>
          </a:prstGeom>
          <a:noFill/>
          <a:ln w="9525">
            <a:noFill/>
            <a:miter lim="800000"/>
            <a:headEnd/>
            <a:tailEnd/>
          </a:ln>
        </p:spPr>
        <p:txBody>
          <a:bodyPr anchor="ctr"/>
          <a:lstStyle/>
          <a:p>
            <a:pPr>
              <a:buFontTx/>
              <a:buNone/>
            </a:pPr>
            <a:r>
              <a:rPr lang="en-US" sz="2000" b="1">
                <a:solidFill>
                  <a:srgbClr val="007CB2"/>
                </a:solidFill>
                <a:latin typeface="Arial" charset="0"/>
              </a:rPr>
              <a:t>DESIGNING NEW AUTOMOBILES (II)</a:t>
            </a:r>
          </a:p>
        </p:txBody>
      </p:sp>
      <p:grpSp>
        <p:nvGrpSpPr>
          <p:cNvPr id="45" name="Group 44"/>
          <p:cNvGrpSpPr>
            <a:grpSpLocks/>
          </p:cNvGrpSpPr>
          <p:nvPr/>
        </p:nvGrpSpPr>
        <p:grpSpPr bwMode="auto">
          <a:xfrm>
            <a:off x="407381" y="1762125"/>
            <a:ext cx="161468" cy="4648200"/>
            <a:chOff x="676275" y="1905000"/>
            <a:chExt cx="161925" cy="4495800"/>
          </a:xfrm>
        </p:grpSpPr>
        <p:cxnSp>
          <p:nvCxnSpPr>
            <p:cNvPr id="37910" name="Straight Connector 27"/>
            <p:cNvCxnSpPr>
              <a:cxnSpLocks noChangeShapeType="1"/>
            </p:cNvCxnSpPr>
            <p:nvPr/>
          </p:nvCxnSpPr>
          <p:spPr bwMode="auto">
            <a:xfrm flipV="1">
              <a:off x="750094" y="1905000"/>
              <a:ext cx="0" cy="4495800"/>
            </a:xfrm>
            <a:prstGeom prst="line">
              <a:avLst/>
            </a:prstGeom>
            <a:noFill/>
            <a:ln w="15875" algn="ctr">
              <a:solidFill>
                <a:srgbClr val="00AB4E"/>
              </a:solidFill>
              <a:round/>
              <a:headEnd/>
              <a:tailEnd/>
            </a:ln>
            <a:effectLst/>
          </p:spPr>
        </p:cxnSp>
        <p:cxnSp>
          <p:nvCxnSpPr>
            <p:cNvPr id="37911" name="Straight Connector 28"/>
            <p:cNvCxnSpPr>
              <a:cxnSpLocks noChangeShapeType="1"/>
            </p:cNvCxnSpPr>
            <p:nvPr/>
          </p:nvCxnSpPr>
          <p:spPr bwMode="auto">
            <a:xfrm rot="-5400000">
              <a:off x="752475" y="1828800"/>
              <a:ext cx="0" cy="152400"/>
            </a:xfrm>
            <a:prstGeom prst="line">
              <a:avLst/>
            </a:prstGeom>
            <a:noFill/>
            <a:ln w="15875" algn="ctr">
              <a:solidFill>
                <a:srgbClr val="00AB4E"/>
              </a:solidFill>
              <a:round/>
              <a:headEnd/>
              <a:tailEnd/>
            </a:ln>
            <a:effectLst/>
          </p:spPr>
        </p:cxnSp>
        <p:cxnSp>
          <p:nvCxnSpPr>
            <p:cNvPr id="37912" name="Straight Connector 29"/>
            <p:cNvCxnSpPr>
              <a:cxnSpLocks noChangeShapeType="1"/>
            </p:cNvCxnSpPr>
            <p:nvPr/>
          </p:nvCxnSpPr>
          <p:spPr bwMode="auto">
            <a:xfrm rot="-5400000">
              <a:off x="762000" y="6324600"/>
              <a:ext cx="0" cy="152400"/>
            </a:xfrm>
            <a:prstGeom prst="line">
              <a:avLst/>
            </a:prstGeom>
            <a:noFill/>
            <a:ln w="15875" algn="ctr">
              <a:solidFill>
                <a:srgbClr val="00AB4E"/>
              </a:solidFill>
              <a:round/>
              <a:headEnd/>
              <a:tailEnd/>
            </a:ln>
            <a:effectLst/>
          </p:spPr>
        </p:cxnSp>
      </p:grpSp>
      <p:cxnSp>
        <p:nvCxnSpPr>
          <p:cNvPr id="28" name="Straight Connector 27"/>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left)">
                                      <p:cBhvr>
                                        <p:cTn id="11" dur="500"/>
                                        <p:tgtEl>
                                          <p:spTgt spid="42"/>
                                        </p:tgtEl>
                                      </p:cBhvr>
                                    </p:animEffect>
                                  </p:childTnLst>
                                </p:cTn>
                              </p:par>
                              <p:par>
                                <p:cTn id="12" presetID="22" presetClass="entr" presetSubtype="8" fill="hold" nodeType="with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left)">
                                      <p:cBhvr>
                                        <p:cTn id="14" dur="500"/>
                                        <p:tgtEl>
                                          <p:spTgt spid="43"/>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wipe(left)">
                                      <p:cBhvr>
                                        <p:cTn id="18" dur="500"/>
                                        <p:tgtEl>
                                          <p:spTgt spid="44"/>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wipe(left)">
                                      <p:cBhvr>
                                        <p:cTn id="22" dur="500"/>
                                        <p:tgtEl>
                                          <p:spTgt spid="38"/>
                                        </p:tgtEl>
                                      </p:cBhvr>
                                    </p:animEffect>
                                  </p:childTnLst>
                                </p:cTn>
                              </p:par>
                            </p:childTnLst>
                          </p:cTn>
                        </p:par>
                      </p:childTnLst>
                    </p:cTn>
                  </p:par>
                  <p:par>
                    <p:cTn id="23" fill="hold">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500"/>
                                        <p:tgtEl>
                                          <p:spTgt spid="33"/>
                                        </p:tgtEl>
                                      </p:cBhvr>
                                    </p:animEffect>
                                  </p:childTnLst>
                                </p:cTn>
                              </p:par>
                            </p:childTnLst>
                          </p:cTn>
                        </p:par>
                        <p:par>
                          <p:cTn id="28" fill="hold" nodeType="afterGroup">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left)">
                                      <p:cBhvr>
                                        <p:cTn id="31" dur="500"/>
                                        <p:tgtEl>
                                          <p:spTgt spid="34"/>
                                        </p:tgtEl>
                                      </p:cBhvr>
                                    </p:animEffect>
                                  </p:childTnLst>
                                </p:cTn>
                              </p:par>
                            </p:childTnLst>
                          </p:cTn>
                        </p:par>
                        <p:par>
                          <p:cTn id="32" fill="hold" nodeType="afterGroup">
                            <p:stCondLst>
                              <p:cond delay="1000"/>
                            </p:stCondLst>
                            <p:childTnLst>
                              <p:par>
                                <p:cTn id="33" presetID="22" presetClass="entr" presetSubtype="1"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wipe(up)">
                                      <p:cBhvr>
                                        <p:cTn id="35" dur="500"/>
                                        <p:tgtEl>
                                          <p:spTgt spid="45"/>
                                        </p:tgtEl>
                                      </p:cBhvr>
                                    </p:animEffect>
                                  </p:childTnLst>
                                </p:cTn>
                              </p:par>
                            </p:childTnLst>
                          </p:cTn>
                        </p:par>
                        <p:par>
                          <p:cTn id="36" fill="hold" nodeType="afterGroup">
                            <p:stCondLst>
                              <p:cond delay="1500"/>
                            </p:stCondLst>
                            <p:childTnLst>
                              <p:par>
                                <p:cTn id="37" presetID="10" presetClass="entr" presetSubtype="0"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fade">
                                      <p:cBhvr>
                                        <p:cTn id="39" dur="500"/>
                                        <p:tgtEl>
                                          <p:spTgt spid="40"/>
                                        </p:tgtEl>
                                      </p:cBhvr>
                                    </p:animEffect>
                                  </p:childTnLst>
                                </p:cTn>
                              </p:par>
                            </p:childTnLst>
                          </p:cTn>
                        </p:par>
                        <p:par>
                          <p:cTn id="40" fill="hold" nodeType="afterGroup">
                            <p:stCondLst>
                              <p:cond delay="2000"/>
                            </p:stCondLst>
                            <p:childTnLst>
                              <p:par>
                                <p:cTn id="41" presetID="2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750"/>
                                        <p:tgtEl>
                                          <p:spTgt spid="20"/>
                                        </p:tgtEl>
                                      </p:cBhvr>
                                    </p:animEffect>
                                  </p:childTnLst>
                                </p:cTn>
                              </p:par>
                            </p:childTnLst>
                          </p:cTn>
                        </p:par>
                        <p:par>
                          <p:cTn id="44" fill="hold" nodeType="afterGroup">
                            <p:stCondLst>
                              <p:cond delay="2750"/>
                            </p:stCondLst>
                            <p:childTnLst>
                              <p:par>
                                <p:cTn id="45" presetID="22" presetClass="entr" presetSubtype="1"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up)">
                                      <p:cBhvr>
                                        <p:cTn id="47" dur="750"/>
                                        <p:tgtEl>
                                          <p:spTgt spid="21"/>
                                        </p:tgtEl>
                                      </p:cBhvr>
                                    </p:animEffect>
                                  </p:childTnLst>
                                </p:cTn>
                              </p:par>
                            </p:childTnLst>
                          </p:cTn>
                        </p:par>
                        <p:par>
                          <p:cTn id="48" fill="hold" nodeType="afterGroup">
                            <p:stCondLst>
                              <p:cond delay="3500"/>
                            </p:stCondLst>
                            <p:childTnLst>
                              <p:par>
                                <p:cTn id="49" presetID="22" presetClass="entr" presetSubtype="1" fill="hold"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up)">
                                      <p:cBhvr>
                                        <p:cTn id="51" dur="750"/>
                                        <p:tgtEl>
                                          <p:spTgt spid="22"/>
                                        </p:tgtEl>
                                      </p:cBhvr>
                                    </p:animEffect>
                                  </p:childTnLst>
                                </p:cTn>
                              </p:par>
                            </p:childTnLst>
                          </p:cTn>
                        </p:par>
                        <p:par>
                          <p:cTn id="52" fill="hold" nodeType="afterGroup">
                            <p:stCondLst>
                              <p:cond delay="4250"/>
                            </p:stCondLst>
                            <p:childTnLst>
                              <p:par>
                                <p:cTn id="53" presetID="22" presetClass="entr" presetSubtype="8"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750"/>
                                        <p:tgtEl>
                                          <p:spTgt spid="23"/>
                                        </p:tgtEl>
                                      </p:cBhvr>
                                    </p:animEffect>
                                  </p:childTnLst>
                                </p:cTn>
                              </p:par>
                            </p:childTnLst>
                          </p:cTn>
                        </p:par>
                        <p:par>
                          <p:cTn id="56" fill="hold">
                            <p:stCondLst>
                              <p:cond delay="5000"/>
                            </p:stCondLst>
                            <p:childTnLst>
                              <p:par>
                                <p:cTn id="57" presetID="22" presetClass="entr" presetSubtype="8"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left)">
                                      <p:cBhvr>
                                        <p:cTn id="59" dur="500"/>
                                        <p:tgtEl>
                                          <p:spTgt spid="19"/>
                                        </p:tgtEl>
                                      </p:cBhvr>
                                    </p:animEffect>
                                  </p:childTnLst>
                                </p:cTn>
                              </p:par>
                            </p:childTnLst>
                          </p:cTn>
                        </p:par>
                        <p:par>
                          <p:cTn id="60" fill="hold" nodeType="afterGroup">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36">
                                            <p:txEl>
                                              <p:pRg st="0" end="0"/>
                                            </p:txEl>
                                          </p:spTgt>
                                        </p:tgtEl>
                                        <p:attrNameLst>
                                          <p:attrName>style.visibility</p:attrName>
                                        </p:attrNameLst>
                                      </p:cBhvr>
                                      <p:to>
                                        <p:strVal val="visible"/>
                                      </p:to>
                                    </p:set>
                                    <p:animEffect transition="in" filter="wipe(left)">
                                      <p:cBhvr>
                                        <p:cTn id="63" dur="500"/>
                                        <p:tgtEl>
                                          <p:spTgt spid="36">
                                            <p:txEl>
                                              <p:pRg st="0" end="0"/>
                                            </p:txEl>
                                          </p:spTgt>
                                        </p:tgtEl>
                                      </p:cBhvr>
                                    </p:animEffect>
                                  </p:childTnLst>
                                </p:cTn>
                              </p:par>
                            </p:childTnLst>
                          </p:cTn>
                        </p:par>
                      </p:childTnLst>
                    </p:cTn>
                  </p:par>
                  <p:par>
                    <p:cTn id="64" fill="hold">
                      <p:stCondLst>
                        <p:cond delay="indefinite"/>
                      </p:stCondLst>
                      <p:childTnLst>
                        <p:par>
                          <p:cTn id="65" fill="hold" nodeType="afterGroup">
                            <p:stCondLst>
                              <p:cond delay="0"/>
                            </p:stCondLst>
                            <p:childTnLst>
                              <p:par>
                                <p:cTn id="66" presetID="22" presetClass="entr" presetSubtype="8" fill="hold" nodeType="click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wipe(left)">
                                      <p:cBhvr>
                                        <p:cTn id="68" dur="750"/>
                                        <p:tgtEl>
                                          <p:spTgt spid="24"/>
                                        </p:tgtEl>
                                      </p:cBhvr>
                                    </p:animEffect>
                                  </p:childTnLst>
                                </p:cTn>
                              </p:par>
                            </p:childTnLst>
                          </p:cTn>
                        </p:par>
                        <p:par>
                          <p:cTn id="69" fill="hold" nodeType="afterGroup">
                            <p:stCondLst>
                              <p:cond delay="750"/>
                            </p:stCondLst>
                            <p:childTnLst>
                              <p:par>
                                <p:cTn id="70" presetID="22" presetClass="entr" presetSubtype="1" fill="hold" nodeType="after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wipe(up)">
                                      <p:cBhvr>
                                        <p:cTn id="72" dur="750"/>
                                        <p:tgtEl>
                                          <p:spTgt spid="25"/>
                                        </p:tgtEl>
                                      </p:cBhvr>
                                    </p:animEffect>
                                  </p:childTnLst>
                                </p:cTn>
                              </p:par>
                            </p:childTnLst>
                          </p:cTn>
                        </p:par>
                        <p:par>
                          <p:cTn id="73" fill="hold" nodeType="afterGroup">
                            <p:stCondLst>
                              <p:cond delay="1500"/>
                            </p:stCondLst>
                            <p:childTnLst>
                              <p:par>
                                <p:cTn id="74" presetID="22" presetClass="entr" presetSubtype="1" fill="hold" nodeType="after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wipe(up)">
                                      <p:cBhvr>
                                        <p:cTn id="76" dur="750"/>
                                        <p:tgtEl>
                                          <p:spTgt spid="26"/>
                                        </p:tgtEl>
                                      </p:cBhvr>
                                    </p:animEffect>
                                  </p:childTnLst>
                                </p:cTn>
                              </p:par>
                            </p:childTnLst>
                          </p:cTn>
                        </p:par>
                        <p:par>
                          <p:cTn id="77" fill="hold" nodeType="afterGroup">
                            <p:stCondLst>
                              <p:cond delay="2250"/>
                            </p:stCondLst>
                            <p:childTnLst>
                              <p:par>
                                <p:cTn id="78" presetID="22" presetClass="entr" presetSubtype="1" fill="hold" nodeType="after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wipe(up)">
                                      <p:cBhvr>
                                        <p:cTn id="80" dur="750"/>
                                        <p:tgtEl>
                                          <p:spTgt spid="27"/>
                                        </p:tgtEl>
                                      </p:cBhvr>
                                    </p:animEffect>
                                  </p:childTnLst>
                                </p:cTn>
                              </p:par>
                            </p:childTnLst>
                          </p:cTn>
                        </p:par>
                        <p:par>
                          <p:cTn id="81" fill="hold">
                            <p:stCondLst>
                              <p:cond delay="3000"/>
                            </p:stCondLst>
                            <p:childTnLst>
                              <p:par>
                                <p:cTn id="82" presetID="22" presetClass="entr" presetSubtype="8" fill="hold" grpId="0" nodeType="afterEffect">
                                  <p:stCondLst>
                                    <p:cond delay="0"/>
                                  </p:stCondLst>
                                  <p:childTnLst>
                                    <p:set>
                                      <p:cBhvr>
                                        <p:cTn id="83" dur="1" fill="hold">
                                          <p:stCondLst>
                                            <p:cond delay="0"/>
                                          </p:stCondLst>
                                        </p:cTn>
                                        <p:tgtEl>
                                          <p:spTgt spid="36">
                                            <p:txEl>
                                              <p:pRg st="1" end="1"/>
                                            </p:txEl>
                                          </p:spTgt>
                                        </p:tgtEl>
                                        <p:attrNameLst>
                                          <p:attrName>style.visibility</p:attrName>
                                        </p:attrNameLst>
                                      </p:cBhvr>
                                      <p:to>
                                        <p:strVal val="visible"/>
                                      </p:to>
                                    </p:set>
                                    <p:animEffect transition="in" filter="wipe(left)">
                                      <p:cBhvr>
                                        <p:cTn id="84" dur="500"/>
                                        <p:tgtEl>
                                          <p:spTgt spid="36">
                                            <p:txEl>
                                              <p:pRg st="1" end="1"/>
                                            </p:txEl>
                                          </p:spTgt>
                                        </p:tgtEl>
                                      </p:cBhvr>
                                    </p:animEffect>
                                  </p:childTnLst>
                                </p:cTn>
                              </p:par>
                            </p:childTnLst>
                          </p:cTn>
                        </p:par>
                        <p:par>
                          <p:cTn id="85" fill="hold">
                            <p:stCondLst>
                              <p:cond delay="3500"/>
                            </p:stCondLst>
                            <p:childTnLst>
                              <p:par>
                                <p:cTn id="86" presetID="22" presetClass="entr" presetSubtype="8" fill="hold"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wipe(left)">
                                      <p:cBhvr>
                                        <p:cTn id="8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0" grpId="0" animBg="1"/>
      <p:bldP spid="19" grpId="0"/>
      <p:bldP spid="33" grpId="0"/>
      <p:bldP spid="34" grpId="0"/>
      <p:bldP spid="36" grpId="0" uiExpand="1" build="p" bldLvl="2"/>
      <p:bldP spid="38" grpId="0"/>
      <p:bldP spid="42" grpId="0"/>
      <p:bldP spid="4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7018" name="Text Box 26"/>
          <p:cNvSpPr txBox="1">
            <a:spLocks noChangeArrowheads="1"/>
          </p:cNvSpPr>
          <p:nvPr/>
        </p:nvSpPr>
        <p:spPr bwMode="auto">
          <a:xfrm>
            <a:off x="438149" y="914400"/>
            <a:ext cx="8301037" cy="923330"/>
          </a:xfrm>
          <a:prstGeom prst="rect">
            <a:avLst/>
          </a:prstGeom>
          <a:noFill/>
          <a:ln w="9525">
            <a:noFill/>
            <a:miter lim="800000"/>
            <a:headEnd/>
            <a:tailEnd/>
          </a:ln>
        </p:spPr>
        <p:txBody>
          <a:bodyPr wrap="square">
            <a:spAutoFit/>
          </a:bodyPr>
          <a:lstStyle/>
          <a:p>
            <a:pPr defTabSz="342900">
              <a:buClr>
                <a:schemeClr val="bg2"/>
              </a:buClr>
              <a:buFontTx/>
              <a:buNone/>
            </a:pPr>
            <a:r>
              <a:rPr lang="en-US" b="1" dirty="0" smtClean="0">
                <a:solidFill>
                  <a:srgbClr val="939598"/>
                </a:solidFill>
                <a:latin typeface="Arial" charset="0"/>
                <a:cs typeface="Arial" charset="0"/>
              </a:rPr>
              <a:t>●</a:t>
            </a:r>
            <a:r>
              <a:rPr lang="en-US" b="1" dirty="0">
                <a:solidFill>
                  <a:srgbClr val="382344"/>
                </a:solidFill>
              </a:rPr>
              <a:t> </a:t>
            </a:r>
            <a:r>
              <a:rPr lang="en-US" b="1" dirty="0" smtClean="0">
                <a:solidFill>
                  <a:srgbClr val="382344"/>
                </a:solidFill>
                <a:latin typeface="Arial" charset="0"/>
              </a:rPr>
              <a:t>corner solution	</a:t>
            </a:r>
            <a:r>
              <a:rPr lang="en-US" dirty="0">
                <a:solidFill>
                  <a:srgbClr val="2A5CAA"/>
                </a:solidFill>
                <a:latin typeface="Arial" charset="0"/>
              </a:rPr>
              <a:t>Situation in which the marginal rate of </a:t>
            </a:r>
            <a:r>
              <a:rPr lang="en-US" dirty="0" smtClean="0">
                <a:solidFill>
                  <a:srgbClr val="2A5CAA"/>
                </a:solidFill>
                <a:latin typeface="Arial" charset="0"/>
              </a:rPr>
              <a:t>substitution</a:t>
            </a:r>
            <a:br>
              <a:rPr lang="en-US" dirty="0" smtClean="0">
                <a:solidFill>
                  <a:srgbClr val="2A5CAA"/>
                </a:solidFill>
                <a:latin typeface="Arial" charset="0"/>
              </a:rPr>
            </a:br>
            <a:r>
              <a:rPr lang="en-US" dirty="0" smtClean="0">
                <a:solidFill>
                  <a:srgbClr val="2A5CAA"/>
                </a:solidFill>
                <a:latin typeface="Arial" charset="0"/>
              </a:rPr>
              <a:t>for </a:t>
            </a:r>
            <a:r>
              <a:rPr lang="en-US" dirty="0">
                <a:solidFill>
                  <a:srgbClr val="2A5CAA"/>
                </a:solidFill>
                <a:latin typeface="Arial" charset="0"/>
              </a:rPr>
              <a:t>one good in a chosen market basket is not equal to the slope of the budget line.</a:t>
            </a:r>
          </a:p>
        </p:txBody>
      </p:sp>
      <p:sp>
        <p:nvSpPr>
          <p:cNvPr id="597020" name="Rectangle 28"/>
          <p:cNvSpPr>
            <a:spLocks noChangeArrowheads="1"/>
          </p:cNvSpPr>
          <p:nvPr/>
        </p:nvSpPr>
        <p:spPr bwMode="auto">
          <a:xfrm>
            <a:off x="457200" y="2352675"/>
            <a:ext cx="2495550" cy="352425"/>
          </a:xfrm>
          <a:prstGeom prst="rect">
            <a:avLst/>
          </a:prstGeom>
          <a:noFill/>
          <a:ln w="9525">
            <a:noFill/>
            <a:miter lim="800000"/>
            <a:headEnd/>
            <a:tailEnd/>
          </a:ln>
        </p:spPr>
        <p:txBody>
          <a:bodyPr lIns="45720" rIns="45720" anchor="ctr"/>
          <a:lstStyle/>
          <a:p>
            <a:pPr>
              <a:spcBef>
                <a:spcPct val="20000"/>
              </a:spcBef>
              <a:buFontTx/>
              <a:buNone/>
            </a:pPr>
            <a:r>
              <a:rPr lang="en-US" sz="1600" b="1" dirty="0" smtClean="0">
                <a:latin typeface="Arial" charset="0"/>
              </a:rPr>
              <a:t>A CORNER SOLUTION</a:t>
            </a:r>
            <a:endParaRPr lang="en-US" sz="1600" b="1" dirty="0">
              <a:latin typeface="Arial" charset="0"/>
            </a:endParaRPr>
          </a:p>
        </p:txBody>
      </p:sp>
      <p:sp>
        <p:nvSpPr>
          <p:cNvPr id="597021" name="Rectangle 29"/>
          <p:cNvSpPr>
            <a:spLocks noChangeArrowheads="1"/>
          </p:cNvSpPr>
          <p:nvPr/>
        </p:nvSpPr>
        <p:spPr bwMode="auto">
          <a:xfrm>
            <a:off x="457200" y="2057400"/>
            <a:ext cx="1485900"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3.15</a:t>
            </a:r>
            <a:endParaRPr lang="en-US" sz="2000" b="1" dirty="0">
              <a:solidFill>
                <a:srgbClr val="ED1B2F"/>
              </a:solidFill>
              <a:latin typeface="Arial" charset="0"/>
            </a:endParaRPr>
          </a:p>
        </p:txBody>
      </p:sp>
      <p:grpSp>
        <p:nvGrpSpPr>
          <p:cNvPr id="18" name="Group 17"/>
          <p:cNvGrpSpPr>
            <a:grpSpLocks/>
          </p:cNvGrpSpPr>
          <p:nvPr/>
        </p:nvGrpSpPr>
        <p:grpSpPr bwMode="auto">
          <a:xfrm>
            <a:off x="3429868" y="6096000"/>
            <a:ext cx="5104532" cy="152400"/>
            <a:chOff x="3657600" y="1678781"/>
            <a:chExt cx="4800600" cy="152400"/>
          </a:xfrm>
        </p:grpSpPr>
        <p:cxnSp>
          <p:nvCxnSpPr>
            <p:cNvPr id="28696" name="Straight Connector 18"/>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28697" name="Straight Connector 19"/>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 name="Group 2"/>
          <p:cNvGrpSpPr>
            <a:grpSpLocks/>
          </p:cNvGrpSpPr>
          <p:nvPr/>
        </p:nvGrpSpPr>
        <p:grpSpPr bwMode="auto">
          <a:xfrm>
            <a:off x="3333750" y="2057400"/>
            <a:ext cx="198437" cy="4114800"/>
            <a:chOff x="4107656" y="2438400"/>
            <a:chExt cx="197644" cy="3962400"/>
          </a:xfrm>
        </p:grpSpPr>
        <p:cxnSp>
          <p:nvCxnSpPr>
            <p:cNvPr id="28694" name="Straight Connector 22"/>
            <p:cNvCxnSpPr>
              <a:cxnSpLocks noChangeShapeType="1"/>
            </p:cNvCxnSpPr>
            <p:nvPr/>
          </p:nvCxnSpPr>
          <p:spPr bwMode="auto">
            <a:xfrm flipV="1">
              <a:off x="4203390" y="2438400"/>
              <a:ext cx="0" cy="3962400"/>
            </a:xfrm>
            <a:prstGeom prst="line">
              <a:avLst/>
            </a:prstGeom>
            <a:noFill/>
            <a:ln w="15875" algn="ctr">
              <a:solidFill>
                <a:srgbClr val="00AB4E"/>
              </a:solidFill>
              <a:round/>
              <a:headEnd/>
              <a:tailEnd/>
            </a:ln>
            <a:effectLst/>
          </p:spPr>
        </p:cxnSp>
        <p:cxnSp>
          <p:nvCxnSpPr>
            <p:cNvPr id="28695" name="Straight Connector 23"/>
            <p:cNvCxnSpPr>
              <a:cxnSpLocks noChangeShapeType="1"/>
            </p:cNvCxnSpPr>
            <p:nvPr/>
          </p:nvCxnSpPr>
          <p:spPr bwMode="auto">
            <a:xfrm rot="-5400000">
              <a:off x="4206478" y="2339578"/>
              <a:ext cx="0" cy="197644"/>
            </a:xfrm>
            <a:prstGeom prst="line">
              <a:avLst/>
            </a:prstGeom>
            <a:noFill/>
            <a:ln w="15875" algn="ctr">
              <a:solidFill>
                <a:srgbClr val="00AB4E"/>
              </a:solidFill>
              <a:round/>
              <a:headEnd/>
              <a:tailEnd/>
            </a:ln>
            <a:effectLst/>
          </p:spPr>
        </p:cxnSp>
      </p:grpSp>
      <p:pic>
        <p:nvPicPr>
          <p:cNvPr id="26"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27" name="Rectangle 8"/>
          <p:cNvSpPr txBox="1">
            <a:spLocks noChangeArrowheads="1"/>
          </p:cNvSpPr>
          <p:nvPr/>
        </p:nvSpPr>
        <p:spPr>
          <a:xfrm>
            <a:off x="457200" y="1"/>
            <a:ext cx="6705600" cy="685800"/>
          </a:xfrm>
          <a:prstGeom prst="rect">
            <a:avLst/>
          </a:prstGeom>
          <a:noFill/>
        </p:spPr>
        <p:txBody>
          <a:bodyPr anchor="b"/>
          <a:lstStyle>
            <a:lvl1pPr marL="342900" indent="-342900" algn="l" rtl="0" eaLnBrk="0" fontAlgn="base" hangingPunct="0">
              <a:spcBef>
                <a:spcPct val="20000"/>
              </a:spcBef>
              <a:spcAft>
                <a:spcPct val="0"/>
              </a:spcAft>
              <a:defRPr sz="2400">
                <a:solidFill>
                  <a:srgbClr val="0066B3"/>
                </a:solidFill>
                <a:latin typeface="+mn-lt"/>
                <a:ea typeface="+mn-ea"/>
                <a:cs typeface="+mn-cs"/>
              </a:defRPr>
            </a:lvl1pPr>
            <a:lvl2pPr marL="742950" indent="-285750" algn="l" rtl="0" eaLnBrk="0" fontAlgn="base" hangingPunct="0">
              <a:spcBef>
                <a:spcPct val="20000"/>
              </a:spcBef>
              <a:spcAft>
                <a:spcPct val="0"/>
              </a:spcAft>
              <a:defRPr sz="2000" b="1" i="1">
                <a:solidFill>
                  <a:srgbClr val="F7955A"/>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en-US" sz="2000" b="1" dirty="0" smtClean="0">
                <a:solidFill>
                  <a:srgbClr val="950057"/>
                </a:solidFill>
              </a:rPr>
              <a:t>Corner Solutions</a:t>
            </a:r>
          </a:p>
        </p:txBody>
      </p:sp>
      <p:pic>
        <p:nvPicPr>
          <p:cNvPr id="28" name="Picture 21" descr="fig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9975" y="2095500"/>
            <a:ext cx="4924425"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7"/>
          <p:cNvSpPr>
            <a:spLocks noChangeArrowheads="1"/>
          </p:cNvSpPr>
          <p:nvPr/>
        </p:nvSpPr>
        <p:spPr bwMode="auto">
          <a:xfrm>
            <a:off x="457199" y="2638425"/>
            <a:ext cx="2876549" cy="3381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spcAft>
                <a:spcPct val="20000"/>
              </a:spcAft>
              <a:buFontTx/>
              <a:buNone/>
            </a:pPr>
            <a:r>
              <a:rPr lang="en-US" sz="1600" dirty="0">
                <a:latin typeface="Arial" charset="0"/>
              </a:rPr>
              <a:t>When a corner solution arises, the consumer maximizes satisfaction by consuming only one of the two goods.</a:t>
            </a:r>
          </a:p>
          <a:p>
            <a:pPr>
              <a:spcBef>
                <a:spcPct val="20000"/>
              </a:spcBef>
              <a:spcAft>
                <a:spcPct val="20000"/>
              </a:spcAft>
              <a:buFontTx/>
              <a:buNone/>
            </a:pPr>
            <a:r>
              <a:rPr lang="en-US" sz="1600" dirty="0">
                <a:latin typeface="Arial" charset="0"/>
              </a:rPr>
              <a:t>Given budget line </a:t>
            </a:r>
            <a:r>
              <a:rPr lang="en-US" sz="1600" i="1" dirty="0">
                <a:latin typeface="Arial" charset="0"/>
              </a:rPr>
              <a:t>AB</a:t>
            </a:r>
            <a:r>
              <a:rPr lang="en-US" sz="1600" dirty="0">
                <a:latin typeface="Arial" charset="0"/>
              </a:rPr>
              <a:t>, the highest level of satisfaction is achieved at </a:t>
            </a:r>
            <a:r>
              <a:rPr lang="en-US" sz="1600" i="1" dirty="0">
                <a:latin typeface="Arial" charset="0"/>
              </a:rPr>
              <a:t>B</a:t>
            </a:r>
            <a:r>
              <a:rPr lang="en-US" sz="1600" dirty="0">
                <a:latin typeface="Arial" charset="0"/>
              </a:rPr>
              <a:t> on indifference curve </a:t>
            </a:r>
            <a:r>
              <a:rPr lang="en-US" sz="1600" i="1" dirty="0">
                <a:latin typeface="Arial" charset="0"/>
              </a:rPr>
              <a:t>U</a:t>
            </a:r>
            <a:r>
              <a:rPr lang="en-US" sz="1600" baseline="-25000" dirty="0">
                <a:latin typeface="Arial" charset="0"/>
              </a:rPr>
              <a:t>1</a:t>
            </a:r>
            <a:r>
              <a:rPr lang="en-US" sz="1600" dirty="0">
                <a:latin typeface="Arial" charset="0"/>
              </a:rPr>
              <a:t>, where the MRS (of ice cream for frozen yogurt) is greater than the ratio of the price of ice cream to the price of frozen yogurt.</a:t>
            </a:r>
          </a:p>
        </p:txBody>
      </p:sp>
      <p:pic>
        <p:nvPicPr>
          <p:cNvPr id="30" name="Picture 19" descr="fig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9975" y="2095500"/>
            <a:ext cx="4924425"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20" descr="fig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9975" y="2095500"/>
            <a:ext cx="4924425"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22" descr="fig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09975" y="2095500"/>
            <a:ext cx="4924425"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23" descr="fig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09975" y="2095500"/>
            <a:ext cx="4924425"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24"/>
          <p:cNvGrpSpPr>
            <a:grpSpLocks/>
          </p:cNvGrpSpPr>
          <p:nvPr/>
        </p:nvGrpSpPr>
        <p:grpSpPr bwMode="auto">
          <a:xfrm>
            <a:off x="466725" y="5943600"/>
            <a:ext cx="2966243" cy="152400"/>
            <a:chOff x="457200" y="6096000"/>
            <a:chExt cx="3724275" cy="152400"/>
          </a:xfrm>
        </p:grpSpPr>
        <p:cxnSp>
          <p:nvCxnSpPr>
            <p:cNvPr id="28692" name="Straight Connector 25"/>
            <p:cNvCxnSpPr>
              <a:cxnSpLocks noChangeShapeType="1"/>
            </p:cNvCxnSpPr>
            <p:nvPr/>
          </p:nvCxnSpPr>
          <p:spPr bwMode="auto">
            <a:xfrm flipH="1">
              <a:off x="457201" y="6174581"/>
              <a:ext cx="3724274" cy="0"/>
            </a:xfrm>
            <a:prstGeom prst="line">
              <a:avLst/>
            </a:prstGeom>
            <a:noFill/>
            <a:ln w="15875" algn="ctr">
              <a:solidFill>
                <a:srgbClr val="00AB4E"/>
              </a:solidFill>
              <a:round/>
              <a:headEnd/>
              <a:tailEnd/>
            </a:ln>
            <a:effectLst/>
          </p:spPr>
        </p:cxnSp>
        <p:cxnSp>
          <p:nvCxnSpPr>
            <p:cNvPr id="28693" name="Straight Connector 26"/>
            <p:cNvCxnSpPr>
              <a:cxnSpLocks noChangeShapeType="1"/>
            </p:cNvCxnSpPr>
            <p:nvPr/>
          </p:nvCxnSpPr>
          <p:spPr bwMode="auto">
            <a:xfrm rot="10800000">
              <a:off x="457200" y="6096000"/>
              <a:ext cx="0" cy="152400"/>
            </a:xfrm>
            <a:prstGeom prst="line">
              <a:avLst/>
            </a:prstGeom>
            <a:noFill/>
            <a:ln w="15875" algn="ctr">
              <a:solidFill>
                <a:srgbClr val="00AB4E"/>
              </a:solidFill>
              <a:round/>
              <a:headEnd/>
              <a:tailEnd/>
            </a:ln>
            <a:effectLst/>
          </p:spPr>
        </p:cxnSp>
      </p:grpSp>
    </p:spTree>
    <p:extLst>
      <p:ext uri="{BB962C8B-B14F-4D97-AF65-F5344CB8AC3E}">
        <p14:creationId xmlns:p14="http://schemas.microsoft.com/office/powerpoint/2010/main" val="1008314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xEl>
                                              <p:pRg st="0" end="0"/>
                                            </p:txEl>
                                          </p:spTgt>
                                        </p:tgtEl>
                                        <p:attrNameLst>
                                          <p:attrName>style.visibility</p:attrName>
                                        </p:attrNameLst>
                                      </p:cBhvr>
                                      <p:to>
                                        <p:strVal val="visible"/>
                                      </p:to>
                                    </p:set>
                                    <p:animEffect transition="in" filter="wipe(left)">
                                      <p:cBhvr>
                                        <p:cTn id="11" dur="500"/>
                                        <p:tgtEl>
                                          <p:spTgt spid="27">
                                            <p:txEl>
                                              <p:pRg st="0" end="0"/>
                                            </p:txEl>
                                          </p:spTgt>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97018"/>
                                        </p:tgtEl>
                                        <p:attrNameLst>
                                          <p:attrName>style.visibility</p:attrName>
                                        </p:attrNameLst>
                                      </p:cBhvr>
                                      <p:to>
                                        <p:strVal val="visible"/>
                                      </p:to>
                                    </p:set>
                                    <p:animEffect transition="in" filter="wipe(left)">
                                      <p:cBhvr>
                                        <p:cTn id="15" dur="500"/>
                                        <p:tgtEl>
                                          <p:spTgt spid="59701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597021"/>
                                        </p:tgtEl>
                                        <p:attrNameLst>
                                          <p:attrName>style.visibility</p:attrName>
                                        </p:attrNameLst>
                                      </p:cBhvr>
                                      <p:to>
                                        <p:strVal val="visible"/>
                                      </p:to>
                                    </p:set>
                                    <p:animEffect transition="in" filter="wipe(left)">
                                      <p:cBhvr>
                                        <p:cTn id="20" dur="500"/>
                                        <p:tgtEl>
                                          <p:spTgt spid="597021"/>
                                        </p:tgtEl>
                                      </p:cBhvr>
                                    </p:animEffect>
                                  </p:childTnLst>
                                </p:cTn>
                              </p:par>
                            </p:childTnLst>
                          </p:cTn>
                        </p:par>
                        <p:par>
                          <p:cTn id="21" fill="hold" nodeType="afterGroup">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597020"/>
                                        </p:tgtEl>
                                        <p:attrNameLst>
                                          <p:attrName>style.visibility</p:attrName>
                                        </p:attrNameLst>
                                      </p:cBhvr>
                                      <p:to>
                                        <p:strVal val="visible"/>
                                      </p:to>
                                    </p:set>
                                    <p:animEffect transition="in" filter="wipe(left)">
                                      <p:cBhvr>
                                        <p:cTn id="24" dur="500"/>
                                        <p:tgtEl>
                                          <p:spTgt spid="597020"/>
                                        </p:tgtEl>
                                      </p:cBhvr>
                                    </p:animEffect>
                                  </p:childTnLst>
                                </p:cTn>
                              </p:par>
                            </p:childTnLst>
                          </p:cTn>
                        </p:par>
                        <p:par>
                          <p:cTn id="25" fill="hold" nodeType="afterGroup">
                            <p:stCondLst>
                              <p:cond delay="1000"/>
                            </p:stCondLst>
                            <p:childTnLst>
                              <p:par>
                                <p:cTn id="26" presetID="22" presetClass="entr" presetSubtype="4"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down)">
                                      <p:cBhvr>
                                        <p:cTn id="28" dur="500"/>
                                        <p:tgtEl>
                                          <p:spTgt spid="3"/>
                                        </p:tgtEl>
                                      </p:cBhvr>
                                    </p:animEffect>
                                  </p:childTnLst>
                                </p:cTn>
                              </p:par>
                              <p:par>
                                <p:cTn id="29" presetID="22" presetClass="entr" presetSubtype="8"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par>
                          <p:cTn id="32" fill="hold">
                            <p:stCondLst>
                              <p:cond delay="1500"/>
                            </p:stCondLst>
                            <p:childTnLst>
                              <p:par>
                                <p:cTn id="33" presetID="22" presetClass="entr" presetSubtype="8" fill="hold" nodeType="after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left)">
                                      <p:cBhvr>
                                        <p:cTn id="35" dur="500"/>
                                        <p:tgtEl>
                                          <p:spTgt spid="30"/>
                                        </p:tgtEl>
                                      </p:cBhvr>
                                    </p:animEffect>
                                  </p:childTnLst>
                                </p:cTn>
                              </p:par>
                            </p:childTnLst>
                          </p:cTn>
                        </p:par>
                        <p:par>
                          <p:cTn id="36" fill="hold">
                            <p:stCondLst>
                              <p:cond delay="2000"/>
                            </p:stCondLst>
                            <p:childTnLst>
                              <p:par>
                                <p:cTn id="37" presetID="22" presetClass="entr" presetSubtype="1"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up)">
                                      <p:cBhvr>
                                        <p:cTn id="39" dur="750"/>
                                        <p:tgtEl>
                                          <p:spTgt spid="31"/>
                                        </p:tgtEl>
                                      </p:cBhvr>
                                    </p:animEffect>
                                  </p:childTnLst>
                                </p:cTn>
                              </p:par>
                            </p:childTnLst>
                          </p:cTn>
                        </p:par>
                        <p:par>
                          <p:cTn id="40" fill="hold">
                            <p:stCondLst>
                              <p:cond delay="2750"/>
                            </p:stCondLst>
                            <p:childTnLst>
                              <p:par>
                                <p:cTn id="41" presetID="22" presetClass="entr" presetSubtype="4"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down)">
                                      <p:cBhvr>
                                        <p:cTn id="43" dur="750"/>
                                        <p:tgtEl>
                                          <p:spTgt spid="33"/>
                                        </p:tgtEl>
                                      </p:cBhvr>
                                    </p:animEffect>
                                  </p:childTnLst>
                                </p:cTn>
                              </p:par>
                            </p:childTnLst>
                          </p:cTn>
                        </p:par>
                        <p:par>
                          <p:cTn id="44" fill="hold">
                            <p:stCondLst>
                              <p:cond delay="3500"/>
                            </p:stCondLst>
                            <p:childTnLst>
                              <p:par>
                                <p:cTn id="45" presetID="22" presetClass="entr" presetSubtype="4"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down)">
                                      <p:cBhvr>
                                        <p:cTn id="47" dur="750"/>
                                        <p:tgtEl>
                                          <p:spTgt spid="32"/>
                                        </p:tgtEl>
                                      </p:cBhvr>
                                    </p:animEffect>
                                  </p:childTnLst>
                                </p:cTn>
                              </p:par>
                            </p:childTnLst>
                          </p:cTn>
                        </p:par>
                        <p:par>
                          <p:cTn id="48" fill="hold">
                            <p:stCondLst>
                              <p:cond delay="4250"/>
                            </p:stCondLst>
                            <p:childTnLst>
                              <p:par>
                                <p:cTn id="49" presetID="22" presetClass="entr" presetSubtype="8" fill="hold" grpId="0" nodeType="afterEffect">
                                  <p:stCondLst>
                                    <p:cond delay="0"/>
                                  </p:stCondLst>
                                  <p:childTnLst>
                                    <p:set>
                                      <p:cBhvr>
                                        <p:cTn id="50" dur="1" fill="hold">
                                          <p:stCondLst>
                                            <p:cond delay="0"/>
                                          </p:stCondLst>
                                        </p:cTn>
                                        <p:tgtEl>
                                          <p:spTgt spid="29">
                                            <p:txEl>
                                              <p:pRg st="0" end="0"/>
                                            </p:txEl>
                                          </p:spTgt>
                                        </p:tgtEl>
                                        <p:attrNameLst>
                                          <p:attrName>style.visibility</p:attrName>
                                        </p:attrNameLst>
                                      </p:cBhvr>
                                      <p:to>
                                        <p:strVal val="visible"/>
                                      </p:to>
                                    </p:set>
                                    <p:animEffect transition="in" filter="wipe(left)">
                                      <p:cBhvr>
                                        <p:cTn id="51" dur="500"/>
                                        <p:tgtEl>
                                          <p:spTgt spid="29">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nodeType="click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wipe(down)">
                                      <p:cBhvr>
                                        <p:cTn id="56" dur="750"/>
                                        <p:tgtEl>
                                          <p:spTgt spid="28"/>
                                        </p:tgtEl>
                                      </p:cBhvr>
                                    </p:animEffect>
                                  </p:childTnLst>
                                </p:cTn>
                              </p:par>
                            </p:childTnLst>
                          </p:cTn>
                        </p:par>
                        <p:par>
                          <p:cTn id="57" fill="hold">
                            <p:stCondLst>
                              <p:cond delay="750"/>
                            </p:stCondLst>
                            <p:childTnLst>
                              <p:par>
                                <p:cTn id="58" presetID="22" presetClass="entr" presetSubtype="8" fill="hold" grpId="0" nodeType="afterEffect">
                                  <p:stCondLst>
                                    <p:cond delay="0"/>
                                  </p:stCondLst>
                                  <p:childTnLst>
                                    <p:set>
                                      <p:cBhvr>
                                        <p:cTn id="59" dur="1" fill="hold">
                                          <p:stCondLst>
                                            <p:cond delay="0"/>
                                          </p:stCondLst>
                                        </p:cTn>
                                        <p:tgtEl>
                                          <p:spTgt spid="29">
                                            <p:txEl>
                                              <p:pRg st="1" end="1"/>
                                            </p:txEl>
                                          </p:spTgt>
                                        </p:tgtEl>
                                        <p:attrNameLst>
                                          <p:attrName>style.visibility</p:attrName>
                                        </p:attrNameLst>
                                      </p:cBhvr>
                                      <p:to>
                                        <p:strVal val="visible"/>
                                      </p:to>
                                    </p:set>
                                    <p:animEffect transition="in" filter="wipe(left)">
                                      <p:cBhvr>
                                        <p:cTn id="60" dur="500"/>
                                        <p:tgtEl>
                                          <p:spTgt spid="29">
                                            <p:txEl>
                                              <p:pRg st="1" end="1"/>
                                            </p:txEl>
                                          </p:spTgt>
                                        </p:tgtEl>
                                      </p:cBhvr>
                                    </p:animEffect>
                                  </p:childTnLst>
                                </p:cTn>
                              </p:par>
                            </p:childTnLst>
                          </p:cTn>
                        </p:par>
                        <p:par>
                          <p:cTn id="61" fill="hold">
                            <p:stCondLst>
                              <p:cond delay="1250"/>
                            </p:stCondLst>
                            <p:childTnLst>
                              <p:par>
                                <p:cTn id="62" presetID="22" presetClass="entr" presetSubtype="2"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Effect transition="in" filter="wipe(right)">
                                      <p:cBhvr>
                                        <p:cTn id="6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7018" grpId="0"/>
      <p:bldP spid="597020" grpId="0"/>
      <p:bldP spid="597021" grpId="0"/>
      <p:bldP spid="27" grpId="0" build="p"/>
      <p:bldP spid="29" grpId="0" uiExpand="1"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endParaRPr lang="en-US"/>
          </a:p>
        </p:txBody>
      </p:sp>
      <p:sp>
        <p:nvSpPr>
          <p:cNvPr id="6" name="Rectangle 5"/>
          <p:cNvSpPr>
            <a:spLocks noChangeArrowheads="1"/>
          </p:cNvSpPr>
          <p:nvPr/>
        </p:nvSpPr>
        <p:spPr bwMode="auto">
          <a:xfrm>
            <a:off x="4656137" y="990600"/>
            <a:ext cx="4343400" cy="5267325"/>
          </a:xfrm>
          <a:prstGeom prst="rect">
            <a:avLst/>
          </a:prstGeom>
          <a:solidFill>
            <a:srgbClr val="FFFFFF"/>
          </a:solidFill>
          <a:ln w="3175">
            <a:noFill/>
            <a:miter lim="800000"/>
            <a:headEnd/>
            <a:tailEnd/>
          </a:ln>
        </p:spPr>
        <p:txBody>
          <a:bodyPr/>
          <a:lstStyle/>
          <a:p>
            <a:pPr indent="290513">
              <a:buFontTx/>
              <a:buAutoNum type="arabicPeriod"/>
            </a:pPr>
            <a:endParaRPr lang="en-US"/>
          </a:p>
        </p:txBody>
      </p:sp>
      <p:sp>
        <p:nvSpPr>
          <p:cNvPr id="9" name="Rectangle 3"/>
          <p:cNvSpPr>
            <a:spLocks noChangeArrowheads="1"/>
          </p:cNvSpPr>
          <p:nvPr/>
        </p:nvSpPr>
        <p:spPr bwMode="auto">
          <a:xfrm>
            <a:off x="465138" y="990600"/>
            <a:ext cx="4191000" cy="6096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CONSUMER PREFERENCES FOR HEALTH CARE VERSUS OTHER </a:t>
            </a:r>
            <a:r>
              <a:rPr lang="en-US" sz="1600" b="1" dirty="0" smtClean="0">
                <a:latin typeface="Arial" charset="0"/>
              </a:rPr>
              <a:t>GOODS</a:t>
            </a:r>
            <a:endParaRPr lang="en-US" sz="1600" b="1" dirty="0">
              <a:latin typeface="Arial" charset="0"/>
            </a:endParaRPr>
          </a:p>
        </p:txBody>
      </p:sp>
      <p:sp>
        <p:nvSpPr>
          <p:cNvPr id="10" name="Rectangle 8"/>
          <p:cNvSpPr>
            <a:spLocks noChangeArrowheads="1"/>
          </p:cNvSpPr>
          <p:nvPr/>
        </p:nvSpPr>
        <p:spPr bwMode="auto">
          <a:xfrm>
            <a:off x="465137" y="1552575"/>
            <a:ext cx="4038600" cy="4953000"/>
          </a:xfrm>
          <a:prstGeom prst="rect">
            <a:avLst/>
          </a:prstGeom>
          <a:noFill/>
          <a:ln w="9525">
            <a:noFill/>
            <a:miter lim="800000"/>
            <a:headEnd/>
            <a:tailEnd/>
          </a:ln>
        </p:spPr>
        <p:txBody>
          <a:bodyPr/>
          <a:lstStyle/>
          <a:p>
            <a:pPr>
              <a:spcBef>
                <a:spcPct val="20000"/>
              </a:spcBef>
              <a:buFontTx/>
              <a:buNone/>
            </a:pPr>
            <a:r>
              <a:rPr lang="en-US" sz="1600" dirty="0">
                <a:latin typeface="Arial" charset="0"/>
              </a:rPr>
              <a:t>These indifference curves show the trade-off between consumption of health care (H) versus other goods (O). Curve </a:t>
            </a:r>
            <a:r>
              <a:rPr lang="en-US" sz="1600" i="1" dirty="0">
                <a:latin typeface="Arial" charset="0"/>
              </a:rPr>
              <a:t>U</a:t>
            </a:r>
            <a:r>
              <a:rPr lang="en-US" sz="1600" baseline="-25000" dirty="0">
                <a:latin typeface="Arial" charset="0"/>
              </a:rPr>
              <a:t>1</a:t>
            </a:r>
            <a:r>
              <a:rPr lang="en-US" sz="1600" dirty="0">
                <a:latin typeface="Arial" charset="0"/>
              </a:rPr>
              <a:t> applies to a consumer with low income; given the consumer’s budget constraint, satisfaction is maximized at point A. </a:t>
            </a:r>
          </a:p>
          <a:p>
            <a:pPr>
              <a:spcBef>
                <a:spcPct val="20000"/>
              </a:spcBef>
              <a:buFontTx/>
              <a:buNone/>
            </a:pPr>
            <a:r>
              <a:rPr lang="en-US" sz="1600" dirty="0">
                <a:latin typeface="Arial" charset="0"/>
              </a:rPr>
              <a:t>As income increases the budget line shifts to the right, and curve </a:t>
            </a:r>
            <a:r>
              <a:rPr lang="en-US" sz="1600" i="1" dirty="0">
                <a:latin typeface="Arial" charset="0"/>
              </a:rPr>
              <a:t>U</a:t>
            </a:r>
            <a:r>
              <a:rPr lang="en-US" sz="1600" baseline="-25000" dirty="0">
                <a:latin typeface="Arial" charset="0"/>
              </a:rPr>
              <a:t>2</a:t>
            </a:r>
            <a:r>
              <a:rPr lang="en-US" sz="1600" dirty="0">
                <a:latin typeface="Arial" charset="0"/>
              </a:rPr>
              <a:t> becomes feasible. The consumer moves to point B, with greater consumption of both health care and other goods. </a:t>
            </a:r>
          </a:p>
          <a:p>
            <a:pPr>
              <a:spcBef>
                <a:spcPct val="20000"/>
              </a:spcBef>
              <a:buFontTx/>
              <a:buNone/>
            </a:pPr>
            <a:r>
              <a:rPr lang="en-US" sz="1600" dirty="0">
                <a:latin typeface="Arial" charset="0"/>
              </a:rPr>
              <a:t>Curve </a:t>
            </a:r>
            <a:r>
              <a:rPr lang="en-US" sz="1600" i="1" dirty="0">
                <a:latin typeface="Arial" charset="0"/>
              </a:rPr>
              <a:t>U</a:t>
            </a:r>
            <a:r>
              <a:rPr lang="en-US" sz="1600" baseline="-25000" dirty="0">
                <a:latin typeface="Arial" charset="0"/>
              </a:rPr>
              <a:t>3</a:t>
            </a:r>
            <a:r>
              <a:rPr lang="en-US" sz="1600" dirty="0">
                <a:latin typeface="Arial" charset="0"/>
              </a:rPr>
              <a:t> applies to a high-income consumer, and implies less willingness to give up health care for other goods. Moving from point B to point C, the consumer’s consumption of health care increases considerably (from </a:t>
            </a:r>
            <a:r>
              <a:rPr lang="en-US" sz="1600" i="1" dirty="0">
                <a:latin typeface="Arial" charset="0"/>
              </a:rPr>
              <a:t>H</a:t>
            </a:r>
            <a:r>
              <a:rPr lang="en-US" sz="1600" baseline="-25000" dirty="0">
                <a:latin typeface="Arial" charset="0"/>
              </a:rPr>
              <a:t>2</a:t>
            </a:r>
            <a:r>
              <a:rPr lang="en-US" sz="1600" dirty="0">
                <a:latin typeface="Arial" charset="0"/>
              </a:rPr>
              <a:t> to </a:t>
            </a:r>
            <a:r>
              <a:rPr lang="en-US" sz="1600" i="1" dirty="0">
                <a:latin typeface="Arial" charset="0"/>
              </a:rPr>
              <a:t>H</a:t>
            </a:r>
            <a:r>
              <a:rPr lang="en-US" sz="1600" baseline="-25000" dirty="0">
                <a:latin typeface="Arial" charset="0"/>
              </a:rPr>
              <a:t>3</a:t>
            </a:r>
            <a:r>
              <a:rPr lang="en-US" sz="1600" dirty="0">
                <a:latin typeface="Arial" charset="0"/>
              </a:rPr>
              <a:t>), while her consumption of other goods increases only modestly (from </a:t>
            </a:r>
            <a:r>
              <a:rPr lang="en-US" sz="1600" i="1" dirty="0">
                <a:latin typeface="Arial" charset="0"/>
              </a:rPr>
              <a:t>O</a:t>
            </a:r>
            <a:r>
              <a:rPr lang="en-US" sz="1600" baseline="-25000" dirty="0">
                <a:latin typeface="Arial" charset="0"/>
              </a:rPr>
              <a:t>2</a:t>
            </a:r>
            <a:r>
              <a:rPr lang="en-US" sz="1600" dirty="0">
                <a:latin typeface="Arial" charset="0"/>
              </a:rPr>
              <a:t> to </a:t>
            </a:r>
            <a:r>
              <a:rPr lang="en-US" sz="1600" i="1" dirty="0">
                <a:latin typeface="Arial" charset="0"/>
              </a:rPr>
              <a:t>O</a:t>
            </a:r>
            <a:r>
              <a:rPr lang="en-US" sz="1600" baseline="-25000" dirty="0">
                <a:latin typeface="Arial" charset="0"/>
              </a:rPr>
              <a:t>3</a:t>
            </a:r>
            <a:r>
              <a:rPr lang="en-US" sz="1600" dirty="0">
                <a:latin typeface="Arial" charset="0"/>
              </a:rPr>
              <a:t>).</a:t>
            </a:r>
          </a:p>
        </p:txBody>
      </p:sp>
      <p:sp>
        <p:nvSpPr>
          <p:cNvPr id="11" name="Rectangle 9"/>
          <p:cNvSpPr>
            <a:spLocks noChangeArrowheads="1"/>
          </p:cNvSpPr>
          <p:nvPr/>
        </p:nvSpPr>
        <p:spPr bwMode="auto">
          <a:xfrm>
            <a:off x="513645" y="685800"/>
            <a:ext cx="1523118"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3.16</a:t>
            </a:r>
          </a:p>
        </p:txBody>
      </p:sp>
      <p:sp>
        <p:nvSpPr>
          <p:cNvPr id="20" name="Rectangle 6"/>
          <p:cNvSpPr>
            <a:spLocks noChangeArrowheads="1"/>
          </p:cNvSpPr>
          <p:nvPr/>
        </p:nvSpPr>
        <p:spPr bwMode="auto">
          <a:xfrm>
            <a:off x="685800" y="76200"/>
            <a:ext cx="1847850" cy="487363"/>
          </a:xfrm>
          <a:prstGeom prst="rect">
            <a:avLst/>
          </a:prstGeom>
          <a:noFill/>
          <a:ln w="9525">
            <a:noFill/>
            <a:miter lim="800000"/>
            <a:headEnd/>
            <a:tailEnd/>
          </a:ln>
        </p:spPr>
        <p:txBody>
          <a:bodyPr anchor="ctr"/>
          <a:lstStyle/>
          <a:p>
            <a:pPr>
              <a:buFontTx/>
              <a:buNone/>
            </a:pPr>
            <a:r>
              <a:rPr lang="en-US" sz="2000">
                <a:solidFill>
                  <a:srgbClr val="007CB2"/>
                </a:solidFill>
                <a:latin typeface="Arial" charset="0"/>
              </a:rPr>
              <a:t>EXAMPLE 3.4 </a:t>
            </a:r>
          </a:p>
        </p:txBody>
      </p:sp>
      <p:cxnSp>
        <p:nvCxnSpPr>
          <p:cNvPr id="21" name="Straight Connector 20"/>
          <p:cNvCxnSpPr>
            <a:cxnSpLocks noChangeShapeType="1"/>
          </p:cNvCxnSpPr>
          <p:nvPr/>
        </p:nvCxnSpPr>
        <p:spPr bwMode="auto">
          <a:xfrm flipH="1">
            <a:off x="685800" y="533400"/>
            <a:ext cx="1847850" cy="0"/>
          </a:xfrm>
          <a:prstGeom prst="line">
            <a:avLst/>
          </a:prstGeom>
          <a:noFill/>
          <a:ln w="50800" algn="ctr">
            <a:solidFill>
              <a:srgbClr val="007CB2"/>
            </a:solidFill>
            <a:round/>
            <a:headEnd/>
            <a:tailEnd/>
          </a:ln>
        </p:spPr>
      </p:cxnSp>
      <p:sp>
        <p:nvSpPr>
          <p:cNvPr id="22" name="Rectangle 6"/>
          <p:cNvSpPr>
            <a:spLocks noChangeArrowheads="1"/>
          </p:cNvSpPr>
          <p:nvPr/>
        </p:nvSpPr>
        <p:spPr bwMode="auto">
          <a:xfrm>
            <a:off x="2647950" y="76200"/>
            <a:ext cx="51244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CONSUMER CHOICE OF HEALTH CARE</a:t>
            </a:r>
            <a:endParaRPr lang="en-US" sz="2000" b="1" dirty="0">
              <a:solidFill>
                <a:srgbClr val="007CB2"/>
              </a:solidFill>
              <a:latin typeface="Arial" charset="0"/>
            </a:endParaRPr>
          </a:p>
        </p:txBody>
      </p:sp>
      <p:grpSp>
        <p:nvGrpSpPr>
          <p:cNvPr id="23" name="Group 22"/>
          <p:cNvGrpSpPr>
            <a:grpSpLocks/>
          </p:cNvGrpSpPr>
          <p:nvPr/>
        </p:nvGrpSpPr>
        <p:grpSpPr bwMode="auto">
          <a:xfrm>
            <a:off x="4645819" y="6172199"/>
            <a:ext cx="4421981" cy="166687"/>
            <a:chOff x="3657600" y="1678781"/>
            <a:chExt cx="4800600" cy="152400"/>
          </a:xfrm>
        </p:grpSpPr>
        <p:cxnSp>
          <p:nvCxnSpPr>
            <p:cNvPr id="39964"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39965"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6" name="Group 25"/>
          <p:cNvGrpSpPr>
            <a:grpSpLocks/>
          </p:cNvGrpSpPr>
          <p:nvPr/>
        </p:nvGrpSpPr>
        <p:grpSpPr bwMode="auto">
          <a:xfrm>
            <a:off x="4572000" y="990600"/>
            <a:ext cx="152400" cy="5267325"/>
            <a:chOff x="3574256" y="2209800"/>
            <a:chExt cx="152400" cy="4114800"/>
          </a:xfrm>
        </p:grpSpPr>
        <p:cxnSp>
          <p:nvCxnSpPr>
            <p:cNvPr id="3996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39963"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pic>
        <p:nvPicPr>
          <p:cNvPr id="55298" name="Picture 2"/>
          <p:cNvPicPr>
            <a:picLocks noChangeAspect="1" noChangeArrowheads="1"/>
          </p:cNvPicPr>
          <p:nvPr/>
        </p:nvPicPr>
        <p:blipFill>
          <a:blip r:embed="rId2" cstate="print"/>
          <a:srcRect/>
          <a:stretch>
            <a:fillRect/>
          </a:stretch>
        </p:blipFill>
        <p:spPr bwMode="auto">
          <a:xfrm>
            <a:off x="6400800" y="1143000"/>
            <a:ext cx="2457450" cy="1571625"/>
          </a:xfrm>
          <a:prstGeom prst="rect">
            <a:avLst/>
          </a:prstGeom>
          <a:noFill/>
          <a:ln w="9525" algn="ctr">
            <a:noFill/>
            <a:miter lim="800000"/>
            <a:headEnd/>
            <a:tailEnd/>
          </a:ln>
          <a:effectLst/>
        </p:spPr>
      </p:pic>
      <p:pic>
        <p:nvPicPr>
          <p:cNvPr id="3" name="Picture 2"/>
          <p:cNvPicPr>
            <a:picLocks noChangeAspect="1"/>
          </p:cNvPicPr>
          <p:nvPr/>
        </p:nvPicPr>
        <p:blipFill>
          <a:blip r:embed="rId3" cstate="print"/>
          <a:srcRect/>
          <a:stretch>
            <a:fillRect/>
          </a:stretch>
        </p:blipFill>
        <p:spPr bwMode="auto">
          <a:xfrm>
            <a:off x="4716462" y="2268538"/>
            <a:ext cx="4333875" cy="3962400"/>
          </a:xfrm>
          <a:prstGeom prst="rect">
            <a:avLst/>
          </a:prstGeom>
          <a:noFill/>
          <a:ln w="9525">
            <a:noFill/>
            <a:miter lim="800000"/>
            <a:headEnd/>
            <a:tailEnd/>
          </a:ln>
        </p:spPr>
      </p:pic>
      <p:pic>
        <p:nvPicPr>
          <p:cNvPr id="4" name="Picture 3"/>
          <p:cNvPicPr>
            <a:picLocks noChangeAspect="1"/>
          </p:cNvPicPr>
          <p:nvPr/>
        </p:nvPicPr>
        <p:blipFill>
          <a:blip r:embed="rId4" cstate="print"/>
          <a:srcRect/>
          <a:stretch>
            <a:fillRect/>
          </a:stretch>
        </p:blipFill>
        <p:spPr bwMode="auto">
          <a:xfrm>
            <a:off x="4716462" y="2268538"/>
            <a:ext cx="4333875" cy="3962400"/>
          </a:xfrm>
          <a:prstGeom prst="rect">
            <a:avLst/>
          </a:prstGeom>
          <a:noFill/>
          <a:ln w="9525">
            <a:noFill/>
            <a:miter lim="800000"/>
            <a:headEnd/>
            <a:tailEnd/>
          </a:ln>
        </p:spPr>
      </p:pic>
      <p:pic>
        <p:nvPicPr>
          <p:cNvPr id="7" name="Picture 6"/>
          <p:cNvPicPr>
            <a:picLocks noChangeAspect="1"/>
          </p:cNvPicPr>
          <p:nvPr/>
        </p:nvPicPr>
        <p:blipFill>
          <a:blip r:embed="rId5" cstate="print"/>
          <a:srcRect/>
          <a:stretch>
            <a:fillRect/>
          </a:stretch>
        </p:blipFill>
        <p:spPr bwMode="auto">
          <a:xfrm>
            <a:off x="4716462" y="2268538"/>
            <a:ext cx="4333875" cy="3962400"/>
          </a:xfrm>
          <a:prstGeom prst="rect">
            <a:avLst/>
          </a:prstGeom>
          <a:noFill/>
          <a:ln w="9525">
            <a:noFill/>
            <a:miter lim="800000"/>
            <a:headEnd/>
            <a:tailEnd/>
          </a:ln>
        </p:spPr>
      </p:pic>
      <p:pic>
        <p:nvPicPr>
          <p:cNvPr id="12" name="Picture 11"/>
          <p:cNvPicPr>
            <a:picLocks noChangeAspect="1"/>
          </p:cNvPicPr>
          <p:nvPr/>
        </p:nvPicPr>
        <p:blipFill>
          <a:blip r:embed="rId6" cstate="print"/>
          <a:srcRect/>
          <a:stretch>
            <a:fillRect/>
          </a:stretch>
        </p:blipFill>
        <p:spPr bwMode="auto">
          <a:xfrm>
            <a:off x="4716462" y="2268538"/>
            <a:ext cx="4333875" cy="3962400"/>
          </a:xfrm>
          <a:prstGeom prst="rect">
            <a:avLst/>
          </a:prstGeom>
          <a:noFill/>
          <a:ln w="9525">
            <a:noFill/>
            <a:miter lim="800000"/>
            <a:headEnd/>
            <a:tailEnd/>
          </a:ln>
        </p:spPr>
      </p:pic>
      <p:pic>
        <p:nvPicPr>
          <p:cNvPr id="8" name="Picture 7"/>
          <p:cNvPicPr>
            <a:picLocks noChangeAspect="1"/>
          </p:cNvPicPr>
          <p:nvPr/>
        </p:nvPicPr>
        <p:blipFill>
          <a:blip r:embed="rId7" cstate="print"/>
          <a:srcRect/>
          <a:stretch>
            <a:fillRect/>
          </a:stretch>
        </p:blipFill>
        <p:spPr bwMode="auto">
          <a:xfrm>
            <a:off x="4716462" y="2268538"/>
            <a:ext cx="4333875" cy="3962400"/>
          </a:xfrm>
          <a:prstGeom prst="rect">
            <a:avLst/>
          </a:prstGeom>
          <a:noFill/>
          <a:ln w="9525">
            <a:noFill/>
            <a:miter lim="800000"/>
            <a:headEnd/>
            <a:tailEnd/>
          </a:ln>
        </p:spPr>
      </p:pic>
      <p:pic>
        <p:nvPicPr>
          <p:cNvPr id="13" name="Picture 12"/>
          <p:cNvPicPr>
            <a:picLocks noChangeAspect="1"/>
          </p:cNvPicPr>
          <p:nvPr/>
        </p:nvPicPr>
        <p:blipFill>
          <a:blip r:embed="rId8" cstate="print"/>
          <a:srcRect/>
          <a:stretch>
            <a:fillRect/>
          </a:stretch>
        </p:blipFill>
        <p:spPr bwMode="auto">
          <a:xfrm>
            <a:off x="4716462" y="2268538"/>
            <a:ext cx="4333875" cy="3962400"/>
          </a:xfrm>
          <a:prstGeom prst="rect">
            <a:avLst/>
          </a:prstGeom>
          <a:noFill/>
          <a:ln w="9525">
            <a:noFill/>
            <a:miter lim="800000"/>
            <a:headEnd/>
            <a:tailEnd/>
          </a:ln>
        </p:spPr>
      </p:pic>
      <p:pic>
        <p:nvPicPr>
          <p:cNvPr id="14" name="Picture 13"/>
          <p:cNvPicPr>
            <a:picLocks noChangeAspect="1"/>
          </p:cNvPicPr>
          <p:nvPr/>
        </p:nvPicPr>
        <p:blipFill>
          <a:blip r:embed="rId9" cstate="print"/>
          <a:srcRect/>
          <a:stretch>
            <a:fillRect/>
          </a:stretch>
        </p:blipFill>
        <p:spPr bwMode="auto">
          <a:xfrm>
            <a:off x="4716462" y="2268538"/>
            <a:ext cx="4333875" cy="3962400"/>
          </a:xfrm>
          <a:prstGeom prst="rect">
            <a:avLst/>
          </a:prstGeom>
          <a:noFill/>
          <a:ln w="9525">
            <a:noFill/>
            <a:miter lim="800000"/>
            <a:headEnd/>
            <a:tailEnd/>
          </a:ln>
        </p:spPr>
      </p:pic>
      <p:pic>
        <p:nvPicPr>
          <p:cNvPr id="16" name="Picture 15"/>
          <p:cNvPicPr>
            <a:picLocks noChangeAspect="1"/>
          </p:cNvPicPr>
          <p:nvPr/>
        </p:nvPicPr>
        <p:blipFill>
          <a:blip r:embed="rId10" cstate="print"/>
          <a:srcRect/>
          <a:stretch>
            <a:fillRect/>
          </a:stretch>
        </p:blipFill>
        <p:spPr bwMode="auto">
          <a:xfrm>
            <a:off x="4716462" y="2268538"/>
            <a:ext cx="4333875" cy="3962400"/>
          </a:xfrm>
          <a:prstGeom prst="rect">
            <a:avLst/>
          </a:prstGeom>
          <a:noFill/>
          <a:ln w="9525">
            <a:noFill/>
            <a:miter lim="800000"/>
            <a:headEnd/>
            <a:tailEnd/>
          </a:ln>
        </p:spPr>
      </p:pic>
      <p:pic>
        <p:nvPicPr>
          <p:cNvPr id="15" name="Picture 14"/>
          <p:cNvPicPr>
            <a:picLocks noChangeAspect="1"/>
          </p:cNvPicPr>
          <p:nvPr/>
        </p:nvPicPr>
        <p:blipFill>
          <a:blip r:embed="rId11" cstate="print"/>
          <a:srcRect/>
          <a:stretch>
            <a:fillRect/>
          </a:stretch>
        </p:blipFill>
        <p:spPr bwMode="auto">
          <a:xfrm>
            <a:off x="4716462" y="2268538"/>
            <a:ext cx="4333875" cy="3962400"/>
          </a:xfrm>
          <a:prstGeom prst="rect">
            <a:avLst/>
          </a:prstGeom>
          <a:noFill/>
          <a:ln w="9525">
            <a:noFill/>
            <a:miter lim="800000"/>
            <a:headEnd/>
            <a:tailEnd/>
          </a:ln>
        </p:spPr>
      </p:pic>
      <p:pic>
        <p:nvPicPr>
          <p:cNvPr id="17" name="Picture 16"/>
          <p:cNvPicPr>
            <a:picLocks noChangeAspect="1"/>
          </p:cNvPicPr>
          <p:nvPr/>
        </p:nvPicPr>
        <p:blipFill>
          <a:blip r:embed="rId12" cstate="print"/>
          <a:srcRect/>
          <a:stretch>
            <a:fillRect/>
          </a:stretch>
        </p:blipFill>
        <p:spPr bwMode="auto">
          <a:xfrm>
            <a:off x="4716462" y="2268538"/>
            <a:ext cx="4333875" cy="3962400"/>
          </a:xfrm>
          <a:prstGeom prst="rect">
            <a:avLst/>
          </a:prstGeom>
          <a:noFill/>
          <a:ln w="9525">
            <a:noFill/>
            <a:miter lim="800000"/>
            <a:headEnd/>
            <a:tailEnd/>
          </a:ln>
        </p:spPr>
      </p:pic>
      <p:pic>
        <p:nvPicPr>
          <p:cNvPr id="18" name="Picture 17"/>
          <p:cNvPicPr>
            <a:picLocks noChangeAspect="1"/>
          </p:cNvPicPr>
          <p:nvPr/>
        </p:nvPicPr>
        <p:blipFill>
          <a:blip r:embed="rId13" cstate="print"/>
          <a:srcRect/>
          <a:stretch>
            <a:fillRect/>
          </a:stretch>
        </p:blipFill>
        <p:spPr bwMode="auto">
          <a:xfrm>
            <a:off x="4716462" y="2268538"/>
            <a:ext cx="4333875" cy="3962400"/>
          </a:xfrm>
          <a:prstGeom prst="rect">
            <a:avLst/>
          </a:prstGeom>
          <a:noFill/>
          <a:ln w="9525">
            <a:noFill/>
            <a:miter lim="800000"/>
            <a:headEnd/>
            <a:tailEnd/>
          </a:ln>
        </p:spPr>
      </p:pic>
      <p:pic>
        <p:nvPicPr>
          <p:cNvPr id="24" name="Picture 23"/>
          <p:cNvPicPr>
            <a:picLocks noChangeAspect="1"/>
          </p:cNvPicPr>
          <p:nvPr/>
        </p:nvPicPr>
        <p:blipFill>
          <a:blip r:embed="rId14" cstate="print"/>
          <a:srcRect/>
          <a:stretch>
            <a:fillRect/>
          </a:stretch>
        </p:blipFill>
        <p:spPr bwMode="auto">
          <a:xfrm>
            <a:off x="4716462" y="2268538"/>
            <a:ext cx="4333875" cy="3962400"/>
          </a:xfrm>
          <a:prstGeom prst="rect">
            <a:avLst/>
          </a:prstGeom>
          <a:noFill/>
          <a:ln w="9525">
            <a:noFill/>
            <a:miter lim="800000"/>
            <a:headEnd/>
            <a:tailEnd/>
          </a:ln>
        </p:spPr>
      </p:pic>
      <p:pic>
        <p:nvPicPr>
          <p:cNvPr id="19" name="Picture 18"/>
          <p:cNvPicPr>
            <a:picLocks noChangeAspect="1"/>
          </p:cNvPicPr>
          <p:nvPr/>
        </p:nvPicPr>
        <p:blipFill>
          <a:blip r:embed="rId15" cstate="print"/>
          <a:srcRect/>
          <a:stretch>
            <a:fillRect/>
          </a:stretch>
        </p:blipFill>
        <p:spPr bwMode="auto">
          <a:xfrm>
            <a:off x="4716462" y="2268538"/>
            <a:ext cx="4333875" cy="3962400"/>
          </a:xfrm>
          <a:prstGeom prst="rect">
            <a:avLst/>
          </a:prstGeom>
          <a:noFill/>
          <a:ln w="9525">
            <a:noFill/>
            <a:miter lim="800000"/>
            <a:headEnd/>
            <a:tailEnd/>
          </a:ln>
        </p:spPr>
      </p:pic>
      <p:cxnSp>
        <p:nvCxnSpPr>
          <p:cNvPr id="30" name="Straight Connector 2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left)">
                                      <p:cBhvr>
                                        <p:cTn id="14" dur="500"/>
                                        <p:tgtEl>
                                          <p:spTgt spid="21"/>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wipe(left)">
                                      <p:cBhvr>
                                        <p:cTn id="18" dur="500"/>
                                        <p:tgtEl>
                                          <p:spTgt spid="22"/>
                                        </p:tgtEl>
                                      </p:cBhvr>
                                    </p:animEffect>
                                  </p:childTnLst>
                                </p:cTn>
                              </p:par>
                            </p:childTnLst>
                          </p:cTn>
                        </p:par>
                        <p:par>
                          <p:cTn id="19" fill="hold" nodeType="afterGroup">
                            <p:stCondLst>
                              <p:cond delay="1500"/>
                            </p:stCondLst>
                            <p:childTnLst>
                              <p:par>
                                <p:cTn id="20" presetID="10" presetClass="entr" presetSubtype="0" fill="hold" nodeType="afterEffect">
                                  <p:stCondLst>
                                    <p:cond delay="0"/>
                                  </p:stCondLst>
                                  <p:childTnLst>
                                    <p:set>
                                      <p:cBhvr>
                                        <p:cTn id="21" dur="1" fill="hold">
                                          <p:stCondLst>
                                            <p:cond delay="0"/>
                                          </p:stCondLst>
                                        </p:cTn>
                                        <p:tgtEl>
                                          <p:spTgt spid="55298"/>
                                        </p:tgtEl>
                                        <p:attrNameLst>
                                          <p:attrName>style.visibility</p:attrName>
                                        </p:attrNameLst>
                                      </p:cBhvr>
                                      <p:to>
                                        <p:strVal val="visible"/>
                                      </p:to>
                                    </p:set>
                                    <p:animEffect transition="in" filter="fade">
                                      <p:cBhvr>
                                        <p:cTn id="22" dur="500"/>
                                        <p:tgtEl>
                                          <p:spTgt spid="55298"/>
                                        </p:tgtEl>
                                      </p:cBhvr>
                                    </p:animEffect>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par>
                          <p:cTn id="27" fill="hold" nodeType="afterGroup">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childTnLst>
                          </p:cTn>
                        </p:par>
                        <p:par>
                          <p:cTn id="31" fill="hold" nodeType="afterGroup">
                            <p:stCondLst>
                              <p:cond delay="3000"/>
                            </p:stCondLst>
                            <p:childTnLst>
                              <p:par>
                                <p:cTn id="32" presetID="22" presetClass="entr" presetSubtype="4" fill="hold"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down)">
                                      <p:cBhvr>
                                        <p:cTn id="34" dur="500"/>
                                        <p:tgtEl>
                                          <p:spTgt spid="26"/>
                                        </p:tgtEl>
                                      </p:cBhvr>
                                    </p:animEffect>
                                  </p:childTnLst>
                                </p:cTn>
                              </p:par>
                              <p:par>
                                <p:cTn id="35" presetID="22" presetClass="entr" presetSubtype="8"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wipe(left)">
                                      <p:cBhvr>
                                        <p:cTn id="37" dur="500"/>
                                        <p:tgtEl>
                                          <p:spTgt spid="23"/>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par>
                          <p:cTn id="42" fill="hold">
                            <p:stCondLst>
                              <p:cond delay="4000"/>
                            </p:stCondLst>
                            <p:childTnLst>
                              <p:par>
                                <p:cTn id="43" presetID="22" presetClass="entr" presetSubtype="4" fill="hold" nodeType="after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wipe(down)">
                                      <p:cBhvr>
                                        <p:cTn id="45" dur="750"/>
                                        <p:tgtEl>
                                          <p:spTgt spid="3"/>
                                        </p:tgtEl>
                                      </p:cBhvr>
                                    </p:animEffect>
                                  </p:childTnLst>
                                </p:cTn>
                              </p:par>
                            </p:childTnLst>
                          </p:cTn>
                        </p:par>
                        <p:par>
                          <p:cTn id="46" fill="hold">
                            <p:stCondLst>
                              <p:cond delay="4750"/>
                            </p:stCondLst>
                            <p:childTnLst>
                              <p:par>
                                <p:cTn id="47" presetID="22" presetClass="entr" presetSubtype="1"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wipe(up)">
                                      <p:cBhvr>
                                        <p:cTn id="49" dur="750"/>
                                        <p:tgtEl>
                                          <p:spTgt spid="4"/>
                                        </p:tgtEl>
                                      </p:cBhvr>
                                    </p:animEffect>
                                  </p:childTnLst>
                                </p:cTn>
                              </p:par>
                            </p:childTnLst>
                          </p:cTn>
                        </p:par>
                        <p:par>
                          <p:cTn id="50" fill="hold">
                            <p:stCondLst>
                              <p:cond delay="5500"/>
                            </p:stCondLst>
                            <p:childTnLst>
                              <p:par>
                                <p:cTn id="51" presetID="22" presetClass="entr" presetSubtype="8"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left)">
                                      <p:cBhvr>
                                        <p:cTn id="53" dur="750"/>
                                        <p:tgtEl>
                                          <p:spTgt spid="7"/>
                                        </p:tgtEl>
                                      </p:cBhvr>
                                    </p:animEffect>
                                  </p:childTnLst>
                                </p:cTn>
                              </p:par>
                            </p:childTnLst>
                          </p:cTn>
                        </p:par>
                        <p:par>
                          <p:cTn id="54" fill="hold">
                            <p:stCondLst>
                              <p:cond delay="6250"/>
                            </p:stCondLst>
                            <p:childTnLst>
                              <p:par>
                                <p:cTn id="55" presetID="22" presetClass="entr" presetSubtype="8" fill="hold"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wipe(left)">
                                      <p:cBhvr>
                                        <p:cTn id="57" dur="750"/>
                                        <p:tgtEl>
                                          <p:spTgt spid="8"/>
                                        </p:tgtEl>
                                      </p:cBhvr>
                                    </p:animEffect>
                                  </p:childTnLst>
                                </p:cTn>
                              </p:par>
                            </p:childTnLst>
                          </p:cTn>
                        </p:par>
                        <p:par>
                          <p:cTn id="58" fill="hold">
                            <p:stCondLst>
                              <p:cond delay="7000"/>
                            </p:stCondLst>
                            <p:childTnLst>
                              <p:par>
                                <p:cTn id="59" presetID="22" presetClass="entr" presetSubtype="1" fill="hold"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up)">
                                      <p:cBhvr>
                                        <p:cTn id="61" dur="750"/>
                                        <p:tgtEl>
                                          <p:spTgt spid="12"/>
                                        </p:tgtEl>
                                      </p:cBhvr>
                                    </p:animEffect>
                                  </p:childTnLst>
                                </p:cTn>
                              </p:par>
                            </p:childTnLst>
                          </p:cTn>
                        </p:par>
                        <p:par>
                          <p:cTn id="62" fill="hold">
                            <p:stCondLst>
                              <p:cond delay="7750"/>
                            </p:stCondLst>
                            <p:childTnLst>
                              <p:par>
                                <p:cTn id="63" presetID="22" presetClass="entr" presetSubtype="8" fill="hold" grpId="0" nodeType="afterEffect">
                                  <p:stCondLst>
                                    <p:cond delay="0"/>
                                  </p:stCondLst>
                                  <p:childTnLst>
                                    <p:set>
                                      <p:cBhvr>
                                        <p:cTn id="64" dur="1" fill="hold">
                                          <p:stCondLst>
                                            <p:cond delay="0"/>
                                          </p:stCondLst>
                                        </p:cTn>
                                        <p:tgtEl>
                                          <p:spTgt spid="10">
                                            <p:txEl>
                                              <p:pRg st="0" end="0"/>
                                            </p:txEl>
                                          </p:spTgt>
                                        </p:tgtEl>
                                        <p:attrNameLst>
                                          <p:attrName>style.visibility</p:attrName>
                                        </p:attrNameLst>
                                      </p:cBhvr>
                                      <p:to>
                                        <p:strVal val="visible"/>
                                      </p:to>
                                    </p:set>
                                    <p:animEffect transition="in" filter="wipe(left)">
                                      <p:cBhvr>
                                        <p:cTn id="65" dur="500"/>
                                        <p:tgtEl>
                                          <p:spTgt spid="10">
                                            <p:txEl>
                                              <p:pRg st="0" end="0"/>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1" fill="hold" nodeType="click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wipe(up)">
                                      <p:cBhvr>
                                        <p:cTn id="70" dur="750"/>
                                        <p:tgtEl>
                                          <p:spTgt spid="13"/>
                                        </p:tgtEl>
                                      </p:cBhvr>
                                    </p:animEffect>
                                  </p:childTnLst>
                                </p:cTn>
                              </p:par>
                            </p:childTnLst>
                          </p:cTn>
                        </p:par>
                        <p:par>
                          <p:cTn id="71" fill="hold">
                            <p:stCondLst>
                              <p:cond delay="750"/>
                            </p:stCondLst>
                            <p:childTnLst>
                              <p:par>
                                <p:cTn id="72" presetID="22" presetClass="entr" presetSubtype="8" fill="hold" nodeType="after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wipe(left)">
                                      <p:cBhvr>
                                        <p:cTn id="74" dur="750"/>
                                        <p:tgtEl>
                                          <p:spTgt spid="14"/>
                                        </p:tgtEl>
                                      </p:cBhvr>
                                    </p:animEffect>
                                  </p:childTnLst>
                                </p:cTn>
                              </p:par>
                            </p:childTnLst>
                          </p:cTn>
                        </p:par>
                        <p:par>
                          <p:cTn id="75" fill="hold">
                            <p:stCondLst>
                              <p:cond delay="1500"/>
                            </p:stCondLst>
                            <p:childTnLst>
                              <p:par>
                                <p:cTn id="76" presetID="22" presetClass="entr" presetSubtype="8" fill="hold" nodeType="after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wipe(left)">
                                      <p:cBhvr>
                                        <p:cTn id="78" dur="750"/>
                                        <p:tgtEl>
                                          <p:spTgt spid="15"/>
                                        </p:tgtEl>
                                      </p:cBhvr>
                                    </p:animEffect>
                                  </p:childTnLst>
                                </p:cTn>
                              </p:par>
                            </p:childTnLst>
                          </p:cTn>
                        </p:par>
                        <p:par>
                          <p:cTn id="79" fill="hold">
                            <p:stCondLst>
                              <p:cond delay="2250"/>
                            </p:stCondLst>
                            <p:childTnLst>
                              <p:par>
                                <p:cTn id="80" presetID="22" presetClass="entr" presetSubtype="1" fill="hold" nodeType="after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wipe(up)">
                                      <p:cBhvr>
                                        <p:cTn id="82" dur="750"/>
                                        <p:tgtEl>
                                          <p:spTgt spid="16"/>
                                        </p:tgtEl>
                                      </p:cBhvr>
                                    </p:animEffect>
                                  </p:childTnLst>
                                </p:cTn>
                              </p:par>
                            </p:childTnLst>
                          </p:cTn>
                        </p:par>
                        <p:par>
                          <p:cTn id="83" fill="hold">
                            <p:stCondLst>
                              <p:cond delay="3000"/>
                            </p:stCondLst>
                            <p:childTnLst>
                              <p:par>
                                <p:cTn id="84" presetID="22" presetClass="entr" presetSubtype="8" fill="hold" grpId="0" nodeType="afterEffect">
                                  <p:stCondLst>
                                    <p:cond delay="0"/>
                                  </p:stCondLst>
                                  <p:childTnLst>
                                    <p:set>
                                      <p:cBhvr>
                                        <p:cTn id="85" dur="1" fill="hold">
                                          <p:stCondLst>
                                            <p:cond delay="0"/>
                                          </p:stCondLst>
                                        </p:cTn>
                                        <p:tgtEl>
                                          <p:spTgt spid="10">
                                            <p:txEl>
                                              <p:pRg st="1" end="1"/>
                                            </p:txEl>
                                          </p:spTgt>
                                        </p:tgtEl>
                                        <p:attrNameLst>
                                          <p:attrName>style.visibility</p:attrName>
                                        </p:attrNameLst>
                                      </p:cBhvr>
                                      <p:to>
                                        <p:strVal val="visible"/>
                                      </p:to>
                                    </p:set>
                                    <p:animEffect transition="in" filter="wipe(left)">
                                      <p:cBhvr>
                                        <p:cTn id="86" dur="500"/>
                                        <p:tgtEl>
                                          <p:spTgt spid="10">
                                            <p:txEl>
                                              <p:pRg st="1" end="1"/>
                                            </p:txEl>
                                          </p:spTgt>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1" fill="hold" nodeType="click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wipe(up)">
                                      <p:cBhvr>
                                        <p:cTn id="91" dur="750"/>
                                        <p:tgtEl>
                                          <p:spTgt spid="17"/>
                                        </p:tgtEl>
                                      </p:cBhvr>
                                    </p:animEffect>
                                  </p:childTnLst>
                                </p:cTn>
                              </p:par>
                            </p:childTnLst>
                          </p:cTn>
                        </p:par>
                        <p:par>
                          <p:cTn id="92" fill="hold">
                            <p:stCondLst>
                              <p:cond delay="750"/>
                            </p:stCondLst>
                            <p:childTnLst>
                              <p:par>
                                <p:cTn id="93" presetID="22" presetClass="entr" presetSubtype="1" fill="hold" nodeType="after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wipe(up)">
                                      <p:cBhvr>
                                        <p:cTn id="95" dur="750"/>
                                        <p:tgtEl>
                                          <p:spTgt spid="18"/>
                                        </p:tgtEl>
                                      </p:cBhvr>
                                    </p:animEffect>
                                  </p:childTnLst>
                                </p:cTn>
                              </p:par>
                            </p:childTnLst>
                          </p:cTn>
                        </p:par>
                        <p:par>
                          <p:cTn id="96" fill="hold">
                            <p:stCondLst>
                              <p:cond delay="1500"/>
                            </p:stCondLst>
                            <p:childTnLst>
                              <p:par>
                                <p:cTn id="97" presetID="22" presetClass="entr" presetSubtype="1" fill="hold" nodeType="after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wipe(up)">
                                      <p:cBhvr>
                                        <p:cTn id="99" dur="750"/>
                                        <p:tgtEl>
                                          <p:spTgt spid="19"/>
                                        </p:tgtEl>
                                      </p:cBhvr>
                                    </p:animEffect>
                                  </p:childTnLst>
                                </p:cTn>
                              </p:par>
                            </p:childTnLst>
                          </p:cTn>
                        </p:par>
                        <p:par>
                          <p:cTn id="100" fill="hold">
                            <p:stCondLst>
                              <p:cond delay="2250"/>
                            </p:stCondLst>
                            <p:childTnLst>
                              <p:par>
                                <p:cTn id="101" presetID="22" presetClass="entr" presetSubtype="1" fill="hold" nodeType="afterEffect">
                                  <p:stCondLst>
                                    <p:cond delay="0"/>
                                  </p:stCondLst>
                                  <p:childTnLst>
                                    <p:set>
                                      <p:cBhvr>
                                        <p:cTn id="102" dur="1" fill="hold">
                                          <p:stCondLst>
                                            <p:cond delay="0"/>
                                          </p:stCondLst>
                                        </p:cTn>
                                        <p:tgtEl>
                                          <p:spTgt spid="24"/>
                                        </p:tgtEl>
                                        <p:attrNameLst>
                                          <p:attrName>style.visibility</p:attrName>
                                        </p:attrNameLst>
                                      </p:cBhvr>
                                      <p:to>
                                        <p:strVal val="visible"/>
                                      </p:to>
                                    </p:set>
                                    <p:animEffect transition="in" filter="wipe(up)">
                                      <p:cBhvr>
                                        <p:cTn id="103" dur="750"/>
                                        <p:tgtEl>
                                          <p:spTgt spid="24"/>
                                        </p:tgtEl>
                                      </p:cBhvr>
                                    </p:animEffect>
                                  </p:childTnLst>
                                </p:cTn>
                              </p:par>
                            </p:childTnLst>
                          </p:cTn>
                        </p:par>
                        <p:par>
                          <p:cTn id="104" fill="hold">
                            <p:stCondLst>
                              <p:cond delay="3000"/>
                            </p:stCondLst>
                            <p:childTnLst>
                              <p:par>
                                <p:cTn id="105" presetID="22" presetClass="entr" presetSubtype="8" fill="hold" grpId="0" nodeType="afterEffect">
                                  <p:stCondLst>
                                    <p:cond delay="0"/>
                                  </p:stCondLst>
                                  <p:childTnLst>
                                    <p:set>
                                      <p:cBhvr>
                                        <p:cTn id="106" dur="1" fill="hold">
                                          <p:stCondLst>
                                            <p:cond delay="0"/>
                                          </p:stCondLst>
                                        </p:cTn>
                                        <p:tgtEl>
                                          <p:spTgt spid="10">
                                            <p:txEl>
                                              <p:pRg st="2" end="2"/>
                                            </p:txEl>
                                          </p:spTgt>
                                        </p:tgtEl>
                                        <p:attrNameLst>
                                          <p:attrName>style.visibility</p:attrName>
                                        </p:attrNameLst>
                                      </p:cBhvr>
                                      <p:to>
                                        <p:strVal val="visible"/>
                                      </p:to>
                                    </p:set>
                                    <p:animEffect transition="in" filter="wipe(left)">
                                      <p:cBhvr>
                                        <p:cTn id="107" dur="500"/>
                                        <p:tgtEl>
                                          <p:spTgt spid="10">
                                            <p:txEl>
                                              <p:pRg st="2" end="2"/>
                                            </p:txEl>
                                          </p:spTgt>
                                        </p:tgtEl>
                                      </p:cBhvr>
                                    </p:animEffect>
                                  </p:childTnLst>
                                </p:cTn>
                              </p:par>
                            </p:childTnLst>
                          </p:cTn>
                        </p:par>
                        <p:par>
                          <p:cTn id="108" fill="hold">
                            <p:stCondLst>
                              <p:cond delay="3500"/>
                            </p:stCondLst>
                            <p:childTnLst>
                              <p:par>
                                <p:cTn id="109" presetID="22" presetClass="entr" presetSubtype="8" fill="hold" nodeType="afterEffect">
                                  <p:stCondLst>
                                    <p:cond delay="0"/>
                                  </p:stCondLst>
                                  <p:childTnLst>
                                    <p:set>
                                      <p:cBhvr>
                                        <p:cTn id="110" dur="1" fill="hold">
                                          <p:stCondLst>
                                            <p:cond delay="0"/>
                                          </p:stCondLst>
                                        </p:cTn>
                                        <p:tgtEl>
                                          <p:spTgt spid="30"/>
                                        </p:tgtEl>
                                        <p:attrNameLst>
                                          <p:attrName>style.visibility</p:attrName>
                                        </p:attrNameLst>
                                      </p:cBhvr>
                                      <p:to>
                                        <p:strVal val="visible"/>
                                      </p:to>
                                    </p:set>
                                    <p:animEffect transition="in" filter="wipe(left)">
                                      <p:cBhvr>
                                        <p:cTn id="1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P spid="10" grpId="0" uiExpand="1" build="p"/>
      <p:bldP spid="11" grpId="0"/>
      <p:bldP spid="20"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endParaRPr lang="en-US"/>
          </a:p>
        </p:txBody>
      </p:sp>
      <p:sp>
        <p:nvSpPr>
          <p:cNvPr id="30" name="Rectangle 29"/>
          <p:cNvSpPr>
            <a:spLocks noChangeArrowheads="1"/>
          </p:cNvSpPr>
          <p:nvPr/>
        </p:nvSpPr>
        <p:spPr bwMode="auto">
          <a:xfrm>
            <a:off x="3429000" y="1181101"/>
            <a:ext cx="5334001" cy="4693146"/>
          </a:xfrm>
          <a:prstGeom prst="rect">
            <a:avLst/>
          </a:prstGeom>
          <a:solidFill>
            <a:srgbClr val="FFFFFF"/>
          </a:solidFill>
          <a:ln w="3175">
            <a:noFill/>
            <a:miter lim="800000"/>
            <a:headEnd/>
            <a:tailEnd/>
          </a:ln>
        </p:spPr>
        <p:txBody>
          <a:bodyPr/>
          <a:lstStyle/>
          <a:p>
            <a:pPr indent="290513">
              <a:buFontTx/>
              <a:buAutoNum type="arabicPeriod"/>
            </a:pPr>
            <a:endParaRPr lang="en-US"/>
          </a:p>
        </p:txBody>
      </p:sp>
      <p:pic>
        <p:nvPicPr>
          <p:cNvPr id="607272" name="Picture 40" descr="fig3"/>
          <p:cNvPicPr>
            <a:picLocks noChangeAspect="1" noChangeArrowheads="1"/>
          </p:cNvPicPr>
          <p:nvPr/>
        </p:nvPicPr>
        <p:blipFill>
          <a:blip r:embed="rId2" cstate="print"/>
          <a:srcRect/>
          <a:stretch>
            <a:fillRect/>
          </a:stretch>
        </p:blipFill>
        <p:spPr bwMode="auto">
          <a:xfrm>
            <a:off x="4010025" y="1600200"/>
            <a:ext cx="4552950" cy="3886200"/>
          </a:xfrm>
          <a:prstGeom prst="rect">
            <a:avLst/>
          </a:prstGeom>
          <a:noFill/>
          <a:ln w="9525">
            <a:noFill/>
            <a:miter lim="800000"/>
            <a:headEnd/>
            <a:tailEnd/>
          </a:ln>
        </p:spPr>
      </p:pic>
      <p:pic>
        <p:nvPicPr>
          <p:cNvPr id="607271" name="Picture 39" descr="fig3"/>
          <p:cNvPicPr>
            <a:picLocks noChangeAspect="1" noChangeArrowheads="1"/>
          </p:cNvPicPr>
          <p:nvPr/>
        </p:nvPicPr>
        <p:blipFill>
          <a:blip r:embed="rId3" cstate="print"/>
          <a:srcRect/>
          <a:stretch>
            <a:fillRect/>
          </a:stretch>
        </p:blipFill>
        <p:spPr bwMode="auto">
          <a:xfrm>
            <a:off x="4010025" y="1600200"/>
            <a:ext cx="4552950" cy="3886200"/>
          </a:xfrm>
          <a:prstGeom prst="rect">
            <a:avLst/>
          </a:prstGeom>
          <a:noFill/>
          <a:ln w="9525">
            <a:noFill/>
            <a:miter lim="800000"/>
            <a:headEnd/>
            <a:tailEnd/>
          </a:ln>
        </p:spPr>
      </p:pic>
      <p:sp>
        <p:nvSpPr>
          <p:cNvPr id="607235" name="Rectangle 3"/>
          <p:cNvSpPr>
            <a:spLocks noChangeArrowheads="1"/>
          </p:cNvSpPr>
          <p:nvPr/>
        </p:nvSpPr>
        <p:spPr bwMode="auto">
          <a:xfrm>
            <a:off x="457202" y="1524000"/>
            <a:ext cx="2790824" cy="3048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A COLLEGE TRUST FUND</a:t>
            </a:r>
          </a:p>
        </p:txBody>
      </p:sp>
      <p:sp>
        <p:nvSpPr>
          <p:cNvPr id="607240" name="Rectangle 8"/>
          <p:cNvSpPr>
            <a:spLocks noChangeArrowheads="1"/>
          </p:cNvSpPr>
          <p:nvPr/>
        </p:nvSpPr>
        <p:spPr bwMode="auto">
          <a:xfrm>
            <a:off x="457201" y="1828800"/>
            <a:ext cx="2895599" cy="2419747"/>
          </a:xfrm>
          <a:prstGeom prst="rect">
            <a:avLst/>
          </a:prstGeom>
          <a:noFill/>
          <a:ln w="9525">
            <a:noFill/>
            <a:miter lim="800000"/>
            <a:headEnd/>
            <a:tailEnd/>
          </a:ln>
        </p:spPr>
        <p:txBody>
          <a:bodyPr/>
          <a:lstStyle/>
          <a:p>
            <a:pPr>
              <a:spcBef>
                <a:spcPct val="20000"/>
              </a:spcBef>
              <a:buFontTx/>
              <a:buNone/>
            </a:pPr>
            <a:r>
              <a:rPr lang="en-US" sz="1600" dirty="0">
                <a:latin typeface="Arial" charset="0"/>
              </a:rPr>
              <a:t>When given a college trust fund that must be spent on education, the student moves from </a:t>
            </a:r>
            <a:r>
              <a:rPr lang="en-US" sz="1600" i="1" dirty="0">
                <a:latin typeface="Arial" charset="0"/>
              </a:rPr>
              <a:t>A</a:t>
            </a:r>
            <a:r>
              <a:rPr lang="en-US" sz="1600" dirty="0">
                <a:latin typeface="Arial" charset="0"/>
              </a:rPr>
              <a:t> to </a:t>
            </a:r>
            <a:r>
              <a:rPr lang="en-US" sz="1600" i="1" dirty="0">
                <a:latin typeface="Arial" charset="0"/>
              </a:rPr>
              <a:t>B</a:t>
            </a:r>
            <a:r>
              <a:rPr lang="en-US" sz="1600" dirty="0">
                <a:latin typeface="Arial" charset="0"/>
              </a:rPr>
              <a:t>, a corner solution.</a:t>
            </a:r>
          </a:p>
          <a:p>
            <a:pPr>
              <a:spcBef>
                <a:spcPct val="20000"/>
              </a:spcBef>
              <a:buFontTx/>
              <a:buNone/>
            </a:pPr>
            <a:r>
              <a:rPr lang="en-US" sz="1600" dirty="0">
                <a:latin typeface="Arial" charset="0"/>
              </a:rPr>
              <a:t>If, however, the trust fund could be spent on other consumption as well as education, the student would be better off at </a:t>
            </a:r>
            <a:r>
              <a:rPr lang="en-US" sz="1600" i="1" dirty="0">
                <a:latin typeface="Arial" charset="0"/>
              </a:rPr>
              <a:t>C</a:t>
            </a:r>
            <a:r>
              <a:rPr lang="en-US" sz="1600" dirty="0">
                <a:latin typeface="Arial" charset="0"/>
              </a:rPr>
              <a:t>.</a:t>
            </a:r>
          </a:p>
        </p:txBody>
      </p:sp>
      <p:sp>
        <p:nvSpPr>
          <p:cNvPr id="607241" name="Rectangle 9"/>
          <p:cNvSpPr>
            <a:spLocks noChangeArrowheads="1"/>
          </p:cNvSpPr>
          <p:nvPr/>
        </p:nvSpPr>
        <p:spPr bwMode="auto">
          <a:xfrm>
            <a:off x="457202" y="1219200"/>
            <a:ext cx="1571623"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3.17</a:t>
            </a:r>
          </a:p>
        </p:txBody>
      </p:sp>
      <p:pic>
        <p:nvPicPr>
          <p:cNvPr id="607265" name="Picture 33" descr="fig3"/>
          <p:cNvPicPr>
            <a:picLocks noChangeAspect="1" noChangeArrowheads="1"/>
          </p:cNvPicPr>
          <p:nvPr/>
        </p:nvPicPr>
        <p:blipFill>
          <a:blip r:embed="rId4" cstate="print"/>
          <a:srcRect/>
          <a:stretch>
            <a:fillRect/>
          </a:stretch>
        </p:blipFill>
        <p:spPr bwMode="auto">
          <a:xfrm>
            <a:off x="4010025" y="1600200"/>
            <a:ext cx="4552950" cy="3886200"/>
          </a:xfrm>
          <a:prstGeom prst="rect">
            <a:avLst/>
          </a:prstGeom>
          <a:noFill/>
          <a:ln w="9525">
            <a:noFill/>
            <a:miter lim="800000"/>
            <a:headEnd/>
            <a:tailEnd/>
          </a:ln>
        </p:spPr>
      </p:pic>
      <p:pic>
        <p:nvPicPr>
          <p:cNvPr id="607266" name="Picture 34" descr="fig3"/>
          <p:cNvPicPr>
            <a:picLocks noChangeAspect="1" noChangeArrowheads="1"/>
          </p:cNvPicPr>
          <p:nvPr/>
        </p:nvPicPr>
        <p:blipFill>
          <a:blip r:embed="rId5" cstate="print"/>
          <a:srcRect/>
          <a:stretch>
            <a:fillRect/>
          </a:stretch>
        </p:blipFill>
        <p:spPr bwMode="auto">
          <a:xfrm>
            <a:off x="4010025" y="1600200"/>
            <a:ext cx="4552950" cy="3886200"/>
          </a:xfrm>
          <a:prstGeom prst="rect">
            <a:avLst/>
          </a:prstGeom>
          <a:noFill/>
          <a:ln w="9525">
            <a:noFill/>
            <a:miter lim="800000"/>
            <a:headEnd/>
            <a:tailEnd/>
          </a:ln>
        </p:spPr>
      </p:pic>
      <p:pic>
        <p:nvPicPr>
          <p:cNvPr id="607267" name="Picture 35" descr="fig3"/>
          <p:cNvPicPr>
            <a:picLocks noChangeAspect="1" noChangeArrowheads="1"/>
          </p:cNvPicPr>
          <p:nvPr/>
        </p:nvPicPr>
        <p:blipFill>
          <a:blip r:embed="rId6" cstate="print"/>
          <a:srcRect/>
          <a:stretch>
            <a:fillRect/>
          </a:stretch>
        </p:blipFill>
        <p:spPr bwMode="auto">
          <a:xfrm>
            <a:off x="4010025" y="1600200"/>
            <a:ext cx="4552950" cy="3886200"/>
          </a:xfrm>
          <a:prstGeom prst="rect">
            <a:avLst/>
          </a:prstGeom>
          <a:noFill/>
          <a:ln w="9525">
            <a:noFill/>
            <a:miter lim="800000"/>
            <a:headEnd/>
            <a:tailEnd/>
          </a:ln>
        </p:spPr>
      </p:pic>
      <p:pic>
        <p:nvPicPr>
          <p:cNvPr id="607268" name="Picture 36" descr="fig3"/>
          <p:cNvPicPr>
            <a:picLocks noChangeAspect="1" noChangeArrowheads="1"/>
          </p:cNvPicPr>
          <p:nvPr/>
        </p:nvPicPr>
        <p:blipFill>
          <a:blip r:embed="rId7" cstate="print"/>
          <a:srcRect/>
          <a:stretch>
            <a:fillRect/>
          </a:stretch>
        </p:blipFill>
        <p:spPr bwMode="auto">
          <a:xfrm>
            <a:off x="4010025" y="1600200"/>
            <a:ext cx="4552950" cy="3886200"/>
          </a:xfrm>
          <a:prstGeom prst="rect">
            <a:avLst/>
          </a:prstGeom>
          <a:noFill/>
          <a:ln w="9525">
            <a:noFill/>
            <a:miter lim="800000"/>
            <a:headEnd/>
            <a:tailEnd/>
          </a:ln>
        </p:spPr>
      </p:pic>
      <p:pic>
        <p:nvPicPr>
          <p:cNvPr id="607269" name="Picture 37" descr="fig3"/>
          <p:cNvPicPr>
            <a:picLocks noChangeAspect="1" noChangeArrowheads="1"/>
          </p:cNvPicPr>
          <p:nvPr/>
        </p:nvPicPr>
        <p:blipFill>
          <a:blip r:embed="rId8" cstate="print"/>
          <a:srcRect/>
          <a:stretch>
            <a:fillRect/>
          </a:stretch>
        </p:blipFill>
        <p:spPr bwMode="auto">
          <a:xfrm>
            <a:off x="4010025" y="1600200"/>
            <a:ext cx="4552950" cy="3886200"/>
          </a:xfrm>
          <a:prstGeom prst="rect">
            <a:avLst/>
          </a:prstGeom>
          <a:noFill/>
          <a:ln w="9525">
            <a:noFill/>
            <a:miter lim="800000"/>
            <a:headEnd/>
            <a:tailEnd/>
          </a:ln>
        </p:spPr>
      </p:pic>
      <p:pic>
        <p:nvPicPr>
          <p:cNvPr id="607270" name="Picture 38" descr="fig3"/>
          <p:cNvPicPr>
            <a:picLocks noChangeAspect="1" noChangeArrowheads="1"/>
          </p:cNvPicPr>
          <p:nvPr/>
        </p:nvPicPr>
        <p:blipFill>
          <a:blip r:embed="rId9" cstate="print"/>
          <a:srcRect/>
          <a:stretch>
            <a:fillRect/>
          </a:stretch>
        </p:blipFill>
        <p:spPr bwMode="auto">
          <a:xfrm>
            <a:off x="4010025" y="1600200"/>
            <a:ext cx="4552950" cy="3886200"/>
          </a:xfrm>
          <a:prstGeom prst="rect">
            <a:avLst/>
          </a:prstGeom>
          <a:noFill/>
          <a:ln w="9525">
            <a:noFill/>
            <a:miter lim="800000"/>
            <a:headEnd/>
            <a:tailEnd/>
          </a:ln>
        </p:spPr>
      </p:pic>
      <p:pic>
        <p:nvPicPr>
          <p:cNvPr id="607275" name="Picture 43" descr="fig3"/>
          <p:cNvPicPr>
            <a:picLocks noChangeAspect="1" noChangeArrowheads="1"/>
          </p:cNvPicPr>
          <p:nvPr/>
        </p:nvPicPr>
        <p:blipFill>
          <a:blip r:embed="rId10" cstate="print"/>
          <a:srcRect/>
          <a:stretch>
            <a:fillRect/>
          </a:stretch>
        </p:blipFill>
        <p:spPr bwMode="auto">
          <a:xfrm>
            <a:off x="4010025" y="1600200"/>
            <a:ext cx="4552950" cy="3886200"/>
          </a:xfrm>
          <a:prstGeom prst="rect">
            <a:avLst/>
          </a:prstGeom>
          <a:noFill/>
          <a:ln w="9525">
            <a:noFill/>
            <a:miter lim="800000"/>
            <a:headEnd/>
            <a:tailEnd/>
          </a:ln>
        </p:spPr>
      </p:pic>
      <p:pic>
        <p:nvPicPr>
          <p:cNvPr id="607276" name="Picture 44" descr="fig3"/>
          <p:cNvPicPr>
            <a:picLocks noChangeAspect="1" noChangeArrowheads="1"/>
          </p:cNvPicPr>
          <p:nvPr/>
        </p:nvPicPr>
        <p:blipFill>
          <a:blip r:embed="rId11" cstate="print"/>
          <a:srcRect/>
          <a:stretch>
            <a:fillRect/>
          </a:stretch>
        </p:blipFill>
        <p:spPr bwMode="auto">
          <a:xfrm>
            <a:off x="4010025" y="1600200"/>
            <a:ext cx="4552950" cy="3886200"/>
          </a:xfrm>
          <a:prstGeom prst="rect">
            <a:avLst/>
          </a:prstGeom>
          <a:noFill/>
          <a:ln w="9525">
            <a:noFill/>
            <a:miter lim="800000"/>
            <a:headEnd/>
            <a:tailEnd/>
          </a:ln>
        </p:spPr>
      </p:pic>
      <p:sp>
        <p:nvSpPr>
          <p:cNvPr id="32" name="Rectangle 6"/>
          <p:cNvSpPr>
            <a:spLocks noChangeArrowheads="1"/>
          </p:cNvSpPr>
          <p:nvPr/>
        </p:nvSpPr>
        <p:spPr bwMode="auto">
          <a:xfrm>
            <a:off x="685800" y="76200"/>
            <a:ext cx="1847850" cy="487363"/>
          </a:xfrm>
          <a:prstGeom prst="rect">
            <a:avLst/>
          </a:prstGeom>
          <a:noFill/>
          <a:ln w="9525">
            <a:noFill/>
            <a:miter lim="800000"/>
            <a:headEnd/>
            <a:tailEnd/>
          </a:ln>
        </p:spPr>
        <p:txBody>
          <a:bodyPr anchor="ctr"/>
          <a:lstStyle/>
          <a:p>
            <a:pPr>
              <a:buFontTx/>
              <a:buNone/>
            </a:pPr>
            <a:r>
              <a:rPr lang="en-US" sz="2000">
                <a:solidFill>
                  <a:srgbClr val="007CB2"/>
                </a:solidFill>
                <a:latin typeface="Arial" charset="0"/>
              </a:rPr>
              <a:t>EXAMPLE 3.5 </a:t>
            </a:r>
          </a:p>
        </p:txBody>
      </p:sp>
      <p:cxnSp>
        <p:nvCxnSpPr>
          <p:cNvPr id="33" name="Straight Connector 32"/>
          <p:cNvCxnSpPr>
            <a:cxnSpLocks noChangeShapeType="1"/>
          </p:cNvCxnSpPr>
          <p:nvPr/>
        </p:nvCxnSpPr>
        <p:spPr bwMode="auto">
          <a:xfrm flipH="1">
            <a:off x="685800" y="533400"/>
            <a:ext cx="1847850" cy="0"/>
          </a:xfrm>
          <a:prstGeom prst="line">
            <a:avLst/>
          </a:prstGeom>
          <a:noFill/>
          <a:ln w="50800" algn="ctr">
            <a:solidFill>
              <a:srgbClr val="007CB2"/>
            </a:solidFill>
            <a:round/>
            <a:headEnd/>
            <a:tailEnd/>
          </a:ln>
        </p:spPr>
      </p:cxnSp>
      <p:sp>
        <p:nvSpPr>
          <p:cNvPr id="34" name="Rectangle 6"/>
          <p:cNvSpPr>
            <a:spLocks noChangeArrowheads="1"/>
          </p:cNvSpPr>
          <p:nvPr/>
        </p:nvSpPr>
        <p:spPr bwMode="auto">
          <a:xfrm>
            <a:off x="2647950" y="76200"/>
            <a:ext cx="4667250" cy="487363"/>
          </a:xfrm>
          <a:prstGeom prst="rect">
            <a:avLst/>
          </a:prstGeom>
          <a:noFill/>
          <a:ln w="9525">
            <a:noFill/>
            <a:miter lim="800000"/>
            <a:headEnd/>
            <a:tailEnd/>
          </a:ln>
        </p:spPr>
        <p:txBody>
          <a:bodyPr anchor="ctr"/>
          <a:lstStyle/>
          <a:p>
            <a:pPr>
              <a:buFontTx/>
              <a:buNone/>
            </a:pPr>
            <a:r>
              <a:rPr lang="de-DE" sz="2000" b="1">
                <a:solidFill>
                  <a:srgbClr val="007CB2"/>
                </a:solidFill>
                <a:latin typeface="Arial" charset="0"/>
              </a:rPr>
              <a:t>A COLLEGE TRUST FUND</a:t>
            </a:r>
            <a:endParaRPr lang="en-US" sz="2000" b="1">
              <a:solidFill>
                <a:srgbClr val="007CB2"/>
              </a:solidFill>
              <a:latin typeface="Arial" charset="0"/>
            </a:endParaRPr>
          </a:p>
        </p:txBody>
      </p:sp>
      <p:grpSp>
        <p:nvGrpSpPr>
          <p:cNvPr id="35" name="Group 34"/>
          <p:cNvGrpSpPr>
            <a:grpSpLocks/>
          </p:cNvGrpSpPr>
          <p:nvPr/>
        </p:nvGrpSpPr>
        <p:grpSpPr bwMode="auto">
          <a:xfrm>
            <a:off x="3505200" y="5791200"/>
            <a:ext cx="5257800" cy="171450"/>
            <a:chOff x="3657600" y="1678781"/>
            <a:chExt cx="4800600" cy="152400"/>
          </a:xfrm>
        </p:grpSpPr>
        <p:cxnSp>
          <p:nvCxnSpPr>
            <p:cNvPr id="4098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098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8" name="Group 37"/>
          <p:cNvGrpSpPr>
            <a:grpSpLocks/>
          </p:cNvGrpSpPr>
          <p:nvPr/>
        </p:nvGrpSpPr>
        <p:grpSpPr bwMode="auto">
          <a:xfrm>
            <a:off x="3352800" y="1181099"/>
            <a:ext cx="152400" cy="4695825"/>
            <a:chOff x="3574256" y="2209800"/>
            <a:chExt cx="152400" cy="4114800"/>
          </a:xfrm>
        </p:grpSpPr>
        <p:cxnSp>
          <p:nvCxnSpPr>
            <p:cNvPr id="4098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098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41" name="Group 40"/>
          <p:cNvGrpSpPr>
            <a:grpSpLocks/>
          </p:cNvGrpSpPr>
          <p:nvPr/>
        </p:nvGrpSpPr>
        <p:grpSpPr bwMode="auto">
          <a:xfrm>
            <a:off x="457200" y="4191000"/>
            <a:ext cx="2969419" cy="115094"/>
            <a:chOff x="457199" y="5791200"/>
            <a:chExt cx="3193257" cy="152400"/>
          </a:xfrm>
        </p:grpSpPr>
        <p:cxnSp>
          <p:nvCxnSpPr>
            <p:cNvPr id="40983"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0984"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cxnSp>
        <p:nvCxnSpPr>
          <p:cNvPr id="29" name="Straight Connector 28"/>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par>
                                <p:cTn id="12" presetID="22" presetClass="entr" presetSubtype="8" fill="hold" nodeType="with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left)">
                                      <p:cBhvr>
                                        <p:cTn id="18" dur="500"/>
                                        <p:tgtEl>
                                          <p:spTgt spid="34"/>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607241"/>
                                        </p:tgtEl>
                                        <p:attrNameLst>
                                          <p:attrName>style.visibility</p:attrName>
                                        </p:attrNameLst>
                                      </p:cBhvr>
                                      <p:to>
                                        <p:strVal val="visible"/>
                                      </p:to>
                                    </p:set>
                                    <p:animEffect transition="in" filter="wipe(left)">
                                      <p:cBhvr>
                                        <p:cTn id="22" dur="500"/>
                                        <p:tgtEl>
                                          <p:spTgt spid="607241"/>
                                        </p:tgtEl>
                                      </p:cBhvr>
                                    </p:animEffect>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607235"/>
                                        </p:tgtEl>
                                        <p:attrNameLst>
                                          <p:attrName>style.visibility</p:attrName>
                                        </p:attrNameLst>
                                      </p:cBhvr>
                                      <p:to>
                                        <p:strVal val="visible"/>
                                      </p:to>
                                    </p:set>
                                    <p:animEffect transition="in" filter="wipe(left)">
                                      <p:cBhvr>
                                        <p:cTn id="26" dur="500"/>
                                        <p:tgtEl>
                                          <p:spTgt spid="607235"/>
                                        </p:tgtEl>
                                      </p:cBhvr>
                                    </p:animEffect>
                                  </p:childTnLst>
                                </p:cTn>
                              </p:par>
                            </p:childTnLst>
                          </p:cTn>
                        </p:par>
                        <p:par>
                          <p:cTn id="27" fill="hold" nodeType="afterGroup">
                            <p:stCondLst>
                              <p:cond delay="2500"/>
                            </p:stCondLst>
                            <p:childTnLst>
                              <p:par>
                                <p:cTn id="28" presetID="22" presetClass="entr" presetSubtype="4"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wipe(down)">
                                      <p:cBhvr>
                                        <p:cTn id="30" dur="500"/>
                                        <p:tgtEl>
                                          <p:spTgt spid="38"/>
                                        </p:tgtEl>
                                      </p:cBhvr>
                                    </p:animEffect>
                                  </p:childTnLst>
                                </p:cTn>
                              </p:par>
                              <p:par>
                                <p:cTn id="31" presetID="22" presetClass="entr" presetSubtype="8" fill="hold"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wipe(left)">
                                      <p:cBhvr>
                                        <p:cTn id="33" dur="500"/>
                                        <p:tgtEl>
                                          <p:spTgt spid="35"/>
                                        </p:tgtEl>
                                      </p:cBhvr>
                                    </p:animEffect>
                                  </p:childTnLst>
                                </p:cTn>
                              </p:par>
                            </p:childTnLst>
                          </p:cTn>
                        </p:par>
                        <p:par>
                          <p:cTn id="34" fill="hold" nodeType="afterGroup">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par>
                          <p:cTn id="38" fill="hold" nodeType="afterGroup">
                            <p:stCondLst>
                              <p:cond delay="3500"/>
                            </p:stCondLst>
                            <p:childTnLst>
                              <p:par>
                                <p:cTn id="39" presetID="22" presetClass="entr" presetSubtype="8" fill="hold" nodeType="afterEffect">
                                  <p:stCondLst>
                                    <p:cond delay="0"/>
                                  </p:stCondLst>
                                  <p:childTnLst>
                                    <p:set>
                                      <p:cBhvr>
                                        <p:cTn id="40" dur="1" fill="hold">
                                          <p:stCondLst>
                                            <p:cond delay="0"/>
                                          </p:stCondLst>
                                        </p:cTn>
                                        <p:tgtEl>
                                          <p:spTgt spid="607265"/>
                                        </p:tgtEl>
                                        <p:attrNameLst>
                                          <p:attrName>style.visibility</p:attrName>
                                        </p:attrNameLst>
                                      </p:cBhvr>
                                      <p:to>
                                        <p:strVal val="visible"/>
                                      </p:to>
                                    </p:set>
                                    <p:animEffect transition="in" filter="wipe(left)">
                                      <p:cBhvr>
                                        <p:cTn id="41" dur="750"/>
                                        <p:tgtEl>
                                          <p:spTgt spid="607265"/>
                                        </p:tgtEl>
                                      </p:cBhvr>
                                    </p:animEffect>
                                  </p:childTnLst>
                                </p:cTn>
                              </p:par>
                            </p:childTnLst>
                          </p:cTn>
                        </p:par>
                        <p:par>
                          <p:cTn id="42" fill="hold" nodeType="afterGroup">
                            <p:stCondLst>
                              <p:cond delay="4250"/>
                            </p:stCondLst>
                            <p:childTnLst>
                              <p:par>
                                <p:cTn id="43" presetID="22" presetClass="entr" presetSubtype="1" fill="hold" nodeType="afterEffect">
                                  <p:stCondLst>
                                    <p:cond delay="0"/>
                                  </p:stCondLst>
                                  <p:childTnLst>
                                    <p:set>
                                      <p:cBhvr>
                                        <p:cTn id="44" dur="1" fill="hold">
                                          <p:stCondLst>
                                            <p:cond delay="0"/>
                                          </p:stCondLst>
                                        </p:cTn>
                                        <p:tgtEl>
                                          <p:spTgt spid="607266"/>
                                        </p:tgtEl>
                                        <p:attrNameLst>
                                          <p:attrName>style.visibility</p:attrName>
                                        </p:attrNameLst>
                                      </p:cBhvr>
                                      <p:to>
                                        <p:strVal val="visible"/>
                                      </p:to>
                                    </p:set>
                                    <p:animEffect transition="in" filter="wipe(up)">
                                      <p:cBhvr>
                                        <p:cTn id="45" dur="750"/>
                                        <p:tgtEl>
                                          <p:spTgt spid="607266"/>
                                        </p:tgtEl>
                                      </p:cBhvr>
                                    </p:animEffect>
                                  </p:childTnLst>
                                </p:cTn>
                              </p:par>
                            </p:childTnLst>
                          </p:cTn>
                        </p:par>
                        <p:par>
                          <p:cTn id="46" fill="hold" nodeType="afterGroup">
                            <p:stCondLst>
                              <p:cond delay="5000"/>
                            </p:stCondLst>
                            <p:childTnLst>
                              <p:par>
                                <p:cTn id="47" presetID="22" presetClass="entr" presetSubtype="1" fill="hold" nodeType="afterEffect">
                                  <p:stCondLst>
                                    <p:cond delay="0"/>
                                  </p:stCondLst>
                                  <p:childTnLst>
                                    <p:set>
                                      <p:cBhvr>
                                        <p:cTn id="48" dur="1" fill="hold">
                                          <p:stCondLst>
                                            <p:cond delay="0"/>
                                          </p:stCondLst>
                                        </p:cTn>
                                        <p:tgtEl>
                                          <p:spTgt spid="607267"/>
                                        </p:tgtEl>
                                        <p:attrNameLst>
                                          <p:attrName>style.visibility</p:attrName>
                                        </p:attrNameLst>
                                      </p:cBhvr>
                                      <p:to>
                                        <p:strVal val="visible"/>
                                      </p:to>
                                    </p:set>
                                    <p:animEffect transition="in" filter="wipe(up)">
                                      <p:cBhvr>
                                        <p:cTn id="49" dur="750"/>
                                        <p:tgtEl>
                                          <p:spTgt spid="607267"/>
                                        </p:tgtEl>
                                      </p:cBhvr>
                                    </p:animEffect>
                                  </p:childTnLst>
                                </p:cTn>
                              </p:par>
                            </p:childTnLst>
                          </p:cTn>
                        </p:par>
                        <p:par>
                          <p:cTn id="50" fill="hold" nodeType="afterGroup">
                            <p:stCondLst>
                              <p:cond delay="5750"/>
                            </p:stCondLst>
                            <p:childTnLst>
                              <p:par>
                                <p:cTn id="51" presetID="22" presetClass="entr" presetSubtype="8" fill="hold" nodeType="afterEffect">
                                  <p:stCondLst>
                                    <p:cond delay="0"/>
                                  </p:stCondLst>
                                  <p:childTnLst>
                                    <p:set>
                                      <p:cBhvr>
                                        <p:cTn id="52" dur="1" fill="hold">
                                          <p:stCondLst>
                                            <p:cond delay="0"/>
                                          </p:stCondLst>
                                        </p:cTn>
                                        <p:tgtEl>
                                          <p:spTgt spid="607268"/>
                                        </p:tgtEl>
                                        <p:attrNameLst>
                                          <p:attrName>style.visibility</p:attrName>
                                        </p:attrNameLst>
                                      </p:cBhvr>
                                      <p:to>
                                        <p:strVal val="visible"/>
                                      </p:to>
                                    </p:set>
                                    <p:animEffect transition="in" filter="wipe(left)">
                                      <p:cBhvr>
                                        <p:cTn id="53" dur="750"/>
                                        <p:tgtEl>
                                          <p:spTgt spid="607268"/>
                                        </p:tgtEl>
                                      </p:cBhvr>
                                    </p:animEffect>
                                  </p:childTnLst>
                                </p:cTn>
                              </p:par>
                            </p:childTnLst>
                          </p:cTn>
                        </p:par>
                        <p:par>
                          <p:cTn id="54" fill="hold" nodeType="afterGroup">
                            <p:stCondLst>
                              <p:cond delay="6500"/>
                            </p:stCondLst>
                            <p:childTnLst>
                              <p:par>
                                <p:cTn id="55" presetID="22" presetClass="entr" presetSubtype="8" fill="hold" nodeType="afterEffect">
                                  <p:stCondLst>
                                    <p:cond delay="0"/>
                                  </p:stCondLst>
                                  <p:childTnLst>
                                    <p:set>
                                      <p:cBhvr>
                                        <p:cTn id="56" dur="1" fill="hold">
                                          <p:stCondLst>
                                            <p:cond delay="0"/>
                                          </p:stCondLst>
                                        </p:cTn>
                                        <p:tgtEl>
                                          <p:spTgt spid="607269"/>
                                        </p:tgtEl>
                                        <p:attrNameLst>
                                          <p:attrName>style.visibility</p:attrName>
                                        </p:attrNameLst>
                                      </p:cBhvr>
                                      <p:to>
                                        <p:strVal val="visible"/>
                                      </p:to>
                                    </p:set>
                                    <p:animEffect transition="in" filter="wipe(left)">
                                      <p:cBhvr>
                                        <p:cTn id="57" dur="750"/>
                                        <p:tgtEl>
                                          <p:spTgt spid="607269"/>
                                        </p:tgtEl>
                                      </p:cBhvr>
                                    </p:animEffect>
                                  </p:childTnLst>
                                </p:cTn>
                              </p:par>
                            </p:childTnLst>
                          </p:cTn>
                        </p:par>
                        <p:par>
                          <p:cTn id="58" fill="hold" nodeType="afterGroup">
                            <p:stCondLst>
                              <p:cond delay="7250"/>
                            </p:stCondLst>
                            <p:childTnLst>
                              <p:par>
                                <p:cTn id="59" presetID="22" presetClass="entr" presetSubtype="1" fill="hold" nodeType="afterEffect">
                                  <p:stCondLst>
                                    <p:cond delay="0"/>
                                  </p:stCondLst>
                                  <p:childTnLst>
                                    <p:set>
                                      <p:cBhvr>
                                        <p:cTn id="60" dur="1" fill="hold">
                                          <p:stCondLst>
                                            <p:cond delay="0"/>
                                          </p:stCondLst>
                                        </p:cTn>
                                        <p:tgtEl>
                                          <p:spTgt spid="607270"/>
                                        </p:tgtEl>
                                        <p:attrNameLst>
                                          <p:attrName>style.visibility</p:attrName>
                                        </p:attrNameLst>
                                      </p:cBhvr>
                                      <p:to>
                                        <p:strVal val="visible"/>
                                      </p:to>
                                    </p:set>
                                    <p:animEffect transition="in" filter="wipe(up)">
                                      <p:cBhvr>
                                        <p:cTn id="61" dur="750"/>
                                        <p:tgtEl>
                                          <p:spTgt spid="607270"/>
                                        </p:tgtEl>
                                      </p:cBhvr>
                                    </p:animEffect>
                                  </p:childTnLst>
                                </p:cTn>
                              </p:par>
                            </p:childTnLst>
                          </p:cTn>
                        </p:par>
                        <p:par>
                          <p:cTn id="62" fill="hold" nodeType="afterGroup">
                            <p:stCondLst>
                              <p:cond delay="8000"/>
                            </p:stCondLst>
                            <p:childTnLst>
                              <p:par>
                                <p:cTn id="63" presetID="22" presetClass="entr" presetSubtype="1" fill="hold" nodeType="afterEffect">
                                  <p:stCondLst>
                                    <p:cond delay="0"/>
                                  </p:stCondLst>
                                  <p:childTnLst>
                                    <p:set>
                                      <p:cBhvr>
                                        <p:cTn id="64" dur="1" fill="hold">
                                          <p:stCondLst>
                                            <p:cond delay="0"/>
                                          </p:stCondLst>
                                        </p:cTn>
                                        <p:tgtEl>
                                          <p:spTgt spid="607271"/>
                                        </p:tgtEl>
                                        <p:attrNameLst>
                                          <p:attrName>style.visibility</p:attrName>
                                        </p:attrNameLst>
                                      </p:cBhvr>
                                      <p:to>
                                        <p:strVal val="visible"/>
                                      </p:to>
                                    </p:set>
                                    <p:animEffect transition="in" filter="wipe(up)">
                                      <p:cBhvr>
                                        <p:cTn id="65" dur="750"/>
                                        <p:tgtEl>
                                          <p:spTgt spid="607271"/>
                                        </p:tgtEl>
                                      </p:cBhvr>
                                    </p:animEffect>
                                  </p:childTnLst>
                                </p:cTn>
                              </p:par>
                            </p:childTnLst>
                          </p:cTn>
                        </p:par>
                        <p:par>
                          <p:cTn id="66" fill="hold">
                            <p:stCondLst>
                              <p:cond delay="8750"/>
                            </p:stCondLst>
                            <p:childTnLst>
                              <p:par>
                                <p:cTn id="67" presetID="22" presetClass="entr" presetSubtype="8" fill="hold" grpId="0" nodeType="afterEffect">
                                  <p:stCondLst>
                                    <p:cond delay="0"/>
                                  </p:stCondLst>
                                  <p:childTnLst>
                                    <p:set>
                                      <p:cBhvr>
                                        <p:cTn id="68" dur="1" fill="hold">
                                          <p:stCondLst>
                                            <p:cond delay="0"/>
                                          </p:stCondLst>
                                        </p:cTn>
                                        <p:tgtEl>
                                          <p:spTgt spid="607240">
                                            <p:txEl>
                                              <p:pRg st="0" end="0"/>
                                            </p:txEl>
                                          </p:spTgt>
                                        </p:tgtEl>
                                        <p:attrNameLst>
                                          <p:attrName>style.visibility</p:attrName>
                                        </p:attrNameLst>
                                      </p:cBhvr>
                                      <p:to>
                                        <p:strVal val="visible"/>
                                      </p:to>
                                    </p:set>
                                    <p:animEffect transition="in" filter="wipe(left)">
                                      <p:cBhvr>
                                        <p:cTn id="69" dur="500"/>
                                        <p:tgtEl>
                                          <p:spTgt spid="607240">
                                            <p:txEl>
                                              <p:pRg st="0" end="0"/>
                                            </p:txEl>
                                          </p:spTgt>
                                        </p:tgtEl>
                                      </p:cBhvr>
                                    </p:animEffect>
                                  </p:childTnLst>
                                </p:cTn>
                              </p:par>
                            </p:childTnLst>
                          </p:cTn>
                        </p:par>
                      </p:childTnLst>
                    </p:cTn>
                  </p:par>
                  <p:par>
                    <p:cTn id="70" fill="hold">
                      <p:stCondLst>
                        <p:cond delay="indefinite"/>
                      </p:stCondLst>
                      <p:childTnLst>
                        <p:par>
                          <p:cTn id="71" fill="hold" nodeType="afterGroup">
                            <p:stCondLst>
                              <p:cond delay="0"/>
                            </p:stCondLst>
                            <p:childTnLst>
                              <p:par>
                                <p:cTn id="72" presetID="22" presetClass="entr" presetSubtype="4" fill="hold" nodeType="clickEffect">
                                  <p:stCondLst>
                                    <p:cond delay="0"/>
                                  </p:stCondLst>
                                  <p:childTnLst>
                                    <p:set>
                                      <p:cBhvr>
                                        <p:cTn id="73" dur="1" fill="hold">
                                          <p:stCondLst>
                                            <p:cond delay="0"/>
                                          </p:stCondLst>
                                        </p:cTn>
                                        <p:tgtEl>
                                          <p:spTgt spid="607272"/>
                                        </p:tgtEl>
                                        <p:attrNameLst>
                                          <p:attrName>style.visibility</p:attrName>
                                        </p:attrNameLst>
                                      </p:cBhvr>
                                      <p:to>
                                        <p:strVal val="visible"/>
                                      </p:to>
                                    </p:set>
                                    <p:animEffect transition="in" filter="wipe(down)">
                                      <p:cBhvr>
                                        <p:cTn id="74" dur="750"/>
                                        <p:tgtEl>
                                          <p:spTgt spid="607272"/>
                                        </p:tgtEl>
                                      </p:cBhvr>
                                    </p:animEffect>
                                  </p:childTnLst>
                                </p:cTn>
                              </p:par>
                            </p:childTnLst>
                          </p:cTn>
                        </p:par>
                        <p:par>
                          <p:cTn id="75" fill="hold" nodeType="afterGroup">
                            <p:stCondLst>
                              <p:cond delay="750"/>
                            </p:stCondLst>
                            <p:childTnLst>
                              <p:par>
                                <p:cTn id="76" presetID="22" presetClass="entr" presetSubtype="1" fill="hold" nodeType="afterEffect">
                                  <p:stCondLst>
                                    <p:cond delay="0"/>
                                  </p:stCondLst>
                                  <p:childTnLst>
                                    <p:set>
                                      <p:cBhvr>
                                        <p:cTn id="77" dur="1" fill="hold">
                                          <p:stCondLst>
                                            <p:cond delay="0"/>
                                          </p:stCondLst>
                                        </p:cTn>
                                        <p:tgtEl>
                                          <p:spTgt spid="607275"/>
                                        </p:tgtEl>
                                        <p:attrNameLst>
                                          <p:attrName>style.visibility</p:attrName>
                                        </p:attrNameLst>
                                      </p:cBhvr>
                                      <p:to>
                                        <p:strVal val="visible"/>
                                      </p:to>
                                    </p:set>
                                    <p:animEffect transition="in" filter="wipe(up)">
                                      <p:cBhvr>
                                        <p:cTn id="78" dur="750"/>
                                        <p:tgtEl>
                                          <p:spTgt spid="607275"/>
                                        </p:tgtEl>
                                      </p:cBhvr>
                                    </p:animEffect>
                                  </p:childTnLst>
                                </p:cTn>
                              </p:par>
                            </p:childTnLst>
                          </p:cTn>
                        </p:par>
                        <p:par>
                          <p:cTn id="79" fill="hold" nodeType="afterGroup">
                            <p:stCondLst>
                              <p:cond delay="1500"/>
                            </p:stCondLst>
                            <p:childTnLst>
                              <p:par>
                                <p:cTn id="80" presetID="22" presetClass="entr" presetSubtype="4" fill="hold" nodeType="afterEffect">
                                  <p:stCondLst>
                                    <p:cond delay="0"/>
                                  </p:stCondLst>
                                  <p:childTnLst>
                                    <p:set>
                                      <p:cBhvr>
                                        <p:cTn id="81" dur="1" fill="hold">
                                          <p:stCondLst>
                                            <p:cond delay="0"/>
                                          </p:stCondLst>
                                        </p:cTn>
                                        <p:tgtEl>
                                          <p:spTgt spid="607276"/>
                                        </p:tgtEl>
                                        <p:attrNameLst>
                                          <p:attrName>style.visibility</p:attrName>
                                        </p:attrNameLst>
                                      </p:cBhvr>
                                      <p:to>
                                        <p:strVal val="visible"/>
                                      </p:to>
                                    </p:set>
                                    <p:animEffect transition="in" filter="wipe(down)">
                                      <p:cBhvr>
                                        <p:cTn id="82" dur="750"/>
                                        <p:tgtEl>
                                          <p:spTgt spid="607276"/>
                                        </p:tgtEl>
                                      </p:cBhvr>
                                    </p:animEffect>
                                  </p:childTnLst>
                                </p:cTn>
                              </p:par>
                            </p:childTnLst>
                          </p:cTn>
                        </p:par>
                        <p:par>
                          <p:cTn id="83" fill="hold">
                            <p:stCondLst>
                              <p:cond delay="2250"/>
                            </p:stCondLst>
                            <p:childTnLst>
                              <p:par>
                                <p:cTn id="84" presetID="22" presetClass="entr" presetSubtype="8" fill="hold" grpId="0" nodeType="afterEffect">
                                  <p:stCondLst>
                                    <p:cond delay="0"/>
                                  </p:stCondLst>
                                  <p:childTnLst>
                                    <p:set>
                                      <p:cBhvr>
                                        <p:cTn id="85" dur="1" fill="hold">
                                          <p:stCondLst>
                                            <p:cond delay="0"/>
                                          </p:stCondLst>
                                        </p:cTn>
                                        <p:tgtEl>
                                          <p:spTgt spid="607240">
                                            <p:txEl>
                                              <p:pRg st="1" end="1"/>
                                            </p:txEl>
                                          </p:spTgt>
                                        </p:tgtEl>
                                        <p:attrNameLst>
                                          <p:attrName>style.visibility</p:attrName>
                                        </p:attrNameLst>
                                      </p:cBhvr>
                                      <p:to>
                                        <p:strVal val="visible"/>
                                      </p:to>
                                    </p:set>
                                    <p:animEffect transition="in" filter="wipe(left)">
                                      <p:cBhvr>
                                        <p:cTn id="86" dur="500"/>
                                        <p:tgtEl>
                                          <p:spTgt spid="607240">
                                            <p:txEl>
                                              <p:pRg st="1" end="1"/>
                                            </p:txEl>
                                          </p:spTgt>
                                        </p:tgtEl>
                                      </p:cBhvr>
                                    </p:animEffect>
                                  </p:childTnLst>
                                </p:cTn>
                              </p:par>
                            </p:childTnLst>
                          </p:cTn>
                        </p:par>
                        <p:par>
                          <p:cTn id="87" fill="hold">
                            <p:stCondLst>
                              <p:cond delay="2750"/>
                            </p:stCondLst>
                            <p:childTnLst>
                              <p:par>
                                <p:cTn id="88" presetID="22" presetClass="entr" presetSubtype="2" fill="hold" nodeType="afterEffect">
                                  <p:stCondLst>
                                    <p:cond delay="0"/>
                                  </p:stCondLst>
                                  <p:childTnLst>
                                    <p:set>
                                      <p:cBhvr>
                                        <p:cTn id="89" dur="1" fill="hold">
                                          <p:stCondLst>
                                            <p:cond delay="0"/>
                                          </p:stCondLst>
                                        </p:cTn>
                                        <p:tgtEl>
                                          <p:spTgt spid="41"/>
                                        </p:tgtEl>
                                        <p:attrNameLst>
                                          <p:attrName>style.visibility</p:attrName>
                                        </p:attrNameLst>
                                      </p:cBhvr>
                                      <p:to>
                                        <p:strVal val="visible"/>
                                      </p:to>
                                    </p:set>
                                    <p:animEffect transition="in" filter="wipe(right)">
                                      <p:cBhvr>
                                        <p:cTn id="90" dur="500"/>
                                        <p:tgtEl>
                                          <p:spTgt spid="41"/>
                                        </p:tgtEl>
                                      </p:cBhvr>
                                    </p:animEffect>
                                  </p:childTnLst>
                                </p:cTn>
                              </p:par>
                            </p:childTnLst>
                          </p:cTn>
                        </p:par>
                        <p:par>
                          <p:cTn id="91" fill="hold">
                            <p:stCondLst>
                              <p:cond delay="3250"/>
                            </p:stCondLst>
                            <p:childTnLst>
                              <p:par>
                                <p:cTn id="92" presetID="22" presetClass="entr" presetSubtype="8" fill="hold" nodeType="after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wipe(left)">
                                      <p:cBhvr>
                                        <p:cTn id="9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0" grpId="0" animBg="1"/>
      <p:bldP spid="607235" grpId="0"/>
      <p:bldP spid="607240" grpId="0" uiExpand="1" build="p"/>
      <p:bldP spid="607241" grpId="0"/>
      <p:bldP spid="32" grpId="0"/>
      <p:bldP spid="3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8287" name="Picture 31" descr="fig3"/>
          <p:cNvPicPr>
            <a:picLocks noChangeAspect="1" noChangeArrowheads="1"/>
          </p:cNvPicPr>
          <p:nvPr/>
        </p:nvPicPr>
        <p:blipFill>
          <a:blip r:embed="rId2" cstate="print"/>
          <a:srcRect/>
          <a:stretch>
            <a:fillRect/>
          </a:stretch>
        </p:blipFill>
        <p:spPr bwMode="auto">
          <a:xfrm>
            <a:off x="3876675" y="2057400"/>
            <a:ext cx="4581525" cy="3724275"/>
          </a:xfrm>
          <a:prstGeom prst="rect">
            <a:avLst/>
          </a:prstGeom>
          <a:noFill/>
          <a:ln w="9525">
            <a:noFill/>
            <a:miter lim="800000"/>
            <a:headEnd/>
            <a:tailEnd/>
          </a:ln>
        </p:spPr>
      </p:pic>
      <p:pic>
        <p:nvPicPr>
          <p:cNvPr id="608285" name="Picture 29" descr="fig3"/>
          <p:cNvPicPr>
            <a:picLocks noChangeAspect="1" noChangeArrowheads="1"/>
          </p:cNvPicPr>
          <p:nvPr/>
        </p:nvPicPr>
        <p:blipFill>
          <a:blip r:embed="rId3" cstate="print"/>
          <a:srcRect/>
          <a:stretch>
            <a:fillRect/>
          </a:stretch>
        </p:blipFill>
        <p:spPr bwMode="auto">
          <a:xfrm>
            <a:off x="3876675" y="2057400"/>
            <a:ext cx="4581525" cy="3724275"/>
          </a:xfrm>
          <a:prstGeom prst="rect">
            <a:avLst/>
          </a:prstGeom>
          <a:noFill/>
          <a:ln w="9525">
            <a:noFill/>
            <a:miter lim="800000"/>
            <a:headEnd/>
            <a:tailEnd/>
          </a:ln>
        </p:spPr>
      </p:pic>
      <p:pic>
        <p:nvPicPr>
          <p:cNvPr id="608282" name="Picture 26" descr="fig3"/>
          <p:cNvPicPr>
            <a:picLocks noChangeAspect="1" noChangeArrowheads="1"/>
          </p:cNvPicPr>
          <p:nvPr/>
        </p:nvPicPr>
        <p:blipFill>
          <a:blip r:embed="rId4" cstate="print"/>
          <a:srcRect/>
          <a:stretch>
            <a:fillRect/>
          </a:stretch>
        </p:blipFill>
        <p:spPr bwMode="auto">
          <a:xfrm>
            <a:off x="3876675" y="2057400"/>
            <a:ext cx="4581525" cy="3724275"/>
          </a:xfrm>
          <a:prstGeom prst="rect">
            <a:avLst/>
          </a:prstGeom>
          <a:noFill/>
          <a:ln w="9525">
            <a:noFill/>
            <a:miter lim="800000"/>
            <a:headEnd/>
            <a:tailEnd/>
          </a:ln>
        </p:spPr>
      </p:pic>
      <p:sp>
        <p:nvSpPr>
          <p:cNvPr id="608263" name="Rectangle 7"/>
          <p:cNvSpPr>
            <a:spLocks noChangeArrowheads="1"/>
          </p:cNvSpPr>
          <p:nvPr/>
        </p:nvSpPr>
        <p:spPr bwMode="auto">
          <a:xfrm>
            <a:off x="457200" y="2590800"/>
            <a:ext cx="2893219" cy="3352800"/>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sz="1600" dirty="0">
                <a:latin typeface="Arial" charset="0"/>
              </a:rPr>
              <a:t>If an individual facing budget line </a:t>
            </a:r>
            <a:r>
              <a:rPr lang="en-US" sz="1600" i="1" dirty="0">
                <a:latin typeface="Arial" charset="0"/>
              </a:rPr>
              <a:t>l</a:t>
            </a:r>
            <a:r>
              <a:rPr lang="en-US" sz="1600" baseline="-25000" dirty="0">
                <a:latin typeface="Arial" charset="0"/>
              </a:rPr>
              <a:t>1</a:t>
            </a:r>
            <a:r>
              <a:rPr lang="en-US" sz="1600" dirty="0">
                <a:latin typeface="Arial" charset="0"/>
              </a:rPr>
              <a:t> chose market basket </a:t>
            </a:r>
            <a:r>
              <a:rPr lang="en-US" sz="1600" i="1" dirty="0">
                <a:latin typeface="Arial" charset="0"/>
              </a:rPr>
              <a:t>A</a:t>
            </a:r>
            <a:r>
              <a:rPr lang="en-US" sz="1600" dirty="0">
                <a:latin typeface="Arial" charset="0"/>
              </a:rPr>
              <a:t> rather than market basket </a:t>
            </a:r>
            <a:r>
              <a:rPr lang="en-US" sz="1600" i="1" dirty="0">
                <a:latin typeface="Arial" charset="0"/>
              </a:rPr>
              <a:t>B</a:t>
            </a:r>
            <a:r>
              <a:rPr lang="en-US" sz="1600" dirty="0">
                <a:latin typeface="Arial" charset="0"/>
              </a:rPr>
              <a:t>, </a:t>
            </a:r>
            <a:r>
              <a:rPr lang="en-US" sz="1600" i="1" dirty="0">
                <a:latin typeface="Arial" charset="0"/>
              </a:rPr>
              <a:t>A</a:t>
            </a:r>
            <a:r>
              <a:rPr lang="en-US" sz="1600" dirty="0">
                <a:latin typeface="Arial" charset="0"/>
              </a:rPr>
              <a:t> is revealed to be preferred to </a:t>
            </a:r>
            <a:r>
              <a:rPr lang="en-US" sz="1600" i="1" dirty="0">
                <a:latin typeface="Arial" charset="0"/>
              </a:rPr>
              <a:t>B</a:t>
            </a:r>
            <a:r>
              <a:rPr lang="en-US" sz="1600" dirty="0">
                <a:latin typeface="Arial" charset="0"/>
              </a:rPr>
              <a:t>.</a:t>
            </a:r>
          </a:p>
          <a:p>
            <a:pPr>
              <a:spcBef>
                <a:spcPct val="20000"/>
              </a:spcBef>
              <a:spcAft>
                <a:spcPct val="20000"/>
              </a:spcAft>
              <a:buFontTx/>
              <a:buNone/>
            </a:pPr>
            <a:r>
              <a:rPr lang="en-US" sz="1600" dirty="0">
                <a:latin typeface="Arial" charset="0"/>
              </a:rPr>
              <a:t>Likewise, the individual facing budget line </a:t>
            </a:r>
            <a:r>
              <a:rPr lang="en-US" sz="1600" i="1" dirty="0">
                <a:latin typeface="Arial" charset="0"/>
              </a:rPr>
              <a:t>l</a:t>
            </a:r>
            <a:r>
              <a:rPr lang="en-US" sz="1600" baseline="-25000" dirty="0">
                <a:latin typeface="Arial" charset="0"/>
              </a:rPr>
              <a:t>2</a:t>
            </a:r>
            <a:r>
              <a:rPr lang="en-US" sz="1600" dirty="0">
                <a:latin typeface="Arial" charset="0"/>
              </a:rPr>
              <a:t> chooses market basket </a:t>
            </a:r>
            <a:r>
              <a:rPr lang="en-US" sz="1600" i="1" dirty="0">
                <a:latin typeface="Arial" charset="0"/>
              </a:rPr>
              <a:t>B</a:t>
            </a:r>
            <a:r>
              <a:rPr lang="en-US" sz="1600" dirty="0">
                <a:latin typeface="Arial" charset="0"/>
              </a:rPr>
              <a:t>, which is then revealed to be preferred to market basket </a:t>
            </a:r>
            <a:r>
              <a:rPr lang="en-US" sz="1600" i="1" dirty="0">
                <a:latin typeface="Arial" charset="0"/>
              </a:rPr>
              <a:t>D</a:t>
            </a:r>
            <a:r>
              <a:rPr lang="en-US" sz="1600" dirty="0">
                <a:latin typeface="Arial" charset="0"/>
              </a:rPr>
              <a:t>.</a:t>
            </a:r>
          </a:p>
          <a:p>
            <a:pPr>
              <a:spcBef>
                <a:spcPct val="20000"/>
              </a:spcBef>
              <a:spcAft>
                <a:spcPct val="20000"/>
              </a:spcAft>
              <a:buFontTx/>
              <a:buNone/>
            </a:pPr>
            <a:r>
              <a:rPr lang="en-US" sz="1600" dirty="0">
                <a:latin typeface="Arial" charset="0"/>
              </a:rPr>
              <a:t>Whereas </a:t>
            </a:r>
            <a:r>
              <a:rPr lang="en-US" sz="1600" i="1" dirty="0">
                <a:latin typeface="Arial" charset="0"/>
              </a:rPr>
              <a:t>A</a:t>
            </a:r>
            <a:r>
              <a:rPr lang="en-US" sz="1600" dirty="0">
                <a:latin typeface="Arial" charset="0"/>
              </a:rPr>
              <a:t> is preferred to all market baskets in the green-shaded area, all baskets in the pink-shaded area are preferred to </a:t>
            </a:r>
            <a:r>
              <a:rPr lang="en-US" sz="1600" i="1" dirty="0">
                <a:latin typeface="Arial" charset="0"/>
              </a:rPr>
              <a:t>A</a:t>
            </a:r>
            <a:r>
              <a:rPr lang="en-US" sz="1600" dirty="0">
                <a:latin typeface="Arial" charset="0"/>
              </a:rPr>
              <a:t>.</a:t>
            </a:r>
          </a:p>
        </p:txBody>
      </p:sp>
      <p:sp>
        <p:nvSpPr>
          <p:cNvPr id="608264" name="Rectangle 8"/>
          <p:cNvSpPr>
            <a:spLocks noChangeArrowheads="1"/>
          </p:cNvSpPr>
          <p:nvPr/>
        </p:nvSpPr>
        <p:spPr bwMode="auto">
          <a:xfrm>
            <a:off x="457199" y="2057400"/>
            <a:ext cx="3048001" cy="5334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REVEALED PREFERENCE:</a:t>
            </a:r>
            <a:br>
              <a:rPr lang="en-US" sz="1600" b="1" dirty="0">
                <a:latin typeface="Arial" charset="0"/>
              </a:rPr>
            </a:br>
            <a:r>
              <a:rPr lang="en-US" sz="1600" b="1" dirty="0">
                <a:latin typeface="Arial" charset="0"/>
              </a:rPr>
              <a:t>TWO BUDGET LINES</a:t>
            </a:r>
          </a:p>
        </p:txBody>
      </p:sp>
      <p:sp>
        <p:nvSpPr>
          <p:cNvPr id="608265" name="Rectangle 9"/>
          <p:cNvSpPr>
            <a:spLocks noChangeArrowheads="1"/>
          </p:cNvSpPr>
          <p:nvPr/>
        </p:nvSpPr>
        <p:spPr bwMode="auto">
          <a:xfrm>
            <a:off x="481952" y="1752600"/>
            <a:ext cx="1727848"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3.18</a:t>
            </a:r>
          </a:p>
        </p:txBody>
      </p:sp>
      <p:sp>
        <p:nvSpPr>
          <p:cNvPr id="608266" name="Text Box 10"/>
          <p:cNvSpPr txBox="1">
            <a:spLocks noChangeArrowheads="1"/>
          </p:cNvSpPr>
          <p:nvPr/>
        </p:nvSpPr>
        <p:spPr bwMode="auto">
          <a:xfrm>
            <a:off x="457199" y="685800"/>
            <a:ext cx="7239001" cy="915988"/>
          </a:xfrm>
          <a:prstGeom prst="rect">
            <a:avLst/>
          </a:prstGeom>
          <a:noFill/>
          <a:ln w="9525">
            <a:noFill/>
            <a:miter lim="800000"/>
            <a:headEnd/>
            <a:tailEnd/>
          </a:ln>
        </p:spPr>
        <p:txBody>
          <a:bodyPr wrap="square">
            <a:spAutoFit/>
          </a:bodyPr>
          <a:lstStyle/>
          <a:p>
            <a:pPr>
              <a:spcBef>
                <a:spcPct val="20000"/>
              </a:spcBef>
              <a:buClr>
                <a:schemeClr val="bg2"/>
              </a:buClr>
              <a:buFontTx/>
              <a:buNone/>
            </a:pPr>
            <a:r>
              <a:rPr lang="en-US" i="1" dirty="0">
                <a:latin typeface="Arial" charset="0"/>
              </a:rPr>
              <a:t>If a consumer chooses one market basket over another, and if the chosen market basket is more expensive than the alternative, then the consumer must prefer the chosen market basket.</a:t>
            </a:r>
          </a:p>
        </p:txBody>
      </p:sp>
      <p:pic>
        <p:nvPicPr>
          <p:cNvPr id="608281" name="Picture 25" descr="fig3"/>
          <p:cNvPicPr>
            <a:picLocks noChangeAspect="1" noChangeArrowheads="1"/>
          </p:cNvPicPr>
          <p:nvPr/>
        </p:nvPicPr>
        <p:blipFill>
          <a:blip r:embed="rId5" cstate="print"/>
          <a:srcRect/>
          <a:stretch>
            <a:fillRect/>
          </a:stretch>
        </p:blipFill>
        <p:spPr bwMode="auto">
          <a:xfrm>
            <a:off x="3876675" y="2057400"/>
            <a:ext cx="4581525" cy="3724275"/>
          </a:xfrm>
          <a:prstGeom prst="rect">
            <a:avLst/>
          </a:prstGeom>
          <a:noFill/>
          <a:ln w="9525">
            <a:noFill/>
            <a:miter lim="800000"/>
            <a:headEnd/>
            <a:tailEnd/>
          </a:ln>
        </p:spPr>
      </p:pic>
      <p:pic>
        <p:nvPicPr>
          <p:cNvPr id="608284" name="Picture 28" descr="fig3"/>
          <p:cNvPicPr>
            <a:picLocks noChangeAspect="1" noChangeArrowheads="1"/>
          </p:cNvPicPr>
          <p:nvPr/>
        </p:nvPicPr>
        <p:blipFill>
          <a:blip r:embed="rId6" cstate="print"/>
          <a:srcRect/>
          <a:stretch>
            <a:fillRect/>
          </a:stretch>
        </p:blipFill>
        <p:spPr bwMode="auto">
          <a:xfrm>
            <a:off x="3876675" y="2057400"/>
            <a:ext cx="4581525" cy="3724275"/>
          </a:xfrm>
          <a:prstGeom prst="rect">
            <a:avLst/>
          </a:prstGeom>
          <a:noFill/>
          <a:ln w="9525">
            <a:noFill/>
            <a:miter lim="800000"/>
            <a:headEnd/>
            <a:tailEnd/>
          </a:ln>
        </p:spPr>
      </p:pic>
      <p:pic>
        <p:nvPicPr>
          <p:cNvPr id="608283" name="Picture 27" descr="fig3"/>
          <p:cNvPicPr>
            <a:picLocks noChangeAspect="1" noChangeArrowheads="1"/>
          </p:cNvPicPr>
          <p:nvPr/>
        </p:nvPicPr>
        <p:blipFill>
          <a:blip r:embed="rId7" cstate="print"/>
          <a:srcRect/>
          <a:stretch>
            <a:fillRect/>
          </a:stretch>
        </p:blipFill>
        <p:spPr bwMode="auto">
          <a:xfrm>
            <a:off x="3876675" y="2057400"/>
            <a:ext cx="4581525" cy="3724275"/>
          </a:xfrm>
          <a:prstGeom prst="rect">
            <a:avLst/>
          </a:prstGeom>
          <a:noFill/>
          <a:ln w="9525">
            <a:noFill/>
            <a:miter lim="800000"/>
            <a:headEnd/>
            <a:tailEnd/>
          </a:ln>
        </p:spPr>
      </p:pic>
      <p:pic>
        <p:nvPicPr>
          <p:cNvPr id="608286" name="Picture 30" descr="fig3"/>
          <p:cNvPicPr>
            <a:picLocks noChangeAspect="1" noChangeArrowheads="1"/>
          </p:cNvPicPr>
          <p:nvPr/>
        </p:nvPicPr>
        <p:blipFill>
          <a:blip r:embed="rId8" cstate="print"/>
          <a:srcRect/>
          <a:stretch>
            <a:fillRect/>
          </a:stretch>
        </p:blipFill>
        <p:spPr bwMode="auto">
          <a:xfrm>
            <a:off x="3876675" y="2057400"/>
            <a:ext cx="4581525" cy="3724275"/>
          </a:xfrm>
          <a:prstGeom prst="rect">
            <a:avLst/>
          </a:prstGeom>
          <a:noFill/>
          <a:ln w="9525">
            <a:noFill/>
            <a:miter lim="800000"/>
            <a:headEnd/>
            <a:tailEnd/>
          </a:ln>
        </p:spPr>
      </p:pic>
      <p:sp>
        <p:nvSpPr>
          <p:cNvPr id="21" name="Rectangle 4"/>
          <p:cNvSpPr>
            <a:spLocks noGrp="1" noChangeArrowheads="1"/>
          </p:cNvSpPr>
          <p:nvPr>
            <p:ph type="title" idx="4294967295"/>
          </p:nvPr>
        </p:nvSpPr>
        <p:spPr>
          <a:xfrm>
            <a:off x="1295400" y="198438"/>
            <a:ext cx="6536994" cy="487362"/>
          </a:xfrm>
          <a:prstGeom prst="rect">
            <a:avLst/>
          </a:prstGeom>
          <a:noFill/>
        </p:spPr>
        <p:txBody>
          <a:bodyPr anchor="ctr"/>
          <a:lstStyle/>
          <a:p>
            <a:pPr marL="419100" indent="-419100" eaLnBrk="1" hangingPunct="1"/>
            <a:r>
              <a:rPr lang="en-US" sz="2800" dirty="0" smtClean="0">
                <a:solidFill>
                  <a:srgbClr val="008FD0"/>
                </a:solidFill>
              </a:rPr>
              <a:t>Revealed Preference</a:t>
            </a:r>
          </a:p>
        </p:txBody>
      </p:sp>
      <p:sp>
        <p:nvSpPr>
          <p:cNvPr id="22" name="Rectangle 6"/>
          <p:cNvSpPr>
            <a:spLocks noChangeArrowheads="1"/>
          </p:cNvSpPr>
          <p:nvPr/>
        </p:nvSpPr>
        <p:spPr bwMode="auto">
          <a:xfrm>
            <a:off x="457200" y="198438"/>
            <a:ext cx="838200" cy="487362"/>
          </a:xfrm>
          <a:prstGeom prst="rect">
            <a:avLst/>
          </a:prstGeom>
          <a:noFill/>
          <a:ln w="9525">
            <a:noFill/>
            <a:miter lim="800000"/>
            <a:headEnd/>
            <a:tailEnd/>
          </a:ln>
        </p:spPr>
        <p:txBody>
          <a:bodyPr anchor="ctr"/>
          <a:lstStyle/>
          <a:p>
            <a:pPr algn="ctr">
              <a:buFontTx/>
              <a:buNone/>
            </a:pPr>
            <a:r>
              <a:rPr lang="en-US" sz="2800" b="1" dirty="0">
                <a:solidFill>
                  <a:srgbClr val="008FD0"/>
                </a:solidFill>
                <a:latin typeface="Arial" charset="0"/>
              </a:rPr>
              <a:t>3.4</a:t>
            </a:r>
          </a:p>
        </p:txBody>
      </p:sp>
      <p:grpSp>
        <p:nvGrpSpPr>
          <p:cNvPr id="27" name="Group 26"/>
          <p:cNvGrpSpPr>
            <a:grpSpLocks/>
          </p:cNvGrpSpPr>
          <p:nvPr/>
        </p:nvGrpSpPr>
        <p:grpSpPr bwMode="auto">
          <a:xfrm>
            <a:off x="3350419" y="5791200"/>
            <a:ext cx="5488781" cy="171450"/>
            <a:chOff x="3657600" y="1678781"/>
            <a:chExt cx="4800600" cy="152400"/>
          </a:xfrm>
        </p:grpSpPr>
        <p:cxnSp>
          <p:nvCxnSpPr>
            <p:cNvPr id="42008"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2009"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1" name="Group 30"/>
          <p:cNvGrpSpPr>
            <a:grpSpLocks/>
          </p:cNvGrpSpPr>
          <p:nvPr/>
        </p:nvGrpSpPr>
        <p:grpSpPr bwMode="auto">
          <a:xfrm>
            <a:off x="3276600" y="1762125"/>
            <a:ext cx="152400" cy="4793456"/>
            <a:chOff x="3574256" y="2209800"/>
            <a:chExt cx="152400" cy="4114800"/>
          </a:xfrm>
        </p:grpSpPr>
        <p:cxnSp>
          <p:nvCxnSpPr>
            <p:cNvPr id="4200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2007"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4" name="Group 33"/>
          <p:cNvGrpSpPr>
            <a:grpSpLocks/>
          </p:cNvGrpSpPr>
          <p:nvPr/>
        </p:nvGrpSpPr>
        <p:grpSpPr bwMode="auto">
          <a:xfrm>
            <a:off x="465137" y="6477000"/>
            <a:ext cx="2887663" cy="152400"/>
            <a:chOff x="457199" y="5791200"/>
            <a:chExt cx="3193257" cy="152400"/>
          </a:xfrm>
        </p:grpSpPr>
        <p:cxnSp>
          <p:nvCxnSpPr>
            <p:cNvPr id="42004"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2005"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6"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pic>
        <p:nvPicPr>
          <p:cNvPr id="608279" name="Picture 23" descr="fig3"/>
          <p:cNvPicPr>
            <a:picLocks noChangeAspect="1" noChangeArrowheads="1"/>
          </p:cNvPicPr>
          <p:nvPr/>
        </p:nvPicPr>
        <p:blipFill>
          <a:blip r:embed="rId10" cstate="print"/>
          <a:srcRect/>
          <a:stretch>
            <a:fillRect/>
          </a:stretch>
        </p:blipFill>
        <p:spPr bwMode="auto">
          <a:xfrm>
            <a:off x="3876675" y="2057400"/>
            <a:ext cx="4581525" cy="37242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608266"/>
                                        </p:tgtEl>
                                        <p:attrNameLst>
                                          <p:attrName>style.visibility</p:attrName>
                                        </p:attrNameLst>
                                      </p:cBhvr>
                                      <p:to>
                                        <p:strVal val="visible"/>
                                      </p:to>
                                    </p:set>
                                    <p:animEffect transition="in" filter="wipe(left)">
                                      <p:cBhvr>
                                        <p:cTn id="15" dur="500"/>
                                        <p:tgtEl>
                                          <p:spTgt spid="60826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08265"/>
                                        </p:tgtEl>
                                        <p:attrNameLst>
                                          <p:attrName>style.visibility</p:attrName>
                                        </p:attrNameLst>
                                      </p:cBhvr>
                                      <p:to>
                                        <p:strVal val="visible"/>
                                      </p:to>
                                    </p:set>
                                    <p:animEffect transition="in" filter="wipe(left)">
                                      <p:cBhvr>
                                        <p:cTn id="20" dur="500"/>
                                        <p:tgtEl>
                                          <p:spTgt spid="608265"/>
                                        </p:tgtEl>
                                      </p:cBhvr>
                                    </p:animEffect>
                                  </p:childTnLst>
                                </p:cTn>
                              </p:par>
                            </p:childTnLst>
                          </p:cTn>
                        </p:par>
                        <p:par>
                          <p:cTn id="21" fill="hold" nodeType="afterGroup">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608264"/>
                                        </p:tgtEl>
                                        <p:attrNameLst>
                                          <p:attrName>style.visibility</p:attrName>
                                        </p:attrNameLst>
                                      </p:cBhvr>
                                      <p:to>
                                        <p:strVal val="visible"/>
                                      </p:to>
                                    </p:set>
                                    <p:animEffect transition="in" filter="wipe(left)">
                                      <p:cBhvr>
                                        <p:cTn id="24" dur="500"/>
                                        <p:tgtEl>
                                          <p:spTgt spid="608264"/>
                                        </p:tgtEl>
                                      </p:cBhvr>
                                    </p:animEffect>
                                  </p:childTnLst>
                                </p:cTn>
                              </p:par>
                            </p:childTnLst>
                          </p:cTn>
                        </p:par>
                        <p:par>
                          <p:cTn id="25" fill="hold" nodeType="afterGroup">
                            <p:stCondLst>
                              <p:cond delay="1000"/>
                            </p:stCondLst>
                            <p:childTnLst>
                              <p:par>
                                <p:cTn id="26" presetID="22" presetClass="entr" presetSubtype="4"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down)">
                                      <p:cBhvr>
                                        <p:cTn id="28" dur="500"/>
                                        <p:tgtEl>
                                          <p:spTgt spid="31"/>
                                        </p:tgtEl>
                                      </p:cBhvr>
                                    </p:animEffect>
                                  </p:childTnLst>
                                </p:cTn>
                              </p:par>
                              <p:par>
                                <p:cTn id="29" presetID="22" presetClass="entr" presetSubtype="8"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wipe(left)">
                                      <p:cBhvr>
                                        <p:cTn id="31" dur="500"/>
                                        <p:tgtEl>
                                          <p:spTgt spid="27"/>
                                        </p:tgtEl>
                                      </p:cBhvr>
                                    </p:animEffect>
                                  </p:childTnLst>
                                </p:cTn>
                              </p:par>
                            </p:childTnLst>
                          </p:cTn>
                        </p:par>
                        <p:par>
                          <p:cTn id="32" fill="hold" nodeType="afterGroup">
                            <p:stCondLst>
                              <p:cond delay="1500"/>
                            </p:stCondLst>
                            <p:childTnLst>
                              <p:par>
                                <p:cTn id="33" presetID="22" presetClass="entr" presetSubtype="8" fill="hold" nodeType="afterEffect">
                                  <p:stCondLst>
                                    <p:cond delay="0"/>
                                  </p:stCondLst>
                                  <p:childTnLst>
                                    <p:set>
                                      <p:cBhvr>
                                        <p:cTn id="34" dur="1" fill="hold">
                                          <p:stCondLst>
                                            <p:cond delay="0"/>
                                          </p:stCondLst>
                                        </p:cTn>
                                        <p:tgtEl>
                                          <p:spTgt spid="608279"/>
                                        </p:tgtEl>
                                        <p:attrNameLst>
                                          <p:attrName>style.visibility</p:attrName>
                                        </p:attrNameLst>
                                      </p:cBhvr>
                                      <p:to>
                                        <p:strVal val="visible"/>
                                      </p:to>
                                    </p:set>
                                    <p:animEffect transition="in" filter="wipe(left)">
                                      <p:cBhvr>
                                        <p:cTn id="35" dur="750"/>
                                        <p:tgtEl>
                                          <p:spTgt spid="608279"/>
                                        </p:tgtEl>
                                      </p:cBhvr>
                                    </p:animEffect>
                                  </p:childTnLst>
                                </p:cTn>
                              </p:par>
                            </p:childTnLst>
                          </p:cTn>
                        </p:par>
                        <p:par>
                          <p:cTn id="36" fill="hold" nodeType="afterGroup">
                            <p:stCondLst>
                              <p:cond delay="2250"/>
                            </p:stCondLst>
                            <p:childTnLst>
                              <p:par>
                                <p:cTn id="37" presetID="22" presetClass="entr" presetSubtype="1" fill="hold" nodeType="afterEffect">
                                  <p:stCondLst>
                                    <p:cond delay="0"/>
                                  </p:stCondLst>
                                  <p:childTnLst>
                                    <p:set>
                                      <p:cBhvr>
                                        <p:cTn id="38" dur="1" fill="hold">
                                          <p:stCondLst>
                                            <p:cond delay="0"/>
                                          </p:stCondLst>
                                        </p:cTn>
                                        <p:tgtEl>
                                          <p:spTgt spid="608281"/>
                                        </p:tgtEl>
                                        <p:attrNameLst>
                                          <p:attrName>style.visibility</p:attrName>
                                        </p:attrNameLst>
                                      </p:cBhvr>
                                      <p:to>
                                        <p:strVal val="visible"/>
                                      </p:to>
                                    </p:set>
                                    <p:animEffect transition="in" filter="wipe(up)">
                                      <p:cBhvr>
                                        <p:cTn id="39" dur="750"/>
                                        <p:tgtEl>
                                          <p:spTgt spid="608281"/>
                                        </p:tgtEl>
                                      </p:cBhvr>
                                    </p:animEffect>
                                  </p:childTnLst>
                                </p:cTn>
                              </p:par>
                            </p:childTnLst>
                          </p:cTn>
                        </p:par>
                        <p:par>
                          <p:cTn id="40" fill="hold" nodeType="afterGroup">
                            <p:stCondLst>
                              <p:cond delay="3000"/>
                            </p:stCondLst>
                            <p:childTnLst>
                              <p:par>
                                <p:cTn id="41" presetID="22" presetClass="entr" presetSubtype="1" fill="hold" nodeType="afterEffect">
                                  <p:stCondLst>
                                    <p:cond delay="0"/>
                                  </p:stCondLst>
                                  <p:childTnLst>
                                    <p:set>
                                      <p:cBhvr>
                                        <p:cTn id="42" dur="1" fill="hold">
                                          <p:stCondLst>
                                            <p:cond delay="0"/>
                                          </p:stCondLst>
                                        </p:cTn>
                                        <p:tgtEl>
                                          <p:spTgt spid="608283"/>
                                        </p:tgtEl>
                                        <p:attrNameLst>
                                          <p:attrName>style.visibility</p:attrName>
                                        </p:attrNameLst>
                                      </p:cBhvr>
                                      <p:to>
                                        <p:strVal val="visible"/>
                                      </p:to>
                                    </p:set>
                                    <p:animEffect transition="in" filter="wipe(up)">
                                      <p:cBhvr>
                                        <p:cTn id="43" dur="750"/>
                                        <p:tgtEl>
                                          <p:spTgt spid="608283"/>
                                        </p:tgtEl>
                                      </p:cBhvr>
                                    </p:animEffect>
                                  </p:childTnLst>
                                </p:cTn>
                              </p:par>
                            </p:childTnLst>
                          </p:cTn>
                        </p:par>
                        <p:par>
                          <p:cTn id="44" fill="hold">
                            <p:stCondLst>
                              <p:cond delay="3750"/>
                            </p:stCondLst>
                            <p:childTnLst>
                              <p:par>
                                <p:cTn id="45" presetID="22" presetClass="entr" presetSubtype="8" fill="hold" grpId="0" nodeType="afterEffect">
                                  <p:stCondLst>
                                    <p:cond delay="0"/>
                                  </p:stCondLst>
                                  <p:childTnLst>
                                    <p:set>
                                      <p:cBhvr>
                                        <p:cTn id="46" dur="1" fill="hold">
                                          <p:stCondLst>
                                            <p:cond delay="0"/>
                                          </p:stCondLst>
                                        </p:cTn>
                                        <p:tgtEl>
                                          <p:spTgt spid="608263">
                                            <p:txEl>
                                              <p:pRg st="0" end="0"/>
                                            </p:txEl>
                                          </p:spTgt>
                                        </p:tgtEl>
                                        <p:attrNameLst>
                                          <p:attrName>style.visibility</p:attrName>
                                        </p:attrNameLst>
                                      </p:cBhvr>
                                      <p:to>
                                        <p:strVal val="visible"/>
                                      </p:to>
                                    </p:set>
                                    <p:animEffect transition="in" filter="wipe(left)">
                                      <p:cBhvr>
                                        <p:cTn id="47" dur="500"/>
                                        <p:tgtEl>
                                          <p:spTgt spid="608263">
                                            <p:txEl>
                                              <p:pRg st="0" end="0"/>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608284"/>
                                        </p:tgtEl>
                                        <p:attrNameLst>
                                          <p:attrName>style.visibility</p:attrName>
                                        </p:attrNameLst>
                                      </p:cBhvr>
                                      <p:to>
                                        <p:strVal val="visible"/>
                                      </p:to>
                                    </p:set>
                                    <p:animEffect transition="in" filter="wipe(left)">
                                      <p:cBhvr>
                                        <p:cTn id="52" dur="750"/>
                                        <p:tgtEl>
                                          <p:spTgt spid="608284"/>
                                        </p:tgtEl>
                                      </p:cBhvr>
                                    </p:animEffect>
                                  </p:childTnLst>
                                </p:cTn>
                              </p:par>
                            </p:childTnLst>
                          </p:cTn>
                        </p:par>
                        <p:par>
                          <p:cTn id="53" fill="hold" nodeType="afterGroup">
                            <p:stCondLst>
                              <p:cond delay="750"/>
                            </p:stCondLst>
                            <p:childTnLst>
                              <p:par>
                                <p:cTn id="54" presetID="22" presetClass="entr" presetSubtype="4" fill="hold" nodeType="afterEffect">
                                  <p:stCondLst>
                                    <p:cond delay="0"/>
                                  </p:stCondLst>
                                  <p:childTnLst>
                                    <p:set>
                                      <p:cBhvr>
                                        <p:cTn id="55" dur="1" fill="hold">
                                          <p:stCondLst>
                                            <p:cond delay="0"/>
                                          </p:stCondLst>
                                        </p:cTn>
                                        <p:tgtEl>
                                          <p:spTgt spid="608286"/>
                                        </p:tgtEl>
                                        <p:attrNameLst>
                                          <p:attrName>style.visibility</p:attrName>
                                        </p:attrNameLst>
                                      </p:cBhvr>
                                      <p:to>
                                        <p:strVal val="visible"/>
                                      </p:to>
                                    </p:set>
                                    <p:animEffect transition="in" filter="wipe(down)">
                                      <p:cBhvr>
                                        <p:cTn id="56" dur="1000"/>
                                        <p:tgtEl>
                                          <p:spTgt spid="608286"/>
                                        </p:tgtEl>
                                      </p:cBhvr>
                                    </p:animEffect>
                                  </p:childTnLst>
                                </p:cTn>
                              </p:par>
                            </p:childTnLst>
                          </p:cTn>
                        </p:par>
                        <p:par>
                          <p:cTn id="57" fill="hold">
                            <p:stCondLst>
                              <p:cond delay="1750"/>
                            </p:stCondLst>
                            <p:childTnLst>
                              <p:par>
                                <p:cTn id="58" presetID="22" presetClass="entr" presetSubtype="8" fill="hold" grpId="0" nodeType="afterEffect">
                                  <p:stCondLst>
                                    <p:cond delay="0"/>
                                  </p:stCondLst>
                                  <p:childTnLst>
                                    <p:set>
                                      <p:cBhvr>
                                        <p:cTn id="59" dur="1" fill="hold">
                                          <p:stCondLst>
                                            <p:cond delay="0"/>
                                          </p:stCondLst>
                                        </p:cTn>
                                        <p:tgtEl>
                                          <p:spTgt spid="608263">
                                            <p:txEl>
                                              <p:pRg st="1" end="1"/>
                                            </p:txEl>
                                          </p:spTgt>
                                        </p:tgtEl>
                                        <p:attrNameLst>
                                          <p:attrName>style.visibility</p:attrName>
                                        </p:attrNameLst>
                                      </p:cBhvr>
                                      <p:to>
                                        <p:strVal val="visible"/>
                                      </p:to>
                                    </p:set>
                                    <p:animEffect transition="in" filter="wipe(left)">
                                      <p:cBhvr>
                                        <p:cTn id="60" dur="500"/>
                                        <p:tgtEl>
                                          <p:spTgt spid="608263">
                                            <p:txEl>
                                              <p:pRg st="1" end="1"/>
                                            </p:txEl>
                                          </p:spTgt>
                                        </p:tgtEl>
                                      </p:cBhvr>
                                    </p:animEffect>
                                  </p:childTnLst>
                                </p:cTn>
                              </p:par>
                            </p:childTnLst>
                          </p:cTn>
                        </p:par>
                      </p:childTnLst>
                    </p:cTn>
                  </p:par>
                  <p:par>
                    <p:cTn id="61" fill="hold">
                      <p:stCondLst>
                        <p:cond delay="indefinite"/>
                      </p:stCondLst>
                      <p:childTnLst>
                        <p:par>
                          <p:cTn id="62" fill="hold" nodeType="afterGroup">
                            <p:stCondLst>
                              <p:cond delay="0"/>
                            </p:stCondLst>
                            <p:childTnLst>
                              <p:par>
                                <p:cTn id="63" presetID="10" presetClass="entr" presetSubtype="0" fill="hold" nodeType="clickEffect">
                                  <p:stCondLst>
                                    <p:cond delay="0"/>
                                  </p:stCondLst>
                                  <p:childTnLst>
                                    <p:set>
                                      <p:cBhvr>
                                        <p:cTn id="64" dur="1" fill="hold">
                                          <p:stCondLst>
                                            <p:cond delay="0"/>
                                          </p:stCondLst>
                                        </p:cTn>
                                        <p:tgtEl>
                                          <p:spTgt spid="608282"/>
                                        </p:tgtEl>
                                        <p:attrNameLst>
                                          <p:attrName>style.visibility</p:attrName>
                                        </p:attrNameLst>
                                      </p:cBhvr>
                                      <p:to>
                                        <p:strVal val="visible"/>
                                      </p:to>
                                    </p:set>
                                    <p:animEffect transition="in" filter="fade">
                                      <p:cBhvr>
                                        <p:cTn id="65" dur="500"/>
                                        <p:tgtEl>
                                          <p:spTgt spid="608282"/>
                                        </p:tgtEl>
                                      </p:cBhvr>
                                    </p:animEffect>
                                  </p:childTnLst>
                                </p:cTn>
                              </p:par>
                              <p:par>
                                <p:cTn id="66" presetID="10" presetClass="entr" presetSubtype="0" fill="hold" nodeType="withEffect">
                                  <p:stCondLst>
                                    <p:cond delay="0"/>
                                  </p:stCondLst>
                                  <p:childTnLst>
                                    <p:set>
                                      <p:cBhvr>
                                        <p:cTn id="67" dur="1" fill="hold">
                                          <p:stCondLst>
                                            <p:cond delay="0"/>
                                          </p:stCondLst>
                                        </p:cTn>
                                        <p:tgtEl>
                                          <p:spTgt spid="608285"/>
                                        </p:tgtEl>
                                        <p:attrNameLst>
                                          <p:attrName>style.visibility</p:attrName>
                                        </p:attrNameLst>
                                      </p:cBhvr>
                                      <p:to>
                                        <p:strVal val="visible"/>
                                      </p:to>
                                    </p:set>
                                    <p:animEffect transition="in" filter="fade">
                                      <p:cBhvr>
                                        <p:cTn id="68" dur="500"/>
                                        <p:tgtEl>
                                          <p:spTgt spid="608285"/>
                                        </p:tgtEl>
                                      </p:cBhvr>
                                    </p:animEffect>
                                  </p:childTnLst>
                                </p:cTn>
                              </p:par>
                            </p:childTnLst>
                          </p:cTn>
                        </p:par>
                        <p:par>
                          <p:cTn id="69" fill="hold" nodeType="afterGroup">
                            <p:stCondLst>
                              <p:cond delay="500"/>
                            </p:stCondLst>
                            <p:childTnLst>
                              <p:par>
                                <p:cTn id="70" presetID="10" presetClass="entr" presetSubtype="0" fill="hold" nodeType="afterEffect">
                                  <p:stCondLst>
                                    <p:cond delay="0"/>
                                  </p:stCondLst>
                                  <p:childTnLst>
                                    <p:set>
                                      <p:cBhvr>
                                        <p:cTn id="71" dur="1" fill="hold">
                                          <p:stCondLst>
                                            <p:cond delay="0"/>
                                          </p:stCondLst>
                                        </p:cTn>
                                        <p:tgtEl>
                                          <p:spTgt spid="608287"/>
                                        </p:tgtEl>
                                        <p:attrNameLst>
                                          <p:attrName>style.visibility</p:attrName>
                                        </p:attrNameLst>
                                      </p:cBhvr>
                                      <p:to>
                                        <p:strVal val="visible"/>
                                      </p:to>
                                    </p:set>
                                    <p:animEffect transition="in" filter="fade">
                                      <p:cBhvr>
                                        <p:cTn id="72" dur="500"/>
                                        <p:tgtEl>
                                          <p:spTgt spid="608287"/>
                                        </p:tgtEl>
                                      </p:cBhvr>
                                    </p:animEffect>
                                  </p:childTnLst>
                                </p:cTn>
                              </p:par>
                            </p:childTnLst>
                          </p:cTn>
                        </p:par>
                        <p:par>
                          <p:cTn id="73" fill="hold">
                            <p:stCondLst>
                              <p:cond delay="1000"/>
                            </p:stCondLst>
                            <p:childTnLst>
                              <p:par>
                                <p:cTn id="74" presetID="22" presetClass="entr" presetSubtype="8" fill="hold" grpId="0" nodeType="afterEffect">
                                  <p:stCondLst>
                                    <p:cond delay="0"/>
                                  </p:stCondLst>
                                  <p:childTnLst>
                                    <p:set>
                                      <p:cBhvr>
                                        <p:cTn id="75" dur="1" fill="hold">
                                          <p:stCondLst>
                                            <p:cond delay="0"/>
                                          </p:stCondLst>
                                        </p:cTn>
                                        <p:tgtEl>
                                          <p:spTgt spid="608263">
                                            <p:txEl>
                                              <p:pRg st="2" end="2"/>
                                            </p:txEl>
                                          </p:spTgt>
                                        </p:tgtEl>
                                        <p:attrNameLst>
                                          <p:attrName>style.visibility</p:attrName>
                                        </p:attrNameLst>
                                      </p:cBhvr>
                                      <p:to>
                                        <p:strVal val="visible"/>
                                      </p:to>
                                    </p:set>
                                    <p:animEffect transition="in" filter="wipe(left)">
                                      <p:cBhvr>
                                        <p:cTn id="76" dur="500"/>
                                        <p:tgtEl>
                                          <p:spTgt spid="608263">
                                            <p:txEl>
                                              <p:pRg st="2" end="2"/>
                                            </p:txEl>
                                          </p:spTgt>
                                        </p:tgtEl>
                                      </p:cBhvr>
                                    </p:animEffect>
                                  </p:childTnLst>
                                </p:cTn>
                              </p:par>
                            </p:childTnLst>
                          </p:cTn>
                        </p:par>
                        <p:par>
                          <p:cTn id="77" fill="hold">
                            <p:stCondLst>
                              <p:cond delay="1500"/>
                            </p:stCondLst>
                            <p:childTnLst>
                              <p:par>
                                <p:cTn id="78" presetID="22" presetClass="entr" presetSubtype="2" fill="hold" nodeType="afterEffect">
                                  <p:stCondLst>
                                    <p:cond delay="0"/>
                                  </p:stCondLst>
                                  <p:childTnLst>
                                    <p:set>
                                      <p:cBhvr>
                                        <p:cTn id="79" dur="1" fill="hold">
                                          <p:stCondLst>
                                            <p:cond delay="0"/>
                                          </p:stCondLst>
                                        </p:cTn>
                                        <p:tgtEl>
                                          <p:spTgt spid="34"/>
                                        </p:tgtEl>
                                        <p:attrNameLst>
                                          <p:attrName>style.visibility</p:attrName>
                                        </p:attrNameLst>
                                      </p:cBhvr>
                                      <p:to>
                                        <p:strVal val="visible"/>
                                      </p:to>
                                    </p:set>
                                    <p:animEffect transition="in" filter="wipe(right)">
                                      <p:cBhvr>
                                        <p:cTn id="8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8263" grpId="0" uiExpand="1" build="p"/>
      <p:bldP spid="608264" grpId="0"/>
      <p:bldP spid="608265" grpId="0"/>
      <p:bldP spid="21" grpId="0"/>
      <p:bldP spid="2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9335" name="Picture 55" descr="fig3"/>
          <p:cNvPicPr>
            <a:picLocks noChangeAspect="1" noChangeArrowheads="1"/>
          </p:cNvPicPr>
          <p:nvPr/>
        </p:nvPicPr>
        <p:blipFill>
          <a:blip r:embed="rId2" cstate="print"/>
          <a:srcRect/>
          <a:stretch>
            <a:fillRect/>
          </a:stretch>
        </p:blipFill>
        <p:spPr bwMode="auto">
          <a:xfrm>
            <a:off x="3524250" y="1447800"/>
            <a:ext cx="5467350" cy="4114800"/>
          </a:xfrm>
          <a:prstGeom prst="rect">
            <a:avLst/>
          </a:prstGeom>
          <a:noFill/>
          <a:ln w="9525">
            <a:noFill/>
            <a:miter lim="800000"/>
            <a:headEnd/>
            <a:tailEnd/>
          </a:ln>
        </p:spPr>
      </p:pic>
      <p:pic>
        <p:nvPicPr>
          <p:cNvPr id="609324" name="Picture 44" descr="fig3"/>
          <p:cNvPicPr>
            <a:picLocks noChangeAspect="1" noChangeArrowheads="1"/>
          </p:cNvPicPr>
          <p:nvPr/>
        </p:nvPicPr>
        <p:blipFill>
          <a:blip r:embed="rId3" cstate="print"/>
          <a:srcRect/>
          <a:stretch>
            <a:fillRect/>
          </a:stretch>
        </p:blipFill>
        <p:spPr bwMode="auto">
          <a:xfrm>
            <a:off x="3524250" y="1447800"/>
            <a:ext cx="5467350" cy="4114800"/>
          </a:xfrm>
          <a:prstGeom prst="rect">
            <a:avLst/>
          </a:prstGeom>
          <a:noFill/>
          <a:ln w="9525">
            <a:noFill/>
            <a:miter lim="800000"/>
            <a:headEnd/>
            <a:tailEnd/>
          </a:ln>
        </p:spPr>
      </p:pic>
      <p:pic>
        <p:nvPicPr>
          <p:cNvPr id="609334" name="Picture 54" descr="fig3"/>
          <p:cNvPicPr>
            <a:picLocks noChangeAspect="1" noChangeArrowheads="1"/>
          </p:cNvPicPr>
          <p:nvPr/>
        </p:nvPicPr>
        <p:blipFill>
          <a:blip r:embed="rId4" cstate="print"/>
          <a:srcRect/>
          <a:stretch>
            <a:fillRect/>
          </a:stretch>
        </p:blipFill>
        <p:spPr bwMode="auto">
          <a:xfrm>
            <a:off x="3524250" y="1447800"/>
            <a:ext cx="5467350" cy="4114800"/>
          </a:xfrm>
          <a:prstGeom prst="rect">
            <a:avLst/>
          </a:prstGeom>
          <a:noFill/>
          <a:ln w="9525">
            <a:noFill/>
            <a:miter lim="800000"/>
            <a:headEnd/>
            <a:tailEnd/>
          </a:ln>
        </p:spPr>
      </p:pic>
      <p:pic>
        <p:nvPicPr>
          <p:cNvPr id="609331" name="Picture 51" descr="fig3"/>
          <p:cNvPicPr>
            <a:picLocks noChangeAspect="1" noChangeArrowheads="1"/>
          </p:cNvPicPr>
          <p:nvPr/>
        </p:nvPicPr>
        <p:blipFill>
          <a:blip r:embed="rId5" cstate="print"/>
          <a:srcRect/>
          <a:stretch>
            <a:fillRect/>
          </a:stretch>
        </p:blipFill>
        <p:spPr bwMode="auto">
          <a:xfrm>
            <a:off x="3524250" y="1447800"/>
            <a:ext cx="5467350" cy="4114800"/>
          </a:xfrm>
          <a:prstGeom prst="rect">
            <a:avLst/>
          </a:prstGeom>
          <a:noFill/>
          <a:ln w="9525">
            <a:noFill/>
            <a:miter lim="800000"/>
            <a:headEnd/>
            <a:tailEnd/>
          </a:ln>
        </p:spPr>
      </p:pic>
      <p:pic>
        <p:nvPicPr>
          <p:cNvPr id="609329" name="Picture 49" descr="fig3"/>
          <p:cNvPicPr>
            <a:picLocks noChangeAspect="1" noChangeArrowheads="1"/>
          </p:cNvPicPr>
          <p:nvPr/>
        </p:nvPicPr>
        <p:blipFill>
          <a:blip r:embed="rId6" cstate="print"/>
          <a:srcRect/>
          <a:stretch>
            <a:fillRect/>
          </a:stretch>
        </p:blipFill>
        <p:spPr bwMode="auto">
          <a:xfrm>
            <a:off x="3524250" y="1447800"/>
            <a:ext cx="5467350" cy="4114800"/>
          </a:xfrm>
          <a:prstGeom prst="rect">
            <a:avLst/>
          </a:prstGeom>
          <a:noFill/>
          <a:ln w="9525">
            <a:noFill/>
            <a:miter lim="800000"/>
            <a:headEnd/>
            <a:tailEnd/>
          </a:ln>
        </p:spPr>
      </p:pic>
      <p:pic>
        <p:nvPicPr>
          <p:cNvPr id="609327" name="Picture 47" descr="fig3"/>
          <p:cNvPicPr>
            <a:picLocks noChangeAspect="1" noChangeArrowheads="1"/>
          </p:cNvPicPr>
          <p:nvPr/>
        </p:nvPicPr>
        <p:blipFill>
          <a:blip r:embed="rId7" cstate="print"/>
          <a:srcRect/>
          <a:stretch>
            <a:fillRect/>
          </a:stretch>
        </p:blipFill>
        <p:spPr bwMode="auto">
          <a:xfrm>
            <a:off x="3524250" y="1447800"/>
            <a:ext cx="5467350" cy="4114800"/>
          </a:xfrm>
          <a:prstGeom prst="rect">
            <a:avLst/>
          </a:prstGeom>
          <a:noFill/>
          <a:ln w="9525">
            <a:noFill/>
            <a:miter lim="800000"/>
            <a:headEnd/>
            <a:tailEnd/>
          </a:ln>
        </p:spPr>
      </p:pic>
      <p:sp>
        <p:nvSpPr>
          <p:cNvPr id="609290" name="Rectangle 10"/>
          <p:cNvSpPr>
            <a:spLocks noChangeArrowheads="1"/>
          </p:cNvSpPr>
          <p:nvPr/>
        </p:nvSpPr>
        <p:spPr bwMode="auto">
          <a:xfrm>
            <a:off x="457200" y="1963738"/>
            <a:ext cx="2895600" cy="3979862"/>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sz="1600" dirty="0">
                <a:latin typeface="Arial" charset="0"/>
              </a:rPr>
              <a:t>Facing budget line </a:t>
            </a:r>
            <a:r>
              <a:rPr lang="en-US" sz="1600" i="1" dirty="0" smtClean="0">
                <a:latin typeface="Arial" charset="0"/>
              </a:rPr>
              <a:t>l</a:t>
            </a:r>
            <a:r>
              <a:rPr lang="en-US" sz="1600" baseline="-25000" dirty="0" smtClean="0">
                <a:latin typeface="Arial" charset="0"/>
              </a:rPr>
              <a:t>3</a:t>
            </a:r>
            <a:r>
              <a:rPr lang="en-US" sz="1600" dirty="0" smtClean="0">
                <a:latin typeface="Arial" charset="0"/>
              </a:rPr>
              <a:t>, the </a:t>
            </a:r>
            <a:r>
              <a:rPr lang="en-US" sz="1600" dirty="0">
                <a:latin typeface="Arial" charset="0"/>
              </a:rPr>
              <a:t>individual chooses </a:t>
            </a:r>
            <a:r>
              <a:rPr lang="en-US" sz="1600" i="1" dirty="0">
                <a:latin typeface="Arial" charset="0"/>
              </a:rPr>
              <a:t>E</a:t>
            </a:r>
            <a:r>
              <a:rPr lang="en-US" sz="1600" dirty="0">
                <a:latin typeface="Arial" charset="0"/>
              </a:rPr>
              <a:t>, which is revealed to be preferred to </a:t>
            </a:r>
            <a:r>
              <a:rPr lang="en-US" sz="1600" i="1" dirty="0">
                <a:latin typeface="Arial" charset="0"/>
              </a:rPr>
              <a:t>A</a:t>
            </a:r>
            <a:r>
              <a:rPr lang="en-US" sz="1600" dirty="0">
                <a:latin typeface="Arial" charset="0"/>
              </a:rPr>
              <a:t> (because </a:t>
            </a:r>
            <a:r>
              <a:rPr lang="en-US" sz="1600" i="1" dirty="0">
                <a:latin typeface="Arial" charset="0"/>
              </a:rPr>
              <a:t>A </a:t>
            </a:r>
            <a:r>
              <a:rPr lang="en-US" sz="1600" dirty="0">
                <a:latin typeface="Arial" charset="0"/>
              </a:rPr>
              <a:t>could have been chosen).</a:t>
            </a:r>
          </a:p>
          <a:p>
            <a:pPr>
              <a:spcBef>
                <a:spcPct val="20000"/>
              </a:spcBef>
              <a:spcAft>
                <a:spcPct val="20000"/>
              </a:spcAft>
              <a:buFontTx/>
              <a:buNone/>
            </a:pPr>
            <a:r>
              <a:rPr lang="en-US" sz="1600" dirty="0">
                <a:latin typeface="Arial" charset="0"/>
              </a:rPr>
              <a:t>Likewise, facing line </a:t>
            </a:r>
            <a:r>
              <a:rPr lang="en-US" sz="1600" i="1" dirty="0">
                <a:latin typeface="Arial" charset="0"/>
              </a:rPr>
              <a:t>l</a:t>
            </a:r>
            <a:r>
              <a:rPr lang="en-US" sz="1600" baseline="-25000" dirty="0">
                <a:latin typeface="Arial" charset="0"/>
              </a:rPr>
              <a:t>4</a:t>
            </a:r>
            <a:r>
              <a:rPr lang="en-US" sz="1600" dirty="0">
                <a:latin typeface="Arial" charset="0"/>
              </a:rPr>
              <a:t>, the individual chooses </a:t>
            </a:r>
            <a:r>
              <a:rPr lang="en-US" sz="1600" i="1" dirty="0" smtClean="0">
                <a:latin typeface="Arial" charset="0"/>
              </a:rPr>
              <a:t>G</a:t>
            </a:r>
            <a:r>
              <a:rPr lang="en-US" sz="1600" dirty="0" smtClean="0">
                <a:latin typeface="Arial" charset="0"/>
              </a:rPr>
              <a:t>, which </a:t>
            </a:r>
            <a:r>
              <a:rPr lang="en-US" sz="1600" dirty="0">
                <a:latin typeface="Arial" charset="0"/>
              </a:rPr>
              <a:t>is also revealed to be preferred to </a:t>
            </a:r>
            <a:r>
              <a:rPr lang="en-US" sz="1600" i="1" dirty="0">
                <a:latin typeface="Arial" charset="0"/>
              </a:rPr>
              <a:t>A</a:t>
            </a:r>
            <a:r>
              <a:rPr lang="en-US" sz="1600" dirty="0">
                <a:latin typeface="Arial" charset="0"/>
              </a:rPr>
              <a:t>.</a:t>
            </a:r>
          </a:p>
          <a:p>
            <a:pPr>
              <a:spcBef>
                <a:spcPct val="20000"/>
              </a:spcBef>
              <a:spcAft>
                <a:spcPct val="20000"/>
              </a:spcAft>
              <a:buFontTx/>
              <a:buNone/>
            </a:pPr>
            <a:r>
              <a:rPr lang="en-US" sz="1600" dirty="0">
                <a:latin typeface="Arial" charset="0"/>
              </a:rPr>
              <a:t>Whereas </a:t>
            </a:r>
            <a:r>
              <a:rPr lang="en-US" sz="1600" i="1" dirty="0">
                <a:latin typeface="Arial" charset="0"/>
              </a:rPr>
              <a:t>A</a:t>
            </a:r>
            <a:r>
              <a:rPr lang="en-US" sz="1600" dirty="0">
                <a:latin typeface="Arial" charset="0"/>
              </a:rPr>
              <a:t> is preferred to all market baskets in the green-shaded area, all market baskets in the pink-shaded area are preferred to </a:t>
            </a:r>
            <a:r>
              <a:rPr lang="en-US" sz="1600" i="1" dirty="0">
                <a:latin typeface="Arial" charset="0"/>
              </a:rPr>
              <a:t>A</a:t>
            </a:r>
            <a:r>
              <a:rPr lang="en-US" sz="1600" dirty="0">
                <a:latin typeface="Arial" charset="0"/>
              </a:rPr>
              <a:t>.</a:t>
            </a:r>
          </a:p>
        </p:txBody>
      </p:sp>
      <p:sp>
        <p:nvSpPr>
          <p:cNvPr id="609291" name="Rectangle 11"/>
          <p:cNvSpPr>
            <a:spLocks noChangeArrowheads="1"/>
          </p:cNvSpPr>
          <p:nvPr/>
        </p:nvSpPr>
        <p:spPr bwMode="auto">
          <a:xfrm>
            <a:off x="457200" y="1371600"/>
            <a:ext cx="2990850" cy="592138"/>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REVEALED PREFERENCE:</a:t>
            </a:r>
            <a:br>
              <a:rPr lang="en-US" sz="1600" b="1" dirty="0">
                <a:latin typeface="Arial" charset="0"/>
              </a:rPr>
            </a:br>
            <a:r>
              <a:rPr lang="en-US" sz="1600" b="1" dirty="0">
                <a:latin typeface="Arial" charset="0"/>
              </a:rPr>
              <a:t>FOUR BUDGET LINES</a:t>
            </a:r>
          </a:p>
        </p:txBody>
      </p:sp>
      <p:sp>
        <p:nvSpPr>
          <p:cNvPr id="609292" name="Rectangle 12"/>
          <p:cNvSpPr>
            <a:spLocks noChangeArrowheads="1"/>
          </p:cNvSpPr>
          <p:nvPr/>
        </p:nvSpPr>
        <p:spPr bwMode="auto">
          <a:xfrm>
            <a:off x="457202" y="1066800"/>
            <a:ext cx="1828798"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3.19</a:t>
            </a:r>
          </a:p>
        </p:txBody>
      </p:sp>
      <p:pic>
        <p:nvPicPr>
          <p:cNvPr id="609318" name="Picture 38" descr="fig3"/>
          <p:cNvPicPr>
            <a:picLocks noChangeAspect="1" noChangeArrowheads="1"/>
          </p:cNvPicPr>
          <p:nvPr/>
        </p:nvPicPr>
        <p:blipFill>
          <a:blip r:embed="rId8" cstate="print"/>
          <a:srcRect/>
          <a:stretch>
            <a:fillRect/>
          </a:stretch>
        </p:blipFill>
        <p:spPr bwMode="auto">
          <a:xfrm>
            <a:off x="3524250" y="1447800"/>
            <a:ext cx="5467350" cy="4114800"/>
          </a:xfrm>
          <a:prstGeom prst="rect">
            <a:avLst/>
          </a:prstGeom>
          <a:noFill/>
          <a:ln w="9525">
            <a:noFill/>
            <a:miter lim="800000"/>
            <a:headEnd/>
            <a:tailEnd/>
          </a:ln>
        </p:spPr>
      </p:pic>
      <p:pic>
        <p:nvPicPr>
          <p:cNvPr id="609320" name="Picture 40" descr="fig3"/>
          <p:cNvPicPr>
            <a:picLocks noChangeAspect="1" noChangeArrowheads="1"/>
          </p:cNvPicPr>
          <p:nvPr/>
        </p:nvPicPr>
        <p:blipFill>
          <a:blip r:embed="rId9" cstate="print"/>
          <a:srcRect/>
          <a:stretch>
            <a:fillRect/>
          </a:stretch>
        </p:blipFill>
        <p:spPr bwMode="auto">
          <a:xfrm>
            <a:off x="3524250" y="1447800"/>
            <a:ext cx="5467350" cy="4114800"/>
          </a:xfrm>
          <a:prstGeom prst="rect">
            <a:avLst/>
          </a:prstGeom>
          <a:noFill/>
          <a:ln w="9525">
            <a:noFill/>
            <a:miter lim="800000"/>
            <a:headEnd/>
            <a:tailEnd/>
          </a:ln>
        </p:spPr>
      </p:pic>
      <p:pic>
        <p:nvPicPr>
          <p:cNvPr id="609321" name="Picture 41" descr="fig3"/>
          <p:cNvPicPr>
            <a:picLocks noChangeAspect="1" noChangeArrowheads="1"/>
          </p:cNvPicPr>
          <p:nvPr/>
        </p:nvPicPr>
        <p:blipFill>
          <a:blip r:embed="rId10" cstate="print"/>
          <a:srcRect/>
          <a:stretch>
            <a:fillRect/>
          </a:stretch>
        </p:blipFill>
        <p:spPr bwMode="auto">
          <a:xfrm>
            <a:off x="3524250" y="1447800"/>
            <a:ext cx="5467350" cy="4114800"/>
          </a:xfrm>
          <a:prstGeom prst="rect">
            <a:avLst/>
          </a:prstGeom>
          <a:noFill/>
          <a:ln w="9525">
            <a:noFill/>
            <a:miter lim="800000"/>
            <a:headEnd/>
            <a:tailEnd/>
          </a:ln>
        </p:spPr>
      </p:pic>
      <p:pic>
        <p:nvPicPr>
          <p:cNvPr id="609322" name="Picture 42" descr="fig3"/>
          <p:cNvPicPr>
            <a:picLocks noChangeAspect="1" noChangeArrowheads="1"/>
          </p:cNvPicPr>
          <p:nvPr/>
        </p:nvPicPr>
        <p:blipFill>
          <a:blip r:embed="rId11" cstate="print"/>
          <a:srcRect/>
          <a:stretch>
            <a:fillRect/>
          </a:stretch>
        </p:blipFill>
        <p:spPr bwMode="auto">
          <a:xfrm>
            <a:off x="3524250" y="1447800"/>
            <a:ext cx="5467350" cy="4114800"/>
          </a:xfrm>
          <a:prstGeom prst="rect">
            <a:avLst/>
          </a:prstGeom>
          <a:noFill/>
          <a:ln w="9525">
            <a:noFill/>
            <a:miter lim="800000"/>
            <a:headEnd/>
            <a:tailEnd/>
          </a:ln>
        </p:spPr>
      </p:pic>
      <p:pic>
        <p:nvPicPr>
          <p:cNvPr id="609323" name="Picture 43" descr="fig3"/>
          <p:cNvPicPr>
            <a:picLocks noChangeAspect="1" noChangeArrowheads="1"/>
          </p:cNvPicPr>
          <p:nvPr/>
        </p:nvPicPr>
        <p:blipFill>
          <a:blip r:embed="rId12" cstate="print"/>
          <a:srcRect/>
          <a:stretch>
            <a:fillRect/>
          </a:stretch>
        </p:blipFill>
        <p:spPr bwMode="auto">
          <a:xfrm>
            <a:off x="3524250" y="1447800"/>
            <a:ext cx="5467350" cy="4114800"/>
          </a:xfrm>
          <a:prstGeom prst="rect">
            <a:avLst/>
          </a:prstGeom>
          <a:noFill/>
          <a:ln w="9525">
            <a:noFill/>
            <a:miter lim="800000"/>
            <a:headEnd/>
            <a:tailEnd/>
          </a:ln>
        </p:spPr>
      </p:pic>
      <p:pic>
        <p:nvPicPr>
          <p:cNvPr id="609328" name="Picture 48" descr="fig3"/>
          <p:cNvPicPr>
            <a:picLocks noChangeAspect="1" noChangeArrowheads="1"/>
          </p:cNvPicPr>
          <p:nvPr/>
        </p:nvPicPr>
        <p:blipFill>
          <a:blip r:embed="rId13" cstate="print"/>
          <a:srcRect/>
          <a:stretch>
            <a:fillRect/>
          </a:stretch>
        </p:blipFill>
        <p:spPr bwMode="auto">
          <a:xfrm>
            <a:off x="3524250" y="1447800"/>
            <a:ext cx="5467350" cy="4114800"/>
          </a:xfrm>
          <a:prstGeom prst="rect">
            <a:avLst/>
          </a:prstGeom>
          <a:noFill/>
          <a:ln w="9525">
            <a:noFill/>
            <a:miter lim="800000"/>
            <a:headEnd/>
            <a:tailEnd/>
          </a:ln>
        </p:spPr>
      </p:pic>
      <p:pic>
        <p:nvPicPr>
          <p:cNvPr id="609333" name="Picture 53" descr="fig3"/>
          <p:cNvPicPr>
            <a:picLocks noChangeAspect="1" noChangeArrowheads="1"/>
          </p:cNvPicPr>
          <p:nvPr/>
        </p:nvPicPr>
        <p:blipFill>
          <a:blip r:embed="rId14" cstate="print"/>
          <a:srcRect/>
          <a:stretch>
            <a:fillRect/>
          </a:stretch>
        </p:blipFill>
        <p:spPr bwMode="auto">
          <a:xfrm>
            <a:off x="3524250" y="1447800"/>
            <a:ext cx="5467350" cy="4114800"/>
          </a:xfrm>
          <a:prstGeom prst="rect">
            <a:avLst/>
          </a:prstGeom>
          <a:noFill/>
          <a:ln w="9525">
            <a:noFill/>
            <a:miter lim="800000"/>
            <a:headEnd/>
            <a:tailEnd/>
          </a:ln>
        </p:spPr>
      </p:pic>
      <p:pic>
        <p:nvPicPr>
          <p:cNvPr id="609332" name="Picture 52" descr="fig3"/>
          <p:cNvPicPr>
            <a:picLocks noChangeAspect="1" noChangeArrowheads="1"/>
          </p:cNvPicPr>
          <p:nvPr/>
        </p:nvPicPr>
        <p:blipFill>
          <a:blip r:embed="rId15" cstate="print"/>
          <a:srcRect/>
          <a:stretch>
            <a:fillRect/>
          </a:stretch>
        </p:blipFill>
        <p:spPr bwMode="auto">
          <a:xfrm>
            <a:off x="3524250" y="1447800"/>
            <a:ext cx="5467350" cy="4114800"/>
          </a:xfrm>
          <a:prstGeom prst="rect">
            <a:avLst/>
          </a:prstGeom>
          <a:noFill/>
          <a:ln w="9525">
            <a:noFill/>
            <a:miter lim="800000"/>
            <a:headEnd/>
            <a:tailEnd/>
          </a:ln>
        </p:spPr>
      </p:pic>
      <p:grpSp>
        <p:nvGrpSpPr>
          <p:cNvPr id="21" name="Group 20"/>
          <p:cNvGrpSpPr>
            <a:grpSpLocks/>
          </p:cNvGrpSpPr>
          <p:nvPr/>
        </p:nvGrpSpPr>
        <p:grpSpPr bwMode="auto">
          <a:xfrm>
            <a:off x="3429000" y="5638800"/>
            <a:ext cx="5562600" cy="171450"/>
            <a:chOff x="3657600" y="1678781"/>
            <a:chExt cx="4800600" cy="152400"/>
          </a:xfrm>
        </p:grpSpPr>
        <p:cxnSp>
          <p:nvCxnSpPr>
            <p:cNvPr id="43035"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3036"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4" name="Group 23"/>
          <p:cNvGrpSpPr>
            <a:grpSpLocks/>
          </p:cNvGrpSpPr>
          <p:nvPr/>
        </p:nvGrpSpPr>
        <p:grpSpPr bwMode="auto">
          <a:xfrm>
            <a:off x="3352800" y="1021556"/>
            <a:ext cx="152400" cy="5074444"/>
            <a:chOff x="3574256" y="2209800"/>
            <a:chExt cx="152400" cy="4114800"/>
          </a:xfrm>
        </p:grpSpPr>
        <p:cxnSp>
          <p:nvCxnSpPr>
            <p:cNvPr id="43033"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3034"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8" name="Group 27"/>
          <p:cNvGrpSpPr>
            <a:grpSpLocks/>
          </p:cNvGrpSpPr>
          <p:nvPr/>
        </p:nvGrpSpPr>
        <p:grpSpPr bwMode="auto">
          <a:xfrm>
            <a:off x="457201" y="6019800"/>
            <a:ext cx="2990850" cy="152400"/>
            <a:chOff x="457199" y="5791200"/>
            <a:chExt cx="3193257" cy="152400"/>
          </a:xfrm>
        </p:grpSpPr>
        <p:cxnSp>
          <p:nvCxnSpPr>
            <p:cNvPr id="43031"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3032"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29" name="Picture 1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09292"/>
                                        </p:tgtEl>
                                        <p:attrNameLst>
                                          <p:attrName>style.visibility</p:attrName>
                                        </p:attrNameLst>
                                      </p:cBhvr>
                                      <p:to>
                                        <p:strVal val="visible"/>
                                      </p:to>
                                    </p:set>
                                    <p:animEffect transition="in" filter="wipe(left)">
                                      <p:cBhvr>
                                        <p:cTn id="7" dur="500"/>
                                        <p:tgtEl>
                                          <p:spTgt spid="60929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09291"/>
                                        </p:tgtEl>
                                        <p:attrNameLst>
                                          <p:attrName>style.visibility</p:attrName>
                                        </p:attrNameLst>
                                      </p:cBhvr>
                                      <p:to>
                                        <p:strVal val="visible"/>
                                      </p:to>
                                    </p:set>
                                    <p:animEffect transition="in" filter="wipe(left)">
                                      <p:cBhvr>
                                        <p:cTn id="11" dur="500"/>
                                        <p:tgtEl>
                                          <p:spTgt spid="609291"/>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down)">
                                      <p:cBhvr>
                                        <p:cTn id="15" dur="500"/>
                                        <p:tgtEl>
                                          <p:spTgt spid="24"/>
                                        </p:tgtEl>
                                      </p:cBhvr>
                                    </p:animEffect>
                                  </p:childTnLst>
                                </p:cTn>
                              </p:par>
                              <p:par>
                                <p:cTn id="16" presetID="22" presetClass="entr" presetSubtype="8"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wipe(left)">
                                      <p:cBhvr>
                                        <p:cTn id="18" dur="500"/>
                                        <p:tgtEl>
                                          <p:spTgt spid="21"/>
                                        </p:tgtEl>
                                      </p:cBhvr>
                                    </p:animEffect>
                                  </p:childTnLst>
                                </p:cTn>
                              </p:par>
                            </p:childTnLst>
                          </p:cTn>
                        </p:par>
                        <p:par>
                          <p:cTn id="19" fill="hold" nodeType="afterGroup">
                            <p:stCondLst>
                              <p:cond delay="1500"/>
                            </p:stCondLst>
                            <p:childTnLst>
                              <p:par>
                                <p:cTn id="20" presetID="22" presetClass="entr" presetSubtype="4" fill="hold" nodeType="afterEffect">
                                  <p:stCondLst>
                                    <p:cond delay="0"/>
                                  </p:stCondLst>
                                  <p:childTnLst>
                                    <p:set>
                                      <p:cBhvr>
                                        <p:cTn id="21" dur="1" fill="hold">
                                          <p:stCondLst>
                                            <p:cond delay="0"/>
                                          </p:stCondLst>
                                        </p:cTn>
                                        <p:tgtEl>
                                          <p:spTgt spid="609318"/>
                                        </p:tgtEl>
                                        <p:attrNameLst>
                                          <p:attrName>style.visibility</p:attrName>
                                        </p:attrNameLst>
                                      </p:cBhvr>
                                      <p:to>
                                        <p:strVal val="visible"/>
                                      </p:to>
                                    </p:set>
                                    <p:animEffect transition="in" filter="wipe(down)">
                                      <p:cBhvr>
                                        <p:cTn id="22" dur="750"/>
                                        <p:tgtEl>
                                          <p:spTgt spid="609318"/>
                                        </p:tgtEl>
                                      </p:cBhvr>
                                    </p:animEffect>
                                  </p:childTnLst>
                                </p:cTn>
                              </p:par>
                            </p:childTnLst>
                          </p:cTn>
                        </p:par>
                        <p:par>
                          <p:cTn id="23" fill="hold" nodeType="afterGroup">
                            <p:stCondLst>
                              <p:cond delay="2250"/>
                            </p:stCondLst>
                            <p:childTnLst>
                              <p:par>
                                <p:cTn id="24" presetID="22" presetClass="entr" presetSubtype="1" fill="hold" nodeType="afterEffect">
                                  <p:stCondLst>
                                    <p:cond delay="0"/>
                                  </p:stCondLst>
                                  <p:childTnLst>
                                    <p:set>
                                      <p:cBhvr>
                                        <p:cTn id="25" dur="1" fill="hold">
                                          <p:stCondLst>
                                            <p:cond delay="0"/>
                                          </p:stCondLst>
                                        </p:cTn>
                                        <p:tgtEl>
                                          <p:spTgt spid="609320"/>
                                        </p:tgtEl>
                                        <p:attrNameLst>
                                          <p:attrName>style.visibility</p:attrName>
                                        </p:attrNameLst>
                                      </p:cBhvr>
                                      <p:to>
                                        <p:strVal val="visible"/>
                                      </p:to>
                                    </p:set>
                                    <p:animEffect transition="in" filter="wipe(up)">
                                      <p:cBhvr>
                                        <p:cTn id="26" dur="750"/>
                                        <p:tgtEl>
                                          <p:spTgt spid="609320"/>
                                        </p:tgtEl>
                                      </p:cBhvr>
                                    </p:animEffect>
                                  </p:childTnLst>
                                </p:cTn>
                              </p:par>
                            </p:childTnLst>
                          </p:cTn>
                        </p:par>
                        <p:par>
                          <p:cTn id="27" fill="hold" nodeType="afterGroup">
                            <p:stCondLst>
                              <p:cond delay="3000"/>
                            </p:stCondLst>
                            <p:childTnLst>
                              <p:par>
                                <p:cTn id="28" presetID="22" presetClass="entr" presetSubtype="8" fill="hold" nodeType="afterEffect">
                                  <p:stCondLst>
                                    <p:cond delay="0"/>
                                  </p:stCondLst>
                                  <p:childTnLst>
                                    <p:set>
                                      <p:cBhvr>
                                        <p:cTn id="29" dur="1" fill="hold">
                                          <p:stCondLst>
                                            <p:cond delay="0"/>
                                          </p:stCondLst>
                                        </p:cTn>
                                        <p:tgtEl>
                                          <p:spTgt spid="609321"/>
                                        </p:tgtEl>
                                        <p:attrNameLst>
                                          <p:attrName>style.visibility</p:attrName>
                                        </p:attrNameLst>
                                      </p:cBhvr>
                                      <p:to>
                                        <p:strVal val="visible"/>
                                      </p:to>
                                    </p:set>
                                    <p:animEffect transition="in" filter="wipe(left)">
                                      <p:cBhvr>
                                        <p:cTn id="30" dur="750"/>
                                        <p:tgtEl>
                                          <p:spTgt spid="609321"/>
                                        </p:tgtEl>
                                      </p:cBhvr>
                                    </p:animEffect>
                                  </p:childTnLst>
                                </p:cTn>
                              </p:par>
                            </p:childTnLst>
                          </p:cTn>
                        </p:par>
                        <p:par>
                          <p:cTn id="31" fill="hold" nodeType="afterGroup">
                            <p:stCondLst>
                              <p:cond delay="3750"/>
                            </p:stCondLst>
                            <p:childTnLst>
                              <p:par>
                                <p:cTn id="32" presetID="22" presetClass="entr" presetSubtype="8" fill="hold" nodeType="afterEffect">
                                  <p:stCondLst>
                                    <p:cond delay="0"/>
                                  </p:stCondLst>
                                  <p:childTnLst>
                                    <p:set>
                                      <p:cBhvr>
                                        <p:cTn id="33" dur="1" fill="hold">
                                          <p:stCondLst>
                                            <p:cond delay="0"/>
                                          </p:stCondLst>
                                        </p:cTn>
                                        <p:tgtEl>
                                          <p:spTgt spid="609322"/>
                                        </p:tgtEl>
                                        <p:attrNameLst>
                                          <p:attrName>style.visibility</p:attrName>
                                        </p:attrNameLst>
                                      </p:cBhvr>
                                      <p:to>
                                        <p:strVal val="visible"/>
                                      </p:to>
                                    </p:set>
                                    <p:animEffect transition="in" filter="wipe(left)">
                                      <p:cBhvr>
                                        <p:cTn id="34" dur="750"/>
                                        <p:tgtEl>
                                          <p:spTgt spid="609322"/>
                                        </p:tgtEl>
                                      </p:cBhvr>
                                    </p:animEffect>
                                  </p:childTnLst>
                                </p:cTn>
                              </p:par>
                            </p:childTnLst>
                          </p:cTn>
                        </p:par>
                        <p:par>
                          <p:cTn id="35" fill="hold" nodeType="afterGroup">
                            <p:stCondLst>
                              <p:cond delay="4500"/>
                            </p:stCondLst>
                            <p:childTnLst>
                              <p:par>
                                <p:cTn id="36" presetID="22" presetClass="entr" presetSubtype="8" fill="hold" nodeType="afterEffect">
                                  <p:stCondLst>
                                    <p:cond delay="0"/>
                                  </p:stCondLst>
                                  <p:childTnLst>
                                    <p:set>
                                      <p:cBhvr>
                                        <p:cTn id="37" dur="1" fill="hold">
                                          <p:stCondLst>
                                            <p:cond delay="0"/>
                                          </p:stCondLst>
                                        </p:cTn>
                                        <p:tgtEl>
                                          <p:spTgt spid="609323"/>
                                        </p:tgtEl>
                                        <p:attrNameLst>
                                          <p:attrName>style.visibility</p:attrName>
                                        </p:attrNameLst>
                                      </p:cBhvr>
                                      <p:to>
                                        <p:strVal val="visible"/>
                                      </p:to>
                                    </p:set>
                                    <p:animEffect transition="in" filter="wipe(left)">
                                      <p:cBhvr>
                                        <p:cTn id="38" dur="750"/>
                                        <p:tgtEl>
                                          <p:spTgt spid="609323"/>
                                        </p:tgtEl>
                                      </p:cBhvr>
                                    </p:animEffect>
                                  </p:childTnLst>
                                </p:cTn>
                              </p:par>
                            </p:childTnLst>
                          </p:cTn>
                        </p:par>
                        <p:par>
                          <p:cTn id="39" fill="hold" nodeType="afterGroup">
                            <p:stCondLst>
                              <p:cond delay="5250"/>
                            </p:stCondLst>
                            <p:childTnLst>
                              <p:par>
                                <p:cTn id="40" presetID="22" presetClass="entr" presetSubtype="8" fill="hold" nodeType="afterEffect">
                                  <p:stCondLst>
                                    <p:cond delay="0"/>
                                  </p:stCondLst>
                                  <p:childTnLst>
                                    <p:set>
                                      <p:cBhvr>
                                        <p:cTn id="41" dur="1" fill="hold">
                                          <p:stCondLst>
                                            <p:cond delay="0"/>
                                          </p:stCondLst>
                                        </p:cTn>
                                        <p:tgtEl>
                                          <p:spTgt spid="609324"/>
                                        </p:tgtEl>
                                        <p:attrNameLst>
                                          <p:attrName>style.visibility</p:attrName>
                                        </p:attrNameLst>
                                      </p:cBhvr>
                                      <p:to>
                                        <p:strVal val="visible"/>
                                      </p:to>
                                    </p:set>
                                    <p:animEffect transition="in" filter="wipe(left)">
                                      <p:cBhvr>
                                        <p:cTn id="42" dur="750"/>
                                        <p:tgtEl>
                                          <p:spTgt spid="609324"/>
                                        </p:tgtEl>
                                      </p:cBhvr>
                                    </p:animEffect>
                                  </p:childTnLst>
                                </p:cTn>
                              </p:par>
                            </p:childTnLst>
                          </p:cTn>
                        </p:par>
                        <p:par>
                          <p:cTn id="43" fill="hold" nodeType="withGroup">
                            <p:stCondLst>
                              <p:cond delay="6000"/>
                            </p:stCondLst>
                            <p:childTnLst>
                              <p:par>
                                <p:cTn id="44" presetID="22" presetClass="entr" presetSubtype="1" fill="hold" nodeType="afterEffect">
                                  <p:stCondLst>
                                    <p:cond delay="0"/>
                                  </p:stCondLst>
                                  <p:childTnLst>
                                    <p:set>
                                      <p:cBhvr>
                                        <p:cTn id="45" dur="1" fill="hold">
                                          <p:stCondLst>
                                            <p:cond delay="0"/>
                                          </p:stCondLst>
                                        </p:cTn>
                                        <p:tgtEl>
                                          <p:spTgt spid="609327"/>
                                        </p:tgtEl>
                                        <p:attrNameLst>
                                          <p:attrName>style.visibility</p:attrName>
                                        </p:attrNameLst>
                                      </p:cBhvr>
                                      <p:to>
                                        <p:strVal val="visible"/>
                                      </p:to>
                                    </p:set>
                                    <p:animEffect transition="in" filter="wipe(up)">
                                      <p:cBhvr>
                                        <p:cTn id="46" dur="750"/>
                                        <p:tgtEl>
                                          <p:spTgt spid="609327"/>
                                        </p:tgtEl>
                                      </p:cBhvr>
                                    </p:animEffect>
                                  </p:childTnLst>
                                </p:cTn>
                              </p:par>
                            </p:childTnLst>
                          </p:cTn>
                        </p:par>
                        <p:par>
                          <p:cTn id="47" fill="hold" nodeType="afterGroup">
                            <p:stCondLst>
                              <p:cond delay="6750"/>
                            </p:stCondLst>
                            <p:childTnLst>
                              <p:par>
                                <p:cTn id="48" presetID="22" presetClass="entr" presetSubtype="8" fill="hold" nodeType="afterEffect">
                                  <p:stCondLst>
                                    <p:cond delay="0"/>
                                  </p:stCondLst>
                                  <p:childTnLst>
                                    <p:set>
                                      <p:cBhvr>
                                        <p:cTn id="49" dur="1" fill="hold">
                                          <p:stCondLst>
                                            <p:cond delay="0"/>
                                          </p:stCondLst>
                                        </p:cTn>
                                        <p:tgtEl>
                                          <p:spTgt spid="609328"/>
                                        </p:tgtEl>
                                        <p:attrNameLst>
                                          <p:attrName>style.visibility</p:attrName>
                                        </p:attrNameLst>
                                      </p:cBhvr>
                                      <p:to>
                                        <p:strVal val="visible"/>
                                      </p:to>
                                    </p:set>
                                    <p:animEffect transition="in" filter="wipe(left)">
                                      <p:cBhvr>
                                        <p:cTn id="50" dur="750"/>
                                        <p:tgtEl>
                                          <p:spTgt spid="609328"/>
                                        </p:tgtEl>
                                      </p:cBhvr>
                                    </p:animEffect>
                                  </p:childTnLst>
                                </p:cTn>
                              </p:par>
                            </p:childTnLst>
                          </p:cTn>
                        </p:par>
                        <p:par>
                          <p:cTn id="51" fill="hold">
                            <p:stCondLst>
                              <p:cond delay="7500"/>
                            </p:stCondLst>
                            <p:childTnLst>
                              <p:par>
                                <p:cTn id="52" presetID="22" presetClass="entr" presetSubtype="8" fill="hold" nodeType="afterEffect">
                                  <p:stCondLst>
                                    <p:cond delay="0"/>
                                  </p:stCondLst>
                                  <p:childTnLst>
                                    <p:set>
                                      <p:cBhvr>
                                        <p:cTn id="53" dur="1" fill="hold">
                                          <p:stCondLst>
                                            <p:cond delay="0"/>
                                          </p:stCondLst>
                                        </p:cTn>
                                        <p:tgtEl>
                                          <p:spTgt spid="609329"/>
                                        </p:tgtEl>
                                        <p:attrNameLst>
                                          <p:attrName>style.visibility</p:attrName>
                                        </p:attrNameLst>
                                      </p:cBhvr>
                                      <p:to>
                                        <p:strVal val="visible"/>
                                      </p:to>
                                    </p:set>
                                    <p:animEffect transition="in" filter="wipe(left)">
                                      <p:cBhvr>
                                        <p:cTn id="54" dur="750"/>
                                        <p:tgtEl>
                                          <p:spTgt spid="609329"/>
                                        </p:tgtEl>
                                      </p:cBhvr>
                                    </p:animEffect>
                                  </p:childTnLst>
                                </p:cTn>
                              </p:par>
                            </p:childTnLst>
                          </p:cTn>
                        </p:par>
                        <p:par>
                          <p:cTn id="55" fill="hold">
                            <p:stCondLst>
                              <p:cond delay="8250"/>
                            </p:stCondLst>
                            <p:childTnLst>
                              <p:par>
                                <p:cTn id="56" presetID="22" presetClass="entr" presetSubtype="8" fill="hold" grpId="0" nodeType="afterEffect">
                                  <p:stCondLst>
                                    <p:cond delay="0"/>
                                  </p:stCondLst>
                                  <p:childTnLst>
                                    <p:set>
                                      <p:cBhvr>
                                        <p:cTn id="57" dur="1" fill="hold">
                                          <p:stCondLst>
                                            <p:cond delay="0"/>
                                          </p:stCondLst>
                                        </p:cTn>
                                        <p:tgtEl>
                                          <p:spTgt spid="609290">
                                            <p:txEl>
                                              <p:pRg st="0" end="0"/>
                                            </p:txEl>
                                          </p:spTgt>
                                        </p:tgtEl>
                                        <p:attrNameLst>
                                          <p:attrName>style.visibility</p:attrName>
                                        </p:attrNameLst>
                                      </p:cBhvr>
                                      <p:to>
                                        <p:strVal val="visible"/>
                                      </p:to>
                                    </p:set>
                                    <p:animEffect transition="in" filter="wipe(left)">
                                      <p:cBhvr>
                                        <p:cTn id="58" dur="500"/>
                                        <p:tgtEl>
                                          <p:spTgt spid="609290">
                                            <p:txEl>
                                              <p:pRg st="0" end="0"/>
                                            </p:txEl>
                                          </p:spTgt>
                                        </p:tgtEl>
                                      </p:cBhvr>
                                    </p:animEffect>
                                  </p:childTnLst>
                                </p:cTn>
                              </p:par>
                            </p:childTnLst>
                          </p:cTn>
                        </p:par>
                      </p:childTnLst>
                    </p:cTn>
                  </p:par>
                  <p:par>
                    <p:cTn id="59" fill="hold">
                      <p:stCondLst>
                        <p:cond delay="indefinite"/>
                      </p:stCondLst>
                      <p:childTnLst>
                        <p:par>
                          <p:cTn id="60" fill="hold" nodeType="afterGroup">
                            <p:stCondLst>
                              <p:cond delay="0"/>
                            </p:stCondLst>
                            <p:childTnLst>
                              <p:par>
                                <p:cTn id="61" presetID="22" presetClass="entr" presetSubtype="8" fill="hold" nodeType="clickEffect">
                                  <p:stCondLst>
                                    <p:cond delay="0"/>
                                  </p:stCondLst>
                                  <p:childTnLst>
                                    <p:set>
                                      <p:cBhvr>
                                        <p:cTn id="62" dur="1" fill="hold">
                                          <p:stCondLst>
                                            <p:cond delay="0"/>
                                          </p:stCondLst>
                                        </p:cTn>
                                        <p:tgtEl>
                                          <p:spTgt spid="609331"/>
                                        </p:tgtEl>
                                        <p:attrNameLst>
                                          <p:attrName>style.visibility</p:attrName>
                                        </p:attrNameLst>
                                      </p:cBhvr>
                                      <p:to>
                                        <p:strVal val="visible"/>
                                      </p:to>
                                    </p:set>
                                    <p:animEffect transition="in" filter="wipe(left)">
                                      <p:cBhvr>
                                        <p:cTn id="63" dur="750"/>
                                        <p:tgtEl>
                                          <p:spTgt spid="609331"/>
                                        </p:tgtEl>
                                      </p:cBhvr>
                                    </p:animEffect>
                                  </p:childTnLst>
                                </p:cTn>
                              </p:par>
                            </p:childTnLst>
                          </p:cTn>
                        </p:par>
                        <p:par>
                          <p:cTn id="64" fill="hold" nodeType="afterGroup">
                            <p:stCondLst>
                              <p:cond delay="750"/>
                            </p:stCondLst>
                            <p:childTnLst>
                              <p:par>
                                <p:cTn id="65" presetID="22" presetClass="entr" presetSubtype="8" fill="hold" nodeType="afterEffect">
                                  <p:stCondLst>
                                    <p:cond delay="0"/>
                                  </p:stCondLst>
                                  <p:childTnLst>
                                    <p:set>
                                      <p:cBhvr>
                                        <p:cTn id="66" dur="1" fill="hold">
                                          <p:stCondLst>
                                            <p:cond delay="0"/>
                                          </p:stCondLst>
                                        </p:cTn>
                                        <p:tgtEl>
                                          <p:spTgt spid="609332"/>
                                        </p:tgtEl>
                                        <p:attrNameLst>
                                          <p:attrName>style.visibility</p:attrName>
                                        </p:attrNameLst>
                                      </p:cBhvr>
                                      <p:to>
                                        <p:strVal val="visible"/>
                                      </p:to>
                                    </p:set>
                                    <p:animEffect transition="in" filter="wipe(left)">
                                      <p:cBhvr>
                                        <p:cTn id="67" dur="750"/>
                                        <p:tgtEl>
                                          <p:spTgt spid="609332"/>
                                        </p:tgtEl>
                                      </p:cBhvr>
                                    </p:animEffect>
                                  </p:childTnLst>
                                </p:cTn>
                              </p:par>
                            </p:childTnLst>
                          </p:cTn>
                        </p:par>
                        <p:par>
                          <p:cTn id="68" fill="hold" nodeType="afterGroup">
                            <p:stCondLst>
                              <p:cond delay="1500"/>
                            </p:stCondLst>
                            <p:childTnLst>
                              <p:par>
                                <p:cTn id="69" presetID="22" presetClass="entr" presetSubtype="8" fill="hold" nodeType="afterEffect">
                                  <p:stCondLst>
                                    <p:cond delay="0"/>
                                  </p:stCondLst>
                                  <p:childTnLst>
                                    <p:set>
                                      <p:cBhvr>
                                        <p:cTn id="70" dur="1" fill="hold">
                                          <p:stCondLst>
                                            <p:cond delay="0"/>
                                          </p:stCondLst>
                                        </p:cTn>
                                        <p:tgtEl>
                                          <p:spTgt spid="609333"/>
                                        </p:tgtEl>
                                        <p:attrNameLst>
                                          <p:attrName>style.visibility</p:attrName>
                                        </p:attrNameLst>
                                      </p:cBhvr>
                                      <p:to>
                                        <p:strVal val="visible"/>
                                      </p:to>
                                    </p:set>
                                    <p:animEffect transition="in" filter="wipe(left)">
                                      <p:cBhvr>
                                        <p:cTn id="71" dur="750"/>
                                        <p:tgtEl>
                                          <p:spTgt spid="609333"/>
                                        </p:tgtEl>
                                      </p:cBhvr>
                                    </p:animEffect>
                                  </p:childTnLst>
                                </p:cTn>
                              </p:par>
                            </p:childTnLst>
                          </p:cTn>
                        </p:par>
                        <p:par>
                          <p:cTn id="72" fill="hold">
                            <p:stCondLst>
                              <p:cond delay="2250"/>
                            </p:stCondLst>
                            <p:childTnLst>
                              <p:par>
                                <p:cTn id="73" presetID="22" presetClass="entr" presetSubtype="8" fill="hold" grpId="0" nodeType="afterEffect">
                                  <p:stCondLst>
                                    <p:cond delay="0"/>
                                  </p:stCondLst>
                                  <p:childTnLst>
                                    <p:set>
                                      <p:cBhvr>
                                        <p:cTn id="74" dur="1" fill="hold">
                                          <p:stCondLst>
                                            <p:cond delay="0"/>
                                          </p:stCondLst>
                                        </p:cTn>
                                        <p:tgtEl>
                                          <p:spTgt spid="609290">
                                            <p:txEl>
                                              <p:pRg st="1" end="1"/>
                                            </p:txEl>
                                          </p:spTgt>
                                        </p:tgtEl>
                                        <p:attrNameLst>
                                          <p:attrName>style.visibility</p:attrName>
                                        </p:attrNameLst>
                                      </p:cBhvr>
                                      <p:to>
                                        <p:strVal val="visible"/>
                                      </p:to>
                                    </p:set>
                                    <p:animEffect transition="in" filter="wipe(left)">
                                      <p:cBhvr>
                                        <p:cTn id="75" dur="500"/>
                                        <p:tgtEl>
                                          <p:spTgt spid="609290">
                                            <p:txEl>
                                              <p:pRg st="1" end="1"/>
                                            </p:txEl>
                                          </p:spTgt>
                                        </p:tgtEl>
                                      </p:cBhvr>
                                    </p:animEffect>
                                  </p:childTnLst>
                                </p:cTn>
                              </p:par>
                            </p:childTnLst>
                          </p:cTn>
                        </p:par>
                      </p:childTnLst>
                    </p:cTn>
                  </p:par>
                  <p:par>
                    <p:cTn id="76" fill="hold">
                      <p:stCondLst>
                        <p:cond delay="indefinite"/>
                      </p:stCondLst>
                      <p:childTnLst>
                        <p:par>
                          <p:cTn id="77" fill="hold" nodeType="afterGroup">
                            <p:stCondLst>
                              <p:cond delay="0"/>
                            </p:stCondLst>
                            <p:childTnLst>
                              <p:par>
                                <p:cTn id="78" presetID="10" presetClass="entr" presetSubtype="0" fill="hold" nodeType="clickEffect">
                                  <p:stCondLst>
                                    <p:cond delay="0"/>
                                  </p:stCondLst>
                                  <p:childTnLst>
                                    <p:set>
                                      <p:cBhvr>
                                        <p:cTn id="79" dur="1" fill="hold">
                                          <p:stCondLst>
                                            <p:cond delay="0"/>
                                          </p:stCondLst>
                                        </p:cTn>
                                        <p:tgtEl>
                                          <p:spTgt spid="609334"/>
                                        </p:tgtEl>
                                        <p:attrNameLst>
                                          <p:attrName>style.visibility</p:attrName>
                                        </p:attrNameLst>
                                      </p:cBhvr>
                                      <p:to>
                                        <p:strVal val="visible"/>
                                      </p:to>
                                    </p:set>
                                    <p:animEffect transition="in" filter="fade">
                                      <p:cBhvr>
                                        <p:cTn id="80" dur="500"/>
                                        <p:tgtEl>
                                          <p:spTgt spid="609334"/>
                                        </p:tgtEl>
                                      </p:cBhvr>
                                    </p:animEffect>
                                  </p:childTnLst>
                                </p:cTn>
                              </p:par>
                            </p:childTnLst>
                          </p:cTn>
                        </p:par>
                        <p:par>
                          <p:cTn id="81" fill="hold" nodeType="afterGroup">
                            <p:stCondLst>
                              <p:cond delay="500"/>
                            </p:stCondLst>
                            <p:childTnLst>
                              <p:par>
                                <p:cTn id="82" presetID="10" presetClass="entr" presetSubtype="0" fill="hold" nodeType="afterEffect">
                                  <p:stCondLst>
                                    <p:cond delay="0"/>
                                  </p:stCondLst>
                                  <p:childTnLst>
                                    <p:set>
                                      <p:cBhvr>
                                        <p:cTn id="83" dur="1" fill="hold">
                                          <p:stCondLst>
                                            <p:cond delay="0"/>
                                          </p:stCondLst>
                                        </p:cTn>
                                        <p:tgtEl>
                                          <p:spTgt spid="609335"/>
                                        </p:tgtEl>
                                        <p:attrNameLst>
                                          <p:attrName>style.visibility</p:attrName>
                                        </p:attrNameLst>
                                      </p:cBhvr>
                                      <p:to>
                                        <p:strVal val="visible"/>
                                      </p:to>
                                    </p:set>
                                    <p:animEffect transition="in" filter="fade">
                                      <p:cBhvr>
                                        <p:cTn id="84" dur="500"/>
                                        <p:tgtEl>
                                          <p:spTgt spid="609335"/>
                                        </p:tgtEl>
                                      </p:cBhvr>
                                    </p:animEffect>
                                  </p:childTnLst>
                                </p:cTn>
                              </p:par>
                            </p:childTnLst>
                          </p:cTn>
                        </p:par>
                        <p:par>
                          <p:cTn id="85" fill="hold">
                            <p:stCondLst>
                              <p:cond delay="1000"/>
                            </p:stCondLst>
                            <p:childTnLst>
                              <p:par>
                                <p:cTn id="86" presetID="22" presetClass="entr" presetSubtype="8" fill="hold" grpId="0" nodeType="afterEffect">
                                  <p:stCondLst>
                                    <p:cond delay="0"/>
                                  </p:stCondLst>
                                  <p:childTnLst>
                                    <p:set>
                                      <p:cBhvr>
                                        <p:cTn id="87" dur="1" fill="hold">
                                          <p:stCondLst>
                                            <p:cond delay="0"/>
                                          </p:stCondLst>
                                        </p:cTn>
                                        <p:tgtEl>
                                          <p:spTgt spid="609290">
                                            <p:txEl>
                                              <p:pRg st="2" end="2"/>
                                            </p:txEl>
                                          </p:spTgt>
                                        </p:tgtEl>
                                        <p:attrNameLst>
                                          <p:attrName>style.visibility</p:attrName>
                                        </p:attrNameLst>
                                      </p:cBhvr>
                                      <p:to>
                                        <p:strVal val="visible"/>
                                      </p:to>
                                    </p:set>
                                    <p:animEffect transition="in" filter="wipe(left)">
                                      <p:cBhvr>
                                        <p:cTn id="88" dur="500"/>
                                        <p:tgtEl>
                                          <p:spTgt spid="609290">
                                            <p:txEl>
                                              <p:pRg st="2" end="2"/>
                                            </p:txEl>
                                          </p:spTgt>
                                        </p:tgtEl>
                                      </p:cBhvr>
                                    </p:animEffect>
                                  </p:childTnLst>
                                </p:cTn>
                              </p:par>
                            </p:childTnLst>
                          </p:cTn>
                        </p:par>
                        <p:par>
                          <p:cTn id="89" fill="hold">
                            <p:stCondLst>
                              <p:cond delay="1500"/>
                            </p:stCondLst>
                            <p:childTnLst>
                              <p:par>
                                <p:cTn id="90" presetID="22" presetClass="entr" presetSubtype="2" fill="hold" nodeType="afterEffect">
                                  <p:stCondLst>
                                    <p:cond delay="0"/>
                                  </p:stCondLst>
                                  <p:childTnLst>
                                    <p:set>
                                      <p:cBhvr>
                                        <p:cTn id="91" dur="1" fill="hold">
                                          <p:stCondLst>
                                            <p:cond delay="0"/>
                                          </p:stCondLst>
                                        </p:cTn>
                                        <p:tgtEl>
                                          <p:spTgt spid="28"/>
                                        </p:tgtEl>
                                        <p:attrNameLst>
                                          <p:attrName>style.visibility</p:attrName>
                                        </p:attrNameLst>
                                      </p:cBhvr>
                                      <p:to>
                                        <p:strVal val="visible"/>
                                      </p:to>
                                    </p:set>
                                    <p:animEffect transition="in" filter="wipe(right)">
                                      <p:cBhvr>
                                        <p:cTn id="9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9290" grpId="0" uiExpand="1" build="p"/>
      <p:bldP spid="609291" grpId="0"/>
      <p:bldP spid="60929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3"/>
          <p:cNvSpPr>
            <a:spLocks noChangeArrowheads="1"/>
          </p:cNvSpPr>
          <p:nvPr/>
        </p:nvSpPr>
        <p:spPr bwMode="auto">
          <a:xfrm>
            <a:off x="0" y="0"/>
            <a:ext cx="9144000" cy="6567488"/>
          </a:xfrm>
          <a:prstGeom prst="rect">
            <a:avLst/>
          </a:prstGeom>
          <a:solidFill>
            <a:srgbClr val="FFF2BF"/>
          </a:solidFill>
          <a:ln w="9525">
            <a:noFill/>
            <a:miter lim="800000"/>
            <a:headEnd/>
            <a:tailEnd/>
          </a:ln>
        </p:spPr>
        <p:txBody>
          <a:bodyPr anchor="ctr"/>
          <a:lstStyle/>
          <a:p>
            <a:endParaRPr lang="en-US"/>
          </a:p>
        </p:txBody>
      </p:sp>
      <p:sp>
        <p:nvSpPr>
          <p:cNvPr id="22" name="Rectangle 21"/>
          <p:cNvSpPr>
            <a:spLocks noChangeArrowheads="1"/>
          </p:cNvSpPr>
          <p:nvPr/>
        </p:nvSpPr>
        <p:spPr bwMode="auto">
          <a:xfrm>
            <a:off x="607219" y="1525586"/>
            <a:ext cx="4574381" cy="3305175"/>
          </a:xfrm>
          <a:prstGeom prst="rect">
            <a:avLst/>
          </a:prstGeom>
          <a:solidFill>
            <a:srgbClr val="FFFFFF"/>
          </a:solidFill>
          <a:ln w="3175">
            <a:noFill/>
            <a:miter lim="800000"/>
            <a:headEnd/>
            <a:tailEnd/>
          </a:ln>
        </p:spPr>
        <p:txBody>
          <a:bodyPr/>
          <a:lstStyle/>
          <a:p>
            <a:pPr indent="290513">
              <a:buFontTx/>
              <a:buAutoNum type="arabicPeriod"/>
            </a:pPr>
            <a:endParaRPr lang="en-US"/>
          </a:p>
        </p:txBody>
      </p:sp>
      <p:sp>
        <p:nvSpPr>
          <p:cNvPr id="34" name="Rectangle 3"/>
          <p:cNvSpPr>
            <a:spLocks noChangeArrowheads="1"/>
          </p:cNvSpPr>
          <p:nvPr/>
        </p:nvSpPr>
        <p:spPr bwMode="auto">
          <a:xfrm>
            <a:off x="533400" y="1066799"/>
            <a:ext cx="5372100" cy="382587"/>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REVEALED PREFERENCE FOR RECREATION</a:t>
            </a:r>
          </a:p>
        </p:txBody>
      </p:sp>
      <p:sp>
        <p:nvSpPr>
          <p:cNvPr id="39" name="Rectangle 8"/>
          <p:cNvSpPr>
            <a:spLocks noChangeArrowheads="1"/>
          </p:cNvSpPr>
          <p:nvPr/>
        </p:nvSpPr>
        <p:spPr bwMode="auto">
          <a:xfrm>
            <a:off x="966788" y="4916487"/>
            <a:ext cx="7643812" cy="1409700"/>
          </a:xfrm>
          <a:prstGeom prst="rect">
            <a:avLst/>
          </a:prstGeom>
          <a:noFill/>
          <a:ln w="9525">
            <a:noFill/>
            <a:miter lim="800000"/>
            <a:headEnd/>
            <a:tailEnd/>
          </a:ln>
        </p:spPr>
        <p:txBody>
          <a:bodyPr/>
          <a:lstStyle/>
          <a:p>
            <a:pPr>
              <a:spcBef>
                <a:spcPct val="20000"/>
              </a:spcBef>
              <a:buFontTx/>
              <a:buNone/>
            </a:pPr>
            <a:r>
              <a:rPr lang="en-US" sz="1600">
                <a:latin typeface="Arial" charset="0"/>
              </a:rPr>
              <a:t>When facing budget line </a:t>
            </a:r>
            <a:r>
              <a:rPr lang="en-US" sz="1600" i="1">
                <a:latin typeface="Arial" charset="0"/>
              </a:rPr>
              <a:t>l</a:t>
            </a:r>
            <a:r>
              <a:rPr lang="en-US" sz="1600" baseline="-25000">
                <a:latin typeface="Arial" charset="0"/>
              </a:rPr>
              <a:t>1</a:t>
            </a:r>
            <a:r>
              <a:rPr lang="en-US" sz="1600">
                <a:latin typeface="Arial" charset="0"/>
              </a:rPr>
              <a:t>, an individual chooses to use a health club for 10 hours per week at point </a:t>
            </a:r>
            <a:r>
              <a:rPr lang="en-US" sz="1600" i="1">
                <a:latin typeface="Arial" charset="0"/>
              </a:rPr>
              <a:t>A</a:t>
            </a:r>
            <a:r>
              <a:rPr lang="en-US" sz="1600">
                <a:latin typeface="Arial" charset="0"/>
              </a:rPr>
              <a:t>.</a:t>
            </a:r>
          </a:p>
          <a:p>
            <a:pPr>
              <a:spcBef>
                <a:spcPct val="20000"/>
              </a:spcBef>
              <a:buFontTx/>
              <a:buNone/>
            </a:pPr>
            <a:r>
              <a:rPr lang="en-US" sz="1600">
                <a:latin typeface="Arial" charset="0"/>
              </a:rPr>
              <a:t>When the fees are altered, she faces budget line </a:t>
            </a:r>
            <a:r>
              <a:rPr lang="en-US" sz="1600" i="1">
                <a:latin typeface="Arial" charset="0"/>
              </a:rPr>
              <a:t>l</a:t>
            </a:r>
            <a:r>
              <a:rPr lang="en-US" sz="1600" baseline="-25000">
                <a:latin typeface="Arial" charset="0"/>
              </a:rPr>
              <a:t>2</a:t>
            </a:r>
            <a:r>
              <a:rPr lang="en-US" sz="1600">
                <a:latin typeface="Arial" charset="0"/>
              </a:rPr>
              <a:t>.</a:t>
            </a:r>
          </a:p>
          <a:p>
            <a:pPr>
              <a:spcBef>
                <a:spcPct val="20000"/>
              </a:spcBef>
              <a:buFontTx/>
              <a:buNone/>
            </a:pPr>
            <a:r>
              <a:rPr lang="en-US" sz="1600">
                <a:latin typeface="Arial" charset="0"/>
              </a:rPr>
              <a:t>She is then made better off because market basket </a:t>
            </a:r>
            <a:r>
              <a:rPr lang="en-US" sz="1600" i="1">
                <a:latin typeface="Arial" charset="0"/>
              </a:rPr>
              <a:t>A</a:t>
            </a:r>
            <a:r>
              <a:rPr lang="en-US" sz="1600">
                <a:latin typeface="Arial" charset="0"/>
              </a:rPr>
              <a:t> can still be purchased, as can market basket </a:t>
            </a:r>
            <a:r>
              <a:rPr lang="en-US" sz="1600" i="1">
                <a:latin typeface="Arial" charset="0"/>
              </a:rPr>
              <a:t>B</a:t>
            </a:r>
            <a:r>
              <a:rPr lang="en-US" sz="1600">
                <a:latin typeface="Arial" charset="0"/>
              </a:rPr>
              <a:t>, which lies on a higher indifference curve.</a:t>
            </a:r>
          </a:p>
        </p:txBody>
      </p:sp>
      <p:sp>
        <p:nvSpPr>
          <p:cNvPr id="40" name="Rectangle 9"/>
          <p:cNvSpPr>
            <a:spLocks noChangeArrowheads="1"/>
          </p:cNvSpPr>
          <p:nvPr/>
        </p:nvSpPr>
        <p:spPr bwMode="auto">
          <a:xfrm>
            <a:off x="533400" y="762000"/>
            <a:ext cx="1676400"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3.20</a:t>
            </a:r>
          </a:p>
        </p:txBody>
      </p:sp>
      <p:pic>
        <p:nvPicPr>
          <p:cNvPr id="43" name="Picture 24" descr="fig3"/>
          <p:cNvPicPr>
            <a:picLocks noChangeAspect="1" noChangeArrowheads="1"/>
          </p:cNvPicPr>
          <p:nvPr/>
        </p:nvPicPr>
        <p:blipFill>
          <a:blip r:embed="rId2" cstate="print"/>
          <a:srcRect/>
          <a:stretch>
            <a:fillRect/>
          </a:stretch>
        </p:blipFill>
        <p:spPr bwMode="auto">
          <a:xfrm>
            <a:off x="966788" y="1725612"/>
            <a:ext cx="4057650" cy="3000375"/>
          </a:xfrm>
          <a:prstGeom prst="rect">
            <a:avLst/>
          </a:prstGeom>
          <a:noFill/>
          <a:ln w="9525">
            <a:noFill/>
            <a:miter lim="800000"/>
            <a:headEnd/>
            <a:tailEnd/>
          </a:ln>
        </p:spPr>
      </p:pic>
      <p:pic>
        <p:nvPicPr>
          <p:cNvPr id="44" name="Picture 25" descr="fig3"/>
          <p:cNvPicPr>
            <a:picLocks noChangeAspect="1" noChangeArrowheads="1"/>
          </p:cNvPicPr>
          <p:nvPr/>
        </p:nvPicPr>
        <p:blipFill>
          <a:blip r:embed="rId3" cstate="print"/>
          <a:srcRect/>
          <a:stretch>
            <a:fillRect/>
          </a:stretch>
        </p:blipFill>
        <p:spPr bwMode="auto">
          <a:xfrm>
            <a:off x="966788" y="1725612"/>
            <a:ext cx="4057650" cy="3000375"/>
          </a:xfrm>
          <a:prstGeom prst="rect">
            <a:avLst/>
          </a:prstGeom>
          <a:noFill/>
          <a:ln w="9525">
            <a:noFill/>
            <a:miter lim="800000"/>
            <a:headEnd/>
            <a:tailEnd/>
          </a:ln>
        </p:spPr>
      </p:pic>
      <p:pic>
        <p:nvPicPr>
          <p:cNvPr id="45" name="Picture 26" descr="fig3"/>
          <p:cNvPicPr>
            <a:picLocks noChangeAspect="1" noChangeArrowheads="1"/>
          </p:cNvPicPr>
          <p:nvPr/>
        </p:nvPicPr>
        <p:blipFill>
          <a:blip r:embed="rId4" cstate="print"/>
          <a:srcRect/>
          <a:stretch>
            <a:fillRect/>
          </a:stretch>
        </p:blipFill>
        <p:spPr bwMode="auto">
          <a:xfrm>
            <a:off x="966788" y="1725612"/>
            <a:ext cx="4057650" cy="3000375"/>
          </a:xfrm>
          <a:prstGeom prst="rect">
            <a:avLst/>
          </a:prstGeom>
          <a:noFill/>
          <a:ln w="9525">
            <a:noFill/>
            <a:miter lim="800000"/>
            <a:headEnd/>
            <a:tailEnd/>
          </a:ln>
        </p:spPr>
      </p:pic>
      <p:pic>
        <p:nvPicPr>
          <p:cNvPr id="46" name="Picture 28" descr="fig3"/>
          <p:cNvPicPr>
            <a:picLocks noChangeAspect="1" noChangeArrowheads="1"/>
          </p:cNvPicPr>
          <p:nvPr/>
        </p:nvPicPr>
        <p:blipFill>
          <a:blip r:embed="rId5" cstate="print"/>
          <a:srcRect/>
          <a:stretch>
            <a:fillRect/>
          </a:stretch>
        </p:blipFill>
        <p:spPr bwMode="auto">
          <a:xfrm>
            <a:off x="966788" y="1725612"/>
            <a:ext cx="4057650" cy="3000375"/>
          </a:xfrm>
          <a:prstGeom prst="rect">
            <a:avLst/>
          </a:prstGeom>
          <a:noFill/>
          <a:ln w="9525">
            <a:noFill/>
            <a:miter lim="800000"/>
            <a:headEnd/>
            <a:tailEnd/>
          </a:ln>
        </p:spPr>
      </p:pic>
      <p:pic>
        <p:nvPicPr>
          <p:cNvPr id="47" name="Picture 27" descr="fig3"/>
          <p:cNvPicPr>
            <a:picLocks noChangeAspect="1" noChangeArrowheads="1"/>
          </p:cNvPicPr>
          <p:nvPr/>
        </p:nvPicPr>
        <p:blipFill>
          <a:blip r:embed="rId6" cstate="print"/>
          <a:srcRect/>
          <a:stretch>
            <a:fillRect/>
          </a:stretch>
        </p:blipFill>
        <p:spPr bwMode="auto">
          <a:xfrm>
            <a:off x="966788" y="1725612"/>
            <a:ext cx="4057650" cy="3000375"/>
          </a:xfrm>
          <a:prstGeom prst="rect">
            <a:avLst/>
          </a:prstGeom>
          <a:noFill/>
          <a:ln w="9525">
            <a:noFill/>
            <a:miter lim="800000"/>
            <a:headEnd/>
            <a:tailEnd/>
          </a:ln>
        </p:spPr>
      </p:pic>
      <p:pic>
        <p:nvPicPr>
          <p:cNvPr id="48" name="Picture 30" descr="fig3"/>
          <p:cNvPicPr>
            <a:picLocks noChangeAspect="1" noChangeArrowheads="1"/>
          </p:cNvPicPr>
          <p:nvPr/>
        </p:nvPicPr>
        <p:blipFill>
          <a:blip r:embed="rId7" cstate="print"/>
          <a:srcRect/>
          <a:stretch>
            <a:fillRect/>
          </a:stretch>
        </p:blipFill>
        <p:spPr bwMode="auto">
          <a:xfrm>
            <a:off x="966788" y="1725612"/>
            <a:ext cx="4057650" cy="3000375"/>
          </a:xfrm>
          <a:prstGeom prst="rect">
            <a:avLst/>
          </a:prstGeom>
          <a:noFill/>
          <a:ln w="9525">
            <a:noFill/>
            <a:miter lim="800000"/>
            <a:headEnd/>
            <a:tailEnd/>
          </a:ln>
        </p:spPr>
      </p:pic>
      <p:pic>
        <p:nvPicPr>
          <p:cNvPr id="49" name="Picture 31" descr="fig3"/>
          <p:cNvPicPr>
            <a:picLocks noChangeAspect="1" noChangeArrowheads="1"/>
          </p:cNvPicPr>
          <p:nvPr/>
        </p:nvPicPr>
        <p:blipFill>
          <a:blip r:embed="rId8" cstate="print"/>
          <a:srcRect/>
          <a:stretch>
            <a:fillRect/>
          </a:stretch>
        </p:blipFill>
        <p:spPr bwMode="auto">
          <a:xfrm>
            <a:off x="966788" y="1725612"/>
            <a:ext cx="4057650" cy="3000375"/>
          </a:xfrm>
          <a:prstGeom prst="rect">
            <a:avLst/>
          </a:prstGeom>
          <a:noFill/>
          <a:ln w="9525">
            <a:noFill/>
            <a:miter lim="800000"/>
            <a:headEnd/>
            <a:tailEnd/>
          </a:ln>
        </p:spPr>
      </p:pic>
      <p:pic>
        <p:nvPicPr>
          <p:cNvPr id="43029" name="Picture 21"/>
          <p:cNvPicPr>
            <a:picLocks noChangeAspect="1" noChangeArrowheads="1"/>
          </p:cNvPicPr>
          <p:nvPr/>
        </p:nvPicPr>
        <p:blipFill>
          <a:blip r:embed="rId9" cstate="print"/>
          <a:srcRect/>
          <a:stretch>
            <a:fillRect/>
          </a:stretch>
        </p:blipFill>
        <p:spPr bwMode="auto">
          <a:xfrm>
            <a:off x="5635625" y="992187"/>
            <a:ext cx="2898775" cy="1928812"/>
          </a:xfrm>
          <a:prstGeom prst="rect">
            <a:avLst/>
          </a:prstGeom>
          <a:noFill/>
          <a:ln w="9525" algn="ctr">
            <a:noFill/>
            <a:miter lim="800000"/>
            <a:headEnd/>
            <a:tailEnd/>
          </a:ln>
          <a:effectLst/>
        </p:spPr>
      </p:pic>
      <p:sp>
        <p:nvSpPr>
          <p:cNvPr id="24" name="Rectangle 6"/>
          <p:cNvSpPr>
            <a:spLocks noChangeArrowheads="1"/>
          </p:cNvSpPr>
          <p:nvPr/>
        </p:nvSpPr>
        <p:spPr bwMode="auto">
          <a:xfrm>
            <a:off x="685800" y="76200"/>
            <a:ext cx="1847850" cy="487363"/>
          </a:xfrm>
          <a:prstGeom prst="rect">
            <a:avLst/>
          </a:prstGeom>
          <a:noFill/>
          <a:ln w="9525">
            <a:noFill/>
            <a:miter lim="800000"/>
            <a:headEnd/>
            <a:tailEnd/>
          </a:ln>
        </p:spPr>
        <p:txBody>
          <a:bodyPr anchor="ctr"/>
          <a:lstStyle/>
          <a:p>
            <a:pPr>
              <a:buFontTx/>
              <a:buNone/>
            </a:pPr>
            <a:r>
              <a:rPr lang="en-US" sz="2000">
                <a:solidFill>
                  <a:srgbClr val="007CB2"/>
                </a:solidFill>
                <a:latin typeface="Arial" charset="0"/>
              </a:rPr>
              <a:t>EXAMPLE 3.6 </a:t>
            </a:r>
          </a:p>
        </p:txBody>
      </p:sp>
      <p:cxnSp>
        <p:nvCxnSpPr>
          <p:cNvPr id="25" name="Straight Connector 24"/>
          <p:cNvCxnSpPr>
            <a:cxnSpLocks noChangeShapeType="1"/>
          </p:cNvCxnSpPr>
          <p:nvPr/>
        </p:nvCxnSpPr>
        <p:spPr bwMode="auto">
          <a:xfrm flipH="1">
            <a:off x="685800" y="533400"/>
            <a:ext cx="1847850" cy="0"/>
          </a:xfrm>
          <a:prstGeom prst="line">
            <a:avLst/>
          </a:prstGeom>
          <a:noFill/>
          <a:ln w="50800" algn="ctr">
            <a:solidFill>
              <a:srgbClr val="007CB2"/>
            </a:solidFill>
            <a:round/>
            <a:headEnd/>
            <a:tailEnd/>
          </a:ln>
        </p:spPr>
      </p:cxnSp>
      <p:sp>
        <p:nvSpPr>
          <p:cNvPr id="26" name="Rectangle 6"/>
          <p:cNvSpPr>
            <a:spLocks noChangeArrowheads="1"/>
          </p:cNvSpPr>
          <p:nvPr/>
        </p:nvSpPr>
        <p:spPr bwMode="auto">
          <a:xfrm>
            <a:off x="2647950" y="76200"/>
            <a:ext cx="5886450" cy="487363"/>
          </a:xfrm>
          <a:prstGeom prst="rect">
            <a:avLst/>
          </a:prstGeom>
          <a:noFill/>
          <a:ln w="9525">
            <a:noFill/>
            <a:miter lim="800000"/>
            <a:headEnd/>
            <a:tailEnd/>
          </a:ln>
        </p:spPr>
        <p:txBody>
          <a:bodyPr anchor="ctr"/>
          <a:lstStyle/>
          <a:p>
            <a:pPr>
              <a:buFontTx/>
              <a:buNone/>
            </a:pPr>
            <a:r>
              <a:rPr lang="en-US" sz="2000" b="1">
                <a:solidFill>
                  <a:srgbClr val="007CB2"/>
                </a:solidFill>
                <a:latin typeface="Arial" charset="0"/>
              </a:rPr>
              <a:t>REVEALED PREFERENCE FOR RECREATION</a:t>
            </a:r>
          </a:p>
        </p:txBody>
      </p:sp>
      <p:grpSp>
        <p:nvGrpSpPr>
          <p:cNvPr id="27" name="Group 26"/>
          <p:cNvGrpSpPr>
            <a:grpSpLocks/>
          </p:cNvGrpSpPr>
          <p:nvPr/>
        </p:nvGrpSpPr>
        <p:grpSpPr bwMode="auto">
          <a:xfrm>
            <a:off x="609600" y="4745037"/>
            <a:ext cx="8083550" cy="171450"/>
            <a:chOff x="3657600" y="1678781"/>
            <a:chExt cx="4800600" cy="152400"/>
          </a:xfrm>
        </p:grpSpPr>
        <p:cxnSp>
          <p:nvCxnSpPr>
            <p:cNvPr id="44057"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4058"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0" name="Group 29"/>
          <p:cNvGrpSpPr>
            <a:grpSpLocks/>
          </p:cNvGrpSpPr>
          <p:nvPr/>
        </p:nvGrpSpPr>
        <p:grpSpPr bwMode="auto">
          <a:xfrm>
            <a:off x="533400" y="1449387"/>
            <a:ext cx="152400" cy="3381375"/>
            <a:chOff x="3574256" y="2209800"/>
            <a:chExt cx="152400" cy="4114800"/>
          </a:xfrm>
        </p:grpSpPr>
        <p:cxnSp>
          <p:nvCxnSpPr>
            <p:cNvPr id="44055"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4056"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3" name="Group 32"/>
          <p:cNvGrpSpPr>
            <a:grpSpLocks/>
          </p:cNvGrpSpPr>
          <p:nvPr/>
        </p:nvGrpSpPr>
        <p:grpSpPr bwMode="auto">
          <a:xfrm rot="-5400000">
            <a:off x="75409" y="5509417"/>
            <a:ext cx="1570038" cy="212727"/>
            <a:chOff x="457199" y="5791200"/>
            <a:chExt cx="3193257" cy="152400"/>
          </a:xfrm>
        </p:grpSpPr>
        <p:cxnSp>
          <p:nvCxnSpPr>
            <p:cNvPr id="44053"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4054"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cxnSp>
        <p:nvCxnSpPr>
          <p:cNvPr id="28" name="Straight Connector 27"/>
          <p:cNvCxnSpPr/>
          <p:nvPr/>
        </p:nvCxnSpPr>
        <p:spPr bwMode="auto">
          <a:xfrm flipV="1">
            <a:off x="0" y="6553200"/>
            <a:ext cx="9144000" cy="14288"/>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2" presetClass="entr" presetSubtype="8"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par>
                          <p:cTn id="19" fill="hold" nodeType="afterGroup">
                            <p:stCondLst>
                              <p:cond delay="1500"/>
                            </p:stCondLst>
                            <p:childTnLst>
                              <p:par>
                                <p:cTn id="20" presetID="10" presetClass="entr" presetSubtype="0" fill="hold" nodeType="afterEffect">
                                  <p:stCondLst>
                                    <p:cond delay="0"/>
                                  </p:stCondLst>
                                  <p:childTnLst>
                                    <p:set>
                                      <p:cBhvr>
                                        <p:cTn id="21" dur="1" fill="hold">
                                          <p:stCondLst>
                                            <p:cond delay="0"/>
                                          </p:stCondLst>
                                        </p:cTn>
                                        <p:tgtEl>
                                          <p:spTgt spid="43029"/>
                                        </p:tgtEl>
                                        <p:attrNameLst>
                                          <p:attrName>style.visibility</p:attrName>
                                        </p:attrNameLst>
                                      </p:cBhvr>
                                      <p:to>
                                        <p:strVal val="visible"/>
                                      </p:to>
                                    </p:set>
                                    <p:animEffect transition="in" filter="fade">
                                      <p:cBhvr>
                                        <p:cTn id="22" dur="500"/>
                                        <p:tgtEl>
                                          <p:spTgt spid="43029"/>
                                        </p:tgtEl>
                                      </p:cBhvr>
                                    </p:animEffect>
                                  </p:childTnLst>
                                </p:cTn>
                              </p:par>
                            </p:childTnLst>
                          </p:cTn>
                        </p:par>
                        <p:par>
                          <p:cTn id="23" fill="hold" nodeType="afterGroup">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500"/>
                                        <p:tgtEl>
                                          <p:spTgt spid="40"/>
                                        </p:tgtEl>
                                      </p:cBhvr>
                                    </p:animEffect>
                                  </p:childTnLst>
                                </p:cTn>
                              </p:par>
                            </p:childTnLst>
                          </p:cTn>
                        </p:par>
                        <p:par>
                          <p:cTn id="27" fill="hold" nodeType="afterGroup">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left)">
                                      <p:cBhvr>
                                        <p:cTn id="30" dur="500"/>
                                        <p:tgtEl>
                                          <p:spTgt spid="34"/>
                                        </p:tgtEl>
                                      </p:cBhvr>
                                    </p:animEffect>
                                  </p:childTnLst>
                                </p:cTn>
                              </p:par>
                            </p:childTnLst>
                          </p:cTn>
                        </p:par>
                        <p:par>
                          <p:cTn id="31" fill="hold" nodeType="afterGroup">
                            <p:stCondLst>
                              <p:cond delay="3000"/>
                            </p:stCondLst>
                            <p:childTnLst>
                              <p:par>
                                <p:cTn id="32" presetID="22" presetClass="entr" presetSubtype="4" fill="hold"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down)">
                                      <p:cBhvr>
                                        <p:cTn id="34" dur="500"/>
                                        <p:tgtEl>
                                          <p:spTgt spid="30"/>
                                        </p:tgtEl>
                                      </p:cBhvr>
                                    </p:animEffect>
                                  </p:childTnLst>
                                </p:cTn>
                              </p:par>
                              <p:par>
                                <p:cTn id="35" presetID="22" presetClass="entr" presetSubtype="8" fill="hold"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nodeType="afterGroup">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childTnLst>
                          </p:cTn>
                        </p:par>
                        <p:par>
                          <p:cTn id="42" fill="hold" nodeType="afterGroup">
                            <p:stCondLst>
                              <p:cond delay="4000"/>
                            </p:stCondLst>
                            <p:childTnLst>
                              <p:par>
                                <p:cTn id="43" presetID="22" presetClass="entr" presetSubtype="4" fill="hold"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wipe(down)">
                                      <p:cBhvr>
                                        <p:cTn id="45" dur="750"/>
                                        <p:tgtEl>
                                          <p:spTgt spid="43"/>
                                        </p:tgtEl>
                                      </p:cBhvr>
                                    </p:animEffect>
                                  </p:childTnLst>
                                </p:cTn>
                              </p:par>
                            </p:childTnLst>
                          </p:cTn>
                        </p:par>
                        <p:par>
                          <p:cTn id="46" fill="hold" nodeType="afterGroup">
                            <p:stCondLst>
                              <p:cond delay="4750"/>
                            </p:stCondLst>
                            <p:childTnLst>
                              <p:par>
                                <p:cTn id="47" presetID="22" presetClass="entr" presetSubtype="1" fill="hold" nodeType="after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wipe(up)">
                                      <p:cBhvr>
                                        <p:cTn id="49" dur="750"/>
                                        <p:tgtEl>
                                          <p:spTgt spid="44"/>
                                        </p:tgtEl>
                                      </p:cBhvr>
                                    </p:animEffect>
                                  </p:childTnLst>
                                </p:cTn>
                              </p:par>
                            </p:childTnLst>
                          </p:cTn>
                        </p:par>
                        <p:par>
                          <p:cTn id="50" fill="hold" nodeType="afterGroup">
                            <p:stCondLst>
                              <p:cond delay="5500"/>
                            </p:stCondLst>
                            <p:childTnLst>
                              <p:par>
                                <p:cTn id="51" presetID="22" presetClass="entr" presetSubtype="1" fill="hold"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up)">
                                      <p:cBhvr>
                                        <p:cTn id="53" dur="750"/>
                                        <p:tgtEl>
                                          <p:spTgt spid="45"/>
                                        </p:tgtEl>
                                      </p:cBhvr>
                                    </p:animEffect>
                                  </p:childTnLst>
                                </p:cTn>
                              </p:par>
                            </p:childTnLst>
                          </p:cTn>
                        </p:par>
                        <p:par>
                          <p:cTn id="54" fill="hold" nodeType="afterGroup">
                            <p:stCondLst>
                              <p:cond delay="6250"/>
                            </p:stCondLst>
                            <p:childTnLst>
                              <p:par>
                                <p:cTn id="55" presetID="22" presetClass="entr" presetSubtype="1" fill="hold" nodeType="after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wipe(up)">
                                      <p:cBhvr>
                                        <p:cTn id="57" dur="750"/>
                                        <p:tgtEl>
                                          <p:spTgt spid="47"/>
                                        </p:tgtEl>
                                      </p:cBhvr>
                                    </p:animEffect>
                                  </p:childTnLst>
                                </p:cTn>
                              </p:par>
                            </p:childTnLst>
                          </p:cTn>
                        </p:par>
                        <p:par>
                          <p:cTn id="58" fill="hold" nodeType="afterGroup">
                            <p:stCondLst>
                              <p:cond delay="7000"/>
                            </p:stCondLst>
                            <p:childTnLst>
                              <p:par>
                                <p:cTn id="59" presetID="22" presetClass="entr" presetSubtype="8" fill="hold" grpId="0" nodeType="afterEffect">
                                  <p:stCondLst>
                                    <p:cond delay="0"/>
                                  </p:stCondLst>
                                  <p:childTnLst>
                                    <p:set>
                                      <p:cBhvr>
                                        <p:cTn id="60" dur="1" fill="hold">
                                          <p:stCondLst>
                                            <p:cond delay="0"/>
                                          </p:stCondLst>
                                        </p:cTn>
                                        <p:tgtEl>
                                          <p:spTgt spid="39">
                                            <p:txEl>
                                              <p:pRg st="0" end="0"/>
                                            </p:txEl>
                                          </p:spTgt>
                                        </p:tgtEl>
                                        <p:attrNameLst>
                                          <p:attrName>style.visibility</p:attrName>
                                        </p:attrNameLst>
                                      </p:cBhvr>
                                      <p:to>
                                        <p:strVal val="visible"/>
                                      </p:to>
                                    </p:set>
                                    <p:animEffect transition="in" filter="wipe(left)">
                                      <p:cBhvr>
                                        <p:cTn id="61" dur="500"/>
                                        <p:tgtEl>
                                          <p:spTgt spid="39">
                                            <p:txEl>
                                              <p:pRg st="0" end="0"/>
                                            </p:txEl>
                                          </p:spTgt>
                                        </p:tgtEl>
                                      </p:cBhvr>
                                    </p:animEffect>
                                  </p:childTnLst>
                                </p:cTn>
                              </p:par>
                            </p:childTnLst>
                          </p:cTn>
                        </p:par>
                      </p:childTnLst>
                    </p:cTn>
                  </p:par>
                  <p:par>
                    <p:cTn id="62" fill="hold">
                      <p:stCondLst>
                        <p:cond delay="indefinite"/>
                      </p:stCondLst>
                      <p:childTnLst>
                        <p:par>
                          <p:cTn id="63" fill="hold" nodeType="afterGroup">
                            <p:stCondLst>
                              <p:cond delay="0"/>
                            </p:stCondLst>
                            <p:childTnLst>
                              <p:par>
                                <p:cTn id="64" presetID="22" presetClass="entr" presetSubtype="8" fill="hold" nodeType="clickEffect">
                                  <p:stCondLst>
                                    <p:cond delay="0"/>
                                  </p:stCondLst>
                                  <p:childTnLst>
                                    <p:set>
                                      <p:cBhvr>
                                        <p:cTn id="65" dur="1" fill="hold">
                                          <p:stCondLst>
                                            <p:cond delay="0"/>
                                          </p:stCondLst>
                                        </p:cTn>
                                        <p:tgtEl>
                                          <p:spTgt spid="46"/>
                                        </p:tgtEl>
                                        <p:attrNameLst>
                                          <p:attrName>style.visibility</p:attrName>
                                        </p:attrNameLst>
                                      </p:cBhvr>
                                      <p:to>
                                        <p:strVal val="visible"/>
                                      </p:to>
                                    </p:set>
                                    <p:animEffect transition="in" filter="wipe(left)">
                                      <p:cBhvr>
                                        <p:cTn id="66" dur="750"/>
                                        <p:tgtEl>
                                          <p:spTgt spid="46"/>
                                        </p:tgtEl>
                                      </p:cBhvr>
                                    </p:animEffect>
                                  </p:childTnLst>
                                </p:cTn>
                              </p:par>
                            </p:childTnLst>
                          </p:cTn>
                        </p:par>
                        <p:par>
                          <p:cTn id="67" fill="hold">
                            <p:stCondLst>
                              <p:cond delay="750"/>
                            </p:stCondLst>
                            <p:childTnLst>
                              <p:par>
                                <p:cTn id="68" presetID="22" presetClass="entr" presetSubtype="8" fill="hold" grpId="0" nodeType="afterEffect">
                                  <p:stCondLst>
                                    <p:cond delay="0"/>
                                  </p:stCondLst>
                                  <p:childTnLst>
                                    <p:set>
                                      <p:cBhvr>
                                        <p:cTn id="69" dur="1" fill="hold">
                                          <p:stCondLst>
                                            <p:cond delay="0"/>
                                          </p:stCondLst>
                                        </p:cTn>
                                        <p:tgtEl>
                                          <p:spTgt spid="39">
                                            <p:txEl>
                                              <p:pRg st="1" end="1"/>
                                            </p:txEl>
                                          </p:spTgt>
                                        </p:tgtEl>
                                        <p:attrNameLst>
                                          <p:attrName>style.visibility</p:attrName>
                                        </p:attrNameLst>
                                      </p:cBhvr>
                                      <p:to>
                                        <p:strVal val="visible"/>
                                      </p:to>
                                    </p:set>
                                    <p:animEffect transition="in" filter="wipe(left)">
                                      <p:cBhvr>
                                        <p:cTn id="70" dur="500"/>
                                        <p:tgtEl>
                                          <p:spTgt spid="39">
                                            <p:txEl>
                                              <p:pRg st="1" end="1"/>
                                            </p:txEl>
                                          </p:spTgt>
                                        </p:tgtEl>
                                      </p:cBhvr>
                                    </p:animEffect>
                                  </p:childTnLst>
                                </p:cTn>
                              </p:par>
                            </p:childTnLst>
                          </p:cTn>
                        </p:par>
                      </p:childTnLst>
                    </p:cTn>
                  </p:par>
                  <p:par>
                    <p:cTn id="71" fill="hold">
                      <p:stCondLst>
                        <p:cond delay="indefinite"/>
                      </p:stCondLst>
                      <p:childTnLst>
                        <p:par>
                          <p:cTn id="72" fill="hold" nodeType="afterGroup">
                            <p:stCondLst>
                              <p:cond delay="0"/>
                            </p:stCondLst>
                            <p:childTnLst>
                              <p:par>
                                <p:cTn id="73" presetID="22" presetClass="entr" presetSubtype="8" fill="hold" nodeType="clickEffect">
                                  <p:stCondLst>
                                    <p:cond delay="0"/>
                                  </p:stCondLst>
                                  <p:childTnLst>
                                    <p:set>
                                      <p:cBhvr>
                                        <p:cTn id="74" dur="1" fill="hold">
                                          <p:stCondLst>
                                            <p:cond delay="0"/>
                                          </p:stCondLst>
                                        </p:cTn>
                                        <p:tgtEl>
                                          <p:spTgt spid="48"/>
                                        </p:tgtEl>
                                        <p:attrNameLst>
                                          <p:attrName>style.visibility</p:attrName>
                                        </p:attrNameLst>
                                      </p:cBhvr>
                                      <p:to>
                                        <p:strVal val="visible"/>
                                      </p:to>
                                    </p:set>
                                    <p:animEffect transition="in" filter="wipe(left)">
                                      <p:cBhvr>
                                        <p:cTn id="75" dur="750"/>
                                        <p:tgtEl>
                                          <p:spTgt spid="48"/>
                                        </p:tgtEl>
                                      </p:cBhvr>
                                    </p:animEffect>
                                  </p:childTnLst>
                                </p:cTn>
                              </p:par>
                            </p:childTnLst>
                          </p:cTn>
                        </p:par>
                        <p:par>
                          <p:cTn id="76" fill="hold" nodeType="afterGroup">
                            <p:stCondLst>
                              <p:cond delay="750"/>
                            </p:stCondLst>
                            <p:childTnLst>
                              <p:par>
                                <p:cTn id="77" presetID="22" presetClass="entr" presetSubtype="8" fill="hold"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left)">
                                      <p:cBhvr>
                                        <p:cTn id="79" dur="750"/>
                                        <p:tgtEl>
                                          <p:spTgt spid="49"/>
                                        </p:tgtEl>
                                      </p:cBhvr>
                                    </p:animEffect>
                                  </p:childTnLst>
                                </p:cTn>
                              </p:par>
                            </p:childTnLst>
                          </p:cTn>
                        </p:par>
                        <p:par>
                          <p:cTn id="80" fill="hold">
                            <p:stCondLst>
                              <p:cond delay="1500"/>
                            </p:stCondLst>
                            <p:childTnLst>
                              <p:par>
                                <p:cTn id="81" presetID="22" presetClass="entr" presetSubtype="8" fill="hold" grpId="0" nodeType="afterEffect">
                                  <p:stCondLst>
                                    <p:cond delay="0"/>
                                  </p:stCondLst>
                                  <p:childTnLst>
                                    <p:set>
                                      <p:cBhvr>
                                        <p:cTn id="82" dur="1" fill="hold">
                                          <p:stCondLst>
                                            <p:cond delay="0"/>
                                          </p:stCondLst>
                                        </p:cTn>
                                        <p:tgtEl>
                                          <p:spTgt spid="39">
                                            <p:txEl>
                                              <p:pRg st="2" end="2"/>
                                            </p:txEl>
                                          </p:spTgt>
                                        </p:tgtEl>
                                        <p:attrNameLst>
                                          <p:attrName>style.visibility</p:attrName>
                                        </p:attrNameLst>
                                      </p:cBhvr>
                                      <p:to>
                                        <p:strVal val="visible"/>
                                      </p:to>
                                    </p:set>
                                    <p:animEffect transition="in" filter="wipe(left)">
                                      <p:cBhvr>
                                        <p:cTn id="83" dur="500"/>
                                        <p:tgtEl>
                                          <p:spTgt spid="39">
                                            <p:txEl>
                                              <p:pRg st="2" end="2"/>
                                            </p:txEl>
                                          </p:spTgt>
                                        </p:tgtEl>
                                      </p:cBhvr>
                                    </p:animEffect>
                                  </p:childTnLst>
                                </p:cTn>
                              </p:par>
                            </p:childTnLst>
                          </p:cTn>
                        </p:par>
                        <p:par>
                          <p:cTn id="84" fill="hold">
                            <p:stCondLst>
                              <p:cond delay="2000"/>
                            </p:stCondLst>
                            <p:childTnLst>
                              <p:par>
                                <p:cTn id="85" presetID="22" presetClass="entr" presetSubtype="1" fill="hold" nodeType="afterEffect">
                                  <p:stCondLst>
                                    <p:cond delay="0"/>
                                  </p:stCondLst>
                                  <p:childTnLst>
                                    <p:set>
                                      <p:cBhvr>
                                        <p:cTn id="86" dur="1" fill="hold">
                                          <p:stCondLst>
                                            <p:cond delay="0"/>
                                          </p:stCondLst>
                                        </p:cTn>
                                        <p:tgtEl>
                                          <p:spTgt spid="33"/>
                                        </p:tgtEl>
                                        <p:attrNameLst>
                                          <p:attrName>style.visibility</p:attrName>
                                        </p:attrNameLst>
                                      </p:cBhvr>
                                      <p:to>
                                        <p:strVal val="visible"/>
                                      </p:to>
                                    </p:set>
                                    <p:animEffect transition="in" filter="wipe(up)">
                                      <p:cBhvr>
                                        <p:cTn id="87" dur="500"/>
                                        <p:tgtEl>
                                          <p:spTgt spid="33"/>
                                        </p:tgtEl>
                                      </p:cBhvr>
                                    </p:animEffect>
                                  </p:childTnLst>
                                </p:cTn>
                              </p:par>
                            </p:childTnLst>
                          </p:cTn>
                        </p:par>
                        <p:par>
                          <p:cTn id="88" fill="hold">
                            <p:stCondLst>
                              <p:cond delay="2500"/>
                            </p:stCondLst>
                            <p:childTnLst>
                              <p:par>
                                <p:cTn id="89" presetID="22" presetClass="entr" presetSubtype="8" fill="hold" nodeType="afterEffect">
                                  <p:stCondLst>
                                    <p:cond delay="0"/>
                                  </p:stCondLst>
                                  <p:childTnLst>
                                    <p:set>
                                      <p:cBhvr>
                                        <p:cTn id="90" dur="1" fill="hold">
                                          <p:stCondLst>
                                            <p:cond delay="0"/>
                                          </p:stCondLst>
                                        </p:cTn>
                                        <p:tgtEl>
                                          <p:spTgt spid="28"/>
                                        </p:tgtEl>
                                        <p:attrNameLst>
                                          <p:attrName>style.visibility</p:attrName>
                                        </p:attrNameLst>
                                      </p:cBhvr>
                                      <p:to>
                                        <p:strVal val="visible"/>
                                      </p:to>
                                    </p:set>
                                    <p:animEffect transition="in" filter="wipe(left)">
                                      <p:cBhvr>
                                        <p:cTn id="9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2" grpId="0" animBg="1"/>
      <p:bldP spid="34" grpId="0"/>
      <p:bldP spid="39" grpId="0" uiExpand="1" build="p"/>
      <p:bldP spid="40" grpId="0"/>
      <p:bldP spid="24" grpId="0"/>
      <p:bldP spid="2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1347" name="Text Box 19"/>
          <p:cNvSpPr txBox="1">
            <a:spLocks noChangeArrowheads="1"/>
          </p:cNvSpPr>
          <p:nvPr/>
        </p:nvSpPr>
        <p:spPr bwMode="auto">
          <a:xfrm>
            <a:off x="457200" y="685800"/>
            <a:ext cx="8229600" cy="671513"/>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marginal </a:t>
            </a:r>
            <a:r>
              <a:rPr lang="en-US" b="1" dirty="0">
                <a:solidFill>
                  <a:srgbClr val="382344"/>
                </a:solidFill>
                <a:latin typeface="Arial" charset="0"/>
              </a:rPr>
              <a:t>utility (MU)    </a:t>
            </a:r>
            <a:r>
              <a:rPr lang="en-US" dirty="0">
                <a:solidFill>
                  <a:srgbClr val="2A5CAA"/>
                </a:solidFill>
                <a:latin typeface="Arial" charset="0"/>
              </a:rPr>
              <a:t>Additional satisfaction obtained </a:t>
            </a:r>
            <a:r>
              <a:rPr lang="en-US" dirty="0" smtClean="0">
                <a:solidFill>
                  <a:srgbClr val="2A5CAA"/>
                </a:solidFill>
                <a:latin typeface="Arial" charset="0"/>
              </a:rPr>
              <a:t>from</a:t>
            </a:r>
            <a:br>
              <a:rPr lang="en-US" dirty="0" smtClean="0">
                <a:solidFill>
                  <a:srgbClr val="2A5CAA"/>
                </a:solidFill>
                <a:latin typeface="Arial" charset="0"/>
              </a:rPr>
            </a:br>
            <a:r>
              <a:rPr lang="en-US" dirty="0" smtClean="0">
                <a:solidFill>
                  <a:srgbClr val="2A5CAA"/>
                </a:solidFill>
                <a:latin typeface="Arial" charset="0"/>
              </a:rPr>
              <a:t>consuming </a:t>
            </a:r>
            <a:r>
              <a:rPr lang="en-US" dirty="0">
                <a:solidFill>
                  <a:srgbClr val="2A5CAA"/>
                </a:solidFill>
                <a:latin typeface="Arial" charset="0"/>
              </a:rPr>
              <a:t>one additional unit of a good.</a:t>
            </a:r>
          </a:p>
        </p:txBody>
      </p:sp>
      <p:sp>
        <p:nvSpPr>
          <p:cNvPr id="611348" name="Text Box 20"/>
          <p:cNvSpPr txBox="1">
            <a:spLocks noChangeArrowheads="1"/>
          </p:cNvSpPr>
          <p:nvPr/>
        </p:nvSpPr>
        <p:spPr bwMode="auto">
          <a:xfrm>
            <a:off x="447675" y="1447800"/>
            <a:ext cx="8315325" cy="677108"/>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diminishing </a:t>
            </a:r>
            <a:r>
              <a:rPr lang="en-US" b="1" dirty="0">
                <a:solidFill>
                  <a:srgbClr val="382344"/>
                </a:solidFill>
                <a:latin typeface="Arial" charset="0"/>
              </a:rPr>
              <a:t>marginal utility    </a:t>
            </a:r>
            <a:r>
              <a:rPr lang="en-US" dirty="0">
                <a:solidFill>
                  <a:srgbClr val="2A5CAA"/>
                </a:solidFill>
                <a:latin typeface="Arial" charset="0"/>
              </a:rPr>
              <a:t>Principle that as more of a good </a:t>
            </a:r>
            <a:r>
              <a:rPr lang="en-US" dirty="0" smtClean="0">
                <a:solidFill>
                  <a:srgbClr val="2A5CAA"/>
                </a:solidFill>
                <a:latin typeface="Arial" charset="0"/>
              </a:rPr>
              <a:t>is consumed</a:t>
            </a:r>
            <a:r>
              <a:rPr lang="en-US" dirty="0">
                <a:solidFill>
                  <a:srgbClr val="2A5CAA"/>
                </a:solidFill>
                <a:latin typeface="Arial" charset="0"/>
              </a:rPr>
              <a:t>, the consumption of additional amounts will yield smaller additions to utility.</a:t>
            </a:r>
          </a:p>
        </p:txBody>
      </p:sp>
      <p:sp>
        <p:nvSpPr>
          <p:cNvPr id="611357" name="Text Box 29"/>
          <p:cNvSpPr txBox="1">
            <a:spLocks noChangeArrowheads="1"/>
          </p:cNvSpPr>
          <p:nvPr/>
        </p:nvSpPr>
        <p:spPr bwMode="auto">
          <a:xfrm>
            <a:off x="447675" y="5562600"/>
            <a:ext cx="8239125" cy="946150"/>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chemeClr val="bg2"/>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equal </a:t>
            </a:r>
            <a:r>
              <a:rPr lang="en-US" b="1" dirty="0">
                <a:solidFill>
                  <a:srgbClr val="382344"/>
                </a:solidFill>
                <a:latin typeface="Arial" charset="0"/>
              </a:rPr>
              <a:t>marginal principle    </a:t>
            </a:r>
            <a:r>
              <a:rPr lang="en-US" dirty="0" err="1">
                <a:solidFill>
                  <a:srgbClr val="2A5CAA"/>
                </a:solidFill>
                <a:latin typeface="Arial" charset="0"/>
              </a:rPr>
              <a:t>Principle</a:t>
            </a:r>
            <a:r>
              <a:rPr lang="en-US" dirty="0">
                <a:solidFill>
                  <a:srgbClr val="2A5CAA"/>
                </a:solidFill>
                <a:latin typeface="Arial" charset="0"/>
              </a:rPr>
              <a:t> that utility is maximized when the consumer has equalized the marginal utility per dollar of expenditure across all goods.</a:t>
            </a:r>
          </a:p>
        </p:txBody>
      </p:sp>
      <p:sp>
        <p:nvSpPr>
          <p:cNvPr id="21" name="Rectangle 4"/>
          <p:cNvSpPr>
            <a:spLocks noGrp="1" noChangeArrowheads="1"/>
          </p:cNvSpPr>
          <p:nvPr>
            <p:ph type="title" idx="4294967295"/>
          </p:nvPr>
        </p:nvSpPr>
        <p:spPr>
          <a:xfrm>
            <a:off x="1219200" y="198438"/>
            <a:ext cx="6613194" cy="487362"/>
          </a:xfrm>
          <a:prstGeom prst="rect">
            <a:avLst/>
          </a:prstGeom>
          <a:noFill/>
        </p:spPr>
        <p:txBody>
          <a:bodyPr anchor="ctr" anchorCtr="0"/>
          <a:lstStyle/>
          <a:p>
            <a:pPr marL="419100" indent="-419100" eaLnBrk="1" hangingPunct="1"/>
            <a:r>
              <a:rPr lang="en-US" sz="2800" dirty="0" smtClean="0">
                <a:solidFill>
                  <a:srgbClr val="008FD0"/>
                </a:solidFill>
              </a:rPr>
              <a:t>Marginal Utility and Consumer Choice</a:t>
            </a:r>
          </a:p>
        </p:txBody>
      </p:sp>
      <p:sp>
        <p:nvSpPr>
          <p:cNvPr id="22" name="Rectangle 6"/>
          <p:cNvSpPr>
            <a:spLocks noChangeArrowheads="1"/>
          </p:cNvSpPr>
          <p:nvPr/>
        </p:nvSpPr>
        <p:spPr bwMode="auto">
          <a:xfrm>
            <a:off x="447674" y="198438"/>
            <a:ext cx="771525" cy="487362"/>
          </a:xfrm>
          <a:prstGeom prst="rect">
            <a:avLst/>
          </a:prstGeom>
          <a:noFill/>
          <a:ln w="9525">
            <a:noFill/>
            <a:miter lim="800000"/>
            <a:headEnd/>
            <a:tailEnd/>
          </a:ln>
        </p:spPr>
        <p:txBody>
          <a:bodyPr anchor="ctr"/>
          <a:lstStyle/>
          <a:p>
            <a:pPr algn="ctr">
              <a:buFontTx/>
              <a:buNone/>
            </a:pPr>
            <a:r>
              <a:rPr lang="en-US" sz="2800" b="1" dirty="0">
                <a:solidFill>
                  <a:srgbClr val="008FD0"/>
                </a:solidFill>
                <a:latin typeface="Arial" charset="0"/>
              </a:rPr>
              <a:t>3.5</a:t>
            </a:r>
          </a:p>
        </p:txBody>
      </p:sp>
      <p:sp>
        <p:nvSpPr>
          <p:cNvPr id="14" name="TextBox 13"/>
          <p:cNvSpPr txBox="1"/>
          <p:nvPr/>
        </p:nvSpPr>
        <p:spPr>
          <a:xfrm>
            <a:off x="447675" y="5010090"/>
            <a:ext cx="389850" cy="369332"/>
          </a:xfrm>
          <a:prstGeom prst="rect">
            <a:avLst/>
          </a:prstGeom>
          <a:noFill/>
        </p:spPr>
        <p:txBody>
          <a:bodyPr wrap="none" rtlCol="0">
            <a:spAutoFit/>
          </a:bodyPr>
          <a:lstStyle/>
          <a:p>
            <a:pPr>
              <a:buNone/>
            </a:pPr>
            <a:r>
              <a:rPr lang="en-US" dirty="0" smtClean="0">
                <a:latin typeface="+mn-lt"/>
                <a:cs typeface="Times New Roman" pitchFamily="18" charset="0"/>
              </a:rPr>
              <a:t>or</a:t>
            </a:r>
            <a:endParaRPr lang="en-US" dirty="0">
              <a:latin typeface="+mn-lt"/>
              <a:cs typeface="Times New Roman" pitchFamily="18" charset="0"/>
            </a:endParaRPr>
          </a:p>
        </p:txBody>
      </p:sp>
      <p:sp>
        <p:nvSpPr>
          <p:cNvPr id="6" name="TextBox 5"/>
          <p:cNvSpPr txBox="1"/>
          <p:nvPr/>
        </p:nvSpPr>
        <p:spPr>
          <a:xfrm>
            <a:off x="7765267" y="3352800"/>
            <a:ext cx="675185" cy="400110"/>
          </a:xfrm>
          <a:prstGeom prst="rect">
            <a:avLst/>
          </a:prstGeom>
          <a:noFill/>
        </p:spPr>
        <p:txBody>
          <a:bodyPr wrap="none" rtlCol="0">
            <a:spAutoFit/>
          </a:bodyPr>
          <a:lstStyle/>
          <a:p>
            <a:pPr>
              <a:buNone/>
            </a:pPr>
            <a:r>
              <a:rPr lang="en-US" sz="2000" b="1" dirty="0" smtClean="0">
                <a:latin typeface="Times New Roman" pitchFamily="18" charset="0"/>
                <a:ea typeface="Cambria Math"/>
                <a:cs typeface="Times New Roman" pitchFamily="18" charset="0"/>
              </a:rPr>
              <a:t>(3.5)</a:t>
            </a:r>
            <a:endParaRPr lang="en-US" sz="2000" b="1" dirty="0">
              <a:latin typeface="Times New Roman" pitchFamily="18" charset="0"/>
              <a:ea typeface="Cambria Math"/>
              <a:cs typeface="Times New Roman" pitchFamily="18" charset="0"/>
            </a:endParaRPr>
          </a:p>
        </p:txBody>
      </p:sp>
      <p:sp>
        <p:nvSpPr>
          <p:cNvPr id="20" name="TextBox 19"/>
          <p:cNvSpPr txBox="1"/>
          <p:nvPr/>
        </p:nvSpPr>
        <p:spPr>
          <a:xfrm>
            <a:off x="7765267" y="3896399"/>
            <a:ext cx="675185" cy="400110"/>
          </a:xfrm>
          <a:prstGeom prst="rect">
            <a:avLst/>
          </a:prstGeom>
          <a:noFill/>
        </p:spPr>
        <p:txBody>
          <a:bodyPr wrap="none" rtlCol="0">
            <a:spAutoFit/>
          </a:bodyPr>
          <a:lstStyle/>
          <a:p>
            <a:pPr>
              <a:buNone/>
            </a:pPr>
            <a:r>
              <a:rPr lang="en-US" sz="2000" b="1" dirty="0" smtClean="0">
                <a:latin typeface="Times New Roman" pitchFamily="18" charset="0"/>
                <a:ea typeface="Cambria Math"/>
                <a:cs typeface="Times New Roman" pitchFamily="18" charset="0"/>
              </a:rPr>
              <a:t>(3.6)</a:t>
            </a:r>
            <a:endParaRPr lang="en-US" sz="2000" b="1" dirty="0">
              <a:latin typeface="Times New Roman" pitchFamily="18" charset="0"/>
              <a:ea typeface="Cambria Math"/>
              <a:cs typeface="Times New Roman" pitchFamily="18" charset="0"/>
            </a:endParaRPr>
          </a:p>
        </p:txBody>
      </p:sp>
      <p:sp>
        <p:nvSpPr>
          <p:cNvPr id="23" name="TextBox 22"/>
          <p:cNvSpPr txBox="1"/>
          <p:nvPr/>
        </p:nvSpPr>
        <p:spPr>
          <a:xfrm>
            <a:off x="7765267" y="4933890"/>
            <a:ext cx="675185" cy="400110"/>
          </a:xfrm>
          <a:prstGeom prst="rect">
            <a:avLst/>
          </a:prstGeom>
          <a:noFill/>
        </p:spPr>
        <p:txBody>
          <a:bodyPr wrap="none" rtlCol="0">
            <a:spAutoFit/>
          </a:bodyPr>
          <a:lstStyle/>
          <a:p>
            <a:pPr>
              <a:buNone/>
            </a:pPr>
            <a:r>
              <a:rPr lang="en-US" sz="2000" b="1" dirty="0" smtClean="0">
                <a:latin typeface="Times New Roman" pitchFamily="18" charset="0"/>
                <a:ea typeface="Cambria Math"/>
                <a:cs typeface="Times New Roman" pitchFamily="18" charset="0"/>
              </a:rPr>
              <a:t>(3.7)</a:t>
            </a:r>
            <a:endParaRPr lang="en-US" sz="2000" b="1" dirty="0">
              <a:latin typeface="Times New Roman" pitchFamily="18" charset="0"/>
              <a:ea typeface="Cambria Math"/>
              <a:cs typeface="Times New Roman" pitchFamily="18" charset="0"/>
            </a:endParaRPr>
          </a:p>
        </p:txBody>
      </p:sp>
      <p:graphicFrame>
        <p:nvGraphicFramePr>
          <p:cNvPr id="18" name="Object 17"/>
          <p:cNvGraphicFramePr>
            <a:graphicFrameLocks noChangeAspect="1"/>
          </p:cNvGraphicFramePr>
          <p:nvPr>
            <p:extLst>
              <p:ext uri="{D42A27DB-BD31-4B8C-83A1-F6EECF244321}">
                <p14:modId xmlns:p14="http://schemas.microsoft.com/office/powerpoint/2010/main" val="3232626113"/>
              </p:ext>
            </p:extLst>
          </p:nvPr>
        </p:nvGraphicFramePr>
        <p:xfrm>
          <a:off x="3153835" y="2286000"/>
          <a:ext cx="2836331" cy="381000"/>
        </p:xfrm>
        <a:graphic>
          <a:graphicData uri="http://schemas.openxmlformats.org/presentationml/2006/ole">
            <mc:AlternateContent xmlns:mc="http://schemas.openxmlformats.org/markup-compatibility/2006">
              <mc:Choice xmlns:v="urn:schemas-microsoft-com:vml" Requires="v">
                <p:oleObj spid="_x0000_s110852" name="Equation" r:id="rId3" imgW="1701720" imgH="228600" progId="Equation.3">
                  <p:embed/>
                </p:oleObj>
              </mc:Choice>
              <mc:Fallback>
                <p:oleObj name="Equation" r:id="rId3" imgW="1701720" imgH="22860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53835" y="2286000"/>
                        <a:ext cx="2836331" cy="381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818774647"/>
              </p:ext>
            </p:extLst>
          </p:nvPr>
        </p:nvGraphicFramePr>
        <p:xfrm>
          <a:off x="2095500" y="2743200"/>
          <a:ext cx="2772833" cy="381000"/>
        </p:xfrm>
        <a:graphic>
          <a:graphicData uri="http://schemas.openxmlformats.org/presentationml/2006/ole">
            <mc:AlternateContent xmlns:mc="http://schemas.openxmlformats.org/markup-compatibility/2006">
              <mc:Choice xmlns:v="urn:schemas-microsoft-com:vml" Requires="v">
                <p:oleObj spid="_x0000_s110853" name="Equation" r:id="rId5" imgW="1663560" imgH="228600" progId="Equation.3">
                  <p:embed/>
                </p:oleObj>
              </mc:Choice>
              <mc:Fallback>
                <p:oleObj name="Equation" r:id="rId5" imgW="1663560" imgH="22860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95500" y="2743200"/>
                        <a:ext cx="2772833" cy="381000"/>
                      </a:xfrm>
                      <a:prstGeom prst="rect">
                        <a:avLst/>
                      </a:prstGeom>
                      <a:noFill/>
                      <a:extLst/>
                    </p:spPr>
                  </p:pic>
                </p:oleObj>
              </mc:Fallback>
            </mc:AlternateContent>
          </a:graphicData>
        </a:graphic>
      </p:graphicFrame>
      <p:graphicFrame>
        <p:nvGraphicFramePr>
          <p:cNvPr id="24" name="Object 23"/>
          <p:cNvGraphicFramePr>
            <a:graphicFrameLocks noChangeAspect="1"/>
          </p:cNvGraphicFramePr>
          <p:nvPr>
            <p:extLst>
              <p:ext uri="{D42A27DB-BD31-4B8C-83A1-F6EECF244321}">
                <p14:modId xmlns:p14="http://schemas.microsoft.com/office/powerpoint/2010/main" val="129504726"/>
              </p:ext>
            </p:extLst>
          </p:nvPr>
        </p:nvGraphicFramePr>
        <p:xfrm>
          <a:off x="2743200" y="3352800"/>
          <a:ext cx="2116667" cy="381000"/>
        </p:xfrm>
        <a:graphic>
          <a:graphicData uri="http://schemas.openxmlformats.org/presentationml/2006/ole">
            <mc:AlternateContent xmlns:mc="http://schemas.openxmlformats.org/markup-compatibility/2006">
              <mc:Choice xmlns:v="urn:schemas-microsoft-com:vml" Requires="v">
                <p:oleObj spid="_x0000_s110854" name="Equation" r:id="rId7" imgW="1269720" imgH="228600" progId="Equation.3">
                  <p:embed/>
                </p:oleObj>
              </mc:Choice>
              <mc:Fallback>
                <p:oleObj name="Equation" r:id="rId7" imgW="1269720" imgH="228600" progId="Equation.3">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43200" y="3352800"/>
                        <a:ext cx="2116667" cy="381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5" name="Object 24"/>
          <p:cNvGraphicFramePr>
            <a:graphicFrameLocks noChangeAspect="1"/>
          </p:cNvGraphicFramePr>
          <p:nvPr>
            <p:extLst>
              <p:ext uri="{D42A27DB-BD31-4B8C-83A1-F6EECF244321}">
                <p14:modId xmlns:p14="http://schemas.microsoft.com/office/powerpoint/2010/main" val="251257054"/>
              </p:ext>
            </p:extLst>
          </p:nvPr>
        </p:nvGraphicFramePr>
        <p:xfrm>
          <a:off x="2743200" y="3886200"/>
          <a:ext cx="1524000" cy="381000"/>
        </p:xfrm>
        <a:graphic>
          <a:graphicData uri="http://schemas.openxmlformats.org/presentationml/2006/ole">
            <mc:AlternateContent xmlns:mc="http://schemas.openxmlformats.org/markup-compatibility/2006">
              <mc:Choice xmlns:v="urn:schemas-microsoft-com:vml" Requires="v">
                <p:oleObj spid="_x0000_s110855" name="Equation" r:id="rId9" imgW="914400" imgH="228600" progId="Equation.3">
                  <p:embed/>
                </p:oleObj>
              </mc:Choice>
              <mc:Fallback>
                <p:oleObj name="Equation" r:id="rId9" imgW="914400" imgH="228600" progId="Equation.3">
                  <p:embed/>
                  <p:pic>
                    <p:nvPicPr>
                      <p:cNvPr id="0"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743200" y="3886200"/>
                        <a:ext cx="1524000" cy="381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6" name="Object 25"/>
          <p:cNvGraphicFramePr>
            <a:graphicFrameLocks noChangeAspect="1"/>
          </p:cNvGraphicFramePr>
          <p:nvPr>
            <p:extLst>
              <p:ext uri="{D42A27DB-BD31-4B8C-83A1-F6EECF244321}">
                <p14:modId xmlns:p14="http://schemas.microsoft.com/office/powerpoint/2010/main" val="392795263"/>
              </p:ext>
            </p:extLst>
          </p:nvPr>
        </p:nvGraphicFramePr>
        <p:xfrm>
          <a:off x="2002366" y="4419600"/>
          <a:ext cx="2264834" cy="381000"/>
        </p:xfrm>
        <a:graphic>
          <a:graphicData uri="http://schemas.openxmlformats.org/presentationml/2006/ole">
            <mc:AlternateContent xmlns:mc="http://schemas.openxmlformats.org/markup-compatibility/2006">
              <mc:Choice xmlns:v="urn:schemas-microsoft-com:vml" Requires="v">
                <p:oleObj spid="_x0000_s110856" name="Equation" r:id="rId11" imgW="1358640" imgH="228600" progId="Equation.3">
                  <p:embed/>
                </p:oleObj>
              </mc:Choice>
              <mc:Fallback>
                <p:oleObj name="Equation" r:id="rId11" imgW="1358640" imgH="228600" progId="Equation.3">
                  <p:embed/>
                  <p:pic>
                    <p:nvPicPr>
                      <p:cNvPr id="0" name="Picture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02366" y="4419600"/>
                        <a:ext cx="2264834" cy="381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7" name="Object 26"/>
          <p:cNvGraphicFramePr>
            <a:graphicFrameLocks noChangeAspect="1"/>
          </p:cNvGraphicFramePr>
          <p:nvPr>
            <p:extLst>
              <p:ext uri="{D42A27DB-BD31-4B8C-83A1-F6EECF244321}">
                <p14:modId xmlns:p14="http://schemas.microsoft.com/office/powerpoint/2010/main" val="3035875101"/>
              </p:ext>
            </p:extLst>
          </p:nvPr>
        </p:nvGraphicFramePr>
        <p:xfrm>
          <a:off x="2307165" y="4953000"/>
          <a:ext cx="2264835" cy="381000"/>
        </p:xfrm>
        <a:graphic>
          <a:graphicData uri="http://schemas.openxmlformats.org/presentationml/2006/ole">
            <mc:AlternateContent xmlns:mc="http://schemas.openxmlformats.org/markup-compatibility/2006">
              <mc:Choice xmlns:v="urn:schemas-microsoft-com:vml" Requires="v">
                <p:oleObj spid="_x0000_s110857" name="Equation" r:id="rId13" imgW="1358640" imgH="228600" progId="Equation.3">
                  <p:embed/>
                </p:oleObj>
              </mc:Choice>
              <mc:Fallback>
                <p:oleObj name="Equation" r:id="rId13" imgW="1358640" imgH="228600" progId="Equation.3">
                  <p:embed/>
                  <p:pic>
                    <p:nvPicPr>
                      <p:cNvPr id="0" name="Picture 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307165" y="4953000"/>
                        <a:ext cx="2264835" cy="381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28" name="Picture 1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11347"/>
                                        </p:tgtEl>
                                        <p:attrNameLst>
                                          <p:attrName>style.visibility</p:attrName>
                                        </p:attrNameLst>
                                      </p:cBhvr>
                                      <p:to>
                                        <p:strVal val="visible"/>
                                      </p:to>
                                    </p:set>
                                    <p:animEffect transition="in" filter="wipe(left)">
                                      <p:cBhvr>
                                        <p:cTn id="15" dur="500"/>
                                        <p:tgtEl>
                                          <p:spTgt spid="611347"/>
                                        </p:tgtEl>
                                      </p:cBhvr>
                                    </p:animEffect>
                                  </p:childTnLst>
                                </p:cTn>
                              </p:par>
                            </p:childTnLst>
                          </p:cTn>
                        </p:par>
                      </p:childTnLst>
                    </p:cTn>
                  </p:par>
                  <p:par>
                    <p:cTn id="16" fill="hold">
                      <p:stCondLst>
                        <p:cond delay="indefinite"/>
                      </p:stCondLst>
                      <p:childTnLst>
                        <p:par>
                          <p:cTn id="17" fill="hold" nodeType="after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11348"/>
                                        </p:tgtEl>
                                        <p:attrNameLst>
                                          <p:attrName>style.visibility</p:attrName>
                                        </p:attrNameLst>
                                      </p:cBhvr>
                                      <p:to>
                                        <p:strVal val="visible"/>
                                      </p:to>
                                    </p:set>
                                    <p:animEffect transition="in" filter="wipe(left)">
                                      <p:cBhvr>
                                        <p:cTn id="20" dur="500"/>
                                        <p:tgtEl>
                                          <p:spTgt spid="611348"/>
                                        </p:tgtEl>
                                      </p:cBhvr>
                                    </p:animEffect>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strVal val="#ppt_h"/>
                                          </p:val>
                                        </p:tav>
                                        <p:tav tm="100000">
                                          <p:val>
                                            <p:strVal val="#ppt_h"/>
                                          </p:val>
                                        </p:tav>
                                      </p:tavLst>
                                    </p:anim>
                                  </p:childTnLst>
                                </p:cTn>
                              </p:par>
                            </p:childTnLst>
                          </p:cTn>
                        </p:par>
                        <p:par>
                          <p:cTn id="27" fill="hold">
                            <p:stCondLst>
                              <p:cond delay="500"/>
                            </p:stCondLst>
                            <p:childTnLst>
                              <p:par>
                                <p:cTn id="28" presetID="17" presetClass="entr" presetSubtype="10"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p:cTn id="30" dur="500" fill="hold"/>
                                        <p:tgtEl>
                                          <p:spTgt spid="19"/>
                                        </p:tgtEl>
                                        <p:attrNameLst>
                                          <p:attrName>ppt_w</p:attrName>
                                        </p:attrNameLst>
                                      </p:cBhvr>
                                      <p:tavLst>
                                        <p:tav tm="0">
                                          <p:val>
                                            <p:fltVal val="0"/>
                                          </p:val>
                                        </p:tav>
                                        <p:tav tm="100000">
                                          <p:val>
                                            <p:strVal val="#ppt_w"/>
                                          </p:val>
                                        </p:tav>
                                      </p:tavLst>
                                    </p:anim>
                                    <p:anim calcmode="lin" valueType="num">
                                      <p:cBhvr>
                                        <p:cTn id="31" dur="500" fill="hold"/>
                                        <p:tgtEl>
                                          <p:spTgt spid="19"/>
                                        </p:tgtEl>
                                        <p:attrNameLst>
                                          <p:attrName>ppt_h</p:attrName>
                                        </p:attrNameLst>
                                      </p:cBhvr>
                                      <p:tavLst>
                                        <p:tav tm="0">
                                          <p:val>
                                            <p:strVal val="#ppt_h"/>
                                          </p:val>
                                        </p:tav>
                                        <p:tav tm="100000">
                                          <p:val>
                                            <p:strVal val="#ppt_h"/>
                                          </p:val>
                                        </p:tav>
                                      </p:tavLst>
                                    </p:anim>
                                  </p:childTnLst>
                                </p:cTn>
                              </p:par>
                            </p:childTnLst>
                          </p:cTn>
                        </p:par>
                        <p:par>
                          <p:cTn id="32" fill="hold">
                            <p:stCondLst>
                              <p:cond delay="1000"/>
                            </p:stCondLst>
                            <p:childTnLst>
                              <p:par>
                                <p:cTn id="33" presetID="17" presetClass="entr" presetSubtype="10"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strVal val="#ppt_h"/>
                                          </p:val>
                                        </p:tav>
                                        <p:tav tm="100000">
                                          <p:val>
                                            <p:strVal val="#ppt_h"/>
                                          </p:val>
                                        </p:tav>
                                      </p:tavLst>
                                    </p:anim>
                                  </p:childTnLst>
                                </p:cTn>
                              </p:par>
                            </p:childTnLst>
                          </p:cTn>
                        </p:par>
                        <p:par>
                          <p:cTn id="37" fill="hold">
                            <p:stCondLst>
                              <p:cond delay="1500"/>
                            </p:stCondLst>
                            <p:childTnLst>
                              <p:par>
                                <p:cTn id="38" presetID="17" presetClass="entr" presetSubtype="10"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strVal val="#ppt_h"/>
                                          </p:val>
                                        </p:tav>
                                        <p:tav tm="100000">
                                          <p:val>
                                            <p:strVal val="#ppt_h"/>
                                          </p:val>
                                        </p:tav>
                                      </p:tavLst>
                                    </p:anim>
                                  </p:childTnLst>
                                </p:cTn>
                              </p:par>
                            </p:childTnLst>
                          </p:cTn>
                        </p:par>
                        <p:par>
                          <p:cTn id="42" fill="hold">
                            <p:stCondLst>
                              <p:cond delay="2000"/>
                            </p:stCondLst>
                            <p:childTnLst>
                              <p:par>
                                <p:cTn id="43" presetID="17" presetClass="entr" presetSubtype="10" fill="hold" nodeType="after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strVal val="#ppt_h"/>
                                          </p:val>
                                        </p:tav>
                                        <p:tav tm="100000">
                                          <p:val>
                                            <p:strVal val="#ppt_h"/>
                                          </p:val>
                                        </p:tav>
                                      </p:tavLst>
                                    </p:anim>
                                  </p:childTnLst>
                                </p:cTn>
                              </p:par>
                            </p:childTnLst>
                          </p:cTn>
                        </p:par>
                        <p:par>
                          <p:cTn id="47" fill="hold">
                            <p:stCondLst>
                              <p:cond delay="2500"/>
                            </p:stCondLst>
                            <p:childTnLst>
                              <p:par>
                                <p:cTn id="48" presetID="17" presetClass="entr" presetSubtype="1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strVal val="#ppt_h"/>
                                          </p:val>
                                        </p:tav>
                                        <p:tav tm="100000">
                                          <p:val>
                                            <p:strVal val="#ppt_h"/>
                                          </p:val>
                                        </p:tav>
                                      </p:tavLst>
                                    </p:anim>
                                  </p:childTnLst>
                                </p:cTn>
                              </p:par>
                            </p:childTnLst>
                          </p:cTn>
                        </p:par>
                        <p:par>
                          <p:cTn id="52" fill="hold">
                            <p:stCondLst>
                              <p:cond delay="3000"/>
                            </p:stCondLst>
                            <p:childTnLst>
                              <p:par>
                                <p:cTn id="53" presetID="17" presetClass="entr" presetSubtype="10"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strVal val="#ppt_h"/>
                                          </p:val>
                                        </p:tav>
                                        <p:tav tm="100000">
                                          <p:val>
                                            <p:strVal val="#ppt_h"/>
                                          </p:val>
                                        </p:tav>
                                      </p:tavLst>
                                    </p:anim>
                                  </p:childTnLst>
                                </p:cTn>
                              </p:par>
                            </p:childTnLst>
                          </p:cTn>
                        </p:par>
                        <p:par>
                          <p:cTn id="57" fill="hold">
                            <p:stCondLst>
                              <p:cond delay="3500"/>
                            </p:stCondLst>
                            <p:childTnLst>
                              <p:par>
                                <p:cTn id="58" presetID="22" presetClass="entr" presetSubtype="8" fill="hold" grpId="0" nodeType="after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wipe(left)">
                                      <p:cBhvr>
                                        <p:cTn id="60" dur="500"/>
                                        <p:tgtEl>
                                          <p:spTgt spid="14"/>
                                        </p:tgtEl>
                                      </p:cBhvr>
                                    </p:animEffect>
                                  </p:childTnLst>
                                </p:cTn>
                              </p:par>
                            </p:childTnLst>
                          </p:cTn>
                        </p:par>
                        <p:par>
                          <p:cTn id="61" fill="hold">
                            <p:stCondLst>
                              <p:cond delay="4000"/>
                            </p:stCondLst>
                            <p:childTnLst>
                              <p:par>
                                <p:cTn id="62" presetID="17" presetClass="entr" presetSubtype="10" fill="hold" nodeType="after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p:cTn id="64" dur="500" fill="hold"/>
                                        <p:tgtEl>
                                          <p:spTgt spid="27"/>
                                        </p:tgtEl>
                                        <p:attrNameLst>
                                          <p:attrName>ppt_w</p:attrName>
                                        </p:attrNameLst>
                                      </p:cBhvr>
                                      <p:tavLst>
                                        <p:tav tm="0">
                                          <p:val>
                                            <p:fltVal val="0"/>
                                          </p:val>
                                        </p:tav>
                                        <p:tav tm="100000">
                                          <p:val>
                                            <p:strVal val="#ppt_w"/>
                                          </p:val>
                                        </p:tav>
                                      </p:tavLst>
                                    </p:anim>
                                    <p:anim calcmode="lin" valueType="num">
                                      <p:cBhvr>
                                        <p:cTn id="65" dur="500" fill="hold"/>
                                        <p:tgtEl>
                                          <p:spTgt spid="27"/>
                                        </p:tgtEl>
                                        <p:attrNameLst>
                                          <p:attrName>ppt_h</p:attrName>
                                        </p:attrNameLst>
                                      </p:cBhvr>
                                      <p:tavLst>
                                        <p:tav tm="0">
                                          <p:val>
                                            <p:strVal val="#ppt_h"/>
                                          </p:val>
                                        </p:tav>
                                        <p:tav tm="100000">
                                          <p:val>
                                            <p:strVal val="#ppt_h"/>
                                          </p:val>
                                        </p:tav>
                                      </p:tavLst>
                                    </p:anim>
                                  </p:childTnLst>
                                </p:cTn>
                              </p:par>
                            </p:childTnLst>
                          </p:cTn>
                        </p:par>
                        <p:par>
                          <p:cTn id="66" fill="hold">
                            <p:stCondLst>
                              <p:cond delay="4500"/>
                            </p:stCondLst>
                            <p:childTnLst>
                              <p:par>
                                <p:cTn id="67" presetID="17" presetClass="entr" presetSubtype="10"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p:cTn id="69" dur="500" fill="hold"/>
                                        <p:tgtEl>
                                          <p:spTgt spid="23"/>
                                        </p:tgtEl>
                                        <p:attrNameLst>
                                          <p:attrName>ppt_w</p:attrName>
                                        </p:attrNameLst>
                                      </p:cBhvr>
                                      <p:tavLst>
                                        <p:tav tm="0">
                                          <p:val>
                                            <p:fltVal val="0"/>
                                          </p:val>
                                        </p:tav>
                                        <p:tav tm="100000">
                                          <p:val>
                                            <p:strVal val="#ppt_w"/>
                                          </p:val>
                                        </p:tav>
                                      </p:tavLst>
                                    </p:anim>
                                    <p:anim calcmode="lin" valueType="num">
                                      <p:cBhvr>
                                        <p:cTn id="70" dur="500" fill="hold"/>
                                        <p:tgtEl>
                                          <p:spTgt spid="23"/>
                                        </p:tgtEl>
                                        <p:attrNameLst>
                                          <p:attrName>ppt_h</p:attrName>
                                        </p:attrNameLst>
                                      </p:cBhvr>
                                      <p:tavLst>
                                        <p:tav tm="0">
                                          <p:val>
                                            <p:strVal val="#ppt_h"/>
                                          </p:val>
                                        </p:tav>
                                        <p:tav tm="100000">
                                          <p:val>
                                            <p:strVal val="#ppt_h"/>
                                          </p:val>
                                        </p:tav>
                                      </p:tavLst>
                                    </p:anim>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grpId="0" nodeType="clickEffect">
                                  <p:stCondLst>
                                    <p:cond delay="0"/>
                                  </p:stCondLst>
                                  <p:childTnLst>
                                    <p:set>
                                      <p:cBhvr>
                                        <p:cTn id="74" dur="1" fill="hold">
                                          <p:stCondLst>
                                            <p:cond delay="0"/>
                                          </p:stCondLst>
                                        </p:cTn>
                                        <p:tgtEl>
                                          <p:spTgt spid="611357"/>
                                        </p:tgtEl>
                                        <p:attrNameLst>
                                          <p:attrName>style.visibility</p:attrName>
                                        </p:attrNameLst>
                                      </p:cBhvr>
                                      <p:to>
                                        <p:strVal val="visible"/>
                                      </p:to>
                                    </p:set>
                                    <p:animEffect transition="in" filter="wipe(left)">
                                      <p:cBhvr>
                                        <p:cTn id="75" dur="500"/>
                                        <p:tgtEl>
                                          <p:spTgt spid="6113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1347" grpId="0"/>
      <p:bldP spid="611348" grpId="0"/>
      <p:bldP spid="611357" grpId="0"/>
      <p:bldP spid="21" grpId="0"/>
      <p:bldP spid="22" grpId="0"/>
      <p:bldP spid="14" grpId="0"/>
      <p:bldP spid="6" grpId="0"/>
      <p:bldP spid="20" grpId="0"/>
      <p:bldP spid="2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3"/>
          <p:cNvSpPr>
            <a:spLocks noChangeArrowheads="1"/>
          </p:cNvSpPr>
          <p:nvPr/>
        </p:nvSpPr>
        <p:spPr bwMode="auto">
          <a:xfrm>
            <a:off x="0" y="0"/>
            <a:ext cx="9144000" cy="6553200"/>
          </a:xfrm>
          <a:prstGeom prst="rect">
            <a:avLst/>
          </a:prstGeom>
          <a:solidFill>
            <a:srgbClr val="FFF2BF"/>
          </a:solidFill>
          <a:ln w="9525">
            <a:noFill/>
            <a:miter lim="800000"/>
            <a:headEnd/>
            <a:tailEnd/>
          </a:ln>
        </p:spPr>
        <p:txBody>
          <a:bodyPr anchor="ctr"/>
          <a:lstStyle/>
          <a:p>
            <a:endParaRPr lang="en-US"/>
          </a:p>
        </p:txBody>
      </p:sp>
      <p:sp>
        <p:nvSpPr>
          <p:cNvPr id="27" name="Rectangle 26"/>
          <p:cNvSpPr>
            <a:spLocks noChangeArrowheads="1"/>
          </p:cNvSpPr>
          <p:nvPr/>
        </p:nvSpPr>
        <p:spPr bwMode="auto">
          <a:xfrm>
            <a:off x="614082" y="1447800"/>
            <a:ext cx="5634318" cy="3695700"/>
          </a:xfrm>
          <a:prstGeom prst="rect">
            <a:avLst/>
          </a:prstGeom>
          <a:solidFill>
            <a:srgbClr val="FFFFFF"/>
          </a:solidFill>
          <a:ln w="3175">
            <a:noFill/>
            <a:miter lim="800000"/>
            <a:headEnd/>
            <a:tailEnd/>
          </a:ln>
        </p:spPr>
        <p:txBody>
          <a:bodyPr/>
          <a:lstStyle/>
          <a:p>
            <a:pPr indent="290513">
              <a:buFontTx/>
              <a:buAutoNum type="arabicPeriod"/>
            </a:pPr>
            <a:endParaRPr lang="en-US"/>
          </a:p>
        </p:txBody>
      </p:sp>
      <p:sp>
        <p:nvSpPr>
          <p:cNvPr id="612355" name="Rectangle 3"/>
          <p:cNvSpPr>
            <a:spLocks noChangeArrowheads="1"/>
          </p:cNvSpPr>
          <p:nvPr/>
        </p:nvSpPr>
        <p:spPr bwMode="auto">
          <a:xfrm>
            <a:off x="685800" y="5486400"/>
            <a:ext cx="4448175" cy="3048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MARGINAL UTILITY AND HAPPINESS</a:t>
            </a:r>
          </a:p>
        </p:txBody>
      </p:sp>
      <p:sp>
        <p:nvSpPr>
          <p:cNvPr id="612360" name="Rectangle 8"/>
          <p:cNvSpPr>
            <a:spLocks noChangeArrowheads="1"/>
          </p:cNvSpPr>
          <p:nvPr/>
        </p:nvSpPr>
        <p:spPr bwMode="auto">
          <a:xfrm>
            <a:off x="671513" y="5791200"/>
            <a:ext cx="7877175" cy="609600"/>
          </a:xfrm>
          <a:prstGeom prst="rect">
            <a:avLst/>
          </a:prstGeom>
          <a:noFill/>
          <a:ln w="9525">
            <a:noFill/>
            <a:miter lim="800000"/>
            <a:headEnd/>
            <a:tailEnd/>
          </a:ln>
        </p:spPr>
        <p:txBody>
          <a:bodyPr/>
          <a:lstStyle/>
          <a:p>
            <a:pPr>
              <a:spcBef>
                <a:spcPct val="20000"/>
              </a:spcBef>
              <a:buFontTx/>
              <a:buNone/>
            </a:pPr>
            <a:r>
              <a:rPr lang="en-US" sz="1600" dirty="0">
                <a:latin typeface="Arial" charset="0"/>
              </a:rPr>
              <a:t>A comparison of mean levels of satisfaction with life across </a:t>
            </a:r>
            <a:r>
              <a:rPr lang="en-US" sz="1600" dirty="0" smtClean="0">
                <a:latin typeface="Arial" charset="0"/>
              </a:rPr>
              <a:t>income </a:t>
            </a:r>
            <a:r>
              <a:rPr lang="en-US" sz="1600" dirty="0">
                <a:latin typeface="Arial" charset="0"/>
              </a:rPr>
              <a:t>classes in the United States shows that happiness increases with income, but at a diminishing rate.</a:t>
            </a:r>
          </a:p>
        </p:txBody>
      </p:sp>
      <p:sp>
        <p:nvSpPr>
          <p:cNvPr id="612361" name="Rectangle 9"/>
          <p:cNvSpPr>
            <a:spLocks noChangeArrowheads="1"/>
          </p:cNvSpPr>
          <p:nvPr/>
        </p:nvSpPr>
        <p:spPr bwMode="auto">
          <a:xfrm>
            <a:off x="685800" y="5181600"/>
            <a:ext cx="1676400"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3.21</a:t>
            </a:r>
          </a:p>
        </p:txBody>
      </p:sp>
      <p:pic>
        <p:nvPicPr>
          <p:cNvPr id="612374" name="Picture 22" descr="fig3"/>
          <p:cNvPicPr>
            <a:picLocks noChangeAspect="1" noChangeArrowheads="1"/>
          </p:cNvPicPr>
          <p:nvPr/>
        </p:nvPicPr>
        <p:blipFill>
          <a:blip r:embed="rId2" cstate="print"/>
          <a:srcRect/>
          <a:stretch>
            <a:fillRect/>
          </a:stretch>
        </p:blipFill>
        <p:spPr bwMode="auto">
          <a:xfrm>
            <a:off x="781050" y="1447800"/>
            <a:ext cx="5391150" cy="3619500"/>
          </a:xfrm>
          <a:prstGeom prst="rect">
            <a:avLst/>
          </a:prstGeom>
          <a:noFill/>
          <a:ln w="9525">
            <a:noFill/>
            <a:miter lim="800000"/>
            <a:headEnd/>
            <a:tailEnd/>
          </a:ln>
        </p:spPr>
      </p:pic>
      <p:pic>
        <p:nvPicPr>
          <p:cNvPr id="612375" name="Picture 23" descr="fig3"/>
          <p:cNvPicPr>
            <a:picLocks noChangeAspect="1" noChangeArrowheads="1"/>
          </p:cNvPicPr>
          <p:nvPr/>
        </p:nvPicPr>
        <p:blipFill>
          <a:blip r:embed="rId3" cstate="print"/>
          <a:srcRect/>
          <a:stretch>
            <a:fillRect/>
          </a:stretch>
        </p:blipFill>
        <p:spPr bwMode="auto">
          <a:xfrm>
            <a:off x="781050" y="1447800"/>
            <a:ext cx="5391150" cy="3619500"/>
          </a:xfrm>
          <a:prstGeom prst="rect">
            <a:avLst/>
          </a:prstGeom>
          <a:noFill/>
          <a:ln w="9525">
            <a:noFill/>
            <a:miter lim="800000"/>
            <a:headEnd/>
            <a:tailEnd/>
          </a:ln>
        </p:spPr>
      </p:pic>
      <p:pic>
        <p:nvPicPr>
          <p:cNvPr id="612376" name="Picture 24" descr="fig3"/>
          <p:cNvPicPr>
            <a:picLocks noChangeAspect="1" noChangeArrowheads="1"/>
          </p:cNvPicPr>
          <p:nvPr/>
        </p:nvPicPr>
        <p:blipFill>
          <a:blip r:embed="rId4" cstate="print"/>
          <a:srcRect/>
          <a:stretch>
            <a:fillRect/>
          </a:stretch>
        </p:blipFill>
        <p:spPr bwMode="auto">
          <a:xfrm>
            <a:off x="781050" y="1447800"/>
            <a:ext cx="5391150" cy="3619500"/>
          </a:xfrm>
          <a:prstGeom prst="rect">
            <a:avLst/>
          </a:prstGeom>
          <a:noFill/>
          <a:ln w="9525">
            <a:noFill/>
            <a:miter lim="800000"/>
            <a:headEnd/>
            <a:tailEnd/>
          </a:ln>
        </p:spPr>
      </p:pic>
      <p:pic>
        <p:nvPicPr>
          <p:cNvPr id="612377" name="Picture 25" descr="fig3"/>
          <p:cNvPicPr>
            <a:picLocks noChangeAspect="1" noChangeArrowheads="1"/>
          </p:cNvPicPr>
          <p:nvPr/>
        </p:nvPicPr>
        <p:blipFill>
          <a:blip r:embed="rId5" cstate="print"/>
          <a:srcRect/>
          <a:stretch>
            <a:fillRect/>
          </a:stretch>
        </p:blipFill>
        <p:spPr bwMode="auto">
          <a:xfrm>
            <a:off x="781050" y="1447800"/>
            <a:ext cx="5391150" cy="3619500"/>
          </a:xfrm>
          <a:prstGeom prst="rect">
            <a:avLst/>
          </a:prstGeom>
          <a:noFill/>
          <a:ln w="9525">
            <a:noFill/>
            <a:miter lim="800000"/>
            <a:headEnd/>
            <a:tailEnd/>
          </a:ln>
        </p:spPr>
      </p:pic>
      <p:sp>
        <p:nvSpPr>
          <p:cNvPr id="24" name="Rectangle 6"/>
          <p:cNvSpPr>
            <a:spLocks noChangeArrowheads="1"/>
          </p:cNvSpPr>
          <p:nvPr/>
        </p:nvSpPr>
        <p:spPr bwMode="auto">
          <a:xfrm>
            <a:off x="685800" y="76200"/>
            <a:ext cx="1847850" cy="487363"/>
          </a:xfrm>
          <a:prstGeom prst="rect">
            <a:avLst/>
          </a:prstGeom>
          <a:noFill/>
          <a:ln w="9525">
            <a:noFill/>
            <a:miter lim="800000"/>
            <a:headEnd/>
            <a:tailEnd/>
          </a:ln>
        </p:spPr>
        <p:txBody>
          <a:bodyPr anchor="ctr"/>
          <a:lstStyle/>
          <a:p>
            <a:pPr>
              <a:buFontTx/>
              <a:buNone/>
            </a:pPr>
            <a:r>
              <a:rPr lang="en-US" sz="2000">
                <a:solidFill>
                  <a:srgbClr val="007CB2"/>
                </a:solidFill>
                <a:latin typeface="Arial" charset="0"/>
              </a:rPr>
              <a:t>EXAMPLE 3.7 </a:t>
            </a:r>
          </a:p>
        </p:txBody>
      </p:sp>
      <p:cxnSp>
        <p:nvCxnSpPr>
          <p:cNvPr id="25" name="Straight Connector 24"/>
          <p:cNvCxnSpPr>
            <a:cxnSpLocks noChangeShapeType="1"/>
          </p:cNvCxnSpPr>
          <p:nvPr/>
        </p:nvCxnSpPr>
        <p:spPr bwMode="auto">
          <a:xfrm flipH="1">
            <a:off x="685800" y="533400"/>
            <a:ext cx="1847850" cy="0"/>
          </a:xfrm>
          <a:prstGeom prst="line">
            <a:avLst/>
          </a:prstGeom>
          <a:noFill/>
          <a:ln w="50800" algn="ctr">
            <a:solidFill>
              <a:srgbClr val="007CB2"/>
            </a:solidFill>
            <a:round/>
            <a:headEnd/>
            <a:tailEnd/>
          </a:ln>
        </p:spPr>
      </p:cxnSp>
      <p:sp>
        <p:nvSpPr>
          <p:cNvPr id="26" name="Rectangle 6"/>
          <p:cNvSpPr>
            <a:spLocks noChangeArrowheads="1"/>
          </p:cNvSpPr>
          <p:nvPr/>
        </p:nvSpPr>
        <p:spPr bwMode="auto">
          <a:xfrm>
            <a:off x="2647950" y="76200"/>
            <a:ext cx="5124450" cy="487363"/>
          </a:xfrm>
          <a:prstGeom prst="rect">
            <a:avLst/>
          </a:prstGeom>
          <a:noFill/>
          <a:ln w="9525">
            <a:noFill/>
            <a:miter lim="800000"/>
            <a:headEnd/>
            <a:tailEnd/>
          </a:ln>
        </p:spPr>
        <p:txBody>
          <a:bodyPr anchor="ctr"/>
          <a:lstStyle/>
          <a:p>
            <a:pPr>
              <a:buFontTx/>
              <a:buNone/>
            </a:pPr>
            <a:r>
              <a:rPr lang="en-US" sz="2000" b="1">
                <a:solidFill>
                  <a:srgbClr val="007CB2"/>
                </a:solidFill>
                <a:latin typeface="Arial" charset="0"/>
              </a:rPr>
              <a:t>MARGINAL UTILITY AND HAPPINESS</a:t>
            </a:r>
          </a:p>
        </p:txBody>
      </p:sp>
      <p:grpSp>
        <p:nvGrpSpPr>
          <p:cNvPr id="29" name="Group 28"/>
          <p:cNvGrpSpPr>
            <a:grpSpLocks/>
          </p:cNvGrpSpPr>
          <p:nvPr/>
        </p:nvGrpSpPr>
        <p:grpSpPr bwMode="auto">
          <a:xfrm>
            <a:off x="533400" y="1447800"/>
            <a:ext cx="152400" cy="5029200"/>
            <a:chOff x="676275" y="1905000"/>
            <a:chExt cx="161925" cy="4495800"/>
          </a:xfrm>
        </p:grpSpPr>
        <p:cxnSp>
          <p:nvCxnSpPr>
            <p:cNvPr id="46097" name="Straight Connector 27"/>
            <p:cNvCxnSpPr>
              <a:cxnSpLocks noChangeShapeType="1"/>
            </p:cNvCxnSpPr>
            <p:nvPr/>
          </p:nvCxnSpPr>
          <p:spPr bwMode="auto">
            <a:xfrm flipV="1">
              <a:off x="750094" y="1905000"/>
              <a:ext cx="0" cy="4495800"/>
            </a:xfrm>
            <a:prstGeom prst="line">
              <a:avLst/>
            </a:prstGeom>
            <a:noFill/>
            <a:ln w="15875" algn="ctr">
              <a:solidFill>
                <a:srgbClr val="00AB4E"/>
              </a:solidFill>
              <a:round/>
              <a:headEnd/>
              <a:tailEnd/>
            </a:ln>
            <a:effectLst/>
          </p:spPr>
        </p:cxnSp>
        <p:cxnSp>
          <p:nvCxnSpPr>
            <p:cNvPr id="46098" name="Straight Connector 28"/>
            <p:cNvCxnSpPr>
              <a:cxnSpLocks noChangeShapeType="1"/>
            </p:cNvCxnSpPr>
            <p:nvPr/>
          </p:nvCxnSpPr>
          <p:spPr bwMode="auto">
            <a:xfrm rot="-5400000">
              <a:off x="752475" y="1828800"/>
              <a:ext cx="0" cy="152400"/>
            </a:xfrm>
            <a:prstGeom prst="line">
              <a:avLst/>
            </a:prstGeom>
            <a:noFill/>
            <a:ln w="15875" algn="ctr">
              <a:solidFill>
                <a:srgbClr val="00AB4E"/>
              </a:solidFill>
              <a:round/>
              <a:headEnd/>
              <a:tailEnd/>
            </a:ln>
            <a:effectLst/>
          </p:spPr>
        </p:cxnSp>
        <p:cxnSp>
          <p:nvCxnSpPr>
            <p:cNvPr id="46099" name="Straight Connector 29"/>
            <p:cNvCxnSpPr>
              <a:cxnSpLocks noChangeShapeType="1"/>
            </p:cNvCxnSpPr>
            <p:nvPr/>
          </p:nvCxnSpPr>
          <p:spPr bwMode="auto">
            <a:xfrm rot="-5400000">
              <a:off x="762000" y="6324600"/>
              <a:ext cx="0" cy="152400"/>
            </a:xfrm>
            <a:prstGeom prst="line">
              <a:avLst/>
            </a:prstGeom>
            <a:noFill/>
            <a:ln w="15875" algn="ctr">
              <a:solidFill>
                <a:srgbClr val="00AB4E"/>
              </a:solidFill>
              <a:round/>
              <a:headEnd/>
              <a:tailEnd/>
            </a:ln>
            <a:effectLst/>
          </p:spPr>
        </p:cxnSp>
      </p:grpSp>
      <p:pic>
        <p:nvPicPr>
          <p:cNvPr id="45073" name="Picture 17"/>
          <p:cNvPicPr>
            <a:picLocks noChangeAspect="1" noChangeArrowheads="1"/>
          </p:cNvPicPr>
          <p:nvPr/>
        </p:nvPicPr>
        <p:blipFill>
          <a:blip r:embed="rId6" cstate="print"/>
          <a:srcRect/>
          <a:stretch>
            <a:fillRect/>
          </a:stretch>
        </p:blipFill>
        <p:spPr bwMode="auto">
          <a:xfrm>
            <a:off x="6772275" y="2174875"/>
            <a:ext cx="1685925" cy="2524125"/>
          </a:xfrm>
          <a:prstGeom prst="rect">
            <a:avLst/>
          </a:prstGeom>
          <a:noFill/>
          <a:ln w="9525" algn="ctr">
            <a:noFill/>
            <a:miter lim="800000"/>
            <a:headEnd/>
            <a:tailEnd/>
          </a:ln>
          <a:effectLst/>
        </p:spPr>
      </p:pic>
      <p:sp>
        <p:nvSpPr>
          <p:cNvPr id="2" name="TextBox 1"/>
          <p:cNvSpPr txBox="1"/>
          <p:nvPr/>
        </p:nvSpPr>
        <p:spPr>
          <a:xfrm>
            <a:off x="457201" y="685800"/>
            <a:ext cx="8229599" cy="646113"/>
          </a:xfrm>
          <a:prstGeom prst="rect">
            <a:avLst/>
          </a:prstGeom>
          <a:noFill/>
        </p:spPr>
        <p:txBody>
          <a:bodyPr wrap="square">
            <a:spAutoFit/>
          </a:bodyPr>
          <a:lstStyle/>
          <a:p>
            <a:pPr>
              <a:buFontTx/>
              <a:buNone/>
              <a:defRPr/>
            </a:pPr>
            <a:r>
              <a:rPr lang="en-US" dirty="0">
                <a:latin typeface="+mn-lt"/>
              </a:rPr>
              <a:t>What, if anything, does research on consumer satisfaction tell us about the relationship between happiness and the concepts of utility and marginal utility?</a:t>
            </a:r>
          </a:p>
        </p:txBody>
      </p:sp>
      <p:cxnSp>
        <p:nvCxnSpPr>
          <p:cNvPr id="20" name="Straight Connector 19"/>
          <p:cNvCxnSpPr/>
          <p:nvPr/>
        </p:nvCxnSpPr>
        <p:spPr bwMode="auto">
          <a:xfrm>
            <a:off x="0" y="6553200"/>
            <a:ext cx="91440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2" presetClass="entr" presetSubtype="8"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wipe(left)">
                                      <p:cBhvr>
                                        <p:cTn id="18" dur="500"/>
                                        <p:tgtEl>
                                          <p:spTgt spid="26"/>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left)">
                                      <p:cBhvr>
                                        <p:cTn id="22" dur="500"/>
                                        <p:tgtEl>
                                          <p:spTgt spid="2"/>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45073"/>
                                        </p:tgtEl>
                                        <p:attrNameLst>
                                          <p:attrName>style.visibility</p:attrName>
                                        </p:attrNameLst>
                                      </p:cBhvr>
                                      <p:to>
                                        <p:strVal val="visible"/>
                                      </p:to>
                                    </p:set>
                                    <p:animEffect transition="in" filter="fade">
                                      <p:cBhvr>
                                        <p:cTn id="26" dur="500"/>
                                        <p:tgtEl>
                                          <p:spTgt spid="45073"/>
                                        </p:tgtEl>
                                      </p:cBhvr>
                                    </p:animEffect>
                                  </p:childTnLst>
                                </p:cTn>
                              </p:par>
                            </p:childTnLst>
                          </p:cTn>
                        </p:par>
                        <p:par>
                          <p:cTn id="27" fill="hold" nodeType="afterGroup">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612361"/>
                                        </p:tgtEl>
                                        <p:attrNameLst>
                                          <p:attrName>style.visibility</p:attrName>
                                        </p:attrNameLst>
                                      </p:cBhvr>
                                      <p:to>
                                        <p:strVal val="visible"/>
                                      </p:to>
                                    </p:set>
                                    <p:animEffect transition="in" filter="wipe(left)">
                                      <p:cBhvr>
                                        <p:cTn id="30" dur="500"/>
                                        <p:tgtEl>
                                          <p:spTgt spid="612361"/>
                                        </p:tgtEl>
                                      </p:cBhvr>
                                    </p:animEffect>
                                  </p:childTnLst>
                                </p:cTn>
                              </p:par>
                            </p:childTnLst>
                          </p:cTn>
                        </p:par>
                        <p:par>
                          <p:cTn id="31" fill="hold" nodeType="afterGroup">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612355"/>
                                        </p:tgtEl>
                                        <p:attrNameLst>
                                          <p:attrName>style.visibility</p:attrName>
                                        </p:attrNameLst>
                                      </p:cBhvr>
                                      <p:to>
                                        <p:strVal val="visible"/>
                                      </p:to>
                                    </p:set>
                                    <p:animEffect transition="in" filter="wipe(left)">
                                      <p:cBhvr>
                                        <p:cTn id="34" dur="500"/>
                                        <p:tgtEl>
                                          <p:spTgt spid="612355"/>
                                        </p:tgtEl>
                                      </p:cBhvr>
                                    </p:animEffect>
                                  </p:childTnLst>
                                </p:cTn>
                              </p:par>
                            </p:childTnLst>
                          </p:cTn>
                        </p:par>
                        <p:par>
                          <p:cTn id="35" fill="hold" nodeType="afterGroup">
                            <p:stCondLst>
                              <p:cond delay="3500"/>
                            </p:stCondLst>
                            <p:childTnLst>
                              <p:par>
                                <p:cTn id="36" presetID="22" presetClass="entr" presetSubtype="1" fill="hold"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wipe(up)">
                                      <p:cBhvr>
                                        <p:cTn id="38" dur="500"/>
                                        <p:tgtEl>
                                          <p:spTgt spid="29"/>
                                        </p:tgtEl>
                                      </p:cBhvr>
                                    </p:animEffect>
                                  </p:childTnLst>
                                </p:cTn>
                              </p:par>
                            </p:childTnLst>
                          </p:cTn>
                        </p:par>
                        <p:par>
                          <p:cTn id="39" fill="hold" nodeType="afterGroup">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childTnLst>
                          </p:cTn>
                        </p:par>
                        <p:par>
                          <p:cTn id="43" fill="hold" nodeType="afterGroup">
                            <p:stCondLst>
                              <p:cond delay="4500"/>
                            </p:stCondLst>
                            <p:childTnLst>
                              <p:par>
                                <p:cTn id="44" presetID="22" presetClass="entr" presetSubtype="8" fill="hold" nodeType="afterEffect">
                                  <p:stCondLst>
                                    <p:cond delay="0"/>
                                  </p:stCondLst>
                                  <p:childTnLst>
                                    <p:set>
                                      <p:cBhvr>
                                        <p:cTn id="45" dur="1" fill="hold">
                                          <p:stCondLst>
                                            <p:cond delay="0"/>
                                          </p:stCondLst>
                                        </p:cTn>
                                        <p:tgtEl>
                                          <p:spTgt spid="612374"/>
                                        </p:tgtEl>
                                        <p:attrNameLst>
                                          <p:attrName>style.visibility</p:attrName>
                                        </p:attrNameLst>
                                      </p:cBhvr>
                                      <p:to>
                                        <p:strVal val="visible"/>
                                      </p:to>
                                    </p:set>
                                    <p:animEffect transition="in" filter="wipe(left)">
                                      <p:cBhvr>
                                        <p:cTn id="46" dur="750"/>
                                        <p:tgtEl>
                                          <p:spTgt spid="612374"/>
                                        </p:tgtEl>
                                      </p:cBhvr>
                                    </p:animEffect>
                                  </p:childTnLst>
                                </p:cTn>
                              </p:par>
                              <p:par>
                                <p:cTn id="47" presetID="22" presetClass="entr" presetSubtype="4" fill="hold" nodeType="withEffect">
                                  <p:stCondLst>
                                    <p:cond delay="0"/>
                                  </p:stCondLst>
                                  <p:childTnLst>
                                    <p:set>
                                      <p:cBhvr>
                                        <p:cTn id="48" dur="1" fill="hold">
                                          <p:stCondLst>
                                            <p:cond delay="0"/>
                                          </p:stCondLst>
                                        </p:cTn>
                                        <p:tgtEl>
                                          <p:spTgt spid="612375"/>
                                        </p:tgtEl>
                                        <p:attrNameLst>
                                          <p:attrName>style.visibility</p:attrName>
                                        </p:attrNameLst>
                                      </p:cBhvr>
                                      <p:to>
                                        <p:strVal val="visible"/>
                                      </p:to>
                                    </p:set>
                                    <p:animEffect transition="in" filter="wipe(down)">
                                      <p:cBhvr>
                                        <p:cTn id="49" dur="750"/>
                                        <p:tgtEl>
                                          <p:spTgt spid="612375"/>
                                        </p:tgtEl>
                                      </p:cBhvr>
                                    </p:animEffect>
                                  </p:childTnLst>
                                </p:cTn>
                              </p:par>
                            </p:childTnLst>
                          </p:cTn>
                        </p:par>
                        <p:par>
                          <p:cTn id="50" fill="hold" nodeType="afterGroup">
                            <p:stCondLst>
                              <p:cond delay="5250"/>
                            </p:stCondLst>
                            <p:childTnLst>
                              <p:par>
                                <p:cTn id="51" presetID="22" presetClass="entr" presetSubtype="8" fill="hold" nodeType="afterEffect">
                                  <p:stCondLst>
                                    <p:cond delay="0"/>
                                  </p:stCondLst>
                                  <p:childTnLst>
                                    <p:set>
                                      <p:cBhvr>
                                        <p:cTn id="52" dur="1" fill="hold">
                                          <p:stCondLst>
                                            <p:cond delay="0"/>
                                          </p:stCondLst>
                                        </p:cTn>
                                        <p:tgtEl>
                                          <p:spTgt spid="612376"/>
                                        </p:tgtEl>
                                        <p:attrNameLst>
                                          <p:attrName>style.visibility</p:attrName>
                                        </p:attrNameLst>
                                      </p:cBhvr>
                                      <p:to>
                                        <p:strVal val="visible"/>
                                      </p:to>
                                    </p:set>
                                    <p:animEffect transition="in" filter="wipe(left)">
                                      <p:cBhvr>
                                        <p:cTn id="53" dur="750"/>
                                        <p:tgtEl>
                                          <p:spTgt spid="612376"/>
                                        </p:tgtEl>
                                      </p:cBhvr>
                                    </p:animEffect>
                                  </p:childTnLst>
                                </p:cTn>
                              </p:par>
                            </p:childTnLst>
                          </p:cTn>
                        </p:par>
                        <p:par>
                          <p:cTn id="54" fill="hold" nodeType="afterGroup">
                            <p:stCondLst>
                              <p:cond delay="6000"/>
                            </p:stCondLst>
                            <p:childTnLst>
                              <p:par>
                                <p:cTn id="55" presetID="22" presetClass="entr" presetSubtype="8" fill="hold" nodeType="afterEffect">
                                  <p:stCondLst>
                                    <p:cond delay="0"/>
                                  </p:stCondLst>
                                  <p:childTnLst>
                                    <p:set>
                                      <p:cBhvr>
                                        <p:cTn id="56" dur="1" fill="hold">
                                          <p:stCondLst>
                                            <p:cond delay="0"/>
                                          </p:stCondLst>
                                        </p:cTn>
                                        <p:tgtEl>
                                          <p:spTgt spid="612377"/>
                                        </p:tgtEl>
                                        <p:attrNameLst>
                                          <p:attrName>style.visibility</p:attrName>
                                        </p:attrNameLst>
                                      </p:cBhvr>
                                      <p:to>
                                        <p:strVal val="visible"/>
                                      </p:to>
                                    </p:set>
                                    <p:animEffect transition="in" filter="wipe(left)">
                                      <p:cBhvr>
                                        <p:cTn id="57" dur="750"/>
                                        <p:tgtEl>
                                          <p:spTgt spid="612377"/>
                                        </p:tgtEl>
                                      </p:cBhvr>
                                    </p:animEffect>
                                  </p:childTnLst>
                                </p:cTn>
                              </p:par>
                            </p:childTnLst>
                          </p:cTn>
                        </p:par>
                        <p:par>
                          <p:cTn id="58" fill="hold">
                            <p:stCondLst>
                              <p:cond delay="6750"/>
                            </p:stCondLst>
                            <p:childTnLst>
                              <p:par>
                                <p:cTn id="59" presetID="22" presetClass="entr" presetSubtype="8" fill="hold" grpId="0" nodeType="afterEffect">
                                  <p:stCondLst>
                                    <p:cond delay="0"/>
                                  </p:stCondLst>
                                  <p:childTnLst>
                                    <p:set>
                                      <p:cBhvr>
                                        <p:cTn id="60" dur="1" fill="hold">
                                          <p:stCondLst>
                                            <p:cond delay="0"/>
                                          </p:stCondLst>
                                        </p:cTn>
                                        <p:tgtEl>
                                          <p:spTgt spid="612360">
                                            <p:txEl>
                                              <p:pRg st="0" end="0"/>
                                            </p:txEl>
                                          </p:spTgt>
                                        </p:tgtEl>
                                        <p:attrNameLst>
                                          <p:attrName>style.visibility</p:attrName>
                                        </p:attrNameLst>
                                      </p:cBhvr>
                                      <p:to>
                                        <p:strVal val="visible"/>
                                      </p:to>
                                    </p:set>
                                    <p:animEffect transition="in" filter="wipe(left)">
                                      <p:cBhvr>
                                        <p:cTn id="61" dur="500"/>
                                        <p:tgtEl>
                                          <p:spTgt spid="612360">
                                            <p:txEl>
                                              <p:pRg st="0" end="0"/>
                                            </p:txEl>
                                          </p:spTgt>
                                        </p:tgtEl>
                                      </p:cBhvr>
                                    </p:animEffect>
                                  </p:childTnLst>
                                </p:cTn>
                              </p:par>
                            </p:childTnLst>
                          </p:cTn>
                        </p:par>
                        <p:par>
                          <p:cTn id="62" fill="hold">
                            <p:stCondLst>
                              <p:cond delay="7250"/>
                            </p:stCondLst>
                            <p:childTnLst>
                              <p:par>
                                <p:cTn id="63" presetID="22" presetClass="entr" presetSubtype="8" fill="hold"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ipe(left)">
                                      <p:cBhvr>
                                        <p:cTn id="6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7" grpId="0" animBg="1"/>
      <p:bldP spid="612355" grpId="0"/>
      <p:bldP spid="612360" grpId="0" build="p"/>
      <p:bldP spid="612361" grpId="0"/>
      <p:bldP spid="24" grpId="0"/>
      <p:bldP spid="26" grpId="0"/>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3379" name="Rectangle 3"/>
          <p:cNvSpPr>
            <a:spLocks noChangeArrowheads="1"/>
          </p:cNvSpPr>
          <p:nvPr/>
        </p:nvSpPr>
        <p:spPr bwMode="auto">
          <a:xfrm>
            <a:off x="457201" y="1295400"/>
            <a:ext cx="2895599" cy="485775"/>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INEFFICIENCY OF GASOLINE RATIONING</a:t>
            </a:r>
          </a:p>
        </p:txBody>
      </p:sp>
      <p:sp>
        <p:nvSpPr>
          <p:cNvPr id="613384" name="Rectangle 8"/>
          <p:cNvSpPr>
            <a:spLocks noChangeArrowheads="1"/>
          </p:cNvSpPr>
          <p:nvPr/>
        </p:nvSpPr>
        <p:spPr bwMode="auto">
          <a:xfrm>
            <a:off x="457201" y="1819275"/>
            <a:ext cx="2895599" cy="4352925"/>
          </a:xfrm>
          <a:prstGeom prst="rect">
            <a:avLst/>
          </a:prstGeom>
          <a:noFill/>
          <a:ln w="9525">
            <a:noFill/>
            <a:miter lim="800000"/>
            <a:headEnd/>
            <a:tailEnd/>
          </a:ln>
        </p:spPr>
        <p:txBody>
          <a:bodyPr/>
          <a:lstStyle/>
          <a:p>
            <a:pPr>
              <a:spcBef>
                <a:spcPct val="20000"/>
              </a:spcBef>
              <a:buFontTx/>
              <a:buNone/>
            </a:pPr>
            <a:r>
              <a:rPr lang="en-US" sz="1600" dirty="0">
                <a:latin typeface="Arial" charset="0"/>
              </a:rPr>
              <a:t>When a good is rationed, less is available than consumers would like to buy. Consumers may be worse off. </a:t>
            </a:r>
          </a:p>
          <a:p>
            <a:pPr>
              <a:spcBef>
                <a:spcPct val="20000"/>
              </a:spcBef>
              <a:buFontTx/>
              <a:buNone/>
            </a:pPr>
            <a:r>
              <a:rPr lang="en-US" sz="1600" dirty="0">
                <a:latin typeface="Arial" charset="0"/>
              </a:rPr>
              <a:t>Without gasoline rationing, up to 20,000 gallons of gasoline are available for consumption (at point </a:t>
            </a:r>
            <a:r>
              <a:rPr lang="en-US" sz="1600" i="1" dirty="0">
                <a:latin typeface="Arial" charset="0"/>
              </a:rPr>
              <a:t>B</a:t>
            </a:r>
            <a:r>
              <a:rPr lang="en-US" sz="1600" dirty="0">
                <a:latin typeface="Arial" charset="0"/>
              </a:rPr>
              <a:t>).</a:t>
            </a:r>
          </a:p>
          <a:p>
            <a:pPr>
              <a:spcBef>
                <a:spcPct val="20000"/>
              </a:spcBef>
              <a:buFontTx/>
              <a:buNone/>
            </a:pPr>
            <a:r>
              <a:rPr lang="en-US" sz="1600" dirty="0">
                <a:latin typeface="Arial" charset="0"/>
              </a:rPr>
              <a:t>The consumer chooses point </a:t>
            </a:r>
            <a:r>
              <a:rPr lang="en-US" sz="1600" i="1" dirty="0">
                <a:latin typeface="Arial" charset="0"/>
              </a:rPr>
              <a:t>C</a:t>
            </a:r>
            <a:r>
              <a:rPr lang="en-US" sz="1600" dirty="0">
                <a:latin typeface="Arial" charset="0"/>
              </a:rPr>
              <a:t> on indifference curve </a:t>
            </a:r>
            <a:r>
              <a:rPr lang="en-US" sz="1600" i="1" dirty="0">
                <a:latin typeface="Arial" charset="0"/>
              </a:rPr>
              <a:t>U</a:t>
            </a:r>
            <a:r>
              <a:rPr lang="en-US" sz="1600" baseline="-25000" dirty="0">
                <a:latin typeface="Arial" charset="0"/>
              </a:rPr>
              <a:t>2</a:t>
            </a:r>
            <a:r>
              <a:rPr lang="en-US" sz="1600" dirty="0">
                <a:latin typeface="Arial" charset="0"/>
              </a:rPr>
              <a:t>, consuming 5000 gallons of gasoline.</a:t>
            </a:r>
          </a:p>
          <a:p>
            <a:pPr>
              <a:spcBef>
                <a:spcPct val="20000"/>
              </a:spcBef>
              <a:buFontTx/>
              <a:buNone/>
            </a:pPr>
            <a:r>
              <a:rPr lang="en-US" sz="1600" dirty="0">
                <a:latin typeface="Arial" charset="0"/>
              </a:rPr>
              <a:t>However, with a limit of 2000 gallons of gasoline under </a:t>
            </a:r>
            <a:r>
              <a:rPr lang="en-US" sz="1600" dirty="0" smtClean="0">
                <a:latin typeface="Arial" charset="0"/>
              </a:rPr>
              <a:t>rationing, </a:t>
            </a:r>
            <a:r>
              <a:rPr lang="en-US" sz="1600" dirty="0">
                <a:latin typeface="Arial" charset="0"/>
              </a:rPr>
              <a:t>the consumer moves to </a:t>
            </a:r>
            <a:r>
              <a:rPr lang="en-US" sz="1600" i="1" dirty="0">
                <a:latin typeface="Arial" charset="0"/>
              </a:rPr>
              <a:t>D</a:t>
            </a:r>
            <a:r>
              <a:rPr lang="en-US" sz="1600" dirty="0">
                <a:latin typeface="Arial" charset="0"/>
              </a:rPr>
              <a:t> on the lower indifference curve </a:t>
            </a:r>
            <a:r>
              <a:rPr lang="en-US" sz="1600" i="1" dirty="0">
                <a:latin typeface="Arial" charset="0"/>
              </a:rPr>
              <a:t>U</a:t>
            </a:r>
            <a:r>
              <a:rPr lang="en-US" sz="1600" baseline="-25000" dirty="0">
                <a:latin typeface="Arial" charset="0"/>
              </a:rPr>
              <a:t>1</a:t>
            </a:r>
            <a:r>
              <a:rPr lang="en-US" sz="1600" dirty="0">
                <a:latin typeface="Arial" charset="0"/>
              </a:rPr>
              <a:t>.</a:t>
            </a:r>
          </a:p>
        </p:txBody>
      </p:sp>
      <p:sp>
        <p:nvSpPr>
          <p:cNvPr id="613385" name="Rectangle 9"/>
          <p:cNvSpPr>
            <a:spLocks noChangeArrowheads="1"/>
          </p:cNvSpPr>
          <p:nvPr/>
        </p:nvSpPr>
        <p:spPr bwMode="auto">
          <a:xfrm>
            <a:off x="457201" y="990600"/>
            <a:ext cx="1676399"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FF0000"/>
                </a:solidFill>
                <a:latin typeface="Arial" charset="0"/>
              </a:rPr>
              <a:t>F</a:t>
            </a:r>
            <a:r>
              <a:rPr lang="en-US" sz="1600" b="1" dirty="0">
                <a:solidFill>
                  <a:srgbClr val="FF0000"/>
                </a:solidFill>
                <a:latin typeface="Arial" charset="0"/>
              </a:rPr>
              <a:t>IGURE </a:t>
            </a:r>
            <a:r>
              <a:rPr lang="en-US" sz="2000" b="1" dirty="0">
                <a:solidFill>
                  <a:srgbClr val="FF0000"/>
                </a:solidFill>
                <a:latin typeface="Arial" charset="0"/>
              </a:rPr>
              <a:t>3.22</a:t>
            </a:r>
          </a:p>
        </p:txBody>
      </p:sp>
      <p:sp>
        <p:nvSpPr>
          <p:cNvPr id="29" name="Rectangle 8"/>
          <p:cNvSpPr>
            <a:spLocks noGrp="1" noChangeArrowheads="1"/>
          </p:cNvSpPr>
          <p:nvPr>
            <p:ph type="body" idx="4294967295"/>
          </p:nvPr>
        </p:nvSpPr>
        <p:spPr>
          <a:xfrm>
            <a:off x="446088" y="1"/>
            <a:ext cx="6705600" cy="685800"/>
          </a:xfrm>
          <a:prstGeom prst="rect">
            <a:avLst/>
          </a:prstGeom>
          <a:noFill/>
        </p:spPr>
        <p:txBody>
          <a:bodyPr anchor="b"/>
          <a:lstStyle/>
          <a:p>
            <a:pPr eaLnBrk="1" hangingPunct="1"/>
            <a:r>
              <a:rPr lang="en-US" sz="2000" b="1" dirty="0" smtClean="0">
                <a:solidFill>
                  <a:srgbClr val="950057"/>
                </a:solidFill>
              </a:rPr>
              <a:t>Rationing</a:t>
            </a:r>
          </a:p>
        </p:txBody>
      </p:sp>
      <p:grpSp>
        <p:nvGrpSpPr>
          <p:cNvPr id="30" name="Group 29"/>
          <p:cNvGrpSpPr>
            <a:grpSpLocks/>
          </p:cNvGrpSpPr>
          <p:nvPr/>
        </p:nvGrpSpPr>
        <p:grpSpPr bwMode="auto">
          <a:xfrm>
            <a:off x="3429000" y="5534025"/>
            <a:ext cx="5476875" cy="169863"/>
            <a:chOff x="3657600" y="1678781"/>
            <a:chExt cx="4800600" cy="152400"/>
          </a:xfrm>
        </p:grpSpPr>
        <p:cxnSp>
          <p:nvCxnSpPr>
            <p:cNvPr id="47126"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7127"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3" name="Group 32"/>
          <p:cNvGrpSpPr>
            <a:grpSpLocks/>
          </p:cNvGrpSpPr>
          <p:nvPr/>
        </p:nvGrpSpPr>
        <p:grpSpPr bwMode="auto">
          <a:xfrm>
            <a:off x="3352800" y="990600"/>
            <a:ext cx="152400" cy="5257800"/>
            <a:chOff x="3574256" y="2209800"/>
            <a:chExt cx="152400" cy="4114800"/>
          </a:xfrm>
        </p:grpSpPr>
        <p:cxnSp>
          <p:nvCxnSpPr>
            <p:cNvPr id="47124"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47125"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36" name="Group 35"/>
          <p:cNvGrpSpPr>
            <a:grpSpLocks/>
          </p:cNvGrpSpPr>
          <p:nvPr/>
        </p:nvGrpSpPr>
        <p:grpSpPr bwMode="auto">
          <a:xfrm>
            <a:off x="457200" y="6161088"/>
            <a:ext cx="2971800" cy="163512"/>
            <a:chOff x="457199" y="5791200"/>
            <a:chExt cx="3193257" cy="152400"/>
          </a:xfrm>
        </p:grpSpPr>
        <p:cxnSp>
          <p:nvCxnSpPr>
            <p:cNvPr id="47122"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7123"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3" name="Picture 2"/>
          <p:cNvPicPr>
            <a:picLocks noChangeAspect="1"/>
          </p:cNvPicPr>
          <p:nvPr/>
        </p:nvPicPr>
        <p:blipFill>
          <a:blip r:embed="rId2" cstate="print"/>
          <a:srcRect/>
          <a:stretch>
            <a:fillRect/>
          </a:stretch>
        </p:blipFill>
        <p:spPr bwMode="auto">
          <a:xfrm>
            <a:off x="3648075" y="1608138"/>
            <a:ext cx="5343525" cy="3857625"/>
          </a:xfrm>
          <a:prstGeom prst="rect">
            <a:avLst/>
          </a:prstGeom>
          <a:noFill/>
          <a:ln w="9525">
            <a:noFill/>
            <a:miter lim="800000"/>
            <a:headEnd/>
            <a:tailEnd/>
          </a:ln>
        </p:spPr>
      </p:pic>
      <p:pic>
        <p:nvPicPr>
          <p:cNvPr id="4" name="Picture 3"/>
          <p:cNvPicPr>
            <a:picLocks noChangeAspect="1"/>
          </p:cNvPicPr>
          <p:nvPr/>
        </p:nvPicPr>
        <p:blipFill>
          <a:blip r:embed="rId3" cstate="print"/>
          <a:srcRect/>
          <a:stretch>
            <a:fillRect/>
          </a:stretch>
        </p:blipFill>
        <p:spPr bwMode="auto">
          <a:xfrm>
            <a:off x="3648075" y="1608138"/>
            <a:ext cx="5343525" cy="3857625"/>
          </a:xfrm>
          <a:prstGeom prst="rect">
            <a:avLst/>
          </a:prstGeom>
          <a:noFill/>
          <a:ln w="9525">
            <a:noFill/>
            <a:miter lim="800000"/>
            <a:headEnd/>
            <a:tailEnd/>
          </a:ln>
        </p:spPr>
      </p:pic>
      <p:pic>
        <p:nvPicPr>
          <p:cNvPr id="5" name="Picture 4"/>
          <p:cNvPicPr>
            <a:picLocks noChangeAspect="1"/>
          </p:cNvPicPr>
          <p:nvPr/>
        </p:nvPicPr>
        <p:blipFill>
          <a:blip r:embed="rId4" cstate="print"/>
          <a:srcRect/>
          <a:stretch>
            <a:fillRect/>
          </a:stretch>
        </p:blipFill>
        <p:spPr bwMode="auto">
          <a:xfrm>
            <a:off x="3648075" y="1608138"/>
            <a:ext cx="5343525" cy="3857625"/>
          </a:xfrm>
          <a:prstGeom prst="rect">
            <a:avLst/>
          </a:prstGeom>
          <a:noFill/>
          <a:ln w="9525">
            <a:noFill/>
            <a:miter lim="800000"/>
            <a:headEnd/>
            <a:tailEnd/>
          </a:ln>
        </p:spPr>
      </p:pic>
      <p:pic>
        <p:nvPicPr>
          <p:cNvPr id="7" name="Picture 6"/>
          <p:cNvPicPr>
            <a:picLocks noChangeAspect="1"/>
          </p:cNvPicPr>
          <p:nvPr/>
        </p:nvPicPr>
        <p:blipFill>
          <a:blip r:embed="rId5" cstate="print"/>
          <a:srcRect/>
          <a:stretch>
            <a:fillRect/>
          </a:stretch>
        </p:blipFill>
        <p:spPr bwMode="auto">
          <a:xfrm>
            <a:off x="3648075" y="1608138"/>
            <a:ext cx="5343525" cy="3857625"/>
          </a:xfrm>
          <a:prstGeom prst="rect">
            <a:avLst/>
          </a:prstGeom>
          <a:noFill/>
          <a:ln w="9525">
            <a:noFill/>
            <a:miter lim="800000"/>
            <a:headEnd/>
            <a:tailEnd/>
          </a:ln>
        </p:spPr>
      </p:pic>
      <p:pic>
        <p:nvPicPr>
          <p:cNvPr id="8" name="Picture 7"/>
          <p:cNvPicPr>
            <a:picLocks noChangeAspect="1"/>
          </p:cNvPicPr>
          <p:nvPr/>
        </p:nvPicPr>
        <p:blipFill>
          <a:blip r:embed="rId6" cstate="print"/>
          <a:srcRect/>
          <a:stretch>
            <a:fillRect/>
          </a:stretch>
        </p:blipFill>
        <p:spPr bwMode="auto">
          <a:xfrm>
            <a:off x="3648075" y="1608138"/>
            <a:ext cx="5343525" cy="3857625"/>
          </a:xfrm>
          <a:prstGeom prst="rect">
            <a:avLst/>
          </a:prstGeom>
          <a:noFill/>
          <a:ln w="9525">
            <a:noFill/>
            <a:miter lim="800000"/>
            <a:headEnd/>
            <a:tailEnd/>
          </a:ln>
        </p:spPr>
      </p:pic>
      <p:pic>
        <p:nvPicPr>
          <p:cNvPr id="12" name="Picture 11"/>
          <p:cNvPicPr>
            <a:picLocks noChangeAspect="1"/>
          </p:cNvPicPr>
          <p:nvPr/>
        </p:nvPicPr>
        <p:blipFill>
          <a:blip r:embed="rId7" cstate="print"/>
          <a:srcRect/>
          <a:stretch>
            <a:fillRect/>
          </a:stretch>
        </p:blipFill>
        <p:spPr bwMode="auto">
          <a:xfrm>
            <a:off x="3648075" y="1608138"/>
            <a:ext cx="5343525" cy="3857625"/>
          </a:xfrm>
          <a:prstGeom prst="rect">
            <a:avLst/>
          </a:prstGeom>
          <a:noFill/>
          <a:ln w="9525">
            <a:noFill/>
            <a:miter lim="800000"/>
            <a:headEnd/>
            <a:tailEnd/>
          </a:ln>
        </p:spPr>
      </p:pic>
      <p:pic>
        <p:nvPicPr>
          <p:cNvPr id="10" name="Pictur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86175" y="1685925"/>
            <a:ext cx="5343525" cy="3857625"/>
          </a:xfrm>
          <a:prstGeom prst="rect">
            <a:avLst/>
          </a:prstGeom>
        </p:spPr>
      </p:pic>
      <p:pic>
        <p:nvPicPr>
          <p:cNvPr id="13" name="Pictur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48075" y="1600200"/>
            <a:ext cx="5343525" cy="3857625"/>
          </a:xfrm>
          <a:prstGeom prst="rect">
            <a:avLst/>
          </a:prstGeom>
        </p:spPr>
      </p:pic>
      <p:pic>
        <p:nvPicPr>
          <p:cNvPr id="14" name="Picture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695700" y="1676400"/>
            <a:ext cx="5343525" cy="3857625"/>
          </a:xfrm>
          <a:prstGeom prst="rect">
            <a:avLst/>
          </a:prstGeom>
        </p:spPr>
      </p:pic>
      <p:pic>
        <p:nvPicPr>
          <p:cNvPr id="25" name="Picture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9">
                                            <p:txEl>
                                              <p:pRg st="0" end="0"/>
                                            </p:txEl>
                                          </p:spTgt>
                                        </p:tgtEl>
                                        <p:attrNameLst>
                                          <p:attrName>style.visibility</p:attrName>
                                        </p:attrNameLst>
                                      </p:cBhvr>
                                      <p:to>
                                        <p:strVal val="visible"/>
                                      </p:to>
                                    </p:set>
                                    <p:animEffect transition="in" filter="wipe(left)">
                                      <p:cBhvr>
                                        <p:cTn id="11" dur="500"/>
                                        <p:tgtEl>
                                          <p:spTgt spid="29">
                                            <p:txEl>
                                              <p:pRg st="0" end="0"/>
                                            </p:txEl>
                                          </p:spTgt>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13385"/>
                                        </p:tgtEl>
                                        <p:attrNameLst>
                                          <p:attrName>style.visibility</p:attrName>
                                        </p:attrNameLst>
                                      </p:cBhvr>
                                      <p:to>
                                        <p:strVal val="visible"/>
                                      </p:to>
                                    </p:set>
                                    <p:animEffect transition="in" filter="wipe(left)">
                                      <p:cBhvr>
                                        <p:cTn id="15" dur="500"/>
                                        <p:tgtEl>
                                          <p:spTgt spid="613385"/>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613379"/>
                                        </p:tgtEl>
                                        <p:attrNameLst>
                                          <p:attrName>style.visibility</p:attrName>
                                        </p:attrNameLst>
                                      </p:cBhvr>
                                      <p:to>
                                        <p:strVal val="visible"/>
                                      </p:to>
                                    </p:set>
                                    <p:animEffect transition="in" filter="wipe(left)">
                                      <p:cBhvr>
                                        <p:cTn id="19" dur="500"/>
                                        <p:tgtEl>
                                          <p:spTgt spid="613379"/>
                                        </p:tgtEl>
                                      </p:cBhvr>
                                    </p:animEffect>
                                  </p:childTnLst>
                                </p:cTn>
                              </p:par>
                            </p:childTnLst>
                          </p:cTn>
                        </p:par>
                        <p:par>
                          <p:cTn id="20" fill="hold" nodeType="afterGroup">
                            <p:stCondLst>
                              <p:cond delay="2000"/>
                            </p:stCondLst>
                            <p:childTnLst>
                              <p:par>
                                <p:cTn id="21" presetID="22" presetClass="entr" presetSubtype="4" fill="hold"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8"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wipe(left)">
                                      <p:cBhvr>
                                        <p:cTn id="26" dur="500"/>
                                        <p:tgtEl>
                                          <p:spTgt spid="30"/>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left)">
                                      <p:cBhvr>
                                        <p:cTn id="30" dur="750"/>
                                        <p:tgtEl>
                                          <p:spTgt spid="3"/>
                                        </p:tgtEl>
                                      </p:cBhvr>
                                    </p:animEffect>
                                  </p:childTnLst>
                                </p:cTn>
                              </p:par>
                            </p:childTnLst>
                          </p:cTn>
                        </p:par>
                        <p:par>
                          <p:cTn id="31" fill="hold">
                            <p:stCondLst>
                              <p:cond delay="3250"/>
                            </p:stCondLst>
                            <p:childTnLst>
                              <p:par>
                                <p:cTn id="32" presetID="22" presetClass="entr" presetSubtype="1"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up)">
                                      <p:cBhvr>
                                        <p:cTn id="34" dur="750"/>
                                        <p:tgtEl>
                                          <p:spTgt spid="4"/>
                                        </p:tgtEl>
                                      </p:cBhvr>
                                    </p:animEffect>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613384">
                                            <p:txEl>
                                              <p:pRg st="0" end="0"/>
                                            </p:txEl>
                                          </p:spTgt>
                                        </p:tgtEl>
                                        <p:attrNameLst>
                                          <p:attrName>style.visibility</p:attrName>
                                        </p:attrNameLst>
                                      </p:cBhvr>
                                      <p:to>
                                        <p:strVal val="visible"/>
                                      </p:to>
                                    </p:set>
                                    <p:animEffect transition="in" filter="wipe(left)">
                                      <p:cBhvr>
                                        <p:cTn id="38" dur="500"/>
                                        <p:tgtEl>
                                          <p:spTgt spid="613384">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wipe(right)">
                                      <p:cBhvr>
                                        <p:cTn id="43" dur="750"/>
                                        <p:tgtEl>
                                          <p:spTgt spid="5"/>
                                        </p:tgtEl>
                                      </p:cBhvr>
                                    </p:animEffect>
                                  </p:childTnLst>
                                </p:cTn>
                              </p:par>
                            </p:childTnLst>
                          </p:cTn>
                        </p:par>
                        <p:par>
                          <p:cTn id="44" fill="hold">
                            <p:stCondLst>
                              <p:cond delay="750"/>
                            </p:stCondLst>
                            <p:childTnLst>
                              <p:par>
                                <p:cTn id="45" presetID="22" presetClass="entr" presetSubtype="1"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750"/>
                                        <p:tgtEl>
                                          <p:spTgt spid="7"/>
                                        </p:tgtEl>
                                      </p:cBhvr>
                                    </p:animEffect>
                                  </p:childTnLst>
                                </p:cTn>
                              </p:par>
                            </p:childTnLst>
                          </p:cTn>
                        </p:par>
                        <p:par>
                          <p:cTn id="48" fill="hold">
                            <p:stCondLst>
                              <p:cond delay="1500"/>
                            </p:stCondLst>
                            <p:childTnLst>
                              <p:par>
                                <p:cTn id="49" presetID="22" presetClass="entr" presetSubtype="8" fill="hold" grpId="0" nodeType="afterEffect">
                                  <p:stCondLst>
                                    <p:cond delay="0"/>
                                  </p:stCondLst>
                                  <p:childTnLst>
                                    <p:set>
                                      <p:cBhvr>
                                        <p:cTn id="50" dur="1" fill="hold">
                                          <p:stCondLst>
                                            <p:cond delay="0"/>
                                          </p:stCondLst>
                                        </p:cTn>
                                        <p:tgtEl>
                                          <p:spTgt spid="613384">
                                            <p:txEl>
                                              <p:pRg st="1" end="1"/>
                                            </p:txEl>
                                          </p:spTgt>
                                        </p:tgtEl>
                                        <p:attrNameLst>
                                          <p:attrName>style.visibility</p:attrName>
                                        </p:attrNameLst>
                                      </p:cBhvr>
                                      <p:to>
                                        <p:strVal val="visible"/>
                                      </p:to>
                                    </p:set>
                                    <p:animEffect transition="in" filter="wipe(left)">
                                      <p:cBhvr>
                                        <p:cTn id="51" dur="500"/>
                                        <p:tgtEl>
                                          <p:spTgt spid="613384">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750"/>
                                        <p:tgtEl>
                                          <p:spTgt spid="8"/>
                                        </p:tgtEl>
                                      </p:cBhvr>
                                    </p:animEffect>
                                  </p:childTnLst>
                                </p:cTn>
                              </p:par>
                            </p:childTnLst>
                          </p:cTn>
                        </p:par>
                        <p:par>
                          <p:cTn id="57" fill="hold">
                            <p:stCondLst>
                              <p:cond delay="750"/>
                            </p:stCondLst>
                            <p:childTnLst>
                              <p:par>
                                <p:cTn id="58" presetID="22" presetClass="entr" presetSubtype="1"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wipe(up)">
                                      <p:cBhvr>
                                        <p:cTn id="60" dur="500"/>
                                        <p:tgtEl>
                                          <p:spTgt spid="14"/>
                                        </p:tgtEl>
                                      </p:cBhvr>
                                    </p:animEffect>
                                  </p:childTnLst>
                                </p:cTn>
                              </p:par>
                            </p:childTnLst>
                          </p:cTn>
                        </p:par>
                        <p:par>
                          <p:cTn id="61" fill="hold">
                            <p:stCondLst>
                              <p:cond delay="1250"/>
                            </p:stCondLst>
                            <p:childTnLst>
                              <p:par>
                                <p:cTn id="62" presetID="22" presetClass="entr" presetSubtype="8" fill="hold" grpId="0" nodeType="afterEffect">
                                  <p:stCondLst>
                                    <p:cond delay="0"/>
                                  </p:stCondLst>
                                  <p:childTnLst>
                                    <p:set>
                                      <p:cBhvr>
                                        <p:cTn id="63" dur="1" fill="hold">
                                          <p:stCondLst>
                                            <p:cond delay="0"/>
                                          </p:stCondLst>
                                        </p:cTn>
                                        <p:tgtEl>
                                          <p:spTgt spid="613384">
                                            <p:txEl>
                                              <p:pRg st="2" end="2"/>
                                            </p:txEl>
                                          </p:spTgt>
                                        </p:tgtEl>
                                        <p:attrNameLst>
                                          <p:attrName>style.visibility</p:attrName>
                                        </p:attrNameLst>
                                      </p:cBhvr>
                                      <p:to>
                                        <p:strVal val="visible"/>
                                      </p:to>
                                    </p:set>
                                    <p:animEffect transition="in" filter="wipe(left)">
                                      <p:cBhvr>
                                        <p:cTn id="64" dur="500"/>
                                        <p:tgtEl>
                                          <p:spTgt spid="613384">
                                            <p:txEl>
                                              <p:pRg st="2" end="2"/>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nodeType="click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750"/>
                                        <p:tgtEl>
                                          <p:spTgt spid="12"/>
                                        </p:tgtEl>
                                      </p:cBhvr>
                                    </p:animEffect>
                                  </p:childTnLst>
                                </p:cTn>
                              </p:par>
                            </p:childTnLst>
                          </p:cTn>
                        </p:par>
                        <p:par>
                          <p:cTn id="70" fill="hold">
                            <p:stCondLst>
                              <p:cond delay="750"/>
                            </p:stCondLst>
                            <p:childTnLst>
                              <p:par>
                                <p:cTn id="71" presetID="22" presetClass="entr" presetSubtype="1" fill="hold"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up)">
                                      <p:cBhvr>
                                        <p:cTn id="73" dur="500"/>
                                        <p:tgtEl>
                                          <p:spTgt spid="10"/>
                                        </p:tgtEl>
                                      </p:cBhvr>
                                    </p:animEffect>
                                  </p:childTnLst>
                                </p:cTn>
                              </p:par>
                            </p:childTnLst>
                          </p:cTn>
                        </p:par>
                        <p:par>
                          <p:cTn id="74" fill="hold">
                            <p:stCondLst>
                              <p:cond delay="1250"/>
                            </p:stCondLst>
                            <p:childTnLst>
                              <p:par>
                                <p:cTn id="75" presetID="22" presetClass="entr" presetSubtype="8" fill="hold" grpId="0" nodeType="afterEffect">
                                  <p:stCondLst>
                                    <p:cond delay="0"/>
                                  </p:stCondLst>
                                  <p:childTnLst>
                                    <p:set>
                                      <p:cBhvr>
                                        <p:cTn id="76" dur="1" fill="hold">
                                          <p:stCondLst>
                                            <p:cond delay="0"/>
                                          </p:stCondLst>
                                        </p:cTn>
                                        <p:tgtEl>
                                          <p:spTgt spid="613384">
                                            <p:txEl>
                                              <p:pRg st="3" end="3"/>
                                            </p:txEl>
                                          </p:spTgt>
                                        </p:tgtEl>
                                        <p:attrNameLst>
                                          <p:attrName>style.visibility</p:attrName>
                                        </p:attrNameLst>
                                      </p:cBhvr>
                                      <p:to>
                                        <p:strVal val="visible"/>
                                      </p:to>
                                    </p:set>
                                    <p:animEffect transition="in" filter="wipe(left)">
                                      <p:cBhvr>
                                        <p:cTn id="77" dur="500"/>
                                        <p:tgtEl>
                                          <p:spTgt spid="613384">
                                            <p:txEl>
                                              <p:pRg st="3" end="3"/>
                                            </p:txEl>
                                          </p:spTgt>
                                        </p:tgtEl>
                                      </p:cBhvr>
                                    </p:animEffect>
                                  </p:childTnLst>
                                </p:cTn>
                              </p:par>
                            </p:childTnLst>
                          </p:cTn>
                        </p:par>
                        <p:par>
                          <p:cTn id="78" fill="hold">
                            <p:stCondLst>
                              <p:cond delay="1750"/>
                            </p:stCondLst>
                            <p:childTnLst>
                              <p:par>
                                <p:cTn id="79" presetID="22" presetClass="entr" presetSubtype="2" fill="hold" nodeType="after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wipe(right)">
                                      <p:cBhvr>
                                        <p:cTn id="81" dur="500"/>
                                        <p:tgtEl>
                                          <p:spTgt spid="36"/>
                                        </p:tgtEl>
                                      </p:cBhvr>
                                    </p:animEffect>
                                  </p:childTnLst>
                                </p:cTn>
                              </p:par>
                            </p:childTnLst>
                          </p:cTn>
                        </p:par>
                        <p:par>
                          <p:cTn id="82" fill="hold">
                            <p:stCondLst>
                              <p:cond delay="2250"/>
                            </p:stCondLst>
                            <p:childTnLst>
                              <p:par>
                                <p:cTn id="83" presetID="22" presetClass="entr" presetSubtype="1" fill="hold" nodeType="after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wipe(up)">
                                      <p:cBhvr>
                                        <p:cTn id="8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3379" grpId="0"/>
      <p:bldP spid="613384" grpId="0" uiExpand="1" build="p"/>
      <p:bldP spid="613385" grpId="0"/>
      <p:bldP spid="29"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03" name="Rectangle 3"/>
          <p:cNvSpPr>
            <a:spLocks noChangeArrowheads="1"/>
          </p:cNvSpPr>
          <p:nvPr/>
        </p:nvSpPr>
        <p:spPr bwMode="auto">
          <a:xfrm>
            <a:off x="457200" y="990600"/>
            <a:ext cx="3276600" cy="7620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COMPARING GASOLINE RATIONING TO THE FREE MARKET</a:t>
            </a:r>
          </a:p>
        </p:txBody>
      </p:sp>
      <p:sp>
        <p:nvSpPr>
          <p:cNvPr id="614408" name="Rectangle 8"/>
          <p:cNvSpPr>
            <a:spLocks noChangeArrowheads="1"/>
          </p:cNvSpPr>
          <p:nvPr/>
        </p:nvSpPr>
        <p:spPr bwMode="auto">
          <a:xfrm>
            <a:off x="457200" y="1752600"/>
            <a:ext cx="2895600" cy="4758928"/>
          </a:xfrm>
          <a:prstGeom prst="rect">
            <a:avLst/>
          </a:prstGeom>
          <a:noFill/>
          <a:ln w="9525">
            <a:noFill/>
            <a:miter lim="800000"/>
            <a:headEnd/>
            <a:tailEnd/>
          </a:ln>
        </p:spPr>
        <p:txBody>
          <a:bodyPr/>
          <a:lstStyle/>
          <a:p>
            <a:pPr>
              <a:spcBef>
                <a:spcPct val="20000"/>
              </a:spcBef>
              <a:buFontTx/>
              <a:buNone/>
            </a:pPr>
            <a:r>
              <a:rPr lang="en-US" sz="1600" dirty="0">
                <a:latin typeface="Arial" charset="0"/>
              </a:rPr>
              <a:t>Some consumers will be worse off, but others may be better off with rationing. With rationing and a gasoline price of $</a:t>
            </a:r>
            <a:r>
              <a:rPr lang="en-US" sz="1600" dirty="0" smtClean="0">
                <a:latin typeface="Arial" charset="0"/>
              </a:rPr>
              <a:t>1.00, </a:t>
            </a:r>
            <a:r>
              <a:rPr lang="en-US" sz="1600" dirty="0">
                <a:latin typeface="Arial" charset="0"/>
              </a:rPr>
              <a:t>she buys the maximum allowable </a:t>
            </a:r>
            <a:r>
              <a:rPr lang="en-US" sz="1600" dirty="0" smtClean="0">
                <a:latin typeface="Arial" charset="0"/>
              </a:rPr>
              <a:t>2000 </a:t>
            </a:r>
            <a:r>
              <a:rPr lang="en-US" sz="1600" dirty="0">
                <a:latin typeface="Arial" charset="0"/>
              </a:rPr>
              <a:t>gallons per year, putting her on indifference curve </a:t>
            </a:r>
            <a:r>
              <a:rPr lang="en-US" sz="1600" i="1" dirty="0">
                <a:latin typeface="Arial" charset="0"/>
              </a:rPr>
              <a:t>U</a:t>
            </a:r>
            <a:r>
              <a:rPr lang="en-US" sz="1600" baseline="-25000" dirty="0">
                <a:latin typeface="Arial" charset="0"/>
              </a:rPr>
              <a:t>1</a:t>
            </a:r>
            <a:r>
              <a:rPr lang="en-US" sz="1600" dirty="0">
                <a:latin typeface="Arial" charset="0"/>
              </a:rPr>
              <a:t>.</a:t>
            </a:r>
          </a:p>
          <a:p>
            <a:pPr>
              <a:spcBef>
                <a:spcPct val="20000"/>
              </a:spcBef>
              <a:buFontTx/>
              <a:buNone/>
            </a:pPr>
            <a:r>
              <a:rPr lang="en-US" sz="1600" dirty="0">
                <a:latin typeface="Arial" charset="0"/>
              </a:rPr>
              <a:t>Had the competitive market price been $2.00 per gallon with no rationing, she would have chosen point </a:t>
            </a:r>
            <a:r>
              <a:rPr lang="en-US" sz="1600" i="1" dirty="0">
                <a:latin typeface="Arial" charset="0"/>
              </a:rPr>
              <a:t>F</a:t>
            </a:r>
            <a:r>
              <a:rPr lang="en-US" sz="1600" dirty="0">
                <a:latin typeface="Arial" charset="0"/>
              </a:rPr>
              <a:t>, which lies below indifference curve </a:t>
            </a:r>
            <a:r>
              <a:rPr lang="en-US" sz="1600" i="1" dirty="0">
                <a:latin typeface="Arial" charset="0"/>
              </a:rPr>
              <a:t>U</a:t>
            </a:r>
            <a:r>
              <a:rPr lang="en-US" sz="1600" baseline="-25000" dirty="0">
                <a:latin typeface="Arial" charset="0"/>
              </a:rPr>
              <a:t>1</a:t>
            </a:r>
            <a:r>
              <a:rPr lang="en-US" sz="1600" dirty="0">
                <a:latin typeface="Arial" charset="0"/>
              </a:rPr>
              <a:t>.</a:t>
            </a:r>
          </a:p>
          <a:p>
            <a:pPr>
              <a:spcBef>
                <a:spcPct val="20000"/>
              </a:spcBef>
              <a:buFontTx/>
              <a:buNone/>
            </a:pPr>
            <a:r>
              <a:rPr lang="en-US" sz="1600" dirty="0">
                <a:latin typeface="Arial" charset="0"/>
              </a:rPr>
              <a:t>However, had the price of gasoline been only $1.33 per gallon, she would have chosen point </a:t>
            </a:r>
            <a:r>
              <a:rPr lang="en-US" sz="1600" i="1" dirty="0">
                <a:latin typeface="Arial" charset="0"/>
              </a:rPr>
              <a:t>G</a:t>
            </a:r>
            <a:r>
              <a:rPr lang="en-US" sz="1600" dirty="0">
                <a:latin typeface="Arial" charset="0"/>
              </a:rPr>
              <a:t>, which lies above indifference curve </a:t>
            </a:r>
            <a:r>
              <a:rPr lang="en-US" sz="1600" i="1" dirty="0">
                <a:latin typeface="Arial" charset="0"/>
              </a:rPr>
              <a:t>U</a:t>
            </a:r>
            <a:r>
              <a:rPr lang="en-US" sz="1600" baseline="-25000" dirty="0">
                <a:latin typeface="Arial" charset="0"/>
              </a:rPr>
              <a:t>1</a:t>
            </a:r>
            <a:r>
              <a:rPr lang="en-US" sz="1600" dirty="0">
                <a:latin typeface="Arial" charset="0"/>
              </a:rPr>
              <a:t>.</a:t>
            </a:r>
          </a:p>
        </p:txBody>
      </p:sp>
      <p:sp>
        <p:nvSpPr>
          <p:cNvPr id="614409" name="Rectangle 9"/>
          <p:cNvSpPr>
            <a:spLocks noChangeArrowheads="1"/>
          </p:cNvSpPr>
          <p:nvPr/>
        </p:nvSpPr>
        <p:spPr bwMode="auto">
          <a:xfrm>
            <a:off x="457200" y="685800"/>
            <a:ext cx="1600200"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a:solidFill>
                  <a:srgbClr val="ED1B2F"/>
                </a:solidFill>
                <a:latin typeface="Arial" charset="0"/>
              </a:rPr>
              <a:t>3.23</a:t>
            </a:r>
          </a:p>
        </p:txBody>
      </p:sp>
      <p:grpSp>
        <p:nvGrpSpPr>
          <p:cNvPr id="27" name="Group 26"/>
          <p:cNvGrpSpPr>
            <a:grpSpLocks/>
          </p:cNvGrpSpPr>
          <p:nvPr/>
        </p:nvGrpSpPr>
        <p:grpSpPr bwMode="auto">
          <a:xfrm>
            <a:off x="3429002" y="5715000"/>
            <a:ext cx="5591174" cy="173038"/>
            <a:chOff x="3657600" y="1678781"/>
            <a:chExt cx="4800600" cy="152400"/>
          </a:xfrm>
        </p:grpSpPr>
        <p:cxnSp>
          <p:nvCxnSpPr>
            <p:cNvPr id="48150"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48151"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33" name="Group 32"/>
          <p:cNvGrpSpPr>
            <a:grpSpLocks/>
          </p:cNvGrpSpPr>
          <p:nvPr/>
        </p:nvGrpSpPr>
        <p:grpSpPr bwMode="auto">
          <a:xfrm>
            <a:off x="457201" y="6511528"/>
            <a:ext cx="2971800" cy="117872"/>
            <a:chOff x="457199" y="5791200"/>
            <a:chExt cx="3193257" cy="152400"/>
          </a:xfrm>
        </p:grpSpPr>
        <p:cxnSp>
          <p:nvCxnSpPr>
            <p:cNvPr id="48146"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48147"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4" name="Picture 3"/>
          <p:cNvPicPr>
            <a:picLocks noChangeAspect="1"/>
          </p:cNvPicPr>
          <p:nvPr/>
        </p:nvPicPr>
        <p:blipFill>
          <a:blip r:embed="rId2" cstate="print"/>
          <a:srcRect/>
          <a:stretch>
            <a:fillRect/>
          </a:stretch>
        </p:blipFill>
        <p:spPr bwMode="auto">
          <a:xfrm>
            <a:off x="3733800" y="1600200"/>
            <a:ext cx="5133975" cy="3914775"/>
          </a:xfrm>
          <a:prstGeom prst="rect">
            <a:avLst/>
          </a:prstGeom>
          <a:noFill/>
          <a:ln w="9525">
            <a:noFill/>
            <a:miter lim="800000"/>
            <a:headEnd/>
            <a:tailEnd/>
          </a:ln>
        </p:spPr>
      </p:pic>
      <p:pic>
        <p:nvPicPr>
          <p:cNvPr id="6" name="Picture 5"/>
          <p:cNvPicPr>
            <a:picLocks noChangeAspect="1"/>
          </p:cNvPicPr>
          <p:nvPr/>
        </p:nvPicPr>
        <p:blipFill>
          <a:blip r:embed="rId3" cstate="print"/>
          <a:srcRect/>
          <a:stretch>
            <a:fillRect/>
          </a:stretch>
        </p:blipFill>
        <p:spPr bwMode="auto">
          <a:xfrm>
            <a:off x="3733800" y="1600200"/>
            <a:ext cx="5133975" cy="3914775"/>
          </a:xfrm>
          <a:prstGeom prst="rect">
            <a:avLst/>
          </a:prstGeom>
          <a:noFill/>
          <a:ln w="9525">
            <a:noFill/>
            <a:miter lim="800000"/>
            <a:headEnd/>
            <a:tailEnd/>
          </a:ln>
        </p:spPr>
      </p:pic>
      <p:pic>
        <p:nvPicPr>
          <p:cNvPr id="9" name="Picture 8"/>
          <p:cNvPicPr>
            <a:picLocks noChangeAspect="1"/>
          </p:cNvPicPr>
          <p:nvPr/>
        </p:nvPicPr>
        <p:blipFill>
          <a:blip r:embed="rId4" cstate="print"/>
          <a:srcRect/>
          <a:stretch>
            <a:fillRect/>
          </a:stretch>
        </p:blipFill>
        <p:spPr bwMode="auto">
          <a:xfrm>
            <a:off x="3733800" y="1600200"/>
            <a:ext cx="5133975" cy="3914775"/>
          </a:xfrm>
          <a:prstGeom prst="rect">
            <a:avLst/>
          </a:prstGeom>
          <a:noFill/>
          <a:ln w="9525">
            <a:noFill/>
            <a:miter lim="800000"/>
            <a:headEnd/>
            <a:tailEnd/>
          </a:ln>
        </p:spPr>
      </p:pic>
      <p:pic>
        <p:nvPicPr>
          <p:cNvPr id="10" name="Picture 9"/>
          <p:cNvPicPr>
            <a:picLocks noChangeAspect="1"/>
          </p:cNvPicPr>
          <p:nvPr/>
        </p:nvPicPr>
        <p:blipFill>
          <a:blip r:embed="rId5" cstate="print"/>
          <a:srcRect/>
          <a:stretch>
            <a:fillRect/>
          </a:stretch>
        </p:blipFill>
        <p:spPr bwMode="auto">
          <a:xfrm>
            <a:off x="3733800" y="1600200"/>
            <a:ext cx="5133975" cy="3914775"/>
          </a:xfrm>
          <a:prstGeom prst="rect">
            <a:avLst/>
          </a:prstGeom>
          <a:noFill/>
          <a:ln w="9525">
            <a:noFill/>
            <a:miter lim="800000"/>
            <a:headEnd/>
            <a:tailEnd/>
          </a:ln>
        </p:spPr>
      </p:pic>
      <p:pic>
        <p:nvPicPr>
          <p:cNvPr id="11" name="Picture 10"/>
          <p:cNvPicPr>
            <a:picLocks noChangeAspect="1"/>
          </p:cNvPicPr>
          <p:nvPr/>
        </p:nvPicPr>
        <p:blipFill>
          <a:blip r:embed="rId6" cstate="print"/>
          <a:srcRect/>
          <a:stretch>
            <a:fillRect/>
          </a:stretch>
        </p:blipFill>
        <p:spPr bwMode="auto">
          <a:xfrm>
            <a:off x="3733800" y="1600200"/>
            <a:ext cx="5133975" cy="3914775"/>
          </a:xfrm>
          <a:prstGeom prst="rect">
            <a:avLst/>
          </a:prstGeom>
          <a:noFill/>
          <a:ln w="9525">
            <a:noFill/>
            <a:miter lim="800000"/>
            <a:headEnd/>
            <a:tailEnd/>
          </a:ln>
        </p:spPr>
      </p:pic>
      <p:pic>
        <p:nvPicPr>
          <p:cNvPr id="5" name="Picture 4"/>
          <p:cNvPicPr>
            <a:picLocks noChangeAspect="1"/>
          </p:cNvPicPr>
          <p:nvPr/>
        </p:nvPicPr>
        <p:blipFill>
          <a:blip r:embed="rId7" cstate="print"/>
          <a:srcRect/>
          <a:stretch>
            <a:fillRect/>
          </a:stretch>
        </p:blipFill>
        <p:spPr bwMode="auto">
          <a:xfrm>
            <a:off x="3733800" y="1600200"/>
            <a:ext cx="5133975" cy="3914775"/>
          </a:xfrm>
          <a:prstGeom prst="rect">
            <a:avLst/>
          </a:prstGeom>
          <a:noFill/>
          <a:ln w="9525">
            <a:noFill/>
            <a:miter lim="800000"/>
            <a:headEnd/>
            <a:tailEnd/>
          </a:ln>
        </p:spPr>
      </p:pic>
      <p:pic>
        <p:nvPicPr>
          <p:cNvPr id="12" name="Picture 11"/>
          <p:cNvPicPr>
            <a:picLocks noChangeAspect="1"/>
          </p:cNvPicPr>
          <p:nvPr/>
        </p:nvPicPr>
        <p:blipFill>
          <a:blip r:embed="rId8" cstate="print"/>
          <a:srcRect/>
          <a:stretch>
            <a:fillRect/>
          </a:stretch>
        </p:blipFill>
        <p:spPr bwMode="auto">
          <a:xfrm>
            <a:off x="3733800" y="1600200"/>
            <a:ext cx="5133975" cy="3914775"/>
          </a:xfrm>
          <a:prstGeom prst="rect">
            <a:avLst/>
          </a:prstGeom>
          <a:noFill/>
          <a:ln w="9525">
            <a:noFill/>
            <a:miter lim="800000"/>
            <a:headEnd/>
            <a:tailEnd/>
          </a:ln>
        </p:spPr>
      </p:pic>
      <p:pic>
        <p:nvPicPr>
          <p:cNvPr id="8" name="Picture 7"/>
          <p:cNvPicPr>
            <a:picLocks noChangeAspect="1"/>
          </p:cNvPicPr>
          <p:nvPr/>
        </p:nvPicPr>
        <p:blipFill>
          <a:blip r:embed="rId9" cstate="print"/>
          <a:srcRect/>
          <a:stretch>
            <a:fillRect/>
          </a:stretch>
        </p:blipFill>
        <p:spPr bwMode="auto">
          <a:xfrm>
            <a:off x="3733800" y="1600200"/>
            <a:ext cx="5133975" cy="3914775"/>
          </a:xfrm>
          <a:prstGeom prst="rect">
            <a:avLst/>
          </a:prstGeom>
          <a:noFill/>
          <a:ln w="9525">
            <a:noFill/>
            <a:miter lim="800000"/>
            <a:headEnd/>
            <a:tailEnd/>
          </a:ln>
        </p:spPr>
      </p:pic>
      <p:pic>
        <p:nvPicPr>
          <p:cNvPr id="24"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25" name="Group 24"/>
          <p:cNvGrpSpPr>
            <a:grpSpLocks/>
          </p:cNvGrpSpPr>
          <p:nvPr/>
        </p:nvGrpSpPr>
        <p:grpSpPr bwMode="auto">
          <a:xfrm>
            <a:off x="3352800" y="952500"/>
            <a:ext cx="152400" cy="5617964"/>
            <a:chOff x="3574256" y="2209800"/>
            <a:chExt cx="152400" cy="4114800"/>
          </a:xfrm>
        </p:grpSpPr>
        <p:cxnSp>
          <p:nvCxnSpPr>
            <p:cNvPr id="26"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28"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14409"/>
                                        </p:tgtEl>
                                        <p:attrNameLst>
                                          <p:attrName>style.visibility</p:attrName>
                                        </p:attrNameLst>
                                      </p:cBhvr>
                                      <p:to>
                                        <p:strVal val="visible"/>
                                      </p:to>
                                    </p:set>
                                    <p:animEffect transition="in" filter="wipe(left)">
                                      <p:cBhvr>
                                        <p:cTn id="7" dur="500"/>
                                        <p:tgtEl>
                                          <p:spTgt spid="614409"/>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14403"/>
                                        </p:tgtEl>
                                        <p:attrNameLst>
                                          <p:attrName>style.visibility</p:attrName>
                                        </p:attrNameLst>
                                      </p:cBhvr>
                                      <p:to>
                                        <p:strVal val="visible"/>
                                      </p:to>
                                    </p:set>
                                    <p:animEffect transition="in" filter="wipe(left)">
                                      <p:cBhvr>
                                        <p:cTn id="11" dur="500"/>
                                        <p:tgtEl>
                                          <p:spTgt spid="61440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down)">
                                      <p:cBhvr>
                                        <p:cTn id="15" dur="500"/>
                                        <p:tgtEl>
                                          <p:spTgt spid="25"/>
                                        </p:tgtEl>
                                      </p:cBhvr>
                                    </p:animEffect>
                                  </p:childTnLst>
                                </p:cTn>
                              </p:par>
                              <p:par>
                                <p:cTn id="16" presetID="22" presetClass="entr" presetSubtype="8" fill="hold" nodeType="with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wipe(left)">
                                      <p:cBhvr>
                                        <p:cTn id="18" dur="500"/>
                                        <p:tgtEl>
                                          <p:spTgt spid="27"/>
                                        </p:tgtEl>
                                      </p:cBhvr>
                                    </p:animEffect>
                                  </p:childTnLst>
                                </p:cTn>
                              </p:par>
                            </p:childTnLst>
                          </p:cTn>
                        </p:par>
                        <p:par>
                          <p:cTn id="19" fill="hold">
                            <p:stCondLst>
                              <p:cond delay="1500"/>
                            </p:stCondLst>
                            <p:childTnLst>
                              <p:par>
                                <p:cTn id="20" presetID="22" presetClass="entr" presetSubtype="4"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750"/>
                                        <p:tgtEl>
                                          <p:spTgt spid="4"/>
                                        </p:tgtEl>
                                      </p:cBhvr>
                                    </p:animEffect>
                                  </p:childTnLst>
                                </p:cTn>
                              </p:par>
                            </p:childTnLst>
                          </p:cTn>
                        </p:par>
                        <p:par>
                          <p:cTn id="23" fill="hold">
                            <p:stCondLst>
                              <p:cond delay="2250"/>
                            </p:stCondLst>
                            <p:childTnLst>
                              <p:par>
                                <p:cTn id="24" presetID="22" presetClass="entr" presetSubtype="1"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up)">
                                      <p:cBhvr>
                                        <p:cTn id="26" dur="750"/>
                                        <p:tgtEl>
                                          <p:spTgt spid="5"/>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750"/>
                                        <p:tgtEl>
                                          <p:spTgt spid="6"/>
                                        </p:tgtEl>
                                      </p:cBhvr>
                                    </p:animEffect>
                                  </p:childTnLst>
                                </p:cTn>
                              </p:par>
                            </p:childTnLst>
                          </p:cTn>
                        </p:par>
                        <p:par>
                          <p:cTn id="31" fill="hold">
                            <p:stCondLst>
                              <p:cond delay="3750"/>
                            </p:stCondLst>
                            <p:childTnLst>
                              <p:par>
                                <p:cTn id="32" presetID="22" presetClass="entr" presetSubtype="8"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750"/>
                                        <p:tgtEl>
                                          <p:spTgt spid="8"/>
                                        </p:tgtEl>
                                      </p:cBhvr>
                                    </p:animEffect>
                                  </p:childTnLst>
                                </p:cTn>
                              </p:par>
                            </p:childTnLst>
                          </p:cTn>
                        </p:par>
                        <p:par>
                          <p:cTn id="35" fill="hold">
                            <p:stCondLst>
                              <p:cond delay="4500"/>
                            </p:stCondLst>
                            <p:childTnLst>
                              <p:par>
                                <p:cTn id="36" presetID="22" presetClass="entr" presetSubtype="8" fill="hold" grpId="0" nodeType="afterEffect">
                                  <p:stCondLst>
                                    <p:cond delay="0"/>
                                  </p:stCondLst>
                                  <p:childTnLst>
                                    <p:set>
                                      <p:cBhvr>
                                        <p:cTn id="37" dur="1" fill="hold">
                                          <p:stCondLst>
                                            <p:cond delay="0"/>
                                          </p:stCondLst>
                                        </p:cTn>
                                        <p:tgtEl>
                                          <p:spTgt spid="614408">
                                            <p:txEl>
                                              <p:pRg st="0" end="0"/>
                                            </p:txEl>
                                          </p:spTgt>
                                        </p:tgtEl>
                                        <p:attrNameLst>
                                          <p:attrName>style.visibility</p:attrName>
                                        </p:attrNameLst>
                                      </p:cBhvr>
                                      <p:to>
                                        <p:strVal val="visible"/>
                                      </p:to>
                                    </p:set>
                                    <p:animEffect transition="in" filter="wipe(left)">
                                      <p:cBhvr>
                                        <p:cTn id="38" dur="500"/>
                                        <p:tgtEl>
                                          <p:spTgt spid="614408">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up)">
                                      <p:cBhvr>
                                        <p:cTn id="43" dur="750"/>
                                        <p:tgtEl>
                                          <p:spTgt spid="9"/>
                                        </p:tgtEl>
                                      </p:cBhvr>
                                    </p:animEffect>
                                  </p:childTnLst>
                                </p:cTn>
                              </p:par>
                            </p:childTnLst>
                          </p:cTn>
                        </p:par>
                        <p:par>
                          <p:cTn id="44" fill="hold">
                            <p:stCondLst>
                              <p:cond delay="750"/>
                            </p:stCondLst>
                            <p:childTnLst>
                              <p:par>
                                <p:cTn id="45" presetID="22" presetClass="entr" presetSubtype="1" fill="hold"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750"/>
                                        <p:tgtEl>
                                          <p:spTgt spid="10"/>
                                        </p:tgtEl>
                                      </p:cBhvr>
                                    </p:animEffect>
                                  </p:childTnLst>
                                </p:cTn>
                              </p:par>
                            </p:childTnLst>
                          </p:cTn>
                        </p:par>
                        <p:par>
                          <p:cTn id="48" fill="hold">
                            <p:stCondLst>
                              <p:cond delay="1500"/>
                            </p:stCondLst>
                            <p:childTnLst>
                              <p:par>
                                <p:cTn id="49" presetID="22" presetClass="entr" presetSubtype="8" fill="hold" grpId="0" nodeType="afterEffect">
                                  <p:stCondLst>
                                    <p:cond delay="0"/>
                                  </p:stCondLst>
                                  <p:childTnLst>
                                    <p:set>
                                      <p:cBhvr>
                                        <p:cTn id="50" dur="1" fill="hold">
                                          <p:stCondLst>
                                            <p:cond delay="0"/>
                                          </p:stCondLst>
                                        </p:cTn>
                                        <p:tgtEl>
                                          <p:spTgt spid="614408">
                                            <p:txEl>
                                              <p:pRg st="1" end="1"/>
                                            </p:txEl>
                                          </p:spTgt>
                                        </p:tgtEl>
                                        <p:attrNameLst>
                                          <p:attrName>style.visibility</p:attrName>
                                        </p:attrNameLst>
                                      </p:cBhvr>
                                      <p:to>
                                        <p:strVal val="visible"/>
                                      </p:to>
                                    </p:set>
                                    <p:animEffect transition="in" filter="wipe(left)">
                                      <p:cBhvr>
                                        <p:cTn id="51" dur="500"/>
                                        <p:tgtEl>
                                          <p:spTgt spid="614408">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1" fill="hold"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up)">
                                      <p:cBhvr>
                                        <p:cTn id="56" dur="750"/>
                                        <p:tgtEl>
                                          <p:spTgt spid="11"/>
                                        </p:tgtEl>
                                      </p:cBhvr>
                                    </p:animEffect>
                                  </p:childTnLst>
                                </p:cTn>
                              </p:par>
                            </p:childTnLst>
                          </p:cTn>
                        </p:par>
                        <p:par>
                          <p:cTn id="57" fill="hold">
                            <p:stCondLst>
                              <p:cond delay="750"/>
                            </p:stCondLst>
                            <p:childTnLst>
                              <p:par>
                                <p:cTn id="58" presetID="22" presetClass="entr" presetSubtype="8" fill="hold"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750"/>
                                        <p:tgtEl>
                                          <p:spTgt spid="12"/>
                                        </p:tgtEl>
                                      </p:cBhvr>
                                    </p:animEffect>
                                  </p:childTnLst>
                                </p:cTn>
                              </p:par>
                            </p:childTnLst>
                          </p:cTn>
                        </p:par>
                        <p:par>
                          <p:cTn id="61" fill="hold">
                            <p:stCondLst>
                              <p:cond delay="1500"/>
                            </p:stCondLst>
                            <p:childTnLst>
                              <p:par>
                                <p:cTn id="62" presetID="22" presetClass="entr" presetSubtype="8" fill="hold" grpId="0" nodeType="afterEffect">
                                  <p:stCondLst>
                                    <p:cond delay="0"/>
                                  </p:stCondLst>
                                  <p:childTnLst>
                                    <p:set>
                                      <p:cBhvr>
                                        <p:cTn id="63" dur="1" fill="hold">
                                          <p:stCondLst>
                                            <p:cond delay="0"/>
                                          </p:stCondLst>
                                        </p:cTn>
                                        <p:tgtEl>
                                          <p:spTgt spid="614408">
                                            <p:txEl>
                                              <p:pRg st="2" end="2"/>
                                            </p:txEl>
                                          </p:spTgt>
                                        </p:tgtEl>
                                        <p:attrNameLst>
                                          <p:attrName>style.visibility</p:attrName>
                                        </p:attrNameLst>
                                      </p:cBhvr>
                                      <p:to>
                                        <p:strVal val="visible"/>
                                      </p:to>
                                    </p:set>
                                    <p:animEffect transition="in" filter="wipe(left)">
                                      <p:cBhvr>
                                        <p:cTn id="64" dur="500"/>
                                        <p:tgtEl>
                                          <p:spTgt spid="614408">
                                            <p:txEl>
                                              <p:pRg st="2" end="2"/>
                                            </p:txEl>
                                          </p:spTgt>
                                        </p:tgtEl>
                                      </p:cBhvr>
                                    </p:animEffect>
                                  </p:childTnLst>
                                </p:cTn>
                              </p:par>
                            </p:childTnLst>
                          </p:cTn>
                        </p:par>
                        <p:par>
                          <p:cTn id="65" fill="hold">
                            <p:stCondLst>
                              <p:cond delay="2000"/>
                            </p:stCondLst>
                            <p:childTnLst>
                              <p:par>
                                <p:cTn id="66" presetID="22" presetClass="entr" presetSubtype="2" fill="hold" nodeType="after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wipe(right)">
                                      <p:cBhvr>
                                        <p:cTn id="6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03" grpId="0"/>
      <p:bldP spid="614408" grpId="0" uiExpand="1" build="p"/>
      <p:bldP spid="61440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33" name="Rectangle 9"/>
          <p:cNvSpPr>
            <a:spLocks noGrp="1" noChangeArrowheads="1"/>
          </p:cNvSpPr>
          <p:nvPr>
            <p:ph type="body" idx="4294967295"/>
          </p:nvPr>
        </p:nvSpPr>
        <p:spPr>
          <a:xfrm>
            <a:off x="457200" y="2590800"/>
            <a:ext cx="6705600" cy="358775"/>
          </a:xfrm>
          <a:prstGeom prst="rect">
            <a:avLst/>
          </a:prstGeom>
          <a:noFill/>
        </p:spPr>
        <p:txBody>
          <a:bodyPr/>
          <a:lstStyle/>
          <a:p>
            <a:pPr eaLnBrk="1" hangingPunct="1"/>
            <a:r>
              <a:rPr lang="en-US" sz="2000" b="1" dirty="0" smtClean="0">
                <a:solidFill>
                  <a:srgbClr val="950057"/>
                </a:solidFill>
              </a:rPr>
              <a:t>Ideal Cost-of-Living Index</a:t>
            </a:r>
          </a:p>
        </p:txBody>
      </p:sp>
      <p:sp>
        <p:nvSpPr>
          <p:cNvPr id="615434" name="Text Box 10"/>
          <p:cNvSpPr txBox="1">
            <a:spLocks noChangeArrowheads="1"/>
          </p:cNvSpPr>
          <p:nvPr/>
        </p:nvSpPr>
        <p:spPr bwMode="auto">
          <a:xfrm>
            <a:off x="457200" y="1295400"/>
            <a:ext cx="8305800" cy="677108"/>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cost-of-living </a:t>
            </a:r>
            <a:r>
              <a:rPr lang="en-US" b="1" dirty="0">
                <a:solidFill>
                  <a:srgbClr val="382344"/>
                </a:solidFill>
                <a:latin typeface="Arial" charset="0"/>
              </a:rPr>
              <a:t>index    </a:t>
            </a:r>
            <a:r>
              <a:rPr lang="en-US" dirty="0">
                <a:solidFill>
                  <a:srgbClr val="2A5CAA"/>
                </a:solidFill>
                <a:latin typeface="Arial" charset="0"/>
              </a:rPr>
              <a:t>Ratio of the present cost of a typical bundle of consumer goods and services compared with the cost during a base period.</a:t>
            </a:r>
          </a:p>
        </p:txBody>
      </p:sp>
      <p:sp>
        <p:nvSpPr>
          <p:cNvPr id="615513" name="Text Box 89"/>
          <p:cNvSpPr txBox="1">
            <a:spLocks noChangeArrowheads="1"/>
          </p:cNvSpPr>
          <p:nvPr/>
        </p:nvSpPr>
        <p:spPr bwMode="auto">
          <a:xfrm>
            <a:off x="457200" y="3513892"/>
            <a:ext cx="8229600" cy="646331"/>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 </a:t>
            </a:r>
            <a:r>
              <a:rPr lang="en-US" b="1" dirty="0" smtClean="0">
                <a:solidFill>
                  <a:srgbClr val="382344"/>
                </a:solidFill>
                <a:latin typeface="Arial" charset="0"/>
              </a:rPr>
              <a:t>ideal </a:t>
            </a:r>
            <a:r>
              <a:rPr lang="en-US" b="1" dirty="0">
                <a:solidFill>
                  <a:srgbClr val="382344"/>
                </a:solidFill>
                <a:latin typeface="Arial" charset="0"/>
              </a:rPr>
              <a:t>cost-of-living index    </a:t>
            </a:r>
            <a:r>
              <a:rPr lang="en-US" dirty="0">
                <a:solidFill>
                  <a:srgbClr val="2A5CAA"/>
                </a:solidFill>
                <a:latin typeface="Arial" charset="0"/>
              </a:rPr>
              <a:t>Cost of attaining a given level of utility at current prices relative to the cost of attaining the same utility at base-year prices.</a:t>
            </a:r>
          </a:p>
        </p:txBody>
      </p:sp>
      <p:sp>
        <p:nvSpPr>
          <p:cNvPr id="11" name="Rectangle 4"/>
          <p:cNvSpPr>
            <a:spLocks noGrp="1" noChangeArrowheads="1"/>
          </p:cNvSpPr>
          <p:nvPr>
            <p:ph type="title" idx="4294967295"/>
          </p:nvPr>
        </p:nvSpPr>
        <p:spPr>
          <a:xfrm>
            <a:off x="1219200" y="198438"/>
            <a:ext cx="5334000" cy="487362"/>
          </a:xfrm>
          <a:prstGeom prst="rect">
            <a:avLst/>
          </a:prstGeom>
          <a:noFill/>
        </p:spPr>
        <p:txBody>
          <a:bodyPr anchor="ctr"/>
          <a:lstStyle/>
          <a:p>
            <a:pPr marL="419100" indent="-419100" eaLnBrk="1" hangingPunct="1"/>
            <a:r>
              <a:rPr lang="en-US" sz="2800" dirty="0" smtClean="0">
                <a:solidFill>
                  <a:srgbClr val="008FD0"/>
                </a:solidFill>
              </a:rPr>
              <a:t>Cost-of-Living Indexes</a:t>
            </a:r>
          </a:p>
        </p:txBody>
      </p:sp>
      <p:sp>
        <p:nvSpPr>
          <p:cNvPr id="12" name="Rectangle 6"/>
          <p:cNvSpPr>
            <a:spLocks noChangeArrowheads="1"/>
          </p:cNvSpPr>
          <p:nvPr/>
        </p:nvSpPr>
        <p:spPr bwMode="auto">
          <a:xfrm>
            <a:off x="457200" y="198438"/>
            <a:ext cx="762000" cy="487362"/>
          </a:xfrm>
          <a:prstGeom prst="rect">
            <a:avLst/>
          </a:prstGeom>
          <a:noFill/>
          <a:ln w="9525">
            <a:noFill/>
            <a:miter lim="800000"/>
            <a:headEnd/>
            <a:tailEnd/>
          </a:ln>
        </p:spPr>
        <p:txBody>
          <a:bodyPr anchor="ctr"/>
          <a:lstStyle/>
          <a:p>
            <a:pPr algn="ctr">
              <a:buFontTx/>
              <a:buNone/>
            </a:pPr>
            <a:r>
              <a:rPr lang="en-US" sz="2800" b="1" dirty="0">
                <a:solidFill>
                  <a:srgbClr val="008FD0"/>
                </a:solidFill>
                <a:latin typeface="Arial" charset="0"/>
              </a:rPr>
              <a:t>3.6</a:t>
            </a:r>
          </a:p>
        </p:txBody>
      </p:sp>
      <p:pic>
        <p:nvPicPr>
          <p:cNvPr id="8"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15434"/>
                                        </p:tgtEl>
                                        <p:attrNameLst>
                                          <p:attrName>style.visibility</p:attrName>
                                        </p:attrNameLst>
                                      </p:cBhvr>
                                      <p:to>
                                        <p:strVal val="visible"/>
                                      </p:to>
                                    </p:set>
                                    <p:animEffect transition="in" filter="wipe(left)">
                                      <p:cBhvr>
                                        <p:cTn id="15" dur="500"/>
                                        <p:tgtEl>
                                          <p:spTgt spid="61543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15433">
                                            <p:txEl>
                                              <p:pRg st="0" end="0"/>
                                            </p:txEl>
                                          </p:spTgt>
                                        </p:tgtEl>
                                        <p:attrNameLst>
                                          <p:attrName>style.visibility</p:attrName>
                                        </p:attrNameLst>
                                      </p:cBhvr>
                                      <p:to>
                                        <p:strVal val="visible"/>
                                      </p:to>
                                    </p:set>
                                    <p:animEffect transition="in" filter="wipe(left)">
                                      <p:cBhvr>
                                        <p:cTn id="20" dur="500"/>
                                        <p:tgtEl>
                                          <p:spTgt spid="615433">
                                            <p:txEl>
                                              <p:pRg st="0" end="0"/>
                                            </p:txEl>
                                          </p:spTgt>
                                        </p:tgtEl>
                                      </p:cBhvr>
                                    </p:animEffect>
                                  </p:childTnLst>
                                </p:cTn>
                              </p:par>
                            </p:childTnLst>
                          </p:cTn>
                        </p:par>
                        <p:par>
                          <p:cTn id="21" fill="hold" nodeType="afterGroup">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615513"/>
                                        </p:tgtEl>
                                        <p:attrNameLst>
                                          <p:attrName>style.visibility</p:attrName>
                                        </p:attrNameLst>
                                      </p:cBhvr>
                                      <p:to>
                                        <p:strVal val="visible"/>
                                      </p:to>
                                    </p:set>
                                    <p:animEffect transition="in" filter="wipe(left)">
                                      <p:cBhvr>
                                        <p:cTn id="24" dur="500"/>
                                        <p:tgtEl>
                                          <p:spTgt spid="6155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433" grpId="0" build="p"/>
      <p:bldP spid="615434" grpId="0"/>
      <p:bldP spid="615513" grpId="0"/>
      <p:bldP spid="11" grpId="0"/>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55" descr="fig3"/>
          <p:cNvPicPr>
            <a:picLocks noChangeAspect="1" noChangeArrowheads="1"/>
          </p:cNvPicPr>
          <p:nvPr/>
        </p:nvPicPr>
        <p:blipFill>
          <a:blip r:embed="rId2" cstate="print"/>
          <a:srcRect/>
          <a:stretch>
            <a:fillRect/>
          </a:stretch>
        </p:blipFill>
        <p:spPr bwMode="auto">
          <a:xfrm>
            <a:off x="609600" y="2133600"/>
            <a:ext cx="5105400" cy="3257550"/>
          </a:xfrm>
          <a:prstGeom prst="rect">
            <a:avLst/>
          </a:prstGeom>
          <a:noFill/>
          <a:ln w="9525">
            <a:noFill/>
            <a:miter lim="800000"/>
            <a:headEnd/>
            <a:tailEnd/>
          </a:ln>
        </p:spPr>
      </p:pic>
      <p:pic>
        <p:nvPicPr>
          <p:cNvPr id="16" name="Picture 57" descr="fig3"/>
          <p:cNvPicPr>
            <a:picLocks noChangeAspect="1" noChangeArrowheads="1"/>
          </p:cNvPicPr>
          <p:nvPr/>
        </p:nvPicPr>
        <p:blipFill>
          <a:blip r:embed="rId3" cstate="print"/>
          <a:srcRect/>
          <a:stretch>
            <a:fillRect/>
          </a:stretch>
        </p:blipFill>
        <p:spPr bwMode="auto">
          <a:xfrm>
            <a:off x="609600" y="2133600"/>
            <a:ext cx="5105400" cy="3257550"/>
          </a:xfrm>
          <a:prstGeom prst="rect">
            <a:avLst/>
          </a:prstGeom>
          <a:noFill/>
          <a:ln w="9525">
            <a:noFill/>
            <a:miter lim="800000"/>
            <a:headEnd/>
            <a:tailEnd/>
          </a:ln>
        </p:spPr>
      </p:pic>
      <p:sp>
        <p:nvSpPr>
          <p:cNvPr id="23" name="Rectangle 7"/>
          <p:cNvSpPr>
            <a:spLocks noChangeArrowheads="1"/>
          </p:cNvSpPr>
          <p:nvPr/>
        </p:nvSpPr>
        <p:spPr bwMode="auto">
          <a:xfrm>
            <a:off x="5867400" y="3048000"/>
            <a:ext cx="2971800" cy="3269456"/>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sz="1600" dirty="0">
                <a:latin typeface="Arial" charset="0"/>
              </a:rPr>
              <a:t>The initial budget constraint facing Sarah in 2000 is given by line </a:t>
            </a:r>
            <a:r>
              <a:rPr lang="en-US" sz="1600" i="1" dirty="0">
                <a:latin typeface="Arial" charset="0"/>
              </a:rPr>
              <a:t>l</a:t>
            </a:r>
            <a:r>
              <a:rPr lang="en-US" sz="1600" baseline="-25000" dirty="0">
                <a:latin typeface="Arial" charset="0"/>
              </a:rPr>
              <a:t>1</a:t>
            </a:r>
            <a:r>
              <a:rPr lang="en-US" sz="1600" dirty="0">
                <a:latin typeface="Arial" charset="0"/>
              </a:rPr>
              <a:t>; her utility-maximizing combination of food and books is at point </a:t>
            </a:r>
            <a:r>
              <a:rPr lang="en-US" sz="1600" i="1" dirty="0">
                <a:latin typeface="Arial" charset="0"/>
              </a:rPr>
              <a:t>A</a:t>
            </a:r>
            <a:r>
              <a:rPr lang="en-US" sz="1600" dirty="0">
                <a:latin typeface="Arial" charset="0"/>
              </a:rPr>
              <a:t> on indifference curve </a:t>
            </a:r>
            <a:r>
              <a:rPr lang="en-US" sz="1600" i="1" dirty="0">
                <a:latin typeface="Arial" charset="0"/>
              </a:rPr>
              <a:t>U</a:t>
            </a:r>
            <a:r>
              <a:rPr lang="en-US" sz="1600" baseline="-25000" dirty="0">
                <a:latin typeface="Arial" charset="0"/>
              </a:rPr>
              <a:t>1</a:t>
            </a:r>
            <a:r>
              <a:rPr lang="en-US" sz="1600" dirty="0">
                <a:latin typeface="Arial" charset="0"/>
              </a:rPr>
              <a:t>.</a:t>
            </a:r>
          </a:p>
          <a:p>
            <a:pPr>
              <a:spcBef>
                <a:spcPct val="20000"/>
              </a:spcBef>
              <a:spcAft>
                <a:spcPct val="20000"/>
              </a:spcAft>
              <a:buFontTx/>
              <a:buNone/>
            </a:pPr>
            <a:r>
              <a:rPr lang="en-US" sz="1600" dirty="0">
                <a:latin typeface="Arial" charset="0"/>
              </a:rPr>
              <a:t>Rachel requires a budget sufficient to purchase the food-book consumption bundle given by point </a:t>
            </a:r>
            <a:r>
              <a:rPr lang="en-US" sz="1600" i="1" dirty="0">
                <a:latin typeface="Arial" charset="0"/>
              </a:rPr>
              <a:t>B</a:t>
            </a:r>
            <a:r>
              <a:rPr lang="en-US" sz="1600" dirty="0">
                <a:latin typeface="Arial" charset="0"/>
              </a:rPr>
              <a:t> on line </a:t>
            </a:r>
            <a:r>
              <a:rPr lang="en-US" sz="1600" i="1" dirty="0">
                <a:latin typeface="Arial" charset="0"/>
              </a:rPr>
              <a:t>l</a:t>
            </a:r>
            <a:r>
              <a:rPr lang="en-US" sz="1600" baseline="-25000" dirty="0">
                <a:latin typeface="Arial" charset="0"/>
              </a:rPr>
              <a:t>2</a:t>
            </a:r>
            <a:r>
              <a:rPr lang="en-US" sz="1600" dirty="0">
                <a:latin typeface="Arial" charset="0"/>
              </a:rPr>
              <a:t> (and tangent to indifference curve </a:t>
            </a:r>
            <a:r>
              <a:rPr lang="en-US" sz="1600" i="1" dirty="0">
                <a:latin typeface="Arial" charset="0"/>
              </a:rPr>
              <a:t>U</a:t>
            </a:r>
            <a:r>
              <a:rPr lang="en-US" sz="1600" baseline="-25000" dirty="0">
                <a:latin typeface="Arial" charset="0"/>
              </a:rPr>
              <a:t>1</a:t>
            </a:r>
            <a:r>
              <a:rPr lang="en-US" sz="1600" dirty="0">
                <a:latin typeface="Arial" charset="0"/>
              </a:rPr>
              <a:t>).</a:t>
            </a:r>
          </a:p>
        </p:txBody>
      </p:sp>
      <p:graphicFrame>
        <p:nvGraphicFramePr>
          <p:cNvPr id="25" name="Group 49"/>
          <p:cNvGraphicFramePr>
            <a:graphicFrameLocks noGrp="1"/>
          </p:cNvGraphicFramePr>
          <p:nvPr>
            <p:extLst>
              <p:ext uri="{D42A27DB-BD31-4B8C-83A1-F6EECF244321}">
                <p14:modId xmlns:p14="http://schemas.microsoft.com/office/powerpoint/2010/main" val="4265403047"/>
              </p:ext>
            </p:extLst>
          </p:nvPr>
        </p:nvGraphicFramePr>
        <p:xfrm>
          <a:off x="3276600" y="703239"/>
          <a:ext cx="4419600" cy="2163786"/>
        </p:xfrm>
        <a:graphic>
          <a:graphicData uri="http://schemas.openxmlformats.org/drawingml/2006/table">
            <a:tbl>
              <a:tblPr/>
              <a:tblGrid>
                <a:gridCol w="1066800"/>
                <a:gridCol w="482600"/>
                <a:gridCol w="1346200"/>
                <a:gridCol w="1524000"/>
              </a:tblGrid>
              <a:tr h="30475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rPr>
                        <a:t>TABLE 3.3 </a:t>
                      </a:r>
                    </a:p>
                  </a:txBody>
                  <a:tcPr marT="45699" marB="45699" horzOverflow="overflow">
                    <a:lnL w="28575" cap="flat" cmpd="sng" algn="ctr">
                      <a:solidFill>
                        <a:srgbClr val="00AB4E"/>
                      </a:solidFill>
                      <a:prstDash val="solid"/>
                      <a:round/>
                      <a:headEnd type="none" w="med" len="med"/>
                      <a:tailEnd type="none" w="med" len="med"/>
                    </a:lnL>
                    <a:lnR w="19050" cap="flat" cmpd="sng" algn="ctr">
                      <a:no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950057"/>
                    </a:solidFill>
                  </a:tcPr>
                </a:tc>
                <a:tc gridSpan="3">
                  <a:txBody>
                    <a:bodyPr/>
                    <a:lstStyle/>
                    <a:p>
                      <a:r>
                        <a:rPr lang="en-US" sz="1400" b="1" dirty="0" smtClean="0">
                          <a:solidFill>
                            <a:srgbClr val="FFFFFF"/>
                          </a:solidFill>
                        </a:rPr>
                        <a:t>IDEAL</a:t>
                      </a:r>
                      <a:r>
                        <a:rPr lang="en-US" sz="1400" b="1" baseline="0" dirty="0" smtClean="0">
                          <a:solidFill>
                            <a:srgbClr val="FFFFFF"/>
                          </a:solidFill>
                        </a:rPr>
                        <a:t> COST-OF-LIVING INDEX</a:t>
                      </a:r>
                      <a:endParaRPr lang="en-US" sz="1400" b="1" dirty="0">
                        <a:solidFill>
                          <a:srgbClr val="FFFFFF"/>
                        </a:solidFill>
                      </a:endParaRPr>
                    </a:p>
                  </a:txBody>
                  <a:tcPr marT="45699" marB="45699" horzOverflow="overflow">
                    <a:lnL w="19050" cap="flat" cmpd="sng" algn="ctr">
                      <a:no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r>
              <a:tr h="335234">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marT="45699" marB="45699" horzOverflow="overflow">
                    <a:lnL w="28575" cap="flat" cmpd="sng" algn="ctr">
                      <a:solidFill>
                        <a:srgbClr val="00AB4E"/>
                      </a:solidFill>
                      <a:prstDash val="solid"/>
                      <a:round/>
                      <a:headEnd type="none" w="med" len="med"/>
                      <a:tailEnd type="none" w="med" len="med"/>
                    </a:lnL>
                    <a:lnR>
                      <a:noFill/>
                    </a:lnR>
                    <a:lnT w="12700" cap="flat" cmpd="sng" algn="ctr">
                      <a:no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a:txBody>
                  <a:tcPr marT="45699" marB="45699" horzOverflow="overflow">
                    <a:lnL>
                      <a:noFill/>
                    </a:lnL>
                    <a:lnR>
                      <a:noFill/>
                    </a:lnR>
                    <a:lnT w="12700" cap="flat" cmpd="sng" algn="ctr">
                      <a:no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marT="45699" marB="45699" horzOverflow="overflow">
                    <a:lnL>
                      <a:noFill/>
                    </a:lnL>
                    <a:lnR w="28575" cap="flat" cmpd="sng" algn="ctr">
                      <a:solidFill>
                        <a:srgbClr val="00AB4E"/>
                      </a:solidFill>
                      <a:prstDash val="solid"/>
                      <a:round/>
                      <a:headEnd type="none" w="med" len="med"/>
                      <a:tailEnd type="none" w="med" len="med"/>
                    </a:lnR>
                    <a:lnT w="19050" cap="flat" cmpd="sng" algn="ctr">
                      <a:no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Price of books</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$20/book</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$100/bk</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Number of books</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15</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6</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Price of food</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$2.00/lb.</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$2.20/lb.</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Pounds of food</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100</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300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Expenditure</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$500</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$1260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bl>
          </a:graphicData>
        </a:graphic>
      </p:graphicFrame>
      <p:sp>
        <p:nvSpPr>
          <p:cNvPr id="26" name="Text Box 40"/>
          <p:cNvSpPr txBox="1">
            <a:spLocks noChangeArrowheads="1"/>
          </p:cNvSpPr>
          <p:nvPr/>
        </p:nvSpPr>
        <p:spPr bwMode="auto">
          <a:xfrm>
            <a:off x="6153150" y="1027089"/>
            <a:ext cx="1524000" cy="307975"/>
          </a:xfrm>
          <a:prstGeom prst="rect">
            <a:avLst/>
          </a:prstGeom>
          <a:solidFill>
            <a:schemeClr val="bg1">
              <a:alpha val="54117"/>
            </a:schemeClr>
          </a:solidFill>
          <a:ln w="9525">
            <a:noFill/>
            <a:miter lim="800000"/>
            <a:headEnd/>
            <a:tailEnd/>
          </a:ln>
        </p:spPr>
        <p:txBody>
          <a:bodyPr wrap="square">
            <a:spAutoFit/>
          </a:bodyPr>
          <a:lstStyle/>
          <a:p>
            <a:pPr algn="ctr">
              <a:spcBef>
                <a:spcPct val="20000"/>
              </a:spcBef>
              <a:buFontTx/>
              <a:buNone/>
            </a:pPr>
            <a:r>
              <a:rPr lang="en-US" sz="1400" b="1" dirty="0">
                <a:latin typeface="Arial" charset="0"/>
              </a:rPr>
              <a:t>2010 (</a:t>
            </a:r>
            <a:r>
              <a:rPr lang="en-US" sz="1400" b="1" i="1" dirty="0">
                <a:latin typeface="Arial" charset="0"/>
              </a:rPr>
              <a:t>RACHEL</a:t>
            </a:r>
            <a:r>
              <a:rPr lang="en-US" sz="1400" b="1" dirty="0">
                <a:latin typeface="Arial" charset="0"/>
              </a:rPr>
              <a:t>)</a:t>
            </a:r>
          </a:p>
        </p:txBody>
      </p:sp>
      <p:sp>
        <p:nvSpPr>
          <p:cNvPr id="27" name="Text Box 41"/>
          <p:cNvSpPr txBox="1">
            <a:spLocks noChangeArrowheads="1"/>
          </p:cNvSpPr>
          <p:nvPr/>
        </p:nvSpPr>
        <p:spPr bwMode="auto">
          <a:xfrm>
            <a:off x="4781550" y="1027089"/>
            <a:ext cx="1422400" cy="304800"/>
          </a:xfrm>
          <a:prstGeom prst="rect">
            <a:avLst/>
          </a:prstGeom>
          <a:solidFill>
            <a:schemeClr val="bg1">
              <a:alpha val="54117"/>
            </a:schemeClr>
          </a:solidFill>
          <a:ln w="9525">
            <a:noFill/>
            <a:miter lim="800000"/>
            <a:headEnd/>
            <a:tailEnd/>
          </a:ln>
        </p:spPr>
        <p:txBody>
          <a:bodyPr>
            <a:spAutoFit/>
          </a:bodyPr>
          <a:lstStyle/>
          <a:p>
            <a:pPr algn="ctr">
              <a:spcBef>
                <a:spcPct val="20000"/>
              </a:spcBef>
              <a:buFontTx/>
              <a:buNone/>
            </a:pPr>
            <a:r>
              <a:rPr lang="en-US" sz="1400" b="1" dirty="0">
                <a:latin typeface="Arial" charset="0"/>
              </a:rPr>
              <a:t>2000 (</a:t>
            </a:r>
            <a:r>
              <a:rPr lang="en-US" sz="1400" b="1" i="1" dirty="0">
                <a:latin typeface="Arial" charset="0"/>
              </a:rPr>
              <a:t>SARAH</a:t>
            </a:r>
            <a:r>
              <a:rPr lang="en-US" sz="1400" b="1" dirty="0">
                <a:latin typeface="Arial" charset="0"/>
              </a:rPr>
              <a:t>)</a:t>
            </a:r>
          </a:p>
        </p:txBody>
      </p:sp>
      <p:pic>
        <p:nvPicPr>
          <p:cNvPr id="28" name="Picture 51" descr="fig3"/>
          <p:cNvPicPr>
            <a:picLocks noChangeAspect="1" noChangeArrowheads="1"/>
          </p:cNvPicPr>
          <p:nvPr/>
        </p:nvPicPr>
        <p:blipFill>
          <a:blip r:embed="rId4" cstate="print"/>
          <a:srcRect/>
          <a:stretch>
            <a:fillRect/>
          </a:stretch>
        </p:blipFill>
        <p:spPr bwMode="auto">
          <a:xfrm>
            <a:off x="609600" y="2133600"/>
            <a:ext cx="5105400" cy="3257550"/>
          </a:xfrm>
          <a:prstGeom prst="rect">
            <a:avLst/>
          </a:prstGeom>
          <a:noFill/>
          <a:ln w="9525">
            <a:noFill/>
            <a:miter lim="800000"/>
            <a:headEnd/>
            <a:tailEnd/>
          </a:ln>
        </p:spPr>
      </p:pic>
      <p:pic>
        <p:nvPicPr>
          <p:cNvPr id="29" name="Picture 52" descr="fig3"/>
          <p:cNvPicPr>
            <a:picLocks noChangeAspect="1" noChangeArrowheads="1"/>
          </p:cNvPicPr>
          <p:nvPr/>
        </p:nvPicPr>
        <p:blipFill>
          <a:blip r:embed="rId5" cstate="print"/>
          <a:srcRect/>
          <a:stretch>
            <a:fillRect/>
          </a:stretch>
        </p:blipFill>
        <p:spPr bwMode="auto">
          <a:xfrm>
            <a:off x="609600" y="2133600"/>
            <a:ext cx="5105400" cy="3257550"/>
          </a:xfrm>
          <a:prstGeom prst="rect">
            <a:avLst/>
          </a:prstGeom>
          <a:noFill/>
          <a:ln w="9525">
            <a:noFill/>
            <a:miter lim="800000"/>
            <a:headEnd/>
            <a:tailEnd/>
          </a:ln>
        </p:spPr>
      </p:pic>
      <p:pic>
        <p:nvPicPr>
          <p:cNvPr id="30" name="Picture 53" descr="fig3"/>
          <p:cNvPicPr>
            <a:picLocks noChangeAspect="1" noChangeArrowheads="1"/>
          </p:cNvPicPr>
          <p:nvPr/>
        </p:nvPicPr>
        <p:blipFill>
          <a:blip r:embed="rId6" cstate="print"/>
          <a:srcRect/>
          <a:stretch>
            <a:fillRect/>
          </a:stretch>
        </p:blipFill>
        <p:spPr bwMode="auto">
          <a:xfrm>
            <a:off x="609600" y="2133600"/>
            <a:ext cx="5105400" cy="3257550"/>
          </a:xfrm>
          <a:prstGeom prst="rect">
            <a:avLst/>
          </a:prstGeom>
          <a:noFill/>
          <a:ln w="9525">
            <a:noFill/>
            <a:miter lim="800000"/>
            <a:headEnd/>
            <a:tailEnd/>
          </a:ln>
        </p:spPr>
      </p:pic>
      <p:pic>
        <p:nvPicPr>
          <p:cNvPr id="31" name="Picture 54" descr="fig3"/>
          <p:cNvPicPr>
            <a:picLocks noChangeAspect="1" noChangeArrowheads="1"/>
          </p:cNvPicPr>
          <p:nvPr/>
        </p:nvPicPr>
        <p:blipFill>
          <a:blip r:embed="rId7" cstate="print"/>
          <a:srcRect/>
          <a:stretch>
            <a:fillRect/>
          </a:stretch>
        </p:blipFill>
        <p:spPr bwMode="auto">
          <a:xfrm>
            <a:off x="609600" y="2133600"/>
            <a:ext cx="5105400" cy="3257550"/>
          </a:xfrm>
          <a:prstGeom prst="rect">
            <a:avLst/>
          </a:prstGeom>
          <a:noFill/>
          <a:ln w="9525">
            <a:noFill/>
            <a:miter lim="800000"/>
            <a:headEnd/>
            <a:tailEnd/>
          </a:ln>
        </p:spPr>
      </p:pic>
      <p:pic>
        <p:nvPicPr>
          <p:cNvPr id="33" name="Picture 56" descr="fig3"/>
          <p:cNvPicPr>
            <a:picLocks noChangeAspect="1" noChangeArrowheads="1"/>
          </p:cNvPicPr>
          <p:nvPr/>
        </p:nvPicPr>
        <p:blipFill>
          <a:blip r:embed="rId8" cstate="print"/>
          <a:srcRect/>
          <a:stretch>
            <a:fillRect/>
          </a:stretch>
        </p:blipFill>
        <p:spPr bwMode="auto">
          <a:xfrm>
            <a:off x="609600" y="2133600"/>
            <a:ext cx="5105400" cy="3257550"/>
          </a:xfrm>
          <a:prstGeom prst="rect">
            <a:avLst/>
          </a:prstGeom>
          <a:noFill/>
          <a:ln w="9525">
            <a:noFill/>
            <a:miter lim="800000"/>
            <a:headEnd/>
            <a:tailEnd/>
          </a:ln>
        </p:spPr>
      </p:pic>
      <p:sp>
        <p:nvSpPr>
          <p:cNvPr id="34" name="Rectangle 58"/>
          <p:cNvSpPr>
            <a:spLocks noChangeArrowheads="1"/>
          </p:cNvSpPr>
          <p:nvPr/>
        </p:nvSpPr>
        <p:spPr bwMode="auto">
          <a:xfrm>
            <a:off x="457200" y="1027089"/>
            <a:ext cx="2849564" cy="304800"/>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COST-OF-LIVING INDEXES</a:t>
            </a:r>
          </a:p>
        </p:txBody>
      </p:sp>
      <p:sp>
        <p:nvSpPr>
          <p:cNvPr id="35" name="Rectangle 59"/>
          <p:cNvSpPr>
            <a:spLocks noChangeArrowheads="1"/>
          </p:cNvSpPr>
          <p:nvPr/>
        </p:nvSpPr>
        <p:spPr bwMode="auto">
          <a:xfrm>
            <a:off x="457200" y="683407"/>
            <a:ext cx="2705100"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3.24  </a:t>
            </a:r>
            <a:r>
              <a:rPr lang="en-US" sz="1600" b="1" dirty="0" smtClean="0">
                <a:solidFill>
                  <a:schemeClr val="bg1">
                    <a:lumMod val="75000"/>
                  </a:schemeClr>
                </a:solidFill>
                <a:latin typeface="Arial" charset="0"/>
              </a:rPr>
              <a:t>(1 of 2)</a:t>
            </a:r>
            <a:endParaRPr lang="en-US" sz="1600" b="1" dirty="0">
              <a:solidFill>
                <a:schemeClr val="bg1">
                  <a:lumMod val="75000"/>
                </a:schemeClr>
              </a:solidFill>
              <a:latin typeface="Arial" charset="0"/>
            </a:endParaRPr>
          </a:p>
        </p:txBody>
      </p:sp>
      <p:grpSp>
        <p:nvGrpSpPr>
          <p:cNvPr id="17" name="Group 16"/>
          <p:cNvGrpSpPr>
            <a:grpSpLocks/>
          </p:cNvGrpSpPr>
          <p:nvPr/>
        </p:nvGrpSpPr>
        <p:grpSpPr bwMode="auto">
          <a:xfrm>
            <a:off x="5867400" y="6234112"/>
            <a:ext cx="2971800" cy="166688"/>
            <a:chOff x="3657600" y="1678781"/>
            <a:chExt cx="4800600" cy="152400"/>
          </a:xfrm>
        </p:grpSpPr>
        <p:cxnSp>
          <p:nvCxnSpPr>
            <p:cNvPr id="50229" name="Straight Connector 17"/>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50230" name="Straight Connector 18"/>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0" name="Group 19"/>
          <p:cNvGrpSpPr>
            <a:grpSpLocks/>
          </p:cNvGrpSpPr>
          <p:nvPr/>
        </p:nvGrpSpPr>
        <p:grpSpPr bwMode="auto">
          <a:xfrm>
            <a:off x="5791200" y="3048000"/>
            <a:ext cx="152400" cy="3266852"/>
            <a:chOff x="3574256" y="2209800"/>
            <a:chExt cx="152400" cy="4114800"/>
          </a:xfrm>
        </p:grpSpPr>
        <p:cxnSp>
          <p:nvCxnSpPr>
            <p:cNvPr id="50227"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50228" name="Straight Connector 21"/>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4" name="Group 23"/>
          <p:cNvGrpSpPr>
            <a:grpSpLocks/>
          </p:cNvGrpSpPr>
          <p:nvPr/>
        </p:nvGrpSpPr>
        <p:grpSpPr bwMode="auto">
          <a:xfrm>
            <a:off x="457200" y="5676900"/>
            <a:ext cx="5405438" cy="114300"/>
            <a:chOff x="457199" y="5791200"/>
            <a:chExt cx="3193257" cy="152400"/>
          </a:xfrm>
        </p:grpSpPr>
        <p:cxnSp>
          <p:nvCxnSpPr>
            <p:cNvPr id="50225"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50226"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36" name="Picture 1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up)">
                                      <p:cBhvr>
                                        <p:cTn id="7" dur="1000"/>
                                        <p:tgtEl>
                                          <p:spTgt spid="25"/>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wipe(up)">
                                      <p:cBhvr>
                                        <p:cTn id="10" dur="500"/>
                                        <p:tgtEl>
                                          <p:spTgt spid="27"/>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up)">
                                      <p:cBhvr>
                                        <p:cTn id="13" dur="500"/>
                                        <p:tgtEl>
                                          <p:spTgt spid="26"/>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wipe(left)">
                                      <p:cBhvr>
                                        <p:cTn id="17" dur="500"/>
                                        <p:tgtEl>
                                          <p:spTgt spid="35"/>
                                        </p:tgtEl>
                                      </p:cBhvr>
                                    </p:animEffect>
                                  </p:childTnLst>
                                </p:cTn>
                              </p:par>
                            </p:childTnLst>
                          </p:cTn>
                        </p:par>
                        <p:par>
                          <p:cTn id="18" fill="hold" nodeType="afterGroup">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left)">
                                      <p:cBhvr>
                                        <p:cTn id="21" dur="500"/>
                                        <p:tgtEl>
                                          <p:spTgt spid="34"/>
                                        </p:tgtEl>
                                      </p:cBhvr>
                                    </p:animEffect>
                                  </p:childTnLst>
                                </p:cTn>
                              </p:par>
                            </p:childTnLst>
                          </p:cTn>
                        </p:par>
                        <p:par>
                          <p:cTn id="22" fill="hold" nodeType="afterGroup">
                            <p:stCondLst>
                              <p:cond delay="2000"/>
                            </p:stCondLst>
                            <p:childTnLst>
                              <p:par>
                                <p:cTn id="23" presetID="22" presetClass="entr" presetSubtype="4"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down)">
                                      <p:cBhvr>
                                        <p:cTn id="25" dur="500"/>
                                        <p:tgtEl>
                                          <p:spTgt spid="20"/>
                                        </p:tgtEl>
                                      </p:cBhvr>
                                    </p:animEffect>
                                  </p:childTnLst>
                                </p:cTn>
                              </p:par>
                              <p:par>
                                <p:cTn id="26" presetID="22" presetClass="entr" presetSubtype="2"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right)">
                                      <p:cBhvr>
                                        <p:cTn id="28" dur="500"/>
                                        <p:tgtEl>
                                          <p:spTgt spid="24"/>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left)">
                                      <p:cBhvr>
                                        <p:cTn id="32" dur="750"/>
                                        <p:tgtEl>
                                          <p:spTgt spid="28"/>
                                        </p:tgtEl>
                                      </p:cBhvr>
                                    </p:animEffect>
                                  </p:childTnLst>
                                </p:cTn>
                              </p:par>
                            </p:childTnLst>
                          </p:cTn>
                        </p:par>
                        <p:par>
                          <p:cTn id="33" fill="hold" nodeType="afterGroup">
                            <p:stCondLst>
                              <p:cond delay="3250"/>
                            </p:stCondLst>
                            <p:childTnLst>
                              <p:par>
                                <p:cTn id="34" presetID="22" presetClass="entr" presetSubtype="1"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wipe(up)">
                                      <p:cBhvr>
                                        <p:cTn id="36" dur="750"/>
                                        <p:tgtEl>
                                          <p:spTgt spid="29"/>
                                        </p:tgtEl>
                                      </p:cBhvr>
                                    </p:animEffect>
                                  </p:childTnLst>
                                </p:cTn>
                              </p:par>
                            </p:childTnLst>
                          </p:cTn>
                        </p:par>
                        <p:par>
                          <p:cTn id="37" fill="hold" nodeType="afterGroup">
                            <p:stCondLst>
                              <p:cond delay="4000"/>
                            </p:stCondLst>
                            <p:childTnLst>
                              <p:par>
                                <p:cTn id="38" presetID="22" presetClass="entr" presetSubtype="8" fill="hold"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wipe(left)">
                                      <p:cBhvr>
                                        <p:cTn id="40" dur="750"/>
                                        <p:tgtEl>
                                          <p:spTgt spid="30"/>
                                        </p:tgtEl>
                                      </p:cBhvr>
                                    </p:animEffect>
                                  </p:childTnLst>
                                </p:cTn>
                              </p:par>
                            </p:childTnLst>
                          </p:cTn>
                        </p:par>
                        <p:par>
                          <p:cTn id="41" fill="hold" nodeType="afterGroup">
                            <p:stCondLst>
                              <p:cond delay="4750"/>
                            </p:stCondLst>
                            <p:childTnLst>
                              <p:par>
                                <p:cTn id="42" presetID="22" presetClass="entr" presetSubtype="1" fill="hold" nodeType="after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wipe(up)">
                                      <p:cBhvr>
                                        <p:cTn id="44" dur="750"/>
                                        <p:tgtEl>
                                          <p:spTgt spid="31"/>
                                        </p:tgtEl>
                                      </p:cBhvr>
                                    </p:animEffect>
                                  </p:childTnLst>
                                </p:cTn>
                              </p:par>
                            </p:childTnLst>
                          </p:cTn>
                        </p:par>
                        <p:par>
                          <p:cTn id="45" fill="hold" nodeType="afterGroup">
                            <p:stCondLst>
                              <p:cond delay="5500"/>
                            </p:stCondLst>
                            <p:childTnLst>
                              <p:par>
                                <p:cTn id="46" presetID="22" presetClass="entr" presetSubtype="8" fill="hold" nodeType="afterEffect">
                                  <p:stCondLst>
                                    <p:cond delay="0"/>
                                  </p:stCondLst>
                                  <p:childTnLst>
                                    <p:set>
                                      <p:cBhvr>
                                        <p:cTn id="47" dur="1" fill="hold">
                                          <p:stCondLst>
                                            <p:cond delay="0"/>
                                          </p:stCondLst>
                                        </p:cTn>
                                        <p:tgtEl>
                                          <p:spTgt spid="23">
                                            <p:txEl>
                                              <p:pRg st="0" end="0"/>
                                            </p:txEl>
                                          </p:spTgt>
                                        </p:tgtEl>
                                        <p:attrNameLst>
                                          <p:attrName>style.visibility</p:attrName>
                                        </p:attrNameLst>
                                      </p:cBhvr>
                                      <p:to>
                                        <p:strVal val="visible"/>
                                      </p:to>
                                    </p:set>
                                    <p:animEffect transition="in" filter="wipe(left)">
                                      <p:cBhvr>
                                        <p:cTn id="48" dur="500"/>
                                        <p:tgtEl>
                                          <p:spTgt spid="23">
                                            <p:txEl>
                                              <p:pRg st="0" end="0"/>
                                            </p:txEl>
                                          </p:spTgt>
                                        </p:tgtEl>
                                      </p:cBhvr>
                                    </p:animEffect>
                                  </p:childTnLst>
                                </p:cTn>
                              </p:par>
                            </p:childTnLst>
                          </p:cTn>
                        </p:par>
                      </p:childTnLst>
                    </p:cTn>
                  </p:par>
                  <p:par>
                    <p:cTn id="49" fill="hold">
                      <p:stCondLst>
                        <p:cond delay="indefinite"/>
                      </p:stCondLst>
                      <p:childTnLst>
                        <p:par>
                          <p:cTn id="50" fill="hold" nodeType="afterGroup">
                            <p:stCondLst>
                              <p:cond delay="0"/>
                            </p:stCondLst>
                            <p:childTnLst>
                              <p:par>
                                <p:cTn id="51" presetID="22" presetClass="entr" presetSubtype="8" fill="hold" nodeType="click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wipe(left)">
                                      <p:cBhvr>
                                        <p:cTn id="53" dur="750"/>
                                        <p:tgtEl>
                                          <p:spTgt spid="32"/>
                                        </p:tgtEl>
                                      </p:cBhvr>
                                    </p:animEffect>
                                  </p:childTnLst>
                                </p:cTn>
                              </p:par>
                            </p:childTnLst>
                          </p:cTn>
                        </p:par>
                        <p:par>
                          <p:cTn id="54" fill="hold">
                            <p:stCondLst>
                              <p:cond delay="750"/>
                            </p:stCondLst>
                            <p:childTnLst>
                              <p:par>
                                <p:cTn id="55" presetID="22" presetClass="entr" presetSubtype="8" fill="hold"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wipe(left)">
                                      <p:cBhvr>
                                        <p:cTn id="57" dur="500"/>
                                        <p:tgtEl>
                                          <p:spTgt spid="16"/>
                                        </p:tgtEl>
                                      </p:cBhvr>
                                    </p:animEffect>
                                  </p:childTnLst>
                                </p:cTn>
                              </p:par>
                              <p:par>
                                <p:cTn id="58" presetID="22" presetClass="entr" presetSubtype="4"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wipe(down)">
                                      <p:cBhvr>
                                        <p:cTn id="60" dur="750"/>
                                        <p:tgtEl>
                                          <p:spTgt spid="33"/>
                                        </p:tgtEl>
                                      </p:cBhvr>
                                    </p:animEffect>
                                  </p:childTnLst>
                                </p:cTn>
                              </p:par>
                            </p:childTnLst>
                          </p:cTn>
                        </p:par>
                        <p:par>
                          <p:cTn id="61" fill="hold">
                            <p:stCondLst>
                              <p:cond delay="1500"/>
                            </p:stCondLst>
                            <p:childTnLst>
                              <p:par>
                                <p:cTn id="62" presetID="22" presetClass="entr" presetSubtype="8" fill="hold" grpId="0" nodeType="afterEffect">
                                  <p:stCondLst>
                                    <p:cond delay="0"/>
                                  </p:stCondLst>
                                  <p:childTnLst>
                                    <p:set>
                                      <p:cBhvr>
                                        <p:cTn id="63" dur="1" fill="hold">
                                          <p:stCondLst>
                                            <p:cond delay="0"/>
                                          </p:stCondLst>
                                        </p:cTn>
                                        <p:tgtEl>
                                          <p:spTgt spid="23">
                                            <p:txEl>
                                              <p:pRg st="1" end="1"/>
                                            </p:txEl>
                                          </p:spTgt>
                                        </p:tgtEl>
                                        <p:attrNameLst>
                                          <p:attrName>style.visibility</p:attrName>
                                        </p:attrNameLst>
                                      </p:cBhvr>
                                      <p:to>
                                        <p:strVal val="visible"/>
                                      </p:to>
                                    </p:set>
                                    <p:animEffect transition="in" filter="wipe(left)">
                                      <p:cBhvr>
                                        <p:cTn id="64" dur="500"/>
                                        <p:tgtEl>
                                          <p:spTgt spid="23">
                                            <p:txEl>
                                              <p:pRg st="1" end="1"/>
                                            </p:txEl>
                                          </p:spTgt>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left)">
                                      <p:cBhvr>
                                        <p:cTn id="6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p:bldP spid="26" grpId="0" animBg="1"/>
      <p:bldP spid="27" grpId="0" animBg="1"/>
      <p:bldP spid="34" grpId="0"/>
      <p:bldP spid="3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8544" name="Picture 48" descr="fig3"/>
          <p:cNvPicPr>
            <a:picLocks noChangeAspect="1" noChangeArrowheads="1"/>
          </p:cNvPicPr>
          <p:nvPr/>
        </p:nvPicPr>
        <p:blipFill>
          <a:blip r:embed="rId2" cstate="print"/>
          <a:srcRect/>
          <a:stretch>
            <a:fillRect/>
          </a:stretch>
        </p:blipFill>
        <p:spPr bwMode="auto">
          <a:xfrm>
            <a:off x="609600" y="2152650"/>
            <a:ext cx="5105400" cy="3257550"/>
          </a:xfrm>
          <a:prstGeom prst="rect">
            <a:avLst/>
          </a:prstGeom>
          <a:noFill/>
          <a:ln w="9525">
            <a:noFill/>
            <a:miter lim="800000"/>
            <a:headEnd/>
            <a:tailEnd/>
          </a:ln>
        </p:spPr>
      </p:pic>
      <p:sp>
        <p:nvSpPr>
          <p:cNvPr id="618503" name="Rectangle 7"/>
          <p:cNvSpPr>
            <a:spLocks noChangeArrowheads="1"/>
          </p:cNvSpPr>
          <p:nvPr/>
        </p:nvSpPr>
        <p:spPr bwMode="auto">
          <a:xfrm>
            <a:off x="5867400" y="3048001"/>
            <a:ext cx="2971800" cy="2230486"/>
          </a:xfrm>
          <a:prstGeom prst="rect">
            <a:avLst/>
          </a:prstGeom>
          <a:solidFill>
            <a:schemeClr val="bg1"/>
          </a:solidFill>
          <a:ln w="9525">
            <a:noFill/>
            <a:miter lim="800000"/>
            <a:headEnd/>
            <a:tailEnd/>
          </a:ln>
        </p:spPr>
        <p:txBody>
          <a:bodyPr/>
          <a:lstStyle/>
          <a:p>
            <a:pPr>
              <a:spcBef>
                <a:spcPct val="20000"/>
              </a:spcBef>
              <a:spcAft>
                <a:spcPct val="20000"/>
              </a:spcAft>
              <a:buFontTx/>
              <a:buNone/>
            </a:pPr>
            <a:r>
              <a:rPr lang="en-US" sz="1600" dirty="0">
                <a:latin typeface="Arial" charset="0"/>
              </a:rPr>
              <a:t>A price index, which represents the cost of buying bundle </a:t>
            </a:r>
            <a:r>
              <a:rPr lang="en-US" sz="1600" i="1" dirty="0">
                <a:latin typeface="Arial" charset="0"/>
              </a:rPr>
              <a:t>A</a:t>
            </a:r>
            <a:r>
              <a:rPr lang="en-US" sz="1600" dirty="0">
                <a:latin typeface="Arial" charset="0"/>
              </a:rPr>
              <a:t> at current prices relative to the cost of bundle </a:t>
            </a:r>
            <a:r>
              <a:rPr lang="en-US" sz="1600" i="1" dirty="0">
                <a:latin typeface="Arial" charset="0"/>
              </a:rPr>
              <a:t>A</a:t>
            </a:r>
            <a:r>
              <a:rPr lang="en-US" sz="1600" dirty="0">
                <a:latin typeface="Arial" charset="0"/>
              </a:rPr>
              <a:t> at base-year prices, overstates the ideal cost-of-living index.</a:t>
            </a:r>
          </a:p>
        </p:txBody>
      </p:sp>
      <p:pic>
        <p:nvPicPr>
          <p:cNvPr id="51206" name="Picture 41" descr="fig3"/>
          <p:cNvPicPr>
            <a:picLocks noChangeAspect="1" noChangeArrowheads="1"/>
          </p:cNvPicPr>
          <p:nvPr/>
        </p:nvPicPr>
        <p:blipFill>
          <a:blip r:embed="rId3" cstate="print"/>
          <a:srcRect/>
          <a:stretch>
            <a:fillRect/>
          </a:stretch>
        </p:blipFill>
        <p:spPr bwMode="auto">
          <a:xfrm>
            <a:off x="609600" y="2133600"/>
            <a:ext cx="5105400" cy="3257550"/>
          </a:xfrm>
          <a:prstGeom prst="rect">
            <a:avLst/>
          </a:prstGeom>
          <a:noFill/>
          <a:ln w="9525">
            <a:noFill/>
            <a:miter lim="800000"/>
            <a:headEnd/>
            <a:tailEnd/>
          </a:ln>
        </p:spPr>
      </p:pic>
      <p:pic>
        <p:nvPicPr>
          <p:cNvPr id="51207" name="Picture 42" descr="fig3"/>
          <p:cNvPicPr>
            <a:picLocks noChangeAspect="1" noChangeArrowheads="1"/>
          </p:cNvPicPr>
          <p:nvPr/>
        </p:nvPicPr>
        <p:blipFill>
          <a:blip r:embed="rId4" cstate="print"/>
          <a:srcRect/>
          <a:stretch>
            <a:fillRect/>
          </a:stretch>
        </p:blipFill>
        <p:spPr bwMode="auto">
          <a:xfrm>
            <a:off x="609600" y="2133600"/>
            <a:ext cx="5105400" cy="3257550"/>
          </a:xfrm>
          <a:prstGeom prst="rect">
            <a:avLst/>
          </a:prstGeom>
          <a:noFill/>
          <a:ln w="9525">
            <a:noFill/>
            <a:miter lim="800000"/>
            <a:headEnd/>
            <a:tailEnd/>
          </a:ln>
        </p:spPr>
      </p:pic>
      <p:pic>
        <p:nvPicPr>
          <p:cNvPr id="51210" name="Picture 45" descr="fig3"/>
          <p:cNvPicPr>
            <a:picLocks noChangeAspect="1" noChangeArrowheads="1"/>
          </p:cNvPicPr>
          <p:nvPr/>
        </p:nvPicPr>
        <p:blipFill>
          <a:blip r:embed="rId5" cstate="print"/>
          <a:srcRect/>
          <a:stretch>
            <a:fillRect/>
          </a:stretch>
        </p:blipFill>
        <p:spPr bwMode="auto">
          <a:xfrm>
            <a:off x="609600" y="2133600"/>
            <a:ext cx="5105400" cy="3257550"/>
          </a:xfrm>
          <a:prstGeom prst="rect">
            <a:avLst/>
          </a:prstGeom>
          <a:noFill/>
          <a:ln w="9525">
            <a:noFill/>
            <a:miter lim="800000"/>
            <a:headEnd/>
            <a:tailEnd/>
          </a:ln>
        </p:spPr>
      </p:pic>
      <p:pic>
        <p:nvPicPr>
          <p:cNvPr id="51212" name="Picture 47" descr="fig3"/>
          <p:cNvPicPr>
            <a:picLocks noChangeAspect="1" noChangeArrowheads="1"/>
          </p:cNvPicPr>
          <p:nvPr/>
        </p:nvPicPr>
        <p:blipFill>
          <a:blip r:embed="rId6" cstate="print"/>
          <a:srcRect/>
          <a:stretch>
            <a:fillRect/>
          </a:stretch>
        </p:blipFill>
        <p:spPr bwMode="auto">
          <a:xfrm>
            <a:off x="609600" y="2133600"/>
            <a:ext cx="5105400" cy="3257550"/>
          </a:xfrm>
          <a:prstGeom prst="rect">
            <a:avLst/>
          </a:prstGeom>
          <a:noFill/>
          <a:ln w="9525">
            <a:noFill/>
            <a:miter lim="800000"/>
            <a:headEnd/>
            <a:tailEnd/>
          </a:ln>
        </p:spPr>
      </p:pic>
      <p:sp>
        <p:nvSpPr>
          <p:cNvPr id="51213" name="Rectangle 49"/>
          <p:cNvSpPr>
            <a:spLocks noChangeArrowheads="1"/>
          </p:cNvSpPr>
          <p:nvPr/>
        </p:nvSpPr>
        <p:spPr bwMode="auto">
          <a:xfrm>
            <a:off x="457200" y="985837"/>
            <a:ext cx="3429000" cy="395288"/>
          </a:xfrm>
          <a:prstGeom prst="rect">
            <a:avLst/>
          </a:prstGeom>
          <a:noFill/>
          <a:ln w="9525">
            <a:noFill/>
            <a:miter lim="800000"/>
            <a:headEnd/>
            <a:tailEnd/>
          </a:ln>
        </p:spPr>
        <p:txBody>
          <a:bodyPr lIns="45720" rIns="45720" anchor="ctr"/>
          <a:lstStyle/>
          <a:p>
            <a:pPr>
              <a:spcBef>
                <a:spcPct val="20000"/>
              </a:spcBef>
              <a:buFontTx/>
              <a:buNone/>
            </a:pPr>
            <a:r>
              <a:rPr lang="en-US" sz="1600" b="1" dirty="0">
                <a:latin typeface="Arial" charset="0"/>
              </a:rPr>
              <a:t>COST-OF-LIVING INDEXES</a:t>
            </a:r>
          </a:p>
        </p:txBody>
      </p:sp>
      <p:sp>
        <p:nvSpPr>
          <p:cNvPr id="51214" name="Rectangle 50"/>
          <p:cNvSpPr>
            <a:spLocks noChangeArrowheads="1"/>
          </p:cNvSpPr>
          <p:nvPr/>
        </p:nvSpPr>
        <p:spPr bwMode="auto">
          <a:xfrm>
            <a:off x="457200" y="681037"/>
            <a:ext cx="2830514" cy="304800"/>
          </a:xfrm>
          <a:prstGeom prst="rect">
            <a:avLst/>
          </a:prstGeom>
          <a:noFill/>
          <a:ln w="9525">
            <a:noFill/>
            <a:miter lim="800000"/>
            <a:headEnd/>
            <a:tailEnd/>
          </a:ln>
        </p:spPr>
        <p:txBody>
          <a:bodyPr lIns="45720" rIns="45720" anchor="ctr"/>
          <a:lstStyle/>
          <a:p>
            <a:pPr marL="342900" indent="-342900">
              <a:spcBef>
                <a:spcPct val="20000"/>
              </a:spcBef>
              <a:buFontTx/>
              <a:buNone/>
            </a:pPr>
            <a:r>
              <a:rPr lang="en-US" sz="2000" b="1" dirty="0">
                <a:solidFill>
                  <a:srgbClr val="ED1B2F"/>
                </a:solidFill>
                <a:latin typeface="Arial" charset="0"/>
              </a:rPr>
              <a:t>F</a:t>
            </a:r>
            <a:r>
              <a:rPr lang="en-US" sz="1600" b="1" dirty="0">
                <a:solidFill>
                  <a:srgbClr val="ED1B2F"/>
                </a:solidFill>
                <a:latin typeface="Arial" charset="0"/>
              </a:rPr>
              <a:t>IGURE </a:t>
            </a:r>
            <a:r>
              <a:rPr lang="en-US" sz="2000" b="1" dirty="0" smtClean="0">
                <a:solidFill>
                  <a:srgbClr val="ED1B2F"/>
                </a:solidFill>
                <a:latin typeface="Arial" charset="0"/>
              </a:rPr>
              <a:t>3.24  </a:t>
            </a:r>
            <a:r>
              <a:rPr lang="en-US" sz="1600" b="1" dirty="0" smtClean="0">
                <a:solidFill>
                  <a:schemeClr val="bg1">
                    <a:lumMod val="75000"/>
                  </a:schemeClr>
                </a:solidFill>
                <a:latin typeface="Arial" charset="0"/>
              </a:rPr>
              <a:t>(2 of 2)</a:t>
            </a:r>
            <a:endParaRPr lang="en-US" sz="1600" b="1" dirty="0">
              <a:solidFill>
                <a:schemeClr val="bg1">
                  <a:lumMod val="75000"/>
                </a:schemeClr>
              </a:solidFill>
              <a:latin typeface="Arial" charset="0"/>
            </a:endParaRPr>
          </a:p>
        </p:txBody>
      </p:sp>
      <p:grpSp>
        <p:nvGrpSpPr>
          <p:cNvPr id="18" name="Group 17"/>
          <p:cNvGrpSpPr>
            <a:grpSpLocks/>
          </p:cNvGrpSpPr>
          <p:nvPr/>
        </p:nvGrpSpPr>
        <p:grpSpPr bwMode="auto">
          <a:xfrm>
            <a:off x="5867400" y="4724400"/>
            <a:ext cx="2971800" cy="200025"/>
            <a:chOff x="3657600" y="1678781"/>
            <a:chExt cx="4800600" cy="152400"/>
          </a:xfrm>
        </p:grpSpPr>
        <p:cxnSp>
          <p:nvCxnSpPr>
            <p:cNvPr id="51254" name="Straight Connector 19"/>
            <p:cNvCxnSpPr>
              <a:cxnSpLocks noChangeShapeType="1"/>
            </p:cNvCxnSpPr>
            <p:nvPr/>
          </p:nvCxnSpPr>
          <p:spPr bwMode="auto">
            <a:xfrm>
              <a:off x="3657600" y="1752600"/>
              <a:ext cx="4800600" cy="0"/>
            </a:xfrm>
            <a:prstGeom prst="line">
              <a:avLst/>
            </a:prstGeom>
            <a:noFill/>
            <a:ln w="15875" algn="ctr">
              <a:solidFill>
                <a:srgbClr val="00AB4E"/>
              </a:solidFill>
              <a:round/>
              <a:headEnd/>
              <a:tailEnd/>
            </a:ln>
            <a:effectLst/>
          </p:spPr>
        </p:cxnSp>
        <p:cxnSp>
          <p:nvCxnSpPr>
            <p:cNvPr id="51255" name="Straight Connector 20"/>
            <p:cNvCxnSpPr>
              <a:cxnSpLocks noChangeShapeType="1"/>
            </p:cNvCxnSpPr>
            <p:nvPr/>
          </p:nvCxnSpPr>
          <p:spPr bwMode="auto">
            <a:xfrm>
              <a:off x="8458200" y="1678781"/>
              <a:ext cx="0" cy="152400"/>
            </a:xfrm>
            <a:prstGeom prst="line">
              <a:avLst/>
            </a:prstGeom>
            <a:noFill/>
            <a:ln w="15875" algn="ctr">
              <a:solidFill>
                <a:srgbClr val="00AB4E"/>
              </a:solidFill>
              <a:round/>
              <a:headEnd/>
              <a:tailEnd/>
            </a:ln>
            <a:effectLst/>
          </p:spPr>
        </p:cxnSp>
      </p:grpSp>
      <p:grpSp>
        <p:nvGrpSpPr>
          <p:cNvPr id="22" name="Group 21"/>
          <p:cNvGrpSpPr>
            <a:grpSpLocks/>
          </p:cNvGrpSpPr>
          <p:nvPr/>
        </p:nvGrpSpPr>
        <p:grpSpPr bwMode="auto">
          <a:xfrm>
            <a:off x="5791200" y="3048001"/>
            <a:ext cx="152400" cy="2686050"/>
            <a:chOff x="3574256" y="2209800"/>
            <a:chExt cx="152400" cy="4114800"/>
          </a:xfrm>
        </p:grpSpPr>
        <p:cxnSp>
          <p:nvCxnSpPr>
            <p:cNvPr id="51252" name="Straight Connector 19"/>
            <p:cNvCxnSpPr>
              <a:cxnSpLocks noChangeShapeType="1"/>
            </p:cNvCxnSpPr>
            <p:nvPr/>
          </p:nvCxnSpPr>
          <p:spPr bwMode="auto">
            <a:xfrm flipV="1">
              <a:off x="3648075" y="2209800"/>
              <a:ext cx="0" cy="4114800"/>
            </a:xfrm>
            <a:prstGeom prst="line">
              <a:avLst/>
            </a:prstGeom>
            <a:noFill/>
            <a:ln w="15875" algn="ctr">
              <a:solidFill>
                <a:srgbClr val="00AB4E"/>
              </a:solidFill>
              <a:round/>
              <a:headEnd/>
              <a:tailEnd/>
            </a:ln>
            <a:effectLst/>
          </p:spPr>
        </p:cxnSp>
        <p:cxnSp>
          <p:nvCxnSpPr>
            <p:cNvPr id="51253" name="Straight Connector 23"/>
            <p:cNvCxnSpPr>
              <a:cxnSpLocks noChangeShapeType="1"/>
            </p:cNvCxnSpPr>
            <p:nvPr/>
          </p:nvCxnSpPr>
          <p:spPr bwMode="auto">
            <a:xfrm rot="-5400000">
              <a:off x="3650456" y="2133600"/>
              <a:ext cx="0" cy="152400"/>
            </a:xfrm>
            <a:prstGeom prst="line">
              <a:avLst/>
            </a:prstGeom>
            <a:noFill/>
            <a:ln w="15875" algn="ctr">
              <a:solidFill>
                <a:srgbClr val="00AB4E"/>
              </a:solidFill>
              <a:round/>
              <a:headEnd/>
              <a:tailEnd/>
            </a:ln>
            <a:effectLst/>
          </p:spPr>
        </p:cxnSp>
      </p:grpSp>
      <p:grpSp>
        <p:nvGrpSpPr>
          <p:cNvPr id="25" name="Group 24"/>
          <p:cNvGrpSpPr>
            <a:grpSpLocks/>
          </p:cNvGrpSpPr>
          <p:nvPr/>
        </p:nvGrpSpPr>
        <p:grpSpPr bwMode="auto">
          <a:xfrm>
            <a:off x="457200" y="5676900"/>
            <a:ext cx="5410200" cy="114300"/>
            <a:chOff x="457199" y="5791200"/>
            <a:chExt cx="3193257" cy="152400"/>
          </a:xfrm>
        </p:grpSpPr>
        <p:cxnSp>
          <p:nvCxnSpPr>
            <p:cNvPr id="51250" name="Straight Connector 22"/>
            <p:cNvCxnSpPr>
              <a:cxnSpLocks noChangeShapeType="1"/>
            </p:cNvCxnSpPr>
            <p:nvPr/>
          </p:nvCxnSpPr>
          <p:spPr bwMode="auto">
            <a:xfrm flipH="1">
              <a:off x="457200" y="5869781"/>
              <a:ext cx="3193256" cy="0"/>
            </a:xfrm>
            <a:prstGeom prst="line">
              <a:avLst/>
            </a:prstGeom>
            <a:noFill/>
            <a:ln w="15875" algn="ctr">
              <a:solidFill>
                <a:srgbClr val="00AB4E"/>
              </a:solidFill>
              <a:round/>
              <a:headEnd/>
              <a:tailEnd/>
            </a:ln>
            <a:effectLst/>
          </p:spPr>
        </p:cxnSp>
        <p:cxnSp>
          <p:nvCxnSpPr>
            <p:cNvPr id="51251" name="Straight Connector 23"/>
            <p:cNvCxnSpPr>
              <a:cxnSpLocks noChangeShapeType="1"/>
            </p:cNvCxnSpPr>
            <p:nvPr/>
          </p:nvCxnSpPr>
          <p:spPr bwMode="auto">
            <a:xfrm rot="10800000">
              <a:off x="457199" y="5791200"/>
              <a:ext cx="0" cy="152400"/>
            </a:xfrm>
            <a:prstGeom prst="line">
              <a:avLst/>
            </a:prstGeom>
            <a:noFill/>
            <a:ln w="15875" algn="ctr">
              <a:solidFill>
                <a:srgbClr val="00AB4E"/>
              </a:solidFill>
              <a:round/>
              <a:headEnd/>
              <a:tailEnd/>
            </a:ln>
            <a:effectLst/>
          </p:spPr>
        </p:cxnSp>
      </p:grpSp>
      <p:pic>
        <p:nvPicPr>
          <p:cNvPr id="51208" name="Picture 43" descr="fig3"/>
          <p:cNvPicPr>
            <a:picLocks noChangeAspect="1" noChangeArrowheads="1"/>
          </p:cNvPicPr>
          <p:nvPr/>
        </p:nvPicPr>
        <p:blipFill>
          <a:blip r:embed="rId7" cstate="print"/>
          <a:srcRect/>
          <a:stretch>
            <a:fillRect/>
          </a:stretch>
        </p:blipFill>
        <p:spPr bwMode="auto">
          <a:xfrm>
            <a:off x="609600" y="2133600"/>
            <a:ext cx="5105400" cy="3257550"/>
          </a:xfrm>
          <a:prstGeom prst="rect">
            <a:avLst/>
          </a:prstGeom>
          <a:noFill/>
          <a:ln w="9525">
            <a:noFill/>
            <a:miter lim="800000"/>
            <a:headEnd/>
            <a:tailEnd/>
          </a:ln>
        </p:spPr>
      </p:pic>
      <p:pic>
        <p:nvPicPr>
          <p:cNvPr id="51211" name="Picture 46" descr="fig3"/>
          <p:cNvPicPr>
            <a:picLocks noChangeAspect="1" noChangeArrowheads="1"/>
          </p:cNvPicPr>
          <p:nvPr/>
        </p:nvPicPr>
        <p:blipFill>
          <a:blip r:embed="rId8" cstate="print"/>
          <a:srcRect/>
          <a:stretch>
            <a:fillRect/>
          </a:stretch>
        </p:blipFill>
        <p:spPr bwMode="auto">
          <a:xfrm>
            <a:off x="609600" y="2133600"/>
            <a:ext cx="5105400" cy="3257550"/>
          </a:xfrm>
          <a:prstGeom prst="rect">
            <a:avLst/>
          </a:prstGeom>
          <a:noFill/>
          <a:ln w="9525">
            <a:noFill/>
            <a:miter lim="800000"/>
            <a:headEnd/>
            <a:tailEnd/>
          </a:ln>
        </p:spPr>
      </p:pic>
      <p:pic>
        <p:nvPicPr>
          <p:cNvPr id="51209" name="Picture 44" descr="fig3"/>
          <p:cNvPicPr>
            <a:picLocks noChangeAspect="1" noChangeArrowheads="1"/>
          </p:cNvPicPr>
          <p:nvPr/>
        </p:nvPicPr>
        <p:blipFill>
          <a:blip r:embed="rId9" cstate="print"/>
          <a:srcRect/>
          <a:stretch>
            <a:fillRect/>
          </a:stretch>
        </p:blipFill>
        <p:spPr bwMode="auto">
          <a:xfrm>
            <a:off x="609600" y="2133600"/>
            <a:ext cx="5105400" cy="3257550"/>
          </a:xfrm>
          <a:prstGeom prst="rect">
            <a:avLst/>
          </a:prstGeom>
          <a:noFill/>
          <a:ln w="9525">
            <a:noFill/>
            <a:miter lim="800000"/>
            <a:headEnd/>
            <a:tailEnd/>
          </a:ln>
        </p:spPr>
      </p:pic>
      <p:graphicFrame>
        <p:nvGraphicFramePr>
          <p:cNvPr id="27" name="Group 49"/>
          <p:cNvGraphicFramePr>
            <a:graphicFrameLocks noGrp="1"/>
          </p:cNvGraphicFramePr>
          <p:nvPr>
            <p:extLst>
              <p:ext uri="{D42A27DB-BD31-4B8C-83A1-F6EECF244321}">
                <p14:modId xmlns:p14="http://schemas.microsoft.com/office/powerpoint/2010/main" val="3738138985"/>
              </p:ext>
            </p:extLst>
          </p:nvPr>
        </p:nvGraphicFramePr>
        <p:xfrm>
          <a:off x="3276600" y="703239"/>
          <a:ext cx="4419600" cy="2163786"/>
        </p:xfrm>
        <a:graphic>
          <a:graphicData uri="http://schemas.openxmlformats.org/drawingml/2006/table">
            <a:tbl>
              <a:tblPr/>
              <a:tblGrid>
                <a:gridCol w="1066800"/>
                <a:gridCol w="482600"/>
                <a:gridCol w="1346200"/>
                <a:gridCol w="1524000"/>
              </a:tblGrid>
              <a:tr h="30475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1" i="0" u="none" strike="noStrike" cap="none" normalizeH="0" baseline="0" dirty="0" smtClean="0">
                          <a:ln>
                            <a:noFill/>
                          </a:ln>
                          <a:solidFill>
                            <a:schemeClr val="bg1"/>
                          </a:solidFill>
                          <a:effectLst/>
                          <a:latin typeface="Arial" charset="0"/>
                        </a:rPr>
                        <a:t>TABLE 3.3 </a:t>
                      </a:r>
                    </a:p>
                  </a:txBody>
                  <a:tcPr marT="45699" marB="45699" horzOverflow="overflow">
                    <a:lnL w="28575" cap="flat" cmpd="sng" algn="ctr">
                      <a:solidFill>
                        <a:srgbClr val="00AB4E"/>
                      </a:solidFill>
                      <a:prstDash val="solid"/>
                      <a:round/>
                      <a:headEnd type="none" w="med" len="med"/>
                      <a:tailEnd type="none" w="med" len="med"/>
                    </a:lnL>
                    <a:lnR w="19050" cap="flat" cmpd="sng" algn="ctr">
                      <a:no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950057"/>
                    </a:solidFill>
                  </a:tcPr>
                </a:tc>
                <a:tc gridSpan="3">
                  <a:txBody>
                    <a:bodyPr/>
                    <a:lstStyle/>
                    <a:p>
                      <a:r>
                        <a:rPr lang="en-US" sz="1400" b="1" dirty="0" smtClean="0">
                          <a:solidFill>
                            <a:srgbClr val="FFFFFF"/>
                          </a:solidFill>
                        </a:rPr>
                        <a:t>IDEAL</a:t>
                      </a:r>
                      <a:r>
                        <a:rPr lang="en-US" sz="1400" b="1" baseline="0" dirty="0" smtClean="0">
                          <a:solidFill>
                            <a:srgbClr val="FFFFFF"/>
                          </a:solidFill>
                        </a:rPr>
                        <a:t> COST-OF-LIVING INDEX</a:t>
                      </a:r>
                      <a:endParaRPr lang="en-US" sz="1400" b="1" dirty="0">
                        <a:solidFill>
                          <a:srgbClr val="FFFFFF"/>
                        </a:solidFill>
                      </a:endParaRPr>
                    </a:p>
                  </a:txBody>
                  <a:tcPr marT="45699" marB="45699" horzOverflow="overflow">
                    <a:lnL w="19050" cap="flat" cmpd="sng" algn="ctr">
                      <a:noFill/>
                      <a:prstDash val="solid"/>
                      <a:round/>
                      <a:headEnd type="none" w="med" len="med"/>
                      <a:tailEnd type="none" w="med" len="med"/>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AB4E"/>
                    </a:solidFill>
                  </a:tcPr>
                </a:tc>
                <a:tc hMerge="1">
                  <a:txBody>
                    <a:bodyPr/>
                    <a:lstStyle/>
                    <a:p>
                      <a:endParaRPr lang="en-US"/>
                    </a:p>
                  </a:txBody>
                  <a:tcPr/>
                </a:tc>
                <a:tc hMerge="1">
                  <a:txBody>
                    <a:bodyPr/>
                    <a:lstStyle/>
                    <a:p>
                      <a:endParaRPr lang="en-US"/>
                    </a:p>
                  </a:txBody>
                  <a:tcPr/>
                </a:tc>
              </a:tr>
              <a:tr h="335234">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marT="45699" marB="45699" horzOverflow="overflow">
                    <a:lnL w="28575" cap="flat" cmpd="sng" algn="ctr">
                      <a:solidFill>
                        <a:srgbClr val="00AB4E"/>
                      </a:solidFill>
                      <a:prstDash val="solid"/>
                      <a:round/>
                      <a:headEnd type="none" w="med" len="med"/>
                      <a:tailEnd type="none" w="med" len="med"/>
                    </a:lnL>
                    <a:lnR>
                      <a:noFill/>
                    </a:lnR>
                    <a:lnT w="12700" cap="flat" cmpd="sng" algn="ctr">
                      <a:no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smtClean="0">
                        <a:ln>
                          <a:noFill/>
                        </a:ln>
                        <a:solidFill>
                          <a:schemeClr val="tx1"/>
                        </a:solidFill>
                        <a:effectLst/>
                        <a:latin typeface="Arial" charset="0"/>
                      </a:endParaRPr>
                    </a:p>
                  </a:txBody>
                  <a:tcPr marT="45699" marB="45699" horzOverflow="overflow">
                    <a:lnL>
                      <a:noFill/>
                    </a:lnL>
                    <a:lnR>
                      <a:noFill/>
                    </a:lnR>
                    <a:lnT w="12700" cap="flat" cmpd="sng" algn="ctr">
                      <a:no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marT="45699" marB="45699" horzOverflow="overflow">
                    <a:lnL>
                      <a:noFill/>
                    </a:lnL>
                    <a:lnR w="28575" cap="flat" cmpd="sng" algn="ctr">
                      <a:solidFill>
                        <a:srgbClr val="00AB4E"/>
                      </a:solidFill>
                      <a:prstDash val="solid"/>
                      <a:round/>
                      <a:headEnd type="none" w="med" len="med"/>
                      <a:tailEnd type="none" w="med" len="med"/>
                    </a:lnR>
                    <a:lnT w="19050" cap="flat" cmpd="sng" algn="ctr">
                      <a:no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Price of books</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$20/book</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$100/bk</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Number of books</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15</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6</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Price of food</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$2.00/lb.</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$2.20/lb.</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Pounds of food</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smtClean="0">
                          <a:ln>
                            <a:noFill/>
                          </a:ln>
                          <a:solidFill>
                            <a:schemeClr val="tx1"/>
                          </a:solidFill>
                          <a:effectLst/>
                          <a:latin typeface="Arial" charset="0"/>
                        </a:rPr>
                        <a:t>100</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300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r h="30475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Expenditure</a:t>
                      </a:r>
                    </a:p>
                  </a:txBody>
                  <a:tcPr marT="45699" marB="45699" horzOverflow="overflow">
                    <a:lnL w="28575" cap="flat" cmpd="sng" algn="ctr">
                      <a:solidFill>
                        <a:srgbClr val="00AB4E"/>
                      </a:solidFill>
                      <a:prstDash val="solid"/>
                      <a:round/>
                      <a:headEnd type="none" w="med" len="med"/>
                      <a:tailEnd type="none" w="med" len="med"/>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$500</a:t>
                      </a:r>
                    </a:p>
                  </a:txBody>
                  <a:tcPr marT="45699" marB="45699" horzOverflow="overflow">
                    <a:lnL>
                      <a:noFill/>
                    </a:lnL>
                    <a:lnR>
                      <a:noFill/>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400" b="0" i="0" u="none" strike="noStrike" cap="none" normalizeH="0" baseline="0" dirty="0" smtClean="0">
                          <a:ln>
                            <a:noFill/>
                          </a:ln>
                          <a:solidFill>
                            <a:schemeClr val="tx1"/>
                          </a:solidFill>
                          <a:effectLst/>
                          <a:latin typeface="Arial" charset="0"/>
                        </a:rPr>
                        <a:t>$1260</a:t>
                      </a:r>
                    </a:p>
                  </a:txBody>
                  <a:tcPr marT="45699" marB="45699" horzOverflow="overflow">
                    <a:lnL>
                      <a:noFill/>
                    </a:lnL>
                    <a:lnR w="28575" cap="flat" cmpd="sng" algn="ctr">
                      <a:solidFill>
                        <a:srgbClr val="00AB4E"/>
                      </a:solidFill>
                      <a:prstDash val="solid"/>
                      <a:round/>
                      <a:headEnd type="none" w="med" len="med"/>
                      <a:tailEnd type="none" w="med" len="med"/>
                    </a:lnR>
                    <a:lnT w="28575" cap="flat" cmpd="sng" algn="ctr">
                      <a:solidFill>
                        <a:srgbClr val="00AB4E"/>
                      </a:solidFill>
                      <a:prstDash val="solid"/>
                      <a:round/>
                      <a:headEnd type="none" w="med" len="med"/>
                      <a:tailEnd type="none" w="med" len="med"/>
                    </a:lnT>
                    <a:lnB w="28575" cap="flat" cmpd="sng" algn="ctr">
                      <a:solidFill>
                        <a:srgbClr val="00AB4E"/>
                      </a:solidFill>
                      <a:prstDash val="solid"/>
                      <a:round/>
                      <a:headEnd type="none" w="med" len="med"/>
                      <a:tailEnd type="none" w="med" len="med"/>
                    </a:lnB>
                    <a:lnTlToBr>
                      <a:noFill/>
                    </a:lnTlToBr>
                    <a:lnBlToTr>
                      <a:noFill/>
                    </a:lnBlToTr>
                    <a:noFill/>
                  </a:tcPr>
                </a:tc>
              </a:tr>
            </a:tbl>
          </a:graphicData>
        </a:graphic>
      </p:graphicFrame>
      <p:sp>
        <p:nvSpPr>
          <p:cNvPr id="28" name="Text Box 40"/>
          <p:cNvSpPr txBox="1">
            <a:spLocks noChangeArrowheads="1"/>
          </p:cNvSpPr>
          <p:nvPr/>
        </p:nvSpPr>
        <p:spPr bwMode="auto">
          <a:xfrm>
            <a:off x="6153150" y="1027089"/>
            <a:ext cx="1524000" cy="307975"/>
          </a:xfrm>
          <a:prstGeom prst="rect">
            <a:avLst/>
          </a:prstGeom>
          <a:solidFill>
            <a:schemeClr val="bg1">
              <a:alpha val="54117"/>
            </a:schemeClr>
          </a:solidFill>
          <a:ln w="9525">
            <a:noFill/>
            <a:miter lim="800000"/>
            <a:headEnd/>
            <a:tailEnd/>
          </a:ln>
        </p:spPr>
        <p:txBody>
          <a:bodyPr wrap="square">
            <a:spAutoFit/>
          </a:bodyPr>
          <a:lstStyle/>
          <a:p>
            <a:pPr algn="ctr">
              <a:spcBef>
                <a:spcPct val="20000"/>
              </a:spcBef>
              <a:buFontTx/>
              <a:buNone/>
            </a:pPr>
            <a:r>
              <a:rPr lang="en-US" sz="1400" b="1" dirty="0">
                <a:latin typeface="Arial" charset="0"/>
              </a:rPr>
              <a:t>2010 (</a:t>
            </a:r>
            <a:r>
              <a:rPr lang="en-US" sz="1400" b="1" i="1" dirty="0">
                <a:latin typeface="Arial" charset="0"/>
              </a:rPr>
              <a:t>RACHEL</a:t>
            </a:r>
            <a:r>
              <a:rPr lang="en-US" sz="1400" b="1" dirty="0">
                <a:latin typeface="Arial" charset="0"/>
              </a:rPr>
              <a:t>)</a:t>
            </a:r>
          </a:p>
        </p:txBody>
      </p:sp>
      <p:sp>
        <p:nvSpPr>
          <p:cNvPr id="29" name="Text Box 41"/>
          <p:cNvSpPr txBox="1">
            <a:spLocks noChangeArrowheads="1"/>
          </p:cNvSpPr>
          <p:nvPr/>
        </p:nvSpPr>
        <p:spPr bwMode="auto">
          <a:xfrm>
            <a:off x="4781550" y="1027089"/>
            <a:ext cx="1422400" cy="304800"/>
          </a:xfrm>
          <a:prstGeom prst="rect">
            <a:avLst/>
          </a:prstGeom>
          <a:solidFill>
            <a:schemeClr val="bg1">
              <a:alpha val="54117"/>
            </a:schemeClr>
          </a:solidFill>
          <a:ln w="9525">
            <a:noFill/>
            <a:miter lim="800000"/>
            <a:headEnd/>
            <a:tailEnd/>
          </a:ln>
        </p:spPr>
        <p:txBody>
          <a:bodyPr>
            <a:spAutoFit/>
          </a:bodyPr>
          <a:lstStyle/>
          <a:p>
            <a:pPr algn="ctr">
              <a:spcBef>
                <a:spcPct val="20000"/>
              </a:spcBef>
              <a:buFontTx/>
              <a:buNone/>
            </a:pPr>
            <a:r>
              <a:rPr lang="en-US" sz="1400" b="1" dirty="0">
                <a:latin typeface="Arial" charset="0"/>
              </a:rPr>
              <a:t>2000 (</a:t>
            </a:r>
            <a:r>
              <a:rPr lang="en-US" sz="1400" b="1" i="1" dirty="0">
                <a:latin typeface="Arial" charset="0"/>
              </a:rPr>
              <a:t>SARAH</a:t>
            </a:r>
            <a:r>
              <a:rPr lang="en-US" sz="1400" b="1" dirty="0">
                <a:latin typeface="Arial" charset="0"/>
              </a:rPr>
              <a:t>)</a:t>
            </a:r>
          </a:p>
        </p:txBody>
      </p:sp>
      <p:pic>
        <p:nvPicPr>
          <p:cNvPr id="30"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18544"/>
                                        </p:tgtEl>
                                        <p:attrNameLst>
                                          <p:attrName>style.visibility</p:attrName>
                                        </p:attrNameLst>
                                      </p:cBhvr>
                                      <p:to>
                                        <p:strVal val="visible"/>
                                      </p:to>
                                    </p:set>
                                    <p:animEffect transition="in" filter="wipe(left)">
                                      <p:cBhvr>
                                        <p:cTn id="7" dur="1000"/>
                                        <p:tgtEl>
                                          <p:spTgt spid="618544"/>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618503">
                                            <p:txEl>
                                              <p:pRg st="0" end="0"/>
                                            </p:txEl>
                                          </p:spTgt>
                                        </p:tgtEl>
                                        <p:attrNameLst>
                                          <p:attrName>style.visibility</p:attrName>
                                        </p:attrNameLst>
                                      </p:cBhvr>
                                      <p:to>
                                        <p:strVal val="visible"/>
                                      </p:to>
                                    </p:set>
                                    <p:animEffect transition="in" filter="wipe(left)">
                                      <p:cBhvr>
                                        <p:cTn id="11" dur="500"/>
                                        <p:tgtEl>
                                          <p:spTgt spid="618503">
                                            <p:txEl>
                                              <p:pRg st="0" end="0"/>
                                            </p:txEl>
                                          </p:spTgt>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9527" name="Rectangle 7"/>
          <p:cNvSpPr>
            <a:spLocks noGrp="1" noChangeArrowheads="1"/>
          </p:cNvSpPr>
          <p:nvPr>
            <p:ph type="body" idx="4294967295"/>
          </p:nvPr>
        </p:nvSpPr>
        <p:spPr>
          <a:xfrm>
            <a:off x="457200" y="1"/>
            <a:ext cx="6705600" cy="685799"/>
          </a:xfrm>
          <a:prstGeom prst="rect">
            <a:avLst/>
          </a:prstGeom>
          <a:noFill/>
        </p:spPr>
        <p:txBody>
          <a:bodyPr anchor="b"/>
          <a:lstStyle/>
          <a:p>
            <a:pPr eaLnBrk="1" hangingPunct="1"/>
            <a:r>
              <a:rPr lang="en-US" sz="2000" b="1" dirty="0" smtClean="0">
                <a:solidFill>
                  <a:srgbClr val="950057"/>
                </a:solidFill>
              </a:rPr>
              <a:t>Laspeyres Index</a:t>
            </a:r>
          </a:p>
        </p:txBody>
      </p:sp>
      <p:sp>
        <p:nvSpPr>
          <p:cNvPr id="619528" name="Text Box 8"/>
          <p:cNvSpPr txBox="1">
            <a:spLocks noChangeArrowheads="1"/>
          </p:cNvSpPr>
          <p:nvPr/>
        </p:nvSpPr>
        <p:spPr bwMode="auto">
          <a:xfrm>
            <a:off x="457200" y="1143000"/>
            <a:ext cx="8229600" cy="1231106"/>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Laspeyres </a:t>
            </a:r>
            <a:r>
              <a:rPr lang="en-US" b="1" dirty="0">
                <a:solidFill>
                  <a:srgbClr val="382344"/>
                </a:solidFill>
                <a:latin typeface="Arial" charset="0"/>
              </a:rPr>
              <a:t>price index    </a:t>
            </a:r>
            <a:r>
              <a:rPr lang="en-US" dirty="0">
                <a:solidFill>
                  <a:srgbClr val="2A5CAA"/>
                </a:solidFill>
                <a:latin typeface="Arial" charset="0"/>
              </a:rPr>
              <a:t>Amount of money at current year prices that an individual requires to purchase a bundle of goods and services chosen in a base year divided by the cost of purchasing the same bundle at base-year prices.</a:t>
            </a:r>
          </a:p>
        </p:txBody>
      </p:sp>
      <p:sp>
        <p:nvSpPr>
          <p:cNvPr id="619530" name="Text Box 10"/>
          <p:cNvSpPr txBox="1">
            <a:spLocks noChangeArrowheads="1"/>
          </p:cNvSpPr>
          <p:nvPr/>
        </p:nvSpPr>
        <p:spPr bwMode="auto">
          <a:xfrm>
            <a:off x="457200" y="2852261"/>
            <a:ext cx="8229600" cy="1477328"/>
          </a:xfrm>
          <a:prstGeom prst="rect">
            <a:avLst/>
          </a:prstGeom>
          <a:noFill/>
          <a:ln w="9525">
            <a:noFill/>
            <a:miter lim="800000"/>
            <a:headEnd/>
            <a:tailEnd/>
          </a:ln>
        </p:spPr>
        <p:txBody>
          <a:bodyPr wrap="square">
            <a:spAutoFit/>
          </a:bodyPr>
          <a:lstStyle/>
          <a:p>
            <a:pPr>
              <a:buClr>
                <a:schemeClr val="bg2"/>
              </a:buClr>
              <a:buFontTx/>
              <a:buNone/>
            </a:pPr>
            <a:r>
              <a:rPr lang="en-US" b="1" dirty="0">
                <a:solidFill>
                  <a:srgbClr val="2A5CAA"/>
                </a:solidFill>
                <a:latin typeface="Arial" charset="0"/>
              </a:rPr>
              <a:t>COMPARING IDEAL COST-OF-LIVING AND LASPEYRES </a:t>
            </a:r>
            <a:r>
              <a:rPr lang="en-US" b="1" dirty="0" smtClean="0">
                <a:solidFill>
                  <a:srgbClr val="2A5CAA"/>
                </a:solidFill>
                <a:latin typeface="Arial" charset="0"/>
              </a:rPr>
              <a:t>INDEXES</a:t>
            </a:r>
          </a:p>
          <a:p>
            <a:pPr>
              <a:buClr>
                <a:schemeClr val="bg2"/>
              </a:buClr>
              <a:buFontTx/>
              <a:buNone/>
            </a:pPr>
            <a:endParaRPr lang="en-US" b="1" dirty="0">
              <a:solidFill>
                <a:srgbClr val="2A5CAA"/>
              </a:solidFill>
              <a:latin typeface="Arial" charset="0"/>
            </a:endParaRPr>
          </a:p>
          <a:p>
            <a:pPr>
              <a:buClr>
                <a:schemeClr val="bg2"/>
              </a:buClr>
              <a:buFontTx/>
              <a:buNone/>
            </a:pPr>
            <a:r>
              <a:rPr lang="en-US" dirty="0" smtClean="0">
                <a:latin typeface="Arial" charset="0"/>
              </a:rPr>
              <a:t>The </a:t>
            </a:r>
            <a:r>
              <a:rPr lang="en-US" dirty="0">
                <a:latin typeface="Arial" charset="0"/>
              </a:rPr>
              <a:t>Laspeyres index overcompensates Rachel for the higher cost of living, and the Laspeyres cost-of-living index is, therefore, greater than the ideal cost-of-living index.</a:t>
            </a:r>
          </a:p>
        </p:txBody>
      </p:sp>
      <p:pic>
        <p:nvPicPr>
          <p:cNvPr id="6"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19527">
                                            <p:txEl>
                                              <p:pRg st="0" end="0"/>
                                            </p:txEl>
                                          </p:spTgt>
                                        </p:tgtEl>
                                        <p:attrNameLst>
                                          <p:attrName>style.visibility</p:attrName>
                                        </p:attrNameLst>
                                      </p:cBhvr>
                                      <p:to>
                                        <p:strVal val="visible"/>
                                      </p:to>
                                    </p:set>
                                    <p:animEffect transition="in" filter="wipe(left)">
                                      <p:cBhvr>
                                        <p:cTn id="7" dur="500"/>
                                        <p:tgtEl>
                                          <p:spTgt spid="619527">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19528"/>
                                        </p:tgtEl>
                                        <p:attrNameLst>
                                          <p:attrName>style.visibility</p:attrName>
                                        </p:attrNameLst>
                                      </p:cBhvr>
                                      <p:to>
                                        <p:strVal val="visible"/>
                                      </p:to>
                                    </p:set>
                                    <p:animEffect transition="in" filter="wipe(left)">
                                      <p:cBhvr>
                                        <p:cTn id="11" dur="500"/>
                                        <p:tgtEl>
                                          <p:spTgt spid="61952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619530"/>
                                        </p:tgtEl>
                                        <p:attrNameLst>
                                          <p:attrName>style.visibility</p:attrName>
                                        </p:attrNameLst>
                                      </p:cBhvr>
                                      <p:to>
                                        <p:strVal val="visible"/>
                                      </p:to>
                                    </p:set>
                                    <p:animEffect transition="in" filter="wipe(left)">
                                      <p:cBhvr>
                                        <p:cTn id="16" dur="500"/>
                                        <p:tgtEl>
                                          <p:spTgt spid="619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9527" grpId="0" build="p"/>
      <p:bldP spid="619528" grpId="0"/>
      <p:bldP spid="61953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9529" name="Text Box 9"/>
          <p:cNvSpPr txBox="1">
            <a:spLocks noChangeArrowheads="1"/>
          </p:cNvSpPr>
          <p:nvPr/>
        </p:nvSpPr>
        <p:spPr bwMode="auto">
          <a:xfrm>
            <a:off x="457200" y="1143000"/>
            <a:ext cx="8229600" cy="954107"/>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Paasche </a:t>
            </a:r>
            <a:r>
              <a:rPr lang="en-US" b="1" dirty="0">
                <a:solidFill>
                  <a:srgbClr val="382344"/>
                </a:solidFill>
                <a:latin typeface="Arial" charset="0"/>
              </a:rPr>
              <a:t>index    </a:t>
            </a:r>
            <a:r>
              <a:rPr lang="en-US" dirty="0">
                <a:solidFill>
                  <a:srgbClr val="2A5CAA"/>
                </a:solidFill>
                <a:latin typeface="Arial" charset="0"/>
              </a:rPr>
              <a:t>Amount of money at current-year prices that an individual requires to purchase a current bundle of goods and services divided by the cost of purchasing the same bundle in a base year.</a:t>
            </a:r>
          </a:p>
        </p:txBody>
      </p:sp>
      <p:sp>
        <p:nvSpPr>
          <p:cNvPr id="619531" name="Text Box 11"/>
          <p:cNvSpPr txBox="1">
            <a:spLocks noChangeArrowheads="1"/>
          </p:cNvSpPr>
          <p:nvPr/>
        </p:nvSpPr>
        <p:spPr bwMode="auto">
          <a:xfrm>
            <a:off x="457200" y="2847022"/>
            <a:ext cx="8229600" cy="1477328"/>
          </a:xfrm>
          <a:prstGeom prst="rect">
            <a:avLst/>
          </a:prstGeom>
          <a:noFill/>
          <a:ln w="9525">
            <a:noFill/>
            <a:miter lim="800000"/>
            <a:headEnd/>
            <a:tailEnd/>
          </a:ln>
        </p:spPr>
        <p:txBody>
          <a:bodyPr wrap="square">
            <a:spAutoFit/>
          </a:bodyPr>
          <a:lstStyle/>
          <a:p>
            <a:pPr>
              <a:buClr>
                <a:schemeClr val="bg2"/>
              </a:buClr>
              <a:buFontTx/>
              <a:buNone/>
            </a:pPr>
            <a:r>
              <a:rPr lang="en-US" b="1" dirty="0">
                <a:solidFill>
                  <a:srgbClr val="2A5CAA"/>
                </a:solidFill>
                <a:latin typeface="Arial" charset="0"/>
              </a:rPr>
              <a:t>COMPARING THE LASPEYRES AND PAASCHE </a:t>
            </a:r>
            <a:r>
              <a:rPr lang="en-US" b="1" dirty="0" smtClean="0">
                <a:solidFill>
                  <a:srgbClr val="2A5CAA"/>
                </a:solidFill>
                <a:latin typeface="Arial" charset="0"/>
              </a:rPr>
              <a:t>INDEXES</a:t>
            </a:r>
          </a:p>
          <a:p>
            <a:pPr>
              <a:buClr>
                <a:schemeClr val="bg2"/>
              </a:buClr>
              <a:buFontTx/>
              <a:buNone/>
            </a:pPr>
            <a:endParaRPr lang="en-US" b="1" dirty="0">
              <a:solidFill>
                <a:srgbClr val="2A5CAA"/>
              </a:solidFill>
              <a:latin typeface="Arial" charset="0"/>
            </a:endParaRPr>
          </a:p>
          <a:p>
            <a:pPr>
              <a:buClr>
                <a:schemeClr val="bg2"/>
              </a:buClr>
              <a:buFontTx/>
              <a:buNone/>
            </a:pPr>
            <a:r>
              <a:rPr lang="en-US" dirty="0" smtClean="0">
                <a:latin typeface="Arial" charset="0"/>
              </a:rPr>
              <a:t>Just </a:t>
            </a:r>
            <a:r>
              <a:rPr lang="en-US" dirty="0">
                <a:latin typeface="Arial" charset="0"/>
              </a:rPr>
              <a:t>as the Laspeyres index will overstate the ideal cost of living, the Paasche will understate it because it assumes that the individual will buy the current year bundle in the base period.</a:t>
            </a:r>
          </a:p>
        </p:txBody>
      </p:sp>
      <p:sp>
        <p:nvSpPr>
          <p:cNvPr id="6" name="Rectangle 7"/>
          <p:cNvSpPr>
            <a:spLocks noGrp="1" noChangeArrowheads="1"/>
          </p:cNvSpPr>
          <p:nvPr>
            <p:ph type="body" idx="4294967295"/>
          </p:nvPr>
        </p:nvSpPr>
        <p:spPr>
          <a:xfrm>
            <a:off x="457200" y="1"/>
            <a:ext cx="6705600" cy="685799"/>
          </a:xfrm>
          <a:prstGeom prst="rect">
            <a:avLst/>
          </a:prstGeom>
          <a:noFill/>
        </p:spPr>
        <p:txBody>
          <a:bodyPr anchor="b"/>
          <a:lstStyle/>
          <a:p>
            <a:pPr eaLnBrk="1" hangingPunct="1"/>
            <a:r>
              <a:rPr lang="en-US" sz="2000" b="1" dirty="0" smtClean="0">
                <a:solidFill>
                  <a:srgbClr val="950057"/>
                </a:solidFill>
              </a:rPr>
              <a:t>Paasche Index</a:t>
            </a:r>
          </a:p>
        </p:txBody>
      </p:sp>
      <p:pic>
        <p:nvPicPr>
          <p:cNvPr id="7"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19529"/>
                                        </p:tgtEl>
                                        <p:attrNameLst>
                                          <p:attrName>style.visibility</p:attrName>
                                        </p:attrNameLst>
                                      </p:cBhvr>
                                      <p:to>
                                        <p:strVal val="visible"/>
                                      </p:to>
                                    </p:set>
                                    <p:animEffect transition="in" filter="wipe(left)">
                                      <p:cBhvr>
                                        <p:cTn id="11" dur="500"/>
                                        <p:tgtEl>
                                          <p:spTgt spid="61952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619531"/>
                                        </p:tgtEl>
                                        <p:attrNameLst>
                                          <p:attrName>style.visibility</p:attrName>
                                        </p:attrNameLst>
                                      </p:cBhvr>
                                      <p:to>
                                        <p:strVal val="visible"/>
                                      </p:to>
                                    </p:set>
                                    <p:animEffect transition="in" filter="wipe(left)">
                                      <p:cBhvr>
                                        <p:cTn id="16" dur="500"/>
                                        <p:tgtEl>
                                          <p:spTgt spid="619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9529" grpId="0"/>
      <p:bldP spid="619531" grpId="0"/>
      <p:bldP spid="6"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23"/>
          <p:cNvSpPr>
            <a:spLocks noChangeArrowheads="1"/>
          </p:cNvSpPr>
          <p:nvPr/>
        </p:nvSpPr>
        <p:spPr bwMode="auto">
          <a:xfrm>
            <a:off x="457200" y="3109913"/>
            <a:ext cx="8686800" cy="3138487"/>
          </a:xfrm>
          <a:prstGeom prst="rect">
            <a:avLst/>
          </a:prstGeom>
          <a:solidFill>
            <a:srgbClr val="FFF2BF"/>
          </a:solidFill>
          <a:ln w="9525">
            <a:noFill/>
            <a:miter lim="800000"/>
            <a:headEnd/>
            <a:tailEnd/>
          </a:ln>
        </p:spPr>
        <p:txBody>
          <a:bodyPr anchor="ctr"/>
          <a:lstStyle/>
          <a:p>
            <a:endParaRPr lang="en-US"/>
          </a:p>
        </p:txBody>
      </p:sp>
      <p:sp>
        <p:nvSpPr>
          <p:cNvPr id="621576" name="Text Box 8"/>
          <p:cNvSpPr txBox="1">
            <a:spLocks noChangeArrowheads="1"/>
          </p:cNvSpPr>
          <p:nvPr/>
        </p:nvSpPr>
        <p:spPr bwMode="auto">
          <a:xfrm>
            <a:off x="457200" y="685800"/>
            <a:ext cx="7375193" cy="677108"/>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fixed-weight </a:t>
            </a:r>
            <a:r>
              <a:rPr lang="en-US" b="1" dirty="0">
                <a:solidFill>
                  <a:srgbClr val="382344"/>
                </a:solidFill>
                <a:latin typeface="Arial" charset="0"/>
              </a:rPr>
              <a:t>index    </a:t>
            </a:r>
            <a:r>
              <a:rPr lang="en-US" dirty="0">
                <a:solidFill>
                  <a:srgbClr val="2A5CAA"/>
                </a:solidFill>
                <a:latin typeface="Arial" charset="0"/>
              </a:rPr>
              <a:t>Cost-of-living index in which the quantities </a:t>
            </a:r>
            <a:r>
              <a:rPr lang="en-US" dirty="0" smtClean="0">
                <a:solidFill>
                  <a:srgbClr val="2A5CAA"/>
                </a:solidFill>
                <a:latin typeface="Arial" charset="0"/>
              </a:rPr>
              <a:t>of</a:t>
            </a:r>
            <a:br>
              <a:rPr lang="en-US" dirty="0" smtClean="0">
                <a:solidFill>
                  <a:srgbClr val="2A5CAA"/>
                </a:solidFill>
                <a:latin typeface="Arial" charset="0"/>
              </a:rPr>
            </a:br>
            <a:r>
              <a:rPr lang="en-US" dirty="0" smtClean="0">
                <a:solidFill>
                  <a:srgbClr val="2A5CAA"/>
                </a:solidFill>
                <a:latin typeface="Arial" charset="0"/>
              </a:rPr>
              <a:t>goods </a:t>
            </a:r>
            <a:r>
              <a:rPr lang="en-US" dirty="0">
                <a:solidFill>
                  <a:srgbClr val="2A5CAA"/>
                </a:solidFill>
                <a:latin typeface="Arial" charset="0"/>
              </a:rPr>
              <a:t>and services remain unchanged.</a:t>
            </a:r>
          </a:p>
        </p:txBody>
      </p:sp>
      <p:sp>
        <p:nvSpPr>
          <p:cNvPr id="621577" name="Text Box 9"/>
          <p:cNvSpPr txBox="1">
            <a:spLocks noChangeArrowheads="1"/>
          </p:cNvSpPr>
          <p:nvPr/>
        </p:nvSpPr>
        <p:spPr bwMode="auto">
          <a:xfrm>
            <a:off x="457200" y="2147887"/>
            <a:ext cx="8229600" cy="671513"/>
          </a:xfrm>
          <a:prstGeom prst="rect">
            <a:avLst/>
          </a:prstGeom>
          <a:noFill/>
          <a:ln w="9525">
            <a:noFill/>
            <a:miter lim="800000"/>
            <a:headEnd/>
            <a:tailEnd/>
          </a:ln>
        </p:spPr>
        <p:txBody>
          <a:bodyPr wrap="square">
            <a:spAutoFit/>
          </a:bodyPr>
          <a:lstStyle/>
          <a:p>
            <a:pPr>
              <a:buClr>
                <a:schemeClr val="bg2"/>
              </a:buClr>
              <a:buFontTx/>
              <a:buNone/>
            </a:pPr>
            <a:r>
              <a:rPr lang="en-US" b="1" dirty="0" smtClean="0">
                <a:solidFill>
                  <a:srgbClr val="939598"/>
                </a:solidFill>
                <a:latin typeface="Arial" charset="0"/>
                <a:cs typeface="Arial" charset="0"/>
              </a:rPr>
              <a:t>●</a:t>
            </a:r>
            <a:r>
              <a:rPr lang="en-US" sz="2000" b="1" dirty="0">
                <a:solidFill>
                  <a:srgbClr val="382344"/>
                </a:solidFill>
              </a:rPr>
              <a:t> </a:t>
            </a:r>
            <a:r>
              <a:rPr lang="en-US" b="1" dirty="0" smtClean="0">
                <a:solidFill>
                  <a:srgbClr val="382344"/>
                </a:solidFill>
                <a:latin typeface="Arial" charset="0"/>
              </a:rPr>
              <a:t>chain-weighted </a:t>
            </a:r>
            <a:r>
              <a:rPr lang="en-US" b="1" dirty="0">
                <a:solidFill>
                  <a:srgbClr val="382344"/>
                </a:solidFill>
                <a:latin typeface="Arial" charset="0"/>
              </a:rPr>
              <a:t>price index    </a:t>
            </a:r>
            <a:r>
              <a:rPr lang="en-US" dirty="0">
                <a:solidFill>
                  <a:srgbClr val="2A5CAA"/>
                </a:solidFill>
                <a:latin typeface="Arial" charset="0"/>
              </a:rPr>
              <a:t>Cost-of-living index that accounts for changes in quantities of goods and services.</a:t>
            </a:r>
          </a:p>
        </p:txBody>
      </p:sp>
      <p:sp>
        <p:nvSpPr>
          <p:cNvPr id="621580" name="Rectangle 12"/>
          <p:cNvSpPr>
            <a:spLocks noChangeArrowheads="1"/>
          </p:cNvSpPr>
          <p:nvPr/>
        </p:nvSpPr>
        <p:spPr bwMode="auto">
          <a:xfrm>
            <a:off x="457200" y="1546225"/>
            <a:ext cx="6705600" cy="358775"/>
          </a:xfrm>
          <a:prstGeom prst="rect">
            <a:avLst/>
          </a:prstGeom>
          <a:noFill/>
          <a:ln w="9525">
            <a:noFill/>
            <a:miter lim="800000"/>
            <a:headEnd/>
            <a:tailEnd/>
          </a:ln>
        </p:spPr>
        <p:txBody>
          <a:bodyPr/>
          <a:lstStyle/>
          <a:p>
            <a:pPr marL="342900" indent="-342900">
              <a:spcBef>
                <a:spcPct val="20000"/>
              </a:spcBef>
              <a:buFontTx/>
              <a:buNone/>
            </a:pPr>
            <a:r>
              <a:rPr lang="en-US" sz="2000" b="1" dirty="0">
                <a:solidFill>
                  <a:srgbClr val="950057"/>
                </a:solidFill>
                <a:latin typeface="Arial" charset="0"/>
              </a:rPr>
              <a:t>Price Indexes in the United States: Chain Weighting</a:t>
            </a:r>
          </a:p>
        </p:txBody>
      </p:sp>
      <p:sp>
        <p:nvSpPr>
          <p:cNvPr id="621585" name="Text Box 17"/>
          <p:cNvSpPr txBox="1">
            <a:spLocks noChangeArrowheads="1"/>
          </p:cNvSpPr>
          <p:nvPr/>
        </p:nvSpPr>
        <p:spPr bwMode="auto">
          <a:xfrm>
            <a:off x="609600" y="3733800"/>
            <a:ext cx="8077200" cy="2123658"/>
          </a:xfrm>
          <a:prstGeom prst="rect">
            <a:avLst/>
          </a:prstGeom>
          <a:noFill/>
          <a:ln w="9525">
            <a:noFill/>
            <a:miter lim="800000"/>
            <a:headEnd/>
            <a:tailEnd/>
          </a:ln>
        </p:spPr>
        <p:txBody>
          <a:bodyPr wrap="square">
            <a:spAutoFit/>
          </a:bodyPr>
          <a:lstStyle/>
          <a:p>
            <a:pPr>
              <a:buClr>
                <a:schemeClr val="bg2"/>
              </a:buClr>
              <a:buFontTx/>
              <a:buNone/>
            </a:pPr>
            <a:r>
              <a:rPr lang="en-US" dirty="0">
                <a:latin typeface="Arial" charset="0"/>
              </a:rPr>
              <a:t>A commission chaired by Stanford University professor Michael Boskin concluded that the CPI overstated inflation by approximately 1.1 percentage points—a significant amount given the relatively low rate of inflation in the United States in recent years.</a:t>
            </a:r>
          </a:p>
          <a:p>
            <a:pPr>
              <a:buClr>
                <a:schemeClr val="bg2"/>
              </a:buClr>
              <a:buFontTx/>
              <a:buNone/>
            </a:pPr>
            <a:endParaRPr lang="en-US" sz="600" dirty="0">
              <a:latin typeface="Arial" charset="0"/>
            </a:endParaRPr>
          </a:p>
          <a:p>
            <a:pPr>
              <a:buClr>
                <a:schemeClr val="bg2"/>
              </a:buClr>
              <a:buFontTx/>
              <a:buNone/>
            </a:pPr>
            <a:r>
              <a:rPr lang="en-US" dirty="0">
                <a:latin typeface="Arial" charset="0"/>
              </a:rPr>
              <a:t>Approximately 0.4 percentage points of the 1.1-percentage-point bias was due to the failure of the Laspeyres price index to account for changes in the current year mix of consumption of the products in the base-year bundle.</a:t>
            </a:r>
          </a:p>
        </p:txBody>
      </p:sp>
      <p:sp>
        <p:nvSpPr>
          <p:cNvPr id="13" name="Rectangle 6"/>
          <p:cNvSpPr>
            <a:spLocks noChangeArrowheads="1"/>
          </p:cNvSpPr>
          <p:nvPr/>
        </p:nvSpPr>
        <p:spPr bwMode="auto">
          <a:xfrm>
            <a:off x="609600" y="3124200"/>
            <a:ext cx="1847850" cy="487363"/>
          </a:xfrm>
          <a:prstGeom prst="rect">
            <a:avLst/>
          </a:prstGeom>
          <a:noFill/>
          <a:ln w="9525">
            <a:noFill/>
            <a:miter lim="800000"/>
            <a:headEnd/>
            <a:tailEnd/>
          </a:ln>
        </p:spPr>
        <p:txBody>
          <a:bodyPr anchor="ctr"/>
          <a:lstStyle/>
          <a:p>
            <a:pPr>
              <a:buFontTx/>
              <a:buNone/>
            </a:pPr>
            <a:r>
              <a:rPr lang="en-US" sz="2000">
                <a:solidFill>
                  <a:srgbClr val="007CB2"/>
                </a:solidFill>
                <a:latin typeface="Arial" charset="0"/>
              </a:rPr>
              <a:t>EXAMPLE 3.8 </a:t>
            </a:r>
          </a:p>
        </p:txBody>
      </p:sp>
      <p:cxnSp>
        <p:nvCxnSpPr>
          <p:cNvPr id="19" name="Straight Connector 18"/>
          <p:cNvCxnSpPr>
            <a:cxnSpLocks noChangeShapeType="1"/>
          </p:cNvCxnSpPr>
          <p:nvPr/>
        </p:nvCxnSpPr>
        <p:spPr bwMode="auto">
          <a:xfrm flipH="1">
            <a:off x="609600" y="3581400"/>
            <a:ext cx="1847850" cy="0"/>
          </a:xfrm>
          <a:prstGeom prst="line">
            <a:avLst/>
          </a:prstGeom>
          <a:noFill/>
          <a:ln w="50800" algn="ctr">
            <a:solidFill>
              <a:srgbClr val="007CB2"/>
            </a:solidFill>
            <a:round/>
            <a:headEnd/>
            <a:tailEnd/>
          </a:ln>
        </p:spPr>
      </p:cxnSp>
      <p:sp>
        <p:nvSpPr>
          <p:cNvPr id="20" name="Rectangle 6"/>
          <p:cNvSpPr>
            <a:spLocks noChangeArrowheads="1"/>
          </p:cNvSpPr>
          <p:nvPr/>
        </p:nvSpPr>
        <p:spPr bwMode="auto">
          <a:xfrm>
            <a:off x="2571750" y="3124200"/>
            <a:ext cx="4667250" cy="487363"/>
          </a:xfrm>
          <a:prstGeom prst="rect">
            <a:avLst/>
          </a:prstGeom>
          <a:noFill/>
          <a:ln w="9525">
            <a:noFill/>
            <a:miter lim="800000"/>
            <a:headEnd/>
            <a:tailEnd/>
          </a:ln>
        </p:spPr>
        <p:txBody>
          <a:bodyPr anchor="ctr"/>
          <a:lstStyle/>
          <a:p>
            <a:pPr>
              <a:buFontTx/>
              <a:buNone/>
            </a:pPr>
            <a:r>
              <a:rPr lang="en-US" sz="2000" b="1" dirty="0" smtClean="0">
                <a:solidFill>
                  <a:srgbClr val="007CB2"/>
                </a:solidFill>
                <a:latin typeface="Arial" charset="0"/>
              </a:rPr>
              <a:t>THE BIAS IN THE </a:t>
            </a:r>
            <a:r>
              <a:rPr lang="en-US" sz="2000" b="1" dirty="0">
                <a:solidFill>
                  <a:srgbClr val="007CB2"/>
                </a:solidFill>
                <a:latin typeface="Arial" charset="0"/>
              </a:rPr>
              <a:t>CPI</a:t>
            </a:r>
          </a:p>
        </p:txBody>
      </p:sp>
      <p:cxnSp>
        <p:nvCxnSpPr>
          <p:cNvPr id="11" name="Straight Connector 10"/>
          <p:cNvCxnSpPr/>
          <p:nvPr/>
        </p:nvCxnSpPr>
        <p:spPr bwMode="auto">
          <a:xfrm>
            <a:off x="457200" y="6248400"/>
            <a:ext cx="8686800" cy="0"/>
          </a:xfrm>
          <a:prstGeom prst="line">
            <a:avLst/>
          </a:prstGeom>
          <a:noFill/>
          <a:ln w="34925">
            <a:solidFill>
              <a:srgbClr val="F4792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4"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2393" y="0"/>
            <a:ext cx="1311607" cy="107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21576"/>
                                        </p:tgtEl>
                                        <p:attrNameLst>
                                          <p:attrName>style.visibility</p:attrName>
                                        </p:attrNameLst>
                                      </p:cBhvr>
                                      <p:to>
                                        <p:strVal val="visible"/>
                                      </p:to>
                                    </p:set>
                                    <p:animEffect transition="in" filter="wipe(left)">
                                      <p:cBhvr>
                                        <p:cTn id="7" dur="500"/>
                                        <p:tgtEl>
                                          <p:spTgt spid="62157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21580">
                                            <p:txEl>
                                              <p:pRg st="0" end="0"/>
                                            </p:txEl>
                                          </p:spTgt>
                                        </p:tgtEl>
                                        <p:attrNameLst>
                                          <p:attrName>style.visibility</p:attrName>
                                        </p:attrNameLst>
                                      </p:cBhvr>
                                      <p:to>
                                        <p:strVal val="visible"/>
                                      </p:to>
                                    </p:set>
                                    <p:animEffect transition="in" filter="wipe(left)">
                                      <p:cBhvr>
                                        <p:cTn id="12" dur="500"/>
                                        <p:tgtEl>
                                          <p:spTgt spid="621580">
                                            <p:txEl>
                                              <p:pRg st="0" end="0"/>
                                            </p:txEl>
                                          </p:spTgt>
                                        </p:tgtEl>
                                      </p:cBhvr>
                                    </p:animEffect>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621577"/>
                                        </p:tgtEl>
                                        <p:attrNameLst>
                                          <p:attrName>style.visibility</p:attrName>
                                        </p:attrNameLst>
                                      </p:cBhvr>
                                      <p:to>
                                        <p:strVal val="visible"/>
                                      </p:to>
                                    </p:set>
                                    <p:animEffect transition="in" filter="wipe(left)">
                                      <p:cBhvr>
                                        <p:cTn id="16" dur="500"/>
                                        <p:tgtEl>
                                          <p:spTgt spid="62157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par>
                          <p:cTn id="22" fill="hold" nodeType="afterGroup">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par>
                                <p:cTn id="26" presetID="22" presetClass="entr" presetSubtype="8"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childTnLst>
                          </p:cTn>
                        </p:par>
                        <p:par>
                          <p:cTn id="29" fill="hold" nodeType="afterGroup">
                            <p:stCondLst>
                              <p:cond delay="1000"/>
                            </p:stCondLst>
                            <p:childTnLst>
                              <p:par>
                                <p:cTn id="30" presetID="22" presetClass="entr" presetSubtype="8"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left)">
                                      <p:cBhvr>
                                        <p:cTn id="32" dur="500"/>
                                        <p:tgtEl>
                                          <p:spTgt spid="20"/>
                                        </p:tgtEl>
                                      </p:cBhvr>
                                    </p:animEffect>
                                  </p:childTnLst>
                                </p:cTn>
                              </p:par>
                            </p:childTnLst>
                          </p:cTn>
                        </p:par>
                        <p:par>
                          <p:cTn id="33" fill="hold" nodeType="afterGroup">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621585">
                                            <p:txEl>
                                              <p:pRg st="0" end="0"/>
                                            </p:txEl>
                                          </p:spTgt>
                                        </p:tgtEl>
                                        <p:attrNameLst>
                                          <p:attrName>style.visibility</p:attrName>
                                        </p:attrNameLst>
                                      </p:cBhvr>
                                      <p:to>
                                        <p:strVal val="visible"/>
                                      </p:to>
                                    </p:set>
                                    <p:animEffect transition="in" filter="wipe(left)">
                                      <p:cBhvr>
                                        <p:cTn id="36" dur="500"/>
                                        <p:tgtEl>
                                          <p:spTgt spid="621585">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621585">
                                            <p:txEl>
                                              <p:pRg st="2" end="2"/>
                                            </p:txEl>
                                          </p:spTgt>
                                        </p:tgtEl>
                                        <p:attrNameLst>
                                          <p:attrName>style.visibility</p:attrName>
                                        </p:attrNameLst>
                                      </p:cBhvr>
                                      <p:to>
                                        <p:strVal val="visible"/>
                                      </p:to>
                                    </p:set>
                                    <p:animEffect transition="in" filter="wipe(left)">
                                      <p:cBhvr>
                                        <p:cTn id="41" dur="500"/>
                                        <p:tgtEl>
                                          <p:spTgt spid="621585">
                                            <p:txEl>
                                              <p:pRg st="2" end="2"/>
                                            </p:txEl>
                                          </p:spTgt>
                                        </p:tgtEl>
                                      </p:cBhvr>
                                    </p:animEffect>
                                  </p:childTnLst>
                                </p:cTn>
                              </p:par>
                            </p:childTnLst>
                          </p:cTn>
                        </p:par>
                        <p:par>
                          <p:cTn id="42" fill="hold">
                            <p:stCondLst>
                              <p:cond delay="500"/>
                            </p:stCondLst>
                            <p:childTnLst>
                              <p:par>
                                <p:cTn id="43" presetID="22" presetClass="entr" presetSubtype="8" fill="hold"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left)">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621576" grpId="0"/>
      <p:bldP spid="621577" grpId="0"/>
      <p:bldP spid="621580" grpId="0" build="p"/>
      <p:bldP spid="621585" grpId="0" uiExpand="1" build="p"/>
      <p:bldP spid="13" grpId="0"/>
      <p:bldP spid="20" grpId="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290513" algn="l" defTabSz="914400" rtl="0" eaLnBrk="1" fontAlgn="base" latinLnBrk="0" hangingPunct="1">
          <a:lnSpc>
            <a:spcPct val="100000"/>
          </a:lnSpc>
          <a:spcBef>
            <a:spcPct val="0"/>
          </a:spcBef>
          <a:spcAft>
            <a:spcPct val="0"/>
          </a:spcAft>
          <a:buClrTx/>
          <a:buSzTx/>
          <a:buFontTx/>
          <a:buAutoNum type="arabicPeriod"/>
          <a:tabLst/>
          <a:defRPr kumimoji="0" lang="en-US" sz="1800" b="0" i="0" u="none" strike="noStrike" cap="none" normalizeH="0" baseline="0" smtClean="0">
            <a:ln>
              <a:noFill/>
            </a:ln>
            <a:solidFill>
              <a:schemeClr val="tx1"/>
            </a:solidFill>
            <a:effectLst/>
            <a:latin typeface="Palatino" pitchFamily="2"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spAutoFit/>
      </a:bodyPr>
      <a:lstStyle>
        <a:defPPr marL="0" marR="0" indent="290513" algn="l" defTabSz="914400" rtl="0" eaLnBrk="1" fontAlgn="base" latinLnBrk="0" hangingPunct="1">
          <a:lnSpc>
            <a:spcPct val="100000"/>
          </a:lnSpc>
          <a:spcBef>
            <a:spcPct val="0"/>
          </a:spcBef>
          <a:spcAft>
            <a:spcPct val="0"/>
          </a:spcAft>
          <a:buClrTx/>
          <a:buSzTx/>
          <a:buFontTx/>
          <a:buAutoNum type="arabicPeriod"/>
          <a:tabLst/>
          <a:defRPr kumimoji="0" lang="en-US" sz="1800" b="0" i="0" u="none" strike="noStrike" cap="none" normalizeH="0" baseline="0" smtClean="0">
            <a:ln>
              <a:noFill/>
            </a:ln>
            <a:solidFill>
              <a:schemeClr val="tx1"/>
            </a:solidFill>
            <a:effectLst/>
            <a:latin typeface="Palatino" pitchFamily="2"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12377</TotalTime>
  <Words>3316</Words>
  <Application>Microsoft Office PowerPoint</Application>
  <PresentationFormat>On-screen Show (4:3)</PresentationFormat>
  <Paragraphs>332</Paragraphs>
  <Slides>40</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42" baseType="lpstr">
      <vt:lpstr>Default Design</vt:lpstr>
      <vt:lpstr>Equation</vt:lpstr>
      <vt:lpstr>PowerPoint Presentation</vt:lpstr>
      <vt:lpstr>Consumer Behavior</vt:lpstr>
      <vt:lpstr>Consumer Preferences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Budget Constraints</vt:lpstr>
      <vt:lpstr>PowerPoint Presentation</vt:lpstr>
      <vt:lpstr>PowerPoint Presentation</vt:lpstr>
      <vt:lpstr>PowerPoint Presentation</vt:lpstr>
      <vt:lpstr>Consumer Choice</vt:lpstr>
      <vt:lpstr>PowerPoint Presentation</vt:lpstr>
      <vt:lpstr>PowerPoint Presentation</vt:lpstr>
      <vt:lpstr>PowerPoint Presentation</vt:lpstr>
      <vt:lpstr>PowerPoint Presentation</vt:lpstr>
      <vt:lpstr>PowerPoint Presentation</vt:lpstr>
      <vt:lpstr>PowerPoint Presentation</vt:lpstr>
      <vt:lpstr>Revealed Preference</vt:lpstr>
      <vt:lpstr>PowerPoint Presentation</vt:lpstr>
      <vt:lpstr>PowerPoint Presentation</vt:lpstr>
      <vt:lpstr>Marginal Utility and Consumer Choice</vt:lpstr>
      <vt:lpstr>PowerPoint Presentation</vt:lpstr>
      <vt:lpstr>PowerPoint Presentation</vt:lpstr>
      <vt:lpstr>PowerPoint Presentation</vt:lpstr>
      <vt:lpstr>Cost-of-Living Indexes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Pindyck/Rubinfeld Microeconomics</dc:title>
  <dc:creator>fernando.quijano@dickinsonstate.edu</dc:creator>
  <cp:lastModifiedBy>Quijano,Fernando F</cp:lastModifiedBy>
  <cp:revision>533</cp:revision>
  <dcterms:created xsi:type="dcterms:W3CDTF">2007-12-03T01:45:05Z</dcterms:created>
  <dcterms:modified xsi:type="dcterms:W3CDTF">2012-02-01T05:38:34Z</dcterms:modified>
</cp:coreProperties>
</file>