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5" r:id="rId1"/>
  </p:sldMasterIdLst>
  <p:notesMasterIdLst>
    <p:notesMasterId r:id="rId54"/>
  </p:notesMasterIdLst>
  <p:handoutMasterIdLst>
    <p:handoutMasterId r:id="rId55"/>
  </p:handoutMasterIdLst>
  <p:sldIdLst>
    <p:sldId id="477" r:id="rId2"/>
    <p:sldId id="494" r:id="rId3"/>
    <p:sldId id="593" r:id="rId4"/>
    <p:sldId id="579" r:id="rId5"/>
    <p:sldId id="594" r:id="rId6"/>
    <p:sldId id="595" r:id="rId7"/>
    <p:sldId id="596" r:id="rId8"/>
    <p:sldId id="499" r:id="rId9"/>
    <p:sldId id="502" r:id="rId10"/>
    <p:sldId id="580" r:id="rId11"/>
    <p:sldId id="504" r:id="rId12"/>
    <p:sldId id="589" r:id="rId13"/>
    <p:sldId id="506" r:id="rId14"/>
    <p:sldId id="508" r:id="rId15"/>
    <p:sldId id="509" r:id="rId16"/>
    <p:sldId id="510" r:id="rId17"/>
    <p:sldId id="512" r:id="rId18"/>
    <p:sldId id="581" r:id="rId19"/>
    <p:sldId id="513" r:id="rId20"/>
    <p:sldId id="516" r:id="rId21"/>
    <p:sldId id="583" r:id="rId22"/>
    <p:sldId id="597" r:id="rId23"/>
    <p:sldId id="517" r:id="rId24"/>
    <p:sldId id="519" r:id="rId25"/>
    <p:sldId id="520" r:id="rId26"/>
    <p:sldId id="528" r:id="rId27"/>
    <p:sldId id="529" r:id="rId28"/>
    <p:sldId id="536" r:id="rId29"/>
    <p:sldId id="538" r:id="rId30"/>
    <p:sldId id="545" r:id="rId31"/>
    <p:sldId id="549" r:id="rId32"/>
    <p:sldId id="552" r:id="rId33"/>
    <p:sldId id="553" r:id="rId34"/>
    <p:sldId id="554" r:id="rId35"/>
    <p:sldId id="598" r:id="rId36"/>
    <p:sldId id="586" r:id="rId37"/>
    <p:sldId id="590" r:id="rId38"/>
    <p:sldId id="591" r:id="rId39"/>
    <p:sldId id="557" r:id="rId40"/>
    <p:sldId id="558" r:id="rId41"/>
    <p:sldId id="559" r:id="rId42"/>
    <p:sldId id="561" r:id="rId43"/>
    <p:sldId id="562" r:id="rId44"/>
    <p:sldId id="563" r:id="rId45"/>
    <p:sldId id="564" r:id="rId46"/>
    <p:sldId id="565" r:id="rId47"/>
    <p:sldId id="592" r:id="rId48"/>
    <p:sldId id="567" r:id="rId49"/>
    <p:sldId id="568" r:id="rId50"/>
    <p:sldId id="569" r:id="rId51"/>
    <p:sldId id="585" r:id="rId52"/>
    <p:sldId id="483" r:id="rId5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DFBE9D"/>
    <a:srgbClr val="000000"/>
    <a:srgbClr val="ECECEC"/>
    <a:srgbClr val="777777"/>
    <a:srgbClr val="AC1CC0"/>
    <a:srgbClr val="EEFC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7" autoAdjust="0"/>
    <p:restoredTop sz="94636" autoAdjust="0"/>
  </p:normalViewPr>
  <p:slideViewPr>
    <p:cSldViewPr>
      <p:cViewPr>
        <p:scale>
          <a:sx n="75" d="100"/>
          <a:sy n="75" d="100"/>
        </p:scale>
        <p:origin x="-49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41B64F47-70D6-46BB-8317-FF29EA4CF5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DCFC1B4D-48BB-414B-AB28-4B693923F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r" eaLnBrk="0" hangingPunct="0">
              <a:defRPr/>
            </a:pPr>
            <a:fld id="{B23B735A-868E-468F-A38B-8CFC81001E21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pPr algn="r" eaLnBrk="0" hangingPunct="0">
                <a:defRPr/>
              </a:pPr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CD74A1-7568-48AA-AEBB-167FBAAA6AD3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367CBC-9BBA-4969-A885-D3AE36985002}" type="slidenum">
              <a:rPr lang="en-US" smtClean="0">
                <a:cs typeface="Arial" charset="0"/>
              </a:rPr>
              <a:pPr/>
              <a:t>10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381ED8-8031-4F1A-B83A-46226D8B4B3B}" type="slidenum">
              <a:rPr lang="en-US" smtClean="0">
                <a:cs typeface="Arial" charset="0"/>
              </a:rPr>
              <a:pPr/>
              <a:t>11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F8AB2F-9225-4E91-9631-A1B495F0DA0B}" type="slidenum">
              <a:rPr lang="en-US" smtClean="0">
                <a:cs typeface="Arial" charset="0"/>
              </a:rPr>
              <a:pPr/>
              <a:t>13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68BD98-FC91-4C5D-83C6-71A38A4735AF}" type="slidenum">
              <a:rPr lang="en-US" smtClean="0">
                <a:cs typeface="Arial" charset="0"/>
              </a:rPr>
              <a:pPr/>
              <a:t>26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1D7D1259-406B-4609-AD3A-63385680D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585F2BF6-2507-4893-A641-2703A7F053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C26B60D7-2843-4F88-9F3E-18AD208614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3394502C-F20B-4294-9D32-EDB45D0BD4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591E8D9C-6AE8-45C7-9118-C63C59689B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69CE8744-5938-473A-8272-B38B6E5BE6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FB4E1EDD-9B27-4899-9FC9-7DC78A8F6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F94A9C29-E83D-4ED7-9A46-5E73EBF153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D4ADD8A7-80DC-43D8-8934-10C06F69F8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81ADA5E3-6F4A-4849-BFE4-3B2A12241E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1B0BAF6F-AA8C-4563-9401-86647B8A75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6-</a:t>
            </a:r>
            <a:fld id="{F98D4214-19B8-48ED-B172-B2395D6963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8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6-</a:t>
            </a:r>
            <a:fld id="{57138591-F682-4360-93A5-F8725020B8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1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3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6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6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5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4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399" cy="296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3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9" r:id="rId1"/>
    <p:sldLayoutId id="2147483688" r:id="rId2"/>
    <p:sldLayoutId id="2147483687" r:id="rId3"/>
    <p:sldLayoutId id="2147483686" r:id="rId4"/>
    <p:sldLayoutId id="2147483685" r:id="rId5"/>
    <p:sldLayoutId id="2147483684" r:id="rId6"/>
    <p:sldLayoutId id="2147483683" r:id="rId7"/>
    <p:sldLayoutId id="2147483682" r:id="rId8"/>
    <p:sldLayoutId id="2147483681" r:id="rId9"/>
    <p:sldLayoutId id="2147483680" r:id="rId10"/>
    <p:sldLayoutId id="2147483679" r:id="rId11"/>
    <p:sldLayoutId id="2147483678" r:id="rId12"/>
    <p:sldLayoutId id="2147483677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bcnews.com/" TargetMode="External"/><Relationship Id="rId3" Type="http://schemas.openxmlformats.org/officeDocument/2006/relationships/hyperlink" Target="http://news.ft.com/" TargetMode="External"/><Relationship Id="rId7" Type="http://schemas.openxmlformats.org/officeDocument/2006/relationships/hyperlink" Target="http://www.cnbc.com/" TargetMode="External"/><Relationship Id="rId2" Type="http://schemas.openxmlformats.org/officeDocument/2006/relationships/hyperlink" Target="http://www.bloomberg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money.cnn.com/" TargetMode="External"/><Relationship Id="rId5" Type="http://schemas.openxmlformats.org/officeDocument/2006/relationships/hyperlink" Target="http://finance.yahoo.com/" TargetMode="External"/><Relationship Id="rId10" Type="http://schemas.openxmlformats.org/officeDocument/2006/relationships/hyperlink" Target="http://www.msnbc.msn.com/" TargetMode="External"/><Relationship Id="rId4" Type="http://schemas.openxmlformats.org/officeDocument/2006/relationships/hyperlink" Target="http://www.online.wsj.com/" TargetMode="External"/><Relationship Id="rId9" Type="http://schemas.openxmlformats.org/officeDocument/2006/relationships/hyperlink" Target="http://www.nbcnew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eaLnBrk="0" hangingPunct="0"/>
            <a:endParaRPr lang="en-US" sz="2400"/>
          </a:p>
        </p:txBody>
      </p:sp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0" y="4899025"/>
            <a:ext cx="815340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endParaRPr lang="en-US" sz="1400"/>
          </a:p>
        </p:txBody>
      </p:sp>
      <p:sp>
        <p:nvSpPr>
          <p:cNvPr id="17411" name="Text Box 10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2" name="Text Box 13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4" name="Rectangle 1032"/>
          <p:cNvSpPr>
            <a:spLocks noGrp="1" noChangeArrowheads="1"/>
          </p:cNvSpPr>
          <p:nvPr>
            <p:ph type="ctrTitle"/>
          </p:nvPr>
        </p:nvSpPr>
        <p:spPr>
          <a:xfrm>
            <a:off x="152400" y="152400"/>
            <a:ext cx="8991600" cy="1295400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Chapter 6: </a:t>
            </a:r>
            <a:r>
              <a:rPr lang="en-US" b="1" dirty="0"/>
              <a:t>Efficient Capital </a:t>
            </a:r>
            <a:r>
              <a:rPr lang="en-US" b="1" dirty="0" smtClean="0"/>
              <a:t>Markets</a:t>
            </a:r>
          </a:p>
        </p:txBody>
      </p:sp>
      <p:sp>
        <p:nvSpPr>
          <p:cNvPr id="17415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Rounded Rectangle 8"/>
          <p:cNvSpPr/>
          <p:nvPr/>
        </p:nvSpPr>
        <p:spPr bwMode="auto">
          <a:xfrm>
            <a:off x="1524000" y="23622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pPr>
              <a:defRPr/>
            </a:pPr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>
              <a:defRPr/>
            </a:pP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cxnSp>
        <p:nvCxnSpPr>
          <p:cNvPr id="17417" name="Straight Connector 10"/>
          <p:cNvCxnSpPr>
            <a:cxnSpLocks noChangeShapeType="1"/>
          </p:cNvCxnSpPr>
          <p:nvPr/>
        </p:nvCxnSpPr>
        <p:spPr bwMode="auto">
          <a:xfrm>
            <a:off x="1524000" y="3733800"/>
            <a:ext cx="3810000" cy="0"/>
          </a:xfrm>
          <a:prstGeom prst="line">
            <a:avLst/>
          </a:prstGeom>
          <a:noFill/>
          <a:ln w="12700" algn="ctr">
            <a:solidFill>
              <a:srgbClr val="DFBE9D"/>
            </a:solidFill>
            <a:round/>
            <a:headEnd type="none" w="sm" len="sm"/>
            <a:tailEnd type="none" w="sm" len="sm"/>
          </a:ln>
        </p:spPr>
      </p:cxnSp>
      <p:cxnSp>
        <p:nvCxnSpPr>
          <p:cNvPr id="17418" name="Straight Connector 14"/>
          <p:cNvCxnSpPr>
            <a:cxnSpLocks noChangeShapeType="1"/>
          </p:cNvCxnSpPr>
          <p:nvPr/>
        </p:nvCxnSpPr>
        <p:spPr bwMode="auto">
          <a:xfrm>
            <a:off x="6934200" y="3733800"/>
            <a:ext cx="685800" cy="0"/>
          </a:xfrm>
          <a:prstGeom prst="line">
            <a:avLst/>
          </a:prstGeom>
          <a:noFill/>
          <a:ln w="12700" algn="ctr">
            <a:solidFill>
              <a:srgbClr val="DFBE9D"/>
            </a:solidFill>
            <a:round/>
            <a:headEnd type="none" w="sm" len="sm"/>
            <a:tailEnd type="none" w="sm" len="sm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Why Should the Markets Be Efficient?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9530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Premises of An Efficient Market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 large number of competing profit-maximizing participants analyze and value securities, each independently of the others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New information regarding securities comes to the market in a random fashion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Profit-maximizing investors cause security prices to adjust rapidly to reflect the effect of new information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D61889E6-6A8E-4C36-832C-FA7217C87C4A}" type="slidenum">
              <a:rPr lang="en-US">
                <a:solidFill>
                  <a:schemeClr val="tx1"/>
                </a:solidFill>
                <a:cs typeface="Arial" charset="0"/>
              </a:rPr>
              <a:pPr/>
              <a:t>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94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Why Should the Markets Be Efficient?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8001000" cy="4953000"/>
          </a:xfrm>
        </p:spPr>
        <p:txBody>
          <a:bodyPr/>
          <a:lstStyle/>
          <a:p>
            <a:r>
              <a:rPr lang="en-US" smtClean="0"/>
              <a:t>The Results</a:t>
            </a:r>
          </a:p>
          <a:p>
            <a:pPr lvl="1"/>
            <a:r>
              <a:rPr lang="en-US" smtClean="0"/>
              <a:t>Security price changes should be independent and random</a:t>
            </a:r>
          </a:p>
          <a:p>
            <a:pPr lvl="1"/>
            <a:r>
              <a:rPr lang="en-US" smtClean="0"/>
              <a:t>The security prices that prevail at any time should be an unbiased reflection of all currently available information</a:t>
            </a:r>
          </a:p>
          <a:p>
            <a:pPr lvl="1"/>
            <a:r>
              <a:rPr lang="en-US" smtClean="0"/>
              <a:t>In an efficient market, the expected returns implicit in the current price of a stock should be consistent with the perceived risk of the stock</a:t>
            </a: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04207AEC-17FD-4BA1-A7F8-B5A9A2FAD269}" type="slidenum">
              <a:rPr lang="en-US">
                <a:solidFill>
                  <a:schemeClr val="tx1"/>
                </a:solidFill>
                <a:cs typeface="Arial" charset="0"/>
              </a:rPr>
              <a:pPr/>
              <a:t>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4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Efficient Market Hypotheses (EMH)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391400" cy="4876800"/>
          </a:xfrm>
        </p:spPr>
        <p:txBody>
          <a:bodyPr/>
          <a:lstStyle/>
          <a:p>
            <a:r>
              <a:rPr lang="en-US" smtClean="0"/>
              <a:t>Random Walk Hypothesis </a:t>
            </a:r>
          </a:p>
          <a:p>
            <a:pPr lvl="1">
              <a:buFontTx/>
              <a:buNone/>
            </a:pPr>
            <a:r>
              <a:rPr lang="en-US" sz="2000" smtClean="0"/>
              <a:t>– </a:t>
            </a:r>
            <a:r>
              <a:rPr lang="en-US" smtClean="0"/>
              <a:t>Changes in security prices occur randomly</a:t>
            </a:r>
          </a:p>
          <a:p>
            <a:r>
              <a:rPr lang="en-US" smtClean="0">
                <a:cs typeface="Times New Roman" pitchFamily="18" charset="0"/>
              </a:rPr>
              <a:t>Fair Game Model </a:t>
            </a:r>
          </a:p>
          <a:p>
            <a:pPr lvl="1"/>
            <a:r>
              <a:rPr lang="en-US" smtClean="0">
                <a:cs typeface="Times New Roman" pitchFamily="18" charset="0"/>
              </a:rPr>
              <a:t>Current market price reflect all available information about a security and the expected return based upon this price is consistent with its risk</a:t>
            </a:r>
          </a:p>
          <a:p>
            <a:r>
              <a:rPr lang="en-US" smtClean="0">
                <a:cs typeface="Times New Roman" pitchFamily="18" charset="0"/>
              </a:rPr>
              <a:t>Efficient Market Hypothesis (EMH) </a:t>
            </a:r>
          </a:p>
          <a:p>
            <a:pPr lvl="1"/>
            <a:r>
              <a:rPr lang="en-US" smtClean="0">
                <a:cs typeface="Times New Roman" pitchFamily="18" charset="0"/>
              </a:rPr>
              <a:t>Divided into three sub-hypotheses depending on the information set involved</a:t>
            </a:r>
            <a:r>
              <a:rPr lang="en-US" smtClean="0"/>
              <a:t>  </a:t>
            </a:r>
          </a:p>
        </p:txBody>
      </p:sp>
      <p:sp>
        <p:nvSpPr>
          <p:cNvPr id="215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566237C6-44C5-4EC1-ACBC-595DF1B4E432}" type="slidenum">
              <a:rPr lang="en-US">
                <a:solidFill>
                  <a:schemeClr val="tx1"/>
                </a:solidFill>
                <a:cs typeface="Arial" charset="0"/>
              </a:rPr>
              <a:pPr/>
              <a:t>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15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Efficient Market Hypotheses (EMH)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Weak-Form EMH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Current prices reflect all security-market historical information, including the historical sequence of prices, rates of return, trading volume data, and other market-generated information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This implies that past rates of return and other market data should have no relationship with future rates of return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 short, prices reflect all historical information</a:t>
            </a:r>
          </a:p>
          <a:p>
            <a:pPr>
              <a:lnSpc>
                <a:spcPct val="110000"/>
              </a:lnSpc>
              <a:buFontTx/>
              <a:buNone/>
            </a:pPr>
            <a:endParaRPr lang="en-US" sz="3200" smtClean="0"/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9279A769-1D96-49D2-B0AF-3975E2C86981}" type="slidenum">
              <a:rPr lang="en-US">
                <a:solidFill>
                  <a:schemeClr val="tx1"/>
                </a:solidFill>
                <a:cs typeface="Arial" charset="0"/>
              </a:rPr>
              <a:pPr/>
              <a:t>5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25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Efficient Market Hypotheses (EMH)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Semistrong-Form EMH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Current security prices reflect all public information, including market and non-market information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This implies that decisions made on new information after it is public should not lead to above-average risk-adjusted profits from those transactions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 short, prices reflect all public information</a:t>
            </a:r>
          </a:p>
          <a:p>
            <a:pPr>
              <a:lnSpc>
                <a:spcPct val="110000"/>
              </a:lnSpc>
              <a:buFontTx/>
              <a:buNone/>
            </a:pPr>
            <a:endParaRPr lang="en-US" sz="3200" smtClean="0"/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5051D6A6-78E2-43D4-999D-6EDE7B8D5284}" type="slidenum">
              <a:rPr lang="en-US">
                <a:solidFill>
                  <a:schemeClr val="tx1"/>
                </a:solidFill>
                <a:cs typeface="Arial" charset="0"/>
              </a:rPr>
              <a:pPr/>
              <a:t>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5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Efficient Market Hypotheses (EMH)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Strong-Form EMH </a:t>
            </a:r>
          </a:p>
          <a:p>
            <a:pPr lvl="1"/>
            <a:r>
              <a:rPr lang="en-US" smtClean="0"/>
              <a:t>Stock prices fully reflect all information from public and private sources</a:t>
            </a:r>
          </a:p>
          <a:p>
            <a:pPr lvl="1"/>
            <a:r>
              <a:rPr lang="en-US" smtClean="0"/>
              <a:t>This implies that no group of investors should be able to consistently derive above-average risk-adjusted rates of return</a:t>
            </a:r>
          </a:p>
          <a:p>
            <a:pPr lvl="1"/>
            <a:r>
              <a:rPr lang="en-US" smtClean="0"/>
              <a:t>This assumes perfect markets in which all information is cost-free and available to everyone at the same time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 short, prices reflect all public and private information</a:t>
            </a:r>
            <a:endParaRPr lang="en-US" sz="2800" smtClean="0"/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13E50DA3-C085-459C-BA77-65DE52C03825}" type="slidenum">
              <a:rPr lang="en-US">
                <a:solidFill>
                  <a:schemeClr val="tx1"/>
                </a:solidFill>
                <a:cs typeface="Arial" charset="0"/>
              </a:rPr>
              <a:pPr/>
              <a:t>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45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Tests and Weak-Form EMH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Statistical Tests of Independence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Autocorrelation tests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Runs tests</a:t>
            </a:r>
          </a:p>
          <a:p>
            <a:pPr>
              <a:lnSpc>
                <a:spcPct val="90000"/>
              </a:lnSpc>
            </a:pPr>
            <a:r>
              <a:rPr lang="en-US" smtClean="0"/>
              <a:t>Tests of Trading Rules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Testing constraints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Use only publicly available data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Include all transactions costs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Adjust the results for risk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Only better-known technical trading rules have been examined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Too much subjective interpretation of data 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Almost infinite number of trading rules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mtClean="0"/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CC3A05B7-A072-4A64-AC42-FB6BE1BE749B}" type="slidenum">
              <a:rPr lang="en-US">
                <a:solidFill>
                  <a:schemeClr val="tx1"/>
                </a:solidFill>
                <a:cs typeface="Arial" charset="0"/>
              </a:rPr>
              <a:pPr/>
              <a:t>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56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Tests of Weak-Form EMH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Simulations of Specific Trading Rules</a:t>
            </a:r>
          </a:p>
          <a:p>
            <a:pPr lvl="1"/>
            <a:r>
              <a:rPr lang="en-US" smtClean="0"/>
              <a:t>Trades a stock when the price change exceeds a filter value</a:t>
            </a:r>
          </a:p>
          <a:p>
            <a:pPr lvl="1"/>
            <a:r>
              <a:rPr lang="en-US" smtClean="0"/>
              <a:t>Studies of this trading rule have used a range of filters from 0.5 percent to 50 percent</a:t>
            </a:r>
          </a:p>
          <a:p>
            <a:pPr lvl="1"/>
            <a:r>
              <a:rPr lang="en-US" smtClean="0"/>
              <a:t>When the pre-2000 trading costs were considered, all the trading profits turned to losses. The recent lower trading costs could have a different result.</a:t>
            </a:r>
          </a:p>
          <a:p>
            <a:r>
              <a:rPr lang="en-US" smtClean="0"/>
              <a:t>Testing results generally support the weak-form EMH, but results are not unanimous</a:t>
            </a:r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DB9A8087-D4AE-48B3-A559-5F4CDCDDBA7F}" type="slidenum">
              <a:rPr lang="en-US">
                <a:solidFill>
                  <a:schemeClr val="tx1"/>
                </a:solidFill>
                <a:cs typeface="Arial" charset="0"/>
              </a:rPr>
              <a:pPr/>
              <a:t>9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66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Tests of Semistrong Form EMH</a:t>
            </a:r>
          </a:p>
        </p:txBody>
      </p:sp>
      <p:sp>
        <p:nvSpPr>
          <p:cNvPr id="2765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0044C9EE-D4DA-4496-AC9B-0065EC4D06A1}" type="slidenum">
              <a:rPr lang="en-US">
                <a:solidFill>
                  <a:schemeClr val="tx1"/>
                </a:solidFill>
                <a:cs typeface="Arial" charset="0"/>
              </a:rPr>
              <a:pPr/>
              <a:t>10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9200" y="1295400"/>
            <a:ext cx="7924800" cy="4876800"/>
          </a:xfrm>
        </p:spPr>
        <p:txBody>
          <a:bodyPr/>
          <a:lstStyle/>
          <a:p>
            <a:r>
              <a:rPr lang="en-US" smtClean="0"/>
              <a:t>Two Sets of Studies</a:t>
            </a:r>
          </a:p>
          <a:p>
            <a:pPr lvl="1"/>
            <a:r>
              <a:rPr lang="en-US" smtClean="0"/>
              <a:t>Time series analysis of returns or the cross-section distribution of returns for individual stocks. If the market is efficient, individual stock returns shouldn’t be predicted with past returns or other public information.</a:t>
            </a:r>
          </a:p>
          <a:p>
            <a:pPr lvl="1"/>
            <a:r>
              <a:rPr lang="en-US" smtClean="0"/>
              <a:t>Event studies that examine how fast stock prices adjust to specific significant economic events. If the market is efficient, it would not be possible for investors to experience superior risk-adjusted returns by investing after the public announcement and paying normal transaction costs</a:t>
            </a:r>
          </a:p>
        </p:txBody>
      </p:sp>
      <p:sp>
        <p:nvSpPr>
          <p:cNvPr id="2765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3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Tests of Semistrong Form EMH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Adjustment for Market Effects</a:t>
            </a:r>
          </a:p>
          <a:p>
            <a:pPr lvl="1"/>
            <a:r>
              <a:rPr lang="en-US" smtClean="0"/>
              <a:t>Test results should adjust a security’s rate of return for the rate of return of the overall market during the period considered</a:t>
            </a:r>
            <a:r>
              <a:rPr lang="en-US" sz="2000" smtClean="0"/>
              <a:t>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Abnormal rate of return	</a:t>
            </a:r>
          </a:p>
          <a:p>
            <a:pPr lvl="1">
              <a:lnSpc>
                <a:spcPct val="40000"/>
              </a:lnSpc>
              <a:buFontTx/>
              <a:buNone/>
            </a:pPr>
            <a:endParaRPr lang="en-US" smtClean="0"/>
          </a:p>
          <a:p>
            <a:pPr lvl="2">
              <a:lnSpc>
                <a:spcPct val="90000"/>
              </a:lnSpc>
              <a:buFontTx/>
              <a:buNone/>
            </a:pPr>
            <a:r>
              <a:rPr lang="en-US" sz="2400" i="1" smtClean="0"/>
              <a:t>		</a:t>
            </a:r>
            <a:r>
              <a:rPr lang="en-US" sz="2400" b="1" i="1" smtClean="0"/>
              <a:t>AR</a:t>
            </a:r>
            <a:r>
              <a:rPr lang="en-US" sz="2400" b="1" i="1" baseline="-25000" smtClean="0"/>
              <a:t>it</a:t>
            </a:r>
            <a:r>
              <a:rPr lang="en-US" sz="2400" b="1" i="1" smtClean="0"/>
              <a:t> = R</a:t>
            </a:r>
            <a:r>
              <a:rPr lang="en-US" sz="2400" b="1" i="1" baseline="-25000" smtClean="0"/>
              <a:t>it</a:t>
            </a:r>
            <a:r>
              <a:rPr lang="en-US" sz="2400" b="1" i="1" smtClean="0"/>
              <a:t> - R</a:t>
            </a:r>
            <a:r>
              <a:rPr lang="en-US" sz="2400" b="1" i="1" baseline="-25000" smtClean="0"/>
              <a:t>mt</a:t>
            </a:r>
            <a:r>
              <a:rPr lang="en-US" sz="2400" smtClean="0"/>
              <a:t>                 </a:t>
            </a:r>
          </a:p>
          <a:p>
            <a:pPr lvl="2">
              <a:lnSpc>
                <a:spcPct val="120000"/>
              </a:lnSpc>
              <a:buFontTx/>
              <a:buNone/>
            </a:pPr>
            <a:r>
              <a:rPr lang="en-US" sz="2400" smtClean="0"/>
              <a:t>where: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sz="2000" i="1" smtClean="0"/>
              <a:t>AR</a:t>
            </a:r>
            <a:r>
              <a:rPr lang="en-US" sz="2000" i="1" baseline="-25000" smtClean="0"/>
              <a:t>it</a:t>
            </a:r>
            <a:r>
              <a:rPr lang="en-US" sz="2000" i="1" smtClean="0"/>
              <a:t> </a:t>
            </a:r>
            <a:r>
              <a:rPr lang="en-US" sz="2000" smtClean="0"/>
              <a:t>= abnormal rate of return on security </a:t>
            </a:r>
            <a:r>
              <a:rPr lang="en-US" sz="2000" i="1" smtClean="0"/>
              <a:t>i</a:t>
            </a:r>
            <a:r>
              <a:rPr lang="en-US" sz="2000" smtClean="0"/>
              <a:t> during period </a:t>
            </a:r>
            <a:r>
              <a:rPr lang="en-US" sz="2000" i="1" smtClean="0"/>
              <a:t>t </a:t>
            </a:r>
            <a:endParaRPr lang="en-US" sz="2000" smtClean="0"/>
          </a:p>
          <a:p>
            <a:pPr lvl="2">
              <a:lnSpc>
                <a:spcPct val="90000"/>
              </a:lnSpc>
              <a:buFontTx/>
              <a:buNone/>
            </a:pPr>
            <a:r>
              <a:rPr lang="en-US" sz="2000" i="1" smtClean="0"/>
              <a:t>R</a:t>
            </a:r>
            <a:r>
              <a:rPr lang="en-US" sz="2000" i="1" baseline="-25000" smtClean="0"/>
              <a:t>it</a:t>
            </a:r>
            <a:r>
              <a:rPr lang="en-US" sz="2000" i="1" smtClean="0"/>
              <a:t> </a:t>
            </a:r>
            <a:r>
              <a:rPr lang="en-US" sz="2000" smtClean="0"/>
              <a:t> = rate of return on security </a:t>
            </a:r>
            <a:r>
              <a:rPr lang="en-US" sz="2000" i="1" smtClean="0"/>
              <a:t>i</a:t>
            </a:r>
            <a:r>
              <a:rPr lang="en-US" sz="2000" smtClean="0"/>
              <a:t> during period </a:t>
            </a:r>
            <a:r>
              <a:rPr lang="en-US" sz="2000" i="1" smtClean="0"/>
              <a:t>t</a:t>
            </a:r>
            <a:endParaRPr lang="en-US" sz="2000" smtClean="0"/>
          </a:p>
          <a:p>
            <a:pPr lvl="2">
              <a:lnSpc>
                <a:spcPct val="90000"/>
              </a:lnSpc>
              <a:buFontTx/>
              <a:buNone/>
            </a:pPr>
            <a:r>
              <a:rPr lang="en-US" sz="2000" i="1" smtClean="0"/>
              <a:t>R</a:t>
            </a:r>
            <a:r>
              <a:rPr lang="en-US" sz="2000" i="1" baseline="-25000" smtClean="0"/>
              <a:t>mt</a:t>
            </a:r>
            <a:r>
              <a:rPr lang="en-US" sz="2000" smtClean="0"/>
              <a:t> =rate of return on a market index during period </a:t>
            </a:r>
            <a:r>
              <a:rPr lang="en-US" sz="2000" i="1" smtClean="0"/>
              <a:t>t</a:t>
            </a:r>
            <a:endParaRPr lang="en-US" sz="2000" smtClean="0"/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E567998C-71E8-45E8-A060-1947FDD55E5B}" type="slidenum">
              <a:rPr lang="en-US">
                <a:solidFill>
                  <a:schemeClr val="tx1"/>
                </a:solidFill>
                <a:cs typeface="Arial" charset="0"/>
              </a:rPr>
              <a:pPr/>
              <a:t>11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97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1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Tests of Semistrong Form EMH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Return Prediction Studies</a:t>
            </a:r>
          </a:p>
          <a:p>
            <a:pPr lvl="1"/>
            <a:r>
              <a:rPr lang="en-US" smtClean="0"/>
              <a:t>Predict the time series of future rates of return for individual stocks or the aggregate market using public information</a:t>
            </a:r>
          </a:p>
          <a:p>
            <a:r>
              <a:rPr lang="en-US" smtClean="0"/>
              <a:t>Predict Cross-Sectional Returns </a:t>
            </a:r>
          </a:p>
          <a:p>
            <a:pPr lvl="1"/>
            <a:r>
              <a:rPr lang="en-US" smtClean="0"/>
              <a:t>Look for public information regarding individual stocks that will help predict the cross-sectional distribution of future risk-adjusted rates of return</a:t>
            </a:r>
          </a:p>
          <a:p>
            <a:pPr lvl="1"/>
            <a:r>
              <a:rPr lang="en-US" smtClean="0"/>
              <a:t>These tests involve a joint hypothesis and are dependent both on market efficiency and the asset pricing model used</a:t>
            </a:r>
          </a:p>
        </p:txBody>
      </p:sp>
      <p:sp>
        <p:nvSpPr>
          <p:cNvPr id="317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7FD8C43A-1230-4A71-90CA-E0D42B57FB63}" type="slidenum">
              <a:rPr lang="en-US">
                <a:solidFill>
                  <a:schemeClr val="tx1"/>
                </a:solidFill>
                <a:cs typeface="Arial" charset="0"/>
              </a:rPr>
              <a:pPr/>
              <a:t>12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174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Return Prediction Studies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Time Series Tests for Abnormal Return</a:t>
            </a:r>
          </a:p>
          <a:p>
            <a:pPr lvl="1"/>
            <a:r>
              <a:rPr lang="en-US" smtClean="0"/>
              <a:t>Short-horizon returns have limited results</a:t>
            </a:r>
          </a:p>
          <a:p>
            <a:pPr lvl="1"/>
            <a:r>
              <a:rPr lang="en-US" smtClean="0"/>
              <a:t>Long-horizon returns analysis has been quite successful based on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dividend yield (D/P)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default spread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term structure spread</a:t>
            </a:r>
          </a:p>
          <a:p>
            <a:pPr lvl="1"/>
            <a:r>
              <a:rPr lang="en-US" smtClean="0"/>
              <a:t>Quarterly earnings reports may yield abnormal returns due to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unanticipated earnings change</a:t>
            </a:r>
          </a:p>
        </p:txBody>
      </p:sp>
      <p:sp>
        <p:nvSpPr>
          <p:cNvPr id="327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375872C8-1B2A-40E8-8094-EF6CC0AF1246}" type="slidenum">
              <a:rPr lang="en-US">
                <a:solidFill>
                  <a:schemeClr val="tx1"/>
                </a:solidFill>
                <a:cs typeface="Arial" charset="0"/>
              </a:rPr>
              <a:pPr/>
              <a:t>13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27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Return Prediction Studies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Quarterly Earnings Reports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Large Standardized Unexpected Earnings (SUEs) result in abnormal stock price changes, with over 50% of the change happening after the announcement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 Unexpected earnings can explain up to 80% of stock drift over a time period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These results suggest that the earnings surprise is </a:t>
            </a:r>
            <a:r>
              <a:rPr lang="en-US" i="1" smtClean="0"/>
              <a:t>not </a:t>
            </a:r>
            <a:r>
              <a:rPr lang="en-US" smtClean="0"/>
              <a:t>instantaneously reflected in security prices</a:t>
            </a:r>
            <a:r>
              <a:rPr lang="en-US" sz="2000" smtClean="0"/>
              <a:t>  </a:t>
            </a:r>
          </a:p>
        </p:txBody>
      </p:sp>
      <p:sp>
        <p:nvSpPr>
          <p:cNvPr id="348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4447869B-82AA-4B0C-A21F-39208A46F827}" type="slidenum">
              <a:rPr lang="en-US">
                <a:solidFill>
                  <a:schemeClr val="tx1"/>
                </a:solidFill>
                <a:cs typeface="Arial" charset="0"/>
              </a:rPr>
              <a:pPr/>
              <a:t>14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48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62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Return Prediction Studies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The January Anomaly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Stocks with negative returns during the prior year had higher returns right after the first of the year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Tax selling toward the end of the year has been mentioned as the reason for this phenomenon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Such a seasonal pattern is inconsistent with the EMH</a:t>
            </a:r>
          </a:p>
          <a:p>
            <a:pPr lvl="1"/>
            <a:r>
              <a:rPr lang="en-US" smtClean="0"/>
              <a:t>Several studies in foreign markets found abnormal returns in January, but the results could not be explained by tax laws.</a:t>
            </a:r>
          </a:p>
        </p:txBody>
      </p:sp>
      <p:sp>
        <p:nvSpPr>
          <p:cNvPr id="358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035F304F-BB3F-4105-A5A5-9AC7B5A2A972}" type="slidenum">
              <a:rPr lang="en-US">
                <a:solidFill>
                  <a:schemeClr val="tx1"/>
                </a:solidFill>
                <a:cs typeface="Arial" charset="0"/>
              </a:rPr>
              <a:pPr/>
              <a:t>15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58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Return Prediction Studies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001000" cy="50292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Other Calendar Effects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All the market’s cumulative advance occurs during the</a:t>
            </a:r>
            <a:r>
              <a:rPr lang="en-US" sz="2000" smtClean="0"/>
              <a:t> </a:t>
            </a:r>
            <a:r>
              <a:rPr lang="en-US" smtClean="0"/>
              <a:t>first half of trading months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Monday/weekend returns were significantly negative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For </a:t>
            </a:r>
            <a:r>
              <a:rPr lang="en-US" i="1" smtClean="0"/>
              <a:t>large </a:t>
            </a:r>
            <a:r>
              <a:rPr lang="en-US" smtClean="0"/>
              <a:t>firms, the negative Monday effect occurred before the market opened (it was a weekend effect), whereas for </a:t>
            </a:r>
            <a:r>
              <a:rPr lang="en-US" i="1" smtClean="0"/>
              <a:t>smaller </a:t>
            </a:r>
            <a:r>
              <a:rPr lang="en-US" smtClean="0"/>
              <a:t>firms, most of the negative Monday effect occurred during the day on Monday (it was a Monday trading effect)</a:t>
            </a:r>
          </a:p>
        </p:txBody>
      </p:sp>
      <p:sp>
        <p:nvSpPr>
          <p:cNvPr id="368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73B4E89C-8401-401D-98DB-45E83663991C}" type="slidenum">
              <a:rPr lang="en-US">
                <a:solidFill>
                  <a:schemeClr val="tx1"/>
                </a:solidFill>
                <a:cs typeface="Arial" charset="0"/>
              </a:rPr>
              <a:pPr/>
              <a:t>16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68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Predicting Cross-Sectional Returns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Price-Earnings Ratios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Low P/E stocks experienced superior risk-adjusted results relative to the market, whereas high P/E stocks had significantly inferior risk-adjusted results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Publicly available P/E ratios possess valuable information regarding future returns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This is inconsistent with semistrong efficiency</a:t>
            </a: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202B74A4-5C64-49B5-8E6D-467A98455281}" type="slidenum">
              <a:rPr lang="en-US">
                <a:solidFill>
                  <a:schemeClr val="tx1"/>
                </a:solidFill>
                <a:cs typeface="Arial" charset="0"/>
              </a:rPr>
              <a:pPr/>
              <a:t>17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789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Predicting Cross-Sectional Returns</a:t>
            </a:r>
          </a:p>
        </p:txBody>
      </p:sp>
      <p:sp>
        <p:nvSpPr>
          <p:cNvPr id="389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37EF7E4A-3FB1-462E-ACE3-B7269E9BFC25}" type="slidenum">
              <a:rPr lang="en-US">
                <a:solidFill>
                  <a:schemeClr val="tx1"/>
                </a:solidFill>
                <a:cs typeface="Arial" charset="0"/>
              </a:rPr>
              <a:pPr/>
              <a:t>18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295400"/>
            <a:ext cx="7924800" cy="4876800"/>
          </a:xfrm>
        </p:spPr>
        <p:txBody>
          <a:bodyPr/>
          <a:lstStyle/>
          <a:p>
            <a:r>
              <a:rPr lang="en-US" smtClean="0"/>
              <a:t>Price-Earnings/Growth Rate (PEG) Ratios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Studies have hypothesized an inverse relationship between the PEG ratio and subsequent rates of return.  This is inconsistent with the EMH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results are mixed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Several studies using either monthly or quarterly rebalancing indicate an anomaly 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 contrast, a study with more realistic annual rebalancing indicated that no consistent relationship exists between the PEG ratio and subsequent rates of return.</a:t>
            </a:r>
          </a:p>
        </p:txBody>
      </p:sp>
      <p:sp>
        <p:nvSpPr>
          <p:cNvPr id="3891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Predicting Cross-Sectional Returns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The Size Effect 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Several studies have examined the impact of size on the risk-adjusted rates of return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studies indicate that risk-adjusted returns for extended periods indicate that the small firms consistently experienced significantly larger risk-adjusted returns than large firms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Firm size is a major efficient market anomaly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small-firm effect is not stable from year to year</a:t>
            </a:r>
          </a:p>
        </p:txBody>
      </p:sp>
      <p:sp>
        <p:nvSpPr>
          <p:cNvPr id="399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56876A38-E44E-4858-AFBD-9F420B19F9EC}" type="slidenum">
              <a:rPr lang="en-US">
                <a:solidFill>
                  <a:schemeClr val="tx1"/>
                </a:solidFill>
                <a:cs typeface="Arial" charset="0"/>
              </a:rPr>
              <a:pPr/>
              <a:t>19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99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3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Predicting Cross-Sectional Returns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5029200"/>
          </a:xfrm>
        </p:spPr>
        <p:txBody>
          <a:bodyPr/>
          <a:lstStyle/>
          <a:p>
            <a:r>
              <a:rPr lang="en-US" smtClean="0"/>
              <a:t>Neglected Firms and Trading Activity</a:t>
            </a:r>
          </a:p>
          <a:p>
            <a:pPr lvl="1"/>
            <a:r>
              <a:rPr lang="en-US" smtClean="0"/>
              <a:t>Firms divided by number of analysts following a stock</a:t>
            </a:r>
          </a:p>
          <a:p>
            <a:pPr lvl="1"/>
            <a:r>
              <a:rPr lang="en-US" smtClean="0"/>
              <a:t>Small-firm effect was confirmed</a:t>
            </a:r>
          </a:p>
          <a:p>
            <a:pPr lvl="1"/>
            <a:r>
              <a:rPr lang="en-US" smtClean="0"/>
              <a:t>Neglected firm effect caused by lack of information and limited institutional interest</a:t>
            </a:r>
          </a:p>
          <a:p>
            <a:pPr lvl="1"/>
            <a:r>
              <a:rPr lang="en-US" smtClean="0"/>
              <a:t>Neglected firm concept applied across size classes</a:t>
            </a:r>
          </a:p>
          <a:p>
            <a:pPr lvl="1"/>
            <a:r>
              <a:rPr lang="en-US" smtClean="0"/>
              <a:t>Size effect was confirmed, but no significant difference was found between the mean returns of the highest and lowest trading activity portfolios</a:t>
            </a:r>
          </a:p>
        </p:txBody>
      </p:sp>
      <p:sp>
        <p:nvSpPr>
          <p:cNvPr id="409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1CB24AA4-65DD-4739-9EA3-4D2975545A08}" type="slidenum">
              <a:rPr lang="en-US">
                <a:solidFill>
                  <a:schemeClr val="tx1"/>
                </a:solidFill>
                <a:cs typeface="Arial" charset="0"/>
              </a:rPr>
              <a:pPr/>
              <a:t>20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09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Predicting Cross-Sectional Returns</a:t>
            </a:r>
          </a:p>
        </p:txBody>
      </p:sp>
      <p:sp>
        <p:nvSpPr>
          <p:cNvPr id="4198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C16204EB-69C2-4218-8ED0-5ED2FDA32011}" type="slidenum">
              <a:rPr lang="en-US">
                <a:solidFill>
                  <a:schemeClr val="tx1"/>
                </a:solidFill>
                <a:cs typeface="Arial" charset="0"/>
              </a:rPr>
              <a:pPr/>
              <a:t>21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9200" y="1295400"/>
            <a:ext cx="7924800" cy="46482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Book Value to Market Value Ratio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Significant positive relationship found between current values for this ratio and future stock returns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Results inconsistent with the EMH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Size and BV/MV dominate other ratios such as E/P ratio or leverage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This combination only works during expansive monetary policy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See Exhibit 6.1</a:t>
            </a:r>
          </a:p>
        </p:txBody>
      </p:sp>
      <p:sp>
        <p:nvSpPr>
          <p:cNvPr id="4198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Exhibit 6.1</a:t>
            </a:r>
            <a:endParaRPr lang="en-US" b="1" dirty="0"/>
          </a:p>
        </p:txBody>
      </p:sp>
      <p:sp>
        <p:nvSpPr>
          <p:cNvPr id="4301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6-</a:t>
            </a:r>
            <a:fld id="{D975D72A-BF48-403D-8170-85B1FD62123C}" type="slidenum">
              <a:rPr lang="en-US">
                <a:cs typeface="Arial" charset="0"/>
              </a:rPr>
              <a:pPr/>
              <a:t>22</a:t>
            </a:fld>
            <a:endParaRPr lang="en-US">
              <a:cs typeface="Arial" charset="0"/>
            </a:endParaRPr>
          </a:p>
        </p:txBody>
      </p:sp>
      <p:pic>
        <p:nvPicPr>
          <p:cNvPr id="430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143000"/>
            <a:ext cx="8458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6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Predicting Cross-Sectional Returns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Summary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Firm size has emerged as a major predictor of future returns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This is an anomaly in the efficient markets literature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Attempts to explain the size anomaly in terms of superior risk measurements, transactions costs, analysts attention, trading activity, and differential information have not succeeded</a:t>
            </a:r>
          </a:p>
        </p:txBody>
      </p:sp>
      <p:sp>
        <p:nvSpPr>
          <p:cNvPr id="440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4183A156-E39F-484D-BB56-84EA67F15A42}" type="slidenum">
              <a:rPr lang="en-US">
                <a:solidFill>
                  <a:schemeClr val="tx1"/>
                </a:solidFill>
                <a:cs typeface="Arial" charset="0"/>
              </a:rPr>
              <a:pPr/>
              <a:t>23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40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70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Event Studies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848600" cy="5029200"/>
          </a:xfrm>
        </p:spPr>
        <p:txBody>
          <a:bodyPr/>
          <a:lstStyle/>
          <a:p>
            <a:r>
              <a:rPr lang="en-US" smtClean="0"/>
              <a:t>Stock split studies show that splits do not result in abnormal gains after the split announcement, but before</a:t>
            </a:r>
          </a:p>
          <a:p>
            <a:r>
              <a:rPr lang="en-US" smtClean="0"/>
              <a:t>Initial public offerings seems to be underpriced by almost 18%, but that varies over time, and the price is adjusted within one day after the offering</a:t>
            </a:r>
          </a:p>
          <a:p>
            <a:r>
              <a:rPr lang="en-US" smtClean="0"/>
              <a:t>Listing of a stock on an national exchange such as the NYSE may offer some short term profit opportunities for investors</a:t>
            </a:r>
          </a:p>
        </p:txBody>
      </p:sp>
      <p:sp>
        <p:nvSpPr>
          <p:cNvPr id="450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79C2267E-C931-4FE7-B1C6-08092AE3F6D2}" type="slidenum">
              <a:rPr lang="en-US">
                <a:solidFill>
                  <a:schemeClr val="tx1"/>
                </a:solidFill>
                <a:cs typeface="Arial" charset="0"/>
              </a:rPr>
              <a:pPr/>
              <a:t>24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50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Event Studies</a:t>
            </a:r>
          </a:p>
        </p:txBody>
      </p:sp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5105400"/>
          </a:xfrm>
        </p:spPr>
        <p:txBody>
          <a:bodyPr/>
          <a:lstStyle/>
          <a:p>
            <a:r>
              <a:rPr lang="en-US" smtClean="0"/>
              <a:t>Stock prices quickly adjust to unexpected world events and economic news and hence do not provide opportunities for abnormal profits</a:t>
            </a:r>
          </a:p>
          <a:p>
            <a:r>
              <a:rPr lang="en-US" smtClean="0"/>
              <a:t>Announcements of accounting changes are quickly adjusted for and do not seem to provide opportunities</a:t>
            </a:r>
          </a:p>
          <a:p>
            <a:r>
              <a:rPr lang="en-US" smtClean="0"/>
              <a:t>Stock prices rapidly adjust to corporate events such as mergers and offerings </a:t>
            </a:r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460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D98F6A31-BF75-41FC-B33E-3CC3DA91855F}" type="slidenum">
              <a:rPr lang="en-US">
                <a:solidFill>
                  <a:schemeClr val="tx1"/>
                </a:solidFill>
                <a:cs typeface="Arial" charset="0"/>
              </a:rPr>
              <a:pPr/>
              <a:t>25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60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Event Studies</a:t>
            </a:r>
          </a:p>
        </p:txBody>
      </p:sp>
      <p:sp>
        <p:nvSpPr>
          <p:cNvPr id="4710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5029200"/>
          </a:xfrm>
        </p:spPr>
        <p:txBody>
          <a:bodyPr/>
          <a:lstStyle/>
          <a:p>
            <a:r>
              <a:rPr lang="en-US" smtClean="0"/>
              <a:t>Strong support from numerous event studies with the exception of exchange listing studies</a:t>
            </a:r>
          </a:p>
          <a:p>
            <a:r>
              <a:rPr lang="en-US" smtClean="0"/>
              <a:t>In contrast</a:t>
            </a:r>
          </a:p>
          <a:p>
            <a:pPr lvl="1"/>
            <a:r>
              <a:rPr lang="en-US" smtClean="0"/>
              <a:t>Studies on predicting rates of return for a cross-section of stocks indicates markets are not semistrong efficient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Dividend yields, risk premiums, calendar patterns, and earnings surprises</a:t>
            </a:r>
          </a:p>
          <a:p>
            <a:pPr lvl="1"/>
            <a:r>
              <a:rPr lang="en-US" smtClean="0"/>
              <a:t>This also included cross-sectional predictors such as size, the BV/MV ratio (when there is expansive monetary policy), E/P ratios, and neglected firms.</a:t>
            </a:r>
          </a:p>
        </p:txBody>
      </p:sp>
      <p:sp>
        <p:nvSpPr>
          <p:cNvPr id="471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4C3B9344-7EFB-425C-BF27-90E638657EF5}" type="slidenum">
              <a:rPr lang="en-US">
                <a:solidFill>
                  <a:schemeClr val="tx1"/>
                </a:solidFill>
                <a:cs typeface="Arial" charset="0"/>
              </a:rPr>
              <a:pPr/>
              <a:t>26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71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Tests of Strong-Form EMH</a:t>
            </a:r>
          </a:p>
        </p:txBody>
      </p:sp>
      <p:sp>
        <p:nvSpPr>
          <p:cNvPr id="491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Strong-form EMH contends that stock prices fully reflect both public and private</a:t>
            </a:r>
          </a:p>
          <a:p>
            <a:r>
              <a:rPr lang="en-US" smtClean="0"/>
              <a:t>This implies that no group of investors with private information will consistently earn above-average profits</a:t>
            </a:r>
          </a:p>
          <a:p>
            <a:r>
              <a:rPr lang="en-US" smtClean="0"/>
              <a:t>Testing Groups of Investors</a:t>
            </a:r>
          </a:p>
          <a:p>
            <a:pPr lvl="1"/>
            <a:r>
              <a:rPr lang="en-US" smtClean="0"/>
              <a:t>Corporate insiders</a:t>
            </a:r>
          </a:p>
          <a:p>
            <a:pPr lvl="1"/>
            <a:r>
              <a:rPr lang="en-US" smtClean="0"/>
              <a:t>Security analysts</a:t>
            </a:r>
          </a:p>
          <a:p>
            <a:pPr lvl="1"/>
            <a:r>
              <a:rPr lang="en-US" smtClean="0"/>
              <a:t>Professional money managers</a:t>
            </a:r>
          </a:p>
        </p:txBody>
      </p:sp>
      <p:sp>
        <p:nvSpPr>
          <p:cNvPr id="491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60910142-8DA0-41B5-A701-27C22573B725}" type="slidenum">
              <a:rPr lang="en-US">
                <a:solidFill>
                  <a:schemeClr val="tx1"/>
                </a:solidFill>
                <a:cs typeface="Arial" charset="0"/>
              </a:rPr>
              <a:pPr/>
              <a:t>27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91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Corporate Insider Trading</a:t>
            </a:r>
          </a:p>
        </p:txBody>
      </p:sp>
      <p:sp>
        <p:nvSpPr>
          <p:cNvPr id="501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Corporate insiders include major corporate officers, directors, and owners of 10% or more of any equity class of securities</a:t>
            </a:r>
          </a:p>
          <a:p>
            <a:pPr>
              <a:lnSpc>
                <a:spcPct val="90000"/>
              </a:lnSpc>
            </a:pPr>
            <a:r>
              <a:rPr lang="en-US" smtClean="0"/>
              <a:t>Insiders must report to the SEC each month on their transactions in the stock of the firm for which they are insiders</a:t>
            </a:r>
          </a:p>
          <a:p>
            <a:pPr>
              <a:lnSpc>
                <a:spcPct val="90000"/>
              </a:lnSpc>
            </a:pPr>
            <a:r>
              <a:rPr lang="en-US" smtClean="0"/>
              <a:t>These insider trades are made public about six weeks later and allowed to be studied</a:t>
            </a:r>
          </a:p>
          <a:p>
            <a:pPr>
              <a:lnSpc>
                <a:spcPct val="90000"/>
              </a:lnSpc>
            </a:pPr>
            <a:r>
              <a:rPr lang="en-US" smtClean="0"/>
              <a:t>Corporate insiders generally experience above-average profits especially on purchase transactions</a:t>
            </a:r>
          </a:p>
        </p:txBody>
      </p:sp>
      <p:sp>
        <p:nvSpPr>
          <p:cNvPr id="501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A6179436-4265-4DE3-83B8-093485D833E4}" type="slidenum">
              <a:rPr lang="en-US">
                <a:solidFill>
                  <a:schemeClr val="tx1"/>
                </a:solidFill>
                <a:cs typeface="Arial" charset="0"/>
              </a:rPr>
              <a:pPr/>
              <a:t>28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01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Corporate Insider Trading</a:t>
            </a:r>
          </a:p>
        </p:txBody>
      </p:sp>
      <p:sp>
        <p:nvSpPr>
          <p:cNvPr id="512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This implies that many insiders had private information from which they derived above-average returns on their company stock</a:t>
            </a:r>
          </a:p>
          <a:p>
            <a:pPr>
              <a:lnSpc>
                <a:spcPct val="110000"/>
              </a:lnSpc>
            </a:pPr>
            <a:r>
              <a:rPr lang="en-US" smtClean="0"/>
              <a:t>Public Investors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After transaction costs, following insider trading will not be generally profitable for public investors according to the pre-2006 studies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However, one can increase returns from using insider trading information by combining it with key financial ratios and the type of insiders</a:t>
            </a:r>
          </a:p>
        </p:txBody>
      </p:sp>
      <p:sp>
        <p:nvSpPr>
          <p:cNvPr id="512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59FF0C8A-07FE-405A-B964-24FCE57E090E}" type="slidenum">
              <a:rPr lang="en-US">
                <a:solidFill>
                  <a:schemeClr val="tx1"/>
                </a:solidFill>
                <a:cs typeface="Arial" charset="0"/>
              </a:rPr>
              <a:pPr/>
              <a:t>29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12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Security Analysts</a:t>
            </a:r>
          </a:p>
        </p:txBody>
      </p:sp>
      <p:sp>
        <p:nvSpPr>
          <p:cNvPr id="522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Tests have considered whether it is possible to identify a set of analysts who have the ability to select undervalued stocks</a:t>
            </a:r>
          </a:p>
          <a:p>
            <a:r>
              <a:rPr lang="en-US" smtClean="0"/>
              <a:t>The analysis involves determining whether, after a stock selection by an analyst is made known, a significant abnormal return is available to those who follow their recommendations</a:t>
            </a:r>
          </a:p>
        </p:txBody>
      </p:sp>
      <p:sp>
        <p:nvSpPr>
          <p:cNvPr id="522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A569FFA8-CC9A-49FB-A8F4-EA7068561354}" type="slidenum">
              <a:rPr lang="en-US">
                <a:solidFill>
                  <a:schemeClr val="tx1"/>
                </a:solidFill>
                <a:cs typeface="Arial" charset="0"/>
              </a:rPr>
              <a:pPr/>
              <a:t>30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22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2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Security Analysts</a:t>
            </a:r>
          </a:p>
        </p:txBody>
      </p:sp>
      <p:sp>
        <p:nvSpPr>
          <p:cNvPr id="5325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4876800"/>
          </a:xfrm>
        </p:spPr>
        <p:txBody>
          <a:bodyPr/>
          <a:lstStyle/>
          <a:p>
            <a:r>
              <a:rPr lang="en-US" smtClean="0"/>
              <a:t>The Value Line Enigma</a:t>
            </a:r>
          </a:p>
          <a:p>
            <a:pPr lvl="1"/>
            <a:r>
              <a:rPr lang="en-US" smtClean="0"/>
              <a:t>Value Line (VL) publishes financial information on about 1,700 stocks</a:t>
            </a:r>
          </a:p>
          <a:p>
            <a:pPr lvl="1"/>
            <a:r>
              <a:rPr lang="en-US" smtClean="0"/>
              <a:t>The report includes a timing rank from 1 down to 5</a:t>
            </a:r>
          </a:p>
          <a:p>
            <a:pPr lvl="1"/>
            <a:r>
              <a:rPr lang="en-US" smtClean="0"/>
              <a:t>Firms ranked 1 substantially outperform the market</a:t>
            </a:r>
          </a:p>
          <a:p>
            <a:pPr lvl="1"/>
            <a:r>
              <a:rPr lang="en-US" smtClean="0"/>
              <a:t>Firms ranked 5 substantially underperform the market</a:t>
            </a:r>
          </a:p>
          <a:p>
            <a:pPr lvl="1"/>
            <a:r>
              <a:rPr lang="en-US" smtClean="0"/>
              <a:t>Changes in rankings result in a fast price adjustment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Some contend that the Value Line effect is merely the unexpected earnings anomaly due to changes in rankings from unexpected earnings</a:t>
            </a:r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48591168-F82E-4471-AD7D-9218A505FE08}" type="slidenum">
              <a:rPr lang="en-US">
                <a:solidFill>
                  <a:schemeClr val="tx1"/>
                </a:solidFill>
                <a:cs typeface="Arial" charset="0"/>
              </a:rPr>
              <a:pPr/>
              <a:t>31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325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Analysts Recommendations</a:t>
            </a:r>
          </a:p>
          <a:p>
            <a:pPr lvl="1"/>
            <a:r>
              <a:rPr lang="en-US" smtClean="0"/>
              <a:t>There is evidence in favor of existence of superior analysts who apparently possess private information</a:t>
            </a:r>
          </a:p>
          <a:p>
            <a:pPr lvl="1"/>
            <a:r>
              <a:rPr lang="en-US" smtClean="0"/>
              <a:t>Analysts appear to have both market timing and stock-picking ability</a:t>
            </a:r>
          </a:p>
          <a:p>
            <a:pPr lvl="1"/>
            <a:r>
              <a:rPr lang="en-US" smtClean="0"/>
              <a:t>Consensus recommendations do not contain incremental information, but changes</a:t>
            </a:r>
            <a:r>
              <a:rPr lang="en-US" i="1" smtClean="0"/>
              <a:t> </a:t>
            </a:r>
            <a:r>
              <a:rPr lang="en-US" smtClean="0"/>
              <a:t>in consensus recommendations are useful.</a:t>
            </a:r>
          </a:p>
          <a:p>
            <a:pPr lvl="1"/>
            <a:r>
              <a:rPr lang="en-US" smtClean="0"/>
              <a:t>The most useful information consisted of upward earning revision</a:t>
            </a:r>
          </a:p>
        </p:txBody>
      </p:sp>
      <p:sp>
        <p:nvSpPr>
          <p:cNvPr id="54274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5A599E5C-3439-438B-BBBD-90993B751823}" type="slidenum">
              <a:rPr lang="en-US">
                <a:solidFill>
                  <a:schemeClr val="tx1"/>
                </a:solidFill>
                <a:cs typeface="Arial" charset="0"/>
              </a:rPr>
              <a:pPr/>
              <a:t>32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75493" name="Rectangle 5"/>
          <p:cNvSpPr>
            <a:spLocks noChangeArrowheads="1"/>
          </p:cNvSpPr>
          <p:nvPr/>
        </p:nvSpPr>
        <p:spPr bwMode="auto">
          <a:xfrm>
            <a:off x="457200" y="198438"/>
            <a:ext cx="82296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3378596" algn="ctr" rotWithShape="0">
              <a:srgbClr val="00000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C000"/>
                </a:solidFill>
                <a:cs typeface="+mn-cs"/>
              </a:rPr>
              <a:t>Security Analysts</a:t>
            </a:r>
          </a:p>
        </p:txBody>
      </p:sp>
      <p:sp>
        <p:nvSpPr>
          <p:cNvPr id="542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Professional Money Managers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Money Managers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Trained professionals, working full time at investment management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If any investor can achieve above-average returns, it should be this group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If any non-insider can obtain inside information, it would be this group due to the extensive management interviews that they conduct</a:t>
            </a:r>
          </a:p>
        </p:txBody>
      </p:sp>
      <p:sp>
        <p:nvSpPr>
          <p:cNvPr id="552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A2A90679-7C4A-4C39-B4F1-FC17DA22949D}" type="slidenum">
              <a:rPr lang="en-US">
                <a:solidFill>
                  <a:schemeClr val="tx1"/>
                </a:solidFill>
                <a:cs typeface="Arial" charset="0"/>
              </a:rPr>
              <a:pPr/>
              <a:t>33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53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Professional Money Managers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The Performance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Most tests examine mutual funds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New tests also examine trust departments, insurance companies, and investment advisors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While it is difficult to do a specific comparison between “universes” and the benchmarks, the overall results from Exhibit 6.3 seem to indicate, at best, some weak support for the strong-form EMH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See Exhibit 6.3</a:t>
            </a:r>
          </a:p>
        </p:txBody>
      </p:sp>
      <p:sp>
        <p:nvSpPr>
          <p:cNvPr id="563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6EF2F34E-214F-44FF-9213-1DA7FB35CB04}" type="slidenum">
              <a:rPr lang="en-US">
                <a:solidFill>
                  <a:schemeClr val="tx1"/>
                </a:solidFill>
                <a:cs typeface="Arial" charset="0"/>
              </a:rPr>
              <a:pPr/>
              <a:t>34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63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Exhibit 6.3</a:t>
            </a:r>
            <a:endParaRPr lang="en-US" b="1" dirty="0"/>
          </a:p>
        </p:txBody>
      </p:sp>
      <p:sp>
        <p:nvSpPr>
          <p:cNvPr id="57346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6-</a:t>
            </a:r>
            <a:fld id="{C84C5A14-A85C-450B-9F3A-1BDB61F849B0}" type="slidenum">
              <a:rPr lang="en-US">
                <a:cs typeface="Arial" charset="0"/>
              </a:rPr>
              <a:pPr/>
              <a:t>35</a:t>
            </a:fld>
            <a:endParaRPr lang="en-US">
              <a:cs typeface="Arial" charset="0"/>
            </a:endParaRPr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219200"/>
            <a:ext cx="8737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Behavioral Finance</a:t>
            </a:r>
          </a:p>
        </p:txBody>
      </p:sp>
      <p:sp>
        <p:nvSpPr>
          <p:cNvPr id="5837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BB025A1C-965F-43C3-BA2B-5B0C2E0EA71C}" type="slidenum">
              <a:rPr lang="en-US">
                <a:solidFill>
                  <a:schemeClr val="tx1"/>
                </a:solidFill>
                <a:cs typeface="Arial" charset="0"/>
              </a:rPr>
              <a:pPr/>
              <a:t>36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95400"/>
            <a:ext cx="7924800" cy="50292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It is concerned with the analysis of various psychological traits of individuals and how these traits affect the manner in which they act as investors, analysts, and portfolio managers</a:t>
            </a:r>
          </a:p>
          <a:p>
            <a:r>
              <a:rPr lang="en-US" smtClean="0"/>
              <a:t>The emphasis has been on identifying portfolio anomalies that can be explained by various psychological traits</a:t>
            </a:r>
          </a:p>
          <a:p>
            <a:r>
              <a:rPr lang="en-US" smtClean="0"/>
              <a:t>Three “Tributaries”</a:t>
            </a:r>
          </a:p>
          <a:p>
            <a:pPr lvl="1"/>
            <a:r>
              <a:rPr lang="en-US" smtClean="0"/>
              <a:t>Psychology</a:t>
            </a:r>
          </a:p>
          <a:p>
            <a:pPr lvl="1"/>
            <a:r>
              <a:rPr lang="en-US" smtClean="0"/>
              <a:t>Social psychology</a:t>
            </a:r>
          </a:p>
          <a:p>
            <a:pPr lvl="1"/>
            <a:r>
              <a:rPr lang="en-US" smtClean="0"/>
              <a:t>Neurofinance</a:t>
            </a:r>
          </a:p>
        </p:txBody>
      </p:sp>
      <p:sp>
        <p:nvSpPr>
          <p:cNvPr id="583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Behavioral Finance</a:t>
            </a:r>
          </a:p>
        </p:txBody>
      </p:sp>
      <p:sp>
        <p:nvSpPr>
          <p:cNvPr id="59394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001000" cy="5181600"/>
          </a:xfrm>
        </p:spPr>
        <p:txBody>
          <a:bodyPr/>
          <a:lstStyle/>
          <a:p>
            <a:r>
              <a:rPr lang="en-US" smtClean="0"/>
              <a:t>Explaining Biases</a:t>
            </a:r>
          </a:p>
          <a:p>
            <a:pPr lvl="1"/>
            <a:r>
              <a:rPr lang="en-US" smtClean="0"/>
              <a:t>Prospect Theory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Contends that utility depends on deviations from moving reference point rather than absolute wealth</a:t>
            </a:r>
          </a:p>
          <a:p>
            <a:pPr lvl="1"/>
            <a:r>
              <a:rPr lang="en-US" smtClean="0"/>
              <a:t>Overconfidence (confirmation bias)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Look for information that supports their prior opinions and decision</a:t>
            </a:r>
          </a:p>
          <a:p>
            <a:pPr lvl="1"/>
            <a:r>
              <a:rPr lang="en-US" smtClean="0"/>
              <a:t>Noise Traders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Influenced strongly by sentiment, they tend to move together, which increases the prices and the volatility</a:t>
            </a:r>
          </a:p>
          <a:p>
            <a:pPr lvl="1"/>
            <a:r>
              <a:rPr lang="en-US" smtClean="0"/>
              <a:t>Escalation Bias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Put more money into a bad investment</a:t>
            </a:r>
          </a:p>
        </p:txBody>
      </p:sp>
      <p:sp>
        <p:nvSpPr>
          <p:cNvPr id="593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5D0B7F69-E2D9-45B1-883F-4C257742D45D}" type="slidenum">
              <a:rPr lang="en-US">
                <a:solidFill>
                  <a:schemeClr val="tx1"/>
                </a:solidFill>
                <a:cs typeface="Arial" charset="0"/>
              </a:rPr>
              <a:pPr/>
              <a:t>37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939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Behavioral Finance</a:t>
            </a:r>
          </a:p>
        </p:txBody>
      </p:sp>
      <p:sp>
        <p:nvSpPr>
          <p:cNvPr id="6041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Fusion Investing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integration of two elements of investment valuation-fundamental value and investor sentiment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During some periods, investor sentiment is rather muted and noise traders are inactive, so that fundamental valuation dominates market returns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 other periods, when investor sentiment is strong, noise traders are very active and market returns are more heavily impacted by investor sentiments</a:t>
            </a:r>
          </a:p>
          <a:p>
            <a:pPr lvl="1">
              <a:lnSpc>
                <a:spcPct val="110000"/>
              </a:lnSpc>
            </a:pPr>
            <a:endParaRPr lang="en-US" smtClean="0"/>
          </a:p>
        </p:txBody>
      </p:sp>
      <p:sp>
        <p:nvSpPr>
          <p:cNvPr id="604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BBD67053-A80C-4C39-8B99-B4B5A775D43A}" type="slidenum">
              <a:rPr lang="en-US">
                <a:solidFill>
                  <a:schemeClr val="tx1"/>
                </a:solidFill>
                <a:cs typeface="Arial" charset="0"/>
              </a:rPr>
              <a:pPr/>
              <a:t>38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04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382000" cy="944562"/>
          </a:xfrm>
        </p:spPr>
        <p:txBody>
          <a:bodyPr/>
          <a:lstStyle/>
          <a:p>
            <a:pPr>
              <a:defRPr/>
            </a:pPr>
            <a:r>
              <a:rPr lang="en-US" sz="3200" b="1" dirty="0" smtClean="0"/>
              <a:t>Implications of Efficient Capital Markets</a:t>
            </a:r>
          </a:p>
        </p:txBody>
      </p:sp>
      <p:sp>
        <p:nvSpPr>
          <p:cNvPr id="6144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5181600"/>
          </a:xfrm>
        </p:spPr>
        <p:txBody>
          <a:bodyPr/>
          <a:lstStyle/>
          <a:p>
            <a:r>
              <a:rPr lang="en-US" smtClean="0"/>
              <a:t>Overall, the results of many studies indicate the capital markets are efficient as related to numerous sets of information</a:t>
            </a:r>
          </a:p>
          <a:p>
            <a:r>
              <a:rPr lang="en-US" smtClean="0"/>
              <a:t>On the other hand, there are substantial instances where the market fails to rapidly adjust to public information</a:t>
            </a:r>
          </a:p>
          <a:p>
            <a:r>
              <a:rPr lang="en-US" smtClean="0"/>
              <a:t>What are the implications for investors in light of these mixed evidence?</a:t>
            </a:r>
          </a:p>
          <a:p>
            <a:pPr lvl="1"/>
            <a:r>
              <a:rPr lang="en-US" smtClean="0"/>
              <a:t>Technical Analysis</a:t>
            </a:r>
          </a:p>
          <a:p>
            <a:pPr lvl="1"/>
            <a:r>
              <a:rPr lang="en-US" smtClean="0"/>
              <a:t>Fundamental Analysis</a:t>
            </a:r>
          </a:p>
          <a:p>
            <a:pPr lvl="1"/>
            <a:r>
              <a:rPr lang="en-US" smtClean="0"/>
              <a:t>Portfolio Management</a:t>
            </a:r>
          </a:p>
        </p:txBody>
      </p:sp>
      <p:sp>
        <p:nvSpPr>
          <p:cNvPr id="614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ACB4E92E-C9B9-4F31-884E-513A11F5657E}" type="slidenum">
              <a:rPr lang="en-US">
                <a:solidFill>
                  <a:schemeClr val="tx1"/>
                </a:solidFill>
                <a:cs typeface="Arial" charset="0"/>
              </a:rPr>
              <a:pPr/>
              <a:t>39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14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98438"/>
            <a:ext cx="8763000" cy="944562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EMH and Technical Analysis</a:t>
            </a:r>
          </a:p>
        </p:txBody>
      </p:sp>
      <p:sp>
        <p:nvSpPr>
          <p:cNvPr id="624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Assumptions of technical analysis directly oppose the notion of efficient markets</a:t>
            </a:r>
          </a:p>
          <a:p>
            <a:r>
              <a:rPr lang="en-US" smtClean="0"/>
              <a:t>Technicians believe that new information is not immediately available to everyone, but disseminated from the informed professional first to the aggressive investing public and then to the masses</a:t>
            </a:r>
          </a:p>
          <a:p>
            <a:r>
              <a:rPr lang="en-US" smtClean="0"/>
              <a:t>Technicians also believe that investors do not analyze information and act immediately</a:t>
            </a:r>
          </a:p>
        </p:txBody>
      </p:sp>
      <p:sp>
        <p:nvSpPr>
          <p:cNvPr id="624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DE86AE34-6F19-41F7-A2DB-228566F54A14}" type="slidenum">
              <a:rPr lang="en-US">
                <a:solidFill>
                  <a:schemeClr val="tx1"/>
                </a:solidFill>
                <a:cs typeface="Arial" charset="0"/>
              </a:rPr>
              <a:pPr/>
              <a:t>40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24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EMH and Technical Analysis</a:t>
            </a:r>
          </a:p>
        </p:txBody>
      </p:sp>
      <p:sp>
        <p:nvSpPr>
          <p:cNvPr id="6349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Stock prices move to a new equilibrium after the release of new information in a gradual manner, causing trends in stock price movements that persist for periods of time</a:t>
            </a:r>
          </a:p>
          <a:p>
            <a:r>
              <a:rPr lang="en-US" smtClean="0"/>
              <a:t>Technical analysts develop systems to detect movement to a new equilibrium (breakout) and trade based on that</a:t>
            </a:r>
          </a:p>
          <a:p>
            <a:r>
              <a:rPr lang="en-US" smtClean="0"/>
              <a:t>If the capital market is weak-form efficient, a trading system that depends on past trading data has little value given higher trading costs</a:t>
            </a:r>
          </a:p>
        </p:txBody>
      </p:sp>
      <p:sp>
        <p:nvSpPr>
          <p:cNvPr id="6349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0587F8BE-DE7D-45E2-876A-1BC0229DB7B8}" type="slidenum">
              <a:rPr lang="en-US">
                <a:solidFill>
                  <a:schemeClr val="tx1"/>
                </a:solidFill>
                <a:cs typeface="Arial" charset="0"/>
              </a:rPr>
              <a:pPr/>
              <a:t>41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349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EMH and Fundamental Analysis</a:t>
            </a:r>
          </a:p>
        </p:txBody>
      </p:sp>
      <p:sp>
        <p:nvSpPr>
          <p:cNvPr id="6451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Fundamental analysts believe that there is a basic intrinsic value for the aggregate stock market, various industries, or individual securities and these values depend on underlying economic factors</a:t>
            </a:r>
          </a:p>
          <a:p>
            <a:r>
              <a:rPr lang="en-US" smtClean="0"/>
              <a:t>Investors should determine the intrinsic value of an investment at a point in time and compare it to the market price</a:t>
            </a:r>
          </a:p>
        </p:txBody>
      </p:sp>
      <p:sp>
        <p:nvSpPr>
          <p:cNvPr id="645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DB3396E0-AEDB-4E03-82F2-370223FC4B95}" type="slidenum">
              <a:rPr lang="en-US">
                <a:solidFill>
                  <a:schemeClr val="tx1"/>
                </a:solidFill>
                <a:cs typeface="Arial" charset="0"/>
              </a:rPr>
              <a:pPr/>
              <a:t>42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451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EMH and Fundamental Analysis</a:t>
            </a:r>
          </a:p>
        </p:txBody>
      </p:sp>
      <p:sp>
        <p:nvSpPr>
          <p:cNvPr id="6553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4876800"/>
          </a:xfrm>
        </p:spPr>
        <p:txBody>
          <a:bodyPr/>
          <a:lstStyle/>
          <a:p>
            <a:r>
              <a:rPr lang="en-US" smtClean="0"/>
              <a:t>If you can do a superior job of estimating intrinsic value, you can make superior market timing decisions and generate above-average returns</a:t>
            </a:r>
          </a:p>
          <a:p>
            <a:r>
              <a:rPr lang="en-US" smtClean="0"/>
              <a:t>Intrinsic value analysis involves:</a:t>
            </a:r>
          </a:p>
          <a:p>
            <a:pPr lvl="1"/>
            <a:r>
              <a:rPr lang="en-US" smtClean="0"/>
              <a:t>Aggregate market analysis</a:t>
            </a:r>
          </a:p>
          <a:p>
            <a:pPr lvl="1"/>
            <a:r>
              <a:rPr lang="en-US" smtClean="0"/>
              <a:t>Industry and company analysis</a:t>
            </a:r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655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1E3C4786-0F9F-406C-81D4-A8E9E1DD673E}" type="slidenum">
              <a:rPr lang="en-US">
                <a:solidFill>
                  <a:schemeClr val="tx1"/>
                </a:solidFill>
                <a:cs typeface="Arial" charset="0"/>
              </a:rPr>
              <a:pPr/>
              <a:t>43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55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Aggregate Market Analysis</a:t>
            </a:r>
          </a:p>
        </p:txBody>
      </p:sp>
      <p:sp>
        <p:nvSpPr>
          <p:cNvPr id="6656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848600" cy="4876800"/>
          </a:xfrm>
        </p:spPr>
        <p:txBody>
          <a:bodyPr/>
          <a:lstStyle/>
          <a:p>
            <a:r>
              <a:rPr lang="en-US" smtClean="0"/>
              <a:t>EMH implies that examining only past economic events is not likely to lead to outperforming a buy-and-hold policy because the market adjusts rapidly to known economic events</a:t>
            </a:r>
          </a:p>
          <a:p>
            <a:r>
              <a:rPr lang="en-US" smtClean="0"/>
              <a:t>Merely using historical data to estimate future values is not sufficient</a:t>
            </a:r>
          </a:p>
          <a:p>
            <a:r>
              <a:rPr lang="en-US" smtClean="0"/>
              <a:t>You must estimate the relevant variables that cause long-run movements</a:t>
            </a:r>
          </a:p>
        </p:txBody>
      </p:sp>
      <p:sp>
        <p:nvSpPr>
          <p:cNvPr id="665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B3E2A0EC-0292-47CE-AD2E-6A6162F4AB1D}" type="slidenum">
              <a:rPr lang="en-US">
                <a:solidFill>
                  <a:schemeClr val="tx1"/>
                </a:solidFill>
                <a:cs typeface="Arial" charset="0"/>
              </a:rPr>
              <a:pPr/>
              <a:t>44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65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305800" cy="8382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Industry and Company Analysis</a:t>
            </a:r>
          </a:p>
        </p:txBody>
      </p:sp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4495800"/>
          </a:xfrm>
        </p:spPr>
        <p:txBody>
          <a:bodyPr/>
          <a:lstStyle/>
          <a:p>
            <a:r>
              <a:rPr lang="en-US" smtClean="0"/>
              <a:t>Wide distribution of returns from different industries and companies justifies industry and company analysis</a:t>
            </a:r>
          </a:p>
          <a:p>
            <a:r>
              <a:rPr lang="en-US" smtClean="0"/>
              <a:t>Must understand the variables that effect rates of return and</a:t>
            </a:r>
          </a:p>
          <a:p>
            <a:r>
              <a:rPr lang="en-US" smtClean="0"/>
              <a:t>Do a superior job of estimating future values of these relevant valuation variables, not just look at past data</a:t>
            </a:r>
          </a:p>
        </p:txBody>
      </p:sp>
      <p:sp>
        <p:nvSpPr>
          <p:cNvPr id="675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8FAB8CF3-048F-4CE8-A064-BFCEA2B313DB}" type="slidenum">
              <a:rPr lang="en-US">
                <a:solidFill>
                  <a:schemeClr val="tx1"/>
                </a:solidFill>
                <a:cs typeface="Arial" charset="0"/>
              </a:rPr>
              <a:pPr/>
              <a:t>45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758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8153400" cy="1143000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Industry and Company Analysis</a:t>
            </a:r>
          </a:p>
        </p:txBody>
      </p:sp>
      <p:sp>
        <p:nvSpPr>
          <p:cNvPr id="6861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343400"/>
          </a:xfrm>
        </p:spPr>
        <p:txBody>
          <a:bodyPr/>
          <a:lstStyle/>
          <a:p>
            <a:r>
              <a:rPr lang="en-US" smtClean="0"/>
              <a:t>Important relationship between expected earnings and actual earnings</a:t>
            </a:r>
          </a:p>
          <a:p>
            <a:r>
              <a:rPr lang="en-US" smtClean="0"/>
              <a:t>Accurately predicting earnings surprises</a:t>
            </a:r>
          </a:p>
          <a:p>
            <a:r>
              <a:rPr lang="en-US" smtClean="0"/>
              <a:t>Strong-form EMH indicates likely existence of superior analysts</a:t>
            </a:r>
          </a:p>
          <a:p>
            <a:r>
              <a:rPr lang="en-US" smtClean="0"/>
              <a:t>Studies indicate that fundamental analysis based on E/P ratios, size, and the BV/MV ratios can lead to differentiating future return patterns</a:t>
            </a:r>
          </a:p>
        </p:txBody>
      </p:sp>
      <p:sp>
        <p:nvSpPr>
          <p:cNvPr id="686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751111E3-76C7-40E0-B578-EB5C1E41847B}" type="slidenum">
              <a:rPr lang="en-US">
                <a:solidFill>
                  <a:schemeClr val="tx1"/>
                </a:solidFill>
                <a:cs typeface="Arial" charset="0"/>
              </a:rPr>
              <a:pPr/>
              <a:t>46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86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Fundamental Analysis Conclusion</a:t>
            </a:r>
          </a:p>
        </p:txBody>
      </p:sp>
      <p:sp>
        <p:nvSpPr>
          <p:cNvPr id="696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Estimating the relevant variables is as much an art and a product of hard work as it is a science</a:t>
            </a:r>
          </a:p>
          <a:p>
            <a:r>
              <a:rPr lang="en-US" smtClean="0"/>
              <a:t>Successful investor must understand what variables are relevant to the valuation process and have the ability and work ethic to do a superior job of estimating these important valuation variables</a:t>
            </a:r>
          </a:p>
          <a:p>
            <a:endParaRPr lang="en-US" smtClean="0"/>
          </a:p>
        </p:txBody>
      </p:sp>
      <p:sp>
        <p:nvSpPr>
          <p:cNvPr id="696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B087E981-F5BC-42FA-B79C-99579CC40756}" type="slidenum">
              <a:rPr lang="en-US">
                <a:solidFill>
                  <a:schemeClr val="tx1"/>
                </a:solidFill>
                <a:cs typeface="Arial" charset="0"/>
              </a:rPr>
              <a:pPr/>
              <a:t>47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96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 dirty="0" smtClean="0"/>
              <a:t>EMH and Portfolio Management</a:t>
            </a:r>
          </a:p>
        </p:txBody>
      </p:sp>
      <p:sp>
        <p:nvSpPr>
          <p:cNvPr id="706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Portfolio Managers with Superior Analysts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Concentrate efforts in mid-cap stocks that do not receive the attention given by institutional portfolio managers to the top-tier stocks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The market for these neglected stocks may be less efficient than the market for large well-known stocks </a:t>
            </a:r>
            <a:endParaRPr lang="en-US" smtClean="0"/>
          </a:p>
        </p:txBody>
      </p:sp>
      <p:sp>
        <p:nvSpPr>
          <p:cNvPr id="706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D2A5EBDF-6334-4A6B-8AC7-3AF4820FFE78}" type="slidenum">
              <a:rPr lang="en-US">
                <a:solidFill>
                  <a:schemeClr val="tx1"/>
                </a:solidFill>
                <a:cs typeface="Arial" charset="0"/>
              </a:rPr>
              <a:pPr/>
              <a:t>48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06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 dirty="0" smtClean="0"/>
              <a:t>EMH and Portfolio Management</a:t>
            </a:r>
          </a:p>
        </p:txBody>
      </p:sp>
      <p:sp>
        <p:nvSpPr>
          <p:cNvPr id="716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Portfolio Managers without Superior Analysts</a:t>
            </a: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Determine and quantify your client's risk preferences</a:t>
            </a: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Construct the appropriate portfolio</a:t>
            </a: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Diversify completely on a global basis to eliminate all unsystematic risk</a:t>
            </a: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Maintain the desired risk level by rebalancing the portfolio whenever necessary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Minimize total transaction costs   </a:t>
            </a:r>
          </a:p>
        </p:txBody>
      </p:sp>
      <p:sp>
        <p:nvSpPr>
          <p:cNvPr id="716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6A60E1BC-DA69-4AFF-B195-822DB9EDF04C}" type="slidenum">
              <a:rPr lang="en-US">
                <a:solidFill>
                  <a:schemeClr val="tx1"/>
                </a:solidFill>
                <a:cs typeface="Arial" charset="0"/>
              </a:rPr>
              <a:pPr/>
              <a:t>49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16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90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 smtClean="0"/>
              <a:t>EMH </a:t>
            </a:r>
            <a:r>
              <a:rPr lang="en-US" b="1" dirty="0" smtClean="0"/>
              <a:t>and Portfolio Management</a:t>
            </a:r>
          </a:p>
        </p:txBody>
      </p:sp>
      <p:sp>
        <p:nvSpPr>
          <p:cNvPr id="727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Rationale and Use of Index Funds and Exchange-Traded Funds</a:t>
            </a:r>
          </a:p>
          <a:p>
            <a:pPr lvl="1">
              <a:lnSpc>
                <a:spcPct val="120000"/>
              </a:lnSpc>
            </a:pPr>
            <a:r>
              <a:rPr lang="en-US" smtClean="0"/>
              <a:t>Efficient capital markets and a lack of superior analysts imply that many portfolios should be managed passively (so their performance matches the aggregate market, minimizes the costs of research and trading)</a:t>
            </a:r>
          </a:p>
          <a:p>
            <a:pPr lvl="1">
              <a:lnSpc>
                <a:spcPct val="120000"/>
              </a:lnSpc>
            </a:pPr>
            <a:r>
              <a:rPr lang="en-US" smtClean="0"/>
              <a:t>Institutions created market (index) funds which duplicate the composition and performance of a selected index series</a:t>
            </a:r>
          </a:p>
        </p:txBody>
      </p:sp>
      <p:sp>
        <p:nvSpPr>
          <p:cNvPr id="727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DB27D555-9E2D-4B39-AF7A-E34AD65EE043}" type="slidenum">
              <a:rPr lang="en-US">
                <a:solidFill>
                  <a:schemeClr val="tx1"/>
                </a:solidFill>
                <a:cs typeface="Arial" charset="0"/>
              </a:rPr>
              <a:pPr/>
              <a:t>50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27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 dirty="0" smtClean="0"/>
              <a:t>EMH and Portfolio Management</a:t>
            </a:r>
          </a:p>
        </p:txBody>
      </p:sp>
      <p:sp>
        <p:nvSpPr>
          <p:cNvPr id="7373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CE05AB8D-F2E4-4A5A-9792-0FC9F39FD7C3}" type="slidenum">
              <a:rPr lang="en-US">
                <a:solidFill>
                  <a:schemeClr val="tx1"/>
                </a:solidFill>
                <a:cs typeface="Arial" charset="0"/>
              </a:rPr>
              <a:pPr/>
              <a:t>51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95400"/>
            <a:ext cx="7924800" cy="48768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Insights from Behavioral Finance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Growth companies will usually not be growth stocks due to the overconfidence of analysts regarding future growth rates and valuations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Notion of “herd mentality” of analysts in stock recommendations or quarterly earnings estimates is confirmed</a:t>
            </a:r>
            <a:br>
              <a:rPr lang="en-US" smtClean="0">
                <a:cs typeface="Times New Roman" pitchFamily="18" charset="0"/>
              </a:rPr>
            </a:br>
            <a:endParaRPr lang="en-US" smtClean="0">
              <a:cs typeface="Times New Roman" pitchFamily="18" charset="0"/>
            </a:endParaRPr>
          </a:p>
        </p:txBody>
      </p:sp>
      <p:sp>
        <p:nvSpPr>
          <p:cNvPr id="737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smtClean="0"/>
              <a:t>The Internet Investments Online</a:t>
            </a:r>
          </a:p>
        </p:txBody>
      </p:sp>
      <p:sp>
        <p:nvSpPr>
          <p:cNvPr id="7475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90600" y="1295400"/>
            <a:ext cx="7010400" cy="4495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400" smtClean="0">
                <a:hlinkClick r:id="rId2"/>
              </a:rPr>
              <a:t>http://www.bloomberg.com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3"/>
              </a:rPr>
              <a:t>http://news.ft.com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4"/>
              </a:rPr>
              <a:t>http://www.online.wsj.com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5"/>
              </a:rPr>
              <a:t>http://finance.yahoo.com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6"/>
              </a:rPr>
              <a:t>http://money.cnn.com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7"/>
              </a:rPr>
              <a:t>http://www.cnbc.com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8"/>
              </a:rPr>
              <a:t>http://www.abcnews.com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9"/>
              </a:rPr>
              <a:t>http://www.nbcnews.com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10"/>
              </a:rPr>
              <a:t>http://www.msnbc.msn.com</a:t>
            </a:r>
            <a:endParaRPr lang="en-US" sz="2400" smtClean="0"/>
          </a:p>
          <a:p>
            <a:pPr>
              <a:lnSpc>
                <a:spcPct val="110000"/>
              </a:lnSpc>
            </a:pPr>
            <a:endParaRPr lang="en-US" sz="2400" smtClean="0"/>
          </a:p>
        </p:txBody>
      </p:sp>
      <p:sp>
        <p:nvSpPr>
          <p:cNvPr id="7475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6-</a:t>
            </a:r>
            <a:fld id="{AF116B6D-18C1-479A-911B-B6BAB078CA13}" type="slidenum">
              <a:rPr lang="en-US">
                <a:solidFill>
                  <a:schemeClr val="tx1"/>
                </a:solidFill>
                <a:cs typeface="Arial" charset="0"/>
              </a:rPr>
              <a:pPr/>
              <a:t>52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47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3066</TotalTime>
  <Pages>8</Pages>
  <Words>4058</Words>
  <Application>Microsoft Office PowerPoint</Application>
  <PresentationFormat>On-screen Show (4:3)</PresentationFormat>
  <Paragraphs>400</Paragraphs>
  <Slides>52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59" baseType="lpstr">
      <vt:lpstr>Arial</vt:lpstr>
      <vt:lpstr>Times New Roman</vt:lpstr>
      <vt:lpstr>Bookman Old Style</vt:lpstr>
      <vt:lpstr>FrankRuehl</vt:lpstr>
      <vt:lpstr>Wingdings</vt:lpstr>
      <vt:lpstr>SampleChapter5.YulongMa</vt:lpstr>
      <vt:lpstr>SampleChapter5.YulongMa</vt:lpstr>
      <vt:lpstr>Chapter 6: Efficient Capital Markets</vt:lpstr>
      <vt:lpstr>Why Should the Markets Be Efficient?</vt:lpstr>
      <vt:lpstr>Why Should the Markets Be Efficient?</vt:lpstr>
      <vt:lpstr>Efficient Market Hypotheses (EMH)</vt:lpstr>
      <vt:lpstr>Efficient Market Hypotheses (EMH)</vt:lpstr>
      <vt:lpstr>Efficient Market Hypotheses (EMH)</vt:lpstr>
      <vt:lpstr>Efficient Market Hypotheses (EMH)</vt:lpstr>
      <vt:lpstr>Tests and Weak-Form EMH</vt:lpstr>
      <vt:lpstr>Tests of Weak-Form EMH</vt:lpstr>
      <vt:lpstr>Tests of Semistrong Form EMH</vt:lpstr>
      <vt:lpstr>Tests of Semistrong Form EMH</vt:lpstr>
      <vt:lpstr>Tests of Semistrong Form EMH</vt:lpstr>
      <vt:lpstr>Return Prediction Studies</vt:lpstr>
      <vt:lpstr>Return Prediction Studies</vt:lpstr>
      <vt:lpstr>Return Prediction Studies</vt:lpstr>
      <vt:lpstr>Return Prediction Studies</vt:lpstr>
      <vt:lpstr>Predicting Cross-Sectional Returns</vt:lpstr>
      <vt:lpstr>Predicting Cross-Sectional Returns</vt:lpstr>
      <vt:lpstr>Predicting Cross-Sectional Returns</vt:lpstr>
      <vt:lpstr>Predicting Cross-Sectional Returns</vt:lpstr>
      <vt:lpstr>Predicting Cross-Sectional Returns</vt:lpstr>
      <vt:lpstr>Exhibit 6.1</vt:lpstr>
      <vt:lpstr>Predicting Cross-Sectional Returns</vt:lpstr>
      <vt:lpstr>Event Studies</vt:lpstr>
      <vt:lpstr>Event Studies</vt:lpstr>
      <vt:lpstr>Event Studies</vt:lpstr>
      <vt:lpstr>Tests of Strong-Form EMH</vt:lpstr>
      <vt:lpstr>Corporate Insider Trading</vt:lpstr>
      <vt:lpstr>Corporate Insider Trading</vt:lpstr>
      <vt:lpstr>Security Analysts</vt:lpstr>
      <vt:lpstr>Security Analysts</vt:lpstr>
      <vt:lpstr>Slide 32</vt:lpstr>
      <vt:lpstr>Professional Money Managers</vt:lpstr>
      <vt:lpstr>Professional Money Managers</vt:lpstr>
      <vt:lpstr>Exhibit 6.3</vt:lpstr>
      <vt:lpstr>Behavioral Finance</vt:lpstr>
      <vt:lpstr>Behavioral Finance</vt:lpstr>
      <vt:lpstr>Behavioral Finance</vt:lpstr>
      <vt:lpstr>Implications of Efficient Capital Markets</vt:lpstr>
      <vt:lpstr>EMH and Technical Analysis</vt:lpstr>
      <vt:lpstr>EMH and Technical Analysis</vt:lpstr>
      <vt:lpstr>EMH and Fundamental Analysis</vt:lpstr>
      <vt:lpstr>EMH and Fundamental Analysis</vt:lpstr>
      <vt:lpstr>Aggregate Market Analysis</vt:lpstr>
      <vt:lpstr>Industry and Company Analysis</vt:lpstr>
      <vt:lpstr>Industry and Company Analysis</vt:lpstr>
      <vt:lpstr>Fundamental Analysis Conclusion</vt:lpstr>
      <vt:lpstr>EMH and Portfolio Management</vt:lpstr>
      <vt:lpstr>EMH and Portfolio Management</vt:lpstr>
      <vt:lpstr>EMH and Portfolio Management</vt:lpstr>
      <vt:lpstr>EMH and Portfolio Management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Efficient Capital Markets</dc:subject>
  <dc:creator>Frank K. Reilly &amp; Keith C. Brown</dc:creator>
  <cp:keywords>Lecture</cp:keywords>
  <cp:lastModifiedBy>1192541</cp:lastModifiedBy>
  <cp:revision>149</cp:revision>
  <cp:lastPrinted>1998-08-13T04:13:10Z</cp:lastPrinted>
  <dcterms:created xsi:type="dcterms:W3CDTF">1998-10-24T16:58:48Z</dcterms:created>
  <dcterms:modified xsi:type="dcterms:W3CDTF">2012-10-11T04:18:43Z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 Brace College Publishers</vt:lpwstr>
  </property>
  <property fmtid="{D5CDD505-2E9C-101B-9397-08002B2CF9AE}" pid="3" name="Editor">
    <vt:lpwstr>Terri House</vt:lpwstr>
  </property>
</Properties>
</file>