
<file path=[Content_Types].xml><?xml version="1.0" encoding="utf-8"?>
<Types xmlns="http://schemas.openxmlformats.org/package/2006/content-types">
  <Default Extension="png" ContentType="image/png"/>
  <Default Extension="bin" ContentType="application/vnd.openxmlformats-officedocument.oleObject"/>
  <Default Extension="jpeg" ContentType="image/jpeg"/>
  <Default Extension="emf" ContentType="image/x-emf"/>
  <Default Extension="wmf" ContentType="image/x-wmf"/>
  <Default Extension="rels" ContentType="application/vnd.openxmlformats-package.relationships+xml"/>
  <Default Extension="xml" ContentType="application/xml"/>
  <Default Extension="vml" ContentType="application/vnd.openxmlformats-officedocument.vmlDrawing"/>
  <Default Extension="xlsx" ContentType="application/vnd.openxmlformats-officedocument.spreadsheetml.sheet"/>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0.xml" ContentType="application/vnd.openxmlformats-officedocument.presentationml.slide+xml"/>
  <Override PartName="/ppt/slides/slide61.xml" ContentType="application/vnd.openxmlformats-officedocument.presentationml.slide+xml"/>
  <Override PartName="/ppt/slides/slide62.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charts/chart1.xml" ContentType="application/vnd.openxmlformats-officedocument.drawingml.chart+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ppt/charts/style1.xml" ContentType="application/vnd.ms-office.chartstyle+xml"/>
  <Override PartName="/ppt/charts/colors1.xml" ContentType="application/vnd.ms-office.chartcolorstyle+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780" r:id="rId1"/>
  </p:sldMasterIdLst>
  <p:notesMasterIdLst>
    <p:notesMasterId r:id="rId64"/>
  </p:notesMasterIdLst>
  <p:sldIdLst>
    <p:sldId id="256" r:id="rId2"/>
    <p:sldId id="259" r:id="rId3"/>
    <p:sldId id="260" r:id="rId4"/>
    <p:sldId id="261" r:id="rId5"/>
    <p:sldId id="258" r:id="rId6"/>
    <p:sldId id="296" r:id="rId7"/>
    <p:sldId id="262" r:id="rId8"/>
    <p:sldId id="297" r:id="rId9"/>
    <p:sldId id="298" r:id="rId10"/>
    <p:sldId id="299" r:id="rId11"/>
    <p:sldId id="300" r:id="rId12"/>
    <p:sldId id="301" r:id="rId13"/>
    <p:sldId id="302" r:id="rId14"/>
    <p:sldId id="303" r:id="rId15"/>
    <p:sldId id="304" r:id="rId16"/>
    <p:sldId id="305" r:id="rId17"/>
    <p:sldId id="306" r:id="rId18"/>
    <p:sldId id="307" r:id="rId19"/>
    <p:sldId id="308" r:id="rId20"/>
    <p:sldId id="312" r:id="rId21"/>
    <p:sldId id="311" r:id="rId22"/>
    <p:sldId id="309" r:id="rId23"/>
    <p:sldId id="263" r:id="rId24"/>
    <p:sldId id="264" r:id="rId25"/>
    <p:sldId id="265" r:id="rId26"/>
    <p:sldId id="266" r:id="rId27"/>
    <p:sldId id="267" r:id="rId28"/>
    <p:sldId id="268" r:id="rId29"/>
    <p:sldId id="269" r:id="rId30"/>
    <p:sldId id="270" r:id="rId31"/>
    <p:sldId id="271" r:id="rId32"/>
    <p:sldId id="272" r:id="rId33"/>
    <p:sldId id="273" r:id="rId34"/>
    <p:sldId id="274" r:id="rId35"/>
    <p:sldId id="275" r:id="rId36"/>
    <p:sldId id="276" r:id="rId37"/>
    <p:sldId id="277" r:id="rId38"/>
    <p:sldId id="278" r:id="rId39"/>
    <p:sldId id="279" r:id="rId40"/>
    <p:sldId id="280" r:id="rId41"/>
    <p:sldId id="281" r:id="rId42"/>
    <p:sldId id="282" r:id="rId43"/>
    <p:sldId id="283" r:id="rId44"/>
    <p:sldId id="284" r:id="rId45"/>
    <p:sldId id="286" r:id="rId46"/>
    <p:sldId id="287" r:id="rId47"/>
    <p:sldId id="288" r:id="rId48"/>
    <p:sldId id="289" r:id="rId49"/>
    <p:sldId id="290" r:id="rId50"/>
    <p:sldId id="291" r:id="rId51"/>
    <p:sldId id="292" r:id="rId52"/>
    <p:sldId id="293" r:id="rId53"/>
    <p:sldId id="294" r:id="rId54"/>
    <p:sldId id="295" r:id="rId55"/>
    <p:sldId id="313" r:id="rId56"/>
    <p:sldId id="314" r:id="rId57"/>
    <p:sldId id="315" r:id="rId58"/>
    <p:sldId id="316" r:id="rId59"/>
    <p:sldId id="317" r:id="rId60"/>
    <p:sldId id="318" r:id="rId61"/>
    <p:sldId id="319" r:id="rId62"/>
    <p:sldId id="320" r:id="rId63"/>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p:cViewPr varScale="1">
        <p:scale>
          <a:sx n="129" d="100"/>
          <a:sy n="129" d="100"/>
        </p:scale>
        <p:origin x="-1092" y="-56"/>
      </p:cViewPr>
      <p:guideLst>
        <p:guide orient="horz" pos="2160"/>
        <p:guide pos="2880"/>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slide" Target="slides/slide49.xml"/><Relationship Id="rId55" Type="http://schemas.openxmlformats.org/officeDocument/2006/relationships/slide" Target="slides/slide54.xml"/><Relationship Id="rId63" Type="http://schemas.openxmlformats.org/officeDocument/2006/relationships/slide" Target="slides/slide62.xml"/><Relationship Id="rId68" Type="http://schemas.openxmlformats.org/officeDocument/2006/relationships/tableStyles" Target="tableStyles.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slide" Target="slides/slide52.xml"/><Relationship Id="rId58" Type="http://schemas.openxmlformats.org/officeDocument/2006/relationships/slide" Target="slides/slide57.xml"/><Relationship Id="rId66" Type="http://schemas.openxmlformats.org/officeDocument/2006/relationships/viewProps" Target="view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57" Type="http://schemas.openxmlformats.org/officeDocument/2006/relationships/slide" Target="slides/slide56.xml"/><Relationship Id="rId61" Type="http://schemas.openxmlformats.org/officeDocument/2006/relationships/slide" Target="slides/slide60.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slide" Target="slides/slide51.xml"/><Relationship Id="rId60" Type="http://schemas.openxmlformats.org/officeDocument/2006/relationships/slide" Target="slides/slide59.xml"/><Relationship Id="rId65"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56" Type="http://schemas.openxmlformats.org/officeDocument/2006/relationships/slide" Target="slides/slide55.xml"/><Relationship Id="rId64" Type="http://schemas.openxmlformats.org/officeDocument/2006/relationships/notesMaster" Target="notesMasters/notesMaster1.xml"/><Relationship Id="rId8" Type="http://schemas.openxmlformats.org/officeDocument/2006/relationships/slide" Target="slides/slide7.xml"/><Relationship Id="rId51" Type="http://schemas.openxmlformats.org/officeDocument/2006/relationships/slide" Target="slides/slide50.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59" Type="http://schemas.openxmlformats.org/officeDocument/2006/relationships/slide" Target="slides/slide58.xml"/><Relationship Id="rId67" Type="http://schemas.openxmlformats.org/officeDocument/2006/relationships/theme" Target="theme/theme1.xml"/><Relationship Id="rId20" Type="http://schemas.openxmlformats.org/officeDocument/2006/relationships/slide" Target="slides/slide19.xml"/><Relationship Id="rId41" Type="http://schemas.openxmlformats.org/officeDocument/2006/relationships/slide" Target="slides/slide40.xml"/><Relationship Id="rId54" Type="http://schemas.openxmlformats.org/officeDocument/2006/relationships/slide" Target="slides/slide53.xml"/><Relationship Id="rId62" Type="http://schemas.openxmlformats.org/officeDocument/2006/relationships/slide" Target="slides/slide61.xml"/></Relationships>
</file>

<file path=ppt/charts/_rels/chart1.xml.rels><?xml version="1.0" encoding="UTF-8" standalone="yes"?>
<Relationships xmlns="http://schemas.openxmlformats.org/package/2006/relationships"><Relationship Id="rId3" Type="http://schemas.microsoft.com/office/2011/relationships/chartStyle" Target="style1.xml"/><Relationship Id="rId2" Type="http://schemas.microsoft.com/office/2011/relationships/chartColorStyle" Target="colors1.xml"/><Relationship Id="rId1" Type="http://schemas.openxmlformats.org/officeDocument/2006/relationships/package" Target="../embeddings/________Microsoft_Excel1.xlsx"/></Relationships>
</file>

<file path=ppt/charts/chart1.xml><?xml version="1.0" encoding="utf-8"?>
<c:chartSpace xmlns:c="http://schemas.openxmlformats.org/drawingml/2006/chart" xmlns:a="http://schemas.openxmlformats.org/drawingml/2006/main" xmlns:r="http://schemas.openxmlformats.org/officeDocument/2006/relationships">
  <c:date1904 val="0"/>
  <c:lang val="th-TH"/>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2908366533864542"/>
          <c:y val="8.1589958158995821E-2"/>
          <c:w val="0.68326693227091628"/>
          <c:h val="0.75523012552301261"/>
        </c:manualLayout>
      </c:layout>
      <c:barChart>
        <c:barDir val="col"/>
        <c:grouping val="clustered"/>
        <c:varyColors val="1"/>
        <c:ser>
          <c:idx val="0"/>
          <c:order val="0"/>
          <c:tx>
            <c:strRef>
              <c:f>Sheet1!$A$2</c:f>
              <c:strCache>
                <c:ptCount val="1"/>
                <c:pt idx="0">
                  <c:v>Savings</c:v>
                </c:pt>
              </c:strCache>
            </c:strRef>
          </c:tx>
          <c:invertIfNegative val="0"/>
          <c:dPt>
            <c:idx val="0"/>
            <c:invertIfNegative val="0"/>
            <c:bubble3D val="0"/>
            <c:spPr>
              <a:solidFill>
                <a:schemeClr val="accent1"/>
              </a:solidFill>
              <a:ln>
                <a:noFill/>
              </a:ln>
              <a:effectLst/>
              <a:scene3d>
                <a:camera prst="orthographicFront">
                  <a:rot lat="0" lon="0" rev="0"/>
                </a:camera>
                <a:lightRig rig="brightRoom" dir="tl">
                  <a:rot lat="0" lon="0" rev="1800000"/>
                </a:lightRig>
              </a:scene3d>
              <a:sp3d contourW="10160" prstMaterial="dkEdge">
                <a:bevelT w="38100" h="50800" prst="angle"/>
                <a:contourClr>
                  <a:scrgbClr r="0" g="0" b="0">
                    <a:shade val="40000"/>
                    <a:satMod val="150000"/>
                  </a:scrgbClr>
                </a:contourClr>
              </a:sp3d>
            </c:spPr>
          </c:dPt>
          <c:dPt>
            <c:idx val="1"/>
            <c:invertIfNegative val="0"/>
            <c:bubble3D val="0"/>
            <c:spPr>
              <a:solidFill>
                <a:schemeClr val="accent2"/>
              </a:solidFill>
              <a:ln>
                <a:noFill/>
              </a:ln>
              <a:effectLst/>
              <a:scene3d>
                <a:camera prst="orthographicFront">
                  <a:rot lat="0" lon="0" rev="0"/>
                </a:camera>
                <a:lightRig rig="brightRoom" dir="tl">
                  <a:rot lat="0" lon="0" rev="1800000"/>
                </a:lightRig>
              </a:scene3d>
              <a:sp3d contourW="10160" prstMaterial="dkEdge">
                <a:bevelT w="38100" h="50800" prst="angle"/>
                <a:contourClr>
                  <a:scrgbClr r="0" g="0" b="0">
                    <a:shade val="40000"/>
                    <a:satMod val="150000"/>
                  </a:scrgbClr>
                </a:contourClr>
              </a:sp3d>
            </c:spPr>
          </c:dPt>
          <c:dLbls>
            <c:spPr>
              <a:noFill/>
              <a:ln>
                <a:noFill/>
              </a:ln>
              <a:effectLst/>
            </c:spPr>
            <c:txPr>
              <a:bodyPr rot="-2700000" spcFirstLastPara="1" vertOverflow="ellipsis" wrap="square" anchor="ctr" anchorCtr="1"/>
              <a:lstStyle/>
              <a:p>
                <a:pPr>
                  <a:defRPr sz="1197" b="0" i="0" u="none" strike="noStrike" kern="1200" baseline="0">
                    <a:ln>
                      <a:solidFill>
                        <a:sysClr val="windowText" lastClr="000000"/>
                      </a:solidFill>
                    </a:ln>
                    <a:solidFill>
                      <a:schemeClr val="lt1">
                        <a:lumMod val="85000"/>
                      </a:schemeClr>
                    </a:solidFill>
                    <a:latin typeface="+mn-lt"/>
                    <a:ea typeface="+mn-ea"/>
                    <a:cs typeface="+mn-cs"/>
                  </a:defRPr>
                </a:pPr>
                <a:endParaRPr lang="th-TH"/>
              </a:p>
            </c:txPr>
            <c:dLblPos val="inEnd"/>
            <c:showLegendKey val="0"/>
            <c:showVal val="1"/>
            <c:showCatName val="0"/>
            <c:showSerName val="0"/>
            <c:showPercent val="0"/>
            <c:showBubbleSize val="0"/>
            <c:showLeaderLines val="0"/>
            <c:extLst>
              <c:ext xmlns:c15="http://schemas.microsoft.com/office/drawing/2012/chart" uri="{CE6537A1-D6FC-4f65-9D91-7224C49458BB}">
                <c15:showLeaderLines val="0"/>
              </c:ext>
            </c:extLst>
          </c:dLbls>
          <c:errBars>
            <c:errBarType val="minus"/>
            <c:errValType val="fixedVal"/>
            <c:noEndCap val="0"/>
            <c:val val="0"/>
            <c:spPr>
              <a:noFill/>
              <a:ln w="9525" cap="flat" cmpd="sng" algn="ctr">
                <a:solidFill>
                  <a:schemeClr val="lt1">
                    <a:lumMod val="95000"/>
                  </a:schemeClr>
                </a:solidFill>
                <a:round/>
              </a:ln>
              <a:effectLst/>
            </c:spPr>
          </c:errBars>
          <c:cat>
            <c:strRef>
              <c:f>Sheet1!$B$1:$C$1</c:f>
              <c:strCache>
                <c:ptCount val="2"/>
                <c:pt idx="0">
                  <c:v>Selma</c:v>
                </c:pt>
                <c:pt idx="1">
                  <c:v>Patty</c:v>
                </c:pt>
              </c:strCache>
            </c:strRef>
          </c:cat>
          <c:val>
            <c:numRef>
              <c:f>Sheet1!$B$2:$C$2</c:f>
              <c:numCache>
                <c:formatCode>"$"#,##0</c:formatCode>
                <c:ptCount val="2"/>
                <c:pt idx="0" formatCode="&quot;$&quot;#,##0_);[Red]\(&quot;$&quot;#,##0\)">
                  <c:v>198422</c:v>
                </c:pt>
                <c:pt idx="1">
                  <c:v>146212</c:v>
                </c:pt>
              </c:numCache>
            </c:numRef>
          </c:val>
        </c:ser>
        <c:dLbls>
          <c:dLblPos val="inEnd"/>
          <c:showLegendKey val="0"/>
          <c:showVal val="1"/>
          <c:showCatName val="0"/>
          <c:showSerName val="0"/>
          <c:showPercent val="0"/>
          <c:showBubbleSize val="0"/>
        </c:dLbls>
        <c:gapWidth val="100"/>
        <c:overlap val="-24"/>
        <c:axId val="59362688"/>
        <c:axId val="91542656"/>
      </c:barChart>
      <c:catAx>
        <c:axId val="59362688"/>
        <c:scaling>
          <c:orientation val="minMax"/>
        </c:scaling>
        <c:delete val="0"/>
        <c:axPos val="b"/>
        <c:numFmt formatCode="General" sourceLinked="1"/>
        <c:majorTickMark val="none"/>
        <c:minorTickMark val="none"/>
        <c:tickLblPos val="nextTo"/>
        <c:spPr>
          <a:noFill/>
          <a:ln w="12700" cap="flat" cmpd="sng" algn="ctr">
            <a:solidFill>
              <a:schemeClr val="lt1">
                <a:lumMod val="95000"/>
                <a:alpha val="54000"/>
              </a:schemeClr>
            </a:solidFill>
            <a:round/>
          </a:ln>
          <a:effectLst/>
        </c:spPr>
        <c:txPr>
          <a:bodyPr rot="0" spcFirstLastPara="1" vertOverflow="ellipsis" wrap="square" anchor="ctr" anchorCtr="1"/>
          <a:lstStyle/>
          <a:p>
            <a:pPr>
              <a:defRPr sz="1197" b="0" i="0" u="none" strike="noStrike" kern="1200" baseline="0">
                <a:ln>
                  <a:solidFill>
                    <a:sysClr val="windowText" lastClr="000000"/>
                  </a:solidFill>
                </a:ln>
                <a:solidFill>
                  <a:schemeClr val="lt1">
                    <a:lumMod val="85000"/>
                  </a:schemeClr>
                </a:solidFill>
                <a:latin typeface="+mn-lt"/>
                <a:ea typeface="+mn-ea"/>
                <a:cs typeface="+mn-cs"/>
              </a:defRPr>
            </a:pPr>
            <a:endParaRPr lang="th-TH"/>
          </a:p>
        </c:txPr>
        <c:crossAx val="91542656"/>
        <c:crosses val="autoZero"/>
        <c:auto val="1"/>
        <c:lblAlgn val="ctr"/>
        <c:lblOffset val="100"/>
        <c:tickLblSkip val="1"/>
        <c:tickMarkSkip val="1"/>
        <c:noMultiLvlLbl val="0"/>
      </c:catAx>
      <c:valAx>
        <c:axId val="91542656"/>
        <c:scaling>
          <c:orientation val="minMax"/>
          <c:max val="200000"/>
        </c:scaling>
        <c:delete val="0"/>
        <c:axPos val="l"/>
        <c:majorGridlines>
          <c:spPr>
            <a:ln w="9525" cap="flat" cmpd="sng" algn="ctr">
              <a:solidFill>
                <a:schemeClr val="lt1">
                  <a:lumMod val="95000"/>
                  <a:alpha val="10000"/>
                </a:schemeClr>
              </a:solidFill>
              <a:round/>
            </a:ln>
            <a:effectLst/>
          </c:spPr>
        </c:majorGridlines>
        <c:numFmt formatCode="&quot;$&quot;#,##0_);[Red]\(&quot;$&quot;#,##0\)" sourceLinked="1"/>
        <c:majorTickMark val="none"/>
        <c:minorTickMark val="none"/>
        <c:tickLblPos val="nextTo"/>
        <c:spPr>
          <a:noFill/>
          <a:ln>
            <a:noFill/>
          </a:ln>
          <a:effectLst/>
        </c:spPr>
        <c:txPr>
          <a:bodyPr rot="0" spcFirstLastPara="1" vertOverflow="ellipsis" wrap="square" anchor="ctr" anchorCtr="1"/>
          <a:lstStyle/>
          <a:p>
            <a:pPr>
              <a:defRPr sz="1197" b="0" i="0" u="none" strike="noStrike" kern="1200" baseline="0">
                <a:ln>
                  <a:solidFill>
                    <a:sysClr val="windowText" lastClr="000000"/>
                  </a:solidFill>
                </a:ln>
                <a:solidFill>
                  <a:schemeClr val="lt1">
                    <a:lumMod val="85000"/>
                  </a:schemeClr>
                </a:solidFill>
                <a:latin typeface="+mn-lt"/>
                <a:ea typeface="+mn-ea"/>
                <a:cs typeface="+mn-cs"/>
              </a:defRPr>
            </a:pPr>
            <a:endParaRPr lang="th-TH"/>
          </a:p>
        </c:txPr>
        <c:crossAx val="59362688"/>
        <c:crosses val="autoZero"/>
        <c:crossBetween val="between"/>
        <c:majorUnit val="50000"/>
        <c:minorUnit val="10000"/>
      </c:valAx>
      <c:spPr>
        <a:noFill/>
        <a:ln>
          <a:noFill/>
        </a:ln>
        <a:effectLst/>
      </c:spPr>
    </c:plotArea>
    <c:plotVisOnly val="1"/>
    <c:dispBlanksAs val="gap"/>
    <c:showDLblsOverMax val="0"/>
  </c:chart>
  <c:spPr>
    <a:gradFill flip="none" rotWithShape="1">
      <a:gsLst>
        <a:gs pos="0">
          <a:schemeClr val="dk1">
            <a:lumMod val="65000"/>
            <a:lumOff val="35000"/>
          </a:schemeClr>
        </a:gs>
        <a:gs pos="100000">
          <a:schemeClr val="dk1">
            <a:lumMod val="85000"/>
            <a:lumOff val="15000"/>
          </a:schemeClr>
        </a:gs>
      </a:gsLst>
      <a:path path="circle">
        <a:fillToRect l="50000" t="50000" r="50000" b="50000"/>
      </a:path>
      <a:tileRect/>
    </a:gradFill>
    <a:ln>
      <a:noFill/>
    </a:ln>
    <a:effectLst/>
  </c:spPr>
  <c:txPr>
    <a:bodyPr/>
    <a:lstStyle/>
    <a:p>
      <a:pPr>
        <a:defRPr>
          <a:ln>
            <a:solidFill>
              <a:sysClr val="windowText" lastClr="000000"/>
            </a:solidFill>
          </a:ln>
        </a:defRPr>
      </a:pPr>
      <a:endParaRPr lang="th-TH"/>
    </a:p>
  </c:txPr>
  <c:externalData r:id="rId1">
    <c:autoUpdate val="0"/>
  </c:externalData>
</c:chartSpace>
</file>

<file path=ppt/charts/colors1.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style1.xml><?xml version="1.0" encoding="utf-8"?>
<cs:chartStyle xmlns:cs="http://schemas.microsoft.com/office/drawing/2012/chartStyle" xmlns:a="http://schemas.openxmlformats.org/drawingml/2006/main" id="209">
  <cs:axisTitle>
    <cs:lnRef idx="0"/>
    <cs:fillRef idx="0"/>
    <cs:effectRef idx="0"/>
    <cs:fontRef idx="minor">
      <a:schemeClr val="lt1">
        <a:lumMod val="85000"/>
      </a:schemeClr>
    </cs:fontRef>
    <cs:defRPr sz="1197" b="1" kern="1200" cap="all"/>
  </cs:axisTitle>
  <cs:categoryAxis>
    <cs:lnRef idx="0"/>
    <cs:fillRef idx="0"/>
    <cs:effectRef idx="0"/>
    <cs:fontRef idx="minor">
      <a:schemeClr val="lt1">
        <a:lumMod val="85000"/>
      </a:schemeClr>
    </cs:fontRef>
    <cs:spPr>
      <a:ln w="12700" cap="flat" cmpd="sng" algn="ctr">
        <a:solidFill>
          <a:schemeClr val="lt1">
            <a:lumMod val="95000"/>
            <a:alpha val="54000"/>
          </a:schemeClr>
        </a:solidFill>
        <a:round/>
      </a:ln>
    </cs:spPr>
    <cs:defRPr sz="1197" kern="1200"/>
  </cs:categoryAxis>
  <cs:chartArea>
    <cs:lnRef idx="0"/>
    <cs:fillRef idx="0"/>
    <cs:effectRef idx="0"/>
    <cs:fontRef idx="minor">
      <a:schemeClr val="dk1"/>
    </cs:fontRef>
    <cs:spPr>
      <a:gradFill flip="none" rotWithShape="1">
        <a:gsLst>
          <a:gs pos="0">
            <a:schemeClr val="dk1">
              <a:lumMod val="65000"/>
              <a:lumOff val="35000"/>
            </a:schemeClr>
          </a:gs>
          <a:gs pos="100000">
            <a:schemeClr val="dk1">
              <a:lumMod val="85000"/>
              <a:lumOff val="15000"/>
            </a:schemeClr>
          </a:gs>
        </a:gsLst>
        <a:path path="circle">
          <a:fillToRect l="50000" t="50000" r="50000" b="50000"/>
        </a:path>
        <a:tileRect/>
      </a:gradFill>
    </cs:spPr>
    <cs:defRPr sz="1330" kern="1200"/>
  </cs:chartArea>
  <cs:dataLabel>
    <cs:lnRef idx="0"/>
    <cs:fillRef idx="0"/>
    <cs:effectRef idx="0"/>
    <cs:fontRef idx="minor">
      <a:schemeClr val="lt1">
        <a:lumMod val="85000"/>
      </a:schemeClr>
    </cs:fontRef>
    <cs:defRPr sz="1197" kern="1200"/>
  </cs:dataLabel>
  <cs:dataLabelCallout>
    <cs:lnRef idx="0"/>
    <cs:fillRef idx="0"/>
    <cs:effectRef idx="0"/>
    <cs:fontRef idx="minor">
      <a:schemeClr val="dk1">
        <a:lumMod val="65000"/>
        <a:lumOff val="35000"/>
      </a:schemeClr>
    </cs:fontRef>
    <cs:spPr>
      <a:solidFill>
        <a:schemeClr val="lt1"/>
      </a:solidFill>
    </cs:spPr>
    <cs:defRPr sz="1197" kern="1200"/>
    <cs:bodyPr rot="0" spcFirstLastPara="1" vertOverflow="clip" horzOverflow="clip" vert="horz" wrap="square" lIns="36576" tIns="18288" rIns="36576" bIns="18288" anchor="ctr" anchorCtr="1">
      <a:spAutoFit/>
    </cs:bodyPr>
  </cs:dataLabelCallout>
  <cs:dataPoint>
    <cs:lnRef idx="0"/>
    <cs:fillRef idx="3">
      <cs:styleClr val="auto"/>
    </cs:fillRef>
    <cs:effectRef idx="3"/>
    <cs:fontRef idx="minor">
      <a:schemeClr val="lt1"/>
    </cs:fontRef>
  </cs:dataPoint>
  <cs:dataPoint3D>
    <cs:lnRef idx="0"/>
    <cs:fillRef idx="3">
      <cs:styleClr val="auto"/>
    </cs:fillRef>
    <cs:effectRef idx="3"/>
    <cs:fontRef idx="minor">
      <a:schemeClr val="lt1"/>
    </cs:fontRef>
  </cs:dataPoint3D>
  <cs:dataPointLine>
    <cs:lnRef idx="0">
      <cs:styleClr val="auto"/>
    </cs:lnRef>
    <cs:fillRef idx="3"/>
    <cs:effectRef idx="3"/>
    <cs:fontRef idx="minor">
      <a:schemeClr val="lt1"/>
    </cs:fontRef>
    <cs:spPr>
      <a:ln w="34925" cap="rnd">
        <a:solidFill>
          <a:schemeClr val="phClr"/>
        </a:solidFill>
        <a:round/>
      </a:ln>
    </cs:spPr>
  </cs:dataPointLine>
  <cs:dataPointMarker>
    <cs:lnRef idx="0">
      <cs:styleClr val="auto"/>
    </cs:lnRef>
    <cs:fillRef idx="3">
      <cs:styleClr val="auto"/>
    </cs:fillRef>
    <cs:effectRef idx="3"/>
    <cs:fontRef idx="minor">
      <a:schemeClr val="lt1"/>
    </cs:fontRef>
    <cs:spPr>
      <a:ln w="9525">
        <a:solidFill>
          <a:schemeClr val="phClr"/>
        </a:solidFill>
        <a:round/>
      </a:ln>
    </cs:spPr>
  </cs:dataPointMarker>
  <cs:dataPointMarkerLayout symbol="circle" size="6"/>
  <cs:dataPointWireframe>
    <cs:lnRef idx="0">
      <cs:styleClr val="auto"/>
    </cs:lnRef>
    <cs:fillRef idx="3"/>
    <cs:effectRef idx="3"/>
    <cs:fontRef idx="minor">
      <a:schemeClr val="lt1"/>
    </cs:fontRef>
    <cs:spPr>
      <a:ln w="9525" cap="rnd">
        <a:solidFill>
          <a:schemeClr val="phClr"/>
        </a:solidFill>
        <a:round/>
      </a:ln>
    </cs:spPr>
  </cs:dataPointWireframe>
  <cs:dataTable>
    <cs:lnRef idx="0"/>
    <cs:fillRef idx="0"/>
    <cs:effectRef idx="0"/>
    <cs:fontRef idx="minor">
      <a:schemeClr val="lt1">
        <a:lumMod val="85000"/>
      </a:schemeClr>
    </cs:fontRef>
    <cs:spPr>
      <a:ln w="9525">
        <a:solidFill>
          <a:schemeClr val="lt1">
            <a:lumMod val="95000"/>
            <a:alpha val="54000"/>
          </a:schemeClr>
        </a:solidFill>
      </a:ln>
    </cs:spPr>
    <cs:defRPr sz="1197" kern="1200"/>
  </cs:dataTable>
  <cs:downBar>
    <cs:lnRef idx="0"/>
    <cs:fillRef idx="0"/>
    <cs:effectRef idx="0"/>
    <cs:fontRef idx="minor">
      <a:schemeClr val="lt1"/>
    </cs:fontRef>
    <cs:spPr>
      <a:solidFill>
        <a:schemeClr val="dk1">
          <a:lumMod val="75000"/>
          <a:lumOff val="25000"/>
        </a:schemeClr>
      </a:solidFill>
      <a:ln w="9525">
        <a:solidFill>
          <a:schemeClr val="lt1">
            <a:lumMod val="95000"/>
            <a:alpha val="54000"/>
          </a:schemeClr>
        </a:solidFill>
      </a:ln>
    </cs:spPr>
  </cs:downBar>
  <cs:dropLine>
    <cs:lnRef idx="0"/>
    <cs:fillRef idx="0"/>
    <cs:effectRef idx="0"/>
    <cs:fontRef idx="minor">
      <a:schemeClr val="lt1"/>
    </cs:fontRef>
    <cs:spPr>
      <a:ln w="9525">
        <a:solidFill>
          <a:schemeClr val="lt1">
            <a:lumMod val="95000"/>
            <a:alpha val="54000"/>
          </a:schemeClr>
        </a:solidFill>
        <a:prstDash val="dash"/>
      </a:ln>
    </cs:spPr>
  </cs:dropLine>
  <cs:errorBar>
    <cs:lnRef idx="0"/>
    <cs:fillRef idx="0"/>
    <cs:effectRef idx="0"/>
    <cs:fontRef idx="minor">
      <a:schemeClr val="lt1"/>
    </cs:fontRef>
    <cs:spPr>
      <a:ln w="9525" cap="flat" cmpd="sng" algn="ctr">
        <a:solidFill>
          <a:schemeClr val="lt1">
            <a:lumMod val="95000"/>
          </a:schemeClr>
        </a:solidFill>
        <a:round/>
      </a:ln>
    </cs:spPr>
  </cs:errorBar>
  <cs:floor>
    <cs:lnRef idx="0"/>
    <cs:fillRef idx="0"/>
    <cs:effectRef idx="0"/>
    <cs:fontRef idx="minor">
      <a:schemeClr val="lt1"/>
    </cs:fontRef>
  </cs:floor>
  <cs:gridlineMajor>
    <cs:lnRef idx="0"/>
    <cs:fillRef idx="0"/>
    <cs:effectRef idx="0"/>
    <cs:fontRef idx="minor">
      <a:schemeClr val="lt1"/>
    </cs:fontRef>
    <cs:spPr>
      <a:ln w="9525" cap="flat" cmpd="sng" algn="ctr">
        <a:solidFill>
          <a:schemeClr val="lt1">
            <a:lumMod val="95000"/>
            <a:alpha val="10000"/>
          </a:schemeClr>
        </a:solidFill>
        <a:round/>
      </a:ln>
    </cs:spPr>
  </cs:gridlineMajor>
  <cs:gridlineMinor>
    <cs:lnRef idx="0"/>
    <cs:fillRef idx="0"/>
    <cs:effectRef idx="0"/>
    <cs:fontRef idx="minor">
      <a:schemeClr val="lt1"/>
    </cs:fontRef>
    <cs:spPr>
      <a:ln>
        <a:solidFill>
          <a:schemeClr val="lt1">
            <a:lumMod val="95000"/>
            <a:alpha val="5000"/>
          </a:schemeClr>
        </a:solidFill>
      </a:ln>
    </cs:spPr>
  </cs:gridlineMinor>
  <cs:hiLoLine>
    <cs:lnRef idx="0"/>
    <cs:fillRef idx="0"/>
    <cs:effectRef idx="0"/>
    <cs:fontRef idx="minor">
      <a:schemeClr val="lt1"/>
    </cs:fontRef>
    <cs:spPr>
      <a:ln w="9525">
        <a:solidFill>
          <a:schemeClr val="lt1">
            <a:lumMod val="95000"/>
            <a:alpha val="54000"/>
          </a:schemeClr>
        </a:solidFill>
        <a:prstDash val="dash"/>
      </a:ln>
    </cs:spPr>
  </cs:hiLoLine>
  <cs:leaderLine>
    <cs:lnRef idx="0"/>
    <cs:fillRef idx="0"/>
    <cs:effectRef idx="0"/>
    <cs:fontRef idx="minor">
      <a:schemeClr val="lt1"/>
    </cs:fontRef>
    <cs:spPr>
      <a:ln w="9525">
        <a:solidFill>
          <a:schemeClr val="lt1">
            <a:lumMod val="95000"/>
            <a:alpha val="54000"/>
          </a:schemeClr>
        </a:solidFill>
      </a:ln>
    </cs:spPr>
  </cs:leaderLine>
  <cs:legend>
    <cs:lnRef idx="0"/>
    <cs:fillRef idx="0"/>
    <cs:effectRef idx="0"/>
    <cs:fontRef idx="minor">
      <a:schemeClr val="lt1">
        <a:lumMod val="85000"/>
      </a:schemeClr>
    </cs:fontRef>
    <cs:defRPr sz="1197" kern="1200"/>
  </cs:legend>
  <cs:plotArea>
    <cs:lnRef idx="0"/>
    <cs:fillRef idx="0"/>
    <cs:effectRef idx="0"/>
    <cs:fontRef idx="minor">
      <a:schemeClr val="lt1"/>
    </cs:fontRef>
  </cs:plotArea>
  <cs:plotArea3D>
    <cs:lnRef idx="0"/>
    <cs:fillRef idx="0"/>
    <cs:effectRef idx="0"/>
    <cs:fontRef idx="minor">
      <a:schemeClr val="lt1"/>
    </cs:fontRef>
  </cs:plotArea3D>
  <cs:seriesAxis>
    <cs:lnRef idx="0"/>
    <cs:fillRef idx="0"/>
    <cs:effectRef idx="0"/>
    <cs:fontRef idx="minor">
      <a:schemeClr val="lt1">
        <a:lumMod val="85000"/>
      </a:schemeClr>
    </cs:fontRef>
    <cs:spPr>
      <a:ln w="12700" cap="flat" cmpd="sng" algn="ctr">
        <a:solidFill>
          <a:schemeClr val="lt1">
            <a:lumMod val="95000"/>
            <a:alpha val="54000"/>
          </a:schemeClr>
        </a:solidFill>
        <a:round/>
      </a:ln>
    </cs:spPr>
    <cs:defRPr sz="1197" kern="1200"/>
  </cs:seriesAxis>
  <cs:seriesLine>
    <cs:lnRef idx="0"/>
    <cs:fillRef idx="0"/>
    <cs:effectRef idx="0"/>
    <cs:fontRef idx="minor">
      <a:schemeClr val="lt1"/>
    </cs:fontRef>
    <cs:spPr>
      <a:ln w="9525" cap="flat" cmpd="sng" algn="ctr">
        <a:solidFill>
          <a:schemeClr val="lt1">
            <a:lumMod val="95000"/>
            <a:alpha val="54000"/>
          </a:schemeClr>
        </a:solidFill>
        <a:round/>
      </a:ln>
    </cs:spPr>
  </cs:seriesLine>
  <cs:title>
    <cs:lnRef idx="0"/>
    <cs:fillRef idx="0"/>
    <cs:effectRef idx="0"/>
    <cs:fontRef idx="minor">
      <a:schemeClr val="lt1">
        <a:lumMod val="95000"/>
      </a:schemeClr>
    </cs:fontRef>
    <cs:defRPr sz="2128" b="1" kern="1200" spc="100" baseline="0">
      <a:effectLst>
        <a:outerShdw blurRad="50800" dist="38100" dir="5400000" algn="t" rotWithShape="0">
          <a:prstClr val="black">
            <a:alpha val="40000"/>
          </a:prstClr>
        </a:outerShdw>
      </a:effectLst>
    </cs:defRPr>
  </cs:title>
  <cs:trendline>
    <cs:lnRef idx="0">
      <cs:styleClr val="auto"/>
    </cs:lnRef>
    <cs:fillRef idx="0"/>
    <cs:effectRef idx="0"/>
    <cs:fontRef idx="minor">
      <a:schemeClr val="lt1"/>
    </cs:fontRef>
    <cs:spPr>
      <a:ln w="19050" cap="rnd">
        <a:solidFill>
          <a:schemeClr val="phClr"/>
        </a:solidFill>
      </a:ln>
    </cs:spPr>
  </cs:trendline>
  <cs:trendlineLabel>
    <cs:lnRef idx="0"/>
    <cs:fillRef idx="0"/>
    <cs:effectRef idx="0"/>
    <cs:fontRef idx="minor">
      <a:schemeClr val="lt1">
        <a:lumMod val="85000"/>
      </a:schemeClr>
    </cs:fontRef>
    <cs:defRPr sz="1197" kern="1200"/>
  </cs:trendlineLabel>
  <cs:upBar>
    <cs:lnRef idx="0"/>
    <cs:fillRef idx="0"/>
    <cs:effectRef idx="0"/>
    <cs:fontRef idx="minor">
      <a:schemeClr val="lt1"/>
    </cs:fontRef>
    <cs:spPr>
      <a:solidFill>
        <a:schemeClr val="lt1"/>
      </a:solidFill>
      <a:ln w="9525">
        <a:solidFill>
          <a:schemeClr val="lt1">
            <a:lumMod val="95000"/>
            <a:alpha val="54000"/>
          </a:schemeClr>
        </a:solidFill>
      </a:ln>
    </cs:spPr>
  </cs:upBar>
  <cs:valueAxis>
    <cs:lnRef idx="0"/>
    <cs:fillRef idx="0"/>
    <cs:effectRef idx="0"/>
    <cs:fontRef idx="minor">
      <a:schemeClr val="lt1">
        <a:lumMod val="85000"/>
      </a:schemeClr>
    </cs:fontRef>
    <cs:defRPr sz="1197" kern="1200"/>
  </cs:valueAxis>
  <cs:wall>
    <cs:lnRef idx="0"/>
    <cs:fillRef idx="0"/>
    <cs:effectRef idx="0"/>
    <cs:fontRef idx="minor">
      <a:schemeClr val="lt1"/>
    </cs:fontRef>
  </cs:wall>
</cs:chartStyle>
</file>

<file path=ppt/drawings/_rels/vmlDrawing1.vml.rels><?xml version="1.0" encoding="UTF-8" standalone="yes"?>
<Relationships xmlns="http://schemas.openxmlformats.org/package/2006/relationships"><Relationship Id="rId1" Type="http://schemas.openxmlformats.org/officeDocument/2006/relationships/image" Target="../media/image11.emf"/></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CF6170D8-79F3-47E8-AABF-3546422B4182}" type="datetimeFigureOut">
              <a:rPr lang="en-US" smtClean="0"/>
              <a:t>1/4/2014</a:t>
            </a:fld>
            <a:endParaRPr lang="en-US"/>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F65097B3-C1B6-4468-B554-69E32C22EF59}" type="slidenum">
              <a:rPr lang="en-US" smtClean="0"/>
              <a:t>‹#›</a:t>
            </a:fld>
            <a:endParaRPr lang="en-US"/>
          </a:p>
        </p:txBody>
      </p:sp>
    </p:spTree>
    <p:extLst>
      <p:ext uri="{BB962C8B-B14F-4D97-AF65-F5344CB8AC3E}">
        <p14:creationId xmlns:p14="http://schemas.microsoft.com/office/powerpoint/2010/main" val="3131728378"/>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42.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43.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44.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46.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47.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49.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5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5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5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5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2" name="Rectangle 2"/>
          <p:cNvSpPr>
            <a:spLocks noGrp="1" noRot="1" noChangeAspect="1" noChangeArrowheads="1" noTextEdit="1"/>
          </p:cNvSpPr>
          <p:nvPr>
            <p:ph type="sldImg"/>
          </p:nvPr>
        </p:nvSpPr>
        <p:spPr>
          <a:xfrm>
            <a:off x="1150938" y="692150"/>
            <a:ext cx="4556125" cy="3416300"/>
          </a:xfrm>
          <a:ln cap="flat"/>
        </p:spPr>
      </p:sp>
      <p:sp>
        <p:nvSpPr>
          <p:cNvPr id="5123" name="Rectangle 3"/>
          <p:cNvSpPr>
            <a:spLocks noGrp="1" noChangeArrowheads="1"/>
          </p:cNvSpPr>
          <p:nvPr>
            <p:ph type="body" idx="1"/>
          </p:nvPr>
        </p:nvSpPr>
        <p:spPr>
          <a:ln/>
        </p:spPr>
        <p:txBody>
          <a:bodyPr/>
          <a:lstStyle/>
          <a:p>
            <a:endParaRPr lang="en-US"/>
          </a:p>
        </p:txBody>
      </p:sp>
    </p:spTree>
    <p:extLst>
      <p:ext uri="{BB962C8B-B14F-4D97-AF65-F5344CB8AC3E}">
        <p14:creationId xmlns:p14="http://schemas.microsoft.com/office/powerpoint/2010/main" val="2161830466"/>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Rectangle 2"/>
          <p:cNvSpPr>
            <a:spLocks noGrp="1" noRot="1" noChangeAspect="1" noChangeArrowheads="1" noTextEdit="1"/>
          </p:cNvSpPr>
          <p:nvPr>
            <p:ph type="sldImg"/>
          </p:nvPr>
        </p:nvSpPr>
        <p:spPr>
          <a:xfrm>
            <a:off x="1150938" y="692150"/>
            <a:ext cx="4556125" cy="3416300"/>
          </a:xfrm>
          <a:ln cap="flat"/>
        </p:spPr>
      </p:sp>
      <p:sp>
        <p:nvSpPr>
          <p:cNvPr id="7171" name="Rectangle 3"/>
          <p:cNvSpPr>
            <a:spLocks noGrp="1" noChangeArrowheads="1"/>
          </p:cNvSpPr>
          <p:nvPr>
            <p:ph type="body" idx="1"/>
          </p:nvPr>
        </p:nvSpPr>
        <p:spPr>
          <a:ln/>
        </p:spPr>
        <p:txBody>
          <a:bodyPr/>
          <a:lstStyle/>
          <a:p>
            <a:endParaRPr lang="en-US"/>
          </a:p>
        </p:txBody>
      </p:sp>
    </p:spTree>
    <p:extLst>
      <p:ext uri="{BB962C8B-B14F-4D97-AF65-F5344CB8AC3E}">
        <p14:creationId xmlns:p14="http://schemas.microsoft.com/office/powerpoint/2010/main" val="1272613279"/>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18" name="Rectangle 2"/>
          <p:cNvSpPr>
            <a:spLocks noGrp="1" noRot="1" noChangeAspect="1" noChangeArrowheads="1" noTextEdit="1"/>
          </p:cNvSpPr>
          <p:nvPr>
            <p:ph type="sldImg"/>
          </p:nvPr>
        </p:nvSpPr>
        <p:spPr>
          <a:xfrm>
            <a:off x="1150938" y="692150"/>
            <a:ext cx="4556125" cy="3416300"/>
          </a:xfrm>
          <a:ln cap="flat"/>
        </p:spPr>
      </p:sp>
      <p:sp>
        <p:nvSpPr>
          <p:cNvPr id="9219" name="Rectangle 3"/>
          <p:cNvSpPr>
            <a:spLocks noGrp="1" noChangeArrowheads="1"/>
          </p:cNvSpPr>
          <p:nvPr>
            <p:ph type="body" idx="1"/>
          </p:nvPr>
        </p:nvSpPr>
        <p:spPr>
          <a:ln/>
        </p:spPr>
        <p:txBody>
          <a:bodyPr/>
          <a:lstStyle/>
          <a:p>
            <a:endParaRPr lang="en-US"/>
          </a:p>
        </p:txBody>
      </p:sp>
    </p:spTree>
    <p:extLst>
      <p:ext uri="{BB962C8B-B14F-4D97-AF65-F5344CB8AC3E}">
        <p14:creationId xmlns:p14="http://schemas.microsoft.com/office/powerpoint/2010/main" val="300025504"/>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266" name="Rectangle 2"/>
          <p:cNvSpPr>
            <a:spLocks noGrp="1" noRot="1" noChangeAspect="1" noChangeArrowheads="1" noTextEdit="1"/>
          </p:cNvSpPr>
          <p:nvPr>
            <p:ph type="sldImg"/>
          </p:nvPr>
        </p:nvSpPr>
        <p:spPr>
          <a:xfrm>
            <a:off x="1150938" y="692150"/>
            <a:ext cx="4556125" cy="3416300"/>
          </a:xfrm>
          <a:ln cap="flat"/>
        </p:spPr>
      </p:sp>
      <p:sp>
        <p:nvSpPr>
          <p:cNvPr id="11267" name="Rectangle 3"/>
          <p:cNvSpPr>
            <a:spLocks noGrp="1" noChangeArrowheads="1"/>
          </p:cNvSpPr>
          <p:nvPr>
            <p:ph type="body" idx="1"/>
          </p:nvPr>
        </p:nvSpPr>
        <p:spPr>
          <a:ln/>
        </p:spPr>
        <p:txBody>
          <a:bodyPr/>
          <a:lstStyle/>
          <a:p>
            <a:endParaRPr lang="en-US"/>
          </a:p>
        </p:txBody>
      </p:sp>
    </p:spTree>
    <p:extLst>
      <p:ext uri="{BB962C8B-B14F-4D97-AF65-F5344CB8AC3E}">
        <p14:creationId xmlns:p14="http://schemas.microsoft.com/office/powerpoint/2010/main" val="3200503023"/>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4" name="Rectangle 2"/>
          <p:cNvSpPr>
            <a:spLocks noGrp="1" noRot="1" noChangeAspect="1" noChangeArrowheads="1" noTextEdit="1"/>
          </p:cNvSpPr>
          <p:nvPr>
            <p:ph type="sldImg"/>
          </p:nvPr>
        </p:nvSpPr>
        <p:spPr>
          <a:xfrm>
            <a:off x="1150938" y="692150"/>
            <a:ext cx="4556125" cy="3416300"/>
          </a:xfrm>
          <a:ln cap="flat"/>
        </p:spPr>
      </p:sp>
      <p:sp>
        <p:nvSpPr>
          <p:cNvPr id="13315" name="Rectangle 3"/>
          <p:cNvSpPr>
            <a:spLocks noGrp="1" noChangeArrowheads="1"/>
          </p:cNvSpPr>
          <p:nvPr>
            <p:ph type="body" idx="1"/>
          </p:nvPr>
        </p:nvSpPr>
        <p:spPr>
          <a:ln/>
        </p:spPr>
        <p:txBody>
          <a:bodyPr/>
          <a:lstStyle/>
          <a:p>
            <a:endParaRPr lang="en-US"/>
          </a:p>
        </p:txBody>
      </p:sp>
    </p:spTree>
    <p:extLst>
      <p:ext uri="{BB962C8B-B14F-4D97-AF65-F5344CB8AC3E}">
        <p14:creationId xmlns:p14="http://schemas.microsoft.com/office/powerpoint/2010/main" val="3206725352"/>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362" name="Rectangle 2"/>
          <p:cNvSpPr>
            <a:spLocks noGrp="1" noRot="1" noChangeAspect="1" noChangeArrowheads="1" noTextEdit="1"/>
          </p:cNvSpPr>
          <p:nvPr>
            <p:ph type="sldImg"/>
          </p:nvPr>
        </p:nvSpPr>
        <p:spPr>
          <a:xfrm>
            <a:off x="1150938" y="692150"/>
            <a:ext cx="4556125" cy="3416300"/>
          </a:xfrm>
          <a:ln cap="flat"/>
        </p:spPr>
      </p:sp>
      <p:sp>
        <p:nvSpPr>
          <p:cNvPr id="15363" name="Rectangle 3"/>
          <p:cNvSpPr>
            <a:spLocks noGrp="1" noChangeArrowheads="1"/>
          </p:cNvSpPr>
          <p:nvPr>
            <p:ph type="body" idx="1"/>
          </p:nvPr>
        </p:nvSpPr>
        <p:spPr>
          <a:ln/>
        </p:spPr>
        <p:txBody>
          <a:bodyPr/>
          <a:lstStyle/>
          <a:p>
            <a:endParaRPr lang="en-US"/>
          </a:p>
        </p:txBody>
      </p:sp>
    </p:spTree>
    <p:extLst>
      <p:ext uri="{BB962C8B-B14F-4D97-AF65-F5344CB8AC3E}">
        <p14:creationId xmlns:p14="http://schemas.microsoft.com/office/powerpoint/2010/main" val="1967730372"/>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10" name="Rectangle 2"/>
          <p:cNvSpPr>
            <a:spLocks noGrp="1" noRot="1" noChangeAspect="1" noChangeArrowheads="1" noTextEdit="1"/>
          </p:cNvSpPr>
          <p:nvPr>
            <p:ph type="sldImg"/>
          </p:nvPr>
        </p:nvSpPr>
        <p:spPr>
          <a:xfrm>
            <a:off x="1150938" y="692150"/>
            <a:ext cx="4556125" cy="3416300"/>
          </a:xfrm>
          <a:ln cap="flat"/>
        </p:spPr>
      </p:sp>
      <p:sp>
        <p:nvSpPr>
          <p:cNvPr id="17411" name="Rectangle 3"/>
          <p:cNvSpPr>
            <a:spLocks noGrp="1" noChangeArrowheads="1"/>
          </p:cNvSpPr>
          <p:nvPr>
            <p:ph type="body" idx="1"/>
          </p:nvPr>
        </p:nvSpPr>
        <p:spPr>
          <a:ln/>
        </p:spPr>
        <p:txBody>
          <a:bodyPr/>
          <a:lstStyle/>
          <a:p>
            <a:endParaRPr lang="en-US"/>
          </a:p>
        </p:txBody>
      </p:sp>
    </p:spTree>
    <p:extLst>
      <p:ext uri="{BB962C8B-B14F-4D97-AF65-F5344CB8AC3E}">
        <p14:creationId xmlns:p14="http://schemas.microsoft.com/office/powerpoint/2010/main" val="2055787170"/>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554" name="Rectangle 2"/>
          <p:cNvSpPr>
            <a:spLocks noGrp="1" noRot="1" noChangeAspect="1" noChangeArrowheads="1" noTextEdit="1"/>
          </p:cNvSpPr>
          <p:nvPr>
            <p:ph type="sldImg"/>
          </p:nvPr>
        </p:nvSpPr>
        <p:spPr>
          <a:xfrm>
            <a:off x="1150938" y="692150"/>
            <a:ext cx="4556125" cy="3416300"/>
          </a:xfrm>
          <a:ln cap="flat"/>
        </p:spPr>
      </p:sp>
      <p:sp>
        <p:nvSpPr>
          <p:cNvPr id="23555" name="Rectangle 3"/>
          <p:cNvSpPr>
            <a:spLocks noGrp="1" noChangeArrowheads="1"/>
          </p:cNvSpPr>
          <p:nvPr>
            <p:ph type="body" idx="1"/>
          </p:nvPr>
        </p:nvSpPr>
        <p:spPr>
          <a:ln/>
        </p:spPr>
        <p:txBody>
          <a:bodyPr/>
          <a:lstStyle/>
          <a:p>
            <a:endParaRPr lang="en-US"/>
          </a:p>
        </p:txBody>
      </p:sp>
    </p:spTree>
    <p:extLst>
      <p:ext uri="{BB962C8B-B14F-4D97-AF65-F5344CB8AC3E}">
        <p14:creationId xmlns:p14="http://schemas.microsoft.com/office/powerpoint/2010/main" val="15480830"/>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602" name="Rectangle 2"/>
          <p:cNvSpPr>
            <a:spLocks noGrp="1" noRot="1" noChangeAspect="1" noChangeArrowheads="1" noTextEdit="1"/>
          </p:cNvSpPr>
          <p:nvPr>
            <p:ph type="sldImg"/>
          </p:nvPr>
        </p:nvSpPr>
        <p:spPr>
          <a:xfrm>
            <a:off x="1150938" y="692150"/>
            <a:ext cx="4556125" cy="3416300"/>
          </a:xfrm>
          <a:ln cap="flat"/>
        </p:spPr>
      </p:sp>
      <p:sp>
        <p:nvSpPr>
          <p:cNvPr id="25603" name="Rectangle 3"/>
          <p:cNvSpPr>
            <a:spLocks noGrp="1" noChangeArrowheads="1"/>
          </p:cNvSpPr>
          <p:nvPr>
            <p:ph type="body" idx="1"/>
          </p:nvPr>
        </p:nvSpPr>
        <p:spPr>
          <a:ln/>
        </p:spPr>
        <p:txBody>
          <a:bodyPr/>
          <a:lstStyle/>
          <a:p>
            <a:endParaRPr lang="en-US"/>
          </a:p>
        </p:txBody>
      </p:sp>
    </p:spTree>
    <p:extLst>
      <p:ext uri="{BB962C8B-B14F-4D97-AF65-F5344CB8AC3E}">
        <p14:creationId xmlns:p14="http://schemas.microsoft.com/office/powerpoint/2010/main" val="2910333259"/>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650" name="Rectangle 2"/>
          <p:cNvSpPr>
            <a:spLocks noGrp="1" noRot="1" noChangeAspect="1" noChangeArrowheads="1" noTextEdit="1"/>
          </p:cNvSpPr>
          <p:nvPr>
            <p:ph type="sldImg"/>
          </p:nvPr>
        </p:nvSpPr>
        <p:spPr>
          <a:xfrm>
            <a:off x="1150938" y="692150"/>
            <a:ext cx="4556125" cy="3416300"/>
          </a:xfrm>
          <a:ln cap="flat"/>
        </p:spPr>
      </p:sp>
      <p:sp>
        <p:nvSpPr>
          <p:cNvPr id="27651" name="Rectangle 3"/>
          <p:cNvSpPr>
            <a:spLocks noGrp="1" noChangeArrowheads="1"/>
          </p:cNvSpPr>
          <p:nvPr>
            <p:ph type="body" idx="1"/>
          </p:nvPr>
        </p:nvSpPr>
        <p:spPr>
          <a:ln/>
        </p:spPr>
        <p:txBody>
          <a:bodyPr/>
          <a:lstStyle/>
          <a:p>
            <a:endParaRPr lang="en-US"/>
          </a:p>
        </p:txBody>
      </p:sp>
    </p:spTree>
    <p:extLst>
      <p:ext uri="{BB962C8B-B14F-4D97-AF65-F5344CB8AC3E}">
        <p14:creationId xmlns:p14="http://schemas.microsoft.com/office/powerpoint/2010/main" val="761811607"/>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698" name="Rectangle 2"/>
          <p:cNvSpPr>
            <a:spLocks noGrp="1" noRot="1" noChangeAspect="1" noChangeArrowheads="1" noTextEdit="1"/>
          </p:cNvSpPr>
          <p:nvPr>
            <p:ph type="sldImg"/>
          </p:nvPr>
        </p:nvSpPr>
        <p:spPr>
          <a:xfrm>
            <a:off x="1150938" y="692150"/>
            <a:ext cx="4556125" cy="3416300"/>
          </a:xfrm>
          <a:ln cap="flat"/>
        </p:spPr>
      </p:sp>
      <p:sp>
        <p:nvSpPr>
          <p:cNvPr id="29699" name="Rectangle 3"/>
          <p:cNvSpPr>
            <a:spLocks noGrp="1" noChangeArrowheads="1"/>
          </p:cNvSpPr>
          <p:nvPr>
            <p:ph type="body" idx="1"/>
          </p:nvPr>
        </p:nvSpPr>
        <p:spPr>
          <a:ln/>
        </p:spPr>
        <p:txBody>
          <a:bodyPr/>
          <a:lstStyle/>
          <a:p>
            <a:endParaRPr lang="en-US"/>
          </a:p>
        </p:txBody>
      </p:sp>
    </p:spTree>
    <p:extLst>
      <p:ext uri="{BB962C8B-B14F-4D97-AF65-F5344CB8AC3E}">
        <p14:creationId xmlns:p14="http://schemas.microsoft.com/office/powerpoint/2010/main" val="3761625204"/>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746" name="Rectangle 2"/>
          <p:cNvSpPr>
            <a:spLocks noGrp="1" noRot="1" noChangeAspect="1" noChangeArrowheads="1" noTextEdit="1"/>
          </p:cNvSpPr>
          <p:nvPr>
            <p:ph type="sldImg"/>
          </p:nvPr>
        </p:nvSpPr>
        <p:spPr>
          <a:xfrm>
            <a:off x="1150938" y="692150"/>
            <a:ext cx="4556125" cy="3416300"/>
          </a:xfrm>
          <a:ln cap="flat"/>
        </p:spPr>
      </p:sp>
      <p:sp>
        <p:nvSpPr>
          <p:cNvPr id="31747" name="Rectangle 3"/>
          <p:cNvSpPr>
            <a:spLocks noGrp="1" noChangeArrowheads="1"/>
          </p:cNvSpPr>
          <p:nvPr>
            <p:ph type="body" idx="1"/>
          </p:nvPr>
        </p:nvSpPr>
        <p:spPr>
          <a:ln/>
        </p:spPr>
        <p:txBody>
          <a:bodyPr/>
          <a:lstStyle/>
          <a:p>
            <a:endParaRPr lang="en-US"/>
          </a:p>
        </p:txBody>
      </p:sp>
    </p:spTree>
    <p:extLst>
      <p:ext uri="{BB962C8B-B14F-4D97-AF65-F5344CB8AC3E}">
        <p14:creationId xmlns:p14="http://schemas.microsoft.com/office/powerpoint/2010/main" val="3227078476"/>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3794" name="Rectangle 2"/>
          <p:cNvSpPr>
            <a:spLocks noGrp="1" noRot="1" noChangeAspect="1" noChangeArrowheads="1" noTextEdit="1"/>
          </p:cNvSpPr>
          <p:nvPr>
            <p:ph type="sldImg"/>
          </p:nvPr>
        </p:nvSpPr>
        <p:spPr>
          <a:xfrm>
            <a:off x="1150938" y="692150"/>
            <a:ext cx="4556125" cy="3416300"/>
          </a:xfrm>
          <a:ln cap="flat"/>
        </p:spPr>
      </p:sp>
      <p:sp>
        <p:nvSpPr>
          <p:cNvPr id="33795" name="Rectangle 3"/>
          <p:cNvSpPr>
            <a:spLocks noGrp="1" noChangeArrowheads="1"/>
          </p:cNvSpPr>
          <p:nvPr>
            <p:ph type="body" idx="1"/>
          </p:nvPr>
        </p:nvSpPr>
        <p:spPr>
          <a:ln/>
        </p:spPr>
        <p:txBody>
          <a:bodyPr/>
          <a:lstStyle/>
          <a:p>
            <a:endParaRPr lang="en-US"/>
          </a:p>
        </p:txBody>
      </p:sp>
    </p:spTree>
    <p:extLst>
      <p:ext uri="{BB962C8B-B14F-4D97-AF65-F5344CB8AC3E}">
        <p14:creationId xmlns:p14="http://schemas.microsoft.com/office/powerpoint/2010/main" val="2105239390"/>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5842" name="Rectangle 2"/>
          <p:cNvSpPr>
            <a:spLocks noGrp="1" noRot="1" noChangeAspect="1" noChangeArrowheads="1" noTextEdit="1"/>
          </p:cNvSpPr>
          <p:nvPr>
            <p:ph type="sldImg"/>
          </p:nvPr>
        </p:nvSpPr>
        <p:spPr>
          <a:xfrm>
            <a:off x="1150938" y="692150"/>
            <a:ext cx="4556125" cy="3416300"/>
          </a:xfrm>
          <a:ln cap="flat"/>
        </p:spPr>
      </p:sp>
      <p:sp>
        <p:nvSpPr>
          <p:cNvPr id="35843" name="Rectangle 3"/>
          <p:cNvSpPr>
            <a:spLocks noGrp="1" noChangeArrowheads="1"/>
          </p:cNvSpPr>
          <p:nvPr>
            <p:ph type="body" idx="1"/>
          </p:nvPr>
        </p:nvSpPr>
        <p:spPr>
          <a:ln/>
        </p:spPr>
        <p:txBody>
          <a:bodyPr/>
          <a:lstStyle/>
          <a:p>
            <a:endParaRPr lang="en-US"/>
          </a:p>
        </p:txBody>
      </p:sp>
    </p:spTree>
    <p:extLst>
      <p:ext uri="{BB962C8B-B14F-4D97-AF65-F5344CB8AC3E}">
        <p14:creationId xmlns:p14="http://schemas.microsoft.com/office/powerpoint/2010/main" val="2520229973"/>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7890" name="Rectangle 2"/>
          <p:cNvSpPr>
            <a:spLocks noGrp="1" noRot="1" noChangeAspect="1" noChangeArrowheads="1" noTextEdit="1"/>
          </p:cNvSpPr>
          <p:nvPr>
            <p:ph type="sldImg"/>
          </p:nvPr>
        </p:nvSpPr>
        <p:spPr>
          <a:xfrm>
            <a:off x="1150938" y="692150"/>
            <a:ext cx="4556125" cy="3416300"/>
          </a:xfrm>
          <a:ln cap="flat"/>
        </p:spPr>
      </p:sp>
      <p:sp>
        <p:nvSpPr>
          <p:cNvPr id="37891" name="Rectangle 3"/>
          <p:cNvSpPr>
            <a:spLocks noGrp="1" noChangeArrowheads="1"/>
          </p:cNvSpPr>
          <p:nvPr>
            <p:ph type="body" idx="1"/>
          </p:nvPr>
        </p:nvSpPr>
        <p:spPr>
          <a:ln/>
        </p:spPr>
        <p:txBody>
          <a:bodyPr/>
          <a:lstStyle/>
          <a:p>
            <a:endParaRPr lang="en-US"/>
          </a:p>
        </p:txBody>
      </p:sp>
    </p:spTree>
    <p:extLst>
      <p:ext uri="{BB962C8B-B14F-4D97-AF65-F5344CB8AC3E}">
        <p14:creationId xmlns:p14="http://schemas.microsoft.com/office/powerpoint/2010/main" val="2873993398"/>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9938" name="Rectangle 2"/>
          <p:cNvSpPr>
            <a:spLocks noGrp="1" noRot="1" noChangeAspect="1" noChangeArrowheads="1" noTextEdit="1"/>
          </p:cNvSpPr>
          <p:nvPr>
            <p:ph type="sldImg"/>
          </p:nvPr>
        </p:nvSpPr>
        <p:spPr>
          <a:xfrm>
            <a:off x="1150938" y="692150"/>
            <a:ext cx="4556125" cy="3416300"/>
          </a:xfrm>
          <a:ln cap="flat"/>
        </p:spPr>
      </p:sp>
      <p:sp>
        <p:nvSpPr>
          <p:cNvPr id="39939" name="Rectangle 3"/>
          <p:cNvSpPr>
            <a:spLocks noGrp="1" noChangeArrowheads="1"/>
          </p:cNvSpPr>
          <p:nvPr>
            <p:ph type="body" idx="1"/>
          </p:nvPr>
        </p:nvSpPr>
        <p:spPr>
          <a:ln/>
        </p:spPr>
        <p:txBody>
          <a:bodyPr/>
          <a:lstStyle/>
          <a:p>
            <a:endParaRPr lang="en-US"/>
          </a:p>
        </p:txBody>
      </p:sp>
    </p:spTree>
    <p:extLst>
      <p:ext uri="{BB962C8B-B14F-4D97-AF65-F5344CB8AC3E}">
        <p14:creationId xmlns:p14="http://schemas.microsoft.com/office/powerpoint/2010/main" val="615656302"/>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1986" name="Rectangle 2"/>
          <p:cNvSpPr>
            <a:spLocks noGrp="1" noRot="1" noChangeAspect="1" noChangeArrowheads="1" noTextEdit="1"/>
          </p:cNvSpPr>
          <p:nvPr>
            <p:ph type="sldImg"/>
          </p:nvPr>
        </p:nvSpPr>
        <p:spPr>
          <a:xfrm>
            <a:off x="1150938" y="692150"/>
            <a:ext cx="4556125" cy="3416300"/>
          </a:xfrm>
          <a:ln cap="flat"/>
        </p:spPr>
      </p:sp>
      <p:sp>
        <p:nvSpPr>
          <p:cNvPr id="41987" name="Rectangle 3"/>
          <p:cNvSpPr>
            <a:spLocks noGrp="1" noChangeArrowheads="1"/>
          </p:cNvSpPr>
          <p:nvPr>
            <p:ph type="body" idx="1"/>
          </p:nvPr>
        </p:nvSpPr>
        <p:spPr>
          <a:ln/>
        </p:spPr>
        <p:txBody>
          <a:bodyPr/>
          <a:lstStyle/>
          <a:p>
            <a:endParaRPr lang="en-US"/>
          </a:p>
        </p:txBody>
      </p:sp>
    </p:spTree>
    <p:extLst>
      <p:ext uri="{BB962C8B-B14F-4D97-AF65-F5344CB8AC3E}">
        <p14:creationId xmlns:p14="http://schemas.microsoft.com/office/powerpoint/2010/main" val="1990535208"/>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6082" name="Rectangle 2"/>
          <p:cNvSpPr>
            <a:spLocks noGrp="1" noRot="1" noChangeAspect="1" noChangeArrowheads="1" noTextEdit="1"/>
          </p:cNvSpPr>
          <p:nvPr>
            <p:ph type="sldImg"/>
          </p:nvPr>
        </p:nvSpPr>
        <p:spPr>
          <a:xfrm>
            <a:off x="1150938" y="692150"/>
            <a:ext cx="4556125" cy="3416300"/>
          </a:xfrm>
          <a:ln cap="flat"/>
        </p:spPr>
      </p:sp>
      <p:sp>
        <p:nvSpPr>
          <p:cNvPr id="46083" name="Rectangle 3"/>
          <p:cNvSpPr>
            <a:spLocks noGrp="1" noChangeArrowheads="1"/>
          </p:cNvSpPr>
          <p:nvPr>
            <p:ph type="body" idx="1"/>
          </p:nvPr>
        </p:nvSpPr>
        <p:spPr>
          <a:ln/>
        </p:spPr>
        <p:txBody>
          <a:bodyPr/>
          <a:lstStyle/>
          <a:p>
            <a:endParaRPr lang="en-US"/>
          </a:p>
        </p:txBody>
      </p:sp>
    </p:spTree>
    <p:extLst>
      <p:ext uri="{BB962C8B-B14F-4D97-AF65-F5344CB8AC3E}">
        <p14:creationId xmlns:p14="http://schemas.microsoft.com/office/powerpoint/2010/main" val="575151475"/>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8130" name="Rectangle 2"/>
          <p:cNvSpPr>
            <a:spLocks noGrp="1" noRot="1" noChangeAspect="1" noChangeArrowheads="1" noTextEdit="1"/>
          </p:cNvSpPr>
          <p:nvPr>
            <p:ph type="sldImg"/>
          </p:nvPr>
        </p:nvSpPr>
        <p:spPr>
          <a:xfrm>
            <a:off x="1150938" y="692150"/>
            <a:ext cx="4556125" cy="3416300"/>
          </a:xfrm>
          <a:ln cap="flat"/>
        </p:spPr>
      </p:sp>
      <p:sp>
        <p:nvSpPr>
          <p:cNvPr id="48131" name="Rectangle 3"/>
          <p:cNvSpPr>
            <a:spLocks noGrp="1" noChangeArrowheads="1"/>
          </p:cNvSpPr>
          <p:nvPr>
            <p:ph type="body" idx="1"/>
          </p:nvPr>
        </p:nvSpPr>
        <p:spPr>
          <a:ln/>
        </p:spPr>
        <p:txBody>
          <a:bodyPr/>
          <a:lstStyle/>
          <a:p>
            <a:endParaRPr lang="en-US"/>
          </a:p>
        </p:txBody>
      </p:sp>
    </p:spTree>
    <p:extLst>
      <p:ext uri="{BB962C8B-B14F-4D97-AF65-F5344CB8AC3E}">
        <p14:creationId xmlns:p14="http://schemas.microsoft.com/office/powerpoint/2010/main" val="918312572"/>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0178" name="Rectangle 2"/>
          <p:cNvSpPr>
            <a:spLocks noGrp="1" noRot="1" noChangeAspect="1" noChangeArrowheads="1" noTextEdit="1"/>
          </p:cNvSpPr>
          <p:nvPr>
            <p:ph type="sldImg"/>
          </p:nvPr>
        </p:nvSpPr>
        <p:spPr>
          <a:xfrm>
            <a:off x="1150938" y="692150"/>
            <a:ext cx="4556125" cy="3416300"/>
          </a:xfrm>
          <a:ln cap="flat"/>
        </p:spPr>
      </p:sp>
      <p:sp>
        <p:nvSpPr>
          <p:cNvPr id="50179" name="Rectangle 3"/>
          <p:cNvSpPr>
            <a:spLocks noGrp="1" noChangeArrowheads="1"/>
          </p:cNvSpPr>
          <p:nvPr>
            <p:ph type="body" idx="1"/>
          </p:nvPr>
        </p:nvSpPr>
        <p:spPr>
          <a:ln/>
        </p:spPr>
        <p:txBody>
          <a:bodyPr/>
          <a:lstStyle/>
          <a:p>
            <a:endParaRPr lang="en-US"/>
          </a:p>
        </p:txBody>
      </p:sp>
    </p:spTree>
    <p:extLst>
      <p:ext uri="{BB962C8B-B14F-4D97-AF65-F5344CB8AC3E}">
        <p14:creationId xmlns:p14="http://schemas.microsoft.com/office/powerpoint/2010/main" val="679946511"/>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2226" name="Rectangle 2"/>
          <p:cNvSpPr>
            <a:spLocks noGrp="1" noRot="1" noChangeAspect="1" noChangeArrowheads="1" noTextEdit="1"/>
          </p:cNvSpPr>
          <p:nvPr>
            <p:ph type="sldImg"/>
          </p:nvPr>
        </p:nvSpPr>
        <p:spPr>
          <a:xfrm>
            <a:off x="1150938" y="692150"/>
            <a:ext cx="4556125" cy="3416300"/>
          </a:xfrm>
          <a:ln cap="flat"/>
        </p:spPr>
      </p:sp>
      <p:sp>
        <p:nvSpPr>
          <p:cNvPr id="52227" name="Rectangle 3"/>
          <p:cNvSpPr>
            <a:spLocks noGrp="1" noChangeArrowheads="1"/>
          </p:cNvSpPr>
          <p:nvPr>
            <p:ph type="body" idx="1"/>
          </p:nvPr>
        </p:nvSpPr>
        <p:spPr>
          <a:ln/>
        </p:spPr>
        <p:txBody>
          <a:bodyPr/>
          <a:lstStyle/>
          <a:p>
            <a:endParaRPr lang="en-US"/>
          </a:p>
        </p:txBody>
      </p:sp>
    </p:spTree>
    <p:extLst>
      <p:ext uri="{BB962C8B-B14F-4D97-AF65-F5344CB8AC3E}">
        <p14:creationId xmlns:p14="http://schemas.microsoft.com/office/powerpoint/2010/main" val="263193734"/>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4274" name="Rectangle 2"/>
          <p:cNvSpPr>
            <a:spLocks noGrp="1" noRot="1" noChangeAspect="1" noChangeArrowheads="1" noTextEdit="1"/>
          </p:cNvSpPr>
          <p:nvPr>
            <p:ph type="sldImg"/>
          </p:nvPr>
        </p:nvSpPr>
        <p:spPr>
          <a:xfrm>
            <a:off x="1150938" y="692150"/>
            <a:ext cx="4556125" cy="3416300"/>
          </a:xfrm>
          <a:ln cap="flat"/>
        </p:spPr>
      </p:sp>
      <p:sp>
        <p:nvSpPr>
          <p:cNvPr id="54275" name="Rectangle 3"/>
          <p:cNvSpPr>
            <a:spLocks noGrp="1" noChangeArrowheads="1"/>
          </p:cNvSpPr>
          <p:nvPr>
            <p:ph type="body" idx="1"/>
          </p:nvPr>
        </p:nvSpPr>
        <p:spPr>
          <a:ln/>
        </p:spPr>
        <p:txBody>
          <a:bodyPr/>
          <a:lstStyle/>
          <a:p>
            <a:endParaRPr lang="en-US"/>
          </a:p>
        </p:txBody>
      </p:sp>
    </p:spTree>
    <p:extLst>
      <p:ext uri="{BB962C8B-B14F-4D97-AF65-F5344CB8AC3E}">
        <p14:creationId xmlns:p14="http://schemas.microsoft.com/office/powerpoint/2010/main" val="3829501369"/>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6322" name="Rectangle 2"/>
          <p:cNvSpPr>
            <a:spLocks noGrp="1" noRot="1" noChangeAspect="1" noChangeArrowheads="1" noTextEdit="1"/>
          </p:cNvSpPr>
          <p:nvPr>
            <p:ph type="sldImg"/>
          </p:nvPr>
        </p:nvSpPr>
        <p:spPr>
          <a:xfrm>
            <a:off x="1150938" y="692150"/>
            <a:ext cx="4556125" cy="3416300"/>
          </a:xfrm>
          <a:ln cap="flat"/>
        </p:spPr>
      </p:sp>
      <p:sp>
        <p:nvSpPr>
          <p:cNvPr id="56323" name="Rectangle 3"/>
          <p:cNvSpPr>
            <a:spLocks noGrp="1" noChangeArrowheads="1"/>
          </p:cNvSpPr>
          <p:nvPr>
            <p:ph type="body" idx="1"/>
          </p:nvPr>
        </p:nvSpPr>
        <p:spPr>
          <a:ln/>
        </p:spPr>
        <p:txBody>
          <a:bodyPr/>
          <a:lstStyle/>
          <a:p>
            <a:endParaRPr lang="en-US"/>
          </a:p>
        </p:txBody>
      </p:sp>
    </p:spTree>
    <p:extLst>
      <p:ext uri="{BB962C8B-B14F-4D97-AF65-F5344CB8AC3E}">
        <p14:creationId xmlns:p14="http://schemas.microsoft.com/office/powerpoint/2010/main" val="2850667574"/>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8370" name="Rectangle 2"/>
          <p:cNvSpPr>
            <a:spLocks noGrp="1" noRot="1" noChangeAspect="1" noChangeArrowheads="1" noTextEdit="1"/>
          </p:cNvSpPr>
          <p:nvPr>
            <p:ph type="sldImg"/>
          </p:nvPr>
        </p:nvSpPr>
        <p:spPr>
          <a:xfrm>
            <a:off x="1150938" y="692150"/>
            <a:ext cx="4556125" cy="3416300"/>
          </a:xfrm>
          <a:ln cap="flat"/>
        </p:spPr>
      </p:sp>
      <p:sp>
        <p:nvSpPr>
          <p:cNvPr id="58371" name="Rectangle 3"/>
          <p:cNvSpPr>
            <a:spLocks noGrp="1" noChangeArrowheads="1"/>
          </p:cNvSpPr>
          <p:nvPr>
            <p:ph type="body" idx="1"/>
          </p:nvPr>
        </p:nvSpPr>
        <p:spPr>
          <a:ln/>
        </p:spPr>
        <p:txBody>
          <a:bodyPr/>
          <a:lstStyle/>
          <a:p>
            <a:endParaRPr lang="en-US"/>
          </a:p>
        </p:txBody>
      </p:sp>
    </p:spTree>
    <p:extLst>
      <p:ext uri="{BB962C8B-B14F-4D97-AF65-F5344CB8AC3E}">
        <p14:creationId xmlns:p14="http://schemas.microsoft.com/office/powerpoint/2010/main" val="2812792561"/>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1905000"/>
            <a:ext cx="7543800" cy="2593975"/>
          </a:xfrm>
        </p:spPr>
        <p:txBody>
          <a:bodyPr anchor="b"/>
          <a:lstStyle>
            <a:lvl1pPr>
              <a:defRPr sz="6600">
                <a:ln>
                  <a:noFill/>
                </a:ln>
                <a:solidFill>
                  <a:schemeClr val="tx2"/>
                </a:solidFill>
              </a:defRPr>
            </a:lvl1pPr>
          </a:lstStyle>
          <a:p>
            <a:r>
              <a:rPr lang="en-US" smtClean="0"/>
              <a:t>Click to edit Master title style</a:t>
            </a:r>
            <a:endParaRPr lang="en-US" dirty="0"/>
          </a:p>
        </p:txBody>
      </p:sp>
      <p:sp>
        <p:nvSpPr>
          <p:cNvPr id="3" name="Subtitle 2"/>
          <p:cNvSpPr>
            <a:spLocks noGrp="1"/>
          </p:cNvSpPr>
          <p:nvPr>
            <p:ph type="subTitle" idx="1"/>
          </p:nvPr>
        </p:nvSpPr>
        <p:spPr>
          <a:xfrm>
            <a:off x="685800" y="4572000"/>
            <a:ext cx="6461760" cy="1066800"/>
          </a:xfrm>
        </p:spPr>
        <p:txBody>
          <a:bodyPr anchor="t">
            <a:normAutofit/>
          </a:bodyPr>
          <a:lstStyle>
            <a:lvl1pPr marL="0" indent="0" algn="l">
              <a:buNone/>
              <a:defRPr sz="2000">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US" dirty="0"/>
          </a:p>
        </p:txBody>
      </p:sp>
      <p:sp>
        <p:nvSpPr>
          <p:cNvPr id="4" name="Date Placeholder 3"/>
          <p:cNvSpPr>
            <a:spLocks noGrp="1"/>
          </p:cNvSpPr>
          <p:nvPr>
            <p:ph type="dt" sz="half" idx="10"/>
          </p:nvPr>
        </p:nvSpPr>
        <p:spPr/>
        <p:txBody>
          <a:bodyPr/>
          <a:lstStyle/>
          <a:p>
            <a:fld id="{8AFD40DE-EED9-4683-ABA5-90BDC7AE24B6}" type="datetime1">
              <a:rPr lang="en-US" smtClean="0"/>
              <a:t>1/4/2014</a:t>
            </a:fld>
            <a:endParaRPr lang="en-US"/>
          </a:p>
        </p:txBody>
      </p:sp>
      <p:sp>
        <p:nvSpPr>
          <p:cNvPr id="5" name="Footer Placeholder 4"/>
          <p:cNvSpPr>
            <a:spLocks noGrp="1"/>
          </p:cNvSpPr>
          <p:nvPr>
            <p:ph type="ftr" sz="quarter" idx="11"/>
          </p:nvPr>
        </p:nvSpPr>
        <p:spPr/>
        <p:txBody>
          <a:bodyPr/>
          <a:lstStyle/>
          <a:p>
            <a:r>
              <a:rPr lang="en-US" smtClean="0"/>
              <a:t>FN 221: Personal Finance</a:t>
            </a:r>
            <a:endParaRPr lang="en-US"/>
          </a:p>
        </p:txBody>
      </p:sp>
      <p:sp>
        <p:nvSpPr>
          <p:cNvPr id="6" name="Slide Number Placeholder 5"/>
          <p:cNvSpPr>
            <a:spLocks noGrp="1"/>
          </p:cNvSpPr>
          <p:nvPr>
            <p:ph type="sldNum" sz="quarter" idx="12"/>
          </p:nvPr>
        </p:nvSpPr>
        <p:spPr/>
        <p:txBody>
          <a:bodyPr/>
          <a:lstStyle/>
          <a:p>
            <a:fld id="{304EA3A7-80BF-408A-9BAF-2337D606B151}" type="slidenum">
              <a:rPr lang="en-US" smtClean="0"/>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1705D276-3774-4756-969C-6385FEFC9C5E}" type="datetime1">
              <a:rPr lang="en-US" smtClean="0"/>
              <a:t>1/4/2014</a:t>
            </a:fld>
            <a:endParaRPr lang="en-US"/>
          </a:p>
        </p:txBody>
      </p:sp>
      <p:sp>
        <p:nvSpPr>
          <p:cNvPr id="5" name="Footer Placeholder 4"/>
          <p:cNvSpPr>
            <a:spLocks noGrp="1"/>
          </p:cNvSpPr>
          <p:nvPr>
            <p:ph type="ftr" sz="quarter" idx="11"/>
          </p:nvPr>
        </p:nvSpPr>
        <p:spPr/>
        <p:txBody>
          <a:bodyPr/>
          <a:lstStyle/>
          <a:p>
            <a:r>
              <a:rPr lang="en-US" smtClean="0"/>
              <a:t>FN 221: Personal Finance</a:t>
            </a:r>
            <a:endParaRPr lang="en-US"/>
          </a:p>
        </p:txBody>
      </p:sp>
      <p:sp>
        <p:nvSpPr>
          <p:cNvPr id="6" name="Slide Number Placeholder 5"/>
          <p:cNvSpPr>
            <a:spLocks noGrp="1"/>
          </p:cNvSpPr>
          <p:nvPr>
            <p:ph type="sldNum" sz="quarter" idx="12"/>
          </p:nvPr>
        </p:nvSpPr>
        <p:spPr/>
        <p:txBody>
          <a:bodyPr/>
          <a:lstStyle/>
          <a:p>
            <a:fld id="{304EA3A7-80BF-408A-9BAF-2337D606B151}" type="slidenum">
              <a:rPr lang="en-US" smtClean="0"/>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5486400"/>
            <a:ext cx="7659687" cy="1168400"/>
          </a:xfrm>
        </p:spPr>
        <p:txBody>
          <a:bodyPr anchor="t"/>
          <a:lstStyle>
            <a:lvl1pPr algn="l">
              <a:defRPr sz="3600" b="0" cap="all"/>
            </a:lvl1pPr>
          </a:lstStyle>
          <a:p>
            <a:r>
              <a:rPr lang="en-US" smtClean="0"/>
              <a:t>Click to edit Master title style</a:t>
            </a:r>
            <a:endParaRPr lang="en-US" dirty="0"/>
          </a:p>
        </p:txBody>
      </p:sp>
      <p:sp>
        <p:nvSpPr>
          <p:cNvPr id="3" name="Text Placeholder 2"/>
          <p:cNvSpPr>
            <a:spLocks noGrp="1"/>
          </p:cNvSpPr>
          <p:nvPr>
            <p:ph type="body" idx="1"/>
          </p:nvPr>
        </p:nvSpPr>
        <p:spPr>
          <a:xfrm>
            <a:off x="722313" y="3852863"/>
            <a:ext cx="6135687" cy="1633538"/>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116294E8-2C6E-4C58-B6AB-246DC642EA98}" type="datetime1">
              <a:rPr lang="en-US" smtClean="0"/>
              <a:t>1/4/2014</a:t>
            </a:fld>
            <a:endParaRPr lang="en-US"/>
          </a:p>
        </p:txBody>
      </p:sp>
      <p:sp>
        <p:nvSpPr>
          <p:cNvPr id="5" name="Footer Placeholder 4"/>
          <p:cNvSpPr>
            <a:spLocks noGrp="1"/>
          </p:cNvSpPr>
          <p:nvPr>
            <p:ph type="ftr" sz="quarter" idx="11"/>
          </p:nvPr>
        </p:nvSpPr>
        <p:spPr/>
        <p:txBody>
          <a:bodyPr/>
          <a:lstStyle/>
          <a:p>
            <a:r>
              <a:rPr lang="en-US" smtClean="0"/>
              <a:t>FN 221: Personal Finance</a:t>
            </a:r>
            <a:endParaRPr lang="en-US"/>
          </a:p>
        </p:txBody>
      </p:sp>
      <p:sp>
        <p:nvSpPr>
          <p:cNvPr id="6" name="Slide Number Placeholder 5"/>
          <p:cNvSpPr>
            <a:spLocks noGrp="1"/>
          </p:cNvSpPr>
          <p:nvPr>
            <p:ph type="sldNum" sz="quarter" idx="12"/>
          </p:nvPr>
        </p:nvSpPr>
        <p:spPr/>
        <p:txBody>
          <a:bodyPr/>
          <a:lstStyle/>
          <a:p>
            <a:fld id="{304EA3A7-80BF-408A-9BAF-2337D606B151}" type="slidenum">
              <a:rPr lang="en-US" smtClean="0"/>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457200" y="1536192"/>
            <a:ext cx="3657600" cy="4590288"/>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Content Placeholder 3"/>
          <p:cNvSpPr>
            <a:spLocks noGrp="1"/>
          </p:cNvSpPr>
          <p:nvPr>
            <p:ph sz="half" idx="2"/>
          </p:nvPr>
        </p:nvSpPr>
        <p:spPr>
          <a:xfrm>
            <a:off x="4419600" y="1536192"/>
            <a:ext cx="3657600" cy="4590288"/>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Date Placeholder 4"/>
          <p:cNvSpPr>
            <a:spLocks noGrp="1"/>
          </p:cNvSpPr>
          <p:nvPr>
            <p:ph type="dt" sz="half" idx="10"/>
          </p:nvPr>
        </p:nvSpPr>
        <p:spPr/>
        <p:txBody>
          <a:bodyPr/>
          <a:lstStyle/>
          <a:p>
            <a:fld id="{7555265B-F812-4449-8548-A2213FDF56F3}" type="datetime1">
              <a:rPr lang="en-US" smtClean="0"/>
              <a:t>1/4/2014</a:t>
            </a:fld>
            <a:endParaRPr lang="en-US"/>
          </a:p>
        </p:txBody>
      </p:sp>
      <p:sp>
        <p:nvSpPr>
          <p:cNvPr id="6" name="Footer Placeholder 5"/>
          <p:cNvSpPr>
            <a:spLocks noGrp="1"/>
          </p:cNvSpPr>
          <p:nvPr>
            <p:ph type="ftr" sz="quarter" idx="11"/>
          </p:nvPr>
        </p:nvSpPr>
        <p:spPr/>
        <p:txBody>
          <a:bodyPr/>
          <a:lstStyle/>
          <a:p>
            <a:r>
              <a:rPr lang="en-US" smtClean="0"/>
              <a:t>FN 221: Personal Finance</a:t>
            </a:r>
            <a:endParaRPr lang="en-US"/>
          </a:p>
        </p:txBody>
      </p:sp>
      <p:sp>
        <p:nvSpPr>
          <p:cNvPr id="7" name="Slide Number Placeholder 6"/>
          <p:cNvSpPr>
            <a:spLocks noGrp="1"/>
          </p:cNvSpPr>
          <p:nvPr>
            <p:ph type="sldNum" sz="quarter" idx="12"/>
          </p:nvPr>
        </p:nvSpPr>
        <p:spPr/>
        <p:txBody>
          <a:bodyPr/>
          <a:lstStyle/>
          <a:p>
            <a:fld id="{304EA3A7-80BF-408A-9BAF-2337D606B151}" type="slidenum">
              <a:rPr lang="en-US" smtClean="0"/>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457200" y="1535113"/>
            <a:ext cx="3657600" cy="639762"/>
          </a:xfrm>
        </p:spPr>
        <p:txBody>
          <a:bodyPr anchor="b">
            <a:noAutofit/>
          </a:bodyPr>
          <a:lstStyle>
            <a:lvl1pPr marL="0" indent="0" algn="ctr">
              <a:buNone/>
              <a:defRPr sz="2000" b="1">
                <a:solidFill>
                  <a:schemeClr val="tx2"/>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3657600"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Text Placeholder 4"/>
          <p:cNvSpPr>
            <a:spLocks noGrp="1"/>
          </p:cNvSpPr>
          <p:nvPr>
            <p:ph type="body" sz="quarter" idx="3"/>
          </p:nvPr>
        </p:nvSpPr>
        <p:spPr>
          <a:xfrm>
            <a:off x="4419600" y="1535113"/>
            <a:ext cx="3657600" cy="639762"/>
          </a:xfrm>
        </p:spPr>
        <p:txBody>
          <a:bodyPr anchor="b">
            <a:noAutofit/>
          </a:bodyPr>
          <a:lstStyle>
            <a:lvl1pPr marL="0" indent="0" algn="ctr">
              <a:buNone/>
              <a:defRPr sz="2000" b="1">
                <a:solidFill>
                  <a:schemeClr val="tx2"/>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419600" y="2174875"/>
            <a:ext cx="3657600"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6"/>
          <p:cNvSpPr>
            <a:spLocks noGrp="1"/>
          </p:cNvSpPr>
          <p:nvPr>
            <p:ph type="dt" sz="half" idx="10"/>
          </p:nvPr>
        </p:nvSpPr>
        <p:spPr/>
        <p:txBody>
          <a:bodyPr/>
          <a:lstStyle/>
          <a:p>
            <a:fld id="{C2DFD204-2B7A-483D-B657-57469F0BBDE0}" type="datetime1">
              <a:rPr lang="en-US" smtClean="0"/>
              <a:t>1/4/2014</a:t>
            </a:fld>
            <a:endParaRPr lang="en-US"/>
          </a:p>
        </p:txBody>
      </p:sp>
      <p:sp>
        <p:nvSpPr>
          <p:cNvPr id="8" name="Footer Placeholder 7"/>
          <p:cNvSpPr>
            <a:spLocks noGrp="1"/>
          </p:cNvSpPr>
          <p:nvPr>
            <p:ph type="ftr" sz="quarter" idx="11"/>
          </p:nvPr>
        </p:nvSpPr>
        <p:spPr/>
        <p:txBody>
          <a:bodyPr/>
          <a:lstStyle/>
          <a:p>
            <a:r>
              <a:rPr lang="en-US" smtClean="0"/>
              <a:t>FN 221: Personal Finance</a:t>
            </a:r>
            <a:endParaRPr lang="en-US"/>
          </a:p>
        </p:txBody>
      </p:sp>
      <p:sp>
        <p:nvSpPr>
          <p:cNvPr id="9" name="Slide Number Placeholder 8"/>
          <p:cNvSpPr>
            <a:spLocks noGrp="1"/>
          </p:cNvSpPr>
          <p:nvPr>
            <p:ph type="sldNum" sz="quarter" idx="12"/>
          </p:nvPr>
        </p:nvSpPr>
        <p:spPr/>
        <p:txBody>
          <a:bodyPr/>
          <a:lstStyle/>
          <a:p>
            <a:fld id="{304EA3A7-80BF-408A-9BAF-2337D606B151}" type="slidenum">
              <a:rPr lang="en-US" smtClean="0"/>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2"/>
          <p:cNvSpPr>
            <a:spLocks noGrp="1"/>
          </p:cNvSpPr>
          <p:nvPr>
            <p:ph type="dt" sz="half" idx="10"/>
          </p:nvPr>
        </p:nvSpPr>
        <p:spPr/>
        <p:txBody>
          <a:bodyPr/>
          <a:lstStyle/>
          <a:p>
            <a:fld id="{879D208B-137B-443C-A20D-838854832AB9}" type="datetime1">
              <a:rPr lang="en-US" smtClean="0"/>
              <a:t>1/4/2014</a:t>
            </a:fld>
            <a:endParaRPr lang="en-US"/>
          </a:p>
        </p:txBody>
      </p:sp>
      <p:sp>
        <p:nvSpPr>
          <p:cNvPr id="4" name="Footer Placeholder 3"/>
          <p:cNvSpPr>
            <a:spLocks noGrp="1"/>
          </p:cNvSpPr>
          <p:nvPr>
            <p:ph type="ftr" sz="quarter" idx="11"/>
          </p:nvPr>
        </p:nvSpPr>
        <p:spPr/>
        <p:txBody>
          <a:bodyPr/>
          <a:lstStyle/>
          <a:p>
            <a:r>
              <a:rPr lang="en-US" smtClean="0"/>
              <a:t>FN 221: Personal Finance</a:t>
            </a:r>
            <a:endParaRPr lang="en-US"/>
          </a:p>
        </p:txBody>
      </p:sp>
      <p:sp>
        <p:nvSpPr>
          <p:cNvPr id="5" name="Slide Number Placeholder 4"/>
          <p:cNvSpPr>
            <a:spLocks noGrp="1"/>
          </p:cNvSpPr>
          <p:nvPr>
            <p:ph type="sldNum" sz="quarter" idx="12"/>
          </p:nvPr>
        </p:nvSpPr>
        <p:spPr/>
        <p:txBody>
          <a:bodyPr/>
          <a:lstStyle/>
          <a:p>
            <a:fld id="{304EA3A7-80BF-408A-9BAF-2337D606B151}" type="slidenum">
              <a:rPr lang="en-US" smtClean="0"/>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E72F7DB0-DB2F-442E-AA42-1BB0767278C2}" type="datetime1">
              <a:rPr lang="en-US" smtClean="0"/>
              <a:t>1/4/2014</a:t>
            </a:fld>
            <a:endParaRPr lang="en-US"/>
          </a:p>
        </p:txBody>
      </p:sp>
      <p:sp>
        <p:nvSpPr>
          <p:cNvPr id="3" name="Footer Placeholder 2"/>
          <p:cNvSpPr>
            <a:spLocks noGrp="1"/>
          </p:cNvSpPr>
          <p:nvPr>
            <p:ph type="ftr" sz="quarter" idx="11"/>
          </p:nvPr>
        </p:nvSpPr>
        <p:spPr/>
        <p:txBody>
          <a:bodyPr/>
          <a:lstStyle/>
          <a:p>
            <a:r>
              <a:rPr lang="en-US" smtClean="0"/>
              <a:t>FN 221: Personal Finance</a:t>
            </a:r>
            <a:endParaRPr lang="en-US"/>
          </a:p>
        </p:txBody>
      </p:sp>
      <p:sp>
        <p:nvSpPr>
          <p:cNvPr id="4" name="Slide Number Placeholder 3"/>
          <p:cNvSpPr>
            <a:spLocks noGrp="1"/>
          </p:cNvSpPr>
          <p:nvPr>
            <p:ph type="sldNum" sz="quarter" idx="12"/>
          </p:nvPr>
        </p:nvSpPr>
        <p:spPr/>
        <p:txBody>
          <a:bodyPr/>
          <a:lstStyle/>
          <a:p>
            <a:fld id="{304EA3A7-80BF-408A-9BAF-2337D606B151}" type="slidenum">
              <a:rPr lang="en-US" smtClean="0"/>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304801" y="5495544"/>
            <a:ext cx="7772400" cy="594360"/>
          </a:xfrm>
        </p:spPr>
        <p:txBody>
          <a:bodyPr anchor="b"/>
          <a:lstStyle>
            <a:lvl1pPr algn="ctr">
              <a:defRPr sz="2200" b="1"/>
            </a:lvl1pPr>
          </a:lstStyle>
          <a:p>
            <a:r>
              <a:rPr lang="en-US" smtClean="0"/>
              <a:t>Click to edit Master title style</a:t>
            </a:r>
            <a:endParaRPr lang="en-US" dirty="0"/>
          </a:p>
        </p:txBody>
      </p:sp>
      <p:sp>
        <p:nvSpPr>
          <p:cNvPr id="4" name="Text Placeholder 3"/>
          <p:cNvSpPr>
            <a:spLocks noGrp="1"/>
          </p:cNvSpPr>
          <p:nvPr>
            <p:ph type="body" sz="half" idx="2"/>
          </p:nvPr>
        </p:nvSpPr>
        <p:spPr>
          <a:xfrm>
            <a:off x="304799" y="6096000"/>
            <a:ext cx="7772401" cy="609600"/>
          </a:xfrm>
        </p:spPr>
        <p:txBody>
          <a:bodyPr>
            <a:normAutofit/>
          </a:bodyPr>
          <a:lstStyle>
            <a:lvl1pPr marL="0" indent="0" algn="ctr">
              <a:buNone/>
              <a:defRPr sz="16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094996CD-54AB-4F83-AED8-89485AD42955}" type="datetime1">
              <a:rPr lang="en-US" smtClean="0"/>
              <a:t>1/4/2014</a:t>
            </a:fld>
            <a:endParaRPr lang="en-US"/>
          </a:p>
        </p:txBody>
      </p:sp>
      <p:sp>
        <p:nvSpPr>
          <p:cNvPr id="6" name="Footer Placeholder 5"/>
          <p:cNvSpPr>
            <a:spLocks noGrp="1"/>
          </p:cNvSpPr>
          <p:nvPr>
            <p:ph type="ftr" sz="quarter" idx="11"/>
          </p:nvPr>
        </p:nvSpPr>
        <p:spPr/>
        <p:txBody>
          <a:bodyPr/>
          <a:lstStyle/>
          <a:p>
            <a:r>
              <a:rPr lang="en-US" smtClean="0"/>
              <a:t>FN 221: Personal Finance</a:t>
            </a:r>
            <a:endParaRPr lang="en-US"/>
          </a:p>
        </p:txBody>
      </p:sp>
      <p:sp>
        <p:nvSpPr>
          <p:cNvPr id="7" name="Slide Number Placeholder 6"/>
          <p:cNvSpPr>
            <a:spLocks noGrp="1"/>
          </p:cNvSpPr>
          <p:nvPr>
            <p:ph type="sldNum" sz="quarter" idx="12"/>
          </p:nvPr>
        </p:nvSpPr>
        <p:spPr/>
        <p:txBody>
          <a:bodyPr/>
          <a:lstStyle/>
          <a:p>
            <a:fld id="{304EA3A7-80BF-408A-9BAF-2337D606B151}" type="slidenum">
              <a:rPr lang="en-US" smtClean="0"/>
              <a:t>‹#›</a:t>
            </a:fld>
            <a:endParaRPr lang="en-US"/>
          </a:p>
        </p:txBody>
      </p:sp>
      <p:sp>
        <p:nvSpPr>
          <p:cNvPr id="9" name="Content Placeholder 8"/>
          <p:cNvSpPr>
            <a:spLocks noGrp="1"/>
          </p:cNvSpPr>
          <p:nvPr>
            <p:ph sz="quarter" idx="13"/>
          </p:nvPr>
        </p:nvSpPr>
        <p:spPr>
          <a:xfrm>
            <a:off x="304800" y="381000"/>
            <a:ext cx="7772400" cy="4942840"/>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301752" y="5495278"/>
            <a:ext cx="7772400" cy="594626"/>
          </a:xfrm>
        </p:spPr>
        <p:txBody>
          <a:bodyPr anchor="b"/>
          <a:lstStyle>
            <a:lvl1pPr algn="ctr">
              <a:defRPr sz="2200" b="1">
                <a:ln>
                  <a:noFill/>
                </a:ln>
                <a:solidFill>
                  <a:schemeClr val="tx2"/>
                </a:solidFill>
              </a:defRPr>
            </a:lvl1pPr>
          </a:lstStyle>
          <a:p>
            <a:r>
              <a:rPr lang="en-US" smtClean="0"/>
              <a:t>Click to edit Master title style</a:t>
            </a:r>
            <a:endParaRPr lang="en-US" dirty="0"/>
          </a:p>
        </p:txBody>
      </p:sp>
      <p:sp>
        <p:nvSpPr>
          <p:cNvPr id="3" name="Picture Placeholder 2"/>
          <p:cNvSpPr>
            <a:spLocks noGrp="1"/>
          </p:cNvSpPr>
          <p:nvPr>
            <p:ph type="pic" idx="1"/>
          </p:nvPr>
        </p:nvSpPr>
        <p:spPr>
          <a:xfrm>
            <a:off x="0" y="0"/>
            <a:ext cx="8458200" cy="54864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smtClean="0"/>
              <a:t>Click icon to add picture</a:t>
            </a:r>
            <a:endParaRPr lang="en-US" dirty="0"/>
          </a:p>
        </p:txBody>
      </p:sp>
      <p:sp>
        <p:nvSpPr>
          <p:cNvPr id="4" name="Text Placeholder 3"/>
          <p:cNvSpPr>
            <a:spLocks noGrp="1"/>
          </p:cNvSpPr>
          <p:nvPr>
            <p:ph type="body" sz="half" idx="2"/>
          </p:nvPr>
        </p:nvSpPr>
        <p:spPr>
          <a:xfrm>
            <a:off x="301752" y="6096000"/>
            <a:ext cx="7772400" cy="612648"/>
          </a:xfrm>
        </p:spPr>
        <p:txBody>
          <a:bodyPr>
            <a:normAutofit/>
          </a:bodyPr>
          <a:lstStyle>
            <a:lvl1pPr marL="0" indent="0" algn="ctr">
              <a:buNone/>
              <a:defRPr sz="16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8" name="Date Placeholder 7"/>
          <p:cNvSpPr>
            <a:spLocks noGrp="1"/>
          </p:cNvSpPr>
          <p:nvPr>
            <p:ph type="dt" sz="half" idx="10"/>
          </p:nvPr>
        </p:nvSpPr>
        <p:spPr/>
        <p:txBody>
          <a:bodyPr/>
          <a:lstStyle/>
          <a:p>
            <a:fld id="{F2794A1A-7544-4223-A0DD-EC35F61DA804}" type="datetime1">
              <a:rPr lang="en-US" smtClean="0"/>
              <a:t>1/4/2014</a:t>
            </a:fld>
            <a:endParaRPr lang="en-US"/>
          </a:p>
        </p:txBody>
      </p:sp>
      <p:sp>
        <p:nvSpPr>
          <p:cNvPr id="9" name="Slide Number Placeholder 8"/>
          <p:cNvSpPr>
            <a:spLocks noGrp="1"/>
          </p:cNvSpPr>
          <p:nvPr>
            <p:ph type="sldNum" sz="quarter" idx="11"/>
          </p:nvPr>
        </p:nvSpPr>
        <p:spPr/>
        <p:txBody>
          <a:bodyPr/>
          <a:lstStyle/>
          <a:p>
            <a:fld id="{304EA3A7-80BF-408A-9BAF-2337D606B151}" type="slidenum">
              <a:rPr lang="en-US" smtClean="0"/>
              <a:t>‹#›</a:t>
            </a:fld>
            <a:endParaRPr lang="en-US"/>
          </a:p>
        </p:txBody>
      </p:sp>
      <p:sp>
        <p:nvSpPr>
          <p:cNvPr id="10" name="Footer Placeholder 9"/>
          <p:cNvSpPr>
            <a:spLocks noGrp="1"/>
          </p:cNvSpPr>
          <p:nvPr>
            <p:ph type="ftr" sz="quarter" idx="12"/>
          </p:nvPr>
        </p:nvSpPr>
        <p:spPr/>
        <p:txBody>
          <a:bodyPr/>
          <a:lstStyle/>
          <a:p>
            <a:r>
              <a:rPr lang="en-US" smtClean="0"/>
              <a:t>FN 221: Personal Finance</a:t>
            </a:r>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307291BC-123B-4922-85EB-31C714991D3D}" type="datetime1">
              <a:rPr lang="en-US" smtClean="0"/>
              <a:t>1/4/2014</a:t>
            </a:fld>
            <a:endParaRPr lang="en-US"/>
          </a:p>
        </p:txBody>
      </p:sp>
      <p:sp>
        <p:nvSpPr>
          <p:cNvPr id="5" name="Footer Placeholder 4"/>
          <p:cNvSpPr>
            <a:spLocks noGrp="1"/>
          </p:cNvSpPr>
          <p:nvPr>
            <p:ph type="ftr" sz="quarter" idx="11"/>
          </p:nvPr>
        </p:nvSpPr>
        <p:spPr/>
        <p:txBody>
          <a:bodyPr/>
          <a:lstStyle/>
          <a:p>
            <a:r>
              <a:rPr lang="en-US" smtClean="0"/>
              <a:t>FN 221: Personal Finance</a:t>
            </a:r>
            <a:endParaRPr lang="en-US"/>
          </a:p>
        </p:txBody>
      </p:sp>
      <p:sp>
        <p:nvSpPr>
          <p:cNvPr id="6" name="Slide Number Placeholder 5"/>
          <p:cNvSpPr>
            <a:spLocks noGrp="1"/>
          </p:cNvSpPr>
          <p:nvPr>
            <p:ph type="sldNum" sz="quarter" idx="12"/>
          </p:nvPr>
        </p:nvSpPr>
        <p:spPr/>
        <p:txBody>
          <a:bodyPr/>
          <a:lstStyle/>
          <a:p>
            <a:fld id="{304EA3A7-80BF-408A-9BAF-2337D606B151}" type="slidenum">
              <a:rPr lang="en-US" smtClean="0"/>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1752600" cy="5851525"/>
          </a:xfrm>
        </p:spPr>
        <p:txBody>
          <a:bodyPr vert="eaVert" anchor="b" anchorCtr="0"/>
          <a:lstStyle/>
          <a:p>
            <a:r>
              <a:rPr lang="en-US" smtClean="0"/>
              <a:t>Click to edit Master title style</a:t>
            </a:r>
            <a:endParaRPr lang="en-US" dirty="0"/>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59A44139-9C22-419F-BF24-206E0C8FD7B9}" type="datetime1">
              <a:rPr lang="en-US" smtClean="0"/>
              <a:t>1/4/2014</a:t>
            </a:fld>
            <a:endParaRPr lang="en-US"/>
          </a:p>
        </p:txBody>
      </p:sp>
      <p:sp>
        <p:nvSpPr>
          <p:cNvPr id="5" name="Footer Placeholder 4"/>
          <p:cNvSpPr>
            <a:spLocks noGrp="1"/>
          </p:cNvSpPr>
          <p:nvPr>
            <p:ph type="ftr" sz="quarter" idx="11"/>
          </p:nvPr>
        </p:nvSpPr>
        <p:spPr/>
        <p:txBody>
          <a:bodyPr/>
          <a:lstStyle/>
          <a:p>
            <a:r>
              <a:rPr lang="en-US" smtClean="0"/>
              <a:t>FN 221: Personal Finance</a:t>
            </a:r>
            <a:endParaRPr lang="en-US"/>
          </a:p>
        </p:txBody>
      </p:sp>
      <p:sp>
        <p:nvSpPr>
          <p:cNvPr id="6" name="Slide Number Placeholder 5"/>
          <p:cNvSpPr>
            <a:spLocks noGrp="1"/>
          </p:cNvSpPr>
          <p:nvPr>
            <p:ph type="sldNum" sz="quarter" idx="12"/>
          </p:nvPr>
        </p:nvSpPr>
        <p:spPr/>
        <p:txBody>
          <a:bodyPr/>
          <a:lstStyle/>
          <a:p>
            <a:fld id="{304EA3A7-80BF-408A-9BAF-2337D606B151}" type="slidenum">
              <a:rPr lang="en-US" smtClean="0"/>
              <a:t>‹#›</a:t>
            </a:fld>
            <a:endParaRPr 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clipArtAndTx">
  <p:cSld name="Title, Clip Art and Text">
    <p:spTree>
      <p:nvGrpSpPr>
        <p:cNvPr id="1" name=""/>
        <p:cNvGrpSpPr/>
        <p:nvPr/>
      </p:nvGrpSpPr>
      <p:grpSpPr>
        <a:xfrm>
          <a:off x="0" y="0"/>
          <a:ext cx="0" cy="0"/>
          <a:chOff x="0" y="0"/>
          <a:chExt cx="0" cy="0"/>
        </a:xfrm>
      </p:grpSpPr>
      <p:sp>
        <p:nvSpPr>
          <p:cNvPr id="2" name="Title 1"/>
          <p:cNvSpPr>
            <a:spLocks noGrp="1"/>
          </p:cNvSpPr>
          <p:nvPr>
            <p:ph type="title"/>
          </p:nvPr>
        </p:nvSpPr>
        <p:spPr>
          <a:xfrm>
            <a:off x="381000" y="266700"/>
            <a:ext cx="7772400" cy="1104900"/>
          </a:xfrm>
        </p:spPr>
        <p:txBody>
          <a:bodyPr/>
          <a:lstStyle/>
          <a:p>
            <a:r>
              <a:rPr lang="en-US" smtClean="0"/>
              <a:t>Click to edit Master title style</a:t>
            </a:r>
            <a:endParaRPr lang="en-US"/>
          </a:p>
        </p:txBody>
      </p:sp>
      <p:sp>
        <p:nvSpPr>
          <p:cNvPr id="3" name="ClipArt Placeholder 2"/>
          <p:cNvSpPr>
            <a:spLocks noGrp="1"/>
          </p:cNvSpPr>
          <p:nvPr>
            <p:ph type="clipArt" sz="half" idx="1"/>
          </p:nvPr>
        </p:nvSpPr>
        <p:spPr>
          <a:xfrm>
            <a:off x="990600" y="1676400"/>
            <a:ext cx="3787775" cy="4114800"/>
          </a:xfrm>
        </p:spPr>
        <p:txBody>
          <a:bodyPr/>
          <a:lstStyle/>
          <a:p>
            <a:endParaRPr lang="en-US"/>
          </a:p>
        </p:txBody>
      </p:sp>
      <p:sp>
        <p:nvSpPr>
          <p:cNvPr id="4" name="Text Placeholder 3"/>
          <p:cNvSpPr>
            <a:spLocks noGrp="1"/>
          </p:cNvSpPr>
          <p:nvPr>
            <p:ph type="body" sz="half" idx="2"/>
          </p:nvPr>
        </p:nvSpPr>
        <p:spPr>
          <a:xfrm>
            <a:off x="4930775" y="1676400"/>
            <a:ext cx="3787775" cy="4114800"/>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Tree>
    <p:extLst>
      <p:ext uri="{BB962C8B-B14F-4D97-AF65-F5344CB8AC3E}">
        <p14:creationId xmlns:p14="http://schemas.microsoft.com/office/powerpoint/2010/main" val="445299283"/>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txAndClipArt">
  <p:cSld name="Title, Text and Clip Art">
    <p:spTree>
      <p:nvGrpSpPr>
        <p:cNvPr id="1" name=""/>
        <p:cNvGrpSpPr/>
        <p:nvPr/>
      </p:nvGrpSpPr>
      <p:grpSpPr>
        <a:xfrm>
          <a:off x="0" y="0"/>
          <a:ext cx="0" cy="0"/>
          <a:chOff x="0" y="0"/>
          <a:chExt cx="0" cy="0"/>
        </a:xfrm>
      </p:grpSpPr>
      <p:sp>
        <p:nvSpPr>
          <p:cNvPr id="2" name="Title 1"/>
          <p:cNvSpPr>
            <a:spLocks noGrp="1"/>
          </p:cNvSpPr>
          <p:nvPr>
            <p:ph type="title"/>
          </p:nvPr>
        </p:nvSpPr>
        <p:spPr>
          <a:xfrm>
            <a:off x="381000" y="266700"/>
            <a:ext cx="7772400" cy="1104900"/>
          </a:xfrm>
        </p:spPr>
        <p:txBody>
          <a:bodyPr/>
          <a:lstStyle/>
          <a:p>
            <a:r>
              <a:rPr lang="en-US" smtClean="0"/>
              <a:t>Click to edit Master title style</a:t>
            </a:r>
            <a:endParaRPr lang="en-US"/>
          </a:p>
        </p:txBody>
      </p:sp>
      <p:sp>
        <p:nvSpPr>
          <p:cNvPr id="3" name="Text Placeholder 2"/>
          <p:cNvSpPr>
            <a:spLocks noGrp="1"/>
          </p:cNvSpPr>
          <p:nvPr>
            <p:ph type="body" sz="half" idx="1"/>
          </p:nvPr>
        </p:nvSpPr>
        <p:spPr>
          <a:xfrm>
            <a:off x="990600" y="1676400"/>
            <a:ext cx="3787775" cy="4114800"/>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lipArt Placeholder 3"/>
          <p:cNvSpPr>
            <a:spLocks noGrp="1"/>
          </p:cNvSpPr>
          <p:nvPr>
            <p:ph type="clipArt" sz="half" idx="2"/>
          </p:nvPr>
        </p:nvSpPr>
        <p:spPr>
          <a:xfrm>
            <a:off x="4930775" y="1676400"/>
            <a:ext cx="3787775" cy="4114800"/>
          </a:xfrm>
        </p:spPr>
        <p:txBody>
          <a:bodyPr/>
          <a:lstStyle/>
          <a:p>
            <a:endParaRPr lang="en-US"/>
          </a:p>
        </p:txBody>
      </p:sp>
    </p:spTree>
    <p:extLst>
      <p:ext uri="{BB962C8B-B14F-4D97-AF65-F5344CB8AC3E}">
        <p14:creationId xmlns:p14="http://schemas.microsoft.com/office/powerpoint/2010/main" val="386518505"/>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chartAndTx">
  <p:cSld name="Title, Chart and Text">
    <p:spTree>
      <p:nvGrpSpPr>
        <p:cNvPr id="1" name=""/>
        <p:cNvGrpSpPr/>
        <p:nvPr/>
      </p:nvGrpSpPr>
      <p:grpSpPr>
        <a:xfrm>
          <a:off x="0" y="0"/>
          <a:ext cx="0" cy="0"/>
          <a:chOff x="0" y="0"/>
          <a:chExt cx="0" cy="0"/>
        </a:xfrm>
      </p:grpSpPr>
      <p:sp>
        <p:nvSpPr>
          <p:cNvPr id="2" name="Title 1"/>
          <p:cNvSpPr>
            <a:spLocks noGrp="1"/>
          </p:cNvSpPr>
          <p:nvPr>
            <p:ph type="title"/>
          </p:nvPr>
        </p:nvSpPr>
        <p:spPr>
          <a:xfrm>
            <a:off x="381000" y="266700"/>
            <a:ext cx="7772400" cy="1104900"/>
          </a:xfrm>
        </p:spPr>
        <p:txBody>
          <a:bodyPr/>
          <a:lstStyle/>
          <a:p>
            <a:r>
              <a:rPr lang="en-US" smtClean="0"/>
              <a:t>Click to edit Master title style</a:t>
            </a:r>
            <a:endParaRPr lang="en-US"/>
          </a:p>
        </p:txBody>
      </p:sp>
      <p:sp>
        <p:nvSpPr>
          <p:cNvPr id="3" name="Chart Placeholder 2"/>
          <p:cNvSpPr>
            <a:spLocks noGrp="1"/>
          </p:cNvSpPr>
          <p:nvPr>
            <p:ph type="chart" sz="half" idx="1"/>
          </p:nvPr>
        </p:nvSpPr>
        <p:spPr>
          <a:xfrm>
            <a:off x="990600" y="1676400"/>
            <a:ext cx="3787775" cy="4114800"/>
          </a:xfrm>
        </p:spPr>
        <p:txBody>
          <a:bodyPr/>
          <a:lstStyle/>
          <a:p>
            <a:endParaRPr lang="en-US"/>
          </a:p>
        </p:txBody>
      </p:sp>
      <p:sp>
        <p:nvSpPr>
          <p:cNvPr id="4" name="Text Placeholder 3"/>
          <p:cNvSpPr>
            <a:spLocks noGrp="1"/>
          </p:cNvSpPr>
          <p:nvPr>
            <p:ph type="body" sz="half" idx="2"/>
          </p:nvPr>
        </p:nvSpPr>
        <p:spPr>
          <a:xfrm>
            <a:off x="4930775" y="1676400"/>
            <a:ext cx="3787775" cy="4114800"/>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Tree>
    <p:extLst>
      <p:ext uri="{BB962C8B-B14F-4D97-AF65-F5344CB8AC3E}">
        <p14:creationId xmlns:p14="http://schemas.microsoft.com/office/powerpoint/2010/main" val="2213441414"/>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theme" Target="../theme/theme1.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2">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7620000" cy="1143000"/>
          </a:xfrm>
          <a:prstGeom prst="rect">
            <a:avLst/>
          </a:prstGeom>
        </p:spPr>
        <p:txBody>
          <a:bodyPr vert="horz" lIns="91440" tIns="45720" rIns="91440" bIns="45720" rtlCol="0" anchor="ctr">
            <a:noAutofit/>
          </a:bodyPr>
          <a:lstStyle/>
          <a:p>
            <a:r>
              <a:rPr lang="en-US" smtClean="0"/>
              <a:t>Click to edit Master title style</a:t>
            </a:r>
            <a:endParaRPr lang="en-US" dirty="0"/>
          </a:p>
        </p:txBody>
      </p:sp>
      <p:sp>
        <p:nvSpPr>
          <p:cNvPr id="3" name="Text Placeholder 2"/>
          <p:cNvSpPr>
            <a:spLocks noGrp="1"/>
          </p:cNvSpPr>
          <p:nvPr>
            <p:ph type="body" idx="1"/>
          </p:nvPr>
        </p:nvSpPr>
        <p:spPr>
          <a:xfrm>
            <a:off x="457200" y="1600200"/>
            <a:ext cx="7620000" cy="4800600"/>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7" name="Rectangle 6"/>
          <p:cNvSpPr/>
          <p:nvPr/>
        </p:nvSpPr>
        <p:spPr>
          <a:xfrm>
            <a:off x="8458200" y="0"/>
            <a:ext cx="685800" cy="6858000"/>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 name="Rectangle 7"/>
          <p:cNvSpPr/>
          <p:nvPr/>
        </p:nvSpPr>
        <p:spPr>
          <a:xfrm>
            <a:off x="8458200" y="5486400"/>
            <a:ext cx="685800" cy="68580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Slide Number Placeholder 5"/>
          <p:cNvSpPr>
            <a:spLocks noGrp="1"/>
          </p:cNvSpPr>
          <p:nvPr>
            <p:ph type="sldNum" sz="quarter" idx="4"/>
          </p:nvPr>
        </p:nvSpPr>
        <p:spPr>
          <a:xfrm>
            <a:off x="8531788" y="5648960"/>
            <a:ext cx="548640" cy="396240"/>
          </a:xfrm>
          <a:prstGeom prst="bracketPair">
            <a:avLst>
              <a:gd name="adj" fmla="val 17949"/>
            </a:avLst>
          </a:prstGeom>
          <a:ln w="19050">
            <a:solidFill>
              <a:srgbClr val="FFFFFF"/>
            </a:solidFill>
          </a:ln>
        </p:spPr>
        <p:txBody>
          <a:bodyPr vert="horz" lIns="0" tIns="0" rIns="0" bIns="0" rtlCol="0" anchor="ctr"/>
          <a:lstStyle>
            <a:lvl1pPr algn="ctr">
              <a:defRPr sz="1800">
                <a:solidFill>
                  <a:srgbClr val="FFFFFF"/>
                </a:solidFill>
              </a:defRPr>
            </a:lvl1pPr>
          </a:lstStyle>
          <a:p>
            <a:fld id="{304EA3A7-80BF-408A-9BAF-2337D606B151}" type="slidenum">
              <a:rPr lang="en-US" smtClean="0"/>
              <a:t>‹#›</a:t>
            </a:fld>
            <a:endParaRPr lang="en-US"/>
          </a:p>
        </p:txBody>
      </p:sp>
      <p:sp>
        <p:nvSpPr>
          <p:cNvPr id="5" name="Footer Placeholder 4"/>
          <p:cNvSpPr>
            <a:spLocks noGrp="1"/>
          </p:cNvSpPr>
          <p:nvPr>
            <p:ph type="ftr" sz="quarter" idx="3"/>
          </p:nvPr>
        </p:nvSpPr>
        <p:spPr>
          <a:xfrm rot="16200000">
            <a:off x="7586910" y="4048760"/>
            <a:ext cx="2367281" cy="365760"/>
          </a:xfrm>
          <a:prstGeom prst="rect">
            <a:avLst/>
          </a:prstGeom>
        </p:spPr>
        <p:txBody>
          <a:bodyPr vert="horz" lIns="91440" tIns="45720" rIns="91440" bIns="45720" rtlCol="0" anchor="ctr"/>
          <a:lstStyle>
            <a:lvl1pPr algn="r">
              <a:defRPr sz="1200">
                <a:solidFill>
                  <a:schemeClr val="bg2"/>
                </a:solidFill>
              </a:defRPr>
            </a:lvl1pPr>
          </a:lstStyle>
          <a:p>
            <a:r>
              <a:rPr lang="en-US" smtClean="0"/>
              <a:t>FN 221: Personal Finance</a:t>
            </a:r>
            <a:endParaRPr lang="en-US"/>
          </a:p>
        </p:txBody>
      </p:sp>
      <p:sp>
        <p:nvSpPr>
          <p:cNvPr id="4" name="Date Placeholder 3"/>
          <p:cNvSpPr>
            <a:spLocks noGrp="1"/>
          </p:cNvSpPr>
          <p:nvPr>
            <p:ph type="dt" sz="half" idx="2"/>
          </p:nvPr>
        </p:nvSpPr>
        <p:spPr>
          <a:xfrm rot="16200000">
            <a:off x="7551351" y="1645920"/>
            <a:ext cx="2438399" cy="365760"/>
          </a:xfrm>
          <a:prstGeom prst="rect">
            <a:avLst/>
          </a:prstGeom>
        </p:spPr>
        <p:txBody>
          <a:bodyPr vert="horz" lIns="91440" tIns="45720" rIns="91440" bIns="45720" rtlCol="0" anchor="ctr"/>
          <a:lstStyle>
            <a:lvl1pPr algn="l">
              <a:defRPr sz="1200">
                <a:solidFill>
                  <a:schemeClr val="bg2"/>
                </a:solidFill>
              </a:defRPr>
            </a:lvl1pPr>
          </a:lstStyle>
          <a:p>
            <a:fld id="{F03B78E8-BBB8-4BC9-9C46-F58589C9C7AA}" type="datetime1">
              <a:rPr lang="en-US" smtClean="0"/>
              <a:t>1/4/2014</a:t>
            </a:fld>
            <a:endParaRPr lang="en-US"/>
          </a:p>
        </p:txBody>
      </p:sp>
    </p:spTree>
  </p:cSld>
  <p:clrMap bg1="lt1" tx1="dk1" bg2="lt2" tx2="dk2" accent1="accent1" accent2="accent2" accent3="accent3" accent4="accent4" accent5="accent5" accent6="accent6" hlink="hlink" folHlink="folHlink"/>
  <p:sldLayoutIdLst>
    <p:sldLayoutId id="2147483781" r:id="rId1"/>
    <p:sldLayoutId id="2147483782" r:id="rId2"/>
    <p:sldLayoutId id="2147483783" r:id="rId3"/>
    <p:sldLayoutId id="2147483784" r:id="rId4"/>
    <p:sldLayoutId id="2147483785" r:id="rId5"/>
    <p:sldLayoutId id="2147483786" r:id="rId6"/>
    <p:sldLayoutId id="2147483787" r:id="rId7"/>
    <p:sldLayoutId id="2147483788" r:id="rId8"/>
    <p:sldLayoutId id="2147483789" r:id="rId9"/>
    <p:sldLayoutId id="2147483790" r:id="rId10"/>
    <p:sldLayoutId id="2147483791" r:id="rId11"/>
    <p:sldLayoutId id="2147483792" r:id="rId12"/>
    <p:sldLayoutId id="2147483793" r:id="rId13"/>
    <p:sldLayoutId id="2147483794" r:id="rId14"/>
  </p:sldLayoutIdLst>
  <p:hf hdr="0" dt="0"/>
  <p:txStyles>
    <p:titleStyle>
      <a:lvl1pPr algn="l" defTabSz="914400" rtl="0" eaLnBrk="1" latinLnBrk="0" hangingPunct="1">
        <a:spcBef>
          <a:spcPct val="0"/>
        </a:spcBef>
        <a:buNone/>
        <a:defRPr sz="4600" kern="1200" cap="none" spc="-100" baseline="0">
          <a:ln>
            <a:noFill/>
          </a:ln>
          <a:solidFill>
            <a:schemeClr val="tx2"/>
          </a:solidFill>
          <a:effectLst/>
          <a:latin typeface="+mj-lt"/>
          <a:ea typeface="+mj-ea"/>
          <a:cs typeface="+mj-cs"/>
        </a:defRPr>
      </a:lvl1pPr>
    </p:titleStyle>
    <p:bodyStyle>
      <a:lvl1pPr marL="342900" indent="-228600" algn="l" defTabSz="914400" rtl="0" eaLnBrk="1" latinLnBrk="0" hangingPunct="1">
        <a:spcBef>
          <a:spcPct val="20000"/>
        </a:spcBef>
        <a:buClr>
          <a:schemeClr val="accent1"/>
        </a:buClr>
        <a:buFont typeface="Arial" pitchFamily="34" charset="0"/>
        <a:buChar char="•"/>
        <a:defRPr sz="2200" kern="1200">
          <a:solidFill>
            <a:schemeClr val="tx1"/>
          </a:solidFill>
          <a:latin typeface="+mn-lt"/>
          <a:ea typeface="+mn-ea"/>
          <a:cs typeface="+mn-cs"/>
        </a:defRPr>
      </a:lvl1pPr>
      <a:lvl2pPr marL="640080" indent="-228600" algn="l" defTabSz="914400" rtl="0" eaLnBrk="1" latinLnBrk="0" hangingPunct="1">
        <a:spcBef>
          <a:spcPct val="20000"/>
        </a:spcBef>
        <a:buClr>
          <a:schemeClr val="accent2"/>
        </a:buClr>
        <a:buFont typeface="Arial" pitchFamily="34" charset="0"/>
        <a:buChar char="•"/>
        <a:defRPr sz="2000" kern="1200">
          <a:solidFill>
            <a:schemeClr val="tx1"/>
          </a:solidFill>
          <a:latin typeface="+mn-lt"/>
          <a:ea typeface="+mn-ea"/>
          <a:cs typeface="+mn-cs"/>
        </a:defRPr>
      </a:lvl2pPr>
      <a:lvl3pPr marL="1005840" indent="-228600" algn="l" defTabSz="914400" rtl="0" eaLnBrk="1" latinLnBrk="0" hangingPunct="1">
        <a:spcBef>
          <a:spcPct val="20000"/>
        </a:spcBef>
        <a:buClr>
          <a:schemeClr val="accent3"/>
        </a:buClr>
        <a:buFont typeface="Arial" pitchFamily="34" charset="0"/>
        <a:buChar char="•"/>
        <a:defRPr sz="1800" kern="1200">
          <a:solidFill>
            <a:schemeClr val="tx1"/>
          </a:solidFill>
          <a:latin typeface="+mn-lt"/>
          <a:ea typeface="+mn-ea"/>
          <a:cs typeface="+mn-cs"/>
        </a:defRPr>
      </a:lvl3pPr>
      <a:lvl4pPr marL="1280160" indent="-228600" algn="l" defTabSz="914400" rtl="0" eaLnBrk="1" latinLnBrk="0" hangingPunct="1">
        <a:spcBef>
          <a:spcPct val="20000"/>
        </a:spcBef>
        <a:buClr>
          <a:schemeClr val="accent4"/>
        </a:buClr>
        <a:buFont typeface="Arial" pitchFamily="34" charset="0"/>
        <a:buChar char="•"/>
        <a:defRPr sz="1600" kern="1200">
          <a:solidFill>
            <a:schemeClr val="tx1"/>
          </a:solidFill>
          <a:latin typeface="+mn-lt"/>
          <a:ea typeface="+mn-ea"/>
          <a:cs typeface="+mn-cs"/>
        </a:defRPr>
      </a:lvl4pPr>
      <a:lvl5pPr marL="1554480" indent="-228600" algn="l" defTabSz="914400" rtl="0" eaLnBrk="1" latinLnBrk="0" hangingPunct="1">
        <a:spcBef>
          <a:spcPct val="20000"/>
        </a:spcBef>
        <a:buClr>
          <a:schemeClr val="accent5"/>
        </a:buClr>
        <a:buFont typeface="Arial" pitchFamily="34" charset="0"/>
        <a:buChar char="•"/>
        <a:defRPr sz="1400" kern="1200" baseline="0">
          <a:solidFill>
            <a:schemeClr val="tx1"/>
          </a:solidFill>
          <a:latin typeface="+mn-lt"/>
          <a:ea typeface="+mn-ea"/>
          <a:cs typeface="+mn-cs"/>
        </a:defRPr>
      </a:lvl5pPr>
      <a:lvl6pPr marL="1737360" indent="-182880" algn="l" defTabSz="914400" rtl="0" eaLnBrk="1" latinLnBrk="0" hangingPunct="1">
        <a:spcBef>
          <a:spcPct val="20000"/>
        </a:spcBef>
        <a:buClr>
          <a:schemeClr val="accent1"/>
        </a:buClr>
        <a:buFont typeface="Arial" pitchFamily="34" charset="0"/>
        <a:buChar char="•"/>
        <a:defRPr sz="1400" kern="1200" baseline="0">
          <a:solidFill>
            <a:schemeClr val="tx1"/>
          </a:solidFill>
          <a:latin typeface="+mn-lt"/>
          <a:ea typeface="+mn-ea"/>
          <a:cs typeface="+mn-cs"/>
        </a:defRPr>
      </a:lvl6pPr>
      <a:lvl7pPr marL="1920240" indent="-182880" algn="l" defTabSz="914400" rtl="0" eaLnBrk="1" latinLnBrk="0" hangingPunct="1">
        <a:spcBef>
          <a:spcPct val="20000"/>
        </a:spcBef>
        <a:buClr>
          <a:schemeClr val="accent2"/>
        </a:buClr>
        <a:buFont typeface="Arial" pitchFamily="34" charset="0"/>
        <a:buChar char="•"/>
        <a:defRPr sz="1400" kern="1200">
          <a:solidFill>
            <a:schemeClr val="tx1"/>
          </a:solidFill>
          <a:latin typeface="+mn-lt"/>
          <a:ea typeface="+mn-ea"/>
          <a:cs typeface="+mn-cs"/>
        </a:defRPr>
      </a:lvl7pPr>
      <a:lvl8pPr marL="2103120" indent="-182880" algn="l" defTabSz="914400" rtl="0" eaLnBrk="1" latinLnBrk="0" hangingPunct="1">
        <a:spcBef>
          <a:spcPct val="20000"/>
        </a:spcBef>
        <a:buClr>
          <a:schemeClr val="accent3"/>
        </a:buClr>
        <a:buFont typeface="Arial" pitchFamily="34" charset="0"/>
        <a:buChar char="•"/>
        <a:defRPr sz="1400" kern="1200">
          <a:solidFill>
            <a:schemeClr val="tx1"/>
          </a:solidFill>
          <a:latin typeface="+mn-lt"/>
          <a:ea typeface="+mn-ea"/>
          <a:cs typeface="+mn-cs"/>
        </a:defRPr>
      </a:lvl8pPr>
      <a:lvl9pPr marL="2286000" indent="-182880" algn="l" defTabSz="914400" rtl="0" eaLnBrk="1" latinLnBrk="0" hangingPunct="1">
        <a:spcBef>
          <a:spcPct val="20000"/>
        </a:spcBef>
        <a:buClr>
          <a:schemeClr val="accent4"/>
        </a:buClr>
        <a:buFont typeface="Arial" pitchFamily="34" charset="0"/>
        <a:buChar char="•"/>
        <a:defRPr sz="14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2" Type="http://schemas.openxmlformats.org/officeDocument/2006/relationships/image" Target="../media/image4.emf"/><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4.xml.rels><?xml version="1.0" encoding="UTF-8" standalone="yes"?>
<Relationships xmlns="http://schemas.openxmlformats.org/package/2006/relationships"><Relationship Id="rId3" Type="http://schemas.openxmlformats.org/officeDocument/2006/relationships/image" Target="../media/image5.wmf"/><Relationship Id="rId2" Type="http://schemas.openxmlformats.org/officeDocument/2006/relationships/notesSlide" Target="../notesSlides/notesSlide2.xml"/><Relationship Id="rId1" Type="http://schemas.openxmlformats.org/officeDocument/2006/relationships/slideLayout" Target="../slideLayouts/slideLayout12.xml"/></Relationships>
</file>

<file path=ppt/slides/_rels/slide25.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2" Type="http://schemas.openxmlformats.org/officeDocument/2006/relationships/image" Target="../media/image7.wmf"/><Relationship Id="rId1" Type="http://schemas.openxmlformats.org/officeDocument/2006/relationships/slideLayout" Target="../slideLayouts/slideLayout13.xml"/></Relationships>
</file>

<file path=ppt/slides/_rels/slide30.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2" Type="http://schemas.openxmlformats.org/officeDocument/2006/relationships/image" Target="../media/image8.wmf"/><Relationship Id="rId1" Type="http://schemas.openxmlformats.org/officeDocument/2006/relationships/slideLayout" Target="../slideLayouts/slideLayout13.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3" Type="http://schemas.openxmlformats.org/officeDocument/2006/relationships/image" Target="../media/image9.wmf"/><Relationship Id="rId2" Type="http://schemas.openxmlformats.org/officeDocument/2006/relationships/notesSlide" Target="../notesSlides/notesSlide10.xml"/><Relationship Id="rId1" Type="http://schemas.openxmlformats.org/officeDocument/2006/relationships/slideLayout" Target="../slideLayouts/slideLayout13.xml"/></Relationships>
</file>

<file path=ppt/slides/_rels/slide36.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2" Type="http://schemas.openxmlformats.org/officeDocument/2006/relationships/chart" Target="../charts/chart1.xml"/><Relationship Id="rId1" Type="http://schemas.openxmlformats.org/officeDocument/2006/relationships/slideLayout" Target="../slideLayouts/slideLayout14.xml"/></Relationships>
</file>

<file path=ppt/slides/_rels/slide38.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2.xml"/></Relationships>
</file>

<file path=ppt/slides/_rels/slide41.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42.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2.xml"/></Relationships>
</file>

<file path=ppt/slides/_rels/slide43.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2.xml"/></Relationships>
</file>

<file path=ppt/slides/_rels/slide44.xml.rels><?xml version="1.0" encoding="UTF-8" standalone="yes"?>
<Relationships xmlns="http://schemas.openxmlformats.org/package/2006/relationships"><Relationship Id="rId2" Type="http://schemas.openxmlformats.org/officeDocument/2006/relationships/notesSlide" Target="../notesSlides/notesSlide17.xml"/><Relationship Id="rId1" Type="http://schemas.openxmlformats.org/officeDocument/2006/relationships/slideLayout" Target="../slideLayouts/slideLayout2.xml"/></Relationships>
</file>

<file path=ppt/slides/_rels/slide45.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46.xml.rels><?xml version="1.0" encoding="UTF-8" standalone="yes"?>
<Relationships xmlns="http://schemas.openxmlformats.org/package/2006/relationships"><Relationship Id="rId2" Type="http://schemas.openxmlformats.org/officeDocument/2006/relationships/notesSlide" Target="../notesSlides/notesSlide18.xml"/><Relationship Id="rId1" Type="http://schemas.openxmlformats.org/officeDocument/2006/relationships/slideLayout" Target="../slideLayouts/slideLayout2.xml"/></Relationships>
</file>

<file path=ppt/slides/_rels/slide47.xml.rels><?xml version="1.0" encoding="UTF-8" standalone="yes"?>
<Relationships xmlns="http://schemas.openxmlformats.org/package/2006/relationships"><Relationship Id="rId2" Type="http://schemas.openxmlformats.org/officeDocument/2006/relationships/notesSlide" Target="../notesSlides/notesSlide19.xml"/><Relationship Id="rId1" Type="http://schemas.openxmlformats.org/officeDocument/2006/relationships/slideLayout" Target="../slideLayouts/slideLayout2.xml"/></Relationships>
</file>

<file path=ppt/slides/_rels/slide48.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49.xml.rels><?xml version="1.0" encoding="UTF-8" standalone="yes"?>
<Relationships xmlns="http://schemas.openxmlformats.org/package/2006/relationships"><Relationship Id="rId2" Type="http://schemas.openxmlformats.org/officeDocument/2006/relationships/notesSlide" Target="../notesSlides/notesSlide20.xml"/><Relationship Id="rId1" Type="http://schemas.openxmlformats.org/officeDocument/2006/relationships/slideLayout" Target="../slideLayouts/slideLayout2.xml"/></Relationships>
</file>

<file path=ppt/slides/_rels/slide50.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Layout" Target="../slideLayouts/slideLayout13.xml"/></Relationships>
</file>

<file path=ppt/slides/_rels/slide51.xml.rels><?xml version="1.0" encoding="UTF-8" standalone="yes"?>
<Relationships xmlns="http://schemas.openxmlformats.org/package/2006/relationships"><Relationship Id="rId2" Type="http://schemas.openxmlformats.org/officeDocument/2006/relationships/notesSlide" Target="../notesSlides/notesSlide21.xml"/><Relationship Id="rId1" Type="http://schemas.openxmlformats.org/officeDocument/2006/relationships/slideLayout" Target="../slideLayouts/slideLayout2.xml"/></Relationships>
</file>

<file path=ppt/slides/_rels/slide52.xml.rels><?xml version="1.0" encoding="UTF-8" standalone="yes"?>
<Relationships xmlns="http://schemas.openxmlformats.org/package/2006/relationships"><Relationship Id="rId2" Type="http://schemas.openxmlformats.org/officeDocument/2006/relationships/notesSlide" Target="../notesSlides/notesSlide22.xml"/><Relationship Id="rId1" Type="http://schemas.openxmlformats.org/officeDocument/2006/relationships/slideLayout" Target="../slideLayouts/slideLayout2.xml"/></Relationships>
</file>

<file path=ppt/slides/_rels/slide53.xml.rels><?xml version="1.0" encoding="UTF-8" standalone="yes"?>
<Relationships xmlns="http://schemas.openxmlformats.org/package/2006/relationships"><Relationship Id="rId2" Type="http://schemas.openxmlformats.org/officeDocument/2006/relationships/notesSlide" Target="../notesSlides/notesSlide23.xml"/><Relationship Id="rId1" Type="http://schemas.openxmlformats.org/officeDocument/2006/relationships/slideLayout" Target="../slideLayouts/slideLayout2.xml"/></Relationships>
</file>

<file path=ppt/slides/_rels/slide54.xml.rels><?xml version="1.0" encoding="UTF-8" standalone="yes"?>
<Relationships xmlns="http://schemas.openxmlformats.org/package/2006/relationships"><Relationship Id="rId2" Type="http://schemas.openxmlformats.org/officeDocument/2006/relationships/notesSlide" Target="../notesSlides/notesSlide24.xml"/><Relationship Id="rId1" Type="http://schemas.openxmlformats.org/officeDocument/2006/relationships/slideLayout" Target="../slideLayouts/slideLayout2.xml"/></Relationships>
</file>

<file path=ppt/slides/_rels/slide5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8.xml.rels><?xml version="1.0" encoding="UTF-8" standalone="yes"?>
<Relationships xmlns="http://schemas.openxmlformats.org/package/2006/relationships"><Relationship Id="rId3" Type="http://schemas.openxmlformats.org/officeDocument/2006/relationships/oleObject" Target="../embeddings/oleObject1.bin"/><Relationship Id="rId2" Type="http://schemas.openxmlformats.org/officeDocument/2006/relationships/slideLayout" Target="../slideLayouts/slideLayout6.xml"/><Relationship Id="rId1" Type="http://schemas.openxmlformats.org/officeDocument/2006/relationships/vmlDrawing" Target="../drawings/vmlDrawing1.vml"/><Relationship Id="rId4" Type="http://schemas.openxmlformats.org/officeDocument/2006/relationships/image" Target="../media/image11.emf"/></Relationships>
</file>

<file path=ppt/slides/_rels/slide5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0.xml.rels><?xml version="1.0" encoding="UTF-8" standalone="yes"?>
<Relationships xmlns="http://schemas.openxmlformats.org/package/2006/relationships"><Relationship Id="rId2" Type="http://schemas.openxmlformats.org/officeDocument/2006/relationships/image" Target="../media/image12.jpeg"/><Relationship Id="rId1" Type="http://schemas.openxmlformats.org/officeDocument/2006/relationships/slideLayout" Target="../slideLayouts/slideLayout2.xml"/></Relationships>
</file>

<file path=ppt/slides/_rels/slide61.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slideLayout" Target="../slideLayouts/slideLayout2.xml"/></Relationships>
</file>

<file path=ppt/slides/_rels/slide6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normAutofit/>
          </a:bodyPr>
          <a:lstStyle/>
          <a:p>
            <a:r>
              <a:rPr lang="en-US" dirty="0" smtClean="0"/>
              <a:t>FN 221: Personal Finance</a:t>
            </a:r>
            <a:endParaRPr lang="en-US" dirty="0"/>
          </a:p>
        </p:txBody>
      </p:sp>
      <p:sp>
        <p:nvSpPr>
          <p:cNvPr id="3" name="Subtitle 2"/>
          <p:cNvSpPr>
            <a:spLocks noGrp="1"/>
          </p:cNvSpPr>
          <p:nvPr>
            <p:ph type="subTitle" idx="1"/>
          </p:nvPr>
        </p:nvSpPr>
        <p:spPr/>
        <p:txBody>
          <a:bodyPr/>
          <a:lstStyle/>
          <a:p>
            <a:r>
              <a:rPr lang="en-US" dirty="0" smtClean="0"/>
              <a:t>Thanachote </a:t>
            </a:r>
            <a:r>
              <a:rPr lang="en-US" dirty="0" err="1" smtClean="0"/>
              <a:t>Rungsitivat</a:t>
            </a:r>
            <a:r>
              <a:rPr lang="en-US" dirty="0" smtClean="0"/>
              <a:t>, CFA, FRM</a:t>
            </a:r>
            <a:endParaRPr lang="en-US" dirty="0"/>
          </a:p>
        </p:txBody>
      </p:sp>
      <p:sp>
        <p:nvSpPr>
          <p:cNvPr id="4" name="Footer Placeholder 3"/>
          <p:cNvSpPr>
            <a:spLocks noGrp="1"/>
          </p:cNvSpPr>
          <p:nvPr>
            <p:ph type="ftr" sz="quarter" idx="11"/>
          </p:nvPr>
        </p:nvSpPr>
        <p:spPr/>
        <p:txBody>
          <a:bodyPr/>
          <a:lstStyle/>
          <a:p>
            <a:r>
              <a:rPr lang="en-US" smtClean="0"/>
              <a:t>FN 221: Personal Finance</a:t>
            </a:r>
            <a:endParaRPr lang="en-US"/>
          </a:p>
        </p:txBody>
      </p:sp>
      <p:sp>
        <p:nvSpPr>
          <p:cNvPr id="5" name="Slide Number Placeholder 4"/>
          <p:cNvSpPr>
            <a:spLocks noGrp="1"/>
          </p:cNvSpPr>
          <p:nvPr>
            <p:ph type="sldNum" sz="quarter" idx="12"/>
          </p:nvPr>
        </p:nvSpPr>
        <p:spPr/>
        <p:txBody>
          <a:bodyPr/>
          <a:lstStyle/>
          <a:p>
            <a:fld id="{304EA3A7-80BF-408A-9BAF-2337D606B151}" type="slidenum">
              <a:rPr lang="en-US" smtClean="0"/>
              <a:t>1</a:t>
            </a:fld>
            <a:endParaRPr lang="en-US"/>
          </a:p>
        </p:txBody>
      </p:sp>
    </p:spTree>
    <p:extLst>
      <p:ext uri="{BB962C8B-B14F-4D97-AF65-F5344CB8AC3E}">
        <p14:creationId xmlns:p14="http://schemas.microsoft.com/office/powerpoint/2010/main" val="636020457"/>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Introduction</a:t>
            </a:r>
            <a:endParaRPr lang="en-US" dirty="0"/>
          </a:p>
        </p:txBody>
      </p:sp>
      <p:sp>
        <p:nvSpPr>
          <p:cNvPr id="3" name="Content Placeholder 2"/>
          <p:cNvSpPr>
            <a:spLocks noGrp="1"/>
          </p:cNvSpPr>
          <p:nvPr>
            <p:ph idx="1"/>
          </p:nvPr>
        </p:nvSpPr>
        <p:spPr/>
        <p:txBody>
          <a:bodyPr/>
          <a:lstStyle/>
          <a:p>
            <a:r>
              <a:rPr lang="en-US" dirty="0"/>
              <a:t>VP Credit Analysis, Financial Institutions, Standard Chartered Bank</a:t>
            </a:r>
          </a:p>
          <a:p>
            <a:r>
              <a:rPr lang="en-US" dirty="0" smtClean="0"/>
              <a:t>MIF at </a:t>
            </a:r>
            <a:r>
              <a:rPr lang="en-US" dirty="0" err="1" smtClean="0"/>
              <a:t>Thammasat</a:t>
            </a:r>
            <a:r>
              <a:rPr lang="en-US" dirty="0" smtClean="0"/>
              <a:t> Business School</a:t>
            </a:r>
          </a:p>
          <a:p>
            <a:r>
              <a:rPr lang="en-US" dirty="0" smtClean="0"/>
              <a:t>BE </a:t>
            </a:r>
            <a:r>
              <a:rPr lang="en-US" dirty="0"/>
              <a:t>Alumni</a:t>
            </a:r>
          </a:p>
          <a:p>
            <a:endParaRPr lang="en-US" dirty="0" smtClean="0"/>
          </a:p>
        </p:txBody>
      </p:sp>
      <p:sp>
        <p:nvSpPr>
          <p:cNvPr id="4" name="Footer Placeholder 3"/>
          <p:cNvSpPr>
            <a:spLocks noGrp="1"/>
          </p:cNvSpPr>
          <p:nvPr>
            <p:ph type="ftr" sz="quarter" idx="11"/>
          </p:nvPr>
        </p:nvSpPr>
        <p:spPr/>
        <p:txBody>
          <a:bodyPr/>
          <a:lstStyle/>
          <a:p>
            <a:r>
              <a:rPr lang="en-US" smtClean="0"/>
              <a:t>FN 221: Personal Finance</a:t>
            </a:r>
            <a:endParaRPr lang="en-US"/>
          </a:p>
        </p:txBody>
      </p:sp>
      <p:sp>
        <p:nvSpPr>
          <p:cNvPr id="5" name="Slide Number Placeholder 4"/>
          <p:cNvSpPr>
            <a:spLocks noGrp="1"/>
          </p:cNvSpPr>
          <p:nvPr>
            <p:ph type="sldNum" sz="quarter" idx="12"/>
          </p:nvPr>
        </p:nvSpPr>
        <p:spPr/>
        <p:txBody>
          <a:bodyPr/>
          <a:lstStyle/>
          <a:p>
            <a:fld id="{304EA3A7-80BF-408A-9BAF-2337D606B151}" type="slidenum">
              <a:rPr lang="en-US" smtClean="0"/>
              <a:t>2</a:t>
            </a:fld>
            <a:endParaRPr lang="en-US"/>
          </a:p>
        </p:txBody>
      </p:sp>
    </p:spTree>
    <p:extLst>
      <p:ext uri="{BB962C8B-B14F-4D97-AF65-F5344CB8AC3E}">
        <p14:creationId xmlns:p14="http://schemas.microsoft.com/office/powerpoint/2010/main" val="2618385042"/>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Textbook</a:t>
            </a:r>
            <a:endParaRPr lang="en-US" dirty="0"/>
          </a:p>
        </p:txBody>
      </p:sp>
      <p:sp>
        <p:nvSpPr>
          <p:cNvPr id="3" name="Content Placeholder 2"/>
          <p:cNvSpPr>
            <a:spLocks noGrp="1"/>
          </p:cNvSpPr>
          <p:nvPr>
            <p:ph idx="1"/>
          </p:nvPr>
        </p:nvSpPr>
        <p:spPr>
          <a:xfrm>
            <a:off x="4038600" y="1676400"/>
            <a:ext cx="4648200" cy="4449763"/>
          </a:xfrm>
        </p:spPr>
        <p:txBody>
          <a:bodyPr/>
          <a:lstStyle/>
          <a:p>
            <a:r>
              <a:rPr lang="en-US" dirty="0" smtClean="0"/>
              <a:t>Personal Finance, 10</a:t>
            </a:r>
            <a:r>
              <a:rPr lang="en-US" baseline="30000" dirty="0" smtClean="0"/>
              <a:t>th</a:t>
            </a:r>
            <a:r>
              <a:rPr lang="en-US" dirty="0" smtClean="0"/>
              <a:t> Edition by </a:t>
            </a:r>
            <a:r>
              <a:rPr lang="en-US" dirty="0" err="1" smtClean="0"/>
              <a:t>Kapoor</a:t>
            </a:r>
            <a:r>
              <a:rPr lang="en-US" dirty="0" smtClean="0"/>
              <a:t>, </a:t>
            </a:r>
            <a:r>
              <a:rPr lang="en-US" dirty="0" err="1" smtClean="0"/>
              <a:t>Dlabay</a:t>
            </a:r>
            <a:r>
              <a:rPr lang="en-US" dirty="0" smtClean="0"/>
              <a:t> and Hughes</a:t>
            </a:r>
            <a:endParaRPr lang="en-US" dirty="0"/>
          </a:p>
        </p:txBody>
      </p:sp>
      <p:sp>
        <p:nvSpPr>
          <p:cNvPr id="4" name="Footer Placeholder 3"/>
          <p:cNvSpPr>
            <a:spLocks noGrp="1"/>
          </p:cNvSpPr>
          <p:nvPr>
            <p:ph type="ftr" sz="quarter" idx="11"/>
          </p:nvPr>
        </p:nvSpPr>
        <p:spPr/>
        <p:txBody>
          <a:bodyPr/>
          <a:lstStyle/>
          <a:p>
            <a:r>
              <a:rPr lang="en-US" smtClean="0"/>
              <a:t>FN 221: Personal Finance</a:t>
            </a:r>
            <a:endParaRPr lang="en-US"/>
          </a:p>
        </p:txBody>
      </p:sp>
      <p:sp>
        <p:nvSpPr>
          <p:cNvPr id="5" name="Slide Number Placeholder 4"/>
          <p:cNvSpPr>
            <a:spLocks noGrp="1"/>
          </p:cNvSpPr>
          <p:nvPr>
            <p:ph type="sldNum" sz="quarter" idx="12"/>
          </p:nvPr>
        </p:nvSpPr>
        <p:spPr/>
        <p:txBody>
          <a:bodyPr/>
          <a:lstStyle/>
          <a:p>
            <a:fld id="{304EA3A7-80BF-408A-9BAF-2337D606B151}" type="slidenum">
              <a:rPr lang="en-US" smtClean="0"/>
              <a:t>3</a:t>
            </a:fld>
            <a:endParaRPr lang="en-US"/>
          </a:p>
        </p:txBody>
      </p:sp>
      <p:pic>
        <p:nvPicPr>
          <p:cNvPr id="1026"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33400" y="1828800"/>
            <a:ext cx="3106424" cy="399573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1208156066"/>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Grading</a:t>
            </a:r>
            <a:endParaRPr lang="en-US" dirty="0"/>
          </a:p>
        </p:txBody>
      </p:sp>
      <p:sp>
        <p:nvSpPr>
          <p:cNvPr id="3" name="Content Placeholder 2"/>
          <p:cNvSpPr>
            <a:spLocks noGrp="1"/>
          </p:cNvSpPr>
          <p:nvPr>
            <p:ph idx="1"/>
          </p:nvPr>
        </p:nvSpPr>
        <p:spPr/>
        <p:txBody>
          <a:bodyPr>
            <a:normAutofit/>
          </a:bodyPr>
          <a:lstStyle/>
          <a:p>
            <a:r>
              <a:rPr lang="en-US" b="1" dirty="0" smtClean="0"/>
              <a:t>Class Participation and Quizzes 			</a:t>
            </a:r>
            <a:r>
              <a:rPr lang="en-US" b="1" dirty="0" smtClean="0"/>
              <a:t>20%</a:t>
            </a:r>
            <a:endParaRPr lang="en-US" b="1" dirty="0" smtClean="0"/>
          </a:p>
          <a:p>
            <a:pPr lvl="1"/>
            <a:r>
              <a:rPr lang="en-US" dirty="0" smtClean="0"/>
              <a:t>Active Class participation</a:t>
            </a:r>
          </a:p>
          <a:p>
            <a:pPr lvl="2"/>
            <a:r>
              <a:rPr lang="en-US" dirty="0" smtClean="0"/>
              <a:t>If I call your name and you are not in the class, points will be deducted.</a:t>
            </a:r>
          </a:p>
          <a:p>
            <a:pPr lvl="2"/>
            <a:r>
              <a:rPr lang="en-US" dirty="0" smtClean="0"/>
              <a:t>Encourage to ask questions during the class</a:t>
            </a:r>
          </a:p>
          <a:p>
            <a:pPr lvl="1"/>
            <a:r>
              <a:rPr lang="en-US" dirty="0" smtClean="0"/>
              <a:t>Scheduled and Unscheduled quizzes</a:t>
            </a:r>
          </a:p>
          <a:p>
            <a:r>
              <a:rPr lang="en-US" b="1" dirty="0" smtClean="0"/>
              <a:t>Individual Assignments				</a:t>
            </a:r>
            <a:r>
              <a:rPr lang="en-US" b="1" dirty="0" smtClean="0"/>
              <a:t>25%</a:t>
            </a:r>
            <a:endParaRPr lang="en-US" b="1" dirty="0" smtClean="0"/>
          </a:p>
          <a:p>
            <a:pPr lvl="1"/>
            <a:r>
              <a:rPr lang="en-US" dirty="0" smtClean="0"/>
              <a:t>Hand in the assignments to the </a:t>
            </a:r>
            <a:r>
              <a:rPr lang="en-US" dirty="0" smtClean="0"/>
              <a:t>office/in class </a:t>
            </a:r>
            <a:r>
              <a:rPr lang="en-US" dirty="0" smtClean="0"/>
              <a:t>on a timely manner</a:t>
            </a:r>
          </a:p>
          <a:p>
            <a:r>
              <a:rPr lang="en-US" b="1" dirty="0" smtClean="0"/>
              <a:t>Group Assignments					30%</a:t>
            </a:r>
          </a:p>
          <a:p>
            <a:pPr lvl="1"/>
            <a:r>
              <a:rPr lang="en-US" dirty="0" smtClean="0"/>
              <a:t>Group Activities in class</a:t>
            </a:r>
          </a:p>
          <a:p>
            <a:pPr lvl="1"/>
            <a:r>
              <a:rPr lang="en-US" dirty="0" smtClean="0"/>
              <a:t>Case study for presentation</a:t>
            </a:r>
          </a:p>
          <a:p>
            <a:r>
              <a:rPr lang="en-US" b="1" dirty="0" smtClean="0"/>
              <a:t>Final Exam						25%</a:t>
            </a:r>
          </a:p>
          <a:p>
            <a:pPr lvl="1"/>
            <a:r>
              <a:rPr lang="en-US" dirty="0" smtClean="0"/>
              <a:t>Covers </a:t>
            </a:r>
            <a:r>
              <a:rPr lang="en-US" b="1" u="sng" dirty="0" smtClean="0"/>
              <a:t>ALL</a:t>
            </a:r>
            <a:r>
              <a:rPr lang="en-US" dirty="0" smtClean="0"/>
              <a:t> Materials including presentations and class discussion </a:t>
            </a:r>
            <a:endParaRPr lang="en-US" dirty="0"/>
          </a:p>
        </p:txBody>
      </p:sp>
      <p:sp>
        <p:nvSpPr>
          <p:cNvPr id="4" name="Footer Placeholder 3"/>
          <p:cNvSpPr>
            <a:spLocks noGrp="1"/>
          </p:cNvSpPr>
          <p:nvPr>
            <p:ph type="ftr" sz="quarter" idx="11"/>
          </p:nvPr>
        </p:nvSpPr>
        <p:spPr/>
        <p:txBody>
          <a:bodyPr/>
          <a:lstStyle/>
          <a:p>
            <a:r>
              <a:rPr lang="en-US" smtClean="0"/>
              <a:t>FN 221: Personal Finance</a:t>
            </a:r>
            <a:endParaRPr lang="en-US"/>
          </a:p>
        </p:txBody>
      </p:sp>
      <p:sp>
        <p:nvSpPr>
          <p:cNvPr id="5" name="Slide Number Placeholder 4"/>
          <p:cNvSpPr>
            <a:spLocks noGrp="1"/>
          </p:cNvSpPr>
          <p:nvPr>
            <p:ph type="sldNum" sz="quarter" idx="12"/>
          </p:nvPr>
        </p:nvSpPr>
        <p:spPr/>
        <p:txBody>
          <a:bodyPr/>
          <a:lstStyle/>
          <a:p>
            <a:fld id="{304EA3A7-80BF-408A-9BAF-2337D606B151}" type="slidenum">
              <a:rPr lang="en-US" smtClean="0"/>
              <a:t>4</a:t>
            </a:fld>
            <a:endParaRPr lang="en-US"/>
          </a:p>
        </p:txBody>
      </p:sp>
    </p:spTree>
    <p:extLst>
      <p:ext uri="{BB962C8B-B14F-4D97-AF65-F5344CB8AC3E}">
        <p14:creationId xmlns:p14="http://schemas.microsoft.com/office/powerpoint/2010/main" val="2780214892"/>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Personal Finance</a:t>
            </a:r>
            <a:endParaRPr lang="en-US" dirty="0"/>
          </a:p>
        </p:txBody>
      </p:sp>
      <p:sp>
        <p:nvSpPr>
          <p:cNvPr id="3" name="Content Placeholder 2"/>
          <p:cNvSpPr>
            <a:spLocks noGrp="1"/>
          </p:cNvSpPr>
          <p:nvPr>
            <p:ph idx="1"/>
          </p:nvPr>
        </p:nvSpPr>
        <p:spPr/>
        <p:txBody>
          <a:bodyPr/>
          <a:lstStyle/>
          <a:p>
            <a:r>
              <a:rPr lang="en-US" dirty="0" smtClean="0"/>
              <a:t>Personal Finance</a:t>
            </a:r>
          </a:p>
          <a:p>
            <a:pPr lvl="1"/>
            <a:r>
              <a:rPr lang="en-US" dirty="0" smtClean="0"/>
              <a:t>What is it?</a:t>
            </a:r>
          </a:p>
          <a:p>
            <a:r>
              <a:rPr lang="en-US" dirty="0" smtClean="0"/>
              <a:t>What can you expect from this course?</a:t>
            </a:r>
          </a:p>
          <a:p>
            <a:r>
              <a:rPr lang="en-US" dirty="0" smtClean="0"/>
              <a:t>What do I expect from you?</a:t>
            </a:r>
          </a:p>
        </p:txBody>
      </p:sp>
      <p:sp>
        <p:nvSpPr>
          <p:cNvPr id="4" name="Footer Placeholder 3"/>
          <p:cNvSpPr>
            <a:spLocks noGrp="1"/>
          </p:cNvSpPr>
          <p:nvPr>
            <p:ph type="ftr" sz="quarter" idx="11"/>
          </p:nvPr>
        </p:nvSpPr>
        <p:spPr/>
        <p:txBody>
          <a:bodyPr/>
          <a:lstStyle/>
          <a:p>
            <a:r>
              <a:rPr lang="en-US" smtClean="0"/>
              <a:t>FN 221: Personal Finance</a:t>
            </a:r>
            <a:endParaRPr lang="en-US"/>
          </a:p>
        </p:txBody>
      </p:sp>
      <p:sp>
        <p:nvSpPr>
          <p:cNvPr id="5" name="Slide Number Placeholder 4"/>
          <p:cNvSpPr>
            <a:spLocks noGrp="1"/>
          </p:cNvSpPr>
          <p:nvPr>
            <p:ph type="sldNum" sz="quarter" idx="12"/>
          </p:nvPr>
        </p:nvSpPr>
        <p:spPr/>
        <p:txBody>
          <a:bodyPr/>
          <a:lstStyle/>
          <a:p>
            <a:fld id="{304EA3A7-80BF-408A-9BAF-2337D606B151}" type="slidenum">
              <a:rPr lang="en-US" smtClean="0"/>
              <a:t>5</a:t>
            </a:fld>
            <a:endParaRPr lang="en-US"/>
          </a:p>
        </p:txBody>
      </p:sp>
    </p:spTree>
    <p:extLst>
      <p:ext uri="{BB962C8B-B14F-4D97-AF65-F5344CB8AC3E}">
        <p14:creationId xmlns:p14="http://schemas.microsoft.com/office/powerpoint/2010/main" val="589814576"/>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Personal Finance</a:t>
            </a:r>
            <a:endParaRPr lang="en-US" dirty="0"/>
          </a:p>
        </p:txBody>
      </p:sp>
      <p:sp>
        <p:nvSpPr>
          <p:cNvPr id="3" name="Content Placeholder 2"/>
          <p:cNvSpPr>
            <a:spLocks noGrp="1"/>
          </p:cNvSpPr>
          <p:nvPr>
            <p:ph idx="1"/>
          </p:nvPr>
        </p:nvSpPr>
        <p:spPr/>
        <p:txBody>
          <a:bodyPr/>
          <a:lstStyle/>
          <a:p>
            <a:pPr marL="114300" indent="0">
              <a:buNone/>
            </a:pPr>
            <a:endParaRPr lang="en-US" dirty="0"/>
          </a:p>
          <a:p>
            <a:pPr marL="114300" indent="0">
              <a:buNone/>
            </a:pPr>
            <a:endParaRPr lang="en-US" dirty="0" smtClean="0"/>
          </a:p>
          <a:p>
            <a:pPr marL="114300" indent="0">
              <a:buNone/>
            </a:pPr>
            <a:endParaRPr lang="en-US" dirty="0"/>
          </a:p>
          <a:p>
            <a:pPr marL="114300" indent="0">
              <a:buNone/>
            </a:pPr>
            <a:r>
              <a:rPr lang="en-US" dirty="0" smtClean="0"/>
              <a:t>Throughout </a:t>
            </a:r>
            <a:r>
              <a:rPr lang="en-US" dirty="0"/>
              <a:t>life, our needs usually can be satisfied with the intelligent use of </a:t>
            </a:r>
            <a:r>
              <a:rPr lang="en-US" dirty="0" smtClean="0"/>
              <a:t>financial resources</a:t>
            </a:r>
            <a:r>
              <a:rPr lang="en-US" dirty="0"/>
              <a:t>. Financial planning involves deciding how to obtain, protect, and use </a:t>
            </a:r>
            <a:r>
              <a:rPr lang="en-US" dirty="0" smtClean="0"/>
              <a:t>those resources</a:t>
            </a:r>
            <a:r>
              <a:rPr lang="en-US" dirty="0"/>
              <a:t>.</a:t>
            </a:r>
          </a:p>
        </p:txBody>
      </p:sp>
      <p:sp>
        <p:nvSpPr>
          <p:cNvPr id="4" name="Footer Placeholder 3"/>
          <p:cNvSpPr>
            <a:spLocks noGrp="1"/>
          </p:cNvSpPr>
          <p:nvPr>
            <p:ph type="ftr" sz="quarter" idx="11"/>
          </p:nvPr>
        </p:nvSpPr>
        <p:spPr/>
        <p:txBody>
          <a:bodyPr/>
          <a:lstStyle/>
          <a:p>
            <a:r>
              <a:rPr lang="en-US" smtClean="0"/>
              <a:t>FN 221: Personal Finance</a:t>
            </a:r>
            <a:endParaRPr lang="en-US"/>
          </a:p>
        </p:txBody>
      </p:sp>
      <p:sp>
        <p:nvSpPr>
          <p:cNvPr id="5" name="Slide Number Placeholder 4"/>
          <p:cNvSpPr>
            <a:spLocks noGrp="1"/>
          </p:cNvSpPr>
          <p:nvPr>
            <p:ph type="sldNum" sz="quarter" idx="12"/>
          </p:nvPr>
        </p:nvSpPr>
        <p:spPr/>
        <p:txBody>
          <a:bodyPr/>
          <a:lstStyle/>
          <a:p>
            <a:fld id="{304EA3A7-80BF-408A-9BAF-2337D606B151}" type="slidenum">
              <a:rPr lang="en-US" smtClean="0"/>
              <a:t>6</a:t>
            </a:fld>
            <a:endParaRPr lang="en-US"/>
          </a:p>
        </p:txBody>
      </p:sp>
    </p:spTree>
    <p:extLst>
      <p:ext uri="{BB962C8B-B14F-4D97-AF65-F5344CB8AC3E}">
        <p14:creationId xmlns:p14="http://schemas.microsoft.com/office/powerpoint/2010/main" val="3209910257"/>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Personal Financial Planning</a:t>
            </a:r>
            <a:endParaRPr lang="en-US" dirty="0"/>
          </a:p>
        </p:txBody>
      </p:sp>
      <p:sp>
        <p:nvSpPr>
          <p:cNvPr id="3" name="Content Placeholder 2"/>
          <p:cNvSpPr>
            <a:spLocks noGrp="1"/>
          </p:cNvSpPr>
          <p:nvPr>
            <p:ph idx="1"/>
          </p:nvPr>
        </p:nvSpPr>
        <p:spPr/>
        <p:txBody>
          <a:bodyPr>
            <a:normAutofit fontScale="92500" lnSpcReduction="10000"/>
          </a:bodyPr>
          <a:lstStyle/>
          <a:p>
            <a:r>
              <a:rPr lang="en-US" b="1" dirty="0"/>
              <a:t>Personal financial planning </a:t>
            </a:r>
            <a:r>
              <a:rPr lang="en-US" dirty="0"/>
              <a:t>is the process of managing your money to achieve </a:t>
            </a:r>
            <a:r>
              <a:rPr lang="en-US" dirty="0" smtClean="0"/>
              <a:t>personal economic satisfaction.</a:t>
            </a:r>
          </a:p>
          <a:p>
            <a:r>
              <a:rPr lang="en-US" dirty="0"/>
              <a:t>A comprehensive financial plan can enhance the quality of your life and </a:t>
            </a:r>
            <a:r>
              <a:rPr lang="en-US" dirty="0" smtClean="0"/>
              <a:t>increase your </a:t>
            </a:r>
            <a:r>
              <a:rPr lang="en-US" dirty="0"/>
              <a:t>satisfaction by reducing uncertainty about your future needs and resources. </a:t>
            </a:r>
            <a:endParaRPr lang="en-US" dirty="0" smtClean="0"/>
          </a:p>
          <a:p>
            <a:endParaRPr lang="en-US" dirty="0"/>
          </a:p>
          <a:p>
            <a:pPr marL="114300" indent="0">
              <a:buNone/>
            </a:pPr>
            <a:r>
              <a:rPr lang="en-US" dirty="0" smtClean="0"/>
              <a:t>• </a:t>
            </a:r>
            <a:r>
              <a:rPr lang="en-US" dirty="0"/>
              <a:t>Increased effectiveness in obtaining, using, and protecting your </a:t>
            </a:r>
            <a:r>
              <a:rPr lang="en-US" dirty="0" smtClean="0"/>
              <a:t>financial resources </a:t>
            </a:r>
            <a:r>
              <a:rPr lang="en-US" dirty="0"/>
              <a:t>throughout your lifetime.</a:t>
            </a:r>
          </a:p>
          <a:p>
            <a:pPr marL="114300" indent="0">
              <a:buNone/>
            </a:pPr>
            <a:r>
              <a:rPr lang="en-US" dirty="0" smtClean="0"/>
              <a:t>• </a:t>
            </a:r>
            <a:r>
              <a:rPr lang="en-US" dirty="0"/>
              <a:t>Increased control of your financial affairs by avoiding excessive debt, </a:t>
            </a:r>
            <a:r>
              <a:rPr lang="en-US" dirty="0" smtClean="0"/>
              <a:t>bankruptcy, and </a:t>
            </a:r>
            <a:r>
              <a:rPr lang="en-US" dirty="0"/>
              <a:t>dependence on others for economic security.</a:t>
            </a:r>
          </a:p>
          <a:p>
            <a:pPr marL="114300" indent="0">
              <a:buNone/>
            </a:pPr>
            <a:r>
              <a:rPr lang="en-US" dirty="0"/>
              <a:t>• Improved personal relationships resulting from well-planned and </a:t>
            </a:r>
            <a:r>
              <a:rPr lang="en-US" dirty="0" smtClean="0"/>
              <a:t>effectively communicated </a:t>
            </a:r>
            <a:r>
              <a:rPr lang="en-US" dirty="0"/>
              <a:t>financial decisions</a:t>
            </a:r>
            <a:r>
              <a:rPr lang="en-US" dirty="0" smtClean="0"/>
              <a:t>.</a:t>
            </a:r>
          </a:p>
          <a:p>
            <a:pPr marL="114300" indent="0">
              <a:buNone/>
            </a:pPr>
            <a:r>
              <a:rPr lang="en-US" dirty="0" smtClean="0"/>
              <a:t>• </a:t>
            </a:r>
            <a:r>
              <a:rPr lang="en-US" dirty="0"/>
              <a:t>A sense of freedom from financial worries obtained by looking to the </a:t>
            </a:r>
            <a:r>
              <a:rPr lang="en-US" dirty="0" smtClean="0"/>
              <a:t>future, anticipating </a:t>
            </a:r>
            <a:r>
              <a:rPr lang="en-US" dirty="0"/>
              <a:t>expenses, and achieving your personal economic goals.</a:t>
            </a:r>
          </a:p>
          <a:p>
            <a:endParaRPr lang="en-US" b="1" dirty="0"/>
          </a:p>
        </p:txBody>
      </p:sp>
      <p:sp>
        <p:nvSpPr>
          <p:cNvPr id="4" name="Footer Placeholder 3"/>
          <p:cNvSpPr>
            <a:spLocks noGrp="1"/>
          </p:cNvSpPr>
          <p:nvPr>
            <p:ph type="ftr" sz="quarter" idx="11"/>
          </p:nvPr>
        </p:nvSpPr>
        <p:spPr/>
        <p:txBody>
          <a:bodyPr/>
          <a:lstStyle/>
          <a:p>
            <a:r>
              <a:rPr lang="en-US" smtClean="0"/>
              <a:t>FN 221: Personal Finance</a:t>
            </a:r>
            <a:endParaRPr lang="en-US"/>
          </a:p>
        </p:txBody>
      </p:sp>
      <p:sp>
        <p:nvSpPr>
          <p:cNvPr id="5" name="Slide Number Placeholder 4"/>
          <p:cNvSpPr>
            <a:spLocks noGrp="1"/>
          </p:cNvSpPr>
          <p:nvPr>
            <p:ph type="sldNum" sz="quarter" idx="12"/>
          </p:nvPr>
        </p:nvSpPr>
        <p:spPr/>
        <p:txBody>
          <a:bodyPr/>
          <a:lstStyle/>
          <a:p>
            <a:fld id="{304EA3A7-80BF-408A-9BAF-2337D606B151}" type="slidenum">
              <a:rPr lang="en-US" smtClean="0"/>
              <a:t>7</a:t>
            </a:fld>
            <a:endParaRPr lang="en-US"/>
          </a:p>
        </p:txBody>
      </p:sp>
    </p:spTree>
    <p:extLst>
      <p:ext uri="{BB962C8B-B14F-4D97-AF65-F5344CB8AC3E}">
        <p14:creationId xmlns:p14="http://schemas.microsoft.com/office/powerpoint/2010/main" val="1893775601"/>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Financial Planning Process</a:t>
            </a:r>
            <a:endParaRPr lang="en-US" dirty="0"/>
          </a:p>
        </p:txBody>
      </p:sp>
      <p:sp>
        <p:nvSpPr>
          <p:cNvPr id="3" name="Content Placeholder 2"/>
          <p:cNvSpPr>
            <a:spLocks noGrp="1"/>
          </p:cNvSpPr>
          <p:nvPr>
            <p:ph idx="1"/>
          </p:nvPr>
        </p:nvSpPr>
        <p:spPr/>
        <p:txBody>
          <a:bodyPr/>
          <a:lstStyle/>
          <a:p>
            <a:r>
              <a:rPr lang="en-US" dirty="0" smtClean="0"/>
              <a:t>Step 1. Determine Current Financial Position</a:t>
            </a:r>
          </a:p>
          <a:p>
            <a:r>
              <a:rPr lang="en-US" dirty="0" smtClean="0"/>
              <a:t>Step 2. Develop Your Financial Goals</a:t>
            </a:r>
          </a:p>
          <a:p>
            <a:r>
              <a:rPr lang="en-US" dirty="0" smtClean="0"/>
              <a:t>Step 3. Identify Alternative Courses of Action</a:t>
            </a:r>
          </a:p>
          <a:p>
            <a:r>
              <a:rPr lang="en-US" dirty="0" smtClean="0"/>
              <a:t>Step 4. Evaluate Your Alternatives</a:t>
            </a:r>
          </a:p>
          <a:p>
            <a:r>
              <a:rPr lang="en-US" dirty="0" smtClean="0"/>
              <a:t>Step 5. Create and Implement your Financial Action Plan</a:t>
            </a:r>
          </a:p>
          <a:p>
            <a:r>
              <a:rPr lang="en-US" dirty="0" smtClean="0"/>
              <a:t>Step 6. Review and Revise your Financial Plan</a:t>
            </a:r>
            <a:endParaRPr lang="en-US" dirty="0"/>
          </a:p>
        </p:txBody>
      </p:sp>
      <p:sp>
        <p:nvSpPr>
          <p:cNvPr id="4" name="Footer Placeholder 3"/>
          <p:cNvSpPr>
            <a:spLocks noGrp="1"/>
          </p:cNvSpPr>
          <p:nvPr>
            <p:ph type="ftr" sz="quarter" idx="11"/>
          </p:nvPr>
        </p:nvSpPr>
        <p:spPr/>
        <p:txBody>
          <a:bodyPr/>
          <a:lstStyle/>
          <a:p>
            <a:r>
              <a:rPr lang="en-US" smtClean="0"/>
              <a:t>FN 221: Personal Finance</a:t>
            </a:r>
            <a:endParaRPr lang="en-US"/>
          </a:p>
        </p:txBody>
      </p:sp>
      <p:sp>
        <p:nvSpPr>
          <p:cNvPr id="5" name="Slide Number Placeholder 4"/>
          <p:cNvSpPr>
            <a:spLocks noGrp="1"/>
          </p:cNvSpPr>
          <p:nvPr>
            <p:ph type="sldNum" sz="quarter" idx="12"/>
          </p:nvPr>
        </p:nvSpPr>
        <p:spPr/>
        <p:txBody>
          <a:bodyPr/>
          <a:lstStyle/>
          <a:p>
            <a:fld id="{304EA3A7-80BF-408A-9BAF-2337D606B151}" type="slidenum">
              <a:rPr lang="en-US" smtClean="0"/>
              <a:t>8</a:t>
            </a:fld>
            <a:endParaRPr lang="en-US"/>
          </a:p>
        </p:txBody>
      </p:sp>
    </p:spTree>
    <p:extLst>
      <p:ext uri="{BB962C8B-B14F-4D97-AF65-F5344CB8AC3E}">
        <p14:creationId xmlns:p14="http://schemas.microsoft.com/office/powerpoint/2010/main" val="3746669816"/>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Example of Situation </a:t>
            </a:r>
            <a:br>
              <a:rPr lang="en-US" dirty="0" smtClean="0"/>
            </a:br>
            <a:r>
              <a:rPr lang="en-US" dirty="0" smtClean="0"/>
              <a:t>(from textbook)</a:t>
            </a:r>
            <a:endParaRPr lang="en-US" dirty="0"/>
          </a:p>
        </p:txBody>
      </p:sp>
      <p:sp>
        <p:nvSpPr>
          <p:cNvPr id="3" name="Content Placeholder 2"/>
          <p:cNvSpPr>
            <a:spLocks noGrp="1"/>
          </p:cNvSpPr>
          <p:nvPr>
            <p:ph idx="1"/>
          </p:nvPr>
        </p:nvSpPr>
        <p:spPr/>
        <p:txBody>
          <a:bodyPr/>
          <a:lstStyle/>
          <a:p>
            <a:r>
              <a:rPr lang="en-US" dirty="0" smtClean="0"/>
              <a:t>Jane Smith is a college senior who is majoring in marketing. She has realized she is near graduation and needs to make several decisions about her future. She wants to be financially secure and understands she needs to plan for her financial future.</a:t>
            </a:r>
          </a:p>
          <a:p>
            <a:endParaRPr lang="en-US" dirty="0"/>
          </a:p>
          <a:p>
            <a:r>
              <a:rPr lang="en-US" dirty="0" smtClean="0"/>
              <a:t>She wants to use the financial planning process to ensure she will make better financial decisions.</a:t>
            </a:r>
            <a:endParaRPr lang="en-US" dirty="0"/>
          </a:p>
        </p:txBody>
      </p:sp>
      <p:sp>
        <p:nvSpPr>
          <p:cNvPr id="4" name="Footer Placeholder 3"/>
          <p:cNvSpPr>
            <a:spLocks noGrp="1"/>
          </p:cNvSpPr>
          <p:nvPr>
            <p:ph type="ftr" sz="quarter" idx="11"/>
          </p:nvPr>
        </p:nvSpPr>
        <p:spPr/>
        <p:txBody>
          <a:bodyPr/>
          <a:lstStyle/>
          <a:p>
            <a:r>
              <a:rPr lang="en-US" smtClean="0"/>
              <a:t>FN 221: Personal Finance</a:t>
            </a:r>
            <a:endParaRPr lang="en-US"/>
          </a:p>
        </p:txBody>
      </p:sp>
      <p:sp>
        <p:nvSpPr>
          <p:cNvPr id="5" name="Slide Number Placeholder 4"/>
          <p:cNvSpPr>
            <a:spLocks noGrp="1"/>
          </p:cNvSpPr>
          <p:nvPr>
            <p:ph type="sldNum" sz="quarter" idx="12"/>
          </p:nvPr>
        </p:nvSpPr>
        <p:spPr/>
        <p:txBody>
          <a:bodyPr/>
          <a:lstStyle/>
          <a:p>
            <a:fld id="{304EA3A7-80BF-408A-9BAF-2337D606B151}" type="slidenum">
              <a:rPr lang="en-US" smtClean="0"/>
              <a:t>9</a:t>
            </a:fld>
            <a:endParaRPr lang="en-US"/>
          </a:p>
        </p:txBody>
      </p:sp>
    </p:spTree>
    <p:extLst>
      <p:ext uri="{BB962C8B-B14F-4D97-AF65-F5344CB8AC3E}">
        <p14:creationId xmlns:p14="http://schemas.microsoft.com/office/powerpoint/2010/main" val="545714078"/>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Step 1. Determine Current Financial Position</a:t>
            </a:r>
          </a:p>
        </p:txBody>
      </p:sp>
      <p:sp>
        <p:nvSpPr>
          <p:cNvPr id="3" name="Content Placeholder 2"/>
          <p:cNvSpPr>
            <a:spLocks noGrp="1"/>
          </p:cNvSpPr>
          <p:nvPr>
            <p:ph idx="1"/>
          </p:nvPr>
        </p:nvSpPr>
        <p:spPr/>
        <p:txBody>
          <a:bodyPr/>
          <a:lstStyle/>
          <a:p>
            <a:r>
              <a:rPr lang="en-US" dirty="0" smtClean="0"/>
              <a:t>Jane has the following:</a:t>
            </a:r>
          </a:p>
          <a:p>
            <a:pPr lvl="1"/>
            <a:r>
              <a:rPr lang="en-US" dirty="0" smtClean="0"/>
              <a:t>$6,000 in student loans and $2,500 in credit card debt</a:t>
            </a:r>
          </a:p>
          <a:p>
            <a:pPr lvl="1"/>
            <a:r>
              <a:rPr lang="en-US" dirty="0" smtClean="0"/>
              <a:t>A savings account with $1,000 in it and a checking (current) account with $300 in it.</a:t>
            </a:r>
          </a:p>
          <a:p>
            <a:pPr lvl="1"/>
            <a:r>
              <a:rPr lang="en-US" dirty="0" smtClean="0"/>
              <a:t>A part time job with a local department store where she earns about $750 per month. She also receives money from her parents to help with rent and other necessities of $500.</a:t>
            </a:r>
          </a:p>
          <a:p>
            <a:pPr lvl="1"/>
            <a:r>
              <a:rPr lang="en-US" dirty="0" smtClean="0"/>
              <a:t>Her expenditures each month total $1,300 for rent, food, clothing, and other items.</a:t>
            </a:r>
            <a:endParaRPr lang="en-US" dirty="0"/>
          </a:p>
        </p:txBody>
      </p:sp>
      <p:sp>
        <p:nvSpPr>
          <p:cNvPr id="4" name="Footer Placeholder 3"/>
          <p:cNvSpPr>
            <a:spLocks noGrp="1"/>
          </p:cNvSpPr>
          <p:nvPr>
            <p:ph type="ftr" sz="quarter" idx="11"/>
          </p:nvPr>
        </p:nvSpPr>
        <p:spPr/>
        <p:txBody>
          <a:bodyPr/>
          <a:lstStyle/>
          <a:p>
            <a:r>
              <a:rPr lang="en-US" smtClean="0"/>
              <a:t>FN 221: Personal Finance</a:t>
            </a:r>
            <a:endParaRPr lang="en-US"/>
          </a:p>
        </p:txBody>
      </p:sp>
      <p:sp>
        <p:nvSpPr>
          <p:cNvPr id="5" name="Slide Number Placeholder 4"/>
          <p:cNvSpPr>
            <a:spLocks noGrp="1"/>
          </p:cNvSpPr>
          <p:nvPr>
            <p:ph type="sldNum" sz="quarter" idx="12"/>
          </p:nvPr>
        </p:nvSpPr>
        <p:spPr/>
        <p:txBody>
          <a:bodyPr/>
          <a:lstStyle/>
          <a:p>
            <a:fld id="{304EA3A7-80BF-408A-9BAF-2337D606B151}" type="slidenum">
              <a:rPr lang="en-US" smtClean="0"/>
              <a:t>10</a:t>
            </a:fld>
            <a:endParaRPr lang="en-US"/>
          </a:p>
        </p:txBody>
      </p:sp>
    </p:spTree>
    <p:extLst>
      <p:ext uri="{BB962C8B-B14F-4D97-AF65-F5344CB8AC3E}">
        <p14:creationId xmlns:p14="http://schemas.microsoft.com/office/powerpoint/2010/main" val="2723739586"/>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Step 2. Develop Your Financial Goals</a:t>
            </a:r>
          </a:p>
        </p:txBody>
      </p:sp>
      <p:sp>
        <p:nvSpPr>
          <p:cNvPr id="3" name="Content Placeholder 2"/>
          <p:cNvSpPr>
            <a:spLocks noGrp="1"/>
          </p:cNvSpPr>
          <p:nvPr>
            <p:ph idx="1"/>
          </p:nvPr>
        </p:nvSpPr>
        <p:spPr/>
        <p:txBody>
          <a:bodyPr/>
          <a:lstStyle/>
          <a:p>
            <a:r>
              <a:rPr lang="en-US" dirty="0" smtClean="0"/>
              <a:t>Jane needs a new suit to use for interviews.</a:t>
            </a:r>
          </a:p>
          <a:p>
            <a:r>
              <a:rPr lang="en-US" dirty="0" smtClean="0"/>
              <a:t>Jane wants to reduce her expenditures so that she can build up her savings account.</a:t>
            </a:r>
          </a:p>
          <a:p>
            <a:r>
              <a:rPr lang="en-US" dirty="0" smtClean="0"/>
              <a:t>Jane wants to work to pay off her student loan and reduce her credit card debt.</a:t>
            </a:r>
          </a:p>
          <a:p>
            <a:r>
              <a:rPr lang="en-US" dirty="0" smtClean="0"/>
              <a:t>Jane expects to purchase a car in one year’s time.</a:t>
            </a:r>
          </a:p>
          <a:p>
            <a:r>
              <a:rPr lang="en-US" dirty="0" smtClean="0"/>
              <a:t>Jane wants a job with a large marketing company after she graduates.</a:t>
            </a:r>
            <a:endParaRPr lang="en-US" dirty="0"/>
          </a:p>
        </p:txBody>
      </p:sp>
      <p:sp>
        <p:nvSpPr>
          <p:cNvPr id="4" name="Footer Placeholder 3"/>
          <p:cNvSpPr>
            <a:spLocks noGrp="1"/>
          </p:cNvSpPr>
          <p:nvPr>
            <p:ph type="ftr" sz="quarter" idx="11"/>
          </p:nvPr>
        </p:nvSpPr>
        <p:spPr/>
        <p:txBody>
          <a:bodyPr/>
          <a:lstStyle/>
          <a:p>
            <a:r>
              <a:rPr lang="en-US" smtClean="0"/>
              <a:t>FN 221: Personal Finance</a:t>
            </a:r>
            <a:endParaRPr lang="en-US"/>
          </a:p>
        </p:txBody>
      </p:sp>
      <p:sp>
        <p:nvSpPr>
          <p:cNvPr id="5" name="Slide Number Placeholder 4"/>
          <p:cNvSpPr>
            <a:spLocks noGrp="1"/>
          </p:cNvSpPr>
          <p:nvPr>
            <p:ph type="sldNum" sz="quarter" idx="12"/>
          </p:nvPr>
        </p:nvSpPr>
        <p:spPr/>
        <p:txBody>
          <a:bodyPr/>
          <a:lstStyle/>
          <a:p>
            <a:fld id="{304EA3A7-80BF-408A-9BAF-2337D606B151}" type="slidenum">
              <a:rPr lang="en-US" smtClean="0"/>
              <a:t>11</a:t>
            </a:fld>
            <a:endParaRPr lang="en-US"/>
          </a:p>
        </p:txBody>
      </p:sp>
    </p:spTree>
    <p:extLst>
      <p:ext uri="{BB962C8B-B14F-4D97-AF65-F5344CB8AC3E}">
        <p14:creationId xmlns:p14="http://schemas.microsoft.com/office/powerpoint/2010/main" val="3670827012"/>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Step 3. Identify Alternative Courses of Action</a:t>
            </a:r>
          </a:p>
        </p:txBody>
      </p:sp>
      <p:sp>
        <p:nvSpPr>
          <p:cNvPr id="3" name="Content Placeholder 2"/>
          <p:cNvSpPr>
            <a:spLocks noGrp="1"/>
          </p:cNvSpPr>
          <p:nvPr>
            <p:ph idx="1"/>
          </p:nvPr>
        </p:nvSpPr>
        <p:spPr/>
        <p:txBody>
          <a:bodyPr/>
          <a:lstStyle/>
          <a:p>
            <a:r>
              <a:rPr lang="en-US" dirty="0" smtClean="0"/>
              <a:t>Jane could use her credit card or money from her savings account to purchase the suit.</a:t>
            </a:r>
          </a:p>
          <a:p>
            <a:r>
              <a:rPr lang="en-US" dirty="0" smtClean="0"/>
              <a:t>Jane could use her employee discount, shop at the local mall, or go to the outlet mall.</a:t>
            </a:r>
          </a:p>
          <a:p>
            <a:r>
              <a:rPr lang="en-US" dirty="0" smtClean="0"/>
              <a:t>Jane could fully explore the clothes in her closet to see if she already has a suitable outfit to wear for interviews.</a:t>
            </a:r>
          </a:p>
          <a:p>
            <a:r>
              <a:rPr lang="en-US" dirty="0" smtClean="0"/>
              <a:t>Jane could borrow a suit from a friend or relative.</a:t>
            </a:r>
            <a:endParaRPr lang="en-US" dirty="0"/>
          </a:p>
        </p:txBody>
      </p:sp>
      <p:sp>
        <p:nvSpPr>
          <p:cNvPr id="4" name="Footer Placeholder 3"/>
          <p:cNvSpPr>
            <a:spLocks noGrp="1"/>
          </p:cNvSpPr>
          <p:nvPr>
            <p:ph type="ftr" sz="quarter" idx="11"/>
          </p:nvPr>
        </p:nvSpPr>
        <p:spPr/>
        <p:txBody>
          <a:bodyPr/>
          <a:lstStyle/>
          <a:p>
            <a:r>
              <a:rPr lang="en-US" smtClean="0"/>
              <a:t>FN 221: Personal Finance</a:t>
            </a:r>
            <a:endParaRPr lang="en-US"/>
          </a:p>
        </p:txBody>
      </p:sp>
      <p:sp>
        <p:nvSpPr>
          <p:cNvPr id="5" name="Slide Number Placeholder 4"/>
          <p:cNvSpPr>
            <a:spLocks noGrp="1"/>
          </p:cNvSpPr>
          <p:nvPr>
            <p:ph type="sldNum" sz="quarter" idx="12"/>
          </p:nvPr>
        </p:nvSpPr>
        <p:spPr/>
        <p:txBody>
          <a:bodyPr/>
          <a:lstStyle/>
          <a:p>
            <a:fld id="{304EA3A7-80BF-408A-9BAF-2337D606B151}" type="slidenum">
              <a:rPr lang="en-US" smtClean="0"/>
              <a:t>12</a:t>
            </a:fld>
            <a:endParaRPr lang="en-US"/>
          </a:p>
        </p:txBody>
      </p:sp>
    </p:spTree>
    <p:extLst>
      <p:ext uri="{BB962C8B-B14F-4D97-AF65-F5344CB8AC3E}">
        <p14:creationId xmlns:p14="http://schemas.microsoft.com/office/powerpoint/2010/main" val="1386073095"/>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Step 4. Evaluate Your Alternatives</a:t>
            </a:r>
          </a:p>
        </p:txBody>
      </p:sp>
      <p:sp>
        <p:nvSpPr>
          <p:cNvPr id="3" name="Content Placeholder 2"/>
          <p:cNvSpPr>
            <a:spLocks noGrp="1"/>
          </p:cNvSpPr>
          <p:nvPr>
            <p:ph idx="1"/>
          </p:nvPr>
        </p:nvSpPr>
        <p:spPr/>
        <p:txBody>
          <a:bodyPr/>
          <a:lstStyle/>
          <a:p>
            <a:r>
              <a:rPr lang="en-US" dirty="0" smtClean="0"/>
              <a:t>A new suit will help Jane look her best in interviews.</a:t>
            </a:r>
          </a:p>
          <a:p>
            <a:r>
              <a:rPr lang="en-US" dirty="0" smtClean="0"/>
              <a:t>A new suit will make it harder for Jane to reduce expenditures and credit card debt and build her savings account.</a:t>
            </a:r>
          </a:p>
          <a:p>
            <a:r>
              <a:rPr lang="en-US" dirty="0" smtClean="0"/>
              <a:t>It may take considerable time to find an appropriate suit.</a:t>
            </a:r>
          </a:p>
          <a:p>
            <a:r>
              <a:rPr lang="en-US" dirty="0" smtClean="0"/>
              <a:t>Jane has been shopping with her employee discount and may already have a professional suit.</a:t>
            </a:r>
            <a:endParaRPr lang="en-US" dirty="0"/>
          </a:p>
        </p:txBody>
      </p:sp>
      <p:sp>
        <p:nvSpPr>
          <p:cNvPr id="4" name="Footer Placeholder 3"/>
          <p:cNvSpPr>
            <a:spLocks noGrp="1"/>
          </p:cNvSpPr>
          <p:nvPr>
            <p:ph type="ftr" sz="quarter" idx="11"/>
          </p:nvPr>
        </p:nvSpPr>
        <p:spPr/>
        <p:txBody>
          <a:bodyPr/>
          <a:lstStyle/>
          <a:p>
            <a:r>
              <a:rPr lang="en-US" smtClean="0"/>
              <a:t>FN 221: Personal Finance</a:t>
            </a:r>
            <a:endParaRPr lang="en-US"/>
          </a:p>
        </p:txBody>
      </p:sp>
      <p:sp>
        <p:nvSpPr>
          <p:cNvPr id="5" name="Slide Number Placeholder 4"/>
          <p:cNvSpPr>
            <a:spLocks noGrp="1"/>
          </p:cNvSpPr>
          <p:nvPr>
            <p:ph type="sldNum" sz="quarter" idx="12"/>
          </p:nvPr>
        </p:nvSpPr>
        <p:spPr/>
        <p:txBody>
          <a:bodyPr/>
          <a:lstStyle/>
          <a:p>
            <a:fld id="{304EA3A7-80BF-408A-9BAF-2337D606B151}" type="slidenum">
              <a:rPr lang="en-US" smtClean="0"/>
              <a:t>13</a:t>
            </a:fld>
            <a:endParaRPr lang="en-US"/>
          </a:p>
        </p:txBody>
      </p:sp>
    </p:spTree>
    <p:extLst>
      <p:ext uri="{BB962C8B-B14F-4D97-AF65-F5344CB8AC3E}">
        <p14:creationId xmlns:p14="http://schemas.microsoft.com/office/powerpoint/2010/main" val="3625536408"/>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Step 5. Create and Implement your Financial Action Plan</a:t>
            </a:r>
          </a:p>
        </p:txBody>
      </p:sp>
      <p:sp>
        <p:nvSpPr>
          <p:cNvPr id="3" name="Content Placeholder 2"/>
          <p:cNvSpPr>
            <a:spLocks noGrp="1"/>
          </p:cNvSpPr>
          <p:nvPr>
            <p:ph idx="1"/>
          </p:nvPr>
        </p:nvSpPr>
        <p:spPr/>
        <p:txBody>
          <a:bodyPr/>
          <a:lstStyle/>
          <a:p>
            <a:r>
              <a:rPr lang="en-US" dirty="0" smtClean="0"/>
              <a:t>Jane has decided to see if she has something suitable in her closet for her interviews.</a:t>
            </a:r>
          </a:p>
          <a:p>
            <a:r>
              <a:rPr lang="en-US" dirty="0" smtClean="0"/>
              <a:t>She is determined to decrease her spending by 10%. She is going to evaluate her spending patterns to determine the best way to decrease her spending.</a:t>
            </a:r>
          </a:p>
          <a:p>
            <a:r>
              <a:rPr lang="en-US" dirty="0" smtClean="0"/>
              <a:t>This will allow her to save %70 per month.</a:t>
            </a:r>
          </a:p>
          <a:p>
            <a:r>
              <a:rPr lang="en-US" dirty="0" smtClean="0"/>
              <a:t>She plans to use this to reduce her credit card debt.</a:t>
            </a:r>
            <a:endParaRPr lang="en-US" dirty="0"/>
          </a:p>
        </p:txBody>
      </p:sp>
      <p:sp>
        <p:nvSpPr>
          <p:cNvPr id="4" name="Footer Placeholder 3"/>
          <p:cNvSpPr>
            <a:spLocks noGrp="1"/>
          </p:cNvSpPr>
          <p:nvPr>
            <p:ph type="ftr" sz="quarter" idx="11"/>
          </p:nvPr>
        </p:nvSpPr>
        <p:spPr/>
        <p:txBody>
          <a:bodyPr/>
          <a:lstStyle/>
          <a:p>
            <a:r>
              <a:rPr lang="en-US" smtClean="0"/>
              <a:t>FN 221: Personal Finance</a:t>
            </a:r>
            <a:endParaRPr lang="en-US"/>
          </a:p>
        </p:txBody>
      </p:sp>
      <p:sp>
        <p:nvSpPr>
          <p:cNvPr id="5" name="Slide Number Placeholder 4"/>
          <p:cNvSpPr>
            <a:spLocks noGrp="1"/>
          </p:cNvSpPr>
          <p:nvPr>
            <p:ph type="sldNum" sz="quarter" idx="12"/>
          </p:nvPr>
        </p:nvSpPr>
        <p:spPr/>
        <p:txBody>
          <a:bodyPr/>
          <a:lstStyle/>
          <a:p>
            <a:fld id="{304EA3A7-80BF-408A-9BAF-2337D606B151}" type="slidenum">
              <a:rPr lang="en-US" smtClean="0"/>
              <a:t>14</a:t>
            </a:fld>
            <a:endParaRPr lang="en-US"/>
          </a:p>
        </p:txBody>
      </p:sp>
    </p:spTree>
    <p:extLst>
      <p:ext uri="{BB962C8B-B14F-4D97-AF65-F5344CB8AC3E}">
        <p14:creationId xmlns:p14="http://schemas.microsoft.com/office/powerpoint/2010/main" val="3076397728"/>
      </p:ext>
    </p:extLst>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381000"/>
            <a:ext cx="7620000" cy="1143000"/>
          </a:xfrm>
        </p:spPr>
        <p:txBody>
          <a:bodyPr/>
          <a:lstStyle/>
          <a:p>
            <a:r>
              <a:rPr lang="en-US" dirty="0"/>
              <a:t>Step 6. Review and Revise your Financial Plan</a:t>
            </a:r>
            <a:br>
              <a:rPr lang="en-US" dirty="0"/>
            </a:br>
            <a:endParaRPr lang="en-US" dirty="0"/>
          </a:p>
        </p:txBody>
      </p:sp>
      <p:sp>
        <p:nvSpPr>
          <p:cNvPr id="3" name="Content Placeholder 2"/>
          <p:cNvSpPr>
            <a:spLocks noGrp="1"/>
          </p:cNvSpPr>
          <p:nvPr>
            <p:ph idx="1"/>
          </p:nvPr>
        </p:nvSpPr>
        <p:spPr/>
        <p:txBody>
          <a:bodyPr/>
          <a:lstStyle/>
          <a:p>
            <a:r>
              <a:rPr lang="en-US" dirty="0" smtClean="0"/>
              <a:t>Jane has been successful in reducing her credit card debt.</a:t>
            </a:r>
          </a:p>
          <a:p>
            <a:r>
              <a:rPr lang="en-US" dirty="0" smtClean="0"/>
              <a:t>Jane is now six months closer to the time where she needs to pay for the car.</a:t>
            </a:r>
          </a:p>
          <a:p>
            <a:r>
              <a:rPr lang="en-US" dirty="0" smtClean="0"/>
              <a:t>She realizes that she needs an entire professional wardrobe for her new job.</a:t>
            </a:r>
          </a:p>
          <a:p>
            <a:r>
              <a:rPr lang="en-US" dirty="0" smtClean="0"/>
              <a:t>She also wants to start saving for a condominium near her work place.</a:t>
            </a:r>
            <a:endParaRPr lang="en-US" dirty="0"/>
          </a:p>
        </p:txBody>
      </p:sp>
      <p:sp>
        <p:nvSpPr>
          <p:cNvPr id="4" name="Footer Placeholder 3"/>
          <p:cNvSpPr>
            <a:spLocks noGrp="1"/>
          </p:cNvSpPr>
          <p:nvPr>
            <p:ph type="ftr" sz="quarter" idx="11"/>
          </p:nvPr>
        </p:nvSpPr>
        <p:spPr/>
        <p:txBody>
          <a:bodyPr/>
          <a:lstStyle/>
          <a:p>
            <a:r>
              <a:rPr lang="en-US" smtClean="0"/>
              <a:t>FN 221: Personal Finance</a:t>
            </a:r>
            <a:endParaRPr lang="en-US"/>
          </a:p>
        </p:txBody>
      </p:sp>
      <p:sp>
        <p:nvSpPr>
          <p:cNvPr id="5" name="Slide Number Placeholder 4"/>
          <p:cNvSpPr>
            <a:spLocks noGrp="1"/>
          </p:cNvSpPr>
          <p:nvPr>
            <p:ph type="sldNum" sz="quarter" idx="12"/>
          </p:nvPr>
        </p:nvSpPr>
        <p:spPr/>
        <p:txBody>
          <a:bodyPr/>
          <a:lstStyle/>
          <a:p>
            <a:fld id="{304EA3A7-80BF-408A-9BAF-2337D606B151}" type="slidenum">
              <a:rPr lang="en-US" smtClean="0"/>
              <a:t>15</a:t>
            </a:fld>
            <a:endParaRPr lang="en-US"/>
          </a:p>
        </p:txBody>
      </p:sp>
    </p:spTree>
    <p:extLst>
      <p:ext uri="{BB962C8B-B14F-4D97-AF65-F5344CB8AC3E}">
        <p14:creationId xmlns:p14="http://schemas.microsoft.com/office/powerpoint/2010/main" val="683609985"/>
      </p:ext>
    </p:extLst>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Timing of Goals</a:t>
            </a:r>
            <a:endParaRPr lang="en-US" dirty="0"/>
          </a:p>
        </p:txBody>
      </p:sp>
      <p:sp>
        <p:nvSpPr>
          <p:cNvPr id="3" name="Content Placeholder 2"/>
          <p:cNvSpPr>
            <a:spLocks noGrp="1"/>
          </p:cNvSpPr>
          <p:nvPr>
            <p:ph idx="1"/>
          </p:nvPr>
        </p:nvSpPr>
        <p:spPr/>
        <p:txBody>
          <a:bodyPr/>
          <a:lstStyle/>
          <a:p>
            <a:r>
              <a:rPr lang="en-US" dirty="0" smtClean="0"/>
              <a:t>Short-term goals – to be achieved within the next year</a:t>
            </a:r>
          </a:p>
          <a:p>
            <a:endParaRPr lang="en-US" dirty="0"/>
          </a:p>
          <a:p>
            <a:r>
              <a:rPr lang="en-US" dirty="0" smtClean="0"/>
              <a:t>Intermediate goals – to be achieved from one to five years</a:t>
            </a:r>
          </a:p>
          <a:p>
            <a:endParaRPr lang="en-US" dirty="0"/>
          </a:p>
          <a:p>
            <a:r>
              <a:rPr lang="en-US" dirty="0" smtClean="0"/>
              <a:t>Long-term goals – to be achieved beyond five years.</a:t>
            </a:r>
            <a:endParaRPr lang="en-US" dirty="0"/>
          </a:p>
        </p:txBody>
      </p:sp>
      <p:sp>
        <p:nvSpPr>
          <p:cNvPr id="4" name="Footer Placeholder 3"/>
          <p:cNvSpPr>
            <a:spLocks noGrp="1"/>
          </p:cNvSpPr>
          <p:nvPr>
            <p:ph type="ftr" sz="quarter" idx="11"/>
          </p:nvPr>
        </p:nvSpPr>
        <p:spPr/>
        <p:txBody>
          <a:bodyPr/>
          <a:lstStyle/>
          <a:p>
            <a:r>
              <a:rPr lang="en-US" smtClean="0"/>
              <a:t>FN 221: Personal Finance</a:t>
            </a:r>
            <a:endParaRPr lang="en-US"/>
          </a:p>
        </p:txBody>
      </p:sp>
      <p:sp>
        <p:nvSpPr>
          <p:cNvPr id="5" name="Slide Number Placeholder 4"/>
          <p:cNvSpPr>
            <a:spLocks noGrp="1"/>
          </p:cNvSpPr>
          <p:nvPr>
            <p:ph type="sldNum" sz="quarter" idx="12"/>
          </p:nvPr>
        </p:nvSpPr>
        <p:spPr/>
        <p:txBody>
          <a:bodyPr/>
          <a:lstStyle/>
          <a:p>
            <a:fld id="{304EA3A7-80BF-408A-9BAF-2337D606B151}" type="slidenum">
              <a:rPr lang="en-US" smtClean="0"/>
              <a:t>16</a:t>
            </a:fld>
            <a:endParaRPr lang="en-US"/>
          </a:p>
        </p:txBody>
      </p:sp>
      <p:pic>
        <p:nvPicPr>
          <p:cNvPr id="7" name="Picture 18" descr="3 boxes with headers"/>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85800" y="3660775"/>
            <a:ext cx="7331075" cy="28924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8" name="Rectangle 19"/>
          <p:cNvSpPr>
            <a:spLocks noChangeArrowheads="1"/>
          </p:cNvSpPr>
          <p:nvPr/>
        </p:nvSpPr>
        <p:spPr bwMode="auto">
          <a:xfrm>
            <a:off x="838200" y="3825875"/>
            <a:ext cx="2024063" cy="7016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2400">
                <a:solidFill>
                  <a:schemeClr val="tx1"/>
                </a:solidFill>
                <a:latin typeface="Arial" panose="020B0604020202020204" pitchFamily="34" charset="0"/>
                <a:ea typeface="ＭＳ Ｐゴシック" panose="020B0600070205080204" pitchFamily="34" charset="-128"/>
              </a:defRPr>
            </a:lvl1pPr>
            <a:lvl2pPr marL="742950" indent="-285750">
              <a:defRPr sz="2400">
                <a:solidFill>
                  <a:schemeClr val="tx1"/>
                </a:solidFill>
                <a:latin typeface="Arial" panose="020B0604020202020204" pitchFamily="34" charset="0"/>
                <a:ea typeface="ＭＳ Ｐゴシック" panose="020B0600070205080204" pitchFamily="34" charset="-128"/>
              </a:defRPr>
            </a:lvl2pPr>
            <a:lvl3pPr marL="1143000" indent="-228600">
              <a:defRPr sz="2400">
                <a:solidFill>
                  <a:schemeClr val="tx1"/>
                </a:solidFill>
                <a:latin typeface="Arial" panose="020B0604020202020204" pitchFamily="34" charset="0"/>
                <a:ea typeface="ＭＳ Ｐゴシック" panose="020B0600070205080204" pitchFamily="34" charset="-128"/>
              </a:defRPr>
            </a:lvl3pPr>
            <a:lvl4pPr marL="1600200" indent="-228600">
              <a:defRPr sz="2400">
                <a:solidFill>
                  <a:schemeClr val="tx1"/>
                </a:solidFill>
                <a:latin typeface="Arial" panose="020B0604020202020204" pitchFamily="34" charset="0"/>
                <a:ea typeface="ＭＳ Ｐゴシック" panose="020B0600070205080204" pitchFamily="34" charset="-128"/>
              </a:defRPr>
            </a:lvl4pPr>
            <a:lvl5pPr marL="2057400" indent="-228600">
              <a:defRPr sz="2400">
                <a:solidFill>
                  <a:schemeClr val="tx1"/>
                </a:solidFill>
                <a:latin typeface="Arial" panose="020B0604020202020204" pitchFamily="34" charset="0"/>
                <a:ea typeface="ＭＳ Ｐゴシック" panose="020B0600070205080204" pitchFamily="34" charset="-128"/>
              </a:defRPr>
            </a:lvl5pPr>
            <a:lvl6pPr marL="25146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6pPr>
            <a:lvl7pPr marL="29718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7pPr>
            <a:lvl8pPr marL="34290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8pPr>
            <a:lvl9pPr marL="38862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9pPr>
          </a:lstStyle>
          <a:p>
            <a:pPr algn="ctr"/>
            <a:r>
              <a:rPr lang="en-US" sz="2000" b="1" dirty="0">
                <a:solidFill>
                  <a:srgbClr val="CD0000"/>
                </a:solidFill>
              </a:rPr>
              <a:t>Short-Term Goals</a:t>
            </a:r>
          </a:p>
        </p:txBody>
      </p:sp>
      <p:sp>
        <p:nvSpPr>
          <p:cNvPr id="9" name="Rectangle 20"/>
          <p:cNvSpPr>
            <a:spLocks noChangeArrowheads="1"/>
          </p:cNvSpPr>
          <p:nvPr/>
        </p:nvSpPr>
        <p:spPr bwMode="auto">
          <a:xfrm>
            <a:off x="3276600" y="3825875"/>
            <a:ext cx="2024063" cy="7016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2400">
                <a:solidFill>
                  <a:schemeClr val="tx1"/>
                </a:solidFill>
                <a:latin typeface="Arial" panose="020B0604020202020204" pitchFamily="34" charset="0"/>
                <a:ea typeface="ＭＳ Ｐゴシック" panose="020B0600070205080204" pitchFamily="34" charset="-128"/>
              </a:defRPr>
            </a:lvl1pPr>
            <a:lvl2pPr marL="742950" indent="-285750">
              <a:defRPr sz="2400">
                <a:solidFill>
                  <a:schemeClr val="tx1"/>
                </a:solidFill>
                <a:latin typeface="Arial" panose="020B0604020202020204" pitchFamily="34" charset="0"/>
                <a:ea typeface="ＭＳ Ｐゴシック" panose="020B0600070205080204" pitchFamily="34" charset="-128"/>
              </a:defRPr>
            </a:lvl2pPr>
            <a:lvl3pPr marL="1143000" indent="-228600">
              <a:defRPr sz="2400">
                <a:solidFill>
                  <a:schemeClr val="tx1"/>
                </a:solidFill>
                <a:latin typeface="Arial" panose="020B0604020202020204" pitchFamily="34" charset="0"/>
                <a:ea typeface="ＭＳ Ｐゴシック" panose="020B0600070205080204" pitchFamily="34" charset="-128"/>
              </a:defRPr>
            </a:lvl3pPr>
            <a:lvl4pPr marL="1600200" indent="-228600">
              <a:defRPr sz="2400">
                <a:solidFill>
                  <a:schemeClr val="tx1"/>
                </a:solidFill>
                <a:latin typeface="Arial" panose="020B0604020202020204" pitchFamily="34" charset="0"/>
                <a:ea typeface="ＭＳ Ｐゴシック" panose="020B0600070205080204" pitchFamily="34" charset="-128"/>
              </a:defRPr>
            </a:lvl4pPr>
            <a:lvl5pPr marL="2057400" indent="-228600">
              <a:defRPr sz="2400">
                <a:solidFill>
                  <a:schemeClr val="tx1"/>
                </a:solidFill>
                <a:latin typeface="Arial" panose="020B0604020202020204" pitchFamily="34" charset="0"/>
                <a:ea typeface="ＭＳ Ｐゴシック" panose="020B0600070205080204" pitchFamily="34" charset="-128"/>
              </a:defRPr>
            </a:lvl5pPr>
            <a:lvl6pPr marL="25146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6pPr>
            <a:lvl7pPr marL="29718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7pPr>
            <a:lvl8pPr marL="34290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8pPr>
            <a:lvl9pPr marL="38862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9pPr>
          </a:lstStyle>
          <a:p>
            <a:pPr algn="ctr"/>
            <a:r>
              <a:rPr lang="en-US" sz="2000" b="1">
                <a:solidFill>
                  <a:srgbClr val="CD0000"/>
                </a:solidFill>
              </a:rPr>
              <a:t>Intermediate Goals</a:t>
            </a:r>
          </a:p>
        </p:txBody>
      </p:sp>
      <p:sp>
        <p:nvSpPr>
          <p:cNvPr id="10" name="Rectangle 21"/>
          <p:cNvSpPr>
            <a:spLocks noChangeArrowheads="1"/>
          </p:cNvSpPr>
          <p:nvPr/>
        </p:nvSpPr>
        <p:spPr bwMode="auto">
          <a:xfrm>
            <a:off x="5791200" y="3825875"/>
            <a:ext cx="2024063" cy="7016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2400">
                <a:solidFill>
                  <a:schemeClr val="tx1"/>
                </a:solidFill>
                <a:latin typeface="Arial" panose="020B0604020202020204" pitchFamily="34" charset="0"/>
                <a:ea typeface="ＭＳ Ｐゴシック" panose="020B0600070205080204" pitchFamily="34" charset="-128"/>
              </a:defRPr>
            </a:lvl1pPr>
            <a:lvl2pPr marL="742950" indent="-285750">
              <a:defRPr sz="2400">
                <a:solidFill>
                  <a:schemeClr val="tx1"/>
                </a:solidFill>
                <a:latin typeface="Arial" panose="020B0604020202020204" pitchFamily="34" charset="0"/>
                <a:ea typeface="ＭＳ Ｐゴシック" panose="020B0600070205080204" pitchFamily="34" charset="-128"/>
              </a:defRPr>
            </a:lvl2pPr>
            <a:lvl3pPr marL="1143000" indent="-228600">
              <a:defRPr sz="2400">
                <a:solidFill>
                  <a:schemeClr val="tx1"/>
                </a:solidFill>
                <a:latin typeface="Arial" panose="020B0604020202020204" pitchFamily="34" charset="0"/>
                <a:ea typeface="ＭＳ Ｐゴシック" panose="020B0600070205080204" pitchFamily="34" charset="-128"/>
              </a:defRPr>
            </a:lvl3pPr>
            <a:lvl4pPr marL="1600200" indent="-228600">
              <a:defRPr sz="2400">
                <a:solidFill>
                  <a:schemeClr val="tx1"/>
                </a:solidFill>
                <a:latin typeface="Arial" panose="020B0604020202020204" pitchFamily="34" charset="0"/>
                <a:ea typeface="ＭＳ Ｐゴシック" panose="020B0600070205080204" pitchFamily="34" charset="-128"/>
              </a:defRPr>
            </a:lvl4pPr>
            <a:lvl5pPr marL="2057400" indent="-228600">
              <a:defRPr sz="2400">
                <a:solidFill>
                  <a:schemeClr val="tx1"/>
                </a:solidFill>
                <a:latin typeface="Arial" panose="020B0604020202020204" pitchFamily="34" charset="0"/>
                <a:ea typeface="ＭＳ Ｐゴシック" panose="020B0600070205080204" pitchFamily="34" charset="-128"/>
              </a:defRPr>
            </a:lvl5pPr>
            <a:lvl6pPr marL="25146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6pPr>
            <a:lvl7pPr marL="29718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7pPr>
            <a:lvl8pPr marL="34290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8pPr>
            <a:lvl9pPr marL="38862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9pPr>
          </a:lstStyle>
          <a:p>
            <a:pPr algn="ctr"/>
            <a:r>
              <a:rPr lang="en-US" sz="2000" b="1">
                <a:solidFill>
                  <a:srgbClr val="CD0000"/>
                </a:solidFill>
              </a:rPr>
              <a:t>Long-Term Goals</a:t>
            </a:r>
          </a:p>
        </p:txBody>
      </p:sp>
      <p:sp>
        <p:nvSpPr>
          <p:cNvPr id="11" name="Rectangle 22"/>
          <p:cNvSpPr>
            <a:spLocks noChangeArrowheads="1"/>
          </p:cNvSpPr>
          <p:nvPr/>
        </p:nvSpPr>
        <p:spPr bwMode="auto">
          <a:xfrm>
            <a:off x="838200" y="5032375"/>
            <a:ext cx="2024063" cy="7016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spAutoFit/>
          </a:bodyPr>
          <a:lstStyle>
            <a:lvl1pPr>
              <a:defRPr sz="2400">
                <a:solidFill>
                  <a:schemeClr val="tx1"/>
                </a:solidFill>
                <a:latin typeface="Arial" panose="020B0604020202020204" pitchFamily="34" charset="0"/>
                <a:ea typeface="ＭＳ Ｐゴシック" panose="020B0600070205080204" pitchFamily="34" charset="-128"/>
              </a:defRPr>
            </a:lvl1pPr>
            <a:lvl2pPr marL="742950" indent="-285750">
              <a:defRPr sz="2400">
                <a:solidFill>
                  <a:schemeClr val="tx1"/>
                </a:solidFill>
                <a:latin typeface="Arial" panose="020B0604020202020204" pitchFamily="34" charset="0"/>
                <a:ea typeface="ＭＳ Ｐゴシック" panose="020B0600070205080204" pitchFamily="34" charset="-128"/>
              </a:defRPr>
            </a:lvl2pPr>
            <a:lvl3pPr marL="1143000" indent="-228600">
              <a:defRPr sz="2400">
                <a:solidFill>
                  <a:schemeClr val="tx1"/>
                </a:solidFill>
                <a:latin typeface="Arial" panose="020B0604020202020204" pitchFamily="34" charset="0"/>
                <a:ea typeface="ＭＳ Ｐゴシック" panose="020B0600070205080204" pitchFamily="34" charset="-128"/>
              </a:defRPr>
            </a:lvl3pPr>
            <a:lvl4pPr marL="1600200" indent="-228600">
              <a:defRPr sz="2400">
                <a:solidFill>
                  <a:schemeClr val="tx1"/>
                </a:solidFill>
                <a:latin typeface="Arial" panose="020B0604020202020204" pitchFamily="34" charset="0"/>
                <a:ea typeface="ＭＳ Ｐゴシック" panose="020B0600070205080204" pitchFamily="34" charset="-128"/>
              </a:defRPr>
            </a:lvl4pPr>
            <a:lvl5pPr marL="2057400" indent="-228600">
              <a:defRPr sz="2400">
                <a:solidFill>
                  <a:schemeClr val="tx1"/>
                </a:solidFill>
                <a:latin typeface="Arial" panose="020B0604020202020204" pitchFamily="34" charset="0"/>
                <a:ea typeface="ＭＳ Ｐゴシック" panose="020B0600070205080204" pitchFamily="34" charset="-128"/>
              </a:defRPr>
            </a:lvl5pPr>
            <a:lvl6pPr marL="25146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6pPr>
            <a:lvl7pPr marL="29718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7pPr>
            <a:lvl8pPr marL="34290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8pPr>
            <a:lvl9pPr marL="38862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9pPr>
          </a:lstStyle>
          <a:p>
            <a:pPr algn="ctr"/>
            <a:r>
              <a:rPr lang="en-US" sz="2000" b="1" dirty="0">
                <a:solidFill>
                  <a:srgbClr val="393939"/>
                </a:solidFill>
              </a:rPr>
              <a:t>One year or less</a:t>
            </a:r>
          </a:p>
        </p:txBody>
      </p:sp>
      <p:sp>
        <p:nvSpPr>
          <p:cNvPr id="12" name="Rectangle 23"/>
          <p:cNvSpPr>
            <a:spLocks noChangeArrowheads="1"/>
          </p:cNvSpPr>
          <p:nvPr/>
        </p:nvSpPr>
        <p:spPr bwMode="auto">
          <a:xfrm>
            <a:off x="3276600" y="5032375"/>
            <a:ext cx="2024063" cy="7016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spAutoFit/>
          </a:bodyPr>
          <a:lstStyle>
            <a:lvl1pPr>
              <a:defRPr sz="2400">
                <a:solidFill>
                  <a:schemeClr val="tx1"/>
                </a:solidFill>
                <a:latin typeface="Arial" panose="020B0604020202020204" pitchFamily="34" charset="0"/>
                <a:ea typeface="ＭＳ Ｐゴシック" panose="020B0600070205080204" pitchFamily="34" charset="-128"/>
              </a:defRPr>
            </a:lvl1pPr>
            <a:lvl2pPr marL="742950" indent="-285750">
              <a:defRPr sz="2400">
                <a:solidFill>
                  <a:schemeClr val="tx1"/>
                </a:solidFill>
                <a:latin typeface="Arial" panose="020B0604020202020204" pitchFamily="34" charset="0"/>
                <a:ea typeface="ＭＳ Ｐゴシック" panose="020B0600070205080204" pitchFamily="34" charset="-128"/>
              </a:defRPr>
            </a:lvl2pPr>
            <a:lvl3pPr marL="1143000" indent="-228600">
              <a:defRPr sz="2400">
                <a:solidFill>
                  <a:schemeClr val="tx1"/>
                </a:solidFill>
                <a:latin typeface="Arial" panose="020B0604020202020204" pitchFamily="34" charset="0"/>
                <a:ea typeface="ＭＳ Ｐゴシック" panose="020B0600070205080204" pitchFamily="34" charset="-128"/>
              </a:defRPr>
            </a:lvl3pPr>
            <a:lvl4pPr marL="1600200" indent="-228600">
              <a:defRPr sz="2400">
                <a:solidFill>
                  <a:schemeClr val="tx1"/>
                </a:solidFill>
                <a:latin typeface="Arial" panose="020B0604020202020204" pitchFamily="34" charset="0"/>
                <a:ea typeface="ＭＳ Ｐゴシック" panose="020B0600070205080204" pitchFamily="34" charset="-128"/>
              </a:defRPr>
            </a:lvl4pPr>
            <a:lvl5pPr marL="2057400" indent="-228600">
              <a:defRPr sz="2400">
                <a:solidFill>
                  <a:schemeClr val="tx1"/>
                </a:solidFill>
                <a:latin typeface="Arial" panose="020B0604020202020204" pitchFamily="34" charset="0"/>
                <a:ea typeface="ＭＳ Ｐゴシック" panose="020B0600070205080204" pitchFamily="34" charset="-128"/>
              </a:defRPr>
            </a:lvl5pPr>
            <a:lvl6pPr marL="25146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6pPr>
            <a:lvl7pPr marL="29718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7pPr>
            <a:lvl8pPr marL="34290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8pPr>
            <a:lvl9pPr marL="38862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9pPr>
          </a:lstStyle>
          <a:p>
            <a:pPr algn="ctr"/>
            <a:r>
              <a:rPr lang="en-US" sz="2000" b="1">
                <a:solidFill>
                  <a:srgbClr val="393939"/>
                </a:solidFill>
              </a:rPr>
              <a:t>Two to five years</a:t>
            </a:r>
          </a:p>
        </p:txBody>
      </p:sp>
      <p:sp>
        <p:nvSpPr>
          <p:cNvPr id="13" name="Rectangle 24"/>
          <p:cNvSpPr>
            <a:spLocks noChangeArrowheads="1"/>
          </p:cNvSpPr>
          <p:nvPr/>
        </p:nvSpPr>
        <p:spPr bwMode="auto">
          <a:xfrm>
            <a:off x="5791200" y="5032375"/>
            <a:ext cx="2024063" cy="7016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spAutoFit/>
          </a:bodyPr>
          <a:lstStyle>
            <a:lvl1pPr>
              <a:defRPr sz="2400">
                <a:solidFill>
                  <a:schemeClr val="tx1"/>
                </a:solidFill>
                <a:latin typeface="Arial" panose="020B0604020202020204" pitchFamily="34" charset="0"/>
                <a:ea typeface="ＭＳ Ｐゴシック" panose="020B0600070205080204" pitchFamily="34" charset="-128"/>
              </a:defRPr>
            </a:lvl1pPr>
            <a:lvl2pPr marL="742950" indent="-285750">
              <a:defRPr sz="2400">
                <a:solidFill>
                  <a:schemeClr val="tx1"/>
                </a:solidFill>
                <a:latin typeface="Arial" panose="020B0604020202020204" pitchFamily="34" charset="0"/>
                <a:ea typeface="ＭＳ Ｐゴシック" panose="020B0600070205080204" pitchFamily="34" charset="-128"/>
              </a:defRPr>
            </a:lvl2pPr>
            <a:lvl3pPr marL="1143000" indent="-228600">
              <a:defRPr sz="2400">
                <a:solidFill>
                  <a:schemeClr val="tx1"/>
                </a:solidFill>
                <a:latin typeface="Arial" panose="020B0604020202020204" pitchFamily="34" charset="0"/>
                <a:ea typeface="ＭＳ Ｐゴシック" panose="020B0600070205080204" pitchFamily="34" charset="-128"/>
              </a:defRPr>
            </a:lvl3pPr>
            <a:lvl4pPr marL="1600200" indent="-228600">
              <a:defRPr sz="2400">
                <a:solidFill>
                  <a:schemeClr val="tx1"/>
                </a:solidFill>
                <a:latin typeface="Arial" panose="020B0604020202020204" pitchFamily="34" charset="0"/>
                <a:ea typeface="ＭＳ Ｐゴシック" panose="020B0600070205080204" pitchFamily="34" charset="-128"/>
              </a:defRPr>
            </a:lvl4pPr>
            <a:lvl5pPr marL="2057400" indent="-228600">
              <a:defRPr sz="2400">
                <a:solidFill>
                  <a:schemeClr val="tx1"/>
                </a:solidFill>
                <a:latin typeface="Arial" panose="020B0604020202020204" pitchFamily="34" charset="0"/>
                <a:ea typeface="ＭＳ Ｐゴシック" panose="020B0600070205080204" pitchFamily="34" charset="-128"/>
              </a:defRPr>
            </a:lvl5pPr>
            <a:lvl6pPr marL="25146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6pPr>
            <a:lvl7pPr marL="29718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7pPr>
            <a:lvl8pPr marL="34290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8pPr>
            <a:lvl9pPr marL="38862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9pPr>
          </a:lstStyle>
          <a:p>
            <a:pPr algn="ctr"/>
            <a:r>
              <a:rPr lang="en-US" sz="2000" b="1">
                <a:solidFill>
                  <a:srgbClr val="393939"/>
                </a:solidFill>
              </a:rPr>
              <a:t>More than five years</a:t>
            </a:r>
          </a:p>
        </p:txBody>
      </p:sp>
    </p:spTree>
    <p:extLst>
      <p:ext uri="{BB962C8B-B14F-4D97-AF65-F5344CB8AC3E}">
        <p14:creationId xmlns:p14="http://schemas.microsoft.com/office/powerpoint/2010/main" val="4038134173"/>
      </p:ext>
    </p:extLst>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Goal-Setting Guidelines</a:t>
            </a:r>
            <a:endParaRPr lang="en-US" dirty="0"/>
          </a:p>
        </p:txBody>
      </p:sp>
      <p:sp>
        <p:nvSpPr>
          <p:cNvPr id="3" name="Content Placeholder 2"/>
          <p:cNvSpPr>
            <a:spLocks noGrp="1"/>
          </p:cNvSpPr>
          <p:nvPr>
            <p:ph idx="1"/>
          </p:nvPr>
        </p:nvSpPr>
        <p:spPr/>
        <p:txBody>
          <a:bodyPr/>
          <a:lstStyle/>
          <a:p>
            <a:r>
              <a:rPr lang="en-US" b="1" dirty="0" smtClean="0"/>
              <a:t>S</a:t>
            </a:r>
            <a:r>
              <a:rPr lang="en-US" dirty="0" smtClean="0"/>
              <a:t>	specific</a:t>
            </a:r>
          </a:p>
          <a:p>
            <a:endParaRPr lang="en-US" b="1" dirty="0" smtClean="0"/>
          </a:p>
          <a:p>
            <a:r>
              <a:rPr lang="en-US" b="1" dirty="0" smtClean="0"/>
              <a:t>M</a:t>
            </a:r>
            <a:r>
              <a:rPr lang="en-US" dirty="0" smtClean="0"/>
              <a:t>	measurable</a:t>
            </a:r>
          </a:p>
          <a:p>
            <a:endParaRPr lang="en-US" b="1" dirty="0" smtClean="0"/>
          </a:p>
          <a:p>
            <a:r>
              <a:rPr lang="en-US" b="1" dirty="0" smtClean="0"/>
              <a:t>A</a:t>
            </a:r>
            <a:r>
              <a:rPr lang="en-US" dirty="0" smtClean="0"/>
              <a:t>	action-oriented</a:t>
            </a:r>
          </a:p>
          <a:p>
            <a:endParaRPr lang="en-US" b="1" dirty="0" smtClean="0"/>
          </a:p>
          <a:p>
            <a:r>
              <a:rPr lang="en-US" b="1" dirty="0" smtClean="0"/>
              <a:t>R</a:t>
            </a:r>
            <a:r>
              <a:rPr lang="en-US" dirty="0" smtClean="0"/>
              <a:t>	realistic</a:t>
            </a:r>
          </a:p>
          <a:p>
            <a:endParaRPr lang="en-US" b="1" dirty="0" smtClean="0"/>
          </a:p>
          <a:p>
            <a:r>
              <a:rPr lang="en-US" b="1" dirty="0" smtClean="0"/>
              <a:t>T</a:t>
            </a:r>
            <a:r>
              <a:rPr lang="en-US" dirty="0" smtClean="0"/>
              <a:t>	time-based</a:t>
            </a:r>
            <a:endParaRPr lang="en-US" dirty="0"/>
          </a:p>
        </p:txBody>
      </p:sp>
      <p:sp>
        <p:nvSpPr>
          <p:cNvPr id="4" name="Footer Placeholder 3"/>
          <p:cNvSpPr>
            <a:spLocks noGrp="1"/>
          </p:cNvSpPr>
          <p:nvPr>
            <p:ph type="ftr" sz="quarter" idx="11"/>
          </p:nvPr>
        </p:nvSpPr>
        <p:spPr/>
        <p:txBody>
          <a:bodyPr/>
          <a:lstStyle/>
          <a:p>
            <a:r>
              <a:rPr lang="en-US" smtClean="0"/>
              <a:t>FN 221: Personal Finance</a:t>
            </a:r>
            <a:endParaRPr lang="en-US"/>
          </a:p>
        </p:txBody>
      </p:sp>
      <p:sp>
        <p:nvSpPr>
          <p:cNvPr id="5" name="Slide Number Placeholder 4"/>
          <p:cNvSpPr>
            <a:spLocks noGrp="1"/>
          </p:cNvSpPr>
          <p:nvPr>
            <p:ph type="sldNum" sz="quarter" idx="12"/>
          </p:nvPr>
        </p:nvSpPr>
        <p:spPr/>
        <p:txBody>
          <a:bodyPr/>
          <a:lstStyle/>
          <a:p>
            <a:fld id="{304EA3A7-80BF-408A-9BAF-2337D606B151}" type="slidenum">
              <a:rPr lang="en-US" smtClean="0"/>
              <a:t>17</a:t>
            </a:fld>
            <a:endParaRPr lang="en-US"/>
          </a:p>
        </p:txBody>
      </p:sp>
    </p:spTree>
    <p:extLst>
      <p:ext uri="{BB962C8B-B14F-4D97-AF65-F5344CB8AC3E}">
        <p14:creationId xmlns:p14="http://schemas.microsoft.com/office/powerpoint/2010/main" val="1809668803"/>
      </p:ext>
    </p:extLst>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Influences on Financial Planning</a:t>
            </a:r>
            <a:endParaRPr lang="en-US" dirty="0"/>
          </a:p>
        </p:txBody>
      </p:sp>
      <p:sp>
        <p:nvSpPr>
          <p:cNvPr id="3" name="Content Placeholder 2"/>
          <p:cNvSpPr>
            <a:spLocks noGrp="1"/>
          </p:cNvSpPr>
          <p:nvPr>
            <p:ph idx="1"/>
          </p:nvPr>
        </p:nvSpPr>
        <p:spPr/>
        <p:txBody>
          <a:bodyPr/>
          <a:lstStyle/>
          <a:p>
            <a:r>
              <a:rPr lang="en-US" dirty="0" smtClean="0"/>
              <a:t>Life Situation and Personal Values</a:t>
            </a:r>
          </a:p>
          <a:p>
            <a:pPr lvl="1"/>
            <a:r>
              <a:rPr lang="en-US" dirty="0" smtClean="0"/>
              <a:t>College Senior</a:t>
            </a:r>
          </a:p>
          <a:p>
            <a:pPr lvl="1"/>
            <a:r>
              <a:rPr lang="en-US" dirty="0" smtClean="0"/>
              <a:t>Near Graduation</a:t>
            </a:r>
          </a:p>
          <a:p>
            <a:pPr lvl="1"/>
            <a:r>
              <a:rPr lang="en-US" dirty="0" smtClean="0"/>
              <a:t>Wants to be financially secure (will talk about this in detail towards the end of the course)</a:t>
            </a:r>
          </a:p>
          <a:p>
            <a:pPr lvl="1"/>
            <a:endParaRPr lang="en-US" dirty="0"/>
          </a:p>
          <a:p>
            <a:r>
              <a:rPr lang="en-US" dirty="0" smtClean="0"/>
              <a:t>Economic Factors</a:t>
            </a:r>
          </a:p>
          <a:p>
            <a:pPr lvl="1"/>
            <a:r>
              <a:rPr lang="en-US" dirty="0" smtClean="0"/>
              <a:t>Inflation</a:t>
            </a:r>
          </a:p>
          <a:p>
            <a:pPr lvl="1"/>
            <a:r>
              <a:rPr lang="en-US" dirty="0" smtClean="0"/>
              <a:t>Consumer Spending</a:t>
            </a:r>
          </a:p>
          <a:p>
            <a:pPr lvl="1"/>
            <a:r>
              <a:rPr lang="en-US" dirty="0" smtClean="0"/>
              <a:t>Interest Rates</a:t>
            </a:r>
            <a:endParaRPr lang="en-US" dirty="0"/>
          </a:p>
        </p:txBody>
      </p:sp>
      <p:sp>
        <p:nvSpPr>
          <p:cNvPr id="4" name="Footer Placeholder 3"/>
          <p:cNvSpPr>
            <a:spLocks noGrp="1"/>
          </p:cNvSpPr>
          <p:nvPr>
            <p:ph type="ftr" sz="quarter" idx="11"/>
          </p:nvPr>
        </p:nvSpPr>
        <p:spPr/>
        <p:txBody>
          <a:bodyPr/>
          <a:lstStyle/>
          <a:p>
            <a:r>
              <a:rPr lang="en-US" smtClean="0"/>
              <a:t>FN 221: Personal Finance</a:t>
            </a:r>
            <a:endParaRPr lang="en-US"/>
          </a:p>
        </p:txBody>
      </p:sp>
      <p:sp>
        <p:nvSpPr>
          <p:cNvPr id="5" name="Slide Number Placeholder 4"/>
          <p:cNvSpPr>
            <a:spLocks noGrp="1"/>
          </p:cNvSpPr>
          <p:nvPr>
            <p:ph type="sldNum" sz="quarter" idx="12"/>
          </p:nvPr>
        </p:nvSpPr>
        <p:spPr/>
        <p:txBody>
          <a:bodyPr/>
          <a:lstStyle/>
          <a:p>
            <a:fld id="{304EA3A7-80BF-408A-9BAF-2337D606B151}" type="slidenum">
              <a:rPr lang="en-US" smtClean="0"/>
              <a:t>18</a:t>
            </a:fld>
            <a:endParaRPr lang="en-US"/>
          </a:p>
        </p:txBody>
      </p:sp>
    </p:spTree>
    <p:extLst>
      <p:ext uri="{BB962C8B-B14F-4D97-AF65-F5344CB8AC3E}">
        <p14:creationId xmlns:p14="http://schemas.microsoft.com/office/powerpoint/2010/main" val="841992555"/>
      </p:ext>
    </p:extLst>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What about YOU?</a:t>
            </a:r>
            <a:endParaRPr lang="en-US" dirty="0"/>
          </a:p>
        </p:txBody>
      </p:sp>
      <p:sp>
        <p:nvSpPr>
          <p:cNvPr id="3" name="Content Placeholder 2"/>
          <p:cNvSpPr>
            <a:spLocks noGrp="1"/>
          </p:cNvSpPr>
          <p:nvPr>
            <p:ph idx="1"/>
          </p:nvPr>
        </p:nvSpPr>
        <p:spPr/>
        <p:txBody>
          <a:bodyPr/>
          <a:lstStyle/>
          <a:p>
            <a:r>
              <a:rPr lang="en-US" dirty="0" smtClean="0"/>
              <a:t>Come up with your own Goals</a:t>
            </a:r>
          </a:p>
          <a:p>
            <a:endParaRPr lang="en-US" dirty="0"/>
          </a:p>
          <a:p>
            <a:endParaRPr lang="en-US" dirty="0" smtClean="0"/>
          </a:p>
          <a:p>
            <a:r>
              <a:rPr lang="en-US" dirty="0" smtClean="0"/>
              <a:t>You will need to understand your current situation as well</a:t>
            </a:r>
          </a:p>
          <a:p>
            <a:pPr marL="114300" indent="0">
              <a:buNone/>
            </a:pPr>
            <a:endParaRPr lang="en-US" dirty="0" smtClean="0"/>
          </a:p>
          <a:p>
            <a:pPr marL="114300" indent="0">
              <a:buNone/>
            </a:pPr>
            <a:endParaRPr lang="en-US" dirty="0" smtClean="0"/>
          </a:p>
          <a:p>
            <a:pPr marL="114300" indent="0">
              <a:buNone/>
            </a:pPr>
            <a:endParaRPr lang="en-US" dirty="0"/>
          </a:p>
          <a:p>
            <a:endParaRPr lang="en-US" dirty="0"/>
          </a:p>
        </p:txBody>
      </p:sp>
      <p:sp>
        <p:nvSpPr>
          <p:cNvPr id="4" name="Footer Placeholder 3"/>
          <p:cNvSpPr>
            <a:spLocks noGrp="1"/>
          </p:cNvSpPr>
          <p:nvPr>
            <p:ph type="ftr" sz="quarter" idx="11"/>
          </p:nvPr>
        </p:nvSpPr>
        <p:spPr/>
        <p:txBody>
          <a:bodyPr/>
          <a:lstStyle/>
          <a:p>
            <a:r>
              <a:rPr lang="en-US" smtClean="0"/>
              <a:t>FN 221: Personal Finance</a:t>
            </a:r>
            <a:endParaRPr lang="en-US"/>
          </a:p>
        </p:txBody>
      </p:sp>
      <p:sp>
        <p:nvSpPr>
          <p:cNvPr id="5" name="Slide Number Placeholder 4"/>
          <p:cNvSpPr>
            <a:spLocks noGrp="1"/>
          </p:cNvSpPr>
          <p:nvPr>
            <p:ph type="sldNum" sz="quarter" idx="12"/>
          </p:nvPr>
        </p:nvSpPr>
        <p:spPr/>
        <p:txBody>
          <a:bodyPr/>
          <a:lstStyle/>
          <a:p>
            <a:fld id="{304EA3A7-80BF-408A-9BAF-2337D606B151}" type="slidenum">
              <a:rPr lang="en-US" smtClean="0"/>
              <a:t>19</a:t>
            </a:fld>
            <a:endParaRPr lang="en-US"/>
          </a:p>
        </p:txBody>
      </p:sp>
    </p:spTree>
    <p:extLst>
      <p:ext uri="{BB962C8B-B14F-4D97-AF65-F5344CB8AC3E}">
        <p14:creationId xmlns:p14="http://schemas.microsoft.com/office/powerpoint/2010/main" val="2000316050"/>
      </p:ext>
    </p:extLst>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Personal Goals</a:t>
            </a:r>
            <a:endParaRPr lang="en-US" dirty="0"/>
          </a:p>
        </p:txBody>
      </p:sp>
      <p:sp>
        <p:nvSpPr>
          <p:cNvPr id="4" name="Footer Placeholder 3"/>
          <p:cNvSpPr>
            <a:spLocks noGrp="1"/>
          </p:cNvSpPr>
          <p:nvPr>
            <p:ph type="ftr" sz="quarter" idx="11"/>
          </p:nvPr>
        </p:nvSpPr>
        <p:spPr/>
        <p:txBody>
          <a:bodyPr/>
          <a:lstStyle/>
          <a:p>
            <a:r>
              <a:rPr lang="en-US" smtClean="0"/>
              <a:t>FN 221: Personal Finance</a:t>
            </a:r>
            <a:endParaRPr lang="en-US"/>
          </a:p>
        </p:txBody>
      </p:sp>
      <p:sp>
        <p:nvSpPr>
          <p:cNvPr id="5" name="Slide Number Placeholder 4"/>
          <p:cNvSpPr>
            <a:spLocks noGrp="1"/>
          </p:cNvSpPr>
          <p:nvPr>
            <p:ph type="sldNum" sz="quarter" idx="12"/>
          </p:nvPr>
        </p:nvSpPr>
        <p:spPr/>
        <p:txBody>
          <a:bodyPr/>
          <a:lstStyle/>
          <a:p>
            <a:fld id="{304EA3A7-80BF-408A-9BAF-2337D606B151}" type="slidenum">
              <a:rPr lang="en-US" smtClean="0"/>
              <a:t>20</a:t>
            </a:fld>
            <a:endParaRPr lang="en-US"/>
          </a:p>
        </p:txBody>
      </p:sp>
      <p:sp>
        <p:nvSpPr>
          <p:cNvPr id="6" name="Rectangle 3"/>
          <p:cNvSpPr txBox="1">
            <a:spLocks noChangeArrowheads="1"/>
          </p:cNvSpPr>
          <p:nvPr/>
        </p:nvSpPr>
        <p:spPr>
          <a:xfrm>
            <a:off x="914400" y="1600200"/>
            <a:ext cx="7620000" cy="5638800"/>
          </a:xfrm>
          <a:prstGeom prst="rect">
            <a:avLst/>
          </a:prstGeom>
        </p:spPr>
        <p:txBody>
          <a:bodyPr vert="horz" lIns="91440" tIns="45720" rIns="91440" bIns="45720" rtlCol="0">
            <a:normAutofit/>
          </a:bodyPr>
          <a:lstStyle>
            <a:lvl1pPr marL="342900" indent="-228600" algn="l" defTabSz="914400" rtl="0" eaLnBrk="1" latinLnBrk="0" hangingPunct="1">
              <a:spcBef>
                <a:spcPct val="20000"/>
              </a:spcBef>
              <a:buClr>
                <a:schemeClr val="accent1"/>
              </a:buClr>
              <a:buFont typeface="Arial" pitchFamily="34" charset="0"/>
              <a:buChar char="•"/>
              <a:defRPr sz="2200" kern="1200">
                <a:solidFill>
                  <a:schemeClr val="tx1"/>
                </a:solidFill>
                <a:latin typeface="+mn-lt"/>
                <a:ea typeface="+mn-ea"/>
                <a:cs typeface="+mn-cs"/>
              </a:defRPr>
            </a:lvl1pPr>
            <a:lvl2pPr marL="640080" indent="-228600" algn="l" defTabSz="914400" rtl="0" eaLnBrk="1" latinLnBrk="0" hangingPunct="1">
              <a:spcBef>
                <a:spcPct val="20000"/>
              </a:spcBef>
              <a:buClr>
                <a:schemeClr val="accent2"/>
              </a:buClr>
              <a:buFont typeface="Arial" pitchFamily="34" charset="0"/>
              <a:buChar char="•"/>
              <a:defRPr sz="2000" kern="1200">
                <a:solidFill>
                  <a:schemeClr val="tx1"/>
                </a:solidFill>
                <a:latin typeface="+mn-lt"/>
                <a:ea typeface="+mn-ea"/>
                <a:cs typeface="+mn-cs"/>
              </a:defRPr>
            </a:lvl2pPr>
            <a:lvl3pPr marL="1005840" indent="-228600" algn="l" defTabSz="914400" rtl="0" eaLnBrk="1" latinLnBrk="0" hangingPunct="1">
              <a:spcBef>
                <a:spcPct val="20000"/>
              </a:spcBef>
              <a:buClr>
                <a:schemeClr val="accent3"/>
              </a:buClr>
              <a:buFont typeface="Arial" pitchFamily="34" charset="0"/>
              <a:buChar char="•"/>
              <a:defRPr sz="1800" kern="1200">
                <a:solidFill>
                  <a:schemeClr val="tx1"/>
                </a:solidFill>
                <a:latin typeface="+mn-lt"/>
                <a:ea typeface="+mn-ea"/>
                <a:cs typeface="+mn-cs"/>
              </a:defRPr>
            </a:lvl3pPr>
            <a:lvl4pPr marL="1280160" indent="-228600" algn="l" defTabSz="914400" rtl="0" eaLnBrk="1" latinLnBrk="0" hangingPunct="1">
              <a:spcBef>
                <a:spcPct val="20000"/>
              </a:spcBef>
              <a:buClr>
                <a:schemeClr val="accent4"/>
              </a:buClr>
              <a:buFont typeface="Arial" pitchFamily="34" charset="0"/>
              <a:buChar char="•"/>
              <a:defRPr sz="1600" kern="1200">
                <a:solidFill>
                  <a:schemeClr val="tx1"/>
                </a:solidFill>
                <a:latin typeface="+mn-lt"/>
                <a:ea typeface="+mn-ea"/>
                <a:cs typeface="+mn-cs"/>
              </a:defRPr>
            </a:lvl4pPr>
            <a:lvl5pPr marL="1554480" indent="-228600" algn="l" defTabSz="914400" rtl="0" eaLnBrk="1" latinLnBrk="0" hangingPunct="1">
              <a:spcBef>
                <a:spcPct val="20000"/>
              </a:spcBef>
              <a:buClr>
                <a:schemeClr val="accent5"/>
              </a:buClr>
              <a:buFont typeface="Arial" pitchFamily="34" charset="0"/>
              <a:buChar char="•"/>
              <a:defRPr sz="1400" kern="1200" baseline="0">
                <a:solidFill>
                  <a:schemeClr val="tx1"/>
                </a:solidFill>
                <a:latin typeface="+mn-lt"/>
                <a:ea typeface="+mn-ea"/>
                <a:cs typeface="+mn-cs"/>
              </a:defRPr>
            </a:lvl5pPr>
            <a:lvl6pPr marL="1737360" indent="-182880" algn="l" defTabSz="914400" rtl="0" eaLnBrk="1" latinLnBrk="0" hangingPunct="1">
              <a:spcBef>
                <a:spcPct val="20000"/>
              </a:spcBef>
              <a:buClr>
                <a:schemeClr val="accent1"/>
              </a:buClr>
              <a:buFont typeface="Arial" pitchFamily="34" charset="0"/>
              <a:buChar char="•"/>
              <a:defRPr sz="1400" kern="1200" baseline="0">
                <a:solidFill>
                  <a:schemeClr val="tx1"/>
                </a:solidFill>
                <a:latin typeface="+mn-lt"/>
                <a:ea typeface="+mn-ea"/>
                <a:cs typeface="+mn-cs"/>
              </a:defRPr>
            </a:lvl6pPr>
            <a:lvl7pPr marL="1920240" indent="-182880" algn="l" defTabSz="914400" rtl="0" eaLnBrk="1" latinLnBrk="0" hangingPunct="1">
              <a:spcBef>
                <a:spcPct val="20000"/>
              </a:spcBef>
              <a:buClr>
                <a:schemeClr val="accent2"/>
              </a:buClr>
              <a:buFont typeface="Arial" pitchFamily="34" charset="0"/>
              <a:buChar char="•"/>
              <a:defRPr sz="1400" kern="1200">
                <a:solidFill>
                  <a:schemeClr val="tx1"/>
                </a:solidFill>
                <a:latin typeface="+mn-lt"/>
                <a:ea typeface="+mn-ea"/>
                <a:cs typeface="+mn-cs"/>
              </a:defRPr>
            </a:lvl7pPr>
            <a:lvl8pPr marL="2103120" indent="-182880" algn="l" defTabSz="914400" rtl="0" eaLnBrk="1" latinLnBrk="0" hangingPunct="1">
              <a:spcBef>
                <a:spcPct val="20000"/>
              </a:spcBef>
              <a:buClr>
                <a:schemeClr val="accent3"/>
              </a:buClr>
              <a:buFont typeface="Arial" pitchFamily="34" charset="0"/>
              <a:buChar char="•"/>
              <a:defRPr sz="1400" kern="1200">
                <a:solidFill>
                  <a:schemeClr val="tx1"/>
                </a:solidFill>
                <a:latin typeface="+mn-lt"/>
                <a:ea typeface="+mn-ea"/>
                <a:cs typeface="+mn-cs"/>
              </a:defRPr>
            </a:lvl8pPr>
            <a:lvl9pPr marL="2286000" indent="-182880" algn="l" defTabSz="914400" rtl="0" eaLnBrk="1" latinLnBrk="0" hangingPunct="1">
              <a:spcBef>
                <a:spcPct val="20000"/>
              </a:spcBef>
              <a:buClr>
                <a:schemeClr val="accent4"/>
              </a:buClr>
              <a:buFont typeface="Arial" pitchFamily="34" charset="0"/>
              <a:buChar char="•"/>
              <a:defRPr sz="1400" kern="1200">
                <a:solidFill>
                  <a:schemeClr val="tx1"/>
                </a:solidFill>
                <a:latin typeface="+mn-lt"/>
                <a:ea typeface="+mn-ea"/>
                <a:cs typeface="+mn-cs"/>
              </a:defRPr>
            </a:lvl9pPr>
          </a:lstStyle>
          <a:p>
            <a:pPr lvl="3" indent="-400050">
              <a:lnSpc>
                <a:spcPct val="90000"/>
              </a:lnSpc>
              <a:buFontTx/>
              <a:buNone/>
            </a:pPr>
            <a:r>
              <a:rPr lang="en-US" smtClean="0">
                <a:cs typeface="Arial" panose="020B0604020202020204" pitchFamily="34" charset="0"/>
              </a:rPr>
              <a:t>I bargained with Life for a Penny, </a:t>
            </a:r>
          </a:p>
          <a:p>
            <a:pPr lvl="3" indent="-400050">
              <a:lnSpc>
                <a:spcPct val="90000"/>
              </a:lnSpc>
              <a:buFontTx/>
              <a:buNone/>
            </a:pPr>
            <a:r>
              <a:rPr lang="en-US" smtClean="0">
                <a:cs typeface="Arial" panose="020B0604020202020204" pitchFamily="34" charset="0"/>
              </a:rPr>
              <a:t>  and Life would pay no more,</a:t>
            </a:r>
          </a:p>
          <a:p>
            <a:pPr lvl="3" indent="-400050">
              <a:lnSpc>
                <a:spcPct val="90000"/>
              </a:lnSpc>
              <a:buFontTx/>
              <a:buNone/>
            </a:pPr>
            <a:r>
              <a:rPr lang="en-US" smtClean="0">
                <a:cs typeface="Arial" panose="020B0604020202020204" pitchFamily="34" charset="0"/>
              </a:rPr>
              <a:t>However I begged at evening, </a:t>
            </a:r>
          </a:p>
          <a:p>
            <a:pPr lvl="3" indent="-400050">
              <a:lnSpc>
                <a:spcPct val="90000"/>
              </a:lnSpc>
              <a:buFontTx/>
              <a:buNone/>
            </a:pPr>
            <a:r>
              <a:rPr lang="en-US" smtClean="0">
                <a:cs typeface="Arial" panose="020B0604020202020204" pitchFamily="34" charset="0"/>
              </a:rPr>
              <a:t>  When I counted my scanty store.</a:t>
            </a:r>
          </a:p>
          <a:p>
            <a:pPr lvl="3" indent="-400050">
              <a:lnSpc>
                <a:spcPct val="90000"/>
              </a:lnSpc>
              <a:buFontTx/>
              <a:buNone/>
            </a:pPr>
            <a:r>
              <a:rPr lang="en-US" smtClean="0">
                <a:cs typeface="Arial" panose="020B0604020202020204" pitchFamily="34" charset="0"/>
              </a:rPr>
              <a:t>For Life is a just employer, </a:t>
            </a:r>
          </a:p>
          <a:p>
            <a:pPr lvl="3" indent="-400050">
              <a:lnSpc>
                <a:spcPct val="90000"/>
              </a:lnSpc>
              <a:buFontTx/>
              <a:buNone/>
            </a:pPr>
            <a:r>
              <a:rPr lang="en-US" smtClean="0">
                <a:cs typeface="Arial" panose="020B0604020202020204" pitchFamily="34" charset="0"/>
              </a:rPr>
              <a:t>  He will give you what you ask,</a:t>
            </a:r>
          </a:p>
          <a:p>
            <a:pPr lvl="3" indent="-400050">
              <a:lnSpc>
                <a:spcPct val="90000"/>
              </a:lnSpc>
              <a:buFontTx/>
              <a:buNone/>
            </a:pPr>
            <a:r>
              <a:rPr lang="en-US" smtClean="0">
                <a:cs typeface="Arial" panose="020B0604020202020204" pitchFamily="34" charset="0"/>
              </a:rPr>
              <a:t>But once you have set the wages, </a:t>
            </a:r>
          </a:p>
          <a:p>
            <a:pPr lvl="3" indent="-400050">
              <a:lnSpc>
                <a:spcPct val="90000"/>
              </a:lnSpc>
              <a:buFontTx/>
              <a:buNone/>
            </a:pPr>
            <a:r>
              <a:rPr lang="en-US" smtClean="0">
                <a:cs typeface="Arial" panose="020B0604020202020204" pitchFamily="34" charset="0"/>
              </a:rPr>
              <a:t>  Why, you must bear the task.</a:t>
            </a:r>
          </a:p>
          <a:p>
            <a:pPr lvl="3" indent="-400050">
              <a:lnSpc>
                <a:spcPct val="90000"/>
              </a:lnSpc>
              <a:buFontTx/>
              <a:buNone/>
            </a:pPr>
            <a:r>
              <a:rPr lang="en-US" smtClean="0">
                <a:cs typeface="Arial" panose="020B0604020202020204" pitchFamily="34" charset="0"/>
              </a:rPr>
              <a:t>I worked for a menial's hire, </a:t>
            </a:r>
          </a:p>
          <a:p>
            <a:pPr lvl="3" indent="-400050">
              <a:lnSpc>
                <a:spcPct val="90000"/>
              </a:lnSpc>
              <a:buFontTx/>
              <a:buNone/>
            </a:pPr>
            <a:r>
              <a:rPr lang="en-US" smtClean="0">
                <a:cs typeface="Arial" panose="020B0604020202020204" pitchFamily="34" charset="0"/>
              </a:rPr>
              <a:t>  Only to learn, dismayed,</a:t>
            </a:r>
          </a:p>
          <a:p>
            <a:pPr lvl="3" indent="-400050">
              <a:lnSpc>
                <a:spcPct val="90000"/>
              </a:lnSpc>
              <a:buFontTx/>
              <a:buNone/>
            </a:pPr>
            <a:r>
              <a:rPr lang="en-US" smtClean="0">
                <a:cs typeface="Times New Roman" panose="02020603050405020304" pitchFamily="18" charset="0"/>
              </a:rPr>
              <a:t>That any wage I had asked of Life, </a:t>
            </a:r>
          </a:p>
          <a:p>
            <a:pPr lvl="3" indent="-400050">
              <a:lnSpc>
                <a:spcPct val="90000"/>
              </a:lnSpc>
              <a:buFontTx/>
              <a:buNone/>
            </a:pPr>
            <a:r>
              <a:rPr lang="en-US" smtClean="0">
                <a:cs typeface="Times New Roman" panose="02020603050405020304" pitchFamily="18" charset="0"/>
              </a:rPr>
              <a:t>  Life would have willingly paid</a:t>
            </a:r>
            <a:r>
              <a:rPr lang="en-US" smtClean="0">
                <a:cs typeface="Arial" panose="020B0604020202020204" pitchFamily="34" charset="0"/>
              </a:rPr>
              <a:t>. </a:t>
            </a:r>
          </a:p>
          <a:p>
            <a:pPr algn="ctr">
              <a:lnSpc>
                <a:spcPct val="90000"/>
              </a:lnSpc>
              <a:buFontTx/>
              <a:buNone/>
            </a:pPr>
            <a:r>
              <a:rPr lang="en-US" sz="1400" smtClean="0"/>
              <a:t>(Jessie Rittenhouse, from Napoleon Hill, </a:t>
            </a:r>
            <a:r>
              <a:rPr lang="en-US" sz="1400" i="1" smtClean="0"/>
              <a:t>Think and Grow Rich</a:t>
            </a:r>
            <a:r>
              <a:rPr lang="en-US" sz="1400" smtClean="0"/>
              <a:t>, Ralston Society, 1937,  p.40)</a:t>
            </a:r>
            <a:r>
              <a:rPr lang="en-US" sz="2000" smtClean="0"/>
              <a:t> </a:t>
            </a:r>
            <a:endParaRPr lang="en-US" sz="1800" smtClean="0">
              <a:cs typeface="Arial" panose="020B0604020202020204" pitchFamily="34" charset="0"/>
            </a:endParaRPr>
          </a:p>
          <a:p>
            <a:pPr lvl="1" algn="r">
              <a:lnSpc>
                <a:spcPct val="90000"/>
              </a:lnSpc>
              <a:buFontTx/>
              <a:buNone/>
            </a:pPr>
            <a:r>
              <a:rPr lang="en-US" i="1" smtClean="0"/>
              <a:t> </a:t>
            </a:r>
            <a:r>
              <a:rPr lang="en-US" smtClean="0"/>
              <a:t>  </a:t>
            </a:r>
            <a:endParaRPr lang="en-US" dirty="0" smtClean="0"/>
          </a:p>
        </p:txBody>
      </p:sp>
    </p:spTree>
    <p:extLst>
      <p:ext uri="{BB962C8B-B14F-4D97-AF65-F5344CB8AC3E}">
        <p14:creationId xmlns:p14="http://schemas.microsoft.com/office/powerpoint/2010/main" val="346615046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 presetClass="entr" presetSubtype="10" fill="hold" grpId="0" nodeType="clickEffect">
                                  <p:stCondLst>
                                    <p:cond delay="0"/>
                                  </p:stCondLst>
                                  <p:childTnLst>
                                    <p:set>
                                      <p:cBhvr>
                                        <p:cTn id="6" dur="1" fill="hold">
                                          <p:stCondLst>
                                            <p:cond delay="0"/>
                                          </p:stCondLst>
                                        </p:cTn>
                                        <p:tgtEl>
                                          <p:spTgt spid="6">
                                            <p:txEl>
                                              <p:pRg st="0" end="0"/>
                                            </p:txEl>
                                          </p:spTgt>
                                        </p:tgtEl>
                                        <p:attrNameLst>
                                          <p:attrName>style.visibility</p:attrName>
                                        </p:attrNameLst>
                                      </p:cBhvr>
                                      <p:to>
                                        <p:strVal val="visible"/>
                                      </p:to>
                                    </p:set>
                                    <p:animEffect transition="in" filter="checkerboard(across)">
                                      <p:cBhvr>
                                        <p:cTn id="7" dur="500"/>
                                        <p:tgtEl>
                                          <p:spTgt spid="6">
                                            <p:txEl>
                                              <p:pRg st="0" end="0"/>
                                            </p:txEl>
                                          </p:spTgt>
                                        </p:tgtEl>
                                      </p:cBhvr>
                                    </p:animEffect>
                                  </p:childTnLst>
                                </p:cTn>
                              </p:par>
                              <p:par>
                                <p:cTn id="8" presetID="5" presetClass="entr" presetSubtype="10" fill="hold" grpId="0" nodeType="withEffect">
                                  <p:stCondLst>
                                    <p:cond delay="0"/>
                                  </p:stCondLst>
                                  <p:childTnLst>
                                    <p:set>
                                      <p:cBhvr>
                                        <p:cTn id="9" dur="1" fill="hold">
                                          <p:stCondLst>
                                            <p:cond delay="0"/>
                                          </p:stCondLst>
                                        </p:cTn>
                                        <p:tgtEl>
                                          <p:spTgt spid="6">
                                            <p:txEl>
                                              <p:pRg st="1" end="1"/>
                                            </p:txEl>
                                          </p:spTgt>
                                        </p:tgtEl>
                                        <p:attrNameLst>
                                          <p:attrName>style.visibility</p:attrName>
                                        </p:attrNameLst>
                                      </p:cBhvr>
                                      <p:to>
                                        <p:strVal val="visible"/>
                                      </p:to>
                                    </p:set>
                                    <p:animEffect transition="in" filter="checkerboard(across)">
                                      <p:cBhvr>
                                        <p:cTn id="10" dur="500"/>
                                        <p:tgtEl>
                                          <p:spTgt spid="6">
                                            <p:txEl>
                                              <p:pRg st="1" end="1"/>
                                            </p:txEl>
                                          </p:spTgt>
                                        </p:tgtEl>
                                      </p:cBhvr>
                                    </p:animEffect>
                                  </p:childTnLst>
                                </p:cTn>
                              </p:par>
                              <p:par>
                                <p:cTn id="11" presetID="5" presetClass="entr" presetSubtype="10" fill="hold" grpId="0" nodeType="withEffect">
                                  <p:stCondLst>
                                    <p:cond delay="0"/>
                                  </p:stCondLst>
                                  <p:childTnLst>
                                    <p:set>
                                      <p:cBhvr>
                                        <p:cTn id="12" dur="1" fill="hold">
                                          <p:stCondLst>
                                            <p:cond delay="0"/>
                                          </p:stCondLst>
                                        </p:cTn>
                                        <p:tgtEl>
                                          <p:spTgt spid="6">
                                            <p:txEl>
                                              <p:pRg st="2" end="2"/>
                                            </p:txEl>
                                          </p:spTgt>
                                        </p:tgtEl>
                                        <p:attrNameLst>
                                          <p:attrName>style.visibility</p:attrName>
                                        </p:attrNameLst>
                                      </p:cBhvr>
                                      <p:to>
                                        <p:strVal val="visible"/>
                                      </p:to>
                                    </p:set>
                                    <p:animEffect transition="in" filter="checkerboard(across)">
                                      <p:cBhvr>
                                        <p:cTn id="13" dur="500"/>
                                        <p:tgtEl>
                                          <p:spTgt spid="6">
                                            <p:txEl>
                                              <p:pRg st="2" end="2"/>
                                            </p:txEl>
                                          </p:spTgt>
                                        </p:tgtEl>
                                      </p:cBhvr>
                                    </p:animEffect>
                                  </p:childTnLst>
                                </p:cTn>
                              </p:par>
                              <p:par>
                                <p:cTn id="14" presetID="5" presetClass="entr" presetSubtype="10" fill="hold" grpId="0" nodeType="withEffect">
                                  <p:stCondLst>
                                    <p:cond delay="0"/>
                                  </p:stCondLst>
                                  <p:childTnLst>
                                    <p:set>
                                      <p:cBhvr>
                                        <p:cTn id="15" dur="1" fill="hold">
                                          <p:stCondLst>
                                            <p:cond delay="0"/>
                                          </p:stCondLst>
                                        </p:cTn>
                                        <p:tgtEl>
                                          <p:spTgt spid="6">
                                            <p:txEl>
                                              <p:pRg st="3" end="3"/>
                                            </p:txEl>
                                          </p:spTgt>
                                        </p:tgtEl>
                                        <p:attrNameLst>
                                          <p:attrName>style.visibility</p:attrName>
                                        </p:attrNameLst>
                                      </p:cBhvr>
                                      <p:to>
                                        <p:strVal val="visible"/>
                                      </p:to>
                                    </p:set>
                                    <p:animEffect transition="in" filter="checkerboard(across)">
                                      <p:cBhvr>
                                        <p:cTn id="16" dur="500"/>
                                        <p:tgtEl>
                                          <p:spTgt spid="6">
                                            <p:txEl>
                                              <p:pRg st="3" end="3"/>
                                            </p:txEl>
                                          </p:spTgt>
                                        </p:tgtEl>
                                      </p:cBhvr>
                                    </p:animEffect>
                                  </p:childTnLst>
                                </p:cTn>
                              </p:par>
                              <p:par>
                                <p:cTn id="17" presetID="5" presetClass="entr" presetSubtype="10" fill="hold" grpId="0" nodeType="withEffect">
                                  <p:stCondLst>
                                    <p:cond delay="0"/>
                                  </p:stCondLst>
                                  <p:childTnLst>
                                    <p:set>
                                      <p:cBhvr>
                                        <p:cTn id="18" dur="1" fill="hold">
                                          <p:stCondLst>
                                            <p:cond delay="0"/>
                                          </p:stCondLst>
                                        </p:cTn>
                                        <p:tgtEl>
                                          <p:spTgt spid="6">
                                            <p:txEl>
                                              <p:pRg st="4" end="4"/>
                                            </p:txEl>
                                          </p:spTgt>
                                        </p:tgtEl>
                                        <p:attrNameLst>
                                          <p:attrName>style.visibility</p:attrName>
                                        </p:attrNameLst>
                                      </p:cBhvr>
                                      <p:to>
                                        <p:strVal val="visible"/>
                                      </p:to>
                                    </p:set>
                                    <p:animEffect transition="in" filter="checkerboard(across)">
                                      <p:cBhvr>
                                        <p:cTn id="19" dur="500"/>
                                        <p:tgtEl>
                                          <p:spTgt spid="6">
                                            <p:txEl>
                                              <p:pRg st="4" end="4"/>
                                            </p:txEl>
                                          </p:spTgt>
                                        </p:tgtEl>
                                      </p:cBhvr>
                                    </p:animEffect>
                                  </p:childTnLst>
                                </p:cTn>
                              </p:par>
                              <p:par>
                                <p:cTn id="20" presetID="5" presetClass="entr" presetSubtype="10" fill="hold" grpId="0" nodeType="withEffect">
                                  <p:stCondLst>
                                    <p:cond delay="0"/>
                                  </p:stCondLst>
                                  <p:childTnLst>
                                    <p:set>
                                      <p:cBhvr>
                                        <p:cTn id="21" dur="1" fill="hold">
                                          <p:stCondLst>
                                            <p:cond delay="0"/>
                                          </p:stCondLst>
                                        </p:cTn>
                                        <p:tgtEl>
                                          <p:spTgt spid="6">
                                            <p:txEl>
                                              <p:pRg st="5" end="5"/>
                                            </p:txEl>
                                          </p:spTgt>
                                        </p:tgtEl>
                                        <p:attrNameLst>
                                          <p:attrName>style.visibility</p:attrName>
                                        </p:attrNameLst>
                                      </p:cBhvr>
                                      <p:to>
                                        <p:strVal val="visible"/>
                                      </p:to>
                                    </p:set>
                                    <p:animEffect transition="in" filter="checkerboard(across)">
                                      <p:cBhvr>
                                        <p:cTn id="22" dur="500"/>
                                        <p:tgtEl>
                                          <p:spTgt spid="6">
                                            <p:txEl>
                                              <p:pRg st="5" end="5"/>
                                            </p:txEl>
                                          </p:spTgt>
                                        </p:tgtEl>
                                      </p:cBhvr>
                                    </p:animEffect>
                                  </p:childTnLst>
                                </p:cTn>
                              </p:par>
                              <p:par>
                                <p:cTn id="23" presetID="5" presetClass="entr" presetSubtype="10" fill="hold" grpId="0" nodeType="withEffect">
                                  <p:stCondLst>
                                    <p:cond delay="0"/>
                                  </p:stCondLst>
                                  <p:childTnLst>
                                    <p:set>
                                      <p:cBhvr>
                                        <p:cTn id="24" dur="1" fill="hold">
                                          <p:stCondLst>
                                            <p:cond delay="0"/>
                                          </p:stCondLst>
                                        </p:cTn>
                                        <p:tgtEl>
                                          <p:spTgt spid="6">
                                            <p:txEl>
                                              <p:pRg st="6" end="6"/>
                                            </p:txEl>
                                          </p:spTgt>
                                        </p:tgtEl>
                                        <p:attrNameLst>
                                          <p:attrName>style.visibility</p:attrName>
                                        </p:attrNameLst>
                                      </p:cBhvr>
                                      <p:to>
                                        <p:strVal val="visible"/>
                                      </p:to>
                                    </p:set>
                                    <p:animEffect transition="in" filter="checkerboard(across)">
                                      <p:cBhvr>
                                        <p:cTn id="25" dur="500"/>
                                        <p:tgtEl>
                                          <p:spTgt spid="6">
                                            <p:txEl>
                                              <p:pRg st="6" end="6"/>
                                            </p:txEl>
                                          </p:spTgt>
                                        </p:tgtEl>
                                      </p:cBhvr>
                                    </p:animEffect>
                                  </p:childTnLst>
                                </p:cTn>
                              </p:par>
                              <p:par>
                                <p:cTn id="26" presetID="5" presetClass="entr" presetSubtype="10" fill="hold" grpId="0" nodeType="withEffect">
                                  <p:stCondLst>
                                    <p:cond delay="0"/>
                                  </p:stCondLst>
                                  <p:childTnLst>
                                    <p:set>
                                      <p:cBhvr>
                                        <p:cTn id="27" dur="1" fill="hold">
                                          <p:stCondLst>
                                            <p:cond delay="0"/>
                                          </p:stCondLst>
                                        </p:cTn>
                                        <p:tgtEl>
                                          <p:spTgt spid="6">
                                            <p:txEl>
                                              <p:pRg st="7" end="7"/>
                                            </p:txEl>
                                          </p:spTgt>
                                        </p:tgtEl>
                                        <p:attrNameLst>
                                          <p:attrName>style.visibility</p:attrName>
                                        </p:attrNameLst>
                                      </p:cBhvr>
                                      <p:to>
                                        <p:strVal val="visible"/>
                                      </p:to>
                                    </p:set>
                                    <p:animEffect transition="in" filter="checkerboard(across)">
                                      <p:cBhvr>
                                        <p:cTn id="28" dur="500"/>
                                        <p:tgtEl>
                                          <p:spTgt spid="6">
                                            <p:txEl>
                                              <p:pRg st="7" end="7"/>
                                            </p:txEl>
                                          </p:spTgt>
                                        </p:tgtEl>
                                      </p:cBhvr>
                                    </p:animEffect>
                                  </p:childTnLst>
                                </p:cTn>
                              </p:par>
                              <p:par>
                                <p:cTn id="29" presetID="5" presetClass="entr" presetSubtype="10" fill="hold" grpId="0" nodeType="withEffect">
                                  <p:stCondLst>
                                    <p:cond delay="0"/>
                                  </p:stCondLst>
                                  <p:childTnLst>
                                    <p:set>
                                      <p:cBhvr>
                                        <p:cTn id="30" dur="1" fill="hold">
                                          <p:stCondLst>
                                            <p:cond delay="0"/>
                                          </p:stCondLst>
                                        </p:cTn>
                                        <p:tgtEl>
                                          <p:spTgt spid="6">
                                            <p:txEl>
                                              <p:pRg st="8" end="8"/>
                                            </p:txEl>
                                          </p:spTgt>
                                        </p:tgtEl>
                                        <p:attrNameLst>
                                          <p:attrName>style.visibility</p:attrName>
                                        </p:attrNameLst>
                                      </p:cBhvr>
                                      <p:to>
                                        <p:strVal val="visible"/>
                                      </p:to>
                                    </p:set>
                                    <p:animEffect transition="in" filter="checkerboard(across)">
                                      <p:cBhvr>
                                        <p:cTn id="31" dur="500"/>
                                        <p:tgtEl>
                                          <p:spTgt spid="6">
                                            <p:txEl>
                                              <p:pRg st="8" end="8"/>
                                            </p:txEl>
                                          </p:spTgt>
                                        </p:tgtEl>
                                      </p:cBhvr>
                                    </p:animEffect>
                                  </p:childTnLst>
                                </p:cTn>
                              </p:par>
                              <p:par>
                                <p:cTn id="32" presetID="5" presetClass="entr" presetSubtype="10" fill="hold" grpId="0" nodeType="withEffect">
                                  <p:stCondLst>
                                    <p:cond delay="0"/>
                                  </p:stCondLst>
                                  <p:childTnLst>
                                    <p:set>
                                      <p:cBhvr>
                                        <p:cTn id="33" dur="1" fill="hold">
                                          <p:stCondLst>
                                            <p:cond delay="0"/>
                                          </p:stCondLst>
                                        </p:cTn>
                                        <p:tgtEl>
                                          <p:spTgt spid="6">
                                            <p:txEl>
                                              <p:pRg st="9" end="9"/>
                                            </p:txEl>
                                          </p:spTgt>
                                        </p:tgtEl>
                                        <p:attrNameLst>
                                          <p:attrName>style.visibility</p:attrName>
                                        </p:attrNameLst>
                                      </p:cBhvr>
                                      <p:to>
                                        <p:strVal val="visible"/>
                                      </p:to>
                                    </p:set>
                                    <p:animEffect transition="in" filter="checkerboard(across)">
                                      <p:cBhvr>
                                        <p:cTn id="34" dur="500"/>
                                        <p:tgtEl>
                                          <p:spTgt spid="6">
                                            <p:txEl>
                                              <p:pRg st="9" end="9"/>
                                            </p:txEl>
                                          </p:spTgt>
                                        </p:tgtEl>
                                      </p:cBhvr>
                                    </p:animEffect>
                                  </p:childTnLst>
                                </p:cTn>
                              </p:par>
                              <p:par>
                                <p:cTn id="35" presetID="5" presetClass="entr" presetSubtype="10" fill="hold" grpId="0" nodeType="withEffect">
                                  <p:stCondLst>
                                    <p:cond delay="0"/>
                                  </p:stCondLst>
                                  <p:childTnLst>
                                    <p:set>
                                      <p:cBhvr>
                                        <p:cTn id="36" dur="1" fill="hold">
                                          <p:stCondLst>
                                            <p:cond delay="0"/>
                                          </p:stCondLst>
                                        </p:cTn>
                                        <p:tgtEl>
                                          <p:spTgt spid="6">
                                            <p:txEl>
                                              <p:pRg st="10" end="10"/>
                                            </p:txEl>
                                          </p:spTgt>
                                        </p:tgtEl>
                                        <p:attrNameLst>
                                          <p:attrName>style.visibility</p:attrName>
                                        </p:attrNameLst>
                                      </p:cBhvr>
                                      <p:to>
                                        <p:strVal val="visible"/>
                                      </p:to>
                                    </p:set>
                                    <p:animEffect transition="in" filter="checkerboard(across)">
                                      <p:cBhvr>
                                        <p:cTn id="37" dur="500"/>
                                        <p:tgtEl>
                                          <p:spTgt spid="6">
                                            <p:txEl>
                                              <p:pRg st="10" end="10"/>
                                            </p:txEl>
                                          </p:spTgt>
                                        </p:tgtEl>
                                      </p:cBhvr>
                                    </p:animEffect>
                                  </p:childTnLst>
                                </p:cTn>
                              </p:par>
                              <p:par>
                                <p:cTn id="38" presetID="5" presetClass="entr" presetSubtype="10" fill="hold" grpId="0" nodeType="withEffect">
                                  <p:stCondLst>
                                    <p:cond delay="0"/>
                                  </p:stCondLst>
                                  <p:childTnLst>
                                    <p:set>
                                      <p:cBhvr>
                                        <p:cTn id="39" dur="1" fill="hold">
                                          <p:stCondLst>
                                            <p:cond delay="0"/>
                                          </p:stCondLst>
                                        </p:cTn>
                                        <p:tgtEl>
                                          <p:spTgt spid="6">
                                            <p:txEl>
                                              <p:pRg st="11" end="11"/>
                                            </p:txEl>
                                          </p:spTgt>
                                        </p:tgtEl>
                                        <p:attrNameLst>
                                          <p:attrName>style.visibility</p:attrName>
                                        </p:attrNameLst>
                                      </p:cBhvr>
                                      <p:to>
                                        <p:strVal val="visible"/>
                                      </p:to>
                                    </p:set>
                                    <p:animEffect transition="in" filter="checkerboard(across)">
                                      <p:cBhvr>
                                        <p:cTn id="40" dur="500"/>
                                        <p:tgtEl>
                                          <p:spTgt spid="6">
                                            <p:txEl>
                                              <p:pRg st="11" end="11"/>
                                            </p:txEl>
                                          </p:spTgt>
                                        </p:tgtEl>
                                      </p:cBhvr>
                                    </p:animEffect>
                                  </p:childTnLst>
                                </p:cTn>
                              </p:par>
                              <p:par>
                                <p:cTn id="41" presetID="5" presetClass="entr" presetSubtype="10" fill="hold" grpId="0" nodeType="withEffect">
                                  <p:stCondLst>
                                    <p:cond delay="0"/>
                                  </p:stCondLst>
                                  <p:childTnLst>
                                    <p:set>
                                      <p:cBhvr>
                                        <p:cTn id="42" dur="1" fill="hold">
                                          <p:stCondLst>
                                            <p:cond delay="0"/>
                                          </p:stCondLst>
                                        </p:cTn>
                                        <p:tgtEl>
                                          <p:spTgt spid="6">
                                            <p:txEl>
                                              <p:pRg st="12" end="12"/>
                                            </p:txEl>
                                          </p:spTgt>
                                        </p:tgtEl>
                                        <p:attrNameLst>
                                          <p:attrName>style.visibility</p:attrName>
                                        </p:attrNameLst>
                                      </p:cBhvr>
                                      <p:to>
                                        <p:strVal val="visible"/>
                                      </p:to>
                                    </p:set>
                                    <p:animEffect transition="in" filter="checkerboard(across)">
                                      <p:cBhvr>
                                        <p:cTn id="43" dur="500"/>
                                        <p:tgtEl>
                                          <p:spTgt spid="6">
                                            <p:txEl>
                                              <p:pRg st="12" end="12"/>
                                            </p:txEl>
                                          </p:spTgt>
                                        </p:tgtEl>
                                      </p:cBhvr>
                                    </p:animEffect>
                                  </p:childTnLst>
                                </p:cTn>
                              </p:par>
                              <p:par>
                                <p:cTn id="44" presetID="5" presetClass="entr" presetSubtype="10" fill="hold" grpId="0" nodeType="withEffect">
                                  <p:stCondLst>
                                    <p:cond delay="0"/>
                                  </p:stCondLst>
                                  <p:childTnLst>
                                    <p:set>
                                      <p:cBhvr>
                                        <p:cTn id="45" dur="1" fill="hold">
                                          <p:stCondLst>
                                            <p:cond delay="0"/>
                                          </p:stCondLst>
                                        </p:cTn>
                                        <p:tgtEl>
                                          <p:spTgt spid="6">
                                            <p:txEl>
                                              <p:pRg st="13" end="13"/>
                                            </p:txEl>
                                          </p:spTgt>
                                        </p:tgtEl>
                                        <p:attrNameLst>
                                          <p:attrName>style.visibility</p:attrName>
                                        </p:attrNameLst>
                                      </p:cBhvr>
                                      <p:to>
                                        <p:strVal val="visible"/>
                                      </p:to>
                                    </p:set>
                                    <p:animEffect transition="in" filter="checkerboard(across)">
                                      <p:cBhvr>
                                        <p:cTn id="46" dur="500"/>
                                        <p:tgtEl>
                                          <p:spTgt spid="6">
                                            <p:txEl>
                                              <p:pRg st="13" end="13"/>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build="allAtOnce"/>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Assignment 1</a:t>
            </a:r>
            <a:endParaRPr lang="en-US" dirty="0"/>
          </a:p>
        </p:txBody>
      </p:sp>
      <p:sp>
        <p:nvSpPr>
          <p:cNvPr id="4" name="Footer Placeholder 3"/>
          <p:cNvSpPr>
            <a:spLocks noGrp="1"/>
          </p:cNvSpPr>
          <p:nvPr>
            <p:ph type="ftr" sz="quarter" idx="11"/>
          </p:nvPr>
        </p:nvSpPr>
        <p:spPr/>
        <p:txBody>
          <a:bodyPr/>
          <a:lstStyle/>
          <a:p>
            <a:r>
              <a:rPr lang="en-US" smtClean="0"/>
              <a:t>FN 221: Personal Finance</a:t>
            </a:r>
            <a:endParaRPr lang="en-US"/>
          </a:p>
        </p:txBody>
      </p:sp>
      <p:sp>
        <p:nvSpPr>
          <p:cNvPr id="5" name="Slide Number Placeholder 4"/>
          <p:cNvSpPr>
            <a:spLocks noGrp="1"/>
          </p:cNvSpPr>
          <p:nvPr>
            <p:ph type="sldNum" sz="quarter" idx="12"/>
          </p:nvPr>
        </p:nvSpPr>
        <p:spPr/>
        <p:txBody>
          <a:bodyPr/>
          <a:lstStyle/>
          <a:p>
            <a:fld id="{304EA3A7-80BF-408A-9BAF-2337D606B151}" type="slidenum">
              <a:rPr lang="en-US" smtClean="0"/>
              <a:t>21</a:t>
            </a:fld>
            <a:endParaRPr lang="en-US"/>
          </a:p>
        </p:txBody>
      </p:sp>
      <p:pic>
        <p:nvPicPr>
          <p:cNvPr id="4097" name="Picture 1"/>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85800" y="1143000"/>
            <a:ext cx="6753225" cy="554438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2148330475"/>
      </p:ext>
    </p:extLst>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Assignment 1</a:t>
            </a:r>
            <a:endParaRPr lang="en-US" dirty="0"/>
          </a:p>
        </p:txBody>
      </p:sp>
      <p:sp>
        <p:nvSpPr>
          <p:cNvPr id="3" name="Content Placeholder 2"/>
          <p:cNvSpPr>
            <a:spLocks noGrp="1"/>
          </p:cNvSpPr>
          <p:nvPr>
            <p:ph idx="1"/>
          </p:nvPr>
        </p:nvSpPr>
        <p:spPr/>
        <p:txBody>
          <a:bodyPr/>
          <a:lstStyle/>
          <a:p>
            <a:r>
              <a:rPr lang="en-US" dirty="0" smtClean="0"/>
              <a:t>Encourage you to fill it everyday. </a:t>
            </a:r>
          </a:p>
          <a:p>
            <a:r>
              <a:rPr lang="en-US" dirty="0" smtClean="0"/>
              <a:t>Do not make up the data. Try to fill up as much as possible and do it everyday for at least the next 4 months of this course.</a:t>
            </a:r>
          </a:p>
          <a:p>
            <a:r>
              <a:rPr lang="en-US" dirty="0" smtClean="0"/>
              <a:t>In the notes column, you can list what you think about what you see the figures you input.</a:t>
            </a:r>
          </a:p>
          <a:p>
            <a:r>
              <a:rPr lang="en-US" dirty="0" smtClean="0"/>
              <a:t>At the end of the course, write down 0.5 to 1 page on what you learn (individual) from this exercise.</a:t>
            </a:r>
            <a:endParaRPr lang="en-US" dirty="0"/>
          </a:p>
        </p:txBody>
      </p:sp>
      <p:sp>
        <p:nvSpPr>
          <p:cNvPr id="4" name="Footer Placeholder 3"/>
          <p:cNvSpPr>
            <a:spLocks noGrp="1"/>
          </p:cNvSpPr>
          <p:nvPr>
            <p:ph type="ftr" sz="quarter" idx="11"/>
          </p:nvPr>
        </p:nvSpPr>
        <p:spPr/>
        <p:txBody>
          <a:bodyPr/>
          <a:lstStyle/>
          <a:p>
            <a:r>
              <a:rPr lang="en-US" smtClean="0"/>
              <a:t>FN 221: Personal Finance</a:t>
            </a:r>
            <a:endParaRPr lang="en-US"/>
          </a:p>
        </p:txBody>
      </p:sp>
      <p:sp>
        <p:nvSpPr>
          <p:cNvPr id="5" name="Slide Number Placeholder 4"/>
          <p:cNvSpPr>
            <a:spLocks noGrp="1"/>
          </p:cNvSpPr>
          <p:nvPr>
            <p:ph type="sldNum" sz="quarter" idx="12"/>
          </p:nvPr>
        </p:nvSpPr>
        <p:spPr/>
        <p:txBody>
          <a:bodyPr/>
          <a:lstStyle/>
          <a:p>
            <a:fld id="{304EA3A7-80BF-408A-9BAF-2337D606B151}" type="slidenum">
              <a:rPr lang="en-US" smtClean="0"/>
              <a:t>22</a:t>
            </a:fld>
            <a:endParaRPr lang="en-US"/>
          </a:p>
        </p:txBody>
      </p:sp>
    </p:spTree>
    <p:extLst>
      <p:ext uri="{BB962C8B-B14F-4D97-AF65-F5344CB8AC3E}">
        <p14:creationId xmlns:p14="http://schemas.microsoft.com/office/powerpoint/2010/main" val="356424933"/>
      </p:ext>
    </p:extLst>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8" name="Rectangle 2"/>
          <p:cNvSpPr>
            <a:spLocks noGrp="1" noChangeArrowheads="1"/>
          </p:cNvSpPr>
          <p:nvPr>
            <p:ph type="ctrTitle"/>
          </p:nvPr>
        </p:nvSpPr>
        <p:spPr>
          <a:xfrm>
            <a:off x="304800" y="1828800"/>
            <a:ext cx="7772400" cy="1143000"/>
          </a:xfrm>
          <a:noFill/>
          <a:ln/>
        </p:spPr>
        <p:txBody>
          <a:bodyPr anchor="ctr"/>
          <a:lstStyle/>
          <a:p>
            <a:pPr algn="ctr"/>
            <a:r>
              <a:rPr lang="en-US" sz="4000" dirty="0" smtClean="0"/>
              <a:t>Opportunity Cost and Time Value of Money</a:t>
            </a:r>
            <a:endParaRPr lang="en-US" sz="4000" dirty="0"/>
          </a:p>
        </p:txBody>
      </p:sp>
      <p:sp>
        <p:nvSpPr>
          <p:cNvPr id="2" name="Subtitle 1"/>
          <p:cNvSpPr>
            <a:spLocks noGrp="1"/>
          </p:cNvSpPr>
          <p:nvPr>
            <p:ph type="subTitle" idx="1"/>
          </p:nvPr>
        </p:nvSpPr>
        <p:spPr/>
        <p:txBody>
          <a:bodyPr/>
          <a:lstStyle/>
          <a:p>
            <a:endParaRPr lang="en-US"/>
          </a:p>
        </p:txBody>
      </p:sp>
    </p:spTree>
    <p:extLst>
      <p:ext uri="{BB962C8B-B14F-4D97-AF65-F5344CB8AC3E}">
        <p14:creationId xmlns:p14="http://schemas.microsoft.com/office/powerpoint/2010/main" val="2705483969"/>
      </p:ext>
    </p:extLst>
  </p:cSld>
  <p:clrMapOvr>
    <a:masterClrMapping/>
  </p:clrMapOvr>
  <p:transition>
    <p:cut/>
  </p:transition>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6" name="Rectangle 2"/>
          <p:cNvSpPr>
            <a:spLocks noGrp="1" noChangeArrowheads="1"/>
          </p:cNvSpPr>
          <p:nvPr>
            <p:ph type="title"/>
          </p:nvPr>
        </p:nvSpPr>
        <p:spPr>
          <a:noFill/>
          <a:ln/>
        </p:spPr>
        <p:txBody>
          <a:bodyPr/>
          <a:lstStyle/>
          <a:p>
            <a:r>
              <a:rPr lang="en-US"/>
              <a:t>Time Value of Money</a:t>
            </a:r>
          </a:p>
        </p:txBody>
      </p:sp>
      <p:sp>
        <p:nvSpPr>
          <p:cNvPr id="6147" name="Rectangle 3"/>
          <p:cNvSpPr>
            <a:spLocks noGrp="1" noChangeArrowheads="1"/>
          </p:cNvSpPr>
          <p:nvPr>
            <p:ph type="body" sz="half" idx="2"/>
          </p:nvPr>
        </p:nvSpPr>
        <p:spPr>
          <a:xfrm>
            <a:off x="228600" y="1689100"/>
            <a:ext cx="3787775" cy="4114800"/>
          </a:xfrm>
          <a:noFill/>
          <a:ln/>
        </p:spPr>
        <p:txBody>
          <a:bodyPr/>
          <a:lstStyle/>
          <a:p>
            <a:pPr>
              <a:lnSpc>
                <a:spcPct val="90000"/>
              </a:lnSpc>
            </a:pPr>
            <a:r>
              <a:rPr lang="en-US" sz="2800" dirty="0"/>
              <a:t>A dollar received today is worth more than a dollar received in the future.</a:t>
            </a:r>
          </a:p>
          <a:p>
            <a:pPr>
              <a:lnSpc>
                <a:spcPct val="90000"/>
              </a:lnSpc>
            </a:pPr>
            <a:r>
              <a:rPr lang="en-US" sz="2800" dirty="0"/>
              <a:t>The sooner your money can earn interest, the faster the interest can earn interest.</a:t>
            </a:r>
          </a:p>
        </p:txBody>
      </p:sp>
      <p:pic>
        <p:nvPicPr>
          <p:cNvPr id="5122" name="Picture 2" descr="C:\Users\Thanachote\AppData\Local\Microsoft\Windows\INetCache\IE\NR7TT9BA\MC910217191[1].wmf"/>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5181600" y="1524000"/>
            <a:ext cx="3103418" cy="36576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721316243"/>
      </p:ext>
    </p:extLst>
  </p:cSld>
  <p:clrMapOvr>
    <a:masterClrMapping/>
  </p:clrMapOvr>
  <p:transition>
    <p:fade thruBlk="1"/>
  </p:transition>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8194" name="Rectangle 2"/>
          <p:cNvSpPr>
            <a:spLocks noGrp="1" noChangeArrowheads="1"/>
          </p:cNvSpPr>
          <p:nvPr>
            <p:ph type="title"/>
          </p:nvPr>
        </p:nvSpPr>
        <p:spPr>
          <a:noFill/>
          <a:ln/>
        </p:spPr>
        <p:txBody>
          <a:bodyPr/>
          <a:lstStyle/>
          <a:p>
            <a:r>
              <a:rPr lang="en-US"/>
              <a:t>Interest and Compound Interest</a:t>
            </a:r>
          </a:p>
        </p:txBody>
      </p:sp>
      <p:sp>
        <p:nvSpPr>
          <p:cNvPr id="8195" name="Rectangle 3"/>
          <p:cNvSpPr>
            <a:spLocks noGrp="1" noChangeArrowheads="1"/>
          </p:cNvSpPr>
          <p:nvPr>
            <p:ph type="body" idx="1"/>
          </p:nvPr>
        </p:nvSpPr>
        <p:spPr>
          <a:noFill/>
          <a:ln/>
        </p:spPr>
        <p:txBody>
          <a:bodyPr/>
          <a:lstStyle/>
          <a:p>
            <a:r>
              <a:rPr lang="en-US" dirty="0"/>
              <a:t>Interest :</a:t>
            </a:r>
            <a:r>
              <a:rPr lang="en-US" dirty="0" smtClean="0"/>
              <a:t> </a:t>
            </a:r>
            <a:r>
              <a:rPr lang="en-US" dirty="0"/>
              <a:t>is the return you receive for investing your money.</a:t>
            </a:r>
          </a:p>
          <a:p>
            <a:r>
              <a:rPr lang="en-US" dirty="0"/>
              <a:t>Compound interest :</a:t>
            </a:r>
            <a:r>
              <a:rPr lang="en-US" dirty="0" smtClean="0"/>
              <a:t> </a:t>
            </a:r>
            <a:r>
              <a:rPr lang="en-US" dirty="0"/>
              <a:t>is the interest that your investment earns on the interest that your investment previously earned.</a:t>
            </a:r>
          </a:p>
        </p:txBody>
      </p:sp>
      <p:pic>
        <p:nvPicPr>
          <p:cNvPr id="6146" name="Picture 2" descr="C:\Users\Thanachote\AppData\Local\Microsoft\Windows\INetCache\IE\G5CO1S3H\dglxasset[1].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514600" y="3276600"/>
            <a:ext cx="3657600" cy="260908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878362659"/>
      </p:ext>
    </p:extLst>
  </p:cSld>
  <p:clrMapOvr>
    <a:masterClrMapping/>
  </p:clrMapOvr>
  <p:transition>
    <p:cut/>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 presetClass="entr" presetSubtype="4" fill="hold" grpId="0" nodeType="clickEffect">
                                  <p:stCondLst>
                                    <p:cond delay="0"/>
                                  </p:stCondLst>
                                  <p:childTnLst>
                                    <p:set>
                                      <p:cBhvr>
                                        <p:cTn id="6" dur="1" fill="hold">
                                          <p:stCondLst>
                                            <p:cond delay="0"/>
                                          </p:stCondLst>
                                        </p:cTn>
                                        <p:tgtEl>
                                          <p:spTgt spid="8195">
                                            <p:txEl>
                                              <p:pRg st="0" end="0"/>
                                            </p:txEl>
                                          </p:spTgt>
                                        </p:tgtEl>
                                        <p:attrNameLst>
                                          <p:attrName>style.visibility</p:attrName>
                                        </p:attrNameLst>
                                      </p:cBhvr>
                                      <p:to>
                                        <p:strVal val="visible"/>
                                      </p:to>
                                    </p:set>
                                    <p:anim calcmode="lin" valueType="num">
                                      <p:cBhvr additive="base">
                                        <p:cTn id="7" dur="500" fill="hold"/>
                                        <p:tgtEl>
                                          <p:spTgt spid="8195">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8195">
                                            <p:txEl>
                                              <p:pRg st="0" end="0"/>
                                            </p:txEl>
                                          </p:spTgt>
                                        </p:tgtEl>
                                        <p:attrNameLst>
                                          <p:attrName>ppt_y</p:attrName>
                                        </p:attrNameLst>
                                      </p:cBhvr>
                                      <p:tavLst>
                                        <p:tav tm="0">
                                          <p:val>
                                            <p:strVal val="1+#ppt_h/2"/>
                                          </p:val>
                                        </p:tav>
                                        <p:tav tm="100000">
                                          <p:val>
                                            <p:strVal val="#ppt_y"/>
                                          </p:val>
                                        </p:tav>
                                      </p:tavLst>
                                    </p:anim>
                                  </p:childTnLst>
                                  <p:subTnLst>
                                    <p:animClr clrSpc="rgb" dir="cw">
                                      <p:cBhvr override="childStyle">
                                        <p:cTn dur="1" fill="hold" display="0" masterRel="nextClick" afterEffect="1"/>
                                        <p:tgtEl>
                                          <p:spTgt spid="8195">
                                            <p:txEl>
                                              <p:pRg st="0" end="0"/>
                                            </p:txEl>
                                          </p:spTgt>
                                        </p:tgtEl>
                                        <p:attrNameLst>
                                          <p:attrName>ppt_c</p:attrName>
                                        </p:attrNameLst>
                                      </p:cBhvr>
                                      <p:to>
                                        <a:schemeClr val="folHlink"/>
                                      </p:to>
                                    </p:animClr>
                                  </p:subTnLst>
                                </p:cTn>
                              </p:par>
                            </p:childTnLst>
                          </p:cTn>
                        </p:par>
                      </p:childTnLst>
                    </p:cTn>
                  </p:par>
                  <p:par>
                    <p:cTn id="9" fill="hold" nodeType="clickPar">
                      <p:stCondLst>
                        <p:cond delay="indefinite"/>
                      </p:stCondLst>
                      <p:childTnLst>
                        <p:par>
                          <p:cTn id="10" fill="hold" nodeType="withGroup">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8195">
                                            <p:txEl>
                                              <p:pRg st="1" end="1"/>
                                            </p:txEl>
                                          </p:spTgt>
                                        </p:tgtEl>
                                        <p:attrNameLst>
                                          <p:attrName>style.visibility</p:attrName>
                                        </p:attrNameLst>
                                      </p:cBhvr>
                                      <p:to>
                                        <p:strVal val="visible"/>
                                      </p:to>
                                    </p:set>
                                    <p:anim calcmode="lin" valueType="num">
                                      <p:cBhvr additive="base">
                                        <p:cTn id="13" dur="500" fill="hold"/>
                                        <p:tgtEl>
                                          <p:spTgt spid="8195">
                                            <p:txEl>
                                              <p:pRg st="1" end="1"/>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8195">
                                            <p:txEl>
                                              <p:pRg st="1" end="1"/>
                                            </p:txEl>
                                          </p:spTgt>
                                        </p:tgtEl>
                                        <p:attrNameLst>
                                          <p:attrName>ppt_y</p:attrName>
                                        </p:attrNameLst>
                                      </p:cBhvr>
                                      <p:tavLst>
                                        <p:tav tm="0">
                                          <p:val>
                                            <p:strVal val="1+#ppt_h/2"/>
                                          </p:val>
                                        </p:tav>
                                        <p:tav tm="100000">
                                          <p:val>
                                            <p:strVal val="#ppt_y"/>
                                          </p:val>
                                        </p:tav>
                                      </p:tavLst>
                                    </p:anim>
                                  </p:childTnLst>
                                  <p:subTnLst>
                                    <p:animClr clrSpc="rgb" dir="cw">
                                      <p:cBhvr override="childStyle">
                                        <p:cTn dur="1" fill="hold" display="0" masterRel="nextClick" afterEffect="1"/>
                                        <p:tgtEl>
                                          <p:spTgt spid="8195">
                                            <p:txEl>
                                              <p:pRg st="1" end="1"/>
                                            </p:txEl>
                                          </p:spTgt>
                                        </p:tgtEl>
                                        <p:attrNameLst>
                                          <p:attrName>ppt_c</p:attrName>
                                        </p:attrNameLst>
                                      </p:cBhvr>
                                      <p:to>
                                        <a:schemeClr val="folHlink"/>
                                      </p:to>
                                    </p:animClr>
                                  </p:sub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195" grpId="0" build="p" autoUpdateAnimBg="0"/>
    </p:bldLst>
  </p:timing>
</p:sld>
</file>

<file path=ppt/slides/slide26.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10242" name="Rectangle 2"/>
          <p:cNvSpPr>
            <a:spLocks noGrp="1" noChangeArrowheads="1"/>
          </p:cNvSpPr>
          <p:nvPr>
            <p:ph type="title"/>
          </p:nvPr>
        </p:nvSpPr>
        <p:spPr>
          <a:noFill/>
          <a:ln/>
        </p:spPr>
        <p:txBody>
          <a:bodyPr/>
          <a:lstStyle/>
          <a:p>
            <a:r>
              <a:rPr lang="en-US"/>
              <a:t>Future Value Equation</a:t>
            </a:r>
          </a:p>
        </p:txBody>
      </p:sp>
      <p:sp>
        <p:nvSpPr>
          <p:cNvPr id="10243" name="Rectangle 3"/>
          <p:cNvSpPr>
            <a:spLocks noGrp="1" noChangeArrowheads="1"/>
          </p:cNvSpPr>
          <p:nvPr>
            <p:ph type="body" idx="1"/>
          </p:nvPr>
        </p:nvSpPr>
        <p:spPr>
          <a:noFill/>
          <a:ln/>
        </p:spPr>
        <p:txBody>
          <a:bodyPr/>
          <a:lstStyle/>
          <a:p>
            <a:r>
              <a:rPr lang="en-US" sz="2800"/>
              <a:t>FV</a:t>
            </a:r>
            <a:r>
              <a:rPr lang="en-US" sz="2800" baseline="-25000"/>
              <a:t>n</a:t>
            </a:r>
            <a:r>
              <a:rPr lang="en-US" sz="2800"/>
              <a:t> = PV(1 + i)</a:t>
            </a:r>
            <a:r>
              <a:rPr lang="en-US" sz="2800" baseline="30000"/>
              <a:t>n</a:t>
            </a:r>
            <a:endParaRPr lang="en-US" sz="2800"/>
          </a:p>
          <a:p>
            <a:pPr lvl="1">
              <a:buSzPct val="75000"/>
            </a:pPr>
            <a:r>
              <a:rPr lang="en-US" sz="2400"/>
              <a:t>FV = the future value of the investment at the end of n year</a:t>
            </a:r>
          </a:p>
          <a:p>
            <a:pPr lvl="1">
              <a:buSzPct val="75000"/>
            </a:pPr>
            <a:r>
              <a:rPr lang="en-US" sz="2400"/>
              <a:t>i = the annual interest (or discount) rate</a:t>
            </a:r>
          </a:p>
          <a:p>
            <a:pPr lvl="1">
              <a:buSzPct val="75000"/>
            </a:pPr>
            <a:r>
              <a:rPr lang="en-US" sz="2400"/>
              <a:t>PV = the present value, in today’s dollars, of a sum of money</a:t>
            </a:r>
          </a:p>
          <a:p>
            <a:r>
              <a:rPr lang="en-US" sz="2800"/>
              <a:t>This equation is used to determine the value of an investment at some point in the future. </a:t>
            </a:r>
          </a:p>
        </p:txBody>
      </p:sp>
    </p:spTree>
    <p:extLst>
      <p:ext uri="{BB962C8B-B14F-4D97-AF65-F5344CB8AC3E}">
        <p14:creationId xmlns:p14="http://schemas.microsoft.com/office/powerpoint/2010/main" val="1775005277"/>
      </p:ext>
    </p:extLst>
  </p:cSld>
  <p:clrMapOvr>
    <a:masterClrMapping/>
  </p:clrMapOvr>
  <p:transition>
    <p:cut/>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 presetClass="entr" presetSubtype="8" fill="hold" grpId="0" nodeType="clickEffect">
                                  <p:stCondLst>
                                    <p:cond delay="0"/>
                                  </p:stCondLst>
                                  <p:childTnLst>
                                    <p:set>
                                      <p:cBhvr>
                                        <p:cTn id="6" dur="1" fill="hold">
                                          <p:stCondLst>
                                            <p:cond delay="0"/>
                                          </p:stCondLst>
                                        </p:cTn>
                                        <p:tgtEl>
                                          <p:spTgt spid="10243">
                                            <p:txEl>
                                              <p:pRg st="0" end="0"/>
                                            </p:txEl>
                                          </p:spTgt>
                                        </p:tgtEl>
                                        <p:attrNameLst>
                                          <p:attrName>style.visibility</p:attrName>
                                        </p:attrNameLst>
                                      </p:cBhvr>
                                      <p:to>
                                        <p:strVal val="visible"/>
                                      </p:to>
                                    </p:set>
                                    <p:anim calcmode="lin" valueType="num">
                                      <p:cBhvr additive="base">
                                        <p:cTn id="7" dur="500" fill="hold"/>
                                        <p:tgtEl>
                                          <p:spTgt spid="10243">
                                            <p:txEl>
                                              <p:pRg st="0" end="0"/>
                                            </p:txEl>
                                          </p:spTgt>
                                        </p:tgtEl>
                                        <p:attrNameLst>
                                          <p:attrName>ppt_x</p:attrName>
                                        </p:attrNameLst>
                                      </p:cBhvr>
                                      <p:tavLst>
                                        <p:tav tm="0">
                                          <p:val>
                                            <p:strVal val="0-#ppt_w/2"/>
                                          </p:val>
                                        </p:tav>
                                        <p:tav tm="100000">
                                          <p:val>
                                            <p:strVal val="#ppt_x"/>
                                          </p:val>
                                        </p:tav>
                                      </p:tavLst>
                                    </p:anim>
                                    <p:anim calcmode="lin" valueType="num">
                                      <p:cBhvr additive="base">
                                        <p:cTn id="8" dur="500" fill="hold"/>
                                        <p:tgtEl>
                                          <p:spTgt spid="10243">
                                            <p:txEl>
                                              <p:pRg st="0" end="0"/>
                                            </p:txEl>
                                          </p:spTgt>
                                        </p:tgtEl>
                                        <p:attrNameLst>
                                          <p:attrName>ppt_y</p:attrName>
                                        </p:attrNameLst>
                                      </p:cBhvr>
                                      <p:tavLst>
                                        <p:tav tm="0">
                                          <p:val>
                                            <p:strVal val="#ppt_y"/>
                                          </p:val>
                                        </p:tav>
                                        <p:tav tm="100000">
                                          <p:val>
                                            <p:strVal val="#ppt_y"/>
                                          </p:val>
                                        </p:tav>
                                      </p:tavLst>
                                    </p:anim>
                                  </p:childTnLst>
                                </p:cTn>
                              </p:par>
                              <p:par>
                                <p:cTn id="9" presetID="2" presetClass="entr" presetSubtype="8" fill="hold" grpId="0" nodeType="withEffect">
                                  <p:stCondLst>
                                    <p:cond delay="0"/>
                                  </p:stCondLst>
                                  <p:childTnLst>
                                    <p:set>
                                      <p:cBhvr>
                                        <p:cTn id="10" dur="1" fill="hold">
                                          <p:stCondLst>
                                            <p:cond delay="0"/>
                                          </p:stCondLst>
                                        </p:cTn>
                                        <p:tgtEl>
                                          <p:spTgt spid="10243">
                                            <p:txEl>
                                              <p:pRg st="1" end="1"/>
                                            </p:txEl>
                                          </p:spTgt>
                                        </p:tgtEl>
                                        <p:attrNameLst>
                                          <p:attrName>style.visibility</p:attrName>
                                        </p:attrNameLst>
                                      </p:cBhvr>
                                      <p:to>
                                        <p:strVal val="visible"/>
                                      </p:to>
                                    </p:set>
                                    <p:anim calcmode="lin" valueType="num">
                                      <p:cBhvr additive="base">
                                        <p:cTn id="11" dur="500" fill="hold"/>
                                        <p:tgtEl>
                                          <p:spTgt spid="10243">
                                            <p:txEl>
                                              <p:pRg st="1" end="1"/>
                                            </p:txEl>
                                          </p:spTgt>
                                        </p:tgtEl>
                                        <p:attrNameLst>
                                          <p:attrName>ppt_x</p:attrName>
                                        </p:attrNameLst>
                                      </p:cBhvr>
                                      <p:tavLst>
                                        <p:tav tm="0">
                                          <p:val>
                                            <p:strVal val="0-#ppt_w/2"/>
                                          </p:val>
                                        </p:tav>
                                        <p:tav tm="100000">
                                          <p:val>
                                            <p:strVal val="#ppt_x"/>
                                          </p:val>
                                        </p:tav>
                                      </p:tavLst>
                                    </p:anim>
                                    <p:anim calcmode="lin" valueType="num">
                                      <p:cBhvr additive="base">
                                        <p:cTn id="12" dur="500" fill="hold"/>
                                        <p:tgtEl>
                                          <p:spTgt spid="10243">
                                            <p:txEl>
                                              <p:pRg st="1" end="1"/>
                                            </p:txEl>
                                          </p:spTgt>
                                        </p:tgtEl>
                                        <p:attrNameLst>
                                          <p:attrName>ppt_y</p:attrName>
                                        </p:attrNameLst>
                                      </p:cBhvr>
                                      <p:tavLst>
                                        <p:tav tm="0">
                                          <p:val>
                                            <p:strVal val="#ppt_y"/>
                                          </p:val>
                                        </p:tav>
                                        <p:tav tm="100000">
                                          <p:val>
                                            <p:strVal val="#ppt_y"/>
                                          </p:val>
                                        </p:tav>
                                      </p:tavLst>
                                    </p:anim>
                                  </p:childTnLst>
                                </p:cTn>
                              </p:par>
                              <p:par>
                                <p:cTn id="13" presetID="2" presetClass="entr" presetSubtype="8" fill="hold" grpId="0" nodeType="withEffect">
                                  <p:stCondLst>
                                    <p:cond delay="0"/>
                                  </p:stCondLst>
                                  <p:childTnLst>
                                    <p:set>
                                      <p:cBhvr>
                                        <p:cTn id="14" dur="1" fill="hold">
                                          <p:stCondLst>
                                            <p:cond delay="0"/>
                                          </p:stCondLst>
                                        </p:cTn>
                                        <p:tgtEl>
                                          <p:spTgt spid="10243">
                                            <p:txEl>
                                              <p:pRg st="2" end="2"/>
                                            </p:txEl>
                                          </p:spTgt>
                                        </p:tgtEl>
                                        <p:attrNameLst>
                                          <p:attrName>style.visibility</p:attrName>
                                        </p:attrNameLst>
                                      </p:cBhvr>
                                      <p:to>
                                        <p:strVal val="visible"/>
                                      </p:to>
                                    </p:set>
                                    <p:anim calcmode="lin" valueType="num">
                                      <p:cBhvr additive="base">
                                        <p:cTn id="15" dur="500" fill="hold"/>
                                        <p:tgtEl>
                                          <p:spTgt spid="10243">
                                            <p:txEl>
                                              <p:pRg st="2" end="2"/>
                                            </p:txEl>
                                          </p:spTgt>
                                        </p:tgtEl>
                                        <p:attrNameLst>
                                          <p:attrName>ppt_x</p:attrName>
                                        </p:attrNameLst>
                                      </p:cBhvr>
                                      <p:tavLst>
                                        <p:tav tm="0">
                                          <p:val>
                                            <p:strVal val="0-#ppt_w/2"/>
                                          </p:val>
                                        </p:tav>
                                        <p:tav tm="100000">
                                          <p:val>
                                            <p:strVal val="#ppt_x"/>
                                          </p:val>
                                        </p:tav>
                                      </p:tavLst>
                                    </p:anim>
                                    <p:anim calcmode="lin" valueType="num">
                                      <p:cBhvr additive="base">
                                        <p:cTn id="16" dur="500" fill="hold"/>
                                        <p:tgtEl>
                                          <p:spTgt spid="10243">
                                            <p:txEl>
                                              <p:pRg st="2" end="2"/>
                                            </p:txEl>
                                          </p:spTgt>
                                        </p:tgtEl>
                                        <p:attrNameLst>
                                          <p:attrName>ppt_y</p:attrName>
                                        </p:attrNameLst>
                                      </p:cBhvr>
                                      <p:tavLst>
                                        <p:tav tm="0">
                                          <p:val>
                                            <p:strVal val="#ppt_y"/>
                                          </p:val>
                                        </p:tav>
                                        <p:tav tm="100000">
                                          <p:val>
                                            <p:strVal val="#ppt_y"/>
                                          </p:val>
                                        </p:tav>
                                      </p:tavLst>
                                    </p:anim>
                                  </p:childTnLst>
                                </p:cTn>
                              </p:par>
                              <p:par>
                                <p:cTn id="17" presetID="2" presetClass="entr" presetSubtype="8" fill="hold" grpId="0" nodeType="withEffect">
                                  <p:stCondLst>
                                    <p:cond delay="0"/>
                                  </p:stCondLst>
                                  <p:childTnLst>
                                    <p:set>
                                      <p:cBhvr>
                                        <p:cTn id="18" dur="1" fill="hold">
                                          <p:stCondLst>
                                            <p:cond delay="0"/>
                                          </p:stCondLst>
                                        </p:cTn>
                                        <p:tgtEl>
                                          <p:spTgt spid="10243">
                                            <p:txEl>
                                              <p:pRg st="3" end="3"/>
                                            </p:txEl>
                                          </p:spTgt>
                                        </p:tgtEl>
                                        <p:attrNameLst>
                                          <p:attrName>style.visibility</p:attrName>
                                        </p:attrNameLst>
                                      </p:cBhvr>
                                      <p:to>
                                        <p:strVal val="visible"/>
                                      </p:to>
                                    </p:set>
                                    <p:anim calcmode="lin" valueType="num">
                                      <p:cBhvr additive="base">
                                        <p:cTn id="19" dur="500" fill="hold"/>
                                        <p:tgtEl>
                                          <p:spTgt spid="10243">
                                            <p:txEl>
                                              <p:pRg st="3" end="3"/>
                                            </p:txEl>
                                          </p:spTgt>
                                        </p:tgtEl>
                                        <p:attrNameLst>
                                          <p:attrName>ppt_x</p:attrName>
                                        </p:attrNameLst>
                                      </p:cBhvr>
                                      <p:tavLst>
                                        <p:tav tm="0">
                                          <p:val>
                                            <p:strVal val="0-#ppt_w/2"/>
                                          </p:val>
                                        </p:tav>
                                        <p:tav tm="100000">
                                          <p:val>
                                            <p:strVal val="#ppt_x"/>
                                          </p:val>
                                        </p:tav>
                                      </p:tavLst>
                                    </p:anim>
                                    <p:anim calcmode="lin" valueType="num">
                                      <p:cBhvr additive="base">
                                        <p:cTn id="20" dur="500" fill="hold"/>
                                        <p:tgtEl>
                                          <p:spTgt spid="10243">
                                            <p:txEl>
                                              <p:pRg st="3" end="3"/>
                                            </p:txEl>
                                          </p:spTgt>
                                        </p:tgtEl>
                                        <p:attrNameLst>
                                          <p:attrName>ppt_y</p:attrName>
                                        </p:attrNameLst>
                                      </p:cBhvr>
                                      <p:tavLst>
                                        <p:tav tm="0">
                                          <p:val>
                                            <p:strVal val="#ppt_y"/>
                                          </p:val>
                                        </p:tav>
                                        <p:tav tm="100000">
                                          <p:val>
                                            <p:strVal val="#ppt_y"/>
                                          </p:val>
                                        </p:tav>
                                      </p:tavLst>
                                    </p:anim>
                                  </p:childTnLst>
                                </p:cTn>
                              </p:par>
                            </p:childTnLst>
                          </p:cTn>
                        </p:par>
                      </p:childTnLst>
                    </p:cTn>
                  </p:par>
                  <p:par>
                    <p:cTn id="21" fill="hold" nodeType="clickPar">
                      <p:stCondLst>
                        <p:cond delay="indefinite"/>
                      </p:stCondLst>
                      <p:childTnLst>
                        <p:par>
                          <p:cTn id="22" fill="hold" nodeType="withGroup">
                            <p:stCondLst>
                              <p:cond delay="0"/>
                            </p:stCondLst>
                            <p:childTnLst>
                              <p:par>
                                <p:cTn id="23" presetID="2" presetClass="entr" presetSubtype="8" fill="hold" grpId="0" nodeType="clickEffect">
                                  <p:stCondLst>
                                    <p:cond delay="0"/>
                                  </p:stCondLst>
                                  <p:childTnLst>
                                    <p:set>
                                      <p:cBhvr>
                                        <p:cTn id="24" dur="1" fill="hold">
                                          <p:stCondLst>
                                            <p:cond delay="0"/>
                                          </p:stCondLst>
                                        </p:cTn>
                                        <p:tgtEl>
                                          <p:spTgt spid="10243">
                                            <p:txEl>
                                              <p:pRg st="4" end="4"/>
                                            </p:txEl>
                                          </p:spTgt>
                                        </p:tgtEl>
                                        <p:attrNameLst>
                                          <p:attrName>style.visibility</p:attrName>
                                        </p:attrNameLst>
                                      </p:cBhvr>
                                      <p:to>
                                        <p:strVal val="visible"/>
                                      </p:to>
                                    </p:set>
                                    <p:anim calcmode="lin" valueType="num">
                                      <p:cBhvr additive="base">
                                        <p:cTn id="25" dur="500" fill="hold"/>
                                        <p:tgtEl>
                                          <p:spTgt spid="10243">
                                            <p:txEl>
                                              <p:pRg st="4" end="4"/>
                                            </p:txEl>
                                          </p:spTgt>
                                        </p:tgtEl>
                                        <p:attrNameLst>
                                          <p:attrName>ppt_x</p:attrName>
                                        </p:attrNameLst>
                                      </p:cBhvr>
                                      <p:tavLst>
                                        <p:tav tm="0">
                                          <p:val>
                                            <p:strVal val="0-#ppt_w/2"/>
                                          </p:val>
                                        </p:tav>
                                        <p:tav tm="100000">
                                          <p:val>
                                            <p:strVal val="#ppt_x"/>
                                          </p:val>
                                        </p:tav>
                                      </p:tavLst>
                                    </p:anim>
                                    <p:anim calcmode="lin" valueType="num">
                                      <p:cBhvr additive="base">
                                        <p:cTn id="26" dur="500" fill="hold"/>
                                        <p:tgtEl>
                                          <p:spTgt spid="10243">
                                            <p:txEl>
                                              <p:pRg st="4" end="4"/>
                                            </p:txEl>
                                          </p:spTgt>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243" grpId="0" build="p" autoUpdateAnimBg="0"/>
    </p:bld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0" name="Rectangle 2"/>
          <p:cNvSpPr>
            <a:spLocks noGrp="1" noChangeArrowheads="1"/>
          </p:cNvSpPr>
          <p:nvPr>
            <p:ph type="title"/>
          </p:nvPr>
        </p:nvSpPr>
        <p:spPr>
          <a:noFill/>
          <a:ln/>
        </p:spPr>
        <p:txBody>
          <a:bodyPr/>
          <a:lstStyle/>
          <a:p>
            <a:r>
              <a:rPr lang="en-US"/>
              <a:t>Compounding Period</a:t>
            </a:r>
          </a:p>
        </p:txBody>
      </p:sp>
      <p:sp>
        <p:nvSpPr>
          <p:cNvPr id="12291" name="Rectangle 3"/>
          <p:cNvSpPr>
            <a:spLocks noGrp="1" noChangeArrowheads="1"/>
          </p:cNvSpPr>
          <p:nvPr>
            <p:ph type="body" idx="1"/>
          </p:nvPr>
        </p:nvSpPr>
        <p:spPr>
          <a:noFill/>
          <a:ln/>
        </p:spPr>
        <p:txBody>
          <a:bodyPr/>
          <a:lstStyle/>
          <a:p>
            <a:r>
              <a:rPr lang="en-US" dirty="0"/>
              <a:t>Definition :</a:t>
            </a:r>
            <a:r>
              <a:rPr lang="en-US" dirty="0" smtClean="0"/>
              <a:t> </a:t>
            </a:r>
            <a:r>
              <a:rPr lang="en-US" dirty="0"/>
              <a:t>is the frequency that interest is applied to the investment </a:t>
            </a:r>
          </a:p>
          <a:p>
            <a:r>
              <a:rPr lang="en-US" dirty="0"/>
              <a:t>Examples :</a:t>
            </a:r>
            <a:r>
              <a:rPr lang="en-US" dirty="0" smtClean="0"/>
              <a:t> </a:t>
            </a:r>
            <a:r>
              <a:rPr lang="en-US" dirty="0"/>
              <a:t>daily, monthly, or annually</a:t>
            </a:r>
          </a:p>
        </p:txBody>
      </p:sp>
    </p:spTree>
    <p:extLst>
      <p:ext uri="{BB962C8B-B14F-4D97-AF65-F5344CB8AC3E}">
        <p14:creationId xmlns:p14="http://schemas.microsoft.com/office/powerpoint/2010/main" val="16680345"/>
      </p:ext>
    </p:extLst>
  </p:cSld>
  <p:clrMapOvr>
    <a:masterClrMapping/>
  </p:clrMapOvr>
  <p:transition>
    <p:random/>
  </p:transition>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338" name="Rectangle 2"/>
          <p:cNvSpPr>
            <a:spLocks noGrp="1" noChangeArrowheads="1"/>
          </p:cNvSpPr>
          <p:nvPr>
            <p:ph type="title"/>
          </p:nvPr>
        </p:nvSpPr>
        <p:spPr>
          <a:noFill/>
          <a:ln/>
        </p:spPr>
        <p:txBody>
          <a:bodyPr/>
          <a:lstStyle/>
          <a:p>
            <a:r>
              <a:rPr lang="en-US" dirty="0"/>
              <a:t>Reinvesting </a:t>
            </a:r>
            <a:r>
              <a:rPr lang="en-US" dirty="0" smtClean="0"/>
              <a:t>: How </a:t>
            </a:r>
            <a:r>
              <a:rPr lang="en-US" dirty="0"/>
              <a:t>to Earn Interest on Interest</a:t>
            </a:r>
          </a:p>
        </p:txBody>
      </p:sp>
      <p:sp>
        <p:nvSpPr>
          <p:cNvPr id="14339" name="Rectangle 3"/>
          <p:cNvSpPr>
            <a:spLocks noGrp="1" noChangeArrowheads="1"/>
          </p:cNvSpPr>
          <p:nvPr>
            <p:ph type="body" idx="1"/>
          </p:nvPr>
        </p:nvSpPr>
        <p:spPr>
          <a:noFill/>
          <a:ln/>
        </p:spPr>
        <p:txBody>
          <a:bodyPr/>
          <a:lstStyle/>
          <a:p>
            <a:r>
              <a:rPr lang="en-US" dirty="0"/>
              <a:t>Future-value interest factor (</a:t>
            </a:r>
            <a:r>
              <a:rPr lang="en-US" dirty="0" err="1"/>
              <a:t>FVIF</a:t>
            </a:r>
            <a:r>
              <a:rPr lang="en-US" baseline="-25000" dirty="0" err="1"/>
              <a:t>i,n</a:t>
            </a:r>
            <a:r>
              <a:rPr lang="en-US" dirty="0"/>
              <a:t>) is a value used as a multiplier to calculate an amount’s future value, and substitutes for the (1 + </a:t>
            </a:r>
            <a:r>
              <a:rPr lang="en-US" dirty="0" err="1"/>
              <a:t>i</a:t>
            </a:r>
            <a:r>
              <a:rPr lang="en-US" dirty="0"/>
              <a:t>)</a:t>
            </a:r>
            <a:r>
              <a:rPr lang="en-US" baseline="30000" dirty="0"/>
              <a:t>n</a:t>
            </a:r>
            <a:r>
              <a:rPr lang="en-US" dirty="0"/>
              <a:t> part of the equation.</a:t>
            </a:r>
          </a:p>
        </p:txBody>
      </p:sp>
    </p:spTree>
    <p:extLst>
      <p:ext uri="{BB962C8B-B14F-4D97-AF65-F5344CB8AC3E}">
        <p14:creationId xmlns:p14="http://schemas.microsoft.com/office/powerpoint/2010/main" val="1879487623"/>
      </p:ext>
    </p:extLst>
  </p:cSld>
  <p:clrMapOvr>
    <a:masterClrMapping/>
  </p:clrMapOvr>
  <p:transition>
    <p:cut/>
  </p:transition>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9394" name="Rectangle 2"/>
          <p:cNvSpPr>
            <a:spLocks noGrp="1" noChangeArrowheads="1"/>
          </p:cNvSpPr>
          <p:nvPr>
            <p:ph type="title"/>
          </p:nvPr>
        </p:nvSpPr>
        <p:spPr/>
        <p:txBody>
          <a:bodyPr/>
          <a:lstStyle/>
          <a:p>
            <a:r>
              <a:rPr lang="en-US" dirty="0"/>
              <a:t>The Future Value of a </a:t>
            </a:r>
            <a:r>
              <a:rPr lang="en-US" dirty="0" smtClean="0"/>
              <a:t>Bike</a:t>
            </a:r>
            <a:endParaRPr lang="en-US" dirty="0"/>
          </a:p>
        </p:txBody>
      </p:sp>
      <p:sp>
        <p:nvSpPr>
          <p:cNvPr id="59395" name="Rectangle 3"/>
          <p:cNvSpPr>
            <a:spLocks noGrp="1" noChangeArrowheads="1"/>
          </p:cNvSpPr>
          <p:nvPr>
            <p:ph type="body" sz="half" idx="1"/>
          </p:nvPr>
        </p:nvSpPr>
        <p:spPr/>
        <p:txBody>
          <a:bodyPr>
            <a:normAutofit/>
          </a:bodyPr>
          <a:lstStyle/>
          <a:p>
            <a:pPr marL="0" indent="0">
              <a:lnSpc>
                <a:spcPct val="90000"/>
              </a:lnSpc>
              <a:buFont typeface="Wingdings" pitchFamily="2" charset="2"/>
              <a:buNone/>
              <a:tabLst>
                <a:tab pos="571500" algn="l"/>
              </a:tabLst>
            </a:pPr>
            <a:r>
              <a:rPr lang="en-US" sz="2400" dirty="0">
                <a:cs typeface="Times New Roman" pitchFamily="18" charset="0"/>
              </a:rPr>
              <a:t>In </a:t>
            </a:r>
            <a:r>
              <a:rPr lang="en-US" sz="2400" dirty="0" smtClean="0">
                <a:cs typeface="Times New Roman" pitchFamily="18" charset="0"/>
              </a:rPr>
              <a:t>2012 </a:t>
            </a:r>
            <a:r>
              <a:rPr lang="en-US" sz="2400" dirty="0">
                <a:cs typeface="Times New Roman" pitchFamily="18" charset="0"/>
              </a:rPr>
              <a:t>the average </a:t>
            </a:r>
            <a:r>
              <a:rPr lang="en-US" sz="2400" dirty="0" smtClean="0">
                <a:cs typeface="Times New Roman" pitchFamily="18" charset="0"/>
              </a:rPr>
              <a:t>motorbike costs </a:t>
            </a:r>
            <a:r>
              <a:rPr lang="en-US" sz="2400" dirty="0">
                <a:cs typeface="Times New Roman" pitchFamily="18" charset="0"/>
              </a:rPr>
              <a:t>$19,104. Assuming 4% inflation, what will it cost in </a:t>
            </a:r>
            <a:r>
              <a:rPr lang="en-US" sz="2400" dirty="0" smtClean="0">
                <a:cs typeface="Times New Roman" pitchFamily="18" charset="0"/>
              </a:rPr>
              <a:t>2042?</a:t>
            </a:r>
            <a:endParaRPr lang="en-US" sz="2400" dirty="0">
              <a:cs typeface="Times New Roman" pitchFamily="18" charset="0"/>
            </a:endParaRPr>
          </a:p>
          <a:p>
            <a:pPr marL="0" indent="0">
              <a:lnSpc>
                <a:spcPct val="90000"/>
              </a:lnSpc>
              <a:tabLst>
                <a:tab pos="571500" algn="l"/>
              </a:tabLst>
            </a:pPr>
            <a:endParaRPr lang="en-US" sz="2400" dirty="0">
              <a:cs typeface="Times New Roman" pitchFamily="18" charset="0"/>
            </a:endParaRPr>
          </a:p>
          <a:p>
            <a:pPr marL="0" indent="0">
              <a:lnSpc>
                <a:spcPct val="90000"/>
              </a:lnSpc>
              <a:buFont typeface="Wingdings" pitchFamily="2" charset="2"/>
              <a:buNone/>
              <a:tabLst>
                <a:tab pos="571500" algn="l"/>
              </a:tabLst>
            </a:pPr>
            <a:r>
              <a:rPr lang="en-US" sz="2400" dirty="0" err="1">
                <a:cs typeface="Times New Roman" pitchFamily="18" charset="0"/>
              </a:rPr>
              <a:t>FV</a:t>
            </a:r>
            <a:r>
              <a:rPr lang="en-US" sz="2400" baseline="-30000" dirty="0" err="1">
                <a:cs typeface="Times New Roman" pitchFamily="18" charset="0"/>
              </a:rPr>
              <a:t>n</a:t>
            </a:r>
            <a:r>
              <a:rPr lang="en-US" sz="2400" baseline="-30000" dirty="0">
                <a:cs typeface="Times New Roman" pitchFamily="18" charset="0"/>
              </a:rPr>
              <a:t>		</a:t>
            </a:r>
            <a:r>
              <a:rPr lang="en-US" sz="2400" dirty="0">
                <a:cs typeface="Times New Roman" pitchFamily="18" charset="0"/>
              </a:rPr>
              <a:t>= PV (</a:t>
            </a:r>
            <a:r>
              <a:rPr lang="en-US" sz="2400" dirty="0" err="1">
                <a:cs typeface="Times New Roman" pitchFamily="18" charset="0"/>
              </a:rPr>
              <a:t>FVIF</a:t>
            </a:r>
            <a:r>
              <a:rPr lang="en-US" sz="2400" baseline="-30000" dirty="0" err="1">
                <a:cs typeface="Times New Roman" pitchFamily="18" charset="0"/>
              </a:rPr>
              <a:t>i</a:t>
            </a:r>
            <a:r>
              <a:rPr lang="en-US" sz="2400" dirty="0" err="1">
                <a:cs typeface="Times New Roman" pitchFamily="18" charset="0"/>
              </a:rPr>
              <a:t>,</a:t>
            </a:r>
            <a:r>
              <a:rPr lang="en-US" sz="2400" baseline="-30000" dirty="0" err="1">
                <a:cs typeface="Times New Roman" pitchFamily="18" charset="0"/>
              </a:rPr>
              <a:t>n</a:t>
            </a:r>
            <a:r>
              <a:rPr lang="en-US" sz="2400" dirty="0">
                <a:cs typeface="Times New Roman" pitchFamily="18" charset="0"/>
              </a:rPr>
              <a:t>)</a:t>
            </a:r>
          </a:p>
          <a:p>
            <a:pPr marL="0" indent="0">
              <a:lnSpc>
                <a:spcPct val="90000"/>
              </a:lnSpc>
              <a:buFont typeface="Wingdings" pitchFamily="2" charset="2"/>
              <a:buNone/>
              <a:tabLst>
                <a:tab pos="571500" algn="l"/>
              </a:tabLst>
            </a:pPr>
            <a:r>
              <a:rPr lang="en-US" sz="2400" dirty="0" err="1">
                <a:cs typeface="Times New Roman" pitchFamily="18" charset="0"/>
              </a:rPr>
              <a:t>FV</a:t>
            </a:r>
            <a:r>
              <a:rPr lang="en-US" sz="2400" baseline="-30000" dirty="0" err="1">
                <a:cs typeface="Times New Roman" pitchFamily="18" charset="0"/>
              </a:rPr>
              <a:t>n</a:t>
            </a:r>
            <a:r>
              <a:rPr lang="en-US" sz="2400" baseline="-30000" dirty="0">
                <a:cs typeface="Times New Roman" pitchFamily="18" charset="0"/>
              </a:rPr>
              <a:t>		</a:t>
            </a:r>
            <a:r>
              <a:rPr lang="en-US" sz="2400" dirty="0">
                <a:cs typeface="Times New Roman" pitchFamily="18" charset="0"/>
              </a:rPr>
              <a:t>= PV (1 + </a:t>
            </a:r>
            <a:r>
              <a:rPr lang="en-US" sz="2400" dirty="0" err="1">
                <a:cs typeface="Times New Roman" pitchFamily="18" charset="0"/>
              </a:rPr>
              <a:t>i</a:t>
            </a:r>
            <a:r>
              <a:rPr lang="en-US" sz="2400" dirty="0">
                <a:cs typeface="Times New Roman" pitchFamily="18" charset="0"/>
              </a:rPr>
              <a:t>)</a:t>
            </a:r>
            <a:r>
              <a:rPr lang="en-US" sz="2400" baseline="30000" dirty="0">
                <a:cs typeface="Times New Roman" pitchFamily="18" charset="0"/>
              </a:rPr>
              <a:t>n</a:t>
            </a:r>
            <a:endParaRPr lang="en-US" sz="2400" dirty="0">
              <a:cs typeface="Times New Roman" pitchFamily="18" charset="0"/>
            </a:endParaRPr>
          </a:p>
          <a:p>
            <a:pPr marL="0" indent="0">
              <a:lnSpc>
                <a:spcPct val="90000"/>
              </a:lnSpc>
              <a:buFont typeface="Wingdings" pitchFamily="2" charset="2"/>
              <a:buNone/>
              <a:tabLst>
                <a:tab pos="571500" algn="l"/>
              </a:tabLst>
            </a:pPr>
            <a:r>
              <a:rPr lang="en-US" sz="2400" dirty="0">
                <a:cs typeface="Times New Roman" pitchFamily="18" charset="0"/>
              </a:rPr>
              <a:t>FV</a:t>
            </a:r>
            <a:r>
              <a:rPr lang="en-US" sz="2400" baseline="-30000" dirty="0">
                <a:cs typeface="Times New Roman" pitchFamily="18" charset="0"/>
              </a:rPr>
              <a:t>30	</a:t>
            </a:r>
            <a:r>
              <a:rPr lang="en-US" sz="2400" dirty="0">
                <a:cs typeface="Times New Roman" pitchFamily="18" charset="0"/>
              </a:rPr>
              <a:t>= PV (1 + 0.04)</a:t>
            </a:r>
            <a:r>
              <a:rPr lang="en-US" sz="2400" baseline="30000" dirty="0">
                <a:cs typeface="Times New Roman" pitchFamily="18" charset="0"/>
              </a:rPr>
              <a:t>30</a:t>
            </a:r>
            <a:endParaRPr lang="en-US" sz="2400" dirty="0">
              <a:cs typeface="Times New Roman" pitchFamily="18" charset="0"/>
            </a:endParaRPr>
          </a:p>
          <a:p>
            <a:pPr marL="0" indent="0">
              <a:lnSpc>
                <a:spcPct val="90000"/>
              </a:lnSpc>
              <a:buFont typeface="Wingdings" pitchFamily="2" charset="2"/>
              <a:buNone/>
              <a:tabLst>
                <a:tab pos="571500" algn="l"/>
              </a:tabLst>
            </a:pPr>
            <a:r>
              <a:rPr lang="en-US" sz="2400" dirty="0">
                <a:cs typeface="Times New Roman" pitchFamily="18" charset="0"/>
              </a:rPr>
              <a:t>FV</a:t>
            </a:r>
            <a:r>
              <a:rPr lang="en-US" sz="2400" baseline="-30000" dirty="0">
                <a:cs typeface="Times New Roman" pitchFamily="18" charset="0"/>
              </a:rPr>
              <a:t>30	</a:t>
            </a:r>
            <a:r>
              <a:rPr lang="en-US" sz="2400" dirty="0">
                <a:cs typeface="Times New Roman" pitchFamily="18" charset="0"/>
              </a:rPr>
              <a:t>= $19,104 (3.243)</a:t>
            </a:r>
          </a:p>
          <a:p>
            <a:pPr marL="0" indent="0">
              <a:lnSpc>
                <a:spcPct val="90000"/>
              </a:lnSpc>
              <a:buFont typeface="Wingdings" pitchFamily="2" charset="2"/>
              <a:buNone/>
              <a:tabLst>
                <a:tab pos="571500" algn="l"/>
              </a:tabLst>
            </a:pPr>
            <a:r>
              <a:rPr lang="en-US" sz="2400" dirty="0">
                <a:cs typeface="Times New Roman" pitchFamily="18" charset="0"/>
              </a:rPr>
              <a:t>FV</a:t>
            </a:r>
            <a:r>
              <a:rPr lang="en-US" sz="2400" baseline="-30000" dirty="0">
                <a:cs typeface="Times New Roman" pitchFamily="18" charset="0"/>
              </a:rPr>
              <a:t>30	</a:t>
            </a:r>
            <a:r>
              <a:rPr lang="en-US" sz="2400" dirty="0">
                <a:cs typeface="Times New Roman" pitchFamily="18" charset="0"/>
              </a:rPr>
              <a:t>= $61,954.27 </a:t>
            </a:r>
            <a:r>
              <a:rPr lang="en-US" sz="2400" dirty="0"/>
              <a:t> </a:t>
            </a:r>
          </a:p>
        </p:txBody>
      </p:sp>
      <p:pic>
        <p:nvPicPr>
          <p:cNvPr id="7170" name="Picture 2" descr="C:\Users\Thanachote\AppData\Local\Microsoft\Windows\INetCache\IE\OHOZA1N1\dglxasset[1].aspx"/>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4953000" y="2590800"/>
            <a:ext cx="3346314" cy="20574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173382120"/>
      </p:ext>
    </p:extLst>
  </p:cSld>
  <p:clrMapOvr>
    <a:masterClrMapping/>
  </p:clrMapOvr>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386" name="Rectangle 2"/>
          <p:cNvSpPr>
            <a:spLocks noGrp="1" noChangeArrowheads="1"/>
          </p:cNvSpPr>
          <p:nvPr>
            <p:ph type="title"/>
          </p:nvPr>
        </p:nvSpPr>
        <p:spPr>
          <a:noFill/>
          <a:ln/>
        </p:spPr>
        <p:txBody>
          <a:bodyPr/>
          <a:lstStyle/>
          <a:p>
            <a:r>
              <a:rPr lang="en-US"/>
              <a:t>The Rule of 72</a:t>
            </a:r>
          </a:p>
        </p:txBody>
      </p:sp>
      <p:sp>
        <p:nvSpPr>
          <p:cNvPr id="16387" name="Rectangle 3"/>
          <p:cNvSpPr>
            <a:spLocks noGrp="1" noChangeArrowheads="1"/>
          </p:cNvSpPr>
          <p:nvPr>
            <p:ph type="body" idx="1"/>
          </p:nvPr>
        </p:nvSpPr>
        <p:spPr>
          <a:noFill/>
          <a:ln/>
        </p:spPr>
        <p:txBody>
          <a:bodyPr/>
          <a:lstStyle/>
          <a:p>
            <a:r>
              <a:rPr lang="en-US" dirty="0"/>
              <a:t>Estimates how many years an investment will take to double in value</a:t>
            </a:r>
          </a:p>
          <a:p>
            <a:r>
              <a:rPr lang="en-US" dirty="0"/>
              <a:t>Number of years to double  =  </a:t>
            </a:r>
          </a:p>
          <a:p>
            <a:pPr>
              <a:buFont typeface="Wingdings" pitchFamily="2" charset="2"/>
              <a:buNone/>
            </a:pPr>
            <a:r>
              <a:rPr lang="en-US" dirty="0"/>
              <a:t>   72 / annual compound growth rate</a:t>
            </a:r>
          </a:p>
          <a:p>
            <a:r>
              <a:rPr lang="en-US" dirty="0"/>
              <a:t>Example :</a:t>
            </a:r>
            <a:r>
              <a:rPr lang="en-US" dirty="0" smtClean="0"/>
              <a:t>  </a:t>
            </a:r>
            <a:r>
              <a:rPr lang="en-US" dirty="0"/>
              <a:t>72 / </a:t>
            </a:r>
            <a:r>
              <a:rPr lang="en-US" dirty="0" smtClean="0"/>
              <a:t>4 </a:t>
            </a:r>
            <a:r>
              <a:rPr lang="en-US" dirty="0"/>
              <a:t>= </a:t>
            </a:r>
            <a:r>
              <a:rPr lang="en-US" dirty="0" smtClean="0"/>
              <a:t>18    </a:t>
            </a:r>
            <a:r>
              <a:rPr lang="en-US" dirty="0"/>
              <a:t>therefore, it will take </a:t>
            </a:r>
            <a:r>
              <a:rPr lang="en-US" dirty="0" smtClean="0"/>
              <a:t>18 </a:t>
            </a:r>
            <a:r>
              <a:rPr lang="en-US" dirty="0"/>
              <a:t>years for an investment to double in value if it earns 4</a:t>
            </a:r>
            <a:r>
              <a:rPr lang="en-US" dirty="0" smtClean="0"/>
              <a:t>% </a:t>
            </a:r>
            <a:r>
              <a:rPr lang="en-US" dirty="0"/>
              <a:t>annually</a:t>
            </a:r>
          </a:p>
        </p:txBody>
      </p:sp>
    </p:spTree>
    <p:extLst>
      <p:ext uri="{BB962C8B-B14F-4D97-AF65-F5344CB8AC3E}">
        <p14:creationId xmlns:p14="http://schemas.microsoft.com/office/powerpoint/2010/main" val="1595166039"/>
      </p:ext>
    </p:extLst>
  </p:cSld>
  <p:clrMapOvr>
    <a:masterClrMapping/>
  </p:clrMapOvr>
  <p:transition>
    <p:random/>
  </p:transition>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4514" name="Rectangle 1026"/>
          <p:cNvSpPr>
            <a:spLocks noGrp="1" noChangeArrowheads="1"/>
          </p:cNvSpPr>
          <p:nvPr>
            <p:ph type="title"/>
          </p:nvPr>
        </p:nvSpPr>
        <p:spPr/>
        <p:txBody>
          <a:bodyPr/>
          <a:lstStyle/>
          <a:p>
            <a:r>
              <a:rPr lang="en-US"/>
              <a:t>Compound Interest With Nonannual Periods</a:t>
            </a:r>
          </a:p>
        </p:txBody>
      </p:sp>
      <p:sp>
        <p:nvSpPr>
          <p:cNvPr id="64515" name="Rectangle 1027"/>
          <p:cNvSpPr>
            <a:spLocks noGrp="1" noChangeArrowheads="1"/>
          </p:cNvSpPr>
          <p:nvPr>
            <p:ph type="body" sz="half" idx="1"/>
          </p:nvPr>
        </p:nvSpPr>
        <p:spPr/>
        <p:txBody>
          <a:bodyPr/>
          <a:lstStyle/>
          <a:p>
            <a:pPr marL="0" indent="0">
              <a:buFont typeface="Wingdings" pitchFamily="2" charset="2"/>
              <a:buNone/>
            </a:pPr>
            <a:r>
              <a:rPr lang="en-US" sz="2800"/>
              <a:t>The length of the compounding period and the effective annual interest rate are inversely related; therefore, the shorter the compounding period, the quicker the investment grows.</a:t>
            </a:r>
          </a:p>
          <a:p>
            <a:pPr marL="0" indent="0"/>
            <a:endParaRPr lang="en-US" sz="2800"/>
          </a:p>
        </p:txBody>
      </p:sp>
      <p:pic>
        <p:nvPicPr>
          <p:cNvPr id="64518" name="Picture 1030" descr="E:\PFiles\MSOffice\Clipart\standard\stddir2\bs00602_.wmf"/>
          <p:cNvPicPr>
            <a:picLocks noGrp="1" noChangeAspect="1" noChangeArrowheads="1"/>
          </p:cNvPicPr>
          <p:nvPr>
            <p:ph type="clipArt" sz="half" idx="2"/>
          </p:nvPr>
        </p:nvPicPr>
        <p:blipFill>
          <a:blip r:embed="rId2" cstate="print">
            <a:extLst>
              <a:ext uri="{28A0092B-C50C-407E-A947-70E740481C1C}">
                <a14:useLocalDpi xmlns:a14="http://schemas.microsoft.com/office/drawing/2010/main" val="0"/>
              </a:ext>
            </a:extLst>
          </a:blip>
          <a:srcRect/>
          <a:stretch>
            <a:fillRect/>
          </a:stretch>
        </p:blipFill>
        <p:spPr>
          <a:xfrm>
            <a:off x="4724400" y="3048000"/>
            <a:ext cx="3787775" cy="3290888"/>
          </a:xfrm>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spTree>
    <p:extLst>
      <p:ext uri="{BB962C8B-B14F-4D97-AF65-F5344CB8AC3E}">
        <p14:creationId xmlns:p14="http://schemas.microsoft.com/office/powerpoint/2010/main" val="4294877236"/>
      </p:ext>
    </p:extLst>
  </p:cSld>
  <p:clrMapOvr>
    <a:masterClrMapping/>
  </p:clrMapOvr>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3490" name="Rectangle 1026"/>
          <p:cNvSpPr>
            <a:spLocks noGrp="1" noChangeArrowheads="1"/>
          </p:cNvSpPr>
          <p:nvPr>
            <p:ph type="title"/>
          </p:nvPr>
        </p:nvSpPr>
        <p:spPr/>
        <p:txBody>
          <a:bodyPr/>
          <a:lstStyle/>
          <a:p>
            <a:r>
              <a:rPr lang="en-US"/>
              <a:t>Compound Interest With Nonannual Periods </a:t>
            </a:r>
            <a:r>
              <a:rPr lang="en-US" sz="4000"/>
              <a:t>(cont’d)</a:t>
            </a:r>
          </a:p>
        </p:txBody>
      </p:sp>
      <p:sp>
        <p:nvSpPr>
          <p:cNvPr id="63491" name="Rectangle 1027"/>
          <p:cNvSpPr>
            <a:spLocks noGrp="1" noChangeArrowheads="1"/>
          </p:cNvSpPr>
          <p:nvPr>
            <p:ph type="body" idx="1"/>
          </p:nvPr>
        </p:nvSpPr>
        <p:spPr/>
        <p:txBody>
          <a:bodyPr/>
          <a:lstStyle/>
          <a:p>
            <a:r>
              <a:rPr lang="en-US" dirty="0"/>
              <a:t>Effective annual interest rate  =  </a:t>
            </a:r>
          </a:p>
          <a:p>
            <a:pPr>
              <a:buFont typeface="Wingdings" pitchFamily="2" charset="2"/>
              <a:buNone/>
            </a:pPr>
            <a:endParaRPr lang="en-US" dirty="0"/>
          </a:p>
          <a:p>
            <a:pPr>
              <a:buFont typeface="Wingdings" pitchFamily="2" charset="2"/>
              <a:buNone/>
            </a:pPr>
            <a:r>
              <a:rPr lang="en-US" sz="2800" dirty="0"/>
              <a:t>	</a:t>
            </a:r>
            <a:r>
              <a:rPr lang="en-US" sz="2800" u="sng" dirty="0"/>
              <a:t>amount of annual interest earned</a:t>
            </a:r>
            <a:r>
              <a:rPr lang="en-US" sz="2800" dirty="0"/>
              <a:t> </a:t>
            </a:r>
          </a:p>
          <a:p>
            <a:pPr>
              <a:buFont typeface="Wingdings" pitchFamily="2" charset="2"/>
              <a:buNone/>
            </a:pPr>
            <a:r>
              <a:rPr lang="en-US" sz="2800" dirty="0"/>
              <a:t>	     amount of money invested</a:t>
            </a:r>
          </a:p>
          <a:p>
            <a:pPr>
              <a:buFont typeface="Wingdings" pitchFamily="2" charset="2"/>
              <a:buNone/>
            </a:pPr>
            <a:endParaRPr lang="en-US" sz="2800" dirty="0"/>
          </a:p>
          <a:p>
            <a:r>
              <a:rPr lang="en-US" dirty="0"/>
              <a:t>Examples :</a:t>
            </a:r>
            <a:r>
              <a:rPr lang="en-US" dirty="0" smtClean="0"/>
              <a:t> </a:t>
            </a:r>
            <a:r>
              <a:rPr lang="en-US" dirty="0"/>
              <a:t>daily, weekly, monthly, and semi-annually</a:t>
            </a:r>
          </a:p>
          <a:p>
            <a:endParaRPr lang="en-US" dirty="0"/>
          </a:p>
        </p:txBody>
      </p:sp>
    </p:spTree>
    <p:extLst>
      <p:ext uri="{BB962C8B-B14F-4D97-AF65-F5344CB8AC3E}">
        <p14:creationId xmlns:p14="http://schemas.microsoft.com/office/powerpoint/2010/main" val="1123675891"/>
      </p:ext>
    </p:extLst>
  </p:cSld>
  <p:clrMapOvr>
    <a:masterClrMapping/>
  </p:clrMapOvr>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530" name="Rectangle 2"/>
          <p:cNvSpPr>
            <a:spLocks noGrp="1" noChangeArrowheads="1"/>
          </p:cNvSpPr>
          <p:nvPr>
            <p:ph type="title"/>
          </p:nvPr>
        </p:nvSpPr>
        <p:spPr>
          <a:noFill/>
          <a:ln/>
        </p:spPr>
        <p:txBody>
          <a:bodyPr/>
          <a:lstStyle/>
          <a:p>
            <a:r>
              <a:rPr lang="en-US"/>
              <a:t>The Time Value of a Financial Calculator</a:t>
            </a:r>
          </a:p>
        </p:txBody>
      </p:sp>
      <p:sp>
        <p:nvSpPr>
          <p:cNvPr id="22531" name="Rectangle 3"/>
          <p:cNvSpPr>
            <a:spLocks noGrp="1" noChangeArrowheads="1"/>
          </p:cNvSpPr>
          <p:nvPr>
            <p:ph type="body" idx="1"/>
          </p:nvPr>
        </p:nvSpPr>
        <p:spPr>
          <a:noFill/>
          <a:ln/>
        </p:spPr>
        <p:txBody>
          <a:bodyPr/>
          <a:lstStyle/>
          <a:p>
            <a:r>
              <a:rPr lang="en-US" sz="2800"/>
              <a:t>The TI BAII Plus financial calculator keys</a:t>
            </a:r>
          </a:p>
          <a:p>
            <a:pPr lvl="1">
              <a:buSzPct val="75000"/>
            </a:pPr>
            <a:r>
              <a:rPr lang="en-US" sz="2400"/>
              <a:t>N = stores the total number of payments</a:t>
            </a:r>
          </a:p>
          <a:p>
            <a:pPr lvl="1">
              <a:buSzPct val="75000"/>
            </a:pPr>
            <a:r>
              <a:rPr lang="en-US" sz="2400"/>
              <a:t>I/Y = stores the interest or discount rate</a:t>
            </a:r>
          </a:p>
          <a:p>
            <a:pPr lvl="1">
              <a:buSzPct val="75000"/>
            </a:pPr>
            <a:r>
              <a:rPr lang="en-US" sz="2400"/>
              <a:t>PV = stores the present value</a:t>
            </a:r>
          </a:p>
          <a:p>
            <a:pPr lvl="1">
              <a:buSzPct val="75000"/>
            </a:pPr>
            <a:r>
              <a:rPr lang="en-US" sz="2400"/>
              <a:t>FV = stores the future value</a:t>
            </a:r>
          </a:p>
          <a:p>
            <a:pPr lvl="1">
              <a:buSzPct val="75000"/>
            </a:pPr>
            <a:r>
              <a:rPr lang="en-US" sz="2400"/>
              <a:t>PMT = stores the dollar amount of each annuity payment</a:t>
            </a:r>
          </a:p>
          <a:p>
            <a:pPr lvl="1">
              <a:buSzPct val="75000"/>
            </a:pPr>
            <a:r>
              <a:rPr lang="en-US" sz="2400"/>
              <a:t>CPT = is the compute key</a:t>
            </a:r>
          </a:p>
        </p:txBody>
      </p:sp>
    </p:spTree>
    <p:extLst>
      <p:ext uri="{BB962C8B-B14F-4D97-AF65-F5344CB8AC3E}">
        <p14:creationId xmlns:p14="http://schemas.microsoft.com/office/powerpoint/2010/main" val="2181221654"/>
      </p:ext>
    </p:extLst>
  </p:cSld>
  <p:clrMapOvr>
    <a:masterClrMapping/>
  </p:clrMapOvr>
  <p:transition>
    <p:random/>
  </p:transition>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24578" name="Rectangle 2"/>
          <p:cNvSpPr>
            <a:spLocks noGrp="1" noChangeArrowheads="1"/>
          </p:cNvSpPr>
          <p:nvPr>
            <p:ph type="title"/>
          </p:nvPr>
        </p:nvSpPr>
        <p:spPr>
          <a:noFill/>
          <a:ln/>
        </p:spPr>
        <p:txBody>
          <a:bodyPr/>
          <a:lstStyle/>
          <a:p>
            <a:r>
              <a:rPr lang="en-US" dirty="0"/>
              <a:t>The Time Value of a Financial </a:t>
            </a:r>
            <a:r>
              <a:rPr lang="en-US" dirty="0" smtClean="0"/>
              <a:t>Calculator</a:t>
            </a:r>
            <a:endParaRPr lang="en-US" sz="4000" dirty="0"/>
          </a:p>
        </p:txBody>
      </p:sp>
      <p:sp>
        <p:nvSpPr>
          <p:cNvPr id="24579" name="Rectangle 3"/>
          <p:cNvSpPr>
            <a:spLocks noGrp="1" noChangeArrowheads="1"/>
          </p:cNvSpPr>
          <p:nvPr>
            <p:ph type="body" idx="1"/>
          </p:nvPr>
        </p:nvSpPr>
        <p:spPr>
          <a:noFill/>
          <a:ln/>
        </p:spPr>
        <p:txBody>
          <a:bodyPr/>
          <a:lstStyle/>
          <a:p>
            <a:r>
              <a:rPr lang="en-US" dirty="0"/>
              <a:t>Step 1 :</a:t>
            </a:r>
            <a:r>
              <a:rPr lang="en-US" dirty="0" smtClean="0"/>
              <a:t> </a:t>
            </a:r>
            <a:r>
              <a:rPr lang="en-US" dirty="0"/>
              <a:t>input the values of the known variables.</a:t>
            </a:r>
          </a:p>
          <a:p>
            <a:r>
              <a:rPr lang="en-US" dirty="0"/>
              <a:t>Step 2 :</a:t>
            </a:r>
            <a:r>
              <a:rPr lang="en-US" dirty="0" smtClean="0"/>
              <a:t> </a:t>
            </a:r>
            <a:r>
              <a:rPr lang="en-US" dirty="0"/>
              <a:t>calculate the value of the remaining unknown variable.</a:t>
            </a:r>
          </a:p>
          <a:p>
            <a:r>
              <a:rPr lang="en-US" dirty="0"/>
              <a:t>Note: be sure to set your calculator to “end of year”  and “one payment per year” modes unless otherwise directed</a:t>
            </a:r>
            <a:r>
              <a:rPr lang="en-US" dirty="0" smtClean="0"/>
              <a:t>.</a:t>
            </a:r>
          </a:p>
          <a:p>
            <a:r>
              <a:rPr lang="en-US" dirty="0" smtClean="0"/>
              <a:t>Always make sure you clear and input all your known variables before computing the result</a:t>
            </a:r>
            <a:endParaRPr lang="en-US" dirty="0"/>
          </a:p>
        </p:txBody>
      </p:sp>
    </p:spTree>
    <p:extLst>
      <p:ext uri="{BB962C8B-B14F-4D97-AF65-F5344CB8AC3E}">
        <p14:creationId xmlns:p14="http://schemas.microsoft.com/office/powerpoint/2010/main" val="3212108541"/>
      </p:ext>
    </p:extLst>
  </p:cSld>
  <p:clrMapOvr>
    <a:masterClrMapping/>
  </p:clrMapOvr>
  <p:transition>
    <p:cut/>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 presetClass="entr" presetSubtype="1" fill="hold" grpId="0" nodeType="clickEffect">
                                  <p:stCondLst>
                                    <p:cond delay="0"/>
                                  </p:stCondLst>
                                  <p:childTnLst>
                                    <p:set>
                                      <p:cBhvr>
                                        <p:cTn id="6" dur="1" fill="hold">
                                          <p:stCondLst>
                                            <p:cond delay="0"/>
                                          </p:stCondLst>
                                        </p:cTn>
                                        <p:tgtEl>
                                          <p:spTgt spid="24579">
                                            <p:txEl>
                                              <p:pRg st="0" end="0"/>
                                            </p:txEl>
                                          </p:spTgt>
                                        </p:tgtEl>
                                        <p:attrNameLst>
                                          <p:attrName>style.visibility</p:attrName>
                                        </p:attrNameLst>
                                      </p:cBhvr>
                                      <p:to>
                                        <p:strVal val="visible"/>
                                      </p:to>
                                    </p:set>
                                    <p:anim calcmode="lin" valueType="num">
                                      <p:cBhvr additive="base">
                                        <p:cTn id="7" dur="500" fill="hold"/>
                                        <p:tgtEl>
                                          <p:spTgt spid="24579">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24579">
                                            <p:txEl>
                                              <p:pRg st="0" end="0"/>
                                            </p:txEl>
                                          </p:spTgt>
                                        </p:tgtEl>
                                        <p:attrNameLst>
                                          <p:attrName>ppt_y</p:attrName>
                                        </p:attrNameLst>
                                      </p:cBhvr>
                                      <p:tavLst>
                                        <p:tav tm="0">
                                          <p:val>
                                            <p:strVal val="0-#ppt_h/2"/>
                                          </p:val>
                                        </p:tav>
                                        <p:tav tm="100000">
                                          <p:val>
                                            <p:strVal val="#ppt_y"/>
                                          </p:val>
                                        </p:tav>
                                      </p:tavLst>
                                    </p:anim>
                                  </p:childTnLst>
                                  <p:subTnLst>
                                    <p:animClr clrSpc="rgb" dir="cw">
                                      <p:cBhvr override="childStyle">
                                        <p:cTn dur="1" fill="hold" display="0" masterRel="nextClick" afterEffect="1"/>
                                        <p:tgtEl>
                                          <p:spTgt spid="24579">
                                            <p:txEl>
                                              <p:pRg st="0" end="0"/>
                                            </p:txEl>
                                          </p:spTgt>
                                        </p:tgtEl>
                                        <p:attrNameLst>
                                          <p:attrName>ppt_c</p:attrName>
                                        </p:attrNameLst>
                                      </p:cBhvr>
                                      <p:to>
                                        <a:schemeClr val="folHlink"/>
                                      </p:to>
                                    </p:animClr>
                                  </p:subTnLst>
                                </p:cTn>
                              </p:par>
                            </p:childTnLst>
                          </p:cTn>
                        </p:par>
                      </p:childTnLst>
                    </p:cTn>
                  </p:par>
                  <p:par>
                    <p:cTn id="9" fill="hold" nodeType="clickPar">
                      <p:stCondLst>
                        <p:cond delay="indefinite"/>
                      </p:stCondLst>
                      <p:childTnLst>
                        <p:par>
                          <p:cTn id="10" fill="hold" nodeType="withGroup">
                            <p:stCondLst>
                              <p:cond delay="0"/>
                            </p:stCondLst>
                            <p:childTnLst>
                              <p:par>
                                <p:cTn id="11" presetID="2" presetClass="entr" presetSubtype="1" fill="hold" grpId="0" nodeType="clickEffect">
                                  <p:stCondLst>
                                    <p:cond delay="0"/>
                                  </p:stCondLst>
                                  <p:childTnLst>
                                    <p:set>
                                      <p:cBhvr>
                                        <p:cTn id="12" dur="1" fill="hold">
                                          <p:stCondLst>
                                            <p:cond delay="0"/>
                                          </p:stCondLst>
                                        </p:cTn>
                                        <p:tgtEl>
                                          <p:spTgt spid="24579">
                                            <p:txEl>
                                              <p:pRg st="1" end="1"/>
                                            </p:txEl>
                                          </p:spTgt>
                                        </p:tgtEl>
                                        <p:attrNameLst>
                                          <p:attrName>style.visibility</p:attrName>
                                        </p:attrNameLst>
                                      </p:cBhvr>
                                      <p:to>
                                        <p:strVal val="visible"/>
                                      </p:to>
                                    </p:set>
                                    <p:anim calcmode="lin" valueType="num">
                                      <p:cBhvr additive="base">
                                        <p:cTn id="13" dur="500" fill="hold"/>
                                        <p:tgtEl>
                                          <p:spTgt spid="24579">
                                            <p:txEl>
                                              <p:pRg st="1" end="1"/>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24579">
                                            <p:txEl>
                                              <p:pRg st="1" end="1"/>
                                            </p:txEl>
                                          </p:spTgt>
                                        </p:tgtEl>
                                        <p:attrNameLst>
                                          <p:attrName>ppt_y</p:attrName>
                                        </p:attrNameLst>
                                      </p:cBhvr>
                                      <p:tavLst>
                                        <p:tav tm="0">
                                          <p:val>
                                            <p:strVal val="0-#ppt_h/2"/>
                                          </p:val>
                                        </p:tav>
                                        <p:tav tm="100000">
                                          <p:val>
                                            <p:strVal val="#ppt_y"/>
                                          </p:val>
                                        </p:tav>
                                      </p:tavLst>
                                    </p:anim>
                                  </p:childTnLst>
                                  <p:subTnLst>
                                    <p:animClr clrSpc="rgb" dir="cw">
                                      <p:cBhvr override="childStyle">
                                        <p:cTn dur="1" fill="hold" display="0" masterRel="nextClick" afterEffect="1"/>
                                        <p:tgtEl>
                                          <p:spTgt spid="24579">
                                            <p:txEl>
                                              <p:pRg st="1" end="1"/>
                                            </p:txEl>
                                          </p:spTgt>
                                        </p:tgtEl>
                                        <p:attrNameLst>
                                          <p:attrName>ppt_c</p:attrName>
                                        </p:attrNameLst>
                                      </p:cBhvr>
                                      <p:to>
                                        <a:schemeClr val="folHlink"/>
                                      </p:to>
                                    </p:animClr>
                                  </p:subTnLst>
                                </p:cTn>
                              </p:par>
                            </p:childTnLst>
                          </p:cTn>
                        </p:par>
                      </p:childTnLst>
                    </p:cTn>
                  </p:par>
                  <p:par>
                    <p:cTn id="15" fill="hold" nodeType="clickPar">
                      <p:stCondLst>
                        <p:cond delay="indefinite"/>
                      </p:stCondLst>
                      <p:childTnLst>
                        <p:par>
                          <p:cTn id="16" fill="hold" nodeType="withGroup">
                            <p:stCondLst>
                              <p:cond delay="0"/>
                            </p:stCondLst>
                            <p:childTnLst>
                              <p:par>
                                <p:cTn id="17" presetID="2" presetClass="entr" presetSubtype="1" fill="hold" grpId="0" nodeType="clickEffect">
                                  <p:stCondLst>
                                    <p:cond delay="0"/>
                                  </p:stCondLst>
                                  <p:childTnLst>
                                    <p:set>
                                      <p:cBhvr>
                                        <p:cTn id="18" dur="1" fill="hold">
                                          <p:stCondLst>
                                            <p:cond delay="0"/>
                                          </p:stCondLst>
                                        </p:cTn>
                                        <p:tgtEl>
                                          <p:spTgt spid="24579">
                                            <p:txEl>
                                              <p:pRg st="2" end="2"/>
                                            </p:txEl>
                                          </p:spTgt>
                                        </p:tgtEl>
                                        <p:attrNameLst>
                                          <p:attrName>style.visibility</p:attrName>
                                        </p:attrNameLst>
                                      </p:cBhvr>
                                      <p:to>
                                        <p:strVal val="visible"/>
                                      </p:to>
                                    </p:set>
                                    <p:anim calcmode="lin" valueType="num">
                                      <p:cBhvr additive="base">
                                        <p:cTn id="19" dur="500" fill="hold"/>
                                        <p:tgtEl>
                                          <p:spTgt spid="24579">
                                            <p:txEl>
                                              <p:pRg st="2" end="2"/>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24579">
                                            <p:txEl>
                                              <p:pRg st="2" end="2"/>
                                            </p:txEl>
                                          </p:spTgt>
                                        </p:tgtEl>
                                        <p:attrNameLst>
                                          <p:attrName>ppt_y</p:attrName>
                                        </p:attrNameLst>
                                      </p:cBhvr>
                                      <p:tavLst>
                                        <p:tav tm="0">
                                          <p:val>
                                            <p:strVal val="0-#ppt_h/2"/>
                                          </p:val>
                                        </p:tav>
                                        <p:tav tm="100000">
                                          <p:val>
                                            <p:strVal val="#ppt_y"/>
                                          </p:val>
                                        </p:tav>
                                      </p:tavLst>
                                    </p:anim>
                                  </p:childTnLst>
                                  <p:subTnLst>
                                    <p:animClr clrSpc="rgb" dir="cw">
                                      <p:cBhvr override="childStyle">
                                        <p:cTn dur="1" fill="hold" display="0" masterRel="nextClick" afterEffect="1"/>
                                        <p:tgtEl>
                                          <p:spTgt spid="24579">
                                            <p:txEl>
                                              <p:pRg st="2" end="2"/>
                                            </p:txEl>
                                          </p:spTgt>
                                        </p:tgtEl>
                                        <p:attrNameLst>
                                          <p:attrName>ppt_c</p:attrName>
                                        </p:attrNameLst>
                                      </p:cBhvr>
                                      <p:to>
                                        <a:schemeClr val="folHlink"/>
                                      </p:to>
                                    </p:animClr>
                                  </p:subTnLst>
                                </p:cTn>
                              </p:par>
                            </p:childTnLst>
                          </p:cTn>
                        </p:par>
                      </p:childTnLst>
                    </p:cTn>
                  </p:par>
                  <p:par>
                    <p:cTn id="21" fill="hold">
                      <p:stCondLst>
                        <p:cond delay="indefinite"/>
                      </p:stCondLst>
                      <p:childTnLst>
                        <p:par>
                          <p:cTn id="22" fill="hold">
                            <p:stCondLst>
                              <p:cond delay="0"/>
                            </p:stCondLst>
                            <p:childTnLst>
                              <p:par>
                                <p:cTn id="23" presetID="2" presetClass="entr" presetSubtype="1" fill="hold" grpId="0" nodeType="clickEffect">
                                  <p:stCondLst>
                                    <p:cond delay="0"/>
                                  </p:stCondLst>
                                  <p:childTnLst>
                                    <p:set>
                                      <p:cBhvr>
                                        <p:cTn id="24" dur="1" fill="hold">
                                          <p:stCondLst>
                                            <p:cond delay="0"/>
                                          </p:stCondLst>
                                        </p:cTn>
                                        <p:tgtEl>
                                          <p:spTgt spid="24579">
                                            <p:txEl>
                                              <p:pRg st="3" end="3"/>
                                            </p:txEl>
                                          </p:spTgt>
                                        </p:tgtEl>
                                        <p:attrNameLst>
                                          <p:attrName>style.visibility</p:attrName>
                                        </p:attrNameLst>
                                      </p:cBhvr>
                                      <p:to>
                                        <p:strVal val="visible"/>
                                      </p:to>
                                    </p:set>
                                    <p:anim calcmode="lin" valueType="num">
                                      <p:cBhvr additive="base">
                                        <p:cTn id="25" dur="500" fill="hold"/>
                                        <p:tgtEl>
                                          <p:spTgt spid="24579">
                                            <p:txEl>
                                              <p:pRg st="3" end="3"/>
                                            </p:txEl>
                                          </p:spTgt>
                                        </p:tgtEl>
                                        <p:attrNameLst>
                                          <p:attrName>ppt_x</p:attrName>
                                        </p:attrNameLst>
                                      </p:cBhvr>
                                      <p:tavLst>
                                        <p:tav tm="0">
                                          <p:val>
                                            <p:strVal val="#ppt_x"/>
                                          </p:val>
                                        </p:tav>
                                        <p:tav tm="100000">
                                          <p:val>
                                            <p:strVal val="#ppt_x"/>
                                          </p:val>
                                        </p:tav>
                                      </p:tavLst>
                                    </p:anim>
                                    <p:anim calcmode="lin" valueType="num">
                                      <p:cBhvr additive="base">
                                        <p:cTn id="26" dur="500" fill="hold"/>
                                        <p:tgtEl>
                                          <p:spTgt spid="24579">
                                            <p:txEl>
                                              <p:pRg st="3" end="3"/>
                                            </p:txEl>
                                          </p:spTgt>
                                        </p:tgtEl>
                                        <p:attrNameLst>
                                          <p:attrName>ppt_y</p:attrName>
                                        </p:attrNameLst>
                                      </p:cBhvr>
                                      <p:tavLst>
                                        <p:tav tm="0">
                                          <p:val>
                                            <p:strVal val="0-#ppt_h/2"/>
                                          </p:val>
                                        </p:tav>
                                        <p:tav tm="100000">
                                          <p:val>
                                            <p:strVal val="#ppt_y"/>
                                          </p:val>
                                        </p:tav>
                                      </p:tavLst>
                                    </p:anim>
                                  </p:childTnLst>
                                  <p:subTnLst>
                                    <p:animClr clrSpc="rgb" dir="cw">
                                      <p:cBhvr override="childStyle">
                                        <p:cTn dur="1" fill="hold" display="0" masterRel="nextClick" afterEffect="1"/>
                                        <p:tgtEl>
                                          <p:spTgt spid="24579">
                                            <p:txEl>
                                              <p:pRg st="3" end="3"/>
                                            </p:txEl>
                                          </p:spTgt>
                                        </p:tgtEl>
                                        <p:attrNameLst>
                                          <p:attrName>ppt_c</p:attrName>
                                        </p:attrNameLst>
                                      </p:cBhvr>
                                      <p:to>
                                        <a:schemeClr val="folHlink"/>
                                      </p:to>
                                    </p:animClr>
                                  </p:sub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4579" grpId="0" build="p" autoUpdateAnimBg="0"/>
    </p:bld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631" name="Rectangle 7"/>
          <p:cNvSpPr>
            <a:spLocks noGrp="1" noChangeArrowheads="1"/>
          </p:cNvSpPr>
          <p:nvPr>
            <p:ph type="title"/>
          </p:nvPr>
        </p:nvSpPr>
        <p:spPr/>
        <p:txBody>
          <a:bodyPr/>
          <a:lstStyle/>
          <a:p>
            <a:r>
              <a:rPr lang="en-US"/>
              <a:t>Tables Versus Calculator </a:t>
            </a:r>
          </a:p>
        </p:txBody>
      </p:sp>
      <p:sp>
        <p:nvSpPr>
          <p:cNvPr id="26632" name="Rectangle 8"/>
          <p:cNvSpPr>
            <a:spLocks noGrp="1" noChangeArrowheads="1"/>
          </p:cNvSpPr>
          <p:nvPr>
            <p:ph type="body" sz="half" idx="1"/>
          </p:nvPr>
        </p:nvSpPr>
        <p:spPr/>
        <p:txBody>
          <a:bodyPr/>
          <a:lstStyle/>
          <a:p>
            <a:r>
              <a:rPr lang="en-US" sz="2800" dirty="0"/>
              <a:t>REMEMBER -- The tables have a discrepancy due to rounding error; therefore, the calculator is more accurate.</a:t>
            </a:r>
          </a:p>
        </p:txBody>
      </p:sp>
      <p:pic>
        <p:nvPicPr>
          <p:cNvPr id="8194" name="Picture 2" descr="C:\Users\Thanachote\AppData\Local\Microsoft\Windows\INetCache\IE\G5CO1S3H\dglxasset[1].aspx"/>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5029200" y="1981200"/>
            <a:ext cx="3255699" cy="23622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457668533"/>
      </p:ext>
    </p:extLst>
  </p:cSld>
  <p:clrMapOvr>
    <a:masterClrMapping/>
  </p:clrMapOvr>
  <p:transition/>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674" name="Rectangle 2"/>
          <p:cNvSpPr>
            <a:spLocks noGrp="1" noChangeArrowheads="1"/>
          </p:cNvSpPr>
          <p:nvPr>
            <p:ph type="title"/>
          </p:nvPr>
        </p:nvSpPr>
        <p:spPr>
          <a:noFill/>
          <a:ln/>
        </p:spPr>
        <p:txBody>
          <a:bodyPr/>
          <a:lstStyle/>
          <a:p>
            <a:r>
              <a:rPr lang="en-US"/>
              <a:t>Compounding and the Power of Time</a:t>
            </a:r>
          </a:p>
        </p:txBody>
      </p:sp>
      <p:sp>
        <p:nvSpPr>
          <p:cNvPr id="28675" name="Rectangle 3"/>
          <p:cNvSpPr>
            <a:spLocks noGrp="1" noChangeArrowheads="1"/>
          </p:cNvSpPr>
          <p:nvPr>
            <p:ph type="body" idx="1"/>
          </p:nvPr>
        </p:nvSpPr>
        <p:spPr>
          <a:noFill/>
          <a:ln/>
        </p:spPr>
        <p:txBody>
          <a:bodyPr/>
          <a:lstStyle/>
          <a:p>
            <a:r>
              <a:rPr lang="en-US"/>
              <a:t>In the long run, money saved now is much more valuable than money saved later.</a:t>
            </a:r>
          </a:p>
          <a:p>
            <a:r>
              <a:rPr lang="en-US"/>
              <a:t>Don’t ignore the bottom line, but also consider the average annual return.</a:t>
            </a:r>
          </a:p>
        </p:txBody>
      </p:sp>
    </p:spTree>
    <p:extLst>
      <p:ext uri="{BB962C8B-B14F-4D97-AF65-F5344CB8AC3E}">
        <p14:creationId xmlns:p14="http://schemas.microsoft.com/office/powerpoint/2010/main" val="3774625166"/>
      </p:ext>
    </p:extLst>
  </p:cSld>
  <p:clrMapOvr>
    <a:masterClrMapping/>
  </p:clrMapOvr>
  <p:transition/>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6562" name="Rectangle 2"/>
          <p:cNvSpPr>
            <a:spLocks noGrp="1" noChangeArrowheads="1"/>
          </p:cNvSpPr>
          <p:nvPr>
            <p:ph type="title"/>
          </p:nvPr>
        </p:nvSpPr>
        <p:spPr/>
        <p:txBody>
          <a:bodyPr/>
          <a:lstStyle/>
          <a:p>
            <a:r>
              <a:rPr lang="en-US"/>
              <a:t>The Power of Time in Compounding Over 35 Years</a:t>
            </a:r>
          </a:p>
        </p:txBody>
      </p:sp>
      <p:graphicFrame>
        <p:nvGraphicFramePr>
          <p:cNvPr id="2" name="Object 3"/>
          <p:cNvGraphicFramePr>
            <a:graphicFrameLocks noGrp="1" noChangeAspect="1"/>
          </p:cNvGraphicFramePr>
          <p:nvPr>
            <p:ph type="chart" sz="half" idx="1"/>
            <p:extLst>
              <p:ext uri="{D42A27DB-BD31-4B8C-83A1-F6EECF244321}">
                <p14:modId xmlns:p14="http://schemas.microsoft.com/office/powerpoint/2010/main" val="2308594389"/>
              </p:ext>
            </p:extLst>
          </p:nvPr>
        </p:nvGraphicFramePr>
        <p:xfrm>
          <a:off x="588963" y="1728788"/>
          <a:ext cx="4694237" cy="4141787"/>
        </p:xfrm>
        <a:graphic>
          <a:graphicData uri="http://schemas.openxmlformats.org/drawingml/2006/chart">
            <c:chart xmlns:c="http://schemas.openxmlformats.org/drawingml/2006/chart" xmlns:r="http://schemas.openxmlformats.org/officeDocument/2006/relationships" r:id="rId2"/>
          </a:graphicData>
        </a:graphic>
      </p:graphicFrame>
      <p:sp>
        <p:nvSpPr>
          <p:cNvPr id="66564" name="Rectangle 4"/>
          <p:cNvSpPr>
            <a:spLocks noGrp="1" noChangeArrowheads="1"/>
          </p:cNvSpPr>
          <p:nvPr>
            <p:ph type="body" sz="half" idx="2"/>
          </p:nvPr>
        </p:nvSpPr>
        <p:spPr>
          <a:xfrm>
            <a:off x="5562600" y="1676400"/>
            <a:ext cx="3155950" cy="4114800"/>
          </a:xfrm>
        </p:spPr>
        <p:txBody>
          <a:bodyPr/>
          <a:lstStyle/>
          <a:p>
            <a:pPr>
              <a:lnSpc>
                <a:spcPct val="90000"/>
              </a:lnSpc>
            </a:pPr>
            <a:r>
              <a:rPr lang="en-US" sz="2400"/>
              <a:t>Selma contributed $2,000 per year in years 1 – 10, or 10 years.</a:t>
            </a:r>
          </a:p>
          <a:p>
            <a:pPr>
              <a:lnSpc>
                <a:spcPct val="90000"/>
              </a:lnSpc>
            </a:pPr>
            <a:r>
              <a:rPr lang="en-US" sz="2400"/>
              <a:t>Patty contributed $2,000 per year in years 11 – 35, or 25 years.</a:t>
            </a:r>
          </a:p>
          <a:p>
            <a:pPr>
              <a:lnSpc>
                <a:spcPct val="90000"/>
              </a:lnSpc>
            </a:pPr>
            <a:r>
              <a:rPr lang="en-US" sz="2400"/>
              <a:t>Both earned 8% average annual return.</a:t>
            </a:r>
          </a:p>
        </p:txBody>
      </p:sp>
    </p:spTree>
    <p:extLst>
      <p:ext uri="{BB962C8B-B14F-4D97-AF65-F5344CB8AC3E}">
        <p14:creationId xmlns:p14="http://schemas.microsoft.com/office/powerpoint/2010/main" val="363986982"/>
      </p:ext>
    </p:extLst>
  </p:cSld>
  <p:clrMapOvr>
    <a:masterClrMapping/>
  </p:clrMapOvr>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22" name="Rectangle 2"/>
          <p:cNvSpPr>
            <a:spLocks noGrp="1" noChangeArrowheads="1"/>
          </p:cNvSpPr>
          <p:nvPr>
            <p:ph type="title"/>
          </p:nvPr>
        </p:nvSpPr>
        <p:spPr>
          <a:noFill/>
          <a:ln/>
        </p:spPr>
        <p:txBody>
          <a:bodyPr/>
          <a:lstStyle/>
          <a:p>
            <a:r>
              <a:rPr lang="en-US"/>
              <a:t>The Importance of the Interest Rate in Compounding</a:t>
            </a:r>
          </a:p>
        </p:txBody>
      </p:sp>
      <p:sp>
        <p:nvSpPr>
          <p:cNvPr id="30723" name="Rectangle 3"/>
          <p:cNvSpPr>
            <a:spLocks noGrp="1" noChangeArrowheads="1"/>
          </p:cNvSpPr>
          <p:nvPr>
            <p:ph type="body" idx="1"/>
          </p:nvPr>
        </p:nvSpPr>
        <p:spPr>
          <a:noFill/>
          <a:ln/>
        </p:spPr>
        <p:txBody>
          <a:bodyPr/>
          <a:lstStyle/>
          <a:p>
            <a:r>
              <a:rPr lang="en-US" dirty="0"/>
              <a:t>From 1926-1998 the compound growth rate of stocks was approximately 11.2%, whereas long-term corporate bonds only returned 5.8%. </a:t>
            </a:r>
          </a:p>
          <a:p>
            <a:r>
              <a:rPr lang="en-US" dirty="0"/>
              <a:t>The “Daily Double” :</a:t>
            </a:r>
            <a:r>
              <a:rPr lang="en-US" dirty="0" smtClean="0"/>
              <a:t> </a:t>
            </a:r>
            <a:r>
              <a:rPr lang="en-US" dirty="0"/>
              <a:t>states that you are earning a 100% return compounded on a daily basis.</a:t>
            </a:r>
          </a:p>
        </p:txBody>
      </p:sp>
    </p:spTree>
    <p:extLst>
      <p:ext uri="{BB962C8B-B14F-4D97-AF65-F5344CB8AC3E}">
        <p14:creationId xmlns:p14="http://schemas.microsoft.com/office/powerpoint/2010/main" val="3085135698"/>
      </p:ext>
    </p:extLst>
  </p:cSld>
  <p:clrMapOvr>
    <a:masterClrMapping/>
  </p:clrMapOvr>
  <p:transition>
    <p:cut/>
  </p:transition>
  <p:timing>
    <p:tnLst>
      <p:par>
        <p:cT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2770" name="Rectangle 2"/>
          <p:cNvSpPr>
            <a:spLocks noGrp="1" noChangeArrowheads="1"/>
          </p:cNvSpPr>
          <p:nvPr>
            <p:ph type="title"/>
          </p:nvPr>
        </p:nvSpPr>
        <p:spPr>
          <a:noFill/>
          <a:ln/>
        </p:spPr>
        <p:txBody>
          <a:bodyPr/>
          <a:lstStyle/>
          <a:p>
            <a:r>
              <a:rPr lang="en-US"/>
              <a:t>Present Value</a:t>
            </a:r>
          </a:p>
        </p:txBody>
      </p:sp>
      <p:sp>
        <p:nvSpPr>
          <p:cNvPr id="32771" name="Rectangle 3"/>
          <p:cNvSpPr>
            <a:spLocks noGrp="1" noChangeArrowheads="1"/>
          </p:cNvSpPr>
          <p:nvPr>
            <p:ph type="body" idx="1"/>
          </p:nvPr>
        </p:nvSpPr>
        <p:spPr>
          <a:noFill/>
          <a:ln/>
        </p:spPr>
        <p:txBody>
          <a:bodyPr/>
          <a:lstStyle/>
          <a:p>
            <a:r>
              <a:rPr lang="en-US"/>
              <a:t>Is also know as the discount rate, or the interest rate used to bring future dollars back to the present.</a:t>
            </a:r>
          </a:p>
          <a:p>
            <a:r>
              <a:rPr lang="en-US"/>
              <a:t>Present-value interest factor (PVIF</a:t>
            </a:r>
            <a:r>
              <a:rPr lang="en-US" baseline="-25000"/>
              <a:t>i,n</a:t>
            </a:r>
            <a:r>
              <a:rPr lang="en-US"/>
              <a:t>) is a value used to calculate the present value of a given amount.</a:t>
            </a:r>
          </a:p>
        </p:txBody>
      </p:sp>
    </p:spTree>
    <p:extLst>
      <p:ext uri="{BB962C8B-B14F-4D97-AF65-F5344CB8AC3E}">
        <p14:creationId xmlns:p14="http://schemas.microsoft.com/office/powerpoint/2010/main" val="3975912136"/>
      </p:ext>
    </p:extLst>
  </p:cSld>
  <p:clrMapOvr>
    <a:masterClrMapping/>
  </p:clrMapOvr>
  <p:transition>
    <p:random/>
  </p:transition>
</p:sld>
</file>

<file path=ppt/slides/slide40.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34818" name="Rectangle 2"/>
          <p:cNvSpPr>
            <a:spLocks noGrp="1" noChangeArrowheads="1"/>
          </p:cNvSpPr>
          <p:nvPr>
            <p:ph type="title"/>
          </p:nvPr>
        </p:nvSpPr>
        <p:spPr>
          <a:noFill/>
          <a:ln/>
        </p:spPr>
        <p:txBody>
          <a:bodyPr/>
          <a:lstStyle/>
          <a:p>
            <a:r>
              <a:rPr lang="en-US"/>
              <a:t>Present Value Equation</a:t>
            </a:r>
          </a:p>
        </p:txBody>
      </p:sp>
      <p:sp>
        <p:nvSpPr>
          <p:cNvPr id="34819" name="Rectangle 3"/>
          <p:cNvSpPr>
            <a:spLocks noGrp="1" noChangeArrowheads="1"/>
          </p:cNvSpPr>
          <p:nvPr>
            <p:ph type="body" idx="1"/>
          </p:nvPr>
        </p:nvSpPr>
        <p:spPr>
          <a:noFill/>
          <a:ln/>
        </p:spPr>
        <p:txBody>
          <a:bodyPr/>
          <a:lstStyle/>
          <a:p>
            <a:r>
              <a:rPr lang="en-US" sz="2800"/>
              <a:t>PV = FV</a:t>
            </a:r>
            <a:r>
              <a:rPr lang="en-US" sz="2800" baseline="-25000"/>
              <a:t>n </a:t>
            </a:r>
            <a:r>
              <a:rPr lang="en-US" sz="2800"/>
              <a:t>(PVIF</a:t>
            </a:r>
            <a:r>
              <a:rPr lang="en-US" sz="2800" baseline="-25000"/>
              <a:t>i,n</a:t>
            </a:r>
            <a:r>
              <a:rPr lang="en-US" sz="2800"/>
              <a:t>)</a:t>
            </a:r>
          </a:p>
          <a:p>
            <a:pPr lvl="1">
              <a:buSzPct val="75000"/>
            </a:pPr>
            <a:r>
              <a:rPr lang="en-US" sz="2400"/>
              <a:t>PV = the present value, in today’s dollars, of a sum of money</a:t>
            </a:r>
          </a:p>
          <a:p>
            <a:pPr lvl="1">
              <a:buSzPct val="75000"/>
            </a:pPr>
            <a:r>
              <a:rPr lang="en-US" sz="2400"/>
              <a:t>FV</a:t>
            </a:r>
            <a:r>
              <a:rPr lang="en-US" sz="2400" baseline="-25000"/>
              <a:t>n</a:t>
            </a:r>
            <a:r>
              <a:rPr lang="en-US" sz="2400"/>
              <a:t> = the future value of the investment at the end of n years</a:t>
            </a:r>
          </a:p>
          <a:p>
            <a:pPr lvl="1">
              <a:buSzPct val="75000"/>
            </a:pPr>
            <a:r>
              <a:rPr lang="en-US" sz="2400"/>
              <a:t>PVIF</a:t>
            </a:r>
            <a:r>
              <a:rPr lang="en-US" sz="2400" baseline="-25000"/>
              <a:t>i,n</a:t>
            </a:r>
            <a:r>
              <a:rPr lang="en-US" sz="2400"/>
              <a:t> = the present value interest factor</a:t>
            </a:r>
          </a:p>
          <a:p>
            <a:r>
              <a:rPr lang="en-US" sz="2800"/>
              <a:t>This equation is used to determine today’s value of some future sum of money.</a:t>
            </a:r>
          </a:p>
        </p:txBody>
      </p:sp>
    </p:spTree>
    <p:extLst>
      <p:ext uri="{BB962C8B-B14F-4D97-AF65-F5344CB8AC3E}">
        <p14:creationId xmlns:p14="http://schemas.microsoft.com/office/powerpoint/2010/main" val="3698250275"/>
      </p:ext>
    </p:extLst>
  </p:cSld>
  <p:clrMapOvr>
    <a:masterClrMapping/>
  </p:clrMapOvr>
  <p:transition>
    <p:cut/>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 presetClass="entr" presetSubtype="8" fill="hold" grpId="0" nodeType="clickEffect">
                                  <p:stCondLst>
                                    <p:cond delay="0"/>
                                  </p:stCondLst>
                                  <p:childTnLst>
                                    <p:set>
                                      <p:cBhvr>
                                        <p:cTn id="6" dur="1" fill="hold">
                                          <p:stCondLst>
                                            <p:cond delay="0"/>
                                          </p:stCondLst>
                                        </p:cTn>
                                        <p:tgtEl>
                                          <p:spTgt spid="34819">
                                            <p:txEl>
                                              <p:pRg st="0" end="0"/>
                                            </p:txEl>
                                          </p:spTgt>
                                        </p:tgtEl>
                                        <p:attrNameLst>
                                          <p:attrName>style.visibility</p:attrName>
                                        </p:attrNameLst>
                                      </p:cBhvr>
                                      <p:to>
                                        <p:strVal val="visible"/>
                                      </p:to>
                                    </p:set>
                                    <p:anim calcmode="lin" valueType="num">
                                      <p:cBhvr additive="base">
                                        <p:cTn id="7" dur="500" fill="hold"/>
                                        <p:tgtEl>
                                          <p:spTgt spid="34819">
                                            <p:txEl>
                                              <p:pRg st="0" end="0"/>
                                            </p:txEl>
                                          </p:spTgt>
                                        </p:tgtEl>
                                        <p:attrNameLst>
                                          <p:attrName>ppt_x</p:attrName>
                                        </p:attrNameLst>
                                      </p:cBhvr>
                                      <p:tavLst>
                                        <p:tav tm="0">
                                          <p:val>
                                            <p:strVal val="0-#ppt_w/2"/>
                                          </p:val>
                                        </p:tav>
                                        <p:tav tm="100000">
                                          <p:val>
                                            <p:strVal val="#ppt_x"/>
                                          </p:val>
                                        </p:tav>
                                      </p:tavLst>
                                    </p:anim>
                                    <p:anim calcmode="lin" valueType="num">
                                      <p:cBhvr additive="base">
                                        <p:cTn id="8" dur="500" fill="hold"/>
                                        <p:tgtEl>
                                          <p:spTgt spid="34819">
                                            <p:txEl>
                                              <p:pRg st="0" end="0"/>
                                            </p:txEl>
                                          </p:spTgt>
                                        </p:tgtEl>
                                        <p:attrNameLst>
                                          <p:attrName>ppt_y</p:attrName>
                                        </p:attrNameLst>
                                      </p:cBhvr>
                                      <p:tavLst>
                                        <p:tav tm="0">
                                          <p:val>
                                            <p:strVal val="#ppt_y"/>
                                          </p:val>
                                        </p:tav>
                                        <p:tav tm="100000">
                                          <p:val>
                                            <p:strVal val="#ppt_y"/>
                                          </p:val>
                                        </p:tav>
                                      </p:tavLst>
                                    </p:anim>
                                  </p:childTnLst>
                                </p:cTn>
                              </p:par>
                              <p:par>
                                <p:cTn id="9" presetID="2" presetClass="entr" presetSubtype="8" fill="hold" grpId="0" nodeType="withEffect">
                                  <p:stCondLst>
                                    <p:cond delay="0"/>
                                  </p:stCondLst>
                                  <p:childTnLst>
                                    <p:set>
                                      <p:cBhvr>
                                        <p:cTn id="10" dur="1" fill="hold">
                                          <p:stCondLst>
                                            <p:cond delay="0"/>
                                          </p:stCondLst>
                                        </p:cTn>
                                        <p:tgtEl>
                                          <p:spTgt spid="34819">
                                            <p:txEl>
                                              <p:pRg st="1" end="1"/>
                                            </p:txEl>
                                          </p:spTgt>
                                        </p:tgtEl>
                                        <p:attrNameLst>
                                          <p:attrName>style.visibility</p:attrName>
                                        </p:attrNameLst>
                                      </p:cBhvr>
                                      <p:to>
                                        <p:strVal val="visible"/>
                                      </p:to>
                                    </p:set>
                                    <p:anim calcmode="lin" valueType="num">
                                      <p:cBhvr additive="base">
                                        <p:cTn id="11" dur="500" fill="hold"/>
                                        <p:tgtEl>
                                          <p:spTgt spid="34819">
                                            <p:txEl>
                                              <p:pRg st="1" end="1"/>
                                            </p:txEl>
                                          </p:spTgt>
                                        </p:tgtEl>
                                        <p:attrNameLst>
                                          <p:attrName>ppt_x</p:attrName>
                                        </p:attrNameLst>
                                      </p:cBhvr>
                                      <p:tavLst>
                                        <p:tav tm="0">
                                          <p:val>
                                            <p:strVal val="0-#ppt_w/2"/>
                                          </p:val>
                                        </p:tav>
                                        <p:tav tm="100000">
                                          <p:val>
                                            <p:strVal val="#ppt_x"/>
                                          </p:val>
                                        </p:tav>
                                      </p:tavLst>
                                    </p:anim>
                                    <p:anim calcmode="lin" valueType="num">
                                      <p:cBhvr additive="base">
                                        <p:cTn id="12" dur="500" fill="hold"/>
                                        <p:tgtEl>
                                          <p:spTgt spid="34819">
                                            <p:txEl>
                                              <p:pRg st="1" end="1"/>
                                            </p:txEl>
                                          </p:spTgt>
                                        </p:tgtEl>
                                        <p:attrNameLst>
                                          <p:attrName>ppt_y</p:attrName>
                                        </p:attrNameLst>
                                      </p:cBhvr>
                                      <p:tavLst>
                                        <p:tav tm="0">
                                          <p:val>
                                            <p:strVal val="#ppt_y"/>
                                          </p:val>
                                        </p:tav>
                                        <p:tav tm="100000">
                                          <p:val>
                                            <p:strVal val="#ppt_y"/>
                                          </p:val>
                                        </p:tav>
                                      </p:tavLst>
                                    </p:anim>
                                  </p:childTnLst>
                                </p:cTn>
                              </p:par>
                              <p:par>
                                <p:cTn id="13" presetID="2" presetClass="entr" presetSubtype="8" fill="hold" grpId="0" nodeType="withEffect">
                                  <p:stCondLst>
                                    <p:cond delay="0"/>
                                  </p:stCondLst>
                                  <p:childTnLst>
                                    <p:set>
                                      <p:cBhvr>
                                        <p:cTn id="14" dur="1" fill="hold">
                                          <p:stCondLst>
                                            <p:cond delay="0"/>
                                          </p:stCondLst>
                                        </p:cTn>
                                        <p:tgtEl>
                                          <p:spTgt spid="34819">
                                            <p:txEl>
                                              <p:pRg st="2" end="2"/>
                                            </p:txEl>
                                          </p:spTgt>
                                        </p:tgtEl>
                                        <p:attrNameLst>
                                          <p:attrName>style.visibility</p:attrName>
                                        </p:attrNameLst>
                                      </p:cBhvr>
                                      <p:to>
                                        <p:strVal val="visible"/>
                                      </p:to>
                                    </p:set>
                                    <p:anim calcmode="lin" valueType="num">
                                      <p:cBhvr additive="base">
                                        <p:cTn id="15" dur="500" fill="hold"/>
                                        <p:tgtEl>
                                          <p:spTgt spid="34819">
                                            <p:txEl>
                                              <p:pRg st="2" end="2"/>
                                            </p:txEl>
                                          </p:spTgt>
                                        </p:tgtEl>
                                        <p:attrNameLst>
                                          <p:attrName>ppt_x</p:attrName>
                                        </p:attrNameLst>
                                      </p:cBhvr>
                                      <p:tavLst>
                                        <p:tav tm="0">
                                          <p:val>
                                            <p:strVal val="0-#ppt_w/2"/>
                                          </p:val>
                                        </p:tav>
                                        <p:tav tm="100000">
                                          <p:val>
                                            <p:strVal val="#ppt_x"/>
                                          </p:val>
                                        </p:tav>
                                      </p:tavLst>
                                    </p:anim>
                                    <p:anim calcmode="lin" valueType="num">
                                      <p:cBhvr additive="base">
                                        <p:cTn id="16" dur="500" fill="hold"/>
                                        <p:tgtEl>
                                          <p:spTgt spid="34819">
                                            <p:txEl>
                                              <p:pRg st="2" end="2"/>
                                            </p:txEl>
                                          </p:spTgt>
                                        </p:tgtEl>
                                        <p:attrNameLst>
                                          <p:attrName>ppt_y</p:attrName>
                                        </p:attrNameLst>
                                      </p:cBhvr>
                                      <p:tavLst>
                                        <p:tav tm="0">
                                          <p:val>
                                            <p:strVal val="#ppt_y"/>
                                          </p:val>
                                        </p:tav>
                                        <p:tav tm="100000">
                                          <p:val>
                                            <p:strVal val="#ppt_y"/>
                                          </p:val>
                                        </p:tav>
                                      </p:tavLst>
                                    </p:anim>
                                  </p:childTnLst>
                                </p:cTn>
                              </p:par>
                              <p:par>
                                <p:cTn id="17" presetID="2" presetClass="entr" presetSubtype="8" fill="hold" grpId="0" nodeType="withEffect">
                                  <p:stCondLst>
                                    <p:cond delay="0"/>
                                  </p:stCondLst>
                                  <p:childTnLst>
                                    <p:set>
                                      <p:cBhvr>
                                        <p:cTn id="18" dur="1" fill="hold">
                                          <p:stCondLst>
                                            <p:cond delay="0"/>
                                          </p:stCondLst>
                                        </p:cTn>
                                        <p:tgtEl>
                                          <p:spTgt spid="34819">
                                            <p:txEl>
                                              <p:pRg st="3" end="3"/>
                                            </p:txEl>
                                          </p:spTgt>
                                        </p:tgtEl>
                                        <p:attrNameLst>
                                          <p:attrName>style.visibility</p:attrName>
                                        </p:attrNameLst>
                                      </p:cBhvr>
                                      <p:to>
                                        <p:strVal val="visible"/>
                                      </p:to>
                                    </p:set>
                                    <p:anim calcmode="lin" valueType="num">
                                      <p:cBhvr additive="base">
                                        <p:cTn id="19" dur="500" fill="hold"/>
                                        <p:tgtEl>
                                          <p:spTgt spid="34819">
                                            <p:txEl>
                                              <p:pRg st="3" end="3"/>
                                            </p:txEl>
                                          </p:spTgt>
                                        </p:tgtEl>
                                        <p:attrNameLst>
                                          <p:attrName>ppt_x</p:attrName>
                                        </p:attrNameLst>
                                      </p:cBhvr>
                                      <p:tavLst>
                                        <p:tav tm="0">
                                          <p:val>
                                            <p:strVal val="0-#ppt_w/2"/>
                                          </p:val>
                                        </p:tav>
                                        <p:tav tm="100000">
                                          <p:val>
                                            <p:strVal val="#ppt_x"/>
                                          </p:val>
                                        </p:tav>
                                      </p:tavLst>
                                    </p:anim>
                                    <p:anim calcmode="lin" valueType="num">
                                      <p:cBhvr additive="base">
                                        <p:cTn id="20" dur="500" fill="hold"/>
                                        <p:tgtEl>
                                          <p:spTgt spid="34819">
                                            <p:txEl>
                                              <p:pRg st="3" end="3"/>
                                            </p:txEl>
                                          </p:spTgt>
                                        </p:tgtEl>
                                        <p:attrNameLst>
                                          <p:attrName>ppt_y</p:attrName>
                                        </p:attrNameLst>
                                      </p:cBhvr>
                                      <p:tavLst>
                                        <p:tav tm="0">
                                          <p:val>
                                            <p:strVal val="#ppt_y"/>
                                          </p:val>
                                        </p:tav>
                                        <p:tav tm="100000">
                                          <p:val>
                                            <p:strVal val="#ppt_y"/>
                                          </p:val>
                                        </p:tav>
                                      </p:tavLst>
                                    </p:anim>
                                  </p:childTnLst>
                                </p:cTn>
                              </p:par>
                            </p:childTnLst>
                          </p:cTn>
                        </p:par>
                      </p:childTnLst>
                    </p:cTn>
                  </p:par>
                  <p:par>
                    <p:cTn id="21" fill="hold" nodeType="clickPar">
                      <p:stCondLst>
                        <p:cond delay="indefinite"/>
                      </p:stCondLst>
                      <p:childTnLst>
                        <p:par>
                          <p:cTn id="22" fill="hold" nodeType="withGroup">
                            <p:stCondLst>
                              <p:cond delay="0"/>
                            </p:stCondLst>
                            <p:childTnLst>
                              <p:par>
                                <p:cTn id="23" presetID="2" presetClass="entr" presetSubtype="8" fill="hold" grpId="0" nodeType="clickEffect">
                                  <p:stCondLst>
                                    <p:cond delay="0"/>
                                  </p:stCondLst>
                                  <p:childTnLst>
                                    <p:set>
                                      <p:cBhvr>
                                        <p:cTn id="24" dur="1" fill="hold">
                                          <p:stCondLst>
                                            <p:cond delay="0"/>
                                          </p:stCondLst>
                                        </p:cTn>
                                        <p:tgtEl>
                                          <p:spTgt spid="34819">
                                            <p:txEl>
                                              <p:pRg st="4" end="4"/>
                                            </p:txEl>
                                          </p:spTgt>
                                        </p:tgtEl>
                                        <p:attrNameLst>
                                          <p:attrName>style.visibility</p:attrName>
                                        </p:attrNameLst>
                                      </p:cBhvr>
                                      <p:to>
                                        <p:strVal val="visible"/>
                                      </p:to>
                                    </p:set>
                                    <p:anim calcmode="lin" valueType="num">
                                      <p:cBhvr additive="base">
                                        <p:cTn id="25" dur="500" fill="hold"/>
                                        <p:tgtEl>
                                          <p:spTgt spid="34819">
                                            <p:txEl>
                                              <p:pRg st="4" end="4"/>
                                            </p:txEl>
                                          </p:spTgt>
                                        </p:tgtEl>
                                        <p:attrNameLst>
                                          <p:attrName>ppt_x</p:attrName>
                                        </p:attrNameLst>
                                      </p:cBhvr>
                                      <p:tavLst>
                                        <p:tav tm="0">
                                          <p:val>
                                            <p:strVal val="0-#ppt_w/2"/>
                                          </p:val>
                                        </p:tav>
                                        <p:tav tm="100000">
                                          <p:val>
                                            <p:strVal val="#ppt_x"/>
                                          </p:val>
                                        </p:tav>
                                      </p:tavLst>
                                    </p:anim>
                                    <p:anim calcmode="lin" valueType="num">
                                      <p:cBhvr additive="base">
                                        <p:cTn id="26" dur="500" fill="hold"/>
                                        <p:tgtEl>
                                          <p:spTgt spid="34819">
                                            <p:txEl>
                                              <p:pRg st="4" end="4"/>
                                            </p:txEl>
                                          </p:spTgt>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4819" grpId="0" build="p" autoUpdateAnimBg="0"/>
    </p:bld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0418" name="Rectangle 2"/>
          <p:cNvSpPr>
            <a:spLocks noGrp="1" noChangeArrowheads="1"/>
          </p:cNvSpPr>
          <p:nvPr>
            <p:ph type="title"/>
          </p:nvPr>
        </p:nvSpPr>
        <p:spPr/>
        <p:txBody>
          <a:bodyPr/>
          <a:lstStyle/>
          <a:p>
            <a:r>
              <a:rPr lang="en-US" dirty="0"/>
              <a:t>Calculating Present </a:t>
            </a:r>
            <a:r>
              <a:rPr lang="en-US" dirty="0" smtClean="0"/>
              <a:t>Value</a:t>
            </a:r>
            <a:endParaRPr lang="en-US" dirty="0"/>
          </a:p>
        </p:txBody>
      </p:sp>
      <p:sp>
        <p:nvSpPr>
          <p:cNvPr id="60420" name="Rectangle 4"/>
          <p:cNvSpPr>
            <a:spLocks noGrp="1" noChangeArrowheads="1"/>
          </p:cNvSpPr>
          <p:nvPr>
            <p:ph type="body" sz="half" idx="2"/>
          </p:nvPr>
        </p:nvSpPr>
        <p:spPr>
          <a:xfrm>
            <a:off x="4495800" y="1676400"/>
            <a:ext cx="4222750" cy="4114800"/>
          </a:xfrm>
        </p:spPr>
        <p:txBody>
          <a:bodyPr/>
          <a:lstStyle/>
          <a:p>
            <a:pPr marL="0" indent="0">
              <a:buFont typeface="Wingdings" pitchFamily="2" charset="2"/>
              <a:buNone/>
            </a:pPr>
            <a:r>
              <a:rPr lang="en-US" sz="2400"/>
              <a:t>If promised $500,000 in 40 years, assuming 6% interest, what is the value today?</a:t>
            </a:r>
          </a:p>
          <a:p>
            <a:pPr marL="0" indent="0">
              <a:buFont typeface="Wingdings" pitchFamily="2" charset="2"/>
              <a:buNone/>
            </a:pPr>
            <a:endParaRPr lang="en-US" sz="2400"/>
          </a:p>
          <a:p>
            <a:pPr marL="0" indent="0">
              <a:buFont typeface="Wingdings" pitchFamily="2" charset="2"/>
              <a:buNone/>
            </a:pPr>
            <a:r>
              <a:rPr lang="en-US" sz="2400">
                <a:cs typeface="Times New Roman" pitchFamily="18" charset="0"/>
              </a:rPr>
              <a:t>PV = FV</a:t>
            </a:r>
            <a:r>
              <a:rPr lang="en-US" sz="2400" baseline="-30000">
                <a:cs typeface="Times New Roman" pitchFamily="18" charset="0"/>
              </a:rPr>
              <a:t>n</a:t>
            </a:r>
            <a:r>
              <a:rPr lang="en-US" sz="2400">
                <a:cs typeface="Times New Roman" pitchFamily="18" charset="0"/>
              </a:rPr>
              <a:t> (PVIF</a:t>
            </a:r>
            <a:r>
              <a:rPr lang="en-US" sz="2400" baseline="-30000">
                <a:cs typeface="Times New Roman" pitchFamily="18" charset="0"/>
              </a:rPr>
              <a:t>i</a:t>
            </a:r>
            <a:r>
              <a:rPr lang="en-US" sz="2400">
                <a:cs typeface="Times New Roman" pitchFamily="18" charset="0"/>
              </a:rPr>
              <a:t>,</a:t>
            </a:r>
            <a:r>
              <a:rPr lang="en-US" sz="2400" baseline="-30000">
                <a:cs typeface="Times New Roman" pitchFamily="18" charset="0"/>
              </a:rPr>
              <a:t>n</a:t>
            </a:r>
            <a:r>
              <a:rPr lang="en-US" sz="2400">
                <a:cs typeface="Times New Roman" pitchFamily="18" charset="0"/>
              </a:rPr>
              <a:t>)</a:t>
            </a:r>
          </a:p>
          <a:p>
            <a:pPr marL="0" indent="0">
              <a:buFont typeface="Wingdings" pitchFamily="2" charset="2"/>
              <a:buNone/>
            </a:pPr>
            <a:r>
              <a:rPr lang="en-US" sz="2400">
                <a:cs typeface="Times New Roman" pitchFamily="18" charset="0"/>
              </a:rPr>
              <a:t>PV = $500,000 (PVIF</a:t>
            </a:r>
            <a:r>
              <a:rPr lang="en-US" sz="2400" baseline="-30000">
                <a:cs typeface="Times New Roman" pitchFamily="18" charset="0"/>
              </a:rPr>
              <a:t>6%, 40 yr</a:t>
            </a:r>
            <a:r>
              <a:rPr lang="en-US" sz="2400">
                <a:cs typeface="Times New Roman" pitchFamily="18" charset="0"/>
              </a:rPr>
              <a:t>)</a:t>
            </a:r>
          </a:p>
          <a:p>
            <a:pPr marL="0" indent="0">
              <a:buFont typeface="Wingdings" pitchFamily="2" charset="2"/>
              <a:buNone/>
            </a:pPr>
            <a:r>
              <a:rPr lang="en-US" sz="2400">
                <a:cs typeface="Times New Roman" pitchFamily="18" charset="0"/>
              </a:rPr>
              <a:t>PV = $500,000 (.097)</a:t>
            </a:r>
          </a:p>
          <a:p>
            <a:pPr marL="0" indent="0">
              <a:buFont typeface="Wingdings" pitchFamily="2" charset="2"/>
              <a:buNone/>
            </a:pPr>
            <a:r>
              <a:rPr lang="en-US" sz="2400">
                <a:cs typeface="Times New Roman" pitchFamily="18" charset="0"/>
              </a:rPr>
              <a:t>PV = $48,500</a:t>
            </a:r>
            <a:r>
              <a:rPr lang="en-US" sz="2400"/>
              <a:t> </a:t>
            </a:r>
          </a:p>
        </p:txBody>
      </p:sp>
      <p:sp>
        <p:nvSpPr>
          <p:cNvPr id="2" name="Online Image Placeholder 1"/>
          <p:cNvSpPr>
            <a:spLocks noGrp="1"/>
          </p:cNvSpPr>
          <p:nvPr>
            <p:ph type="clipArt" sz="half" idx="1"/>
          </p:nvPr>
        </p:nvSpPr>
        <p:spPr/>
      </p:sp>
    </p:spTree>
    <p:extLst>
      <p:ext uri="{BB962C8B-B14F-4D97-AF65-F5344CB8AC3E}">
        <p14:creationId xmlns:p14="http://schemas.microsoft.com/office/powerpoint/2010/main" val="537229349"/>
      </p:ext>
    </p:extLst>
  </p:cSld>
  <p:clrMapOvr>
    <a:masterClrMapping/>
  </p:clrMapOvr>
  <p:timing>
    <p:tnLst>
      <p:par>
        <p:cTn id="1" dur="indefinite" restart="never" nodeType="tmRoot"/>
      </p:par>
    </p:tnLst>
  </p:timing>
</p:sld>
</file>

<file path=ppt/slides/slide42.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36866" name="Rectangle 2"/>
          <p:cNvSpPr>
            <a:spLocks noGrp="1" noChangeArrowheads="1"/>
          </p:cNvSpPr>
          <p:nvPr>
            <p:ph type="title"/>
          </p:nvPr>
        </p:nvSpPr>
        <p:spPr>
          <a:noFill/>
          <a:ln/>
        </p:spPr>
        <p:txBody>
          <a:bodyPr/>
          <a:lstStyle/>
          <a:p>
            <a:r>
              <a:rPr lang="en-US"/>
              <a:t>Annuities</a:t>
            </a:r>
          </a:p>
        </p:txBody>
      </p:sp>
      <p:sp>
        <p:nvSpPr>
          <p:cNvPr id="36867" name="Rectangle 3"/>
          <p:cNvSpPr>
            <a:spLocks noGrp="1" noChangeArrowheads="1"/>
          </p:cNvSpPr>
          <p:nvPr>
            <p:ph type="body" idx="1"/>
          </p:nvPr>
        </p:nvSpPr>
        <p:spPr>
          <a:noFill/>
          <a:ln/>
        </p:spPr>
        <p:txBody>
          <a:bodyPr/>
          <a:lstStyle/>
          <a:p>
            <a:r>
              <a:rPr lang="en-US" dirty="0"/>
              <a:t>Definition :</a:t>
            </a:r>
            <a:r>
              <a:rPr lang="en-US" dirty="0" smtClean="0"/>
              <a:t> </a:t>
            </a:r>
            <a:r>
              <a:rPr lang="en-US" dirty="0"/>
              <a:t>a series of equal dollar payments coming at the end of a certain time period for a specified number of time periods.</a:t>
            </a:r>
          </a:p>
          <a:p>
            <a:r>
              <a:rPr lang="en-US" dirty="0"/>
              <a:t>Examples :</a:t>
            </a:r>
            <a:r>
              <a:rPr lang="en-US" dirty="0" smtClean="0"/>
              <a:t> </a:t>
            </a:r>
            <a:r>
              <a:rPr lang="en-US" dirty="0"/>
              <a:t>life insurance benefits, lottery payments, retirement payments.</a:t>
            </a:r>
          </a:p>
        </p:txBody>
      </p:sp>
    </p:spTree>
    <p:extLst>
      <p:ext uri="{BB962C8B-B14F-4D97-AF65-F5344CB8AC3E}">
        <p14:creationId xmlns:p14="http://schemas.microsoft.com/office/powerpoint/2010/main" val="3397365473"/>
      </p:ext>
    </p:extLst>
  </p:cSld>
  <p:clrMapOvr>
    <a:masterClrMapping/>
  </p:clrMapOvr>
  <p:transition>
    <p:cut/>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 presetClass="entr" presetSubtype="1" fill="hold" grpId="0" nodeType="clickEffect">
                                  <p:stCondLst>
                                    <p:cond delay="0"/>
                                  </p:stCondLst>
                                  <p:childTnLst>
                                    <p:set>
                                      <p:cBhvr>
                                        <p:cTn id="6" dur="1" fill="hold">
                                          <p:stCondLst>
                                            <p:cond delay="0"/>
                                          </p:stCondLst>
                                        </p:cTn>
                                        <p:tgtEl>
                                          <p:spTgt spid="36867">
                                            <p:txEl>
                                              <p:pRg st="0" end="0"/>
                                            </p:txEl>
                                          </p:spTgt>
                                        </p:tgtEl>
                                        <p:attrNameLst>
                                          <p:attrName>style.visibility</p:attrName>
                                        </p:attrNameLst>
                                      </p:cBhvr>
                                      <p:to>
                                        <p:strVal val="visible"/>
                                      </p:to>
                                    </p:set>
                                    <p:anim calcmode="lin" valueType="num">
                                      <p:cBhvr additive="base">
                                        <p:cTn id="7" dur="500" fill="hold"/>
                                        <p:tgtEl>
                                          <p:spTgt spid="36867">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36867">
                                            <p:txEl>
                                              <p:pRg st="0" end="0"/>
                                            </p:txEl>
                                          </p:spTgt>
                                        </p:tgtEl>
                                        <p:attrNameLst>
                                          <p:attrName>ppt_y</p:attrName>
                                        </p:attrNameLst>
                                      </p:cBhvr>
                                      <p:tavLst>
                                        <p:tav tm="0">
                                          <p:val>
                                            <p:strVal val="0-#ppt_h/2"/>
                                          </p:val>
                                        </p:tav>
                                        <p:tav tm="100000">
                                          <p:val>
                                            <p:strVal val="#ppt_y"/>
                                          </p:val>
                                        </p:tav>
                                      </p:tavLst>
                                    </p:anim>
                                  </p:childTnLst>
                                </p:cTn>
                              </p:par>
                            </p:childTnLst>
                          </p:cTn>
                        </p:par>
                      </p:childTnLst>
                    </p:cTn>
                  </p:par>
                  <p:par>
                    <p:cTn id="9" fill="hold" nodeType="clickPar">
                      <p:stCondLst>
                        <p:cond delay="indefinite"/>
                      </p:stCondLst>
                      <p:childTnLst>
                        <p:par>
                          <p:cTn id="10" fill="hold" nodeType="withGroup">
                            <p:stCondLst>
                              <p:cond delay="0"/>
                            </p:stCondLst>
                            <p:childTnLst>
                              <p:par>
                                <p:cTn id="11" presetID="2" presetClass="entr" presetSubtype="1" fill="hold" grpId="0" nodeType="clickEffect">
                                  <p:stCondLst>
                                    <p:cond delay="0"/>
                                  </p:stCondLst>
                                  <p:childTnLst>
                                    <p:set>
                                      <p:cBhvr>
                                        <p:cTn id="12" dur="1" fill="hold">
                                          <p:stCondLst>
                                            <p:cond delay="0"/>
                                          </p:stCondLst>
                                        </p:cTn>
                                        <p:tgtEl>
                                          <p:spTgt spid="36867">
                                            <p:txEl>
                                              <p:pRg st="1" end="1"/>
                                            </p:txEl>
                                          </p:spTgt>
                                        </p:tgtEl>
                                        <p:attrNameLst>
                                          <p:attrName>style.visibility</p:attrName>
                                        </p:attrNameLst>
                                      </p:cBhvr>
                                      <p:to>
                                        <p:strVal val="visible"/>
                                      </p:to>
                                    </p:set>
                                    <p:anim calcmode="lin" valueType="num">
                                      <p:cBhvr additive="base">
                                        <p:cTn id="13" dur="500" fill="hold"/>
                                        <p:tgtEl>
                                          <p:spTgt spid="36867">
                                            <p:txEl>
                                              <p:pRg st="1" end="1"/>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36867">
                                            <p:txEl>
                                              <p:pRg st="1" end="1"/>
                                            </p:txEl>
                                          </p:spTgt>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6867" grpId="0" build="p" autoUpdateAnimBg="0"/>
    </p:bldLst>
  </p:timing>
</p:sld>
</file>

<file path=ppt/slides/slide43.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38914" name="Rectangle 2"/>
          <p:cNvSpPr>
            <a:spLocks noGrp="1" noChangeArrowheads="1"/>
          </p:cNvSpPr>
          <p:nvPr>
            <p:ph type="title"/>
          </p:nvPr>
        </p:nvSpPr>
        <p:spPr>
          <a:noFill/>
          <a:ln/>
        </p:spPr>
        <p:txBody>
          <a:bodyPr/>
          <a:lstStyle/>
          <a:p>
            <a:r>
              <a:rPr lang="en-US"/>
              <a:t>Compound Annuities</a:t>
            </a:r>
          </a:p>
        </p:txBody>
      </p:sp>
      <p:sp>
        <p:nvSpPr>
          <p:cNvPr id="38915" name="Rectangle 3"/>
          <p:cNvSpPr>
            <a:spLocks noGrp="1" noChangeArrowheads="1"/>
          </p:cNvSpPr>
          <p:nvPr>
            <p:ph type="body" idx="1"/>
          </p:nvPr>
        </p:nvSpPr>
        <p:spPr>
          <a:noFill/>
          <a:ln/>
        </p:spPr>
        <p:txBody>
          <a:bodyPr/>
          <a:lstStyle/>
          <a:p>
            <a:r>
              <a:rPr lang="en-US" sz="2800" dirty="0"/>
              <a:t>Definition :</a:t>
            </a:r>
            <a:r>
              <a:rPr lang="en-US" sz="2800" dirty="0" smtClean="0"/>
              <a:t> </a:t>
            </a:r>
            <a:r>
              <a:rPr lang="en-US" sz="2800" dirty="0"/>
              <a:t>depositing an equal sum of money at the end of each time period for a certain number of periods and allowing the money to grow</a:t>
            </a:r>
          </a:p>
          <a:p>
            <a:r>
              <a:rPr lang="en-US" sz="2800" dirty="0"/>
              <a:t>Example :</a:t>
            </a:r>
            <a:r>
              <a:rPr lang="en-US" sz="2800" dirty="0" smtClean="0"/>
              <a:t> </a:t>
            </a:r>
            <a:r>
              <a:rPr lang="en-US" sz="2800" dirty="0"/>
              <a:t>saving $50 a month to buy a new stereo two years in the future</a:t>
            </a:r>
          </a:p>
          <a:p>
            <a:pPr lvl="1">
              <a:buSzPct val="75000"/>
            </a:pPr>
            <a:r>
              <a:rPr lang="en-US" sz="2400" dirty="0"/>
              <a:t>By allowing the money to gain interest and compound interest, the first $50, at the end of two years is worth $50 (1 + 0.08)</a:t>
            </a:r>
            <a:r>
              <a:rPr lang="en-US" sz="2400" baseline="30000" dirty="0"/>
              <a:t>2</a:t>
            </a:r>
            <a:r>
              <a:rPr lang="en-US" sz="2400" dirty="0"/>
              <a:t> = $58.32</a:t>
            </a:r>
          </a:p>
        </p:txBody>
      </p:sp>
    </p:spTree>
    <p:extLst>
      <p:ext uri="{BB962C8B-B14F-4D97-AF65-F5344CB8AC3E}">
        <p14:creationId xmlns:p14="http://schemas.microsoft.com/office/powerpoint/2010/main" val="2115836071"/>
      </p:ext>
    </p:extLst>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 presetClass="entr" presetSubtype="4" fill="hold" grpId="0" nodeType="clickEffect">
                                  <p:stCondLst>
                                    <p:cond delay="0"/>
                                  </p:stCondLst>
                                  <p:childTnLst>
                                    <p:set>
                                      <p:cBhvr>
                                        <p:cTn id="6" dur="1" fill="hold">
                                          <p:stCondLst>
                                            <p:cond delay="0"/>
                                          </p:stCondLst>
                                        </p:cTn>
                                        <p:tgtEl>
                                          <p:spTgt spid="38915">
                                            <p:txEl>
                                              <p:pRg st="0" end="0"/>
                                            </p:txEl>
                                          </p:spTgt>
                                        </p:tgtEl>
                                        <p:attrNameLst>
                                          <p:attrName>style.visibility</p:attrName>
                                        </p:attrNameLst>
                                      </p:cBhvr>
                                      <p:to>
                                        <p:strVal val="visible"/>
                                      </p:to>
                                    </p:set>
                                    <p:anim calcmode="lin" valueType="num">
                                      <p:cBhvr additive="base">
                                        <p:cTn id="7" dur="500" fill="hold"/>
                                        <p:tgtEl>
                                          <p:spTgt spid="38915">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38915">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nodeType="clickPar">
                      <p:stCondLst>
                        <p:cond delay="indefinite"/>
                      </p:stCondLst>
                      <p:childTnLst>
                        <p:par>
                          <p:cTn id="10" fill="hold" nodeType="withGroup">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38915">
                                            <p:txEl>
                                              <p:pRg st="1" end="1"/>
                                            </p:txEl>
                                          </p:spTgt>
                                        </p:tgtEl>
                                        <p:attrNameLst>
                                          <p:attrName>style.visibility</p:attrName>
                                        </p:attrNameLst>
                                      </p:cBhvr>
                                      <p:to>
                                        <p:strVal val="visible"/>
                                      </p:to>
                                    </p:set>
                                    <p:anim calcmode="lin" valueType="num">
                                      <p:cBhvr additive="base">
                                        <p:cTn id="13" dur="500" fill="hold"/>
                                        <p:tgtEl>
                                          <p:spTgt spid="38915">
                                            <p:txEl>
                                              <p:pRg st="1" end="1"/>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38915">
                                            <p:txEl>
                                              <p:pRg st="1" end="1"/>
                                            </p:txEl>
                                          </p:spTgt>
                                        </p:tgtEl>
                                        <p:attrNameLst>
                                          <p:attrName>ppt_y</p:attrName>
                                        </p:attrNameLst>
                                      </p:cBhvr>
                                      <p:tavLst>
                                        <p:tav tm="0">
                                          <p:val>
                                            <p:strVal val="1+#ppt_h/2"/>
                                          </p:val>
                                        </p:tav>
                                        <p:tav tm="100000">
                                          <p:val>
                                            <p:strVal val="#ppt_y"/>
                                          </p:val>
                                        </p:tav>
                                      </p:tavLst>
                                    </p:anim>
                                  </p:childTnLst>
                                </p:cTn>
                              </p:par>
                              <p:par>
                                <p:cTn id="15" presetID="2" presetClass="entr" presetSubtype="4" fill="hold" grpId="0" nodeType="withEffect">
                                  <p:stCondLst>
                                    <p:cond delay="0"/>
                                  </p:stCondLst>
                                  <p:childTnLst>
                                    <p:set>
                                      <p:cBhvr>
                                        <p:cTn id="16" dur="1" fill="hold">
                                          <p:stCondLst>
                                            <p:cond delay="0"/>
                                          </p:stCondLst>
                                        </p:cTn>
                                        <p:tgtEl>
                                          <p:spTgt spid="38915">
                                            <p:txEl>
                                              <p:pRg st="2" end="2"/>
                                            </p:txEl>
                                          </p:spTgt>
                                        </p:tgtEl>
                                        <p:attrNameLst>
                                          <p:attrName>style.visibility</p:attrName>
                                        </p:attrNameLst>
                                      </p:cBhvr>
                                      <p:to>
                                        <p:strVal val="visible"/>
                                      </p:to>
                                    </p:set>
                                    <p:anim calcmode="lin" valueType="num">
                                      <p:cBhvr additive="base">
                                        <p:cTn id="17" dur="500" fill="hold"/>
                                        <p:tgtEl>
                                          <p:spTgt spid="38915">
                                            <p:txEl>
                                              <p:pRg st="2" end="2"/>
                                            </p:txEl>
                                          </p:spTgt>
                                        </p:tgtEl>
                                        <p:attrNameLst>
                                          <p:attrName>ppt_x</p:attrName>
                                        </p:attrNameLst>
                                      </p:cBhvr>
                                      <p:tavLst>
                                        <p:tav tm="0">
                                          <p:val>
                                            <p:strVal val="#ppt_x"/>
                                          </p:val>
                                        </p:tav>
                                        <p:tav tm="100000">
                                          <p:val>
                                            <p:strVal val="#ppt_x"/>
                                          </p:val>
                                        </p:tav>
                                      </p:tavLst>
                                    </p:anim>
                                    <p:anim calcmode="lin" valueType="num">
                                      <p:cBhvr additive="base">
                                        <p:cTn id="18" dur="500" fill="hold"/>
                                        <p:tgtEl>
                                          <p:spTgt spid="38915">
                                            <p:txEl>
                                              <p:pRg st="2" end="2"/>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8915" grpId="0" build="p" autoUpdateAnimBg="0"/>
    </p:bld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62" name="Rectangle 2"/>
          <p:cNvSpPr>
            <a:spLocks noGrp="1" noChangeArrowheads="1"/>
          </p:cNvSpPr>
          <p:nvPr>
            <p:ph type="title"/>
          </p:nvPr>
        </p:nvSpPr>
        <p:spPr>
          <a:noFill/>
          <a:ln/>
        </p:spPr>
        <p:txBody>
          <a:bodyPr/>
          <a:lstStyle/>
          <a:p>
            <a:r>
              <a:rPr lang="en-US"/>
              <a:t>Future Value of an Annuity Equation</a:t>
            </a:r>
          </a:p>
        </p:txBody>
      </p:sp>
      <p:sp>
        <p:nvSpPr>
          <p:cNvPr id="40963" name="Rectangle 3"/>
          <p:cNvSpPr>
            <a:spLocks noGrp="1" noChangeArrowheads="1"/>
          </p:cNvSpPr>
          <p:nvPr>
            <p:ph type="body" idx="1"/>
          </p:nvPr>
        </p:nvSpPr>
        <p:spPr>
          <a:noFill/>
          <a:ln/>
        </p:spPr>
        <p:txBody>
          <a:bodyPr/>
          <a:lstStyle/>
          <a:p>
            <a:r>
              <a:rPr lang="en-US"/>
              <a:t>FV</a:t>
            </a:r>
            <a:r>
              <a:rPr lang="en-US" baseline="-25000"/>
              <a:t>n</a:t>
            </a:r>
            <a:r>
              <a:rPr lang="en-US"/>
              <a:t>  =  PMT (FVIFA</a:t>
            </a:r>
            <a:r>
              <a:rPr lang="en-US" baseline="-25000"/>
              <a:t>i,n</a:t>
            </a:r>
            <a:r>
              <a:rPr lang="en-US"/>
              <a:t>)</a:t>
            </a:r>
          </a:p>
          <a:p>
            <a:pPr lvl="1">
              <a:buSzPct val="75000"/>
            </a:pPr>
            <a:r>
              <a:rPr lang="en-US"/>
              <a:t>FV</a:t>
            </a:r>
            <a:r>
              <a:rPr lang="en-US" baseline="-25000"/>
              <a:t>n</a:t>
            </a:r>
            <a:r>
              <a:rPr lang="en-US"/>
              <a:t> = the future value, in today’s dollars, of a sum of money</a:t>
            </a:r>
          </a:p>
          <a:p>
            <a:pPr lvl="1">
              <a:buSzPct val="75000"/>
            </a:pPr>
            <a:r>
              <a:rPr lang="en-US"/>
              <a:t>PMT = the payment made at the end of each time period</a:t>
            </a:r>
          </a:p>
          <a:p>
            <a:pPr lvl="1">
              <a:buSzPct val="75000"/>
            </a:pPr>
            <a:r>
              <a:rPr lang="en-US"/>
              <a:t>FVIFA</a:t>
            </a:r>
            <a:r>
              <a:rPr lang="en-US" baseline="-25000"/>
              <a:t>i,n </a:t>
            </a:r>
            <a:r>
              <a:rPr lang="en-US"/>
              <a:t>= the future-value interest factor for an annuity</a:t>
            </a:r>
          </a:p>
        </p:txBody>
      </p:sp>
    </p:spTree>
    <p:extLst>
      <p:ext uri="{BB962C8B-B14F-4D97-AF65-F5344CB8AC3E}">
        <p14:creationId xmlns:p14="http://schemas.microsoft.com/office/powerpoint/2010/main" val="1377662002"/>
      </p:ext>
    </p:extLst>
  </p:cSld>
  <p:clrMapOvr>
    <a:masterClrMapping/>
  </p:clrMapOvr>
  <p:transition>
    <p:random/>
  </p:transition>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568" name="Rectangle 128"/>
          <p:cNvSpPr>
            <a:spLocks noGrp="1" noChangeArrowheads="1"/>
          </p:cNvSpPr>
          <p:nvPr>
            <p:ph type="title"/>
          </p:nvPr>
        </p:nvSpPr>
        <p:spPr/>
        <p:txBody>
          <a:bodyPr/>
          <a:lstStyle/>
          <a:p>
            <a:r>
              <a:rPr lang="en-US" dirty="0"/>
              <a:t>Calculating the Future Value of an </a:t>
            </a:r>
            <a:r>
              <a:rPr lang="en-US" dirty="0" smtClean="0"/>
              <a:t>Annuity</a:t>
            </a:r>
            <a:endParaRPr lang="en-US" dirty="0"/>
          </a:p>
        </p:txBody>
      </p:sp>
      <p:sp>
        <p:nvSpPr>
          <p:cNvPr id="61569" name="Rectangle 129"/>
          <p:cNvSpPr>
            <a:spLocks noGrp="1" noChangeArrowheads="1"/>
          </p:cNvSpPr>
          <p:nvPr>
            <p:ph type="body" sz="half" idx="1"/>
          </p:nvPr>
        </p:nvSpPr>
        <p:spPr>
          <a:xfrm>
            <a:off x="685800" y="1676400"/>
            <a:ext cx="4724400" cy="4114800"/>
          </a:xfrm>
        </p:spPr>
        <p:txBody>
          <a:bodyPr/>
          <a:lstStyle/>
          <a:p>
            <a:pPr marL="0" indent="0">
              <a:buFont typeface="Wingdings" pitchFamily="2" charset="2"/>
              <a:buNone/>
            </a:pPr>
            <a:r>
              <a:rPr lang="en-US" sz="2400" dirty="0"/>
              <a:t>Assuming $2000 annual contributions with 9% return, how much will </a:t>
            </a:r>
            <a:r>
              <a:rPr lang="en-US" sz="2400" dirty="0" smtClean="0"/>
              <a:t>it </a:t>
            </a:r>
            <a:r>
              <a:rPr lang="en-US" sz="2400" dirty="0"/>
              <a:t>be worth in 30 years?</a:t>
            </a:r>
          </a:p>
          <a:p>
            <a:pPr marL="0" indent="0"/>
            <a:endParaRPr lang="en-US" sz="2400" dirty="0"/>
          </a:p>
          <a:p>
            <a:pPr marL="0" indent="0">
              <a:buFont typeface="Wingdings" pitchFamily="2" charset="2"/>
              <a:buNone/>
            </a:pPr>
            <a:r>
              <a:rPr lang="en-US" sz="2400" dirty="0" err="1"/>
              <a:t>FV</a:t>
            </a:r>
            <a:r>
              <a:rPr lang="en-US" sz="2400" baseline="-25000" dirty="0" err="1"/>
              <a:t>n</a:t>
            </a:r>
            <a:r>
              <a:rPr lang="en-US" sz="2400" dirty="0"/>
              <a:t>	= PMT (FVIFA </a:t>
            </a:r>
            <a:r>
              <a:rPr lang="en-US" sz="2400" baseline="-25000" dirty="0" err="1"/>
              <a:t>i</a:t>
            </a:r>
            <a:r>
              <a:rPr lang="en-US" sz="2400" baseline="-25000" dirty="0"/>
              <a:t>, n</a:t>
            </a:r>
            <a:r>
              <a:rPr lang="en-US" sz="2400" dirty="0"/>
              <a:t>)</a:t>
            </a:r>
          </a:p>
          <a:p>
            <a:pPr marL="0" indent="0">
              <a:buFont typeface="Wingdings" pitchFamily="2" charset="2"/>
              <a:buNone/>
            </a:pPr>
            <a:r>
              <a:rPr lang="en-US" sz="2400" dirty="0"/>
              <a:t>FV</a:t>
            </a:r>
            <a:r>
              <a:rPr lang="en-US" sz="2400" baseline="-25000" dirty="0"/>
              <a:t>30</a:t>
            </a:r>
            <a:r>
              <a:rPr lang="en-US" sz="2400" dirty="0"/>
              <a:t>	= $2000 (FVIFA </a:t>
            </a:r>
            <a:r>
              <a:rPr lang="en-US" sz="2400" baseline="-25000" dirty="0"/>
              <a:t>9%,30 </a:t>
            </a:r>
            <a:r>
              <a:rPr lang="en-US" sz="2400" baseline="-25000" dirty="0" err="1"/>
              <a:t>yr</a:t>
            </a:r>
            <a:r>
              <a:rPr lang="en-US" sz="2400" dirty="0"/>
              <a:t>)</a:t>
            </a:r>
          </a:p>
          <a:p>
            <a:pPr marL="0" indent="0">
              <a:buFont typeface="Wingdings" pitchFamily="2" charset="2"/>
              <a:buNone/>
            </a:pPr>
            <a:r>
              <a:rPr lang="en-US" sz="2400" dirty="0"/>
              <a:t>FV</a:t>
            </a:r>
            <a:r>
              <a:rPr lang="en-US" sz="2400" baseline="-25000" dirty="0"/>
              <a:t>30</a:t>
            </a:r>
            <a:r>
              <a:rPr lang="en-US" sz="2400" dirty="0"/>
              <a:t>	= $2000 (136.305)</a:t>
            </a:r>
          </a:p>
          <a:p>
            <a:pPr marL="0" indent="0">
              <a:buFont typeface="Wingdings" pitchFamily="2" charset="2"/>
              <a:buNone/>
            </a:pPr>
            <a:r>
              <a:rPr lang="en-US" sz="2400" dirty="0"/>
              <a:t>FV</a:t>
            </a:r>
            <a:r>
              <a:rPr lang="en-US" sz="2400" baseline="-25000" dirty="0"/>
              <a:t>30</a:t>
            </a:r>
            <a:r>
              <a:rPr lang="en-US" sz="2400" dirty="0"/>
              <a:t>	= $272,610  </a:t>
            </a:r>
          </a:p>
        </p:txBody>
      </p:sp>
      <p:sp>
        <p:nvSpPr>
          <p:cNvPr id="2" name="Online Image Placeholder 1"/>
          <p:cNvSpPr>
            <a:spLocks noGrp="1"/>
          </p:cNvSpPr>
          <p:nvPr>
            <p:ph type="clipArt" sz="half" idx="2"/>
          </p:nvPr>
        </p:nvSpPr>
        <p:spPr/>
      </p:sp>
    </p:spTree>
    <p:extLst>
      <p:ext uri="{BB962C8B-B14F-4D97-AF65-F5344CB8AC3E}">
        <p14:creationId xmlns:p14="http://schemas.microsoft.com/office/powerpoint/2010/main" val="2391473749"/>
      </p:ext>
    </p:extLst>
  </p:cSld>
  <p:clrMapOvr>
    <a:masterClrMapping/>
  </p:clrMapOvr>
  <p:timing>
    <p:tnLst>
      <p:par>
        <p:cTn id="1" dur="indefinite" restart="never" nodeType="tmRoot"/>
      </p:par>
    </p:tn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5058" name="Rectangle 2"/>
          <p:cNvSpPr>
            <a:spLocks noGrp="1" noChangeArrowheads="1"/>
          </p:cNvSpPr>
          <p:nvPr>
            <p:ph type="title"/>
          </p:nvPr>
        </p:nvSpPr>
        <p:spPr>
          <a:noFill/>
          <a:ln/>
        </p:spPr>
        <p:txBody>
          <a:bodyPr/>
          <a:lstStyle/>
          <a:p>
            <a:r>
              <a:rPr lang="en-US"/>
              <a:t>Present Value of an Annuity Equation</a:t>
            </a:r>
          </a:p>
        </p:txBody>
      </p:sp>
      <p:sp>
        <p:nvSpPr>
          <p:cNvPr id="45059" name="Rectangle 3"/>
          <p:cNvSpPr>
            <a:spLocks noGrp="1" noChangeArrowheads="1"/>
          </p:cNvSpPr>
          <p:nvPr>
            <p:ph type="body" idx="1"/>
          </p:nvPr>
        </p:nvSpPr>
        <p:spPr>
          <a:noFill/>
          <a:ln/>
        </p:spPr>
        <p:txBody>
          <a:bodyPr/>
          <a:lstStyle/>
          <a:p>
            <a:r>
              <a:rPr lang="en-US"/>
              <a:t>PV</a:t>
            </a:r>
            <a:r>
              <a:rPr lang="en-US" baseline="-25000"/>
              <a:t>n</a:t>
            </a:r>
            <a:r>
              <a:rPr lang="en-US"/>
              <a:t> = PMT (PVIFA</a:t>
            </a:r>
            <a:r>
              <a:rPr lang="en-US" baseline="-25000"/>
              <a:t>i,n</a:t>
            </a:r>
            <a:r>
              <a:rPr lang="en-US"/>
              <a:t>)</a:t>
            </a:r>
          </a:p>
          <a:p>
            <a:pPr lvl="1">
              <a:buSzPct val="75000"/>
            </a:pPr>
            <a:r>
              <a:rPr lang="en-US"/>
              <a:t>PV</a:t>
            </a:r>
            <a:r>
              <a:rPr lang="en-US" baseline="-25000"/>
              <a:t>n</a:t>
            </a:r>
            <a:r>
              <a:rPr lang="en-US"/>
              <a:t> = the present value, in today’s dollars, of a sum of money</a:t>
            </a:r>
          </a:p>
          <a:p>
            <a:pPr lvl="1">
              <a:buSzPct val="75000"/>
            </a:pPr>
            <a:r>
              <a:rPr lang="en-US"/>
              <a:t>PMT = the payment to be made at the end of each time period</a:t>
            </a:r>
          </a:p>
          <a:p>
            <a:pPr lvl="1">
              <a:buSzPct val="75000"/>
            </a:pPr>
            <a:r>
              <a:rPr lang="en-US"/>
              <a:t>PVIFA</a:t>
            </a:r>
            <a:r>
              <a:rPr lang="en-US" baseline="-25000"/>
              <a:t>i,n</a:t>
            </a:r>
            <a:r>
              <a:rPr lang="en-US"/>
              <a:t> =  the present-value interest factor for an annuity </a:t>
            </a:r>
          </a:p>
        </p:txBody>
      </p:sp>
    </p:spTree>
    <p:extLst>
      <p:ext uri="{BB962C8B-B14F-4D97-AF65-F5344CB8AC3E}">
        <p14:creationId xmlns:p14="http://schemas.microsoft.com/office/powerpoint/2010/main" val="2988093540"/>
      </p:ext>
    </p:extLst>
  </p:cSld>
  <p:clrMapOvr>
    <a:masterClrMapping/>
  </p:clrMapOvr>
  <p:transition>
    <p:random/>
  </p:transition>
  <p:timing>
    <p:tnLst>
      <p:par>
        <p:cTn id="1" dur="indefinite" restart="never" nodeType="tmRoot"/>
      </p:par>
    </p:tn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7106" name="Rectangle 2"/>
          <p:cNvSpPr>
            <a:spLocks noGrp="1" noChangeArrowheads="1"/>
          </p:cNvSpPr>
          <p:nvPr>
            <p:ph type="title"/>
          </p:nvPr>
        </p:nvSpPr>
        <p:spPr>
          <a:noFill/>
          <a:ln/>
        </p:spPr>
        <p:txBody>
          <a:bodyPr/>
          <a:lstStyle/>
          <a:p>
            <a:r>
              <a:rPr lang="en-US" dirty="0"/>
              <a:t>Present Value of an Annuity </a:t>
            </a:r>
            <a:r>
              <a:rPr lang="en-US" dirty="0" smtClean="0"/>
              <a:t>Equation</a:t>
            </a:r>
            <a:endParaRPr lang="en-US" sz="4000" dirty="0"/>
          </a:p>
        </p:txBody>
      </p:sp>
      <p:sp>
        <p:nvSpPr>
          <p:cNvPr id="47107" name="Rectangle 3"/>
          <p:cNvSpPr>
            <a:spLocks noGrp="1" noChangeArrowheads="1"/>
          </p:cNvSpPr>
          <p:nvPr>
            <p:ph type="body" idx="1"/>
          </p:nvPr>
        </p:nvSpPr>
        <p:spPr>
          <a:noFill/>
          <a:ln/>
        </p:spPr>
        <p:txBody>
          <a:bodyPr/>
          <a:lstStyle/>
          <a:p>
            <a:r>
              <a:rPr lang="en-US"/>
              <a:t>This equation is used to determine the present value of a future stream of payments, such as your pension fund or insurance benefits.</a:t>
            </a:r>
          </a:p>
        </p:txBody>
      </p:sp>
    </p:spTree>
    <p:extLst>
      <p:ext uri="{BB962C8B-B14F-4D97-AF65-F5344CB8AC3E}">
        <p14:creationId xmlns:p14="http://schemas.microsoft.com/office/powerpoint/2010/main" val="2272151551"/>
      </p:ext>
    </p:extLst>
  </p:cSld>
  <p:clrMapOvr>
    <a:masterClrMapping/>
  </p:clrMapOvr>
  <p:transition>
    <p:random/>
  </p:transition>
  <p:timing>
    <p:tnLst>
      <p:par>
        <p:cTn id="1" dur="indefinite" restart="never" nodeType="tmRoot"/>
      </p:par>
    </p:tnLst>
  </p:timing>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2466" name="Rectangle 2"/>
          <p:cNvSpPr>
            <a:spLocks noGrp="1" noChangeArrowheads="1"/>
          </p:cNvSpPr>
          <p:nvPr>
            <p:ph type="title"/>
          </p:nvPr>
        </p:nvSpPr>
        <p:spPr/>
        <p:txBody>
          <a:bodyPr/>
          <a:lstStyle/>
          <a:p>
            <a:r>
              <a:rPr lang="en-US"/>
              <a:t>Calculating Present Value of an Annuity: Now or Wait?</a:t>
            </a:r>
          </a:p>
        </p:txBody>
      </p:sp>
      <p:sp>
        <p:nvSpPr>
          <p:cNvPr id="62467" name="Rectangle 3"/>
          <p:cNvSpPr>
            <a:spLocks noGrp="1" noChangeArrowheads="1"/>
          </p:cNvSpPr>
          <p:nvPr>
            <p:ph type="body" sz="half" idx="1"/>
          </p:nvPr>
        </p:nvSpPr>
        <p:spPr>
          <a:xfrm>
            <a:off x="838200" y="1676400"/>
            <a:ext cx="4267200" cy="4267200"/>
          </a:xfrm>
        </p:spPr>
        <p:txBody>
          <a:bodyPr/>
          <a:lstStyle/>
          <a:p>
            <a:pPr marL="0" indent="0">
              <a:buFont typeface="Wingdings" pitchFamily="2" charset="2"/>
              <a:buNone/>
            </a:pPr>
            <a:r>
              <a:rPr lang="en-US" sz="2400" dirty="0"/>
              <a:t>What is the present value of the 25 annual payments of $</a:t>
            </a:r>
            <a:r>
              <a:rPr lang="en-US" sz="2400" dirty="0" smtClean="0"/>
              <a:t>50,000, </a:t>
            </a:r>
            <a:r>
              <a:rPr lang="en-US" sz="2400" dirty="0"/>
              <a:t>assuming a 5% discount rate?</a:t>
            </a:r>
          </a:p>
          <a:p>
            <a:pPr marL="0" indent="0">
              <a:buFont typeface="Wingdings" pitchFamily="2" charset="2"/>
              <a:buNone/>
            </a:pPr>
            <a:endParaRPr lang="en-US" sz="2400" dirty="0"/>
          </a:p>
          <a:p>
            <a:pPr marL="0" indent="0">
              <a:buFont typeface="Wingdings" pitchFamily="2" charset="2"/>
              <a:buNone/>
            </a:pPr>
            <a:r>
              <a:rPr lang="en-US" sz="2400" dirty="0">
                <a:cs typeface="Times New Roman" pitchFamily="18" charset="0"/>
              </a:rPr>
              <a:t>PV = PMT (PVIFA </a:t>
            </a:r>
            <a:r>
              <a:rPr lang="en-US" sz="2400" baseline="-30000" dirty="0" err="1">
                <a:cs typeface="Times New Roman" pitchFamily="18" charset="0"/>
              </a:rPr>
              <a:t>i,n</a:t>
            </a:r>
            <a:r>
              <a:rPr lang="en-US" sz="2400" dirty="0">
                <a:cs typeface="Times New Roman" pitchFamily="18" charset="0"/>
              </a:rPr>
              <a:t>)</a:t>
            </a:r>
            <a:r>
              <a:rPr lang="en-US" sz="2400" dirty="0"/>
              <a:t> </a:t>
            </a:r>
          </a:p>
          <a:p>
            <a:pPr marL="0" indent="0">
              <a:buFont typeface="Wingdings" pitchFamily="2" charset="2"/>
              <a:buNone/>
            </a:pPr>
            <a:r>
              <a:rPr lang="en-US" sz="2400" dirty="0">
                <a:cs typeface="Times New Roman" pitchFamily="18" charset="0"/>
              </a:rPr>
              <a:t>PV = $50,000 (PVIFA </a:t>
            </a:r>
            <a:r>
              <a:rPr lang="en-US" sz="2400" baseline="-30000" dirty="0">
                <a:cs typeface="Times New Roman" pitchFamily="18" charset="0"/>
              </a:rPr>
              <a:t>5%</a:t>
            </a:r>
            <a:r>
              <a:rPr lang="en-US" sz="2400" dirty="0">
                <a:cs typeface="Times New Roman" pitchFamily="18" charset="0"/>
              </a:rPr>
              <a:t>, </a:t>
            </a:r>
            <a:r>
              <a:rPr lang="en-US" sz="2400" baseline="-30000" dirty="0">
                <a:cs typeface="Times New Roman" pitchFamily="18" charset="0"/>
              </a:rPr>
              <a:t>25</a:t>
            </a:r>
            <a:r>
              <a:rPr lang="en-US" sz="2400" dirty="0">
                <a:cs typeface="Times New Roman" pitchFamily="18" charset="0"/>
              </a:rPr>
              <a:t>)</a:t>
            </a:r>
          </a:p>
          <a:p>
            <a:pPr marL="0" indent="0">
              <a:buFont typeface="Wingdings" pitchFamily="2" charset="2"/>
              <a:buNone/>
            </a:pPr>
            <a:r>
              <a:rPr lang="en-US" sz="2400" dirty="0">
                <a:cs typeface="Times New Roman" pitchFamily="18" charset="0"/>
              </a:rPr>
              <a:t>PV = $50,000 (14.094)</a:t>
            </a:r>
          </a:p>
          <a:p>
            <a:pPr marL="0" indent="0">
              <a:buFont typeface="Wingdings" pitchFamily="2" charset="2"/>
              <a:buNone/>
            </a:pPr>
            <a:r>
              <a:rPr lang="en-US" sz="2400" dirty="0">
                <a:cs typeface="Times New Roman" pitchFamily="18" charset="0"/>
              </a:rPr>
              <a:t>PV = $704,700</a:t>
            </a:r>
          </a:p>
          <a:p>
            <a:pPr marL="0" indent="0">
              <a:buFont typeface="Wingdings" pitchFamily="2" charset="2"/>
              <a:buNone/>
            </a:pPr>
            <a:endParaRPr lang="en-US" sz="2400" dirty="0"/>
          </a:p>
        </p:txBody>
      </p:sp>
      <p:sp>
        <p:nvSpPr>
          <p:cNvPr id="2" name="Online Image Placeholder 1"/>
          <p:cNvSpPr>
            <a:spLocks noGrp="1"/>
          </p:cNvSpPr>
          <p:nvPr>
            <p:ph type="clipArt" sz="half" idx="2"/>
          </p:nvPr>
        </p:nvSpPr>
        <p:spPr/>
      </p:sp>
    </p:spTree>
    <p:extLst>
      <p:ext uri="{BB962C8B-B14F-4D97-AF65-F5344CB8AC3E}">
        <p14:creationId xmlns:p14="http://schemas.microsoft.com/office/powerpoint/2010/main" val="580860084"/>
      </p:ext>
    </p:extLst>
  </p:cSld>
  <p:clrMapOvr>
    <a:masterClrMapping/>
  </p:clrMapOvr>
  <p:timing>
    <p:tnLst>
      <p:par>
        <p:cTn id="1" dur="indefinite" restart="never" nodeType="tmRoot"/>
      </p:par>
    </p:tnLst>
  </p:timing>
</p:sld>
</file>

<file path=ppt/slides/slide49.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49154" name="Rectangle 2"/>
          <p:cNvSpPr>
            <a:spLocks noGrp="1" noChangeArrowheads="1"/>
          </p:cNvSpPr>
          <p:nvPr>
            <p:ph type="title"/>
          </p:nvPr>
        </p:nvSpPr>
        <p:spPr>
          <a:noFill/>
          <a:ln/>
        </p:spPr>
        <p:txBody>
          <a:bodyPr/>
          <a:lstStyle/>
          <a:p>
            <a:r>
              <a:rPr lang="en-US"/>
              <a:t>Amortized Loans</a:t>
            </a:r>
          </a:p>
        </p:txBody>
      </p:sp>
      <p:sp>
        <p:nvSpPr>
          <p:cNvPr id="49155" name="Rectangle 3"/>
          <p:cNvSpPr>
            <a:spLocks noGrp="1" noChangeArrowheads="1"/>
          </p:cNvSpPr>
          <p:nvPr>
            <p:ph type="body" idx="1"/>
          </p:nvPr>
        </p:nvSpPr>
        <p:spPr>
          <a:noFill/>
          <a:ln/>
        </p:spPr>
        <p:txBody>
          <a:bodyPr/>
          <a:lstStyle/>
          <a:p>
            <a:r>
              <a:rPr lang="en-US" sz="2800" dirty="0"/>
              <a:t>Definition :</a:t>
            </a:r>
            <a:r>
              <a:rPr lang="en-US" sz="2800" dirty="0" smtClean="0"/>
              <a:t> </a:t>
            </a:r>
            <a:r>
              <a:rPr lang="en-US" sz="2800" dirty="0"/>
              <a:t>loans that are repaid in equal periodic installments</a:t>
            </a:r>
          </a:p>
          <a:p>
            <a:r>
              <a:rPr lang="en-US" sz="2800" dirty="0"/>
              <a:t>With an amortized loan the interest payment declines as your outstanding principal declines; therefore, with each payment you will be paying an increasing amount towards the principal of the loan.</a:t>
            </a:r>
          </a:p>
          <a:p>
            <a:r>
              <a:rPr lang="en-US" sz="2800" dirty="0"/>
              <a:t>Examples :</a:t>
            </a:r>
            <a:r>
              <a:rPr lang="en-US" sz="2800" dirty="0" smtClean="0"/>
              <a:t> </a:t>
            </a:r>
            <a:r>
              <a:rPr lang="en-US" sz="2800" dirty="0"/>
              <a:t>car loans or home mortgages</a:t>
            </a:r>
          </a:p>
        </p:txBody>
      </p:sp>
    </p:spTree>
    <p:extLst>
      <p:ext uri="{BB962C8B-B14F-4D97-AF65-F5344CB8AC3E}">
        <p14:creationId xmlns:p14="http://schemas.microsoft.com/office/powerpoint/2010/main" val="734567837"/>
      </p:ext>
    </p:extLst>
  </p:cSld>
  <p:clrMapOvr>
    <a:masterClrMapping/>
  </p:clrMapOvr>
  <p:transition>
    <p:cut/>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 presetClass="entr" presetSubtype="2" fill="hold" grpId="0" nodeType="clickEffect">
                                  <p:stCondLst>
                                    <p:cond delay="0"/>
                                  </p:stCondLst>
                                  <p:childTnLst>
                                    <p:set>
                                      <p:cBhvr>
                                        <p:cTn id="6" dur="1" fill="hold">
                                          <p:stCondLst>
                                            <p:cond delay="0"/>
                                          </p:stCondLst>
                                        </p:cTn>
                                        <p:tgtEl>
                                          <p:spTgt spid="49155">
                                            <p:txEl>
                                              <p:pRg st="0" end="0"/>
                                            </p:txEl>
                                          </p:spTgt>
                                        </p:tgtEl>
                                        <p:attrNameLst>
                                          <p:attrName>style.visibility</p:attrName>
                                        </p:attrNameLst>
                                      </p:cBhvr>
                                      <p:to>
                                        <p:strVal val="visible"/>
                                      </p:to>
                                    </p:set>
                                    <p:anim calcmode="lin" valueType="num">
                                      <p:cBhvr additive="base">
                                        <p:cTn id="7" dur="500" fill="hold"/>
                                        <p:tgtEl>
                                          <p:spTgt spid="49155">
                                            <p:txEl>
                                              <p:pRg st="0" end="0"/>
                                            </p:txEl>
                                          </p:spTgt>
                                        </p:tgtEl>
                                        <p:attrNameLst>
                                          <p:attrName>ppt_x</p:attrName>
                                        </p:attrNameLst>
                                      </p:cBhvr>
                                      <p:tavLst>
                                        <p:tav tm="0">
                                          <p:val>
                                            <p:strVal val="1+#ppt_w/2"/>
                                          </p:val>
                                        </p:tav>
                                        <p:tav tm="100000">
                                          <p:val>
                                            <p:strVal val="#ppt_x"/>
                                          </p:val>
                                        </p:tav>
                                      </p:tavLst>
                                    </p:anim>
                                    <p:anim calcmode="lin" valueType="num">
                                      <p:cBhvr additive="base">
                                        <p:cTn id="8" dur="500" fill="hold"/>
                                        <p:tgtEl>
                                          <p:spTgt spid="49155">
                                            <p:txEl>
                                              <p:pRg st="0" end="0"/>
                                            </p:txEl>
                                          </p:spTgt>
                                        </p:tgtEl>
                                        <p:attrNameLst>
                                          <p:attrName>ppt_y</p:attrName>
                                        </p:attrNameLst>
                                      </p:cBhvr>
                                      <p:tavLst>
                                        <p:tav tm="0">
                                          <p:val>
                                            <p:strVal val="#ppt_y"/>
                                          </p:val>
                                        </p:tav>
                                        <p:tav tm="100000">
                                          <p:val>
                                            <p:strVal val="#ppt_y"/>
                                          </p:val>
                                        </p:tav>
                                      </p:tavLst>
                                    </p:anim>
                                  </p:childTnLst>
                                </p:cTn>
                              </p:par>
                            </p:childTnLst>
                          </p:cTn>
                        </p:par>
                      </p:childTnLst>
                    </p:cTn>
                  </p:par>
                  <p:par>
                    <p:cTn id="9" fill="hold" nodeType="clickPar">
                      <p:stCondLst>
                        <p:cond delay="indefinite"/>
                      </p:stCondLst>
                      <p:childTnLst>
                        <p:par>
                          <p:cTn id="10" fill="hold" nodeType="withGroup">
                            <p:stCondLst>
                              <p:cond delay="0"/>
                            </p:stCondLst>
                            <p:childTnLst>
                              <p:par>
                                <p:cTn id="11" presetID="2" presetClass="entr" presetSubtype="2" fill="hold" grpId="0" nodeType="clickEffect">
                                  <p:stCondLst>
                                    <p:cond delay="0"/>
                                  </p:stCondLst>
                                  <p:childTnLst>
                                    <p:set>
                                      <p:cBhvr>
                                        <p:cTn id="12" dur="1" fill="hold">
                                          <p:stCondLst>
                                            <p:cond delay="0"/>
                                          </p:stCondLst>
                                        </p:cTn>
                                        <p:tgtEl>
                                          <p:spTgt spid="49155">
                                            <p:txEl>
                                              <p:pRg st="1" end="1"/>
                                            </p:txEl>
                                          </p:spTgt>
                                        </p:tgtEl>
                                        <p:attrNameLst>
                                          <p:attrName>style.visibility</p:attrName>
                                        </p:attrNameLst>
                                      </p:cBhvr>
                                      <p:to>
                                        <p:strVal val="visible"/>
                                      </p:to>
                                    </p:set>
                                    <p:anim calcmode="lin" valueType="num">
                                      <p:cBhvr additive="base">
                                        <p:cTn id="13" dur="500" fill="hold"/>
                                        <p:tgtEl>
                                          <p:spTgt spid="49155">
                                            <p:txEl>
                                              <p:pRg st="1" end="1"/>
                                            </p:txEl>
                                          </p:spTgt>
                                        </p:tgtEl>
                                        <p:attrNameLst>
                                          <p:attrName>ppt_x</p:attrName>
                                        </p:attrNameLst>
                                      </p:cBhvr>
                                      <p:tavLst>
                                        <p:tav tm="0">
                                          <p:val>
                                            <p:strVal val="1+#ppt_w/2"/>
                                          </p:val>
                                        </p:tav>
                                        <p:tav tm="100000">
                                          <p:val>
                                            <p:strVal val="#ppt_x"/>
                                          </p:val>
                                        </p:tav>
                                      </p:tavLst>
                                    </p:anim>
                                    <p:anim calcmode="lin" valueType="num">
                                      <p:cBhvr additive="base">
                                        <p:cTn id="14" dur="500" fill="hold"/>
                                        <p:tgtEl>
                                          <p:spTgt spid="49155">
                                            <p:txEl>
                                              <p:pRg st="1" end="1"/>
                                            </p:txEl>
                                          </p:spTgt>
                                        </p:tgtEl>
                                        <p:attrNameLst>
                                          <p:attrName>ppt_y</p:attrName>
                                        </p:attrNameLst>
                                      </p:cBhvr>
                                      <p:tavLst>
                                        <p:tav tm="0">
                                          <p:val>
                                            <p:strVal val="#ppt_y"/>
                                          </p:val>
                                        </p:tav>
                                        <p:tav tm="100000">
                                          <p:val>
                                            <p:strVal val="#ppt_y"/>
                                          </p:val>
                                        </p:tav>
                                      </p:tavLst>
                                    </p:anim>
                                  </p:childTnLst>
                                </p:cTn>
                              </p:par>
                            </p:childTnLst>
                          </p:cTn>
                        </p:par>
                      </p:childTnLst>
                    </p:cTn>
                  </p:par>
                  <p:par>
                    <p:cTn id="15" fill="hold" nodeType="clickPar">
                      <p:stCondLst>
                        <p:cond delay="indefinite"/>
                      </p:stCondLst>
                      <p:childTnLst>
                        <p:par>
                          <p:cTn id="16" fill="hold" nodeType="withGroup">
                            <p:stCondLst>
                              <p:cond delay="0"/>
                            </p:stCondLst>
                            <p:childTnLst>
                              <p:par>
                                <p:cTn id="17" presetID="2" presetClass="entr" presetSubtype="2" fill="hold" grpId="0" nodeType="clickEffect">
                                  <p:stCondLst>
                                    <p:cond delay="0"/>
                                  </p:stCondLst>
                                  <p:childTnLst>
                                    <p:set>
                                      <p:cBhvr>
                                        <p:cTn id="18" dur="1" fill="hold">
                                          <p:stCondLst>
                                            <p:cond delay="0"/>
                                          </p:stCondLst>
                                        </p:cTn>
                                        <p:tgtEl>
                                          <p:spTgt spid="49155">
                                            <p:txEl>
                                              <p:pRg st="2" end="2"/>
                                            </p:txEl>
                                          </p:spTgt>
                                        </p:tgtEl>
                                        <p:attrNameLst>
                                          <p:attrName>style.visibility</p:attrName>
                                        </p:attrNameLst>
                                      </p:cBhvr>
                                      <p:to>
                                        <p:strVal val="visible"/>
                                      </p:to>
                                    </p:set>
                                    <p:anim calcmode="lin" valueType="num">
                                      <p:cBhvr additive="base">
                                        <p:cTn id="19" dur="500" fill="hold"/>
                                        <p:tgtEl>
                                          <p:spTgt spid="49155">
                                            <p:txEl>
                                              <p:pRg st="2" end="2"/>
                                            </p:txEl>
                                          </p:spTgt>
                                        </p:tgtEl>
                                        <p:attrNameLst>
                                          <p:attrName>ppt_x</p:attrName>
                                        </p:attrNameLst>
                                      </p:cBhvr>
                                      <p:tavLst>
                                        <p:tav tm="0">
                                          <p:val>
                                            <p:strVal val="1+#ppt_w/2"/>
                                          </p:val>
                                        </p:tav>
                                        <p:tav tm="100000">
                                          <p:val>
                                            <p:strVal val="#ppt_x"/>
                                          </p:val>
                                        </p:tav>
                                      </p:tavLst>
                                    </p:anim>
                                    <p:anim calcmode="lin" valueType="num">
                                      <p:cBhvr additive="base">
                                        <p:cTn id="20" dur="500" fill="hold"/>
                                        <p:tgtEl>
                                          <p:spTgt spid="49155">
                                            <p:txEl>
                                              <p:pRg st="2" end="2"/>
                                            </p:txEl>
                                          </p:spTgt>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9155" grpId="0" build="p" autoUpdateAnimBg="0"/>
    </p:bldLst>
  </p:timing>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5538" name="Rectangle 2"/>
          <p:cNvSpPr>
            <a:spLocks noGrp="1" noChangeArrowheads="1"/>
          </p:cNvSpPr>
          <p:nvPr>
            <p:ph type="title"/>
          </p:nvPr>
        </p:nvSpPr>
        <p:spPr/>
        <p:txBody>
          <a:bodyPr/>
          <a:lstStyle/>
          <a:p>
            <a:r>
              <a:rPr lang="en-US"/>
              <a:t>Buying a Car With Four Easy Annual Installments</a:t>
            </a:r>
          </a:p>
        </p:txBody>
      </p:sp>
      <p:sp>
        <p:nvSpPr>
          <p:cNvPr id="65539" name="Rectangle 3"/>
          <p:cNvSpPr>
            <a:spLocks noGrp="1" noChangeArrowheads="1"/>
          </p:cNvSpPr>
          <p:nvPr>
            <p:ph type="body" sz="half" idx="1"/>
          </p:nvPr>
        </p:nvSpPr>
        <p:spPr>
          <a:xfrm>
            <a:off x="533400" y="1676400"/>
            <a:ext cx="4800600" cy="4114800"/>
          </a:xfrm>
        </p:spPr>
        <p:txBody>
          <a:bodyPr/>
          <a:lstStyle/>
          <a:p>
            <a:pPr marL="0" indent="0">
              <a:buFont typeface="Wingdings" pitchFamily="2" charset="2"/>
              <a:buNone/>
              <a:tabLst>
                <a:tab pos="1020763" algn="l"/>
              </a:tabLst>
            </a:pPr>
            <a:r>
              <a:rPr lang="en-US" sz="2400"/>
              <a:t>What are the annual payments to repay $6,000 at 15% interest?</a:t>
            </a:r>
          </a:p>
          <a:p>
            <a:pPr marL="0" indent="0">
              <a:buFont typeface="Wingdings" pitchFamily="2" charset="2"/>
              <a:buNone/>
              <a:tabLst>
                <a:tab pos="1020763" algn="l"/>
              </a:tabLst>
            </a:pPr>
            <a:endParaRPr lang="en-US" sz="2400"/>
          </a:p>
          <a:p>
            <a:pPr marL="0" indent="0">
              <a:buFont typeface="Wingdings" pitchFamily="2" charset="2"/>
              <a:buNone/>
              <a:tabLst>
                <a:tab pos="1020763" algn="l"/>
              </a:tabLst>
            </a:pPr>
            <a:r>
              <a:rPr lang="en-US" sz="2400">
                <a:cs typeface="Arial" charset="0"/>
              </a:rPr>
              <a:t>PV 	= PMT(PVIFA </a:t>
            </a:r>
            <a:r>
              <a:rPr lang="en-US" sz="2400" baseline="-30000">
                <a:cs typeface="Arial" charset="0"/>
              </a:rPr>
              <a:t>i%,n yr</a:t>
            </a:r>
            <a:r>
              <a:rPr lang="en-US" sz="2400">
                <a:cs typeface="Arial" charset="0"/>
              </a:rPr>
              <a:t>)</a:t>
            </a:r>
            <a:endParaRPr lang="en-US" sz="2400">
              <a:cs typeface="Times New Roman" pitchFamily="18" charset="0"/>
            </a:endParaRPr>
          </a:p>
          <a:p>
            <a:pPr marL="0" indent="0">
              <a:buFont typeface="Wingdings" pitchFamily="2" charset="2"/>
              <a:buNone/>
              <a:tabLst>
                <a:tab pos="1020763" algn="l"/>
              </a:tabLst>
            </a:pPr>
            <a:r>
              <a:rPr lang="en-US" sz="2400">
                <a:cs typeface="Arial" charset="0"/>
              </a:rPr>
              <a:t>$6,000	= PMT (PVIFA </a:t>
            </a:r>
            <a:r>
              <a:rPr lang="en-US" sz="2400" baseline="-30000">
                <a:cs typeface="Arial" charset="0"/>
              </a:rPr>
              <a:t>15%, 4 yr</a:t>
            </a:r>
            <a:r>
              <a:rPr lang="en-US" sz="2400">
                <a:cs typeface="Arial" charset="0"/>
              </a:rPr>
              <a:t>)</a:t>
            </a:r>
            <a:endParaRPr lang="en-US" sz="2400">
              <a:cs typeface="Times New Roman" pitchFamily="18" charset="0"/>
            </a:endParaRPr>
          </a:p>
          <a:p>
            <a:pPr marL="0" indent="0">
              <a:buFont typeface="Wingdings" pitchFamily="2" charset="2"/>
              <a:buNone/>
              <a:tabLst>
                <a:tab pos="1020763" algn="l"/>
              </a:tabLst>
            </a:pPr>
            <a:r>
              <a:rPr lang="en-US" sz="2400">
                <a:cs typeface="Arial" charset="0"/>
              </a:rPr>
              <a:t>$6,000	= PMT (2.855)</a:t>
            </a:r>
            <a:endParaRPr lang="en-US" sz="2400">
              <a:cs typeface="Times New Roman" pitchFamily="18" charset="0"/>
            </a:endParaRPr>
          </a:p>
          <a:p>
            <a:pPr marL="0" indent="0">
              <a:buFont typeface="Wingdings" pitchFamily="2" charset="2"/>
              <a:buNone/>
              <a:tabLst>
                <a:tab pos="1020763" algn="l"/>
              </a:tabLst>
            </a:pPr>
            <a:r>
              <a:rPr lang="en-US" sz="2400">
                <a:cs typeface="Arial" charset="0"/>
              </a:rPr>
              <a:t>$2,101.58 = PMT</a:t>
            </a:r>
            <a:r>
              <a:rPr lang="en-US" sz="2400"/>
              <a:t> </a:t>
            </a:r>
          </a:p>
        </p:txBody>
      </p:sp>
      <p:pic>
        <p:nvPicPr>
          <p:cNvPr id="9219" name="Picture 3" descr="C:\Users\Thanachote\AppData\Local\Microsoft\Windows\INetCache\IE\G5CO1S3H\MP900404912[1].jpg"/>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4724400" y="2667000"/>
            <a:ext cx="3733800" cy="26670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667455533"/>
      </p:ext>
    </p:extLst>
  </p:cSld>
  <p:clrMapOvr>
    <a:masterClrMapping/>
  </p:clrMapOvr>
  <p:timing>
    <p:tnLst>
      <p:par>
        <p:cTn id="1" dur="indefinite" restart="never" nodeType="tmRoot"/>
      </p:par>
    </p:tnLst>
  </p:timing>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02" name="Rectangle 2"/>
          <p:cNvSpPr>
            <a:spLocks noGrp="1" noChangeArrowheads="1"/>
          </p:cNvSpPr>
          <p:nvPr>
            <p:ph type="title"/>
          </p:nvPr>
        </p:nvSpPr>
        <p:spPr>
          <a:noFill/>
          <a:ln/>
        </p:spPr>
        <p:txBody>
          <a:bodyPr/>
          <a:lstStyle/>
          <a:p>
            <a:r>
              <a:rPr lang="en-US"/>
              <a:t>Perpetuities</a:t>
            </a:r>
          </a:p>
        </p:txBody>
      </p:sp>
      <p:sp>
        <p:nvSpPr>
          <p:cNvPr id="51203" name="Rectangle 3"/>
          <p:cNvSpPr>
            <a:spLocks noGrp="1" noChangeArrowheads="1"/>
          </p:cNvSpPr>
          <p:nvPr>
            <p:ph type="body" idx="1"/>
          </p:nvPr>
        </p:nvSpPr>
        <p:spPr>
          <a:noFill/>
          <a:ln/>
        </p:spPr>
        <p:txBody>
          <a:bodyPr/>
          <a:lstStyle/>
          <a:p>
            <a:r>
              <a:rPr lang="en-US"/>
              <a:t>Definition – an annuity that lasts forever</a:t>
            </a:r>
          </a:p>
          <a:p>
            <a:r>
              <a:rPr lang="en-US"/>
              <a:t>PV = PP / i</a:t>
            </a:r>
          </a:p>
          <a:p>
            <a:pPr lvl="1">
              <a:buSzPct val="75000"/>
            </a:pPr>
            <a:r>
              <a:rPr lang="en-US"/>
              <a:t>PV = the present value of the perpetuity</a:t>
            </a:r>
          </a:p>
          <a:p>
            <a:pPr lvl="1">
              <a:buSzPct val="75000"/>
            </a:pPr>
            <a:r>
              <a:rPr lang="en-US"/>
              <a:t>PP = the annual dollar amount provided by the perpetuity</a:t>
            </a:r>
          </a:p>
          <a:p>
            <a:pPr lvl="1">
              <a:buSzPct val="75000"/>
            </a:pPr>
            <a:r>
              <a:rPr lang="en-US"/>
              <a:t>i = the annual interest (or discount) rate</a:t>
            </a:r>
          </a:p>
        </p:txBody>
      </p:sp>
    </p:spTree>
    <p:extLst>
      <p:ext uri="{BB962C8B-B14F-4D97-AF65-F5344CB8AC3E}">
        <p14:creationId xmlns:p14="http://schemas.microsoft.com/office/powerpoint/2010/main" val="1269799038"/>
      </p:ext>
    </p:extLst>
  </p:cSld>
  <p:clrMapOvr>
    <a:masterClrMapping/>
  </p:clrMapOvr>
  <p:transition>
    <p:random/>
  </p:transition>
  <p:timing>
    <p:tnLst>
      <p:par>
        <p:cTn id="1" dur="indefinite" restart="never" nodeType="tmRoot"/>
      </p:par>
    </p:tnLst>
  </p:timing>
</p:sld>
</file>

<file path=ppt/slides/slide52.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53250" name="Rectangle 2"/>
          <p:cNvSpPr>
            <a:spLocks noGrp="1" noChangeArrowheads="1"/>
          </p:cNvSpPr>
          <p:nvPr>
            <p:ph type="title"/>
          </p:nvPr>
        </p:nvSpPr>
        <p:spPr>
          <a:noFill/>
          <a:ln/>
        </p:spPr>
        <p:txBody>
          <a:bodyPr/>
          <a:lstStyle/>
          <a:p>
            <a:r>
              <a:rPr lang="en-US"/>
              <a:t>Summary</a:t>
            </a:r>
          </a:p>
        </p:txBody>
      </p:sp>
      <p:sp>
        <p:nvSpPr>
          <p:cNvPr id="53251" name="Rectangle 3"/>
          <p:cNvSpPr>
            <a:spLocks noGrp="1" noChangeArrowheads="1"/>
          </p:cNvSpPr>
          <p:nvPr>
            <p:ph type="body" idx="1"/>
          </p:nvPr>
        </p:nvSpPr>
        <p:spPr>
          <a:noFill/>
          <a:ln/>
        </p:spPr>
        <p:txBody>
          <a:bodyPr/>
          <a:lstStyle/>
          <a:p>
            <a:r>
              <a:rPr lang="en-US"/>
              <a:t>Future value – the value, in the future, of a current investment</a:t>
            </a:r>
          </a:p>
          <a:p>
            <a:r>
              <a:rPr lang="en-US"/>
              <a:t>Rule of 72 – estimates how long your investment will take to double at a given rate of return</a:t>
            </a:r>
          </a:p>
          <a:p>
            <a:r>
              <a:rPr lang="en-US"/>
              <a:t>Present value – today’s value of an investment received in the future</a:t>
            </a:r>
          </a:p>
        </p:txBody>
      </p:sp>
    </p:spTree>
    <p:extLst>
      <p:ext uri="{BB962C8B-B14F-4D97-AF65-F5344CB8AC3E}">
        <p14:creationId xmlns:p14="http://schemas.microsoft.com/office/powerpoint/2010/main" val="1380916822"/>
      </p:ext>
    </p:extLst>
  </p:cSld>
  <p:clrMapOvr>
    <a:masterClrMapping/>
  </p:clrMapOvr>
  <p:transition>
    <p:fade thruBlk="1"/>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9" presetClass="entr" presetSubtype="0" fill="hold" grpId="0" nodeType="clickEffect">
                                  <p:stCondLst>
                                    <p:cond delay="0"/>
                                  </p:stCondLst>
                                  <p:childTnLst>
                                    <p:set>
                                      <p:cBhvr>
                                        <p:cTn id="6" dur="1" fill="hold">
                                          <p:stCondLst>
                                            <p:cond delay="0"/>
                                          </p:stCondLst>
                                        </p:cTn>
                                        <p:tgtEl>
                                          <p:spTgt spid="53251">
                                            <p:txEl>
                                              <p:pRg st="0" end="0"/>
                                            </p:txEl>
                                          </p:spTgt>
                                        </p:tgtEl>
                                        <p:attrNameLst>
                                          <p:attrName>style.visibility</p:attrName>
                                        </p:attrNameLst>
                                      </p:cBhvr>
                                      <p:to>
                                        <p:strVal val="visible"/>
                                      </p:to>
                                    </p:set>
                                    <p:animEffect transition="in" filter="dissolve">
                                      <p:cBhvr>
                                        <p:cTn id="7" dur="500"/>
                                        <p:tgtEl>
                                          <p:spTgt spid="53251">
                                            <p:txEl>
                                              <p:pRg st="0" end="0"/>
                                            </p:txEl>
                                          </p:spTgt>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9" presetClass="entr" presetSubtype="0" fill="hold" grpId="0" nodeType="clickEffect">
                                  <p:stCondLst>
                                    <p:cond delay="0"/>
                                  </p:stCondLst>
                                  <p:childTnLst>
                                    <p:set>
                                      <p:cBhvr>
                                        <p:cTn id="11" dur="1" fill="hold">
                                          <p:stCondLst>
                                            <p:cond delay="0"/>
                                          </p:stCondLst>
                                        </p:cTn>
                                        <p:tgtEl>
                                          <p:spTgt spid="53251">
                                            <p:txEl>
                                              <p:pRg st="1" end="1"/>
                                            </p:txEl>
                                          </p:spTgt>
                                        </p:tgtEl>
                                        <p:attrNameLst>
                                          <p:attrName>style.visibility</p:attrName>
                                        </p:attrNameLst>
                                      </p:cBhvr>
                                      <p:to>
                                        <p:strVal val="visible"/>
                                      </p:to>
                                    </p:set>
                                    <p:animEffect transition="in" filter="dissolve">
                                      <p:cBhvr>
                                        <p:cTn id="12" dur="500"/>
                                        <p:tgtEl>
                                          <p:spTgt spid="53251">
                                            <p:txEl>
                                              <p:pRg st="1" end="1"/>
                                            </p:txEl>
                                          </p:spTgt>
                                        </p:tgtEl>
                                      </p:cBhvr>
                                    </p:animEffect>
                                  </p:childTnLst>
                                </p:cTn>
                              </p:par>
                            </p:childTnLst>
                          </p:cTn>
                        </p:par>
                      </p:childTnLst>
                    </p:cTn>
                  </p:par>
                  <p:par>
                    <p:cTn id="13" fill="hold" nodeType="clickPar">
                      <p:stCondLst>
                        <p:cond delay="indefinite"/>
                      </p:stCondLst>
                      <p:childTnLst>
                        <p:par>
                          <p:cTn id="14" fill="hold" nodeType="withGroup">
                            <p:stCondLst>
                              <p:cond delay="0"/>
                            </p:stCondLst>
                            <p:childTnLst>
                              <p:par>
                                <p:cTn id="15" presetID="9" presetClass="entr" presetSubtype="0" fill="hold" grpId="0" nodeType="clickEffect">
                                  <p:stCondLst>
                                    <p:cond delay="0"/>
                                  </p:stCondLst>
                                  <p:childTnLst>
                                    <p:set>
                                      <p:cBhvr>
                                        <p:cTn id="16" dur="1" fill="hold">
                                          <p:stCondLst>
                                            <p:cond delay="0"/>
                                          </p:stCondLst>
                                        </p:cTn>
                                        <p:tgtEl>
                                          <p:spTgt spid="53251">
                                            <p:txEl>
                                              <p:pRg st="2" end="2"/>
                                            </p:txEl>
                                          </p:spTgt>
                                        </p:tgtEl>
                                        <p:attrNameLst>
                                          <p:attrName>style.visibility</p:attrName>
                                        </p:attrNameLst>
                                      </p:cBhvr>
                                      <p:to>
                                        <p:strVal val="visible"/>
                                      </p:to>
                                    </p:set>
                                    <p:animEffect transition="in" filter="dissolve">
                                      <p:cBhvr>
                                        <p:cTn id="17" dur="500"/>
                                        <p:tgtEl>
                                          <p:spTgt spid="53251">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3251" grpId="0" build="p" autoUpdateAnimBg="0"/>
    </p:bldLst>
  </p:timing>
</p:sld>
</file>

<file path=ppt/slides/slide53.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55298" name="Rectangle 2"/>
          <p:cNvSpPr>
            <a:spLocks noGrp="1" noChangeArrowheads="1"/>
          </p:cNvSpPr>
          <p:nvPr>
            <p:ph type="title"/>
          </p:nvPr>
        </p:nvSpPr>
        <p:spPr>
          <a:noFill/>
          <a:ln/>
        </p:spPr>
        <p:txBody>
          <a:bodyPr/>
          <a:lstStyle/>
          <a:p>
            <a:r>
              <a:rPr lang="en-US" dirty="0" smtClean="0"/>
              <a:t>Summary</a:t>
            </a:r>
            <a:endParaRPr lang="en-US" sz="4000" dirty="0"/>
          </a:p>
        </p:txBody>
      </p:sp>
      <p:sp>
        <p:nvSpPr>
          <p:cNvPr id="55299" name="Rectangle 3"/>
          <p:cNvSpPr>
            <a:spLocks noGrp="1" noChangeArrowheads="1"/>
          </p:cNvSpPr>
          <p:nvPr>
            <p:ph type="body" idx="1"/>
          </p:nvPr>
        </p:nvSpPr>
        <p:spPr>
          <a:noFill/>
          <a:ln/>
        </p:spPr>
        <p:txBody>
          <a:bodyPr/>
          <a:lstStyle/>
          <a:p>
            <a:pPr>
              <a:lnSpc>
                <a:spcPct val="90000"/>
              </a:lnSpc>
            </a:pPr>
            <a:r>
              <a:rPr lang="en-US"/>
              <a:t>Annuity – a periodic series of equal payments for a specific length of time</a:t>
            </a:r>
          </a:p>
          <a:p>
            <a:pPr>
              <a:lnSpc>
                <a:spcPct val="90000"/>
              </a:lnSpc>
            </a:pPr>
            <a:r>
              <a:rPr lang="en-US"/>
              <a:t>Future value of an annuity – the value, in the future, of a current stream of investments</a:t>
            </a:r>
          </a:p>
          <a:p>
            <a:pPr>
              <a:lnSpc>
                <a:spcPct val="90000"/>
              </a:lnSpc>
            </a:pPr>
            <a:r>
              <a:rPr lang="en-US"/>
              <a:t>Present value of an annuity – today’s value of a stream of investments received in the future</a:t>
            </a:r>
          </a:p>
        </p:txBody>
      </p:sp>
    </p:spTree>
    <p:extLst>
      <p:ext uri="{BB962C8B-B14F-4D97-AF65-F5344CB8AC3E}">
        <p14:creationId xmlns:p14="http://schemas.microsoft.com/office/powerpoint/2010/main" val="1234399476"/>
      </p:ext>
    </p:extLst>
  </p:cSld>
  <p:clrMapOvr>
    <a:masterClrMapping/>
  </p:clrMapOvr>
  <p:transition>
    <p:cut/>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9" presetClass="entr" presetSubtype="0" fill="hold" grpId="0" nodeType="clickEffect">
                                  <p:stCondLst>
                                    <p:cond delay="0"/>
                                  </p:stCondLst>
                                  <p:childTnLst>
                                    <p:set>
                                      <p:cBhvr>
                                        <p:cTn id="6" dur="1" fill="hold">
                                          <p:stCondLst>
                                            <p:cond delay="0"/>
                                          </p:stCondLst>
                                        </p:cTn>
                                        <p:tgtEl>
                                          <p:spTgt spid="55299">
                                            <p:txEl>
                                              <p:pRg st="0" end="0"/>
                                            </p:txEl>
                                          </p:spTgt>
                                        </p:tgtEl>
                                        <p:attrNameLst>
                                          <p:attrName>style.visibility</p:attrName>
                                        </p:attrNameLst>
                                      </p:cBhvr>
                                      <p:to>
                                        <p:strVal val="visible"/>
                                      </p:to>
                                    </p:set>
                                    <p:animEffect transition="in" filter="dissolve">
                                      <p:cBhvr>
                                        <p:cTn id="7" dur="500"/>
                                        <p:tgtEl>
                                          <p:spTgt spid="55299">
                                            <p:txEl>
                                              <p:pRg st="0" end="0"/>
                                            </p:txEl>
                                          </p:spTgt>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9" presetClass="entr" presetSubtype="0" fill="hold" grpId="0" nodeType="clickEffect">
                                  <p:stCondLst>
                                    <p:cond delay="0"/>
                                  </p:stCondLst>
                                  <p:childTnLst>
                                    <p:set>
                                      <p:cBhvr>
                                        <p:cTn id="11" dur="1" fill="hold">
                                          <p:stCondLst>
                                            <p:cond delay="0"/>
                                          </p:stCondLst>
                                        </p:cTn>
                                        <p:tgtEl>
                                          <p:spTgt spid="55299">
                                            <p:txEl>
                                              <p:pRg st="1" end="1"/>
                                            </p:txEl>
                                          </p:spTgt>
                                        </p:tgtEl>
                                        <p:attrNameLst>
                                          <p:attrName>style.visibility</p:attrName>
                                        </p:attrNameLst>
                                      </p:cBhvr>
                                      <p:to>
                                        <p:strVal val="visible"/>
                                      </p:to>
                                    </p:set>
                                    <p:animEffect transition="in" filter="dissolve">
                                      <p:cBhvr>
                                        <p:cTn id="12" dur="500"/>
                                        <p:tgtEl>
                                          <p:spTgt spid="55299">
                                            <p:txEl>
                                              <p:pRg st="1" end="1"/>
                                            </p:txEl>
                                          </p:spTgt>
                                        </p:tgtEl>
                                      </p:cBhvr>
                                    </p:animEffect>
                                  </p:childTnLst>
                                </p:cTn>
                              </p:par>
                            </p:childTnLst>
                          </p:cTn>
                        </p:par>
                      </p:childTnLst>
                    </p:cTn>
                  </p:par>
                  <p:par>
                    <p:cTn id="13" fill="hold" nodeType="clickPar">
                      <p:stCondLst>
                        <p:cond delay="indefinite"/>
                      </p:stCondLst>
                      <p:childTnLst>
                        <p:par>
                          <p:cTn id="14" fill="hold" nodeType="withGroup">
                            <p:stCondLst>
                              <p:cond delay="0"/>
                            </p:stCondLst>
                            <p:childTnLst>
                              <p:par>
                                <p:cTn id="15" presetID="9" presetClass="entr" presetSubtype="0" fill="hold" grpId="0" nodeType="clickEffect">
                                  <p:stCondLst>
                                    <p:cond delay="0"/>
                                  </p:stCondLst>
                                  <p:childTnLst>
                                    <p:set>
                                      <p:cBhvr>
                                        <p:cTn id="16" dur="1" fill="hold">
                                          <p:stCondLst>
                                            <p:cond delay="0"/>
                                          </p:stCondLst>
                                        </p:cTn>
                                        <p:tgtEl>
                                          <p:spTgt spid="55299">
                                            <p:txEl>
                                              <p:pRg st="2" end="2"/>
                                            </p:txEl>
                                          </p:spTgt>
                                        </p:tgtEl>
                                        <p:attrNameLst>
                                          <p:attrName>style.visibility</p:attrName>
                                        </p:attrNameLst>
                                      </p:cBhvr>
                                      <p:to>
                                        <p:strVal val="visible"/>
                                      </p:to>
                                    </p:set>
                                    <p:animEffect transition="in" filter="dissolve">
                                      <p:cBhvr>
                                        <p:cTn id="17" dur="500"/>
                                        <p:tgtEl>
                                          <p:spTgt spid="55299">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5299" grpId="0" build="p" autoUpdateAnimBg="0"/>
    </p:bldLst>
  </p:timing>
</p:sld>
</file>

<file path=ppt/slides/slide54.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57346" name="Rectangle 2"/>
          <p:cNvSpPr>
            <a:spLocks noGrp="1" noChangeArrowheads="1"/>
          </p:cNvSpPr>
          <p:nvPr>
            <p:ph type="title"/>
          </p:nvPr>
        </p:nvSpPr>
        <p:spPr>
          <a:noFill/>
          <a:ln/>
        </p:spPr>
        <p:txBody>
          <a:bodyPr/>
          <a:lstStyle/>
          <a:p>
            <a:r>
              <a:rPr lang="en-US" dirty="0" smtClean="0"/>
              <a:t>Summary</a:t>
            </a:r>
            <a:endParaRPr lang="en-US" sz="4000" dirty="0"/>
          </a:p>
        </p:txBody>
      </p:sp>
      <p:sp>
        <p:nvSpPr>
          <p:cNvPr id="57347" name="Rectangle 3"/>
          <p:cNvSpPr>
            <a:spLocks noGrp="1" noChangeArrowheads="1"/>
          </p:cNvSpPr>
          <p:nvPr>
            <p:ph type="body" idx="1"/>
          </p:nvPr>
        </p:nvSpPr>
        <p:spPr>
          <a:noFill/>
          <a:ln/>
        </p:spPr>
        <p:txBody>
          <a:bodyPr/>
          <a:lstStyle/>
          <a:p>
            <a:r>
              <a:rPr lang="en-US"/>
              <a:t>Amortized loans – loans paid in equal periodic installments for a specific length of time</a:t>
            </a:r>
          </a:p>
          <a:p>
            <a:r>
              <a:rPr lang="en-US"/>
              <a:t>Perpetuities </a:t>
            </a:r>
            <a:r>
              <a:rPr lang="en-US">
                <a:cs typeface="Arial" charset="0"/>
              </a:rPr>
              <a:t>– a</a:t>
            </a:r>
            <a:r>
              <a:rPr lang="en-US"/>
              <a:t>nnuities that continue forever</a:t>
            </a:r>
          </a:p>
        </p:txBody>
      </p:sp>
    </p:spTree>
    <p:extLst>
      <p:ext uri="{BB962C8B-B14F-4D97-AF65-F5344CB8AC3E}">
        <p14:creationId xmlns:p14="http://schemas.microsoft.com/office/powerpoint/2010/main" val="2417186939"/>
      </p:ext>
    </p:extLst>
  </p:cSld>
  <p:clrMapOvr>
    <a:masterClrMapping/>
  </p:clrMapOvr>
  <p:transition>
    <p:cut/>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9" presetClass="entr" presetSubtype="0" fill="hold" grpId="0" nodeType="clickEffect">
                                  <p:stCondLst>
                                    <p:cond delay="0"/>
                                  </p:stCondLst>
                                  <p:childTnLst>
                                    <p:set>
                                      <p:cBhvr>
                                        <p:cTn id="6" dur="1" fill="hold">
                                          <p:stCondLst>
                                            <p:cond delay="0"/>
                                          </p:stCondLst>
                                        </p:cTn>
                                        <p:tgtEl>
                                          <p:spTgt spid="57347">
                                            <p:txEl>
                                              <p:pRg st="0" end="0"/>
                                            </p:txEl>
                                          </p:spTgt>
                                        </p:tgtEl>
                                        <p:attrNameLst>
                                          <p:attrName>style.visibility</p:attrName>
                                        </p:attrNameLst>
                                      </p:cBhvr>
                                      <p:to>
                                        <p:strVal val="visible"/>
                                      </p:to>
                                    </p:set>
                                    <p:animEffect transition="in" filter="dissolve">
                                      <p:cBhvr>
                                        <p:cTn id="7" dur="500"/>
                                        <p:tgtEl>
                                          <p:spTgt spid="57347">
                                            <p:txEl>
                                              <p:pRg st="0" end="0"/>
                                            </p:txEl>
                                          </p:spTgt>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9" presetClass="entr" presetSubtype="0" fill="hold" grpId="0" nodeType="clickEffect">
                                  <p:stCondLst>
                                    <p:cond delay="0"/>
                                  </p:stCondLst>
                                  <p:childTnLst>
                                    <p:set>
                                      <p:cBhvr>
                                        <p:cTn id="11" dur="1" fill="hold">
                                          <p:stCondLst>
                                            <p:cond delay="0"/>
                                          </p:stCondLst>
                                        </p:cTn>
                                        <p:tgtEl>
                                          <p:spTgt spid="57347">
                                            <p:txEl>
                                              <p:pRg st="1" end="1"/>
                                            </p:txEl>
                                          </p:spTgt>
                                        </p:tgtEl>
                                        <p:attrNameLst>
                                          <p:attrName>style.visibility</p:attrName>
                                        </p:attrNameLst>
                                      </p:cBhvr>
                                      <p:to>
                                        <p:strVal val="visible"/>
                                      </p:to>
                                    </p:set>
                                    <p:animEffect transition="in" filter="dissolve">
                                      <p:cBhvr>
                                        <p:cTn id="12" dur="500"/>
                                        <p:tgtEl>
                                          <p:spTgt spid="57347">
                                            <p:txEl>
                                              <p:pRg st="1" end="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7347" grpId="0" build="p" autoUpdateAnimBg="0"/>
    </p:bldLst>
  </p:timing>
</p:sld>
</file>

<file path=ppt/slides/slide55.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13314" name="Rectangle 2"/>
          <p:cNvSpPr>
            <a:spLocks noGrp="1" noChangeArrowheads="1"/>
          </p:cNvSpPr>
          <p:nvPr>
            <p:ph type="title"/>
          </p:nvPr>
        </p:nvSpPr>
        <p:spPr>
          <a:xfrm>
            <a:off x="457200" y="685800"/>
            <a:ext cx="8229600" cy="941388"/>
          </a:xfrm>
        </p:spPr>
        <p:txBody>
          <a:bodyPr/>
          <a:lstStyle/>
          <a:p>
            <a:pPr eaLnBrk="1" hangingPunct="1">
              <a:buClr>
                <a:schemeClr val="tx2"/>
              </a:buClr>
            </a:pPr>
            <a:r>
              <a:rPr lang="en-US" dirty="0" smtClean="0"/>
              <a:t>Assessment: The Expensive Car</a:t>
            </a:r>
          </a:p>
        </p:txBody>
      </p:sp>
      <p:sp>
        <p:nvSpPr>
          <p:cNvPr id="33795" name="Rectangle 3"/>
          <p:cNvSpPr>
            <a:spLocks noGrp="1" noChangeArrowheads="1"/>
          </p:cNvSpPr>
          <p:nvPr>
            <p:ph idx="1"/>
          </p:nvPr>
        </p:nvSpPr>
        <p:spPr>
          <a:xfrm>
            <a:off x="903288" y="1597025"/>
            <a:ext cx="7304087" cy="5029200"/>
          </a:xfrm>
        </p:spPr>
        <p:txBody>
          <a:bodyPr/>
          <a:lstStyle/>
          <a:p>
            <a:pPr eaLnBrk="1" hangingPunct="1">
              <a:lnSpc>
                <a:spcPct val="90000"/>
              </a:lnSpc>
              <a:buClr>
                <a:schemeClr val="tx2"/>
              </a:buClr>
            </a:pPr>
            <a:r>
              <a:rPr lang="en-US" sz="2400" dirty="0" smtClean="0"/>
              <a:t>You graduate from BE and you really want that new $35,000 BMW 320i that your buddy has.  You estimate that you can borrow the money for the car at 9%, paying $8,718 per year for 5 years. </a:t>
            </a:r>
          </a:p>
          <a:p>
            <a:pPr lvl="1" eaLnBrk="1" hangingPunct="1">
              <a:lnSpc>
                <a:spcPct val="90000"/>
              </a:lnSpc>
              <a:buClr>
                <a:schemeClr val="tx2"/>
              </a:buClr>
            </a:pPr>
            <a:r>
              <a:rPr lang="en-US" dirty="0" smtClean="0"/>
              <a:t>(a) Your first thought is that you buy the car and begin investing in year 6 the $8,718 per year for 25 years at 9%.</a:t>
            </a:r>
          </a:p>
          <a:p>
            <a:pPr lvl="1" eaLnBrk="1" hangingPunct="1">
              <a:lnSpc>
                <a:spcPct val="90000"/>
              </a:lnSpc>
              <a:buClr>
                <a:schemeClr val="tx2"/>
              </a:buClr>
            </a:pPr>
            <a:r>
              <a:rPr lang="en-US" dirty="0" smtClean="0"/>
              <a:t>(b) Your second thought is to keep your old Honda Civic with 150,000 miles and  invest the $8,718 per year for the full 30 years at 9%. </a:t>
            </a:r>
          </a:p>
          <a:p>
            <a:pPr eaLnBrk="1" hangingPunct="1">
              <a:lnSpc>
                <a:spcPct val="90000"/>
              </a:lnSpc>
              <a:buClr>
                <a:schemeClr val="tx2"/>
              </a:buClr>
            </a:pPr>
            <a:r>
              <a:rPr lang="en-US" sz="2400" dirty="0" smtClean="0"/>
              <a:t>Even though 9% may be a high return to obtain, what is the difference in future value between thought (a) and thought (b)? What was the cost of the car in retirement terms?</a:t>
            </a:r>
          </a:p>
          <a:p>
            <a:pPr eaLnBrk="1" hangingPunct="1">
              <a:lnSpc>
                <a:spcPct val="90000"/>
              </a:lnSpc>
              <a:buClr>
                <a:schemeClr val="tx2"/>
              </a:buClr>
            </a:pPr>
            <a:endParaRPr lang="en-US" sz="2400" dirty="0" smtClean="0"/>
          </a:p>
        </p:txBody>
      </p:sp>
    </p:spTree>
    <p:extLst>
      <p:ext uri="{BB962C8B-B14F-4D97-AF65-F5344CB8AC3E}">
        <p14:creationId xmlns:p14="http://schemas.microsoft.com/office/powerpoint/2010/main" val="2254578278"/>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 presetClass="entr" presetSubtype="8" fill="hold" grpId="0" nodeType="clickEffect">
                                  <p:stCondLst>
                                    <p:cond delay="0"/>
                                  </p:stCondLst>
                                  <p:childTnLst>
                                    <p:set>
                                      <p:cBhvr>
                                        <p:cTn id="6" dur="1" fill="hold">
                                          <p:stCondLst>
                                            <p:cond delay="0"/>
                                          </p:stCondLst>
                                        </p:cTn>
                                        <p:tgtEl>
                                          <p:spTgt spid="33795">
                                            <p:txEl>
                                              <p:pRg st="0" end="0"/>
                                            </p:txEl>
                                          </p:spTgt>
                                        </p:tgtEl>
                                        <p:attrNameLst>
                                          <p:attrName>style.visibility</p:attrName>
                                        </p:attrNameLst>
                                      </p:cBhvr>
                                      <p:to>
                                        <p:strVal val="visible"/>
                                      </p:to>
                                    </p:set>
                                    <p:anim calcmode="lin" valueType="num">
                                      <p:cBhvr additive="base">
                                        <p:cTn id="7" dur="500" fill="hold"/>
                                        <p:tgtEl>
                                          <p:spTgt spid="33795">
                                            <p:txEl>
                                              <p:pRg st="0" end="0"/>
                                            </p:txEl>
                                          </p:spTgt>
                                        </p:tgtEl>
                                        <p:attrNameLst>
                                          <p:attrName>ppt_x</p:attrName>
                                        </p:attrNameLst>
                                      </p:cBhvr>
                                      <p:tavLst>
                                        <p:tav tm="0">
                                          <p:val>
                                            <p:strVal val="0-#ppt_w/2"/>
                                          </p:val>
                                        </p:tav>
                                        <p:tav tm="100000">
                                          <p:val>
                                            <p:strVal val="#ppt_x"/>
                                          </p:val>
                                        </p:tav>
                                      </p:tavLst>
                                    </p:anim>
                                    <p:anim calcmode="lin" valueType="num">
                                      <p:cBhvr additive="base">
                                        <p:cTn id="8" dur="500" fill="hold"/>
                                        <p:tgtEl>
                                          <p:spTgt spid="33795">
                                            <p:txEl>
                                              <p:pRg st="0" end="0"/>
                                            </p:txEl>
                                          </p:spTgt>
                                        </p:tgtEl>
                                        <p:attrNameLst>
                                          <p:attrName>ppt_y</p:attrName>
                                        </p:attrNameLst>
                                      </p:cBhvr>
                                      <p:tavLst>
                                        <p:tav tm="0">
                                          <p:val>
                                            <p:strVal val="#ppt_y"/>
                                          </p:val>
                                        </p:tav>
                                        <p:tav tm="100000">
                                          <p:val>
                                            <p:strVal val="#ppt_y"/>
                                          </p:val>
                                        </p:tav>
                                      </p:tavLst>
                                    </p:anim>
                                  </p:childTnLst>
                                </p:cTn>
                              </p:par>
                              <p:par>
                                <p:cTn id="9" presetID="2" presetClass="entr" presetSubtype="8" fill="hold" grpId="0" nodeType="withEffect">
                                  <p:stCondLst>
                                    <p:cond delay="0"/>
                                  </p:stCondLst>
                                  <p:childTnLst>
                                    <p:set>
                                      <p:cBhvr>
                                        <p:cTn id="10" dur="1" fill="hold">
                                          <p:stCondLst>
                                            <p:cond delay="0"/>
                                          </p:stCondLst>
                                        </p:cTn>
                                        <p:tgtEl>
                                          <p:spTgt spid="33795">
                                            <p:txEl>
                                              <p:pRg st="1" end="1"/>
                                            </p:txEl>
                                          </p:spTgt>
                                        </p:tgtEl>
                                        <p:attrNameLst>
                                          <p:attrName>style.visibility</p:attrName>
                                        </p:attrNameLst>
                                      </p:cBhvr>
                                      <p:to>
                                        <p:strVal val="visible"/>
                                      </p:to>
                                    </p:set>
                                    <p:anim calcmode="lin" valueType="num">
                                      <p:cBhvr additive="base">
                                        <p:cTn id="11" dur="500" fill="hold"/>
                                        <p:tgtEl>
                                          <p:spTgt spid="33795">
                                            <p:txEl>
                                              <p:pRg st="1" end="1"/>
                                            </p:txEl>
                                          </p:spTgt>
                                        </p:tgtEl>
                                        <p:attrNameLst>
                                          <p:attrName>ppt_x</p:attrName>
                                        </p:attrNameLst>
                                      </p:cBhvr>
                                      <p:tavLst>
                                        <p:tav tm="0">
                                          <p:val>
                                            <p:strVal val="0-#ppt_w/2"/>
                                          </p:val>
                                        </p:tav>
                                        <p:tav tm="100000">
                                          <p:val>
                                            <p:strVal val="#ppt_x"/>
                                          </p:val>
                                        </p:tav>
                                      </p:tavLst>
                                    </p:anim>
                                    <p:anim calcmode="lin" valueType="num">
                                      <p:cBhvr additive="base">
                                        <p:cTn id="12" dur="500" fill="hold"/>
                                        <p:tgtEl>
                                          <p:spTgt spid="33795">
                                            <p:txEl>
                                              <p:pRg st="1" end="1"/>
                                            </p:txEl>
                                          </p:spTgt>
                                        </p:tgtEl>
                                        <p:attrNameLst>
                                          <p:attrName>ppt_y</p:attrName>
                                        </p:attrNameLst>
                                      </p:cBhvr>
                                      <p:tavLst>
                                        <p:tav tm="0">
                                          <p:val>
                                            <p:strVal val="#ppt_y"/>
                                          </p:val>
                                        </p:tav>
                                        <p:tav tm="100000">
                                          <p:val>
                                            <p:strVal val="#ppt_y"/>
                                          </p:val>
                                        </p:tav>
                                      </p:tavLst>
                                    </p:anim>
                                  </p:childTnLst>
                                </p:cTn>
                              </p:par>
                              <p:par>
                                <p:cTn id="13" presetID="2" presetClass="entr" presetSubtype="8" fill="hold" grpId="0" nodeType="withEffect">
                                  <p:stCondLst>
                                    <p:cond delay="0"/>
                                  </p:stCondLst>
                                  <p:childTnLst>
                                    <p:set>
                                      <p:cBhvr>
                                        <p:cTn id="14" dur="1" fill="hold">
                                          <p:stCondLst>
                                            <p:cond delay="0"/>
                                          </p:stCondLst>
                                        </p:cTn>
                                        <p:tgtEl>
                                          <p:spTgt spid="33795">
                                            <p:txEl>
                                              <p:pRg st="2" end="2"/>
                                            </p:txEl>
                                          </p:spTgt>
                                        </p:tgtEl>
                                        <p:attrNameLst>
                                          <p:attrName>style.visibility</p:attrName>
                                        </p:attrNameLst>
                                      </p:cBhvr>
                                      <p:to>
                                        <p:strVal val="visible"/>
                                      </p:to>
                                    </p:set>
                                    <p:anim calcmode="lin" valueType="num">
                                      <p:cBhvr additive="base">
                                        <p:cTn id="15" dur="500" fill="hold"/>
                                        <p:tgtEl>
                                          <p:spTgt spid="33795">
                                            <p:txEl>
                                              <p:pRg st="2" end="2"/>
                                            </p:txEl>
                                          </p:spTgt>
                                        </p:tgtEl>
                                        <p:attrNameLst>
                                          <p:attrName>ppt_x</p:attrName>
                                        </p:attrNameLst>
                                      </p:cBhvr>
                                      <p:tavLst>
                                        <p:tav tm="0">
                                          <p:val>
                                            <p:strVal val="0-#ppt_w/2"/>
                                          </p:val>
                                        </p:tav>
                                        <p:tav tm="100000">
                                          <p:val>
                                            <p:strVal val="#ppt_x"/>
                                          </p:val>
                                        </p:tav>
                                      </p:tavLst>
                                    </p:anim>
                                    <p:anim calcmode="lin" valueType="num">
                                      <p:cBhvr additive="base">
                                        <p:cTn id="16" dur="500" fill="hold"/>
                                        <p:tgtEl>
                                          <p:spTgt spid="33795">
                                            <p:txEl>
                                              <p:pRg st="2" end="2"/>
                                            </p:txEl>
                                          </p:spTgt>
                                        </p:tgtEl>
                                        <p:attrNameLst>
                                          <p:attrName>ppt_y</p:attrName>
                                        </p:attrNameLst>
                                      </p:cBhvr>
                                      <p:tavLst>
                                        <p:tav tm="0">
                                          <p:val>
                                            <p:strVal val="#ppt_y"/>
                                          </p:val>
                                        </p:tav>
                                        <p:tav tm="100000">
                                          <p:val>
                                            <p:strVal val="#ppt_y"/>
                                          </p:val>
                                        </p:tav>
                                      </p:tavLst>
                                    </p:anim>
                                  </p:childTnLst>
                                </p:cTn>
                              </p:par>
                            </p:childTnLst>
                          </p:cTn>
                        </p:par>
                      </p:childTnLst>
                    </p:cTn>
                  </p:par>
                  <p:par>
                    <p:cTn id="17" fill="hold" nodeType="clickPar">
                      <p:stCondLst>
                        <p:cond delay="indefinite"/>
                      </p:stCondLst>
                      <p:childTnLst>
                        <p:par>
                          <p:cTn id="18" fill="hold" nodeType="withGroup">
                            <p:stCondLst>
                              <p:cond delay="0"/>
                            </p:stCondLst>
                            <p:childTnLst>
                              <p:par>
                                <p:cTn id="19" presetID="2" presetClass="entr" presetSubtype="8" fill="hold" grpId="0" nodeType="clickEffect">
                                  <p:stCondLst>
                                    <p:cond delay="0"/>
                                  </p:stCondLst>
                                  <p:childTnLst>
                                    <p:set>
                                      <p:cBhvr>
                                        <p:cTn id="20" dur="1" fill="hold">
                                          <p:stCondLst>
                                            <p:cond delay="0"/>
                                          </p:stCondLst>
                                        </p:cTn>
                                        <p:tgtEl>
                                          <p:spTgt spid="33795">
                                            <p:txEl>
                                              <p:pRg st="3" end="3"/>
                                            </p:txEl>
                                          </p:spTgt>
                                        </p:tgtEl>
                                        <p:attrNameLst>
                                          <p:attrName>style.visibility</p:attrName>
                                        </p:attrNameLst>
                                      </p:cBhvr>
                                      <p:to>
                                        <p:strVal val="visible"/>
                                      </p:to>
                                    </p:set>
                                    <p:anim calcmode="lin" valueType="num">
                                      <p:cBhvr additive="base">
                                        <p:cTn id="21" dur="500" fill="hold"/>
                                        <p:tgtEl>
                                          <p:spTgt spid="33795">
                                            <p:txEl>
                                              <p:pRg st="3" end="3"/>
                                            </p:txEl>
                                          </p:spTgt>
                                        </p:tgtEl>
                                        <p:attrNameLst>
                                          <p:attrName>ppt_x</p:attrName>
                                        </p:attrNameLst>
                                      </p:cBhvr>
                                      <p:tavLst>
                                        <p:tav tm="0">
                                          <p:val>
                                            <p:strVal val="0-#ppt_w/2"/>
                                          </p:val>
                                        </p:tav>
                                        <p:tav tm="100000">
                                          <p:val>
                                            <p:strVal val="#ppt_x"/>
                                          </p:val>
                                        </p:tav>
                                      </p:tavLst>
                                    </p:anim>
                                    <p:anim calcmode="lin" valueType="num">
                                      <p:cBhvr additive="base">
                                        <p:cTn id="22" dur="500" fill="hold"/>
                                        <p:tgtEl>
                                          <p:spTgt spid="33795">
                                            <p:txEl>
                                              <p:pRg st="3" end="3"/>
                                            </p:txEl>
                                          </p:spTgt>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3795" grpId="0" build="p" autoUpdateAnimBg="0"/>
    </p:bldLst>
  </p:timing>
</p:sld>
</file>

<file path=ppt/slides/slide56.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14338" name="Rectangle 2"/>
          <p:cNvSpPr>
            <a:spLocks noGrp="1" noChangeArrowheads="1"/>
          </p:cNvSpPr>
          <p:nvPr>
            <p:ph type="title"/>
          </p:nvPr>
        </p:nvSpPr>
        <p:spPr>
          <a:xfrm>
            <a:off x="457200" y="658813"/>
            <a:ext cx="8229600" cy="941387"/>
          </a:xfrm>
        </p:spPr>
        <p:txBody>
          <a:bodyPr/>
          <a:lstStyle/>
          <a:p>
            <a:pPr eaLnBrk="1" hangingPunct="1">
              <a:buClr>
                <a:schemeClr val="tx2"/>
              </a:buClr>
            </a:pPr>
            <a:r>
              <a:rPr lang="en-US" dirty="0" smtClean="0"/>
              <a:t>Answer: The Car</a:t>
            </a:r>
          </a:p>
        </p:txBody>
      </p:sp>
      <p:sp>
        <p:nvSpPr>
          <p:cNvPr id="35843" name="Rectangle 3"/>
          <p:cNvSpPr>
            <a:spLocks noGrp="1" noChangeArrowheads="1"/>
          </p:cNvSpPr>
          <p:nvPr>
            <p:ph idx="1"/>
          </p:nvPr>
        </p:nvSpPr>
        <p:spPr>
          <a:xfrm>
            <a:off x="914400" y="1600200"/>
            <a:ext cx="7315200" cy="4876800"/>
          </a:xfrm>
        </p:spPr>
        <p:txBody>
          <a:bodyPr/>
          <a:lstStyle/>
          <a:p>
            <a:pPr eaLnBrk="1" hangingPunct="1"/>
            <a:r>
              <a:rPr lang="en-US" dirty="0" smtClean="0"/>
              <a:t>Payment = $8,718, N = 25, I = 9%</a:t>
            </a:r>
          </a:p>
          <a:p>
            <a:pPr lvl="1" eaLnBrk="1" hangingPunct="1"/>
            <a:r>
              <a:rPr lang="en-US" dirty="0" smtClean="0"/>
              <a:t>Future value = $738,422</a:t>
            </a:r>
          </a:p>
          <a:p>
            <a:pPr eaLnBrk="1" hangingPunct="1"/>
            <a:r>
              <a:rPr lang="en-US" dirty="0" smtClean="0"/>
              <a:t>Payment = $8,718, N = 30, I = 9%</a:t>
            </a:r>
          </a:p>
          <a:p>
            <a:pPr lvl="1" eaLnBrk="1" hangingPunct="1"/>
            <a:r>
              <a:rPr lang="en-US" dirty="0" smtClean="0"/>
              <a:t>Future value = $1,188,329</a:t>
            </a:r>
          </a:p>
          <a:p>
            <a:pPr algn="ctr" eaLnBrk="1" hangingPunct="1"/>
            <a:r>
              <a:rPr lang="en-US" dirty="0" smtClean="0"/>
              <a:t>The cost of the car in retirement terms is $449,907  </a:t>
            </a:r>
          </a:p>
          <a:p>
            <a:pPr eaLnBrk="1" hangingPunct="1"/>
            <a:endParaRPr lang="en-US" sz="4400" dirty="0" smtClean="0"/>
          </a:p>
        </p:txBody>
      </p:sp>
    </p:spTree>
    <p:extLst>
      <p:ext uri="{BB962C8B-B14F-4D97-AF65-F5344CB8AC3E}">
        <p14:creationId xmlns:p14="http://schemas.microsoft.com/office/powerpoint/2010/main" val="3158320379"/>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 presetClass="entr" presetSubtype="8" fill="hold" grpId="0" nodeType="clickEffect">
                                  <p:stCondLst>
                                    <p:cond delay="0"/>
                                  </p:stCondLst>
                                  <p:childTnLst>
                                    <p:set>
                                      <p:cBhvr>
                                        <p:cTn id="6" dur="1" fill="hold">
                                          <p:stCondLst>
                                            <p:cond delay="0"/>
                                          </p:stCondLst>
                                        </p:cTn>
                                        <p:tgtEl>
                                          <p:spTgt spid="35843">
                                            <p:txEl>
                                              <p:pRg st="0" end="0"/>
                                            </p:txEl>
                                          </p:spTgt>
                                        </p:tgtEl>
                                        <p:attrNameLst>
                                          <p:attrName>style.visibility</p:attrName>
                                        </p:attrNameLst>
                                      </p:cBhvr>
                                      <p:to>
                                        <p:strVal val="visible"/>
                                      </p:to>
                                    </p:set>
                                    <p:anim calcmode="lin" valueType="num">
                                      <p:cBhvr additive="base">
                                        <p:cTn id="7" dur="500" fill="hold"/>
                                        <p:tgtEl>
                                          <p:spTgt spid="35843">
                                            <p:txEl>
                                              <p:pRg st="0" end="0"/>
                                            </p:txEl>
                                          </p:spTgt>
                                        </p:tgtEl>
                                        <p:attrNameLst>
                                          <p:attrName>ppt_x</p:attrName>
                                        </p:attrNameLst>
                                      </p:cBhvr>
                                      <p:tavLst>
                                        <p:tav tm="0">
                                          <p:val>
                                            <p:strVal val="0-#ppt_w/2"/>
                                          </p:val>
                                        </p:tav>
                                        <p:tav tm="100000">
                                          <p:val>
                                            <p:strVal val="#ppt_x"/>
                                          </p:val>
                                        </p:tav>
                                      </p:tavLst>
                                    </p:anim>
                                    <p:anim calcmode="lin" valueType="num">
                                      <p:cBhvr additive="base">
                                        <p:cTn id="8" dur="500" fill="hold"/>
                                        <p:tgtEl>
                                          <p:spTgt spid="35843">
                                            <p:txEl>
                                              <p:pRg st="0" end="0"/>
                                            </p:txEl>
                                          </p:spTgt>
                                        </p:tgtEl>
                                        <p:attrNameLst>
                                          <p:attrName>ppt_y</p:attrName>
                                        </p:attrNameLst>
                                      </p:cBhvr>
                                      <p:tavLst>
                                        <p:tav tm="0">
                                          <p:val>
                                            <p:strVal val="#ppt_y"/>
                                          </p:val>
                                        </p:tav>
                                        <p:tav tm="100000">
                                          <p:val>
                                            <p:strVal val="#ppt_y"/>
                                          </p:val>
                                        </p:tav>
                                      </p:tavLst>
                                    </p:anim>
                                  </p:childTnLst>
                                </p:cTn>
                              </p:par>
                              <p:par>
                                <p:cTn id="9" presetID="2" presetClass="entr" presetSubtype="8" fill="hold" grpId="0" nodeType="withEffect">
                                  <p:stCondLst>
                                    <p:cond delay="0"/>
                                  </p:stCondLst>
                                  <p:childTnLst>
                                    <p:set>
                                      <p:cBhvr>
                                        <p:cTn id="10" dur="1" fill="hold">
                                          <p:stCondLst>
                                            <p:cond delay="0"/>
                                          </p:stCondLst>
                                        </p:cTn>
                                        <p:tgtEl>
                                          <p:spTgt spid="35843">
                                            <p:txEl>
                                              <p:pRg st="1" end="1"/>
                                            </p:txEl>
                                          </p:spTgt>
                                        </p:tgtEl>
                                        <p:attrNameLst>
                                          <p:attrName>style.visibility</p:attrName>
                                        </p:attrNameLst>
                                      </p:cBhvr>
                                      <p:to>
                                        <p:strVal val="visible"/>
                                      </p:to>
                                    </p:set>
                                    <p:anim calcmode="lin" valueType="num">
                                      <p:cBhvr additive="base">
                                        <p:cTn id="11" dur="500" fill="hold"/>
                                        <p:tgtEl>
                                          <p:spTgt spid="35843">
                                            <p:txEl>
                                              <p:pRg st="1" end="1"/>
                                            </p:txEl>
                                          </p:spTgt>
                                        </p:tgtEl>
                                        <p:attrNameLst>
                                          <p:attrName>ppt_x</p:attrName>
                                        </p:attrNameLst>
                                      </p:cBhvr>
                                      <p:tavLst>
                                        <p:tav tm="0">
                                          <p:val>
                                            <p:strVal val="0-#ppt_w/2"/>
                                          </p:val>
                                        </p:tav>
                                        <p:tav tm="100000">
                                          <p:val>
                                            <p:strVal val="#ppt_x"/>
                                          </p:val>
                                        </p:tav>
                                      </p:tavLst>
                                    </p:anim>
                                    <p:anim calcmode="lin" valueType="num">
                                      <p:cBhvr additive="base">
                                        <p:cTn id="12" dur="500" fill="hold"/>
                                        <p:tgtEl>
                                          <p:spTgt spid="35843">
                                            <p:txEl>
                                              <p:pRg st="1" end="1"/>
                                            </p:txEl>
                                          </p:spTgt>
                                        </p:tgtEl>
                                        <p:attrNameLst>
                                          <p:attrName>ppt_y</p:attrName>
                                        </p:attrNameLst>
                                      </p:cBhvr>
                                      <p:tavLst>
                                        <p:tav tm="0">
                                          <p:val>
                                            <p:strVal val="#ppt_y"/>
                                          </p:val>
                                        </p:tav>
                                        <p:tav tm="100000">
                                          <p:val>
                                            <p:strVal val="#ppt_y"/>
                                          </p:val>
                                        </p:tav>
                                      </p:tavLst>
                                    </p:anim>
                                  </p:childTnLst>
                                </p:cTn>
                              </p:par>
                            </p:childTnLst>
                          </p:cTn>
                        </p:par>
                      </p:childTnLst>
                    </p:cTn>
                  </p:par>
                  <p:par>
                    <p:cTn id="13" fill="hold" nodeType="clickPar">
                      <p:stCondLst>
                        <p:cond delay="indefinite"/>
                      </p:stCondLst>
                      <p:childTnLst>
                        <p:par>
                          <p:cTn id="14" fill="hold" nodeType="withGroup">
                            <p:stCondLst>
                              <p:cond delay="0"/>
                            </p:stCondLst>
                            <p:childTnLst>
                              <p:par>
                                <p:cTn id="15" presetID="2" presetClass="entr" presetSubtype="8" fill="hold" grpId="0" nodeType="clickEffect">
                                  <p:stCondLst>
                                    <p:cond delay="0"/>
                                  </p:stCondLst>
                                  <p:childTnLst>
                                    <p:set>
                                      <p:cBhvr>
                                        <p:cTn id="16" dur="1" fill="hold">
                                          <p:stCondLst>
                                            <p:cond delay="0"/>
                                          </p:stCondLst>
                                        </p:cTn>
                                        <p:tgtEl>
                                          <p:spTgt spid="35843">
                                            <p:txEl>
                                              <p:pRg st="2" end="2"/>
                                            </p:txEl>
                                          </p:spTgt>
                                        </p:tgtEl>
                                        <p:attrNameLst>
                                          <p:attrName>style.visibility</p:attrName>
                                        </p:attrNameLst>
                                      </p:cBhvr>
                                      <p:to>
                                        <p:strVal val="visible"/>
                                      </p:to>
                                    </p:set>
                                    <p:anim calcmode="lin" valueType="num">
                                      <p:cBhvr additive="base">
                                        <p:cTn id="17" dur="500" fill="hold"/>
                                        <p:tgtEl>
                                          <p:spTgt spid="35843">
                                            <p:txEl>
                                              <p:pRg st="2" end="2"/>
                                            </p:txEl>
                                          </p:spTgt>
                                        </p:tgtEl>
                                        <p:attrNameLst>
                                          <p:attrName>ppt_x</p:attrName>
                                        </p:attrNameLst>
                                      </p:cBhvr>
                                      <p:tavLst>
                                        <p:tav tm="0">
                                          <p:val>
                                            <p:strVal val="0-#ppt_w/2"/>
                                          </p:val>
                                        </p:tav>
                                        <p:tav tm="100000">
                                          <p:val>
                                            <p:strVal val="#ppt_x"/>
                                          </p:val>
                                        </p:tav>
                                      </p:tavLst>
                                    </p:anim>
                                    <p:anim calcmode="lin" valueType="num">
                                      <p:cBhvr additive="base">
                                        <p:cTn id="18" dur="500" fill="hold"/>
                                        <p:tgtEl>
                                          <p:spTgt spid="35843">
                                            <p:txEl>
                                              <p:pRg st="2" end="2"/>
                                            </p:txEl>
                                          </p:spTgt>
                                        </p:tgtEl>
                                        <p:attrNameLst>
                                          <p:attrName>ppt_y</p:attrName>
                                        </p:attrNameLst>
                                      </p:cBhvr>
                                      <p:tavLst>
                                        <p:tav tm="0">
                                          <p:val>
                                            <p:strVal val="#ppt_y"/>
                                          </p:val>
                                        </p:tav>
                                        <p:tav tm="100000">
                                          <p:val>
                                            <p:strVal val="#ppt_y"/>
                                          </p:val>
                                        </p:tav>
                                      </p:tavLst>
                                    </p:anim>
                                  </p:childTnLst>
                                </p:cTn>
                              </p:par>
                              <p:par>
                                <p:cTn id="19" presetID="2" presetClass="entr" presetSubtype="8" fill="hold" grpId="0" nodeType="withEffect">
                                  <p:stCondLst>
                                    <p:cond delay="0"/>
                                  </p:stCondLst>
                                  <p:childTnLst>
                                    <p:set>
                                      <p:cBhvr>
                                        <p:cTn id="20" dur="1" fill="hold">
                                          <p:stCondLst>
                                            <p:cond delay="0"/>
                                          </p:stCondLst>
                                        </p:cTn>
                                        <p:tgtEl>
                                          <p:spTgt spid="35843">
                                            <p:txEl>
                                              <p:pRg st="3" end="3"/>
                                            </p:txEl>
                                          </p:spTgt>
                                        </p:tgtEl>
                                        <p:attrNameLst>
                                          <p:attrName>style.visibility</p:attrName>
                                        </p:attrNameLst>
                                      </p:cBhvr>
                                      <p:to>
                                        <p:strVal val="visible"/>
                                      </p:to>
                                    </p:set>
                                    <p:anim calcmode="lin" valueType="num">
                                      <p:cBhvr additive="base">
                                        <p:cTn id="21" dur="500" fill="hold"/>
                                        <p:tgtEl>
                                          <p:spTgt spid="35843">
                                            <p:txEl>
                                              <p:pRg st="3" end="3"/>
                                            </p:txEl>
                                          </p:spTgt>
                                        </p:tgtEl>
                                        <p:attrNameLst>
                                          <p:attrName>ppt_x</p:attrName>
                                        </p:attrNameLst>
                                      </p:cBhvr>
                                      <p:tavLst>
                                        <p:tav tm="0">
                                          <p:val>
                                            <p:strVal val="0-#ppt_w/2"/>
                                          </p:val>
                                        </p:tav>
                                        <p:tav tm="100000">
                                          <p:val>
                                            <p:strVal val="#ppt_x"/>
                                          </p:val>
                                        </p:tav>
                                      </p:tavLst>
                                    </p:anim>
                                    <p:anim calcmode="lin" valueType="num">
                                      <p:cBhvr additive="base">
                                        <p:cTn id="22" dur="500" fill="hold"/>
                                        <p:tgtEl>
                                          <p:spTgt spid="35843">
                                            <p:txEl>
                                              <p:pRg st="3" end="3"/>
                                            </p:txEl>
                                          </p:spTgt>
                                        </p:tgtEl>
                                        <p:attrNameLst>
                                          <p:attrName>ppt_y</p:attrName>
                                        </p:attrNameLst>
                                      </p:cBhvr>
                                      <p:tavLst>
                                        <p:tav tm="0">
                                          <p:val>
                                            <p:strVal val="#ppt_y"/>
                                          </p:val>
                                        </p:tav>
                                        <p:tav tm="100000">
                                          <p:val>
                                            <p:strVal val="#ppt_y"/>
                                          </p:val>
                                        </p:tav>
                                      </p:tavLst>
                                    </p:anim>
                                  </p:childTnLst>
                                </p:cTn>
                              </p:par>
                            </p:childTnLst>
                          </p:cTn>
                        </p:par>
                      </p:childTnLst>
                    </p:cTn>
                  </p:par>
                  <p:par>
                    <p:cTn id="23" fill="hold" nodeType="clickPar">
                      <p:stCondLst>
                        <p:cond delay="indefinite"/>
                      </p:stCondLst>
                      <p:childTnLst>
                        <p:par>
                          <p:cTn id="24" fill="hold" nodeType="withGroup">
                            <p:stCondLst>
                              <p:cond delay="0"/>
                            </p:stCondLst>
                            <p:childTnLst>
                              <p:par>
                                <p:cTn id="25" presetID="2" presetClass="entr" presetSubtype="8" fill="hold" grpId="0" nodeType="clickEffect">
                                  <p:stCondLst>
                                    <p:cond delay="0"/>
                                  </p:stCondLst>
                                  <p:childTnLst>
                                    <p:set>
                                      <p:cBhvr>
                                        <p:cTn id="26" dur="1" fill="hold">
                                          <p:stCondLst>
                                            <p:cond delay="0"/>
                                          </p:stCondLst>
                                        </p:cTn>
                                        <p:tgtEl>
                                          <p:spTgt spid="35843">
                                            <p:txEl>
                                              <p:pRg st="4" end="4"/>
                                            </p:txEl>
                                          </p:spTgt>
                                        </p:tgtEl>
                                        <p:attrNameLst>
                                          <p:attrName>style.visibility</p:attrName>
                                        </p:attrNameLst>
                                      </p:cBhvr>
                                      <p:to>
                                        <p:strVal val="visible"/>
                                      </p:to>
                                    </p:set>
                                    <p:anim calcmode="lin" valueType="num">
                                      <p:cBhvr additive="base">
                                        <p:cTn id="27" dur="500" fill="hold"/>
                                        <p:tgtEl>
                                          <p:spTgt spid="35843">
                                            <p:txEl>
                                              <p:pRg st="4" end="4"/>
                                            </p:txEl>
                                          </p:spTgt>
                                        </p:tgtEl>
                                        <p:attrNameLst>
                                          <p:attrName>ppt_x</p:attrName>
                                        </p:attrNameLst>
                                      </p:cBhvr>
                                      <p:tavLst>
                                        <p:tav tm="0">
                                          <p:val>
                                            <p:strVal val="0-#ppt_w/2"/>
                                          </p:val>
                                        </p:tav>
                                        <p:tav tm="100000">
                                          <p:val>
                                            <p:strVal val="#ppt_x"/>
                                          </p:val>
                                        </p:tav>
                                      </p:tavLst>
                                    </p:anim>
                                    <p:anim calcmode="lin" valueType="num">
                                      <p:cBhvr additive="base">
                                        <p:cTn id="28" dur="500" fill="hold"/>
                                        <p:tgtEl>
                                          <p:spTgt spid="35843">
                                            <p:txEl>
                                              <p:pRg st="4" end="4"/>
                                            </p:txEl>
                                          </p:spTgt>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5843" grpId="0" build="p" autoUpdateAnimBg="0"/>
    </p:bldLst>
  </p:timing>
</p:sld>
</file>

<file path=ppt/slides/slide57.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15362" name="Rectangle 2"/>
          <p:cNvSpPr>
            <a:spLocks noGrp="1" noChangeArrowheads="1"/>
          </p:cNvSpPr>
          <p:nvPr>
            <p:ph type="title"/>
          </p:nvPr>
        </p:nvSpPr>
        <p:spPr>
          <a:xfrm>
            <a:off x="457200" y="685800"/>
            <a:ext cx="8229600" cy="941388"/>
          </a:xfrm>
        </p:spPr>
        <p:txBody>
          <a:bodyPr/>
          <a:lstStyle/>
          <a:p>
            <a:pPr eaLnBrk="1" hangingPunct="1"/>
            <a:r>
              <a:rPr lang="en-US" dirty="0" smtClean="0"/>
              <a:t>Assessment: The Costly Mistake</a:t>
            </a:r>
          </a:p>
        </p:txBody>
      </p:sp>
      <p:sp>
        <p:nvSpPr>
          <p:cNvPr id="38915" name="Rectangle 3"/>
          <p:cNvSpPr>
            <a:spLocks noGrp="1" noChangeArrowheads="1"/>
          </p:cNvSpPr>
          <p:nvPr>
            <p:ph idx="1"/>
          </p:nvPr>
        </p:nvSpPr>
        <p:spPr>
          <a:xfrm>
            <a:off x="928688" y="1608138"/>
            <a:ext cx="7286625" cy="4419600"/>
          </a:xfrm>
        </p:spPr>
        <p:txBody>
          <a:bodyPr/>
          <a:lstStyle/>
          <a:p>
            <a:pPr eaLnBrk="1" hangingPunct="1"/>
            <a:r>
              <a:rPr lang="en-US" smtClean="0"/>
              <a:t>Bob and Bill are both currently 45 years old.  Both are concerned for retirement; however, Bob begins investing now with $4,000 per year at the end of each year for 10 years, but then doesn’t invest for 10 years.  Bill, on the other hand, doesn’t invest for 10 years, but then invests the same $4,000 per year for 10 years.  Assuming a 9% return, who will have the highest amount saved when they both turn 65?</a:t>
            </a:r>
          </a:p>
        </p:txBody>
      </p:sp>
    </p:spTree>
    <p:extLst>
      <p:ext uri="{BB962C8B-B14F-4D97-AF65-F5344CB8AC3E}">
        <p14:creationId xmlns:p14="http://schemas.microsoft.com/office/powerpoint/2010/main" val="3191510958"/>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 presetClass="entr" presetSubtype="8" fill="hold" grpId="0" nodeType="clickEffect">
                                  <p:stCondLst>
                                    <p:cond delay="0"/>
                                  </p:stCondLst>
                                  <p:childTnLst>
                                    <p:set>
                                      <p:cBhvr>
                                        <p:cTn id="6" dur="1" fill="hold">
                                          <p:stCondLst>
                                            <p:cond delay="0"/>
                                          </p:stCondLst>
                                        </p:cTn>
                                        <p:tgtEl>
                                          <p:spTgt spid="38915">
                                            <p:txEl>
                                              <p:pRg st="0" end="0"/>
                                            </p:txEl>
                                          </p:spTgt>
                                        </p:tgtEl>
                                        <p:attrNameLst>
                                          <p:attrName>style.visibility</p:attrName>
                                        </p:attrNameLst>
                                      </p:cBhvr>
                                      <p:to>
                                        <p:strVal val="visible"/>
                                      </p:to>
                                    </p:set>
                                    <p:anim calcmode="lin" valueType="num">
                                      <p:cBhvr additive="base">
                                        <p:cTn id="7" dur="500" fill="hold"/>
                                        <p:tgtEl>
                                          <p:spTgt spid="38915">
                                            <p:txEl>
                                              <p:pRg st="0" end="0"/>
                                            </p:txEl>
                                          </p:spTgt>
                                        </p:tgtEl>
                                        <p:attrNameLst>
                                          <p:attrName>ppt_x</p:attrName>
                                        </p:attrNameLst>
                                      </p:cBhvr>
                                      <p:tavLst>
                                        <p:tav tm="0">
                                          <p:val>
                                            <p:strVal val="0-#ppt_w/2"/>
                                          </p:val>
                                        </p:tav>
                                        <p:tav tm="100000">
                                          <p:val>
                                            <p:strVal val="#ppt_x"/>
                                          </p:val>
                                        </p:tav>
                                      </p:tavLst>
                                    </p:anim>
                                    <p:anim calcmode="lin" valueType="num">
                                      <p:cBhvr additive="base">
                                        <p:cTn id="8" dur="500" fill="hold"/>
                                        <p:tgtEl>
                                          <p:spTgt spid="38915">
                                            <p:txEl>
                                              <p:pRg st="0" end="0"/>
                                            </p:txEl>
                                          </p:spTgt>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8915" grpId="0" build="p" autoUpdateAnimBg="0"/>
    </p:bldLst>
  </p:timing>
</p:sld>
</file>

<file path=ppt/slides/slide58.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16386" name="Rectangle 2"/>
          <p:cNvSpPr>
            <a:spLocks noGrp="1" noChangeArrowheads="1"/>
          </p:cNvSpPr>
          <p:nvPr>
            <p:ph type="title"/>
          </p:nvPr>
        </p:nvSpPr>
        <p:spPr>
          <a:xfrm>
            <a:off x="684213" y="457200"/>
            <a:ext cx="7772400" cy="1143000"/>
          </a:xfrm>
        </p:spPr>
        <p:txBody>
          <a:bodyPr/>
          <a:lstStyle/>
          <a:p>
            <a:pPr eaLnBrk="1" hangingPunct="1"/>
            <a:r>
              <a:rPr lang="en-US" dirty="0" smtClean="0"/>
              <a:t>Answer: The Costly Mistake</a:t>
            </a:r>
          </a:p>
        </p:txBody>
      </p:sp>
      <p:sp>
        <p:nvSpPr>
          <p:cNvPr id="3076" name="Rectangle 5"/>
          <p:cNvSpPr>
            <a:spLocks noGrp="1" noChangeArrowheads="1"/>
          </p:cNvSpPr>
          <p:nvPr>
            <p:ph type="body" idx="4294967295"/>
          </p:nvPr>
        </p:nvSpPr>
        <p:spPr>
          <a:xfrm>
            <a:off x="0" y="1066800"/>
            <a:ext cx="7772400" cy="609600"/>
          </a:xfrm>
        </p:spPr>
        <p:txBody>
          <a:bodyPr/>
          <a:lstStyle/>
          <a:p>
            <a:pPr algn="ctr" eaLnBrk="1" hangingPunct="1">
              <a:buFont typeface="Wingdings" panose="05000000000000000000" pitchFamily="2" charset="2"/>
              <a:buNone/>
            </a:pPr>
            <a:r>
              <a:rPr lang="en-US" smtClean="0"/>
              <a:t>Time makes a real difference </a:t>
            </a:r>
            <a:r>
              <a:rPr lang="en-US" sz="2000" smtClean="0"/>
              <a:t>(10% return)</a:t>
            </a:r>
          </a:p>
        </p:txBody>
      </p:sp>
      <p:graphicFrame>
        <p:nvGraphicFramePr>
          <p:cNvPr id="16388" name="Object 6"/>
          <p:cNvGraphicFramePr>
            <a:graphicFrameLocks noChangeAspect="1"/>
          </p:cNvGraphicFramePr>
          <p:nvPr/>
        </p:nvGraphicFramePr>
        <p:xfrm>
          <a:off x="1447800" y="1481138"/>
          <a:ext cx="5943600" cy="4843462"/>
        </p:xfrm>
        <a:graphic>
          <a:graphicData uri="http://schemas.openxmlformats.org/presentationml/2006/ole">
            <mc:AlternateContent xmlns:mc="http://schemas.openxmlformats.org/markup-compatibility/2006">
              <mc:Choice xmlns:v="urn:schemas-microsoft-com:vml" Requires="v">
                <p:oleObj spid="_x0000_s4107" name="Worksheet" r:id="rId3" imgW="2724607" imgH="3895954" progId="Excel.Sheet.8">
                  <p:embed/>
                </p:oleObj>
              </mc:Choice>
              <mc:Fallback>
                <p:oleObj name="Worksheet" r:id="rId3" imgW="2724607" imgH="3895954" progId="Excel.Sheet.8">
                  <p:embed/>
                  <p:pic>
                    <p:nvPicPr>
                      <p:cNvPr id="0" name=""/>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447800" y="1481138"/>
                        <a:ext cx="5943600" cy="484346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oleObj>
              </mc:Fallback>
            </mc:AlternateContent>
          </a:graphicData>
        </a:graphic>
      </p:graphicFrame>
      <p:sp>
        <p:nvSpPr>
          <p:cNvPr id="16389" name="Text Box 7"/>
          <p:cNvSpPr txBox="1">
            <a:spLocks noChangeArrowheads="1"/>
          </p:cNvSpPr>
          <p:nvPr/>
        </p:nvSpPr>
        <p:spPr bwMode="auto">
          <a:xfrm>
            <a:off x="1143000" y="6248400"/>
            <a:ext cx="6477000"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algn="ctr" eaLnBrk="1" hangingPunct="1">
              <a:spcBef>
                <a:spcPct val="50000"/>
              </a:spcBef>
            </a:pPr>
            <a:r>
              <a:rPr lang="en-US" sz="2400">
                <a:solidFill>
                  <a:srgbClr val="00FFFF"/>
                </a:solidFill>
                <a:latin typeface="Times New Roman" panose="02020603050405020304" pitchFamily="18" charset="0"/>
              </a:rPr>
              <a:t>Time Really makes a difference!</a:t>
            </a:r>
          </a:p>
        </p:txBody>
      </p:sp>
    </p:spTree>
    <p:extLst>
      <p:ext uri="{BB962C8B-B14F-4D97-AF65-F5344CB8AC3E}">
        <p14:creationId xmlns:p14="http://schemas.microsoft.com/office/powerpoint/2010/main" val="694452412"/>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 presetClass="entr" presetSubtype="8" fill="hold" grpId="0" nodeType="clickEffect">
                                  <p:stCondLst>
                                    <p:cond delay="0"/>
                                  </p:stCondLst>
                                  <p:childTnLst>
                                    <p:set>
                                      <p:cBhvr>
                                        <p:cTn id="6" dur="1" fill="hold">
                                          <p:stCondLst>
                                            <p:cond delay="0"/>
                                          </p:stCondLst>
                                        </p:cTn>
                                        <p:tgtEl>
                                          <p:spTgt spid="3076">
                                            <p:txEl>
                                              <p:pRg st="0" end="0"/>
                                            </p:txEl>
                                          </p:spTgt>
                                        </p:tgtEl>
                                        <p:attrNameLst>
                                          <p:attrName>style.visibility</p:attrName>
                                        </p:attrNameLst>
                                      </p:cBhvr>
                                      <p:to>
                                        <p:strVal val="visible"/>
                                      </p:to>
                                    </p:set>
                                    <p:anim calcmode="lin" valueType="num">
                                      <p:cBhvr additive="base">
                                        <p:cTn id="7" dur="500" fill="hold"/>
                                        <p:tgtEl>
                                          <p:spTgt spid="3076">
                                            <p:txEl>
                                              <p:pRg st="0" end="0"/>
                                            </p:txEl>
                                          </p:spTgt>
                                        </p:tgtEl>
                                        <p:attrNameLst>
                                          <p:attrName>ppt_x</p:attrName>
                                        </p:attrNameLst>
                                      </p:cBhvr>
                                      <p:tavLst>
                                        <p:tav tm="0">
                                          <p:val>
                                            <p:strVal val="0-#ppt_w/2"/>
                                          </p:val>
                                        </p:tav>
                                        <p:tav tm="100000">
                                          <p:val>
                                            <p:strVal val="#ppt_x"/>
                                          </p:val>
                                        </p:tav>
                                      </p:tavLst>
                                    </p:anim>
                                    <p:anim calcmode="lin" valueType="num">
                                      <p:cBhvr additive="base">
                                        <p:cTn id="8" dur="500" fill="hold"/>
                                        <p:tgtEl>
                                          <p:spTgt spid="3076">
                                            <p:txEl>
                                              <p:pRg st="0" end="0"/>
                                            </p:txEl>
                                          </p:spTgt>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076" grpId="0" build="p" bldLvl="3" autoUpdateAnimBg="0"/>
    </p:bldLst>
  </p:timing>
</p:sld>
</file>

<file path=ppt/slides/slide59.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17410" name="Rectangle 2"/>
          <p:cNvSpPr>
            <a:spLocks noGrp="1" noChangeArrowheads="1"/>
          </p:cNvSpPr>
          <p:nvPr>
            <p:ph type="title"/>
          </p:nvPr>
        </p:nvSpPr>
        <p:spPr>
          <a:xfrm>
            <a:off x="457200" y="685800"/>
            <a:ext cx="8229600" cy="941388"/>
          </a:xfrm>
        </p:spPr>
        <p:txBody>
          <a:bodyPr/>
          <a:lstStyle/>
          <a:p>
            <a:pPr eaLnBrk="1" hangingPunct="1"/>
            <a:r>
              <a:rPr lang="en-US" dirty="0" smtClean="0"/>
              <a:t>Answer: The Costly Mistake</a:t>
            </a:r>
            <a:endParaRPr lang="en-US" sz="2000" dirty="0" smtClean="0"/>
          </a:p>
        </p:txBody>
      </p:sp>
      <p:sp>
        <p:nvSpPr>
          <p:cNvPr id="17411" name="Rectangle 3"/>
          <p:cNvSpPr>
            <a:spLocks noGrp="1" noChangeArrowheads="1"/>
          </p:cNvSpPr>
          <p:nvPr>
            <p:ph idx="1"/>
          </p:nvPr>
        </p:nvSpPr>
        <p:spPr>
          <a:xfrm>
            <a:off x="914400" y="1600200"/>
            <a:ext cx="7315200" cy="5257800"/>
          </a:xfrm>
        </p:spPr>
        <p:txBody>
          <a:bodyPr/>
          <a:lstStyle/>
          <a:p>
            <a:pPr eaLnBrk="1" hangingPunct="1">
              <a:buFont typeface="Wingdings" panose="05000000000000000000" pitchFamily="2" charset="2"/>
              <a:buNone/>
            </a:pPr>
            <a:r>
              <a:rPr lang="en-US" sz="2400" smtClean="0"/>
              <a:t>Clear memories, set calculator to end mode.</a:t>
            </a:r>
          </a:p>
          <a:p>
            <a:pPr lvl="1" eaLnBrk="1" hangingPunct="1">
              <a:buFontTx/>
              <a:buNone/>
            </a:pPr>
            <a:r>
              <a:rPr lang="en-US" smtClean="0"/>
              <a:t>Solve for Bill:</a:t>
            </a:r>
          </a:p>
          <a:p>
            <a:pPr lvl="2" eaLnBrk="1" hangingPunct="1">
              <a:buFontTx/>
              <a:buNone/>
            </a:pPr>
            <a:r>
              <a:rPr lang="en-US" smtClean="0"/>
              <a:t>N = 10  PMT = -4,000 I = 9%, solve for FV</a:t>
            </a:r>
          </a:p>
          <a:p>
            <a:pPr lvl="2" eaLnBrk="1" hangingPunct="1">
              <a:buFontTx/>
              <a:buNone/>
            </a:pPr>
            <a:r>
              <a:rPr lang="en-US" smtClean="0"/>
              <a:t>	FV = $60,771</a:t>
            </a:r>
          </a:p>
          <a:p>
            <a:pPr lvl="1" eaLnBrk="1" hangingPunct="1">
              <a:buFontTx/>
              <a:buNone/>
            </a:pPr>
            <a:r>
              <a:rPr lang="en-US" smtClean="0"/>
              <a:t>Solve for Bob:</a:t>
            </a:r>
          </a:p>
          <a:p>
            <a:pPr lvl="2" eaLnBrk="1" hangingPunct="1">
              <a:buFontTx/>
              <a:buNone/>
            </a:pPr>
            <a:r>
              <a:rPr lang="en-US" smtClean="0"/>
              <a:t>1.    N = 10  PMT = -4,000 I = 9%, solve for FV</a:t>
            </a:r>
          </a:p>
          <a:p>
            <a:pPr lvl="2" eaLnBrk="1" hangingPunct="1">
              <a:buFontTx/>
              <a:buNone/>
            </a:pPr>
            <a:r>
              <a:rPr lang="en-US" smtClean="0"/>
              <a:t>	FV = $60,771</a:t>
            </a:r>
          </a:p>
          <a:p>
            <a:pPr lvl="2" eaLnBrk="1" hangingPunct="1">
              <a:buFontTx/>
              <a:buNone/>
            </a:pPr>
            <a:r>
              <a:rPr lang="en-US" smtClean="0"/>
              <a:t>2.   N = 10   PV = 60,771  I = 9%, solve for FV</a:t>
            </a:r>
          </a:p>
          <a:p>
            <a:pPr lvl="3" eaLnBrk="1" hangingPunct="1">
              <a:buFontTx/>
              <a:buNone/>
            </a:pPr>
            <a:r>
              <a:rPr lang="en-US" smtClean="0"/>
              <a:t>FV = $143,867</a:t>
            </a:r>
          </a:p>
          <a:p>
            <a:pPr lvl="1" algn="ctr" eaLnBrk="1" hangingPunct="1">
              <a:buFontTx/>
              <a:buNone/>
            </a:pPr>
            <a:r>
              <a:rPr lang="en-US" sz="3200" smtClean="0">
                <a:solidFill>
                  <a:srgbClr val="00FFFF"/>
                </a:solidFill>
              </a:rPr>
              <a:t>Bob will have $83,096 more than Bill – Begin Investing Now!!</a:t>
            </a:r>
          </a:p>
          <a:p>
            <a:pPr lvl="1" eaLnBrk="1" hangingPunct="1">
              <a:buFontTx/>
              <a:buNone/>
            </a:pPr>
            <a:endParaRPr lang="en-US" smtClean="0"/>
          </a:p>
        </p:txBody>
      </p:sp>
    </p:spTree>
    <p:extLst>
      <p:ext uri="{BB962C8B-B14F-4D97-AF65-F5344CB8AC3E}">
        <p14:creationId xmlns:p14="http://schemas.microsoft.com/office/powerpoint/2010/main" val="560281576"/>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grpId="0" nodeType="clickEffect">
                                  <p:stCondLst>
                                    <p:cond delay="0"/>
                                  </p:stCondLst>
                                  <p:childTnLst>
                                    <p:set>
                                      <p:cBhvr>
                                        <p:cTn id="6" dur="1" fill="hold">
                                          <p:stCondLst>
                                            <p:cond delay="0"/>
                                          </p:stCondLst>
                                        </p:cTn>
                                        <p:tgtEl>
                                          <p:spTgt spid="17411">
                                            <p:txEl>
                                              <p:pRg st="0" end="0"/>
                                            </p:txEl>
                                          </p:spTgt>
                                        </p:tgtEl>
                                        <p:attrNameLst>
                                          <p:attrName>style.visibility</p:attrName>
                                        </p:attrNameLst>
                                      </p:cBhvr>
                                      <p:to>
                                        <p:strVal val="visible"/>
                                      </p:to>
                                    </p:set>
                                  </p:childTnLst>
                                </p:cTn>
                              </p:par>
                            </p:childTnLst>
                          </p:cTn>
                        </p:par>
                      </p:childTnLst>
                    </p:cTn>
                  </p:par>
                  <p:par>
                    <p:cTn id="7" fill="hold" nodeType="clickPar">
                      <p:stCondLst>
                        <p:cond delay="indefinite"/>
                      </p:stCondLst>
                      <p:childTnLst>
                        <p:par>
                          <p:cTn id="8" fill="hold" nodeType="withGroup">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17411">
                                            <p:txEl>
                                              <p:pRg st="1" end="1"/>
                                            </p:txEl>
                                          </p:spTgt>
                                        </p:tgtEl>
                                        <p:attrNameLst>
                                          <p:attrName>style.visibility</p:attrName>
                                        </p:attrNameLst>
                                      </p:cBhvr>
                                      <p:to>
                                        <p:strVal val="visible"/>
                                      </p:to>
                                    </p:set>
                                  </p:childTnLst>
                                </p:cTn>
                              </p:par>
                              <p:par>
                                <p:cTn id="11" presetID="1" presetClass="entr" presetSubtype="0" fill="hold" grpId="0" nodeType="withEffect">
                                  <p:stCondLst>
                                    <p:cond delay="0"/>
                                  </p:stCondLst>
                                  <p:childTnLst>
                                    <p:set>
                                      <p:cBhvr>
                                        <p:cTn id="12" dur="1" fill="hold">
                                          <p:stCondLst>
                                            <p:cond delay="0"/>
                                          </p:stCondLst>
                                        </p:cTn>
                                        <p:tgtEl>
                                          <p:spTgt spid="17411">
                                            <p:txEl>
                                              <p:pRg st="2" end="2"/>
                                            </p:txEl>
                                          </p:spTgt>
                                        </p:tgtEl>
                                        <p:attrNameLst>
                                          <p:attrName>style.visibility</p:attrName>
                                        </p:attrNameLst>
                                      </p:cBhvr>
                                      <p:to>
                                        <p:strVal val="visible"/>
                                      </p:to>
                                    </p:set>
                                  </p:childTnLst>
                                </p:cTn>
                              </p:par>
                              <p:par>
                                <p:cTn id="13" presetID="1" presetClass="entr" presetSubtype="0" fill="hold" grpId="0" nodeType="withEffect">
                                  <p:stCondLst>
                                    <p:cond delay="0"/>
                                  </p:stCondLst>
                                  <p:childTnLst>
                                    <p:set>
                                      <p:cBhvr>
                                        <p:cTn id="14" dur="1" fill="hold">
                                          <p:stCondLst>
                                            <p:cond delay="0"/>
                                          </p:stCondLst>
                                        </p:cTn>
                                        <p:tgtEl>
                                          <p:spTgt spid="17411">
                                            <p:txEl>
                                              <p:pRg st="3" end="3"/>
                                            </p:txEl>
                                          </p:spTgt>
                                        </p:tgtEl>
                                        <p:attrNameLst>
                                          <p:attrName>style.visibility</p:attrName>
                                        </p:attrNameLst>
                                      </p:cBhvr>
                                      <p:to>
                                        <p:strVal val="visible"/>
                                      </p:to>
                                    </p:set>
                                  </p:childTnLst>
                                </p:cTn>
                              </p:par>
                            </p:childTnLst>
                          </p:cTn>
                        </p:par>
                      </p:childTnLst>
                    </p:cTn>
                  </p:par>
                  <p:par>
                    <p:cTn id="15" fill="hold" nodeType="clickPar">
                      <p:stCondLst>
                        <p:cond delay="indefinite"/>
                      </p:stCondLst>
                      <p:childTnLst>
                        <p:par>
                          <p:cTn id="16" fill="hold" nodeType="withGroup">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17411">
                                            <p:txEl>
                                              <p:pRg st="4" end="4"/>
                                            </p:txEl>
                                          </p:spTgt>
                                        </p:tgtEl>
                                        <p:attrNameLst>
                                          <p:attrName>style.visibility</p:attrName>
                                        </p:attrNameLst>
                                      </p:cBhvr>
                                      <p:to>
                                        <p:strVal val="visible"/>
                                      </p:to>
                                    </p:set>
                                  </p:childTnLst>
                                </p:cTn>
                              </p:par>
                              <p:par>
                                <p:cTn id="19" presetID="1" presetClass="entr" presetSubtype="0" fill="hold" grpId="0" nodeType="withEffect">
                                  <p:stCondLst>
                                    <p:cond delay="0"/>
                                  </p:stCondLst>
                                  <p:childTnLst>
                                    <p:set>
                                      <p:cBhvr>
                                        <p:cTn id="20" dur="1" fill="hold">
                                          <p:stCondLst>
                                            <p:cond delay="0"/>
                                          </p:stCondLst>
                                        </p:cTn>
                                        <p:tgtEl>
                                          <p:spTgt spid="17411">
                                            <p:txEl>
                                              <p:pRg st="5" end="5"/>
                                            </p:txEl>
                                          </p:spTgt>
                                        </p:tgtEl>
                                        <p:attrNameLst>
                                          <p:attrName>style.visibility</p:attrName>
                                        </p:attrNameLst>
                                      </p:cBhvr>
                                      <p:to>
                                        <p:strVal val="visible"/>
                                      </p:to>
                                    </p:set>
                                  </p:childTnLst>
                                </p:cTn>
                              </p:par>
                              <p:par>
                                <p:cTn id="21" presetID="1" presetClass="entr" presetSubtype="0" fill="hold" grpId="0" nodeType="withEffect">
                                  <p:stCondLst>
                                    <p:cond delay="0"/>
                                  </p:stCondLst>
                                  <p:childTnLst>
                                    <p:set>
                                      <p:cBhvr>
                                        <p:cTn id="22" dur="1" fill="hold">
                                          <p:stCondLst>
                                            <p:cond delay="0"/>
                                          </p:stCondLst>
                                        </p:cTn>
                                        <p:tgtEl>
                                          <p:spTgt spid="17411">
                                            <p:txEl>
                                              <p:pRg st="6" end="6"/>
                                            </p:txEl>
                                          </p:spTgt>
                                        </p:tgtEl>
                                        <p:attrNameLst>
                                          <p:attrName>style.visibility</p:attrName>
                                        </p:attrNameLst>
                                      </p:cBhvr>
                                      <p:to>
                                        <p:strVal val="visible"/>
                                      </p:to>
                                    </p:set>
                                  </p:childTnLst>
                                </p:cTn>
                              </p:par>
                              <p:par>
                                <p:cTn id="23" presetID="1" presetClass="entr" presetSubtype="0" fill="hold" grpId="0" nodeType="withEffect">
                                  <p:stCondLst>
                                    <p:cond delay="0"/>
                                  </p:stCondLst>
                                  <p:childTnLst>
                                    <p:set>
                                      <p:cBhvr>
                                        <p:cTn id="24" dur="1" fill="hold">
                                          <p:stCondLst>
                                            <p:cond delay="0"/>
                                          </p:stCondLst>
                                        </p:cTn>
                                        <p:tgtEl>
                                          <p:spTgt spid="17411">
                                            <p:txEl>
                                              <p:pRg st="7" end="7"/>
                                            </p:txEl>
                                          </p:spTgt>
                                        </p:tgtEl>
                                        <p:attrNameLst>
                                          <p:attrName>style.visibility</p:attrName>
                                        </p:attrNameLst>
                                      </p:cBhvr>
                                      <p:to>
                                        <p:strVal val="visible"/>
                                      </p:to>
                                    </p:set>
                                  </p:childTnLst>
                                </p:cTn>
                              </p:par>
                              <p:par>
                                <p:cTn id="25" presetID="1" presetClass="entr" presetSubtype="0" fill="hold" grpId="0" nodeType="withEffect">
                                  <p:stCondLst>
                                    <p:cond delay="0"/>
                                  </p:stCondLst>
                                  <p:childTnLst>
                                    <p:set>
                                      <p:cBhvr>
                                        <p:cTn id="26" dur="1" fill="hold">
                                          <p:stCondLst>
                                            <p:cond delay="0"/>
                                          </p:stCondLst>
                                        </p:cTn>
                                        <p:tgtEl>
                                          <p:spTgt spid="17411">
                                            <p:txEl>
                                              <p:pRg st="8" end="8"/>
                                            </p:txEl>
                                          </p:spTgt>
                                        </p:tgtEl>
                                        <p:attrNameLst>
                                          <p:attrName>style.visibility</p:attrName>
                                        </p:attrNameLst>
                                      </p:cBhvr>
                                      <p:to>
                                        <p:strVal val="visible"/>
                                      </p:to>
                                    </p:set>
                                  </p:childTnLst>
                                </p:cTn>
                              </p:par>
                            </p:childTnLst>
                          </p:cTn>
                        </p:par>
                      </p:childTnLst>
                    </p:cTn>
                  </p:par>
                  <p:par>
                    <p:cTn id="27" fill="hold" nodeType="clickPar">
                      <p:stCondLst>
                        <p:cond delay="indefinite"/>
                      </p:stCondLst>
                      <p:childTnLst>
                        <p:par>
                          <p:cTn id="28" fill="hold" nodeType="withGroup">
                            <p:stCondLst>
                              <p:cond delay="0"/>
                            </p:stCondLst>
                            <p:childTnLst>
                              <p:par>
                                <p:cTn id="29" presetID="1" presetClass="entr" presetSubtype="0" fill="hold" grpId="0" nodeType="clickEffect">
                                  <p:stCondLst>
                                    <p:cond delay="0"/>
                                  </p:stCondLst>
                                  <p:childTnLst>
                                    <p:set>
                                      <p:cBhvr>
                                        <p:cTn id="30" dur="1" fill="hold">
                                          <p:stCondLst>
                                            <p:cond delay="0"/>
                                          </p:stCondLst>
                                        </p:cTn>
                                        <p:tgtEl>
                                          <p:spTgt spid="17411">
                                            <p:txEl>
                                              <p:pRg st="9" end="9"/>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7411" grpId="0" build="p"/>
    </p:bldLst>
  </p:timing>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Achieving Financial Goals</a:t>
            </a:r>
            <a:endParaRPr lang="en-US" dirty="0"/>
          </a:p>
        </p:txBody>
      </p:sp>
      <p:sp>
        <p:nvSpPr>
          <p:cNvPr id="4" name="Footer Placeholder 3"/>
          <p:cNvSpPr>
            <a:spLocks noGrp="1"/>
          </p:cNvSpPr>
          <p:nvPr>
            <p:ph type="ftr" sz="quarter" idx="11"/>
          </p:nvPr>
        </p:nvSpPr>
        <p:spPr/>
        <p:txBody>
          <a:bodyPr/>
          <a:lstStyle/>
          <a:p>
            <a:r>
              <a:rPr lang="en-US" smtClean="0"/>
              <a:t>FN 221: Personal Finance</a:t>
            </a:r>
            <a:endParaRPr lang="en-US"/>
          </a:p>
        </p:txBody>
      </p:sp>
      <p:sp>
        <p:nvSpPr>
          <p:cNvPr id="5" name="Slide Number Placeholder 4"/>
          <p:cNvSpPr>
            <a:spLocks noGrp="1"/>
          </p:cNvSpPr>
          <p:nvPr>
            <p:ph type="sldNum" sz="quarter" idx="12"/>
          </p:nvPr>
        </p:nvSpPr>
        <p:spPr/>
        <p:txBody>
          <a:bodyPr/>
          <a:lstStyle/>
          <a:p>
            <a:fld id="{304EA3A7-80BF-408A-9BAF-2337D606B151}" type="slidenum">
              <a:rPr lang="en-US" smtClean="0"/>
              <a:t>60</a:t>
            </a:fld>
            <a:endParaRPr lang="en-US"/>
          </a:p>
        </p:txBody>
      </p:sp>
      <p:pic>
        <p:nvPicPr>
          <p:cNvPr id="7" name="Picture 11" descr="8 boxes"/>
          <p:cNvPicPr>
            <a:picLocks noChangeAspect="1" noChangeArrowheads="1"/>
          </p:cNvPicPr>
          <p:nvPr/>
        </p:nvPicPr>
        <p:blipFill>
          <a:blip r:embed="rId2">
            <a:extLst>
              <a:ext uri="{28A0092B-C50C-407E-A947-70E740481C1C}">
                <a14:useLocalDpi xmlns:a14="http://schemas.microsoft.com/office/drawing/2010/main" val="0"/>
              </a:ext>
            </a:extLst>
          </a:blip>
          <a:srcRect b="4968"/>
          <a:stretch>
            <a:fillRect/>
          </a:stretch>
        </p:blipFill>
        <p:spPr bwMode="auto">
          <a:xfrm>
            <a:off x="76200" y="1905000"/>
            <a:ext cx="8001000" cy="3886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8" name="Rectangle 12"/>
          <p:cNvSpPr>
            <a:spLocks noChangeArrowheads="1"/>
          </p:cNvSpPr>
          <p:nvPr/>
        </p:nvSpPr>
        <p:spPr bwMode="auto">
          <a:xfrm>
            <a:off x="3200400" y="1905000"/>
            <a:ext cx="1657350"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sz="2400">
                <a:solidFill>
                  <a:schemeClr val="tx1"/>
                </a:solidFill>
                <a:latin typeface="Arial" panose="020B0604020202020204" pitchFamily="34" charset="0"/>
                <a:ea typeface="ＭＳ Ｐゴシック" panose="020B0600070205080204" pitchFamily="34" charset="-128"/>
              </a:defRPr>
            </a:lvl1pPr>
            <a:lvl2pPr marL="742950" indent="-285750">
              <a:defRPr sz="2400">
                <a:solidFill>
                  <a:schemeClr val="tx1"/>
                </a:solidFill>
                <a:latin typeface="Arial" panose="020B0604020202020204" pitchFamily="34" charset="0"/>
                <a:ea typeface="ＭＳ Ｐゴシック" panose="020B0600070205080204" pitchFamily="34" charset="-128"/>
              </a:defRPr>
            </a:lvl2pPr>
            <a:lvl3pPr marL="1143000" indent="-228600">
              <a:defRPr sz="2400">
                <a:solidFill>
                  <a:schemeClr val="tx1"/>
                </a:solidFill>
                <a:latin typeface="Arial" panose="020B0604020202020204" pitchFamily="34" charset="0"/>
                <a:ea typeface="ＭＳ Ｐゴシック" panose="020B0600070205080204" pitchFamily="34" charset="-128"/>
              </a:defRPr>
            </a:lvl3pPr>
            <a:lvl4pPr marL="1600200" indent="-228600">
              <a:defRPr sz="2400">
                <a:solidFill>
                  <a:schemeClr val="tx1"/>
                </a:solidFill>
                <a:latin typeface="Arial" panose="020B0604020202020204" pitchFamily="34" charset="0"/>
                <a:ea typeface="ＭＳ Ｐゴシック" panose="020B0600070205080204" pitchFamily="34" charset="-128"/>
              </a:defRPr>
            </a:lvl4pPr>
            <a:lvl5pPr marL="2057400" indent="-228600">
              <a:defRPr sz="2400">
                <a:solidFill>
                  <a:schemeClr val="tx1"/>
                </a:solidFill>
                <a:latin typeface="Arial" panose="020B0604020202020204" pitchFamily="34" charset="0"/>
                <a:ea typeface="ＭＳ Ｐゴシック" panose="020B0600070205080204" pitchFamily="34" charset="-128"/>
              </a:defRPr>
            </a:lvl5pPr>
            <a:lvl6pPr marL="25146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6pPr>
            <a:lvl7pPr marL="29718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7pPr>
            <a:lvl8pPr marL="34290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8pPr>
            <a:lvl9pPr marL="38862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9pPr>
          </a:lstStyle>
          <a:p>
            <a:r>
              <a:rPr lang="en-US" b="1">
                <a:solidFill>
                  <a:srgbClr val="CD0000"/>
                </a:solidFill>
              </a:rPr>
              <a:t>Strategies</a:t>
            </a:r>
          </a:p>
        </p:txBody>
      </p:sp>
      <p:sp>
        <p:nvSpPr>
          <p:cNvPr id="9" name="Oval 13"/>
          <p:cNvSpPr>
            <a:spLocks noChangeArrowheads="1"/>
          </p:cNvSpPr>
          <p:nvPr/>
        </p:nvSpPr>
        <p:spPr bwMode="auto">
          <a:xfrm>
            <a:off x="304800" y="2362200"/>
            <a:ext cx="304800" cy="304800"/>
          </a:xfrm>
          <a:prstGeom prst="ellipse">
            <a:avLst/>
          </a:prstGeom>
          <a:solidFill>
            <a:schemeClr val="bg1"/>
          </a:solidFill>
          <a:ln w="25400">
            <a:solidFill>
              <a:srgbClr val="0072BC"/>
            </a:solidFill>
            <a:round/>
            <a:headEnd/>
            <a:tailEnd/>
          </a:ln>
        </p:spPr>
        <p:txBody>
          <a:bodyPr wrap="none" anchor="ctr"/>
          <a:lstStyle>
            <a:lvl1pPr>
              <a:defRPr sz="2400">
                <a:solidFill>
                  <a:schemeClr val="tx1"/>
                </a:solidFill>
                <a:latin typeface="Arial" panose="020B0604020202020204" pitchFamily="34" charset="0"/>
                <a:ea typeface="ＭＳ Ｐゴシック" panose="020B0600070205080204" pitchFamily="34" charset="-128"/>
              </a:defRPr>
            </a:lvl1pPr>
            <a:lvl2pPr marL="742950" indent="-285750">
              <a:defRPr sz="2400">
                <a:solidFill>
                  <a:schemeClr val="tx1"/>
                </a:solidFill>
                <a:latin typeface="Arial" panose="020B0604020202020204" pitchFamily="34" charset="0"/>
                <a:ea typeface="ＭＳ Ｐゴシック" panose="020B0600070205080204" pitchFamily="34" charset="-128"/>
              </a:defRPr>
            </a:lvl2pPr>
            <a:lvl3pPr marL="1143000" indent="-228600">
              <a:defRPr sz="2400">
                <a:solidFill>
                  <a:schemeClr val="tx1"/>
                </a:solidFill>
                <a:latin typeface="Arial" panose="020B0604020202020204" pitchFamily="34" charset="0"/>
                <a:ea typeface="ＭＳ Ｐゴシック" panose="020B0600070205080204" pitchFamily="34" charset="-128"/>
              </a:defRPr>
            </a:lvl3pPr>
            <a:lvl4pPr marL="1600200" indent="-228600">
              <a:defRPr sz="2400">
                <a:solidFill>
                  <a:schemeClr val="tx1"/>
                </a:solidFill>
                <a:latin typeface="Arial" panose="020B0604020202020204" pitchFamily="34" charset="0"/>
                <a:ea typeface="ＭＳ Ｐゴシック" panose="020B0600070205080204" pitchFamily="34" charset="-128"/>
              </a:defRPr>
            </a:lvl4pPr>
            <a:lvl5pPr marL="2057400" indent="-228600">
              <a:defRPr sz="2400">
                <a:solidFill>
                  <a:schemeClr val="tx1"/>
                </a:solidFill>
                <a:latin typeface="Arial" panose="020B0604020202020204" pitchFamily="34" charset="0"/>
                <a:ea typeface="ＭＳ Ｐゴシック" panose="020B0600070205080204" pitchFamily="34" charset="-128"/>
              </a:defRPr>
            </a:lvl5pPr>
            <a:lvl6pPr marL="25146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6pPr>
            <a:lvl7pPr marL="29718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7pPr>
            <a:lvl8pPr marL="34290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8pPr>
            <a:lvl9pPr marL="38862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9pPr>
          </a:lstStyle>
          <a:p>
            <a:pPr algn="ctr"/>
            <a:r>
              <a:rPr lang="en-US" sz="1800" b="1">
                <a:solidFill>
                  <a:srgbClr val="CD0000"/>
                </a:solidFill>
              </a:rPr>
              <a:t>1</a:t>
            </a:r>
          </a:p>
        </p:txBody>
      </p:sp>
      <p:sp>
        <p:nvSpPr>
          <p:cNvPr id="10" name="Oval 14"/>
          <p:cNvSpPr>
            <a:spLocks noChangeArrowheads="1"/>
          </p:cNvSpPr>
          <p:nvPr/>
        </p:nvSpPr>
        <p:spPr bwMode="auto">
          <a:xfrm>
            <a:off x="304800" y="3206750"/>
            <a:ext cx="304800" cy="304800"/>
          </a:xfrm>
          <a:prstGeom prst="ellipse">
            <a:avLst/>
          </a:prstGeom>
          <a:solidFill>
            <a:schemeClr val="bg1"/>
          </a:solidFill>
          <a:ln w="25400">
            <a:solidFill>
              <a:srgbClr val="0072BC"/>
            </a:solidFill>
            <a:round/>
            <a:headEnd/>
            <a:tailEnd/>
          </a:ln>
        </p:spPr>
        <p:txBody>
          <a:bodyPr wrap="none" anchor="ctr"/>
          <a:lstStyle>
            <a:lvl1pPr>
              <a:defRPr sz="2400">
                <a:solidFill>
                  <a:schemeClr val="tx1"/>
                </a:solidFill>
                <a:latin typeface="Arial" panose="020B0604020202020204" pitchFamily="34" charset="0"/>
                <a:ea typeface="ＭＳ Ｐゴシック" panose="020B0600070205080204" pitchFamily="34" charset="-128"/>
              </a:defRPr>
            </a:lvl1pPr>
            <a:lvl2pPr marL="742950" indent="-285750">
              <a:defRPr sz="2400">
                <a:solidFill>
                  <a:schemeClr val="tx1"/>
                </a:solidFill>
                <a:latin typeface="Arial" panose="020B0604020202020204" pitchFamily="34" charset="0"/>
                <a:ea typeface="ＭＳ Ｐゴシック" panose="020B0600070205080204" pitchFamily="34" charset="-128"/>
              </a:defRPr>
            </a:lvl2pPr>
            <a:lvl3pPr marL="1143000" indent="-228600">
              <a:defRPr sz="2400">
                <a:solidFill>
                  <a:schemeClr val="tx1"/>
                </a:solidFill>
                <a:latin typeface="Arial" panose="020B0604020202020204" pitchFamily="34" charset="0"/>
                <a:ea typeface="ＭＳ Ｐゴシック" panose="020B0600070205080204" pitchFamily="34" charset="-128"/>
              </a:defRPr>
            </a:lvl3pPr>
            <a:lvl4pPr marL="1600200" indent="-228600">
              <a:defRPr sz="2400">
                <a:solidFill>
                  <a:schemeClr val="tx1"/>
                </a:solidFill>
                <a:latin typeface="Arial" panose="020B0604020202020204" pitchFamily="34" charset="0"/>
                <a:ea typeface="ＭＳ Ｐゴシック" panose="020B0600070205080204" pitchFamily="34" charset="-128"/>
              </a:defRPr>
            </a:lvl4pPr>
            <a:lvl5pPr marL="2057400" indent="-228600">
              <a:defRPr sz="2400">
                <a:solidFill>
                  <a:schemeClr val="tx1"/>
                </a:solidFill>
                <a:latin typeface="Arial" panose="020B0604020202020204" pitchFamily="34" charset="0"/>
                <a:ea typeface="ＭＳ Ｐゴシック" panose="020B0600070205080204" pitchFamily="34" charset="-128"/>
              </a:defRPr>
            </a:lvl5pPr>
            <a:lvl6pPr marL="25146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6pPr>
            <a:lvl7pPr marL="29718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7pPr>
            <a:lvl8pPr marL="34290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8pPr>
            <a:lvl9pPr marL="38862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9pPr>
          </a:lstStyle>
          <a:p>
            <a:pPr algn="ctr"/>
            <a:r>
              <a:rPr lang="en-US" sz="1800" b="1">
                <a:solidFill>
                  <a:srgbClr val="CD0000"/>
                </a:solidFill>
              </a:rPr>
              <a:t>2</a:t>
            </a:r>
          </a:p>
        </p:txBody>
      </p:sp>
      <p:sp>
        <p:nvSpPr>
          <p:cNvPr id="11" name="Oval 15"/>
          <p:cNvSpPr>
            <a:spLocks noChangeArrowheads="1"/>
          </p:cNvSpPr>
          <p:nvPr/>
        </p:nvSpPr>
        <p:spPr bwMode="auto">
          <a:xfrm>
            <a:off x="304800" y="4038600"/>
            <a:ext cx="304800" cy="304800"/>
          </a:xfrm>
          <a:prstGeom prst="ellipse">
            <a:avLst/>
          </a:prstGeom>
          <a:solidFill>
            <a:schemeClr val="bg1"/>
          </a:solidFill>
          <a:ln w="25400">
            <a:solidFill>
              <a:srgbClr val="0072BC"/>
            </a:solidFill>
            <a:round/>
            <a:headEnd/>
            <a:tailEnd/>
          </a:ln>
        </p:spPr>
        <p:txBody>
          <a:bodyPr wrap="none" anchor="ctr"/>
          <a:lstStyle>
            <a:lvl1pPr>
              <a:defRPr sz="2400">
                <a:solidFill>
                  <a:schemeClr val="tx1"/>
                </a:solidFill>
                <a:latin typeface="Arial" panose="020B0604020202020204" pitchFamily="34" charset="0"/>
                <a:ea typeface="ＭＳ Ｐゴシック" panose="020B0600070205080204" pitchFamily="34" charset="-128"/>
              </a:defRPr>
            </a:lvl1pPr>
            <a:lvl2pPr marL="742950" indent="-285750">
              <a:defRPr sz="2400">
                <a:solidFill>
                  <a:schemeClr val="tx1"/>
                </a:solidFill>
                <a:latin typeface="Arial" panose="020B0604020202020204" pitchFamily="34" charset="0"/>
                <a:ea typeface="ＭＳ Ｐゴシック" panose="020B0600070205080204" pitchFamily="34" charset="-128"/>
              </a:defRPr>
            </a:lvl2pPr>
            <a:lvl3pPr marL="1143000" indent="-228600">
              <a:defRPr sz="2400">
                <a:solidFill>
                  <a:schemeClr val="tx1"/>
                </a:solidFill>
                <a:latin typeface="Arial" panose="020B0604020202020204" pitchFamily="34" charset="0"/>
                <a:ea typeface="ＭＳ Ｐゴシック" panose="020B0600070205080204" pitchFamily="34" charset="-128"/>
              </a:defRPr>
            </a:lvl3pPr>
            <a:lvl4pPr marL="1600200" indent="-228600">
              <a:defRPr sz="2400">
                <a:solidFill>
                  <a:schemeClr val="tx1"/>
                </a:solidFill>
                <a:latin typeface="Arial" panose="020B0604020202020204" pitchFamily="34" charset="0"/>
                <a:ea typeface="ＭＳ Ｐゴシック" panose="020B0600070205080204" pitchFamily="34" charset="-128"/>
              </a:defRPr>
            </a:lvl4pPr>
            <a:lvl5pPr marL="2057400" indent="-228600">
              <a:defRPr sz="2400">
                <a:solidFill>
                  <a:schemeClr val="tx1"/>
                </a:solidFill>
                <a:latin typeface="Arial" panose="020B0604020202020204" pitchFamily="34" charset="0"/>
                <a:ea typeface="ＭＳ Ｐゴシック" panose="020B0600070205080204" pitchFamily="34" charset="-128"/>
              </a:defRPr>
            </a:lvl5pPr>
            <a:lvl6pPr marL="25146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6pPr>
            <a:lvl7pPr marL="29718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7pPr>
            <a:lvl8pPr marL="34290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8pPr>
            <a:lvl9pPr marL="38862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9pPr>
          </a:lstStyle>
          <a:p>
            <a:pPr algn="ctr"/>
            <a:r>
              <a:rPr lang="en-US" sz="1800" b="1">
                <a:solidFill>
                  <a:srgbClr val="CD0000"/>
                </a:solidFill>
              </a:rPr>
              <a:t>3</a:t>
            </a:r>
          </a:p>
        </p:txBody>
      </p:sp>
      <p:sp>
        <p:nvSpPr>
          <p:cNvPr id="12" name="Oval 16"/>
          <p:cNvSpPr>
            <a:spLocks noChangeArrowheads="1"/>
          </p:cNvSpPr>
          <p:nvPr/>
        </p:nvSpPr>
        <p:spPr bwMode="auto">
          <a:xfrm>
            <a:off x="304800" y="4895850"/>
            <a:ext cx="304800" cy="304800"/>
          </a:xfrm>
          <a:prstGeom prst="ellipse">
            <a:avLst/>
          </a:prstGeom>
          <a:solidFill>
            <a:schemeClr val="bg1"/>
          </a:solidFill>
          <a:ln w="25400">
            <a:solidFill>
              <a:srgbClr val="0072BC"/>
            </a:solidFill>
            <a:round/>
            <a:headEnd/>
            <a:tailEnd/>
          </a:ln>
        </p:spPr>
        <p:txBody>
          <a:bodyPr wrap="none" anchor="ctr"/>
          <a:lstStyle>
            <a:lvl1pPr>
              <a:defRPr sz="2400">
                <a:solidFill>
                  <a:schemeClr val="tx1"/>
                </a:solidFill>
                <a:latin typeface="Arial" panose="020B0604020202020204" pitchFamily="34" charset="0"/>
                <a:ea typeface="ＭＳ Ｐゴシック" panose="020B0600070205080204" pitchFamily="34" charset="-128"/>
              </a:defRPr>
            </a:lvl1pPr>
            <a:lvl2pPr marL="742950" indent="-285750">
              <a:defRPr sz="2400">
                <a:solidFill>
                  <a:schemeClr val="tx1"/>
                </a:solidFill>
                <a:latin typeface="Arial" panose="020B0604020202020204" pitchFamily="34" charset="0"/>
                <a:ea typeface="ＭＳ Ｐゴシック" panose="020B0600070205080204" pitchFamily="34" charset="-128"/>
              </a:defRPr>
            </a:lvl2pPr>
            <a:lvl3pPr marL="1143000" indent="-228600">
              <a:defRPr sz="2400">
                <a:solidFill>
                  <a:schemeClr val="tx1"/>
                </a:solidFill>
                <a:latin typeface="Arial" panose="020B0604020202020204" pitchFamily="34" charset="0"/>
                <a:ea typeface="ＭＳ Ｐゴシック" panose="020B0600070205080204" pitchFamily="34" charset="-128"/>
              </a:defRPr>
            </a:lvl3pPr>
            <a:lvl4pPr marL="1600200" indent="-228600">
              <a:defRPr sz="2400">
                <a:solidFill>
                  <a:schemeClr val="tx1"/>
                </a:solidFill>
                <a:latin typeface="Arial" panose="020B0604020202020204" pitchFamily="34" charset="0"/>
                <a:ea typeface="ＭＳ Ｐゴシック" panose="020B0600070205080204" pitchFamily="34" charset="-128"/>
              </a:defRPr>
            </a:lvl4pPr>
            <a:lvl5pPr marL="2057400" indent="-228600">
              <a:defRPr sz="2400">
                <a:solidFill>
                  <a:schemeClr val="tx1"/>
                </a:solidFill>
                <a:latin typeface="Arial" panose="020B0604020202020204" pitchFamily="34" charset="0"/>
                <a:ea typeface="ＭＳ Ｐゴシック" panose="020B0600070205080204" pitchFamily="34" charset="-128"/>
              </a:defRPr>
            </a:lvl5pPr>
            <a:lvl6pPr marL="25146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6pPr>
            <a:lvl7pPr marL="29718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7pPr>
            <a:lvl8pPr marL="34290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8pPr>
            <a:lvl9pPr marL="38862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9pPr>
          </a:lstStyle>
          <a:p>
            <a:pPr algn="ctr"/>
            <a:r>
              <a:rPr lang="en-US" sz="1800" b="1">
                <a:solidFill>
                  <a:srgbClr val="CD0000"/>
                </a:solidFill>
              </a:rPr>
              <a:t>4</a:t>
            </a:r>
          </a:p>
        </p:txBody>
      </p:sp>
      <p:sp>
        <p:nvSpPr>
          <p:cNvPr id="13" name="Oval 17"/>
          <p:cNvSpPr>
            <a:spLocks noChangeArrowheads="1"/>
          </p:cNvSpPr>
          <p:nvPr/>
        </p:nvSpPr>
        <p:spPr bwMode="auto">
          <a:xfrm>
            <a:off x="4038600" y="2362200"/>
            <a:ext cx="304800" cy="304800"/>
          </a:xfrm>
          <a:prstGeom prst="ellipse">
            <a:avLst/>
          </a:prstGeom>
          <a:solidFill>
            <a:schemeClr val="bg1"/>
          </a:solidFill>
          <a:ln w="25400">
            <a:solidFill>
              <a:srgbClr val="0072BC"/>
            </a:solidFill>
            <a:round/>
            <a:headEnd/>
            <a:tailEnd/>
          </a:ln>
        </p:spPr>
        <p:txBody>
          <a:bodyPr wrap="none" anchor="ctr"/>
          <a:lstStyle>
            <a:lvl1pPr>
              <a:defRPr sz="2400">
                <a:solidFill>
                  <a:schemeClr val="tx1"/>
                </a:solidFill>
                <a:latin typeface="Arial" panose="020B0604020202020204" pitchFamily="34" charset="0"/>
                <a:ea typeface="ＭＳ Ｐゴシック" panose="020B0600070205080204" pitchFamily="34" charset="-128"/>
              </a:defRPr>
            </a:lvl1pPr>
            <a:lvl2pPr marL="742950" indent="-285750">
              <a:defRPr sz="2400">
                <a:solidFill>
                  <a:schemeClr val="tx1"/>
                </a:solidFill>
                <a:latin typeface="Arial" panose="020B0604020202020204" pitchFamily="34" charset="0"/>
                <a:ea typeface="ＭＳ Ｐゴシック" panose="020B0600070205080204" pitchFamily="34" charset="-128"/>
              </a:defRPr>
            </a:lvl2pPr>
            <a:lvl3pPr marL="1143000" indent="-228600">
              <a:defRPr sz="2400">
                <a:solidFill>
                  <a:schemeClr val="tx1"/>
                </a:solidFill>
                <a:latin typeface="Arial" panose="020B0604020202020204" pitchFamily="34" charset="0"/>
                <a:ea typeface="ＭＳ Ｐゴシック" panose="020B0600070205080204" pitchFamily="34" charset="-128"/>
              </a:defRPr>
            </a:lvl3pPr>
            <a:lvl4pPr marL="1600200" indent="-228600">
              <a:defRPr sz="2400">
                <a:solidFill>
                  <a:schemeClr val="tx1"/>
                </a:solidFill>
                <a:latin typeface="Arial" panose="020B0604020202020204" pitchFamily="34" charset="0"/>
                <a:ea typeface="ＭＳ Ｐゴシック" panose="020B0600070205080204" pitchFamily="34" charset="-128"/>
              </a:defRPr>
            </a:lvl4pPr>
            <a:lvl5pPr marL="2057400" indent="-228600">
              <a:defRPr sz="2400">
                <a:solidFill>
                  <a:schemeClr val="tx1"/>
                </a:solidFill>
                <a:latin typeface="Arial" panose="020B0604020202020204" pitchFamily="34" charset="0"/>
                <a:ea typeface="ＭＳ Ｐゴシック" panose="020B0600070205080204" pitchFamily="34" charset="-128"/>
              </a:defRPr>
            </a:lvl5pPr>
            <a:lvl6pPr marL="25146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6pPr>
            <a:lvl7pPr marL="29718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7pPr>
            <a:lvl8pPr marL="34290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8pPr>
            <a:lvl9pPr marL="38862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9pPr>
          </a:lstStyle>
          <a:p>
            <a:pPr algn="ctr"/>
            <a:r>
              <a:rPr lang="en-US" sz="1800" b="1">
                <a:solidFill>
                  <a:srgbClr val="CD0000"/>
                </a:solidFill>
              </a:rPr>
              <a:t>5</a:t>
            </a:r>
          </a:p>
        </p:txBody>
      </p:sp>
      <p:sp>
        <p:nvSpPr>
          <p:cNvPr id="14" name="Oval 18"/>
          <p:cNvSpPr>
            <a:spLocks noChangeArrowheads="1"/>
          </p:cNvSpPr>
          <p:nvPr/>
        </p:nvSpPr>
        <p:spPr bwMode="auto">
          <a:xfrm>
            <a:off x="4038600" y="3206750"/>
            <a:ext cx="304800" cy="304800"/>
          </a:xfrm>
          <a:prstGeom prst="ellipse">
            <a:avLst/>
          </a:prstGeom>
          <a:solidFill>
            <a:schemeClr val="bg1"/>
          </a:solidFill>
          <a:ln w="25400">
            <a:solidFill>
              <a:srgbClr val="0072BC"/>
            </a:solidFill>
            <a:round/>
            <a:headEnd/>
            <a:tailEnd/>
          </a:ln>
        </p:spPr>
        <p:txBody>
          <a:bodyPr wrap="none" anchor="ctr"/>
          <a:lstStyle>
            <a:lvl1pPr>
              <a:defRPr sz="2400">
                <a:solidFill>
                  <a:schemeClr val="tx1"/>
                </a:solidFill>
                <a:latin typeface="Arial" panose="020B0604020202020204" pitchFamily="34" charset="0"/>
                <a:ea typeface="ＭＳ Ｐゴシック" panose="020B0600070205080204" pitchFamily="34" charset="-128"/>
              </a:defRPr>
            </a:lvl1pPr>
            <a:lvl2pPr marL="742950" indent="-285750">
              <a:defRPr sz="2400">
                <a:solidFill>
                  <a:schemeClr val="tx1"/>
                </a:solidFill>
                <a:latin typeface="Arial" panose="020B0604020202020204" pitchFamily="34" charset="0"/>
                <a:ea typeface="ＭＳ Ｐゴシック" panose="020B0600070205080204" pitchFamily="34" charset="-128"/>
              </a:defRPr>
            </a:lvl2pPr>
            <a:lvl3pPr marL="1143000" indent="-228600">
              <a:defRPr sz="2400">
                <a:solidFill>
                  <a:schemeClr val="tx1"/>
                </a:solidFill>
                <a:latin typeface="Arial" panose="020B0604020202020204" pitchFamily="34" charset="0"/>
                <a:ea typeface="ＭＳ Ｐゴシック" panose="020B0600070205080204" pitchFamily="34" charset="-128"/>
              </a:defRPr>
            </a:lvl3pPr>
            <a:lvl4pPr marL="1600200" indent="-228600">
              <a:defRPr sz="2400">
                <a:solidFill>
                  <a:schemeClr val="tx1"/>
                </a:solidFill>
                <a:latin typeface="Arial" panose="020B0604020202020204" pitchFamily="34" charset="0"/>
                <a:ea typeface="ＭＳ Ｐゴシック" panose="020B0600070205080204" pitchFamily="34" charset="-128"/>
              </a:defRPr>
            </a:lvl4pPr>
            <a:lvl5pPr marL="2057400" indent="-228600">
              <a:defRPr sz="2400">
                <a:solidFill>
                  <a:schemeClr val="tx1"/>
                </a:solidFill>
                <a:latin typeface="Arial" panose="020B0604020202020204" pitchFamily="34" charset="0"/>
                <a:ea typeface="ＭＳ Ｐゴシック" panose="020B0600070205080204" pitchFamily="34" charset="-128"/>
              </a:defRPr>
            </a:lvl5pPr>
            <a:lvl6pPr marL="25146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6pPr>
            <a:lvl7pPr marL="29718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7pPr>
            <a:lvl8pPr marL="34290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8pPr>
            <a:lvl9pPr marL="38862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9pPr>
          </a:lstStyle>
          <a:p>
            <a:pPr algn="ctr"/>
            <a:r>
              <a:rPr lang="en-US" sz="1800" b="1">
                <a:solidFill>
                  <a:srgbClr val="CD0000"/>
                </a:solidFill>
              </a:rPr>
              <a:t>6</a:t>
            </a:r>
          </a:p>
        </p:txBody>
      </p:sp>
      <p:sp>
        <p:nvSpPr>
          <p:cNvPr id="15" name="Oval 19"/>
          <p:cNvSpPr>
            <a:spLocks noChangeArrowheads="1"/>
          </p:cNvSpPr>
          <p:nvPr/>
        </p:nvSpPr>
        <p:spPr bwMode="auto">
          <a:xfrm>
            <a:off x="4038600" y="4038600"/>
            <a:ext cx="304800" cy="304800"/>
          </a:xfrm>
          <a:prstGeom prst="ellipse">
            <a:avLst/>
          </a:prstGeom>
          <a:solidFill>
            <a:schemeClr val="bg1"/>
          </a:solidFill>
          <a:ln w="25400">
            <a:solidFill>
              <a:srgbClr val="0072BC"/>
            </a:solidFill>
            <a:round/>
            <a:headEnd/>
            <a:tailEnd/>
          </a:ln>
        </p:spPr>
        <p:txBody>
          <a:bodyPr wrap="none" anchor="ctr"/>
          <a:lstStyle>
            <a:lvl1pPr>
              <a:defRPr sz="2400">
                <a:solidFill>
                  <a:schemeClr val="tx1"/>
                </a:solidFill>
                <a:latin typeface="Arial" panose="020B0604020202020204" pitchFamily="34" charset="0"/>
                <a:ea typeface="ＭＳ Ｐゴシック" panose="020B0600070205080204" pitchFamily="34" charset="-128"/>
              </a:defRPr>
            </a:lvl1pPr>
            <a:lvl2pPr marL="742950" indent="-285750">
              <a:defRPr sz="2400">
                <a:solidFill>
                  <a:schemeClr val="tx1"/>
                </a:solidFill>
                <a:latin typeface="Arial" panose="020B0604020202020204" pitchFamily="34" charset="0"/>
                <a:ea typeface="ＭＳ Ｐゴシック" panose="020B0600070205080204" pitchFamily="34" charset="-128"/>
              </a:defRPr>
            </a:lvl2pPr>
            <a:lvl3pPr marL="1143000" indent="-228600">
              <a:defRPr sz="2400">
                <a:solidFill>
                  <a:schemeClr val="tx1"/>
                </a:solidFill>
                <a:latin typeface="Arial" panose="020B0604020202020204" pitchFamily="34" charset="0"/>
                <a:ea typeface="ＭＳ Ｐゴシック" panose="020B0600070205080204" pitchFamily="34" charset="-128"/>
              </a:defRPr>
            </a:lvl3pPr>
            <a:lvl4pPr marL="1600200" indent="-228600">
              <a:defRPr sz="2400">
                <a:solidFill>
                  <a:schemeClr val="tx1"/>
                </a:solidFill>
                <a:latin typeface="Arial" panose="020B0604020202020204" pitchFamily="34" charset="0"/>
                <a:ea typeface="ＭＳ Ｐゴシック" panose="020B0600070205080204" pitchFamily="34" charset="-128"/>
              </a:defRPr>
            </a:lvl4pPr>
            <a:lvl5pPr marL="2057400" indent="-228600">
              <a:defRPr sz="2400">
                <a:solidFill>
                  <a:schemeClr val="tx1"/>
                </a:solidFill>
                <a:latin typeface="Arial" panose="020B0604020202020204" pitchFamily="34" charset="0"/>
                <a:ea typeface="ＭＳ Ｐゴシック" panose="020B0600070205080204" pitchFamily="34" charset="-128"/>
              </a:defRPr>
            </a:lvl5pPr>
            <a:lvl6pPr marL="25146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6pPr>
            <a:lvl7pPr marL="29718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7pPr>
            <a:lvl8pPr marL="34290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8pPr>
            <a:lvl9pPr marL="38862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9pPr>
          </a:lstStyle>
          <a:p>
            <a:pPr algn="ctr"/>
            <a:r>
              <a:rPr lang="en-US" sz="1800" b="1">
                <a:solidFill>
                  <a:srgbClr val="CD0000"/>
                </a:solidFill>
              </a:rPr>
              <a:t>7</a:t>
            </a:r>
          </a:p>
        </p:txBody>
      </p:sp>
      <p:sp>
        <p:nvSpPr>
          <p:cNvPr id="16" name="Oval 20"/>
          <p:cNvSpPr>
            <a:spLocks noChangeArrowheads="1"/>
          </p:cNvSpPr>
          <p:nvPr/>
        </p:nvSpPr>
        <p:spPr bwMode="auto">
          <a:xfrm>
            <a:off x="4038600" y="4895850"/>
            <a:ext cx="304800" cy="304800"/>
          </a:xfrm>
          <a:prstGeom prst="ellipse">
            <a:avLst/>
          </a:prstGeom>
          <a:solidFill>
            <a:schemeClr val="bg1"/>
          </a:solidFill>
          <a:ln w="25400">
            <a:solidFill>
              <a:srgbClr val="0072BC"/>
            </a:solidFill>
            <a:round/>
            <a:headEnd/>
            <a:tailEnd/>
          </a:ln>
        </p:spPr>
        <p:txBody>
          <a:bodyPr wrap="none" anchor="ctr"/>
          <a:lstStyle>
            <a:lvl1pPr>
              <a:defRPr sz="2400">
                <a:solidFill>
                  <a:schemeClr val="tx1"/>
                </a:solidFill>
                <a:latin typeface="Arial" panose="020B0604020202020204" pitchFamily="34" charset="0"/>
                <a:ea typeface="ＭＳ Ｐゴシック" panose="020B0600070205080204" pitchFamily="34" charset="-128"/>
              </a:defRPr>
            </a:lvl1pPr>
            <a:lvl2pPr marL="742950" indent="-285750">
              <a:defRPr sz="2400">
                <a:solidFill>
                  <a:schemeClr val="tx1"/>
                </a:solidFill>
                <a:latin typeface="Arial" panose="020B0604020202020204" pitchFamily="34" charset="0"/>
                <a:ea typeface="ＭＳ Ｐゴシック" panose="020B0600070205080204" pitchFamily="34" charset="-128"/>
              </a:defRPr>
            </a:lvl2pPr>
            <a:lvl3pPr marL="1143000" indent="-228600">
              <a:defRPr sz="2400">
                <a:solidFill>
                  <a:schemeClr val="tx1"/>
                </a:solidFill>
                <a:latin typeface="Arial" panose="020B0604020202020204" pitchFamily="34" charset="0"/>
                <a:ea typeface="ＭＳ Ｐゴシック" panose="020B0600070205080204" pitchFamily="34" charset="-128"/>
              </a:defRPr>
            </a:lvl3pPr>
            <a:lvl4pPr marL="1600200" indent="-228600">
              <a:defRPr sz="2400">
                <a:solidFill>
                  <a:schemeClr val="tx1"/>
                </a:solidFill>
                <a:latin typeface="Arial" panose="020B0604020202020204" pitchFamily="34" charset="0"/>
                <a:ea typeface="ＭＳ Ｐゴシック" panose="020B0600070205080204" pitchFamily="34" charset="-128"/>
              </a:defRPr>
            </a:lvl4pPr>
            <a:lvl5pPr marL="2057400" indent="-228600">
              <a:defRPr sz="2400">
                <a:solidFill>
                  <a:schemeClr val="tx1"/>
                </a:solidFill>
                <a:latin typeface="Arial" panose="020B0604020202020204" pitchFamily="34" charset="0"/>
                <a:ea typeface="ＭＳ Ｐゴシック" panose="020B0600070205080204" pitchFamily="34" charset="-128"/>
              </a:defRPr>
            </a:lvl5pPr>
            <a:lvl6pPr marL="25146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6pPr>
            <a:lvl7pPr marL="29718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7pPr>
            <a:lvl8pPr marL="34290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8pPr>
            <a:lvl9pPr marL="38862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9pPr>
          </a:lstStyle>
          <a:p>
            <a:pPr algn="ctr"/>
            <a:r>
              <a:rPr lang="en-US" sz="1800" b="1">
                <a:solidFill>
                  <a:srgbClr val="CD0000"/>
                </a:solidFill>
              </a:rPr>
              <a:t>8</a:t>
            </a:r>
          </a:p>
        </p:txBody>
      </p:sp>
      <p:sp>
        <p:nvSpPr>
          <p:cNvPr id="17" name="Rectangle 21"/>
          <p:cNvSpPr>
            <a:spLocks noChangeArrowheads="1"/>
          </p:cNvSpPr>
          <p:nvPr/>
        </p:nvSpPr>
        <p:spPr bwMode="auto">
          <a:xfrm>
            <a:off x="685800" y="2598738"/>
            <a:ext cx="3200400" cy="3206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spAutoFit/>
          </a:bodyPr>
          <a:lstStyle>
            <a:lvl1pPr>
              <a:defRPr sz="2400">
                <a:solidFill>
                  <a:schemeClr val="tx1"/>
                </a:solidFill>
                <a:latin typeface="Arial" panose="020B0604020202020204" pitchFamily="34" charset="0"/>
                <a:ea typeface="ＭＳ Ｐゴシック" panose="020B0600070205080204" pitchFamily="34" charset="-128"/>
              </a:defRPr>
            </a:lvl1pPr>
            <a:lvl2pPr marL="742950" indent="-285750">
              <a:defRPr sz="2400">
                <a:solidFill>
                  <a:schemeClr val="tx1"/>
                </a:solidFill>
                <a:latin typeface="Arial" panose="020B0604020202020204" pitchFamily="34" charset="0"/>
                <a:ea typeface="ＭＳ Ｐゴシック" panose="020B0600070205080204" pitchFamily="34" charset="-128"/>
              </a:defRPr>
            </a:lvl2pPr>
            <a:lvl3pPr marL="1143000" indent="-228600">
              <a:defRPr sz="2400">
                <a:solidFill>
                  <a:schemeClr val="tx1"/>
                </a:solidFill>
                <a:latin typeface="Arial" panose="020B0604020202020204" pitchFamily="34" charset="0"/>
                <a:ea typeface="ＭＳ Ｐゴシック" panose="020B0600070205080204" pitchFamily="34" charset="-128"/>
              </a:defRPr>
            </a:lvl3pPr>
            <a:lvl4pPr marL="1600200" indent="-228600">
              <a:defRPr sz="2400">
                <a:solidFill>
                  <a:schemeClr val="tx1"/>
                </a:solidFill>
                <a:latin typeface="Arial" panose="020B0604020202020204" pitchFamily="34" charset="0"/>
                <a:ea typeface="ＭＳ Ｐゴシック" panose="020B0600070205080204" pitchFamily="34" charset="-128"/>
              </a:defRPr>
            </a:lvl4pPr>
            <a:lvl5pPr marL="2057400" indent="-228600">
              <a:defRPr sz="2400">
                <a:solidFill>
                  <a:schemeClr val="tx1"/>
                </a:solidFill>
                <a:latin typeface="Arial" panose="020B0604020202020204" pitchFamily="34" charset="0"/>
                <a:ea typeface="ＭＳ Ｐゴシック" panose="020B0600070205080204" pitchFamily="34" charset="-128"/>
              </a:defRPr>
            </a:lvl5pPr>
            <a:lvl6pPr marL="25146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6pPr>
            <a:lvl7pPr marL="29718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7pPr>
            <a:lvl8pPr marL="34290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8pPr>
            <a:lvl9pPr marL="38862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9pPr>
          </a:lstStyle>
          <a:p>
            <a:r>
              <a:rPr lang="en-US" sz="1500" b="1">
                <a:solidFill>
                  <a:srgbClr val="0072BC"/>
                </a:solidFill>
              </a:rPr>
              <a:t>Obtain financial records.</a:t>
            </a:r>
          </a:p>
        </p:txBody>
      </p:sp>
      <p:sp>
        <p:nvSpPr>
          <p:cNvPr id="18" name="Rectangle 22"/>
          <p:cNvSpPr>
            <a:spLocks noChangeArrowheads="1"/>
          </p:cNvSpPr>
          <p:nvPr/>
        </p:nvSpPr>
        <p:spPr bwMode="auto">
          <a:xfrm>
            <a:off x="685800" y="3341688"/>
            <a:ext cx="3200400" cy="5492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spAutoFit/>
          </a:bodyPr>
          <a:lstStyle>
            <a:lvl1pPr>
              <a:defRPr sz="2400">
                <a:solidFill>
                  <a:schemeClr val="tx1"/>
                </a:solidFill>
                <a:latin typeface="Arial" panose="020B0604020202020204" pitchFamily="34" charset="0"/>
                <a:ea typeface="ＭＳ Ｐゴシック" panose="020B0600070205080204" pitchFamily="34" charset="-128"/>
              </a:defRPr>
            </a:lvl1pPr>
            <a:lvl2pPr marL="742950" indent="-285750">
              <a:defRPr sz="2400">
                <a:solidFill>
                  <a:schemeClr val="tx1"/>
                </a:solidFill>
                <a:latin typeface="Arial" panose="020B0604020202020204" pitchFamily="34" charset="0"/>
                <a:ea typeface="ＭＳ Ｐゴシック" panose="020B0600070205080204" pitchFamily="34" charset="-128"/>
              </a:defRPr>
            </a:lvl2pPr>
            <a:lvl3pPr marL="1143000" indent="-228600">
              <a:defRPr sz="2400">
                <a:solidFill>
                  <a:schemeClr val="tx1"/>
                </a:solidFill>
                <a:latin typeface="Arial" panose="020B0604020202020204" pitchFamily="34" charset="0"/>
                <a:ea typeface="ＭＳ Ｐゴシック" panose="020B0600070205080204" pitchFamily="34" charset="-128"/>
              </a:defRPr>
            </a:lvl3pPr>
            <a:lvl4pPr marL="1600200" indent="-228600">
              <a:defRPr sz="2400">
                <a:solidFill>
                  <a:schemeClr val="tx1"/>
                </a:solidFill>
                <a:latin typeface="Arial" panose="020B0604020202020204" pitchFamily="34" charset="0"/>
                <a:ea typeface="ＭＳ Ｐゴシック" panose="020B0600070205080204" pitchFamily="34" charset="-128"/>
              </a:defRPr>
            </a:lvl4pPr>
            <a:lvl5pPr marL="2057400" indent="-228600">
              <a:defRPr sz="2400">
                <a:solidFill>
                  <a:schemeClr val="tx1"/>
                </a:solidFill>
                <a:latin typeface="Arial" panose="020B0604020202020204" pitchFamily="34" charset="0"/>
                <a:ea typeface="ＭＳ Ｐゴシック" panose="020B0600070205080204" pitchFamily="34" charset="-128"/>
              </a:defRPr>
            </a:lvl5pPr>
            <a:lvl6pPr marL="25146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6pPr>
            <a:lvl7pPr marL="29718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7pPr>
            <a:lvl8pPr marL="34290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8pPr>
            <a:lvl9pPr marL="38862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9pPr>
          </a:lstStyle>
          <a:p>
            <a:r>
              <a:rPr lang="en-US" sz="1500" b="1">
                <a:solidFill>
                  <a:srgbClr val="0072BC"/>
                </a:solidFill>
              </a:rPr>
              <a:t>Plan how you will spend your money.</a:t>
            </a:r>
          </a:p>
        </p:txBody>
      </p:sp>
      <p:sp>
        <p:nvSpPr>
          <p:cNvPr id="19" name="Rectangle 23"/>
          <p:cNvSpPr>
            <a:spLocks noChangeArrowheads="1"/>
          </p:cNvSpPr>
          <p:nvPr/>
        </p:nvSpPr>
        <p:spPr bwMode="auto">
          <a:xfrm>
            <a:off x="685800" y="4295775"/>
            <a:ext cx="3200400" cy="3206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spAutoFit/>
          </a:bodyPr>
          <a:lstStyle>
            <a:lvl1pPr>
              <a:defRPr sz="2400">
                <a:solidFill>
                  <a:schemeClr val="tx1"/>
                </a:solidFill>
                <a:latin typeface="Arial" panose="020B0604020202020204" pitchFamily="34" charset="0"/>
                <a:ea typeface="ＭＳ Ｐゴシック" panose="020B0600070205080204" pitchFamily="34" charset="-128"/>
              </a:defRPr>
            </a:lvl1pPr>
            <a:lvl2pPr marL="742950" indent="-285750">
              <a:defRPr sz="2400">
                <a:solidFill>
                  <a:schemeClr val="tx1"/>
                </a:solidFill>
                <a:latin typeface="Arial" panose="020B0604020202020204" pitchFamily="34" charset="0"/>
                <a:ea typeface="ＭＳ Ｐゴシック" panose="020B0600070205080204" pitchFamily="34" charset="-128"/>
              </a:defRPr>
            </a:lvl2pPr>
            <a:lvl3pPr marL="1143000" indent="-228600">
              <a:defRPr sz="2400">
                <a:solidFill>
                  <a:schemeClr val="tx1"/>
                </a:solidFill>
                <a:latin typeface="Arial" panose="020B0604020202020204" pitchFamily="34" charset="0"/>
                <a:ea typeface="ＭＳ Ｐゴシック" panose="020B0600070205080204" pitchFamily="34" charset="-128"/>
              </a:defRPr>
            </a:lvl3pPr>
            <a:lvl4pPr marL="1600200" indent="-228600">
              <a:defRPr sz="2400">
                <a:solidFill>
                  <a:schemeClr val="tx1"/>
                </a:solidFill>
                <a:latin typeface="Arial" panose="020B0604020202020204" pitchFamily="34" charset="0"/>
                <a:ea typeface="ＭＳ Ｐゴシック" panose="020B0600070205080204" pitchFamily="34" charset="-128"/>
              </a:defRPr>
            </a:lvl4pPr>
            <a:lvl5pPr marL="2057400" indent="-228600">
              <a:defRPr sz="2400">
                <a:solidFill>
                  <a:schemeClr val="tx1"/>
                </a:solidFill>
                <a:latin typeface="Arial" panose="020B0604020202020204" pitchFamily="34" charset="0"/>
                <a:ea typeface="ＭＳ Ｐゴシック" panose="020B0600070205080204" pitchFamily="34" charset="-128"/>
              </a:defRPr>
            </a:lvl5pPr>
            <a:lvl6pPr marL="25146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6pPr>
            <a:lvl7pPr marL="29718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7pPr>
            <a:lvl8pPr marL="34290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8pPr>
            <a:lvl9pPr marL="38862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9pPr>
          </a:lstStyle>
          <a:p>
            <a:r>
              <a:rPr lang="en-US" sz="1500" b="1">
                <a:solidFill>
                  <a:srgbClr val="0072BC"/>
                </a:solidFill>
              </a:rPr>
              <a:t>Spend wisely.</a:t>
            </a:r>
          </a:p>
        </p:txBody>
      </p:sp>
      <p:sp>
        <p:nvSpPr>
          <p:cNvPr id="20" name="Rectangle 24"/>
          <p:cNvSpPr>
            <a:spLocks noChangeArrowheads="1"/>
          </p:cNvSpPr>
          <p:nvPr/>
        </p:nvSpPr>
        <p:spPr bwMode="auto">
          <a:xfrm>
            <a:off x="685800" y="5138738"/>
            <a:ext cx="3200400" cy="3206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spAutoFit/>
          </a:bodyPr>
          <a:lstStyle>
            <a:lvl1pPr>
              <a:defRPr sz="2400">
                <a:solidFill>
                  <a:schemeClr val="tx1"/>
                </a:solidFill>
                <a:latin typeface="Arial" panose="020B0604020202020204" pitchFamily="34" charset="0"/>
                <a:ea typeface="ＭＳ Ｐゴシック" panose="020B0600070205080204" pitchFamily="34" charset="-128"/>
              </a:defRPr>
            </a:lvl1pPr>
            <a:lvl2pPr marL="742950" indent="-285750">
              <a:defRPr sz="2400">
                <a:solidFill>
                  <a:schemeClr val="tx1"/>
                </a:solidFill>
                <a:latin typeface="Arial" panose="020B0604020202020204" pitchFamily="34" charset="0"/>
                <a:ea typeface="ＭＳ Ｐゴシック" panose="020B0600070205080204" pitchFamily="34" charset="-128"/>
              </a:defRPr>
            </a:lvl2pPr>
            <a:lvl3pPr marL="1143000" indent="-228600">
              <a:defRPr sz="2400">
                <a:solidFill>
                  <a:schemeClr val="tx1"/>
                </a:solidFill>
                <a:latin typeface="Arial" panose="020B0604020202020204" pitchFamily="34" charset="0"/>
                <a:ea typeface="ＭＳ Ｐゴシック" panose="020B0600070205080204" pitchFamily="34" charset="-128"/>
              </a:defRPr>
            </a:lvl3pPr>
            <a:lvl4pPr marL="1600200" indent="-228600">
              <a:defRPr sz="2400">
                <a:solidFill>
                  <a:schemeClr val="tx1"/>
                </a:solidFill>
                <a:latin typeface="Arial" panose="020B0604020202020204" pitchFamily="34" charset="0"/>
                <a:ea typeface="ＭＳ Ｐゴシック" panose="020B0600070205080204" pitchFamily="34" charset="-128"/>
              </a:defRPr>
            </a:lvl4pPr>
            <a:lvl5pPr marL="2057400" indent="-228600">
              <a:defRPr sz="2400">
                <a:solidFill>
                  <a:schemeClr val="tx1"/>
                </a:solidFill>
                <a:latin typeface="Arial" panose="020B0604020202020204" pitchFamily="34" charset="0"/>
                <a:ea typeface="ＭＳ Ｐゴシック" panose="020B0600070205080204" pitchFamily="34" charset="-128"/>
              </a:defRPr>
            </a:lvl5pPr>
            <a:lvl6pPr marL="25146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6pPr>
            <a:lvl7pPr marL="29718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7pPr>
            <a:lvl8pPr marL="34290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8pPr>
            <a:lvl9pPr marL="38862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9pPr>
          </a:lstStyle>
          <a:p>
            <a:r>
              <a:rPr lang="en-US" sz="1500" b="1">
                <a:solidFill>
                  <a:srgbClr val="0072BC"/>
                </a:solidFill>
              </a:rPr>
              <a:t>Save on a regular basis.</a:t>
            </a:r>
          </a:p>
        </p:txBody>
      </p:sp>
      <p:sp>
        <p:nvSpPr>
          <p:cNvPr id="21" name="Rectangle 25"/>
          <p:cNvSpPr>
            <a:spLocks noChangeArrowheads="1"/>
          </p:cNvSpPr>
          <p:nvPr/>
        </p:nvSpPr>
        <p:spPr bwMode="auto">
          <a:xfrm>
            <a:off x="4419600" y="2598738"/>
            <a:ext cx="3200400" cy="3206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spAutoFit/>
          </a:bodyPr>
          <a:lstStyle>
            <a:lvl1pPr>
              <a:defRPr sz="2400">
                <a:solidFill>
                  <a:schemeClr val="tx1"/>
                </a:solidFill>
                <a:latin typeface="Arial" panose="020B0604020202020204" pitchFamily="34" charset="0"/>
                <a:ea typeface="ＭＳ Ｐゴシック" panose="020B0600070205080204" pitchFamily="34" charset="-128"/>
              </a:defRPr>
            </a:lvl1pPr>
            <a:lvl2pPr marL="742950" indent="-285750">
              <a:defRPr sz="2400">
                <a:solidFill>
                  <a:schemeClr val="tx1"/>
                </a:solidFill>
                <a:latin typeface="Arial" panose="020B0604020202020204" pitchFamily="34" charset="0"/>
                <a:ea typeface="ＭＳ Ｐゴシック" panose="020B0600070205080204" pitchFamily="34" charset="-128"/>
              </a:defRPr>
            </a:lvl2pPr>
            <a:lvl3pPr marL="1143000" indent="-228600">
              <a:defRPr sz="2400">
                <a:solidFill>
                  <a:schemeClr val="tx1"/>
                </a:solidFill>
                <a:latin typeface="Arial" panose="020B0604020202020204" pitchFamily="34" charset="0"/>
                <a:ea typeface="ＭＳ Ｐゴシック" panose="020B0600070205080204" pitchFamily="34" charset="-128"/>
              </a:defRPr>
            </a:lvl3pPr>
            <a:lvl4pPr marL="1600200" indent="-228600">
              <a:defRPr sz="2400">
                <a:solidFill>
                  <a:schemeClr val="tx1"/>
                </a:solidFill>
                <a:latin typeface="Arial" panose="020B0604020202020204" pitchFamily="34" charset="0"/>
                <a:ea typeface="ＭＳ Ｐゴシック" panose="020B0600070205080204" pitchFamily="34" charset="-128"/>
              </a:defRPr>
            </a:lvl4pPr>
            <a:lvl5pPr marL="2057400" indent="-228600">
              <a:defRPr sz="2400">
                <a:solidFill>
                  <a:schemeClr val="tx1"/>
                </a:solidFill>
                <a:latin typeface="Arial" panose="020B0604020202020204" pitchFamily="34" charset="0"/>
                <a:ea typeface="ＭＳ Ｐゴシック" panose="020B0600070205080204" pitchFamily="34" charset="-128"/>
              </a:defRPr>
            </a:lvl5pPr>
            <a:lvl6pPr marL="25146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6pPr>
            <a:lvl7pPr marL="29718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7pPr>
            <a:lvl8pPr marL="34290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8pPr>
            <a:lvl9pPr marL="38862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9pPr>
          </a:lstStyle>
          <a:p>
            <a:r>
              <a:rPr lang="en-US" sz="1500" b="1">
                <a:solidFill>
                  <a:srgbClr val="0072BC"/>
                </a:solidFill>
              </a:rPr>
              <a:t>Borrow wisely.</a:t>
            </a:r>
          </a:p>
        </p:txBody>
      </p:sp>
      <p:sp>
        <p:nvSpPr>
          <p:cNvPr id="22" name="Rectangle 26"/>
          <p:cNvSpPr>
            <a:spLocks noChangeArrowheads="1"/>
          </p:cNvSpPr>
          <p:nvPr/>
        </p:nvSpPr>
        <p:spPr bwMode="auto">
          <a:xfrm>
            <a:off x="4419600" y="3341688"/>
            <a:ext cx="3200400" cy="5492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spAutoFit/>
          </a:bodyPr>
          <a:lstStyle>
            <a:lvl1pPr>
              <a:defRPr sz="2400">
                <a:solidFill>
                  <a:schemeClr val="tx1"/>
                </a:solidFill>
                <a:latin typeface="Arial" panose="020B0604020202020204" pitchFamily="34" charset="0"/>
                <a:ea typeface="ＭＳ Ｐゴシック" panose="020B0600070205080204" pitchFamily="34" charset="-128"/>
              </a:defRPr>
            </a:lvl1pPr>
            <a:lvl2pPr marL="742950" indent="-285750">
              <a:defRPr sz="2400">
                <a:solidFill>
                  <a:schemeClr val="tx1"/>
                </a:solidFill>
                <a:latin typeface="Arial" panose="020B0604020202020204" pitchFamily="34" charset="0"/>
                <a:ea typeface="ＭＳ Ｐゴシック" panose="020B0600070205080204" pitchFamily="34" charset="-128"/>
              </a:defRPr>
            </a:lvl2pPr>
            <a:lvl3pPr marL="1143000" indent="-228600">
              <a:defRPr sz="2400">
                <a:solidFill>
                  <a:schemeClr val="tx1"/>
                </a:solidFill>
                <a:latin typeface="Arial" panose="020B0604020202020204" pitchFamily="34" charset="0"/>
                <a:ea typeface="ＭＳ Ｐゴシック" panose="020B0600070205080204" pitchFamily="34" charset="-128"/>
              </a:defRPr>
            </a:lvl3pPr>
            <a:lvl4pPr marL="1600200" indent="-228600">
              <a:defRPr sz="2400">
                <a:solidFill>
                  <a:schemeClr val="tx1"/>
                </a:solidFill>
                <a:latin typeface="Arial" panose="020B0604020202020204" pitchFamily="34" charset="0"/>
                <a:ea typeface="ＭＳ Ｐゴシック" panose="020B0600070205080204" pitchFamily="34" charset="-128"/>
              </a:defRPr>
            </a:lvl4pPr>
            <a:lvl5pPr marL="2057400" indent="-228600">
              <a:defRPr sz="2400">
                <a:solidFill>
                  <a:schemeClr val="tx1"/>
                </a:solidFill>
                <a:latin typeface="Arial" panose="020B0604020202020204" pitchFamily="34" charset="0"/>
                <a:ea typeface="ＭＳ Ｐゴシック" panose="020B0600070205080204" pitchFamily="34" charset="-128"/>
              </a:defRPr>
            </a:lvl5pPr>
            <a:lvl6pPr marL="25146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6pPr>
            <a:lvl7pPr marL="29718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7pPr>
            <a:lvl8pPr marL="34290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8pPr>
            <a:lvl9pPr marL="38862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9pPr>
          </a:lstStyle>
          <a:p>
            <a:r>
              <a:rPr lang="en-US" sz="1500" b="1">
                <a:solidFill>
                  <a:srgbClr val="0072BC"/>
                </a:solidFill>
              </a:rPr>
              <a:t>Invest to increase current income and for long-term growth</a:t>
            </a:r>
          </a:p>
        </p:txBody>
      </p:sp>
      <p:sp>
        <p:nvSpPr>
          <p:cNvPr id="23" name="Rectangle 27"/>
          <p:cNvSpPr>
            <a:spLocks noChangeArrowheads="1"/>
          </p:cNvSpPr>
          <p:nvPr/>
        </p:nvSpPr>
        <p:spPr bwMode="auto">
          <a:xfrm>
            <a:off x="4419600" y="4295775"/>
            <a:ext cx="3200400" cy="3206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spAutoFit/>
          </a:bodyPr>
          <a:lstStyle>
            <a:lvl1pPr>
              <a:defRPr sz="2400">
                <a:solidFill>
                  <a:schemeClr val="tx1"/>
                </a:solidFill>
                <a:latin typeface="Arial" panose="020B0604020202020204" pitchFamily="34" charset="0"/>
                <a:ea typeface="ＭＳ Ｐゴシック" panose="020B0600070205080204" pitchFamily="34" charset="-128"/>
              </a:defRPr>
            </a:lvl1pPr>
            <a:lvl2pPr marL="742950" indent="-285750">
              <a:defRPr sz="2400">
                <a:solidFill>
                  <a:schemeClr val="tx1"/>
                </a:solidFill>
                <a:latin typeface="Arial" panose="020B0604020202020204" pitchFamily="34" charset="0"/>
                <a:ea typeface="ＭＳ Ｐゴシック" panose="020B0600070205080204" pitchFamily="34" charset="-128"/>
              </a:defRPr>
            </a:lvl2pPr>
            <a:lvl3pPr marL="1143000" indent="-228600">
              <a:defRPr sz="2400">
                <a:solidFill>
                  <a:schemeClr val="tx1"/>
                </a:solidFill>
                <a:latin typeface="Arial" panose="020B0604020202020204" pitchFamily="34" charset="0"/>
                <a:ea typeface="ＭＳ Ｐゴシック" panose="020B0600070205080204" pitchFamily="34" charset="-128"/>
              </a:defRPr>
            </a:lvl3pPr>
            <a:lvl4pPr marL="1600200" indent="-228600">
              <a:defRPr sz="2400">
                <a:solidFill>
                  <a:schemeClr val="tx1"/>
                </a:solidFill>
                <a:latin typeface="Arial" panose="020B0604020202020204" pitchFamily="34" charset="0"/>
                <a:ea typeface="ＭＳ Ｐゴシック" panose="020B0600070205080204" pitchFamily="34" charset="-128"/>
              </a:defRPr>
            </a:lvl4pPr>
            <a:lvl5pPr marL="2057400" indent="-228600">
              <a:defRPr sz="2400">
                <a:solidFill>
                  <a:schemeClr val="tx1"/>
                </a:solidFill>
                <a:latin typeface="Arial" panose="020B0604020202020204" pitchFamily="34" charset="0"/>
                <a:ea typeface="ＭＳ Ｐゴシック" panose="020B0600070205080204" pitchFamily="34" charset="-128"/>
              </a:defRPr>
            </a:lvl5pPr>
            <a:lvl6pPr marL="25146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6pPr>
            <a:lvl7pPr marL="29718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7pPr>
            <a:lvl8pPr marL="34290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8pPr>
            <a:lvl9pPr marL="38862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9pPr>
          </a:lstStyle>
          <a:p>
            <a:r>
              <a:rPr lang="en-US" sz="1500" b="1">
                <a:solidFill>
                  <a:srgbClr val="0072BC"/>
                </a:solidFill>
              </a:rPr>
              <a:t>Manage risk.</a:t>
            </a:r>
          </a:p>
        </p:txBody>
      </p:sp>
      <p:sp>
        <p:nvSpPr>
          <p:cNvPr id="24" name="Rectangle 28"/>
          <p:cNvSpPr>
            <a:spLocks noChangeArrowheads="1"/>
          </p:cNvSpPr>
          <p:nvPr/>
        </p:nvSpPr>
        <p:spPr bwMode="auto">
          <a:xfrm>
            <a:off x="4419600" y="5138738"/>
            <a:ext cx="3200400" cy="3206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spAutoFit/>
          </a:bodyPr>
          <a:lstStyle>
            <a:lvl1pPr>
              <a:defRPr sz="2400">
                <a:solidFill>
                  <a:schemeClr val="tx1"/>
                </a:solidFill>
                <a:latin typeface="Arial" panose="020B0604020202020204" pitchFamily="34" charset="0"/>
                <a:ea typeface="ＭＳ Ｐゴシック" panose="020B0600070205080204" pitchFamily="34" charset="-128"/>
              </a:defRPr>
            </a:lvl1pPr>
            <a:lvl2pPr marL="742950" indent="-285750">
              <a:defRPr sz="2400">
                <a:solidFill>
                  <a:schemeClr val="tx1"/>
                </a:solidFill>
                <a:latin typeface="Arial" panose="020B0604020202020204" pitchFamily="34" charset="0"/>
                <a:ea typeface="ＭＳ Ｐゴシック" panose="020B0600070205080204" pitchFamily="34" charset="-128"/>
              </a:defRPr>
            </a:lvl2pPr>
            <a:lvl3pPr marL="1143000" indent="-228600">
              <a:defRPr sz="2400">
                <a:solidFill>
                  <a:schemeClr val="tx1"/>
                </a:solidFill>
                <a:latin typeface="Arial" panose="020B0604020202020204" pitchFamily="34" charset="0"/>
                <a:ea typeface="ＭＳ Ｐゴシック" panose="020B0600070205080204" pitchFamily="34" charset="-128"/>
              </a:defRPr>
            </a:lvl3pPr>
            <a:lvl4pPr marL="1600200" indent="-228600">
              <a:defRPr sz="2400">
                <a:solidFill>
                  <a:schemeClr val="tx1"/>
                </a:solidFill>
                <a:latin typeface="Arial" panose="020B0604020202020204" pitchFamily="34" charset="0"/>
                <a:ea typeface="ＭＳ Ｐゴシック" panose="020B0600070205080204" pitchFamily="34" charset="-128"/>
              </a:defRPr>
            </a:lvl4pPr>
            <a:lvl5pPr marL="2057400" indent="-228600">
              <a:defRPr sz="2400">
                <a:solidFill>
                  <a:schemeClr val="tx1"/>
                </a:solidFill>
                <a:latin typeface="Arial" panose="020B0604020202020204" pitchFamily="34" charset="0"/>
                <a:ea typeface="ＭＳ Ｐゴシック" panose="020B0600070205080204" pitchFamily="34" charset="-128"/>
              </a:defRPr>
            </a:lvl5pPr>
            <a:lvl6pPr marL="25146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6pPr>
            <a:lvl7pPr marL="29718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7pPr>
            <a:lvl8pPr marL="34290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8pPr>
            <a:lvl9pPr marL="38862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9pPr>
          </a:lstStyle>
          <a:p>
            <a:r>
              <a:rPr lang="en-US" sz="1500" b="1">
                <a:solidFill>
                  <a:srgbClr val="0072BC"/>
                </a:solidFill>
              </a:rPr>
              <a:t>Plan for retirement.</a:t>
            </a:r>
          </a:p>
        </p:txBody>
      </p:sp>
    </p:spTree>
    <p:extLst>
      <p:ext uri="{BB962C8B-B14F-4D97-AF65-F5344CB8AC3E}">
        <p14:creationId xmlns:p14="http://schemas.microsoft.com/office/powerpoint/2010/main" val="4200232772"/>
      </p:ext>
    </p:extLst>
  </p:cSld>
  <p:clrMapOvr>
    <a:masterClrMapping/>
  </p:clrMapOvr>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Financial Plan</a:t>
            </a:r>
            <a:endParaRPr lang="en-US" dirty="0"/>
          </a:p>
        </p:txBody>
      </p:sp>
      <p:sp>
        <p:nvSpPr>
          <p:cNvPr id="3" name="Content Placeholder 2"/>
          <p:cNvSpPr>
            <a:spLocks noGrp="1"/>
          </p:cNvSpPr>
          <p:nvPr>
            <p:ph idx="1"/>
          </p:nvPr>
        </p:nvSpPr>
        <p:spPr/>
        <p:txBody>
          <a:bodyPr/>
          <a:lstStyle/>
          <a:p>
            <a:r>
              <a:rPr lang="en-US" dirty="0" smtClean="0"/>
              <a:t>A financial plan is a formalized report that summarizes your current financial situation, analyzes your financial needs, and recommends future financial activities</a:t>
            </a:r>
            <a:endParaRPr lang="en-US" dirty="0"/>
          </a:p>
        </p:txBody>
      </p:sp>
      <p:sp>
        <p:nvSpPr>
          <p:cNvPr id="4" name="Footer Placeholder 3"/>
          <p:cNvSpPr>
            <a:spLocks noGrp="1"/>
          </p:cNvSpPr>
          <p:nvPr>
            <p:ph type="ftr" sz="quarter" idx="11"/>
          </p:nvPr>
        </p:nvSpPr>
        <p:spPr/>
        <p:txBody>
          <a:bodyPr/>
          <a:lstStyle/>
          <a:p>
            <a:r>
              <a:rPr lang="en-US" smtClean="0"/>
              <a:t>FN 221: Personal Finance</a:t>
            </a:r>
            <a:endParaRPr lang="en-US"/>
          </a:p>
        </p:txBody>
      </p:sp>
      <p:sp>
        <p:nvSpPr>
          <p:cNvPr id="5" name="Slide Number Placeholder 4"/>
          <p:cNvSpPr>
            <a:spLocks noGrp="1"/>
          </p:cNvSpPr>
          <p:nvPr>
            <p:ph type="sldNum" sz="quarter" idx="12"/>
          </p:nvPr>
        </p:nvSpPr>
        <p:spPr/>
        <p:txBody>
          <a:bodyPr/>
          <a:lstStyle/>
          <a:p>
            <a:fld id="{304EA3A7-80BF-408A-9BAF-2337D606B151}" type="slidenum">
              <a:rPr lang="en-US" smtClean="0"/>
              <a:t>61</a:t>
            </a:fld>
            <a:endParaRPr lang="en-US"/>
          </a:p>
        </p:txBody>
      </p:sp>
      <p:pic>
        <p:nvPicPr>
          <p:cNvPr id="6" name="Picture 5"/>
          <p:cNvPicPr>
            <a:picLocks noChangeAspect="1"/>
          </p:cNvPicPr>
          <p:nvPr/>
        </p:nvPicPr>
        <p:blipFill rotWithShape="1">
          <a:blip r:embed="rId2"/>
          <a:srcRect l="15614" t="18856" r="21657" b="4347"/>
          <a:stretch/>
        </p:blipFill>
        <p:spPr>
          <a:xfrm>
            <a:off x="1066800" y="2667000"/>
            <a:ext cx="5867400" cy="4038600"/>
          </a:xfrm>
          <a:prstGeom prst="rect">
            <a:avLst/>
          </a:prstGeom>
        </p:spPr>
      </p:pic>
    </p:spTree>
    <p:extLst>
      <p:ext uri="{BB962C8B-B14F-4D97-AF65-F5344CB8AC3E}">
        <p14:creationId xmlns:p14="http://schemas.microsoft.com/office/powerpoint/2010/main" val="2423482975"/>
      </p:ext>
    </p:extLst>
  </p:cSld>
  <p:clrMapOvr>
    <a:masterClrMapping/>
  </p:clrMapOvr>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Thank you</a:t>
            </a:r>
            <a:endParaRPr lang="en-US" dirty="0"/>
          </a:p>
        </p:txBody>
      </p:sp>
      <p:sp>
        <p:nvSpPr>
          <p:cNvPr id="3" name="Content Placeholder 2"/>
          <p:cNvSpPr>
            <a:spLocks noGrp="1"/>
          </p:cNvSpPr>
          <p:nvPr>
            <p:ph idx="1"/>
          </p:nvPr>
        </p:nvSpPr>
        <p:spPr/>
        <p:txBody>
          <a:bodyPr/>
          <a:lstStyle/>
          <a:p>
            <a:endParaRPr lang="en-US"/>
          </a:p>
        </p:txBody>
      </p:sp>
      <p:sp>
        <p:nvSpPr>
          <p:cNvPr id="4" name="Footer Placeholder 3"/>
          <p:cNvSpPr>
            <a:spLocks noGrp="1"/>
          </p:cNvSpPr>
          <p:nvPr>
            <p:ph type="ftr" sz="quarter" idx="11"/>
          </p:nvPr>
        </p:nvSpPr>
        <p:spPr/>
        <p:txBody>
          <a:bodyPr/>
          <a:lstStyle/>
          <a:p>
            <a:r>
              <a:rPr lang="en-US" smtClean="0"/>
              <a:t>FN 221: Personal Finance</a:t>
            </a:r>
            <a:endParaRPr lang="en-US"/>
          </a:p>
        </p:txBody>
      </p:sp>
      <p:sp>
        <p:nvSpPr>
          <p:cNvPr id="5" name="Slide Number Placeholder 4"/>
          <p:cNvSpPr>
            <a:spLocks noGrp="1"/>
          </p:cNvSpPr>
          <p:nvPr>
            <p:ph type="sldNum" sz="quarter" idx="12"/>
          </p:nvPr>
        </p:nvSpPr>
        <p:spPr/>
        <p:txBody>
          <a:bodyPr/>
          <a:lstStyle/>
          <a:p>
            <a:fld id="{304EA3A7-80BF-408A-9BAF-2337D606B151}" type="slidenum">
              <a:rPr lang="en-US" smtClean="0"/>
              <a:t>62</a:t>
            </a:fld>
            <a:endParaRPr lang="en-US"/>
          </a:p>
        </p:txBody>
      </p:sp>
    </p:spTree>
    <p:extLst>
      <p:ext uri="{BB962C8B-B14F-4D97-AF65-F5344CB8AC3E}">
        <p14:creationId xmlns:p14="http://schemas.microsoft.com/office/powerpoint/2010/main" val="2365494430"/>
      </p:ext>
    </p:extLst>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Adjacency">
  <a:themeElements>
    <a:clrScheme name="Adjacency">
      <a:dk1>
        <a:srgbClr val="2F2B20"/>
      </a:dk1>
      <a:lt1>
        <a:srgbClr val="FFFFFF"/>
      </a:lt1>
      <a:dk2>
        <a:srgbClr val="675E47"/>
      </a:dk2>
      <a:lt2>
        <a:srgbClr val="DFDCB7"/>
      </a:lt2>
      <a:accent1>
        <a:srgbClr val="A9A57C"/>
      </a:accent1>
      <a:accent2>
        <a:srgbClr val="9CBEBD"/>
      </a:accent2>
      <a:accent3>
        <a:srgbClr val="D2CB6C"/>
      </a:accent3>
      <a:accent4>
        <a:srgbClr val="95A39D"/>
      </a:accent4>
      <a:accent5>
        <a:srgbClr val="C89F5D"/>
      </a:accent5>
      <a:accent6>
        <a:srgbClr val="B1A089"/>
      </a:accent6>
      <a:hlink>
        <a:srgbClr val="D25814"/>
      </a:hlink>
      <a:folHlink>
        <a:srgbClr val="849A0A"/>
      </a:folHlink>
    </a:clrScheme>
    <a:fontScheme name="Office">
      <a:majorFont>
        <a:latin typeface="Cambria"/>
        <a:ea typeface=""/>
        <a:cs typeface=""/>
        <a:font script="Jpan" typeface="ＭＳ 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明朝"/>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Adjacency">
      <a:fillStyleLst>
        <a:solidFill>
          <a:schemeClr val="phClr"/>
        </a:solidFill>
        <a:solidFill>
          <a:schemeClr val="phClr">
            <a:tint val="55000"/>
          </a:schemeClr>
        </a:solidFill>
        <a:solidFill>
          <a:schemeClr val="phClr"/>
        </a:solidFill>
      </a:fillStyleLst>
      <a:lnStyleLst>
        <a:ln w="12700"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effectStyle>
        <a:effectStyle>
          <a:effectLst>
            <a:outerShdw blurRad="50800" dist="25400" algn="bl" rotWithShape="0">
              <a:srgbClr val="000000">
                <a:alpha val="60000"/>
              </a:srgbClr>
            </a:outerShdw>
          </a:effectLst>
        </a:effectStyle>
        <a:effectStyle>
          <a:effectLst/>
          <a:scene3d>
            <a:camera prst="orthographicFront">
              <a:rot lat="0" lon="0" rev="0"/>
            </a:camera>
            <a:lightRig rig="brightRoom" dir="tl">
              <a:rot lat="0" lon="0" rev="1800000"/>
            </a:lightRig>
          </a:scene3d>
          <a:sp3d contourW="10160" prstMaterial="dkEdge">
            <a:bevelT w="38100" h="50800" prst="angle"/>
            <a:contourClr>
              <a:schemeClr val="phClr">
                <a:shade val="40000"/>
                <a:satMod val="150000"/>
              </a:schemeClr>
            </a:contourClr>
          </a:sp3d>
        </a:effectStyle>
      </a:effectStyleLst>
      <a:bgFillStyleLst>
        <a:solidFill>
          <a:schemeClr val="phClr"/>
        </a:solidFill>
        <a:gradFill rotWithShape="1">
          <a:gsLst>
            <a:gs pos="0">
              <a:schemeClr val="phClr">
                <a:tint val="90000"/>
              </a:schemeClr>
            </a:gs>
            <a:gs pos="75000">
              <a:schemeClr val="phClr">
                <a:shade val="100000"/>
                <a:satMod val="115000"/>
              </a:schemeClr>
            </a:gs>
            <a:gs pos="100000">
              <a:schemeClr val="phClr">
                <a:shade val="70000"/>
                <a:satMod val="130000"/>
              </a:schemeClr>
            </a:gs>
          </a:gsLst>
          <a:path path="circle">
            <a:fillToRect l="20000" t="50000" r="100000" b="50000"/>
          </a:path>
        </a:gradFill>
        <a:blipFill rotWithShape="1">
          <a:blip xmlns:r="http://schemas.openxmlformats.org/officeDocument/2006/relationships" r:embed="rId1">
            <a:duotone>
              <a:schemeClr val="phClr">
                <a:tint val="97000"/>
              </a:schemeClr>
              <a:schemeClr val="phClr">
                <a:shade val="96000"/>
              </a:schemeClr>
            </a:duotone>
          </a:blip>
          <a:tile tx="0" ty="0" sx="32000" sy="32000" flip="none" algn="tl"/>
        </a:blip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Adjacency</Template>
  <TotalTime>196</TotalTime>
  <Words>3039</Words>
  <Application>Microsoft Office PowerPoint</Application>
  <PresentationFormat>On-screen Show (4:3)</PresentationFormat>
  <Paragraphs>382</Paragraphs>
  <Slides>62</Slides>
  <Notes>24</Notes>
  <HiddenSlides>0</HiddenSlides>
  <MMClips>0</MMClips>
  <ScaleCrop>false</ScaleCrop>
  <HeadingPairs>
    <vt:vector size="6" baseType="variant">
      <vt:variant>
        <vt:lpstr>Theme</vt:lpstr>
      </vt:variant>
      <vt:variant>
        <vt:i4>1</vt:i4>
      </vt:variant>
      <vt:variant>
        <vt:lpstr>Embedded OLE Servers</vt:lpstr>
      </vt:variant>
      <vt:variant>
        <vt:i4>1</vt:i4>
      </vt:variant>
      <vt:variant>
        <vt:lpstr>Slide Titles</vt:lpstr>
      </vt:variant>
      <vt:variant>
        <vt:i4>62</vt:i4>
      </vt:variant>
    </vt:vector>
  </HeadingPairs>
  <TitlesOfParts>
    <vt:vector size="64" baseType="lpstr">
      <vt:lpstr>Adjacency</vt:lpstr>
      <vt:lpstr>Worksheet</vt:lpstr>
      <vt:lpstr>FN 221: Personal Finance</vt:lpstr>
      <vt:lpstr>Introduction</vt:lpstr>
      <vt:lpstr>Textbook</vt:lpstr>
      <vt:lpstr>Grading</vt:lpstr>
      <vt:lpstr>Personal Finance</vt:lpstr>
      <vt:lpstr>Personal Finance</vt:lpstr>
      <vt:lpstr>Personal Financial Planning</vt:lpstr>
      <vt:lpstr>Financial Planning Process</vt:lpstr>
      <vt:lpstr>Example of Situation  (from textbook)</vt:lpstr>
      <vt:lpstr>Step 1. Determine Current Financial Position</vt:lpstr>
      <vt:lpstr>Step 2. Develop Your Financial Goals</vt:lpstr>
      <vt:lpstr>Step 3. Identify Alternative Courses of Action</vt:lpstr>
      <vt:lpstr>Step 4. Evaluate Your Alternatives</vt:lpstr>
      <vt:lpstr>Step 5. Create and Implement your Financial Action Plan</vt:lpstr>
      <vt:lpstr>Step 6. Review and Revise your Financial Plan </vt:lpstr>
      <vt:lpstr>Timing of Goals</vt:lpstr>
      <vt:lpstr>Goal-Setting Guidelines</vt:lpstr>
      <vt:lpstr>Influences on Financial Planning</vt:lpstr>
      <vt:lpstr>What about YOU?</vt:lpstr>
      <vt:lpstr>Personal Goals</vt:lpstr>
      <vt:lpstr>Assignment 1</vt:lpstr>
      <vt:lpstr>Assignment 1</vt:lpstr>
      <vt:lpstr>Opportunity Cost and Time Value of Money</vt:lpstr>
      <vt:lpstr>Time Value of Money</vt:lpstr>
      <vt:lpstr>Interest and Compound Interest</vt:lpstr>
      <vt:lpstr>Future Value Equation</vt:lpstr>
      <vt:lpstr>Compounding Period</vt:lpstr>
      <vt:lpstr>Reinvesting : How to Earn Interest on Interest</vt:lpstr>
      <vt:lpstr>The Future Value of a Bike</vt:lpstr>
      <vt:lpstr>The Rule of 72</vt:lpstr>
      <vt:lpstr>Compound Interest With Nonannual Periods</vt:lpstr>
      <vt:lpstr>Compound Interest With Nonannual Periods (cont’d)</vt:lpstr>
      <vt:lpstr>The Time Value of a Financial Calculator</vt:lpstr>
      <vt:lpstr>The Time Value of a Financial Calculator</vt:lpstr>
      <vt:lpstr>Tables Versus Calculator </vt:lpstr>
      <vt:lpstr>Compounding and the Power of Time</vt:lpstr>
      <vt:lpstr>The Power of Time in Compounding Over 35 Years</vt:lpstr>
      <vt:lpstr>The Importance of the Interest Rate in Compounding</vt:lpstr>
      <vt:lpstr>Present Value</vt:lpstr>
      <vt:lpstr>Present Value Equation</vt:lpstr>
      <vt:lpstr>Calculating Present Value</vt:lpstr>
      <vt:lpstr>Annuities</vt:lpstr>
      <vt:lpstr>Compound Annuities</vt:lpstr>
      <vt:lpstr>Future Value of an Annuity Equation</vt:lpstr>
      <vt:lpstr>Calculating the Future Value of an Annuity</vt:lpstr>
      <vt:lpstr>Present Value of an Annuity Equation</vt:lpstr>
      <vt:lpstr>Present Value of an Annuity Equation</vt:lpstr>
      <vt:lpstr>Calculating Present Value of an Annuity: Now or Wait?</vt:lpstr>
      <vt:lpstr>Amortized Loans</vt:lpstr>
      <vt:lpstr>Buying a Car With Four Easy Annual Installments</vt:lpstr>
      <vt:lpstr>Perpetuities</vt:lpstr>
      <vt:lpstr>Summary</vt:lpstr>
      <vt:lpstr>Summary</vt:lpstr>
      <vt:lpstr>Summary</vt:lpstr>
      <vt:lpstr>Assessment: The Expensive Car</vt:lpstr>
      <vt:lpstr>Answer: The Car</vt:lpstr>
      <vt:lpstr>Assessment: The Costly Mistake</vt:lpstr>
      <vt:lpstr>Answer: The Costly Mistake</vt:lpstr>
      <vt:lpstr>Answer: The Costly Mistake</vt:lpstr>
      <vt:lpstr>Achieving Financial Goals</vt:lpstr>
      <vt:lpstr>Financial Plan</vt:lpstr>
      <vt:lpstr>Thank you</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Personal Finance</dc:title>
  <dc:creator>Thanachote CFA,FRM</dc:creator>
  <cp:keywords>Class 1</cp:keywords>
  <cp:lastModifiedBy>Thanachote</cp:lastModifiedBy>
  <cp:revision>26</cp:revision>
  <dcterms:created xsi:type="dcterms:W3CDTF">2013-11-23T06:38:33Z</dcterms:created>
  <dcterms:modified xsi:type="dcterms:W3CDTF">2014-01-04T15:42:39Z</dcterms:modified>
</cp:coreProperties>
</file>