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notesMasterIdLst>
    <p:notesMasterId r:id="rId37"/>
  </p:notesMasterIdLst>
  <p:sldIdLst>
    <p:sldId id="256" r:id="rId2"/>
    <p:sldId id="259" r:id="rId3"/>
    <p:sldId id="260" r:id="rId4"/>
    <p:sldId id="261" r:id="rId5"/>
    <p:sldId id="327" r:id="rId6"/>
    <p:sldId id="263" r:id="rId7"/>
    <p:sldId id="329" r:id="rId8"/>
    <p:sldId id="265" r:id="rId9"/>
    <p:sldId id="270" r:id="rId10"/>
    <p:sldId id="299" r:id="rId11"/>
    <p:sldId id="300" r:id="rId12"/>
    <p:sldId id="328" r:id="rId13"/>
    <p:sldId id="271" r:id="rId14"/>
    <p:sldId id="309" r:id="rId15"/>
    <p:sldId id="330" r:id="rId16"/>
    <p:sldId id="273" r:id="rId17"/>
    <p:sldId id="274" r:id="rId18"/>
    <p:sldId id="331" r:id="rId19"/>
    <p:sldId id="275" r:id="rId20"/>
    <p:sldId id="278" r:id="rId21"/>
    <p:sldId id="282" r:id="rId22"/>
    <p:sldId id="283" r:id="rId23"/>
    <p:sldId id="284" r:id="rId24"/>
    <p:sldId id="286" r:id="rId25"/>
    <p:sldId id="334" r:id="rId26"/>
    <p:sldId id="287" r:id="rId27"/>
    <p:sldId id="288" r:id="rId28"/>
    <p:sldId id="332" r:id="rId29"/>
    <p:sldId id="307" r:id="rId30"/>
    <p:sldId id="290" r:id="rId31"/>
    <p:sldId id="333" r:id="rId32"/>
    <p:sldId id="308" r:id="rId33"/>
    <p:sldId id="314" r:id="rId34"/>
    <p:sldId id="292" r:id="rId35"/>
    <p:sldId id="29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02"/>
    <p:restoredTop sz="94646"/>
  </p:normalViewPr>
  <p:slideViewPr>
    <p:cSldViewPr snapToGrid="0" snapToObjects="1">
      <p:cViewPr>
        <p:scale>
          <a:sx n="110" d="100"/>
          <a:sy n="110" d="100"/>
        </p:scale>
        <p:origin x="600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029F8D-D9FB-AF4C-B3CA-6AEC83ABD33A}" type="datetimeFigureOut">
              <a:rPr lang="en-US" smtClean="0"/>
              <a:t>8/23/18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454EC-4BC2-A443-BF30-85AD2F2E88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112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IN" altLang="en-US" dirty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AD602082-9C86-4424-ACFD-960D2298FF56}" type="slidenum">
              <a:rPr lang="en-IN" altLang="en-US">
                <a:latin typeface="Calibri" pitchFamily="34" charset="0"/>
              </a:rPr>
              <a:pPr/>
              <a:t>32</a:t>
            </a:fld>
            <a:endParaRPr lang="en-IN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6637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IN" altLang="en-US" dirty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AD602082-9C86-4424-ACFD-960D2298FF56}" type="slidenum">
              <a:rPr lang="en-IN" altLang="en-US">
                <a:latin typeface="Calibri" pitchFamily="34" charset="0"/>
              </a:rPr>
              <a:pPr/>
              <a:t>33</a:t>
            </a:fld>
            <a:endParaRPr lang="en-IN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144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599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25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959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948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519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622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567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93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033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366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2892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5878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9380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101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0740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7617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596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3C3B9024-E2CA-E34A-B93A-2B892840F289}" type="datetimeFigureOut">
              <a:rPr lang="en-US" smtClean="0"/>
              <a:t>8/23/18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108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E89F4-1AA9-EF46-BF94-308B940B48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A96D8B-5660-964F-B18F-236D29AAAD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Neuroscience and behavior </a:t>
            </a:r>
          </a:p>
        </p:txBody>
      </p:sp>
    </p:spTree>
    <p:extLst>
      <p:ext uri="{BB962C8B-B14F-4D97-AF65-F5344CB8AC3E}">
        <p14:creationId xmlns:p14="http://schemas.microsoft.com/office/powerpoint/2010/main" val="425390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Structure of the Neuron</a:t>
            </a:r>
            <a:r>
              <a:rPr lang="en-US" altLang="en-US" sz="2000" dirty="0"/>
              <a:t> (1)</a:t>
            </a:r>
            <a:endParaRPr lang="en-IN" altLang="en-US" sz="2000" dirty="0"/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IN" altLang="en-US" b="1" dirty="0"/>
              <a:t>Neurons</a:t>
            </a:r>
            <a:r>
              <a:rPr lang="en-IN" altLang="en-US" dirty="0"/>
              <a:t>: Nerve cells; the basic elements of the nervous system</a:t>
            </a:r>
          </a:p>
          <a:p>
            <a:pPr lvl="1" eaLnBrk="1" hangingPunct="1"/>
            <a:r>
              <a:rPr lang="en-IN" altLang="en-US" sz="1800" dirty="0"/>
              <a:t>Consist of a cell body that contains a nucleus</a:t>
            </a:r>
          </a:p>
          <a:p>
            <a:pPr lvl="1" eaLnBrk="1" hangingPunct="1"/>
            <a:r>
              <a:rPr lang="en-IN" altLang="en-US" sz="1800" dirty="0"/>
              <a:t>Physically held in place by glial cells which:</a:t>
            </a:r>
          </a:p>
          <a:p>
            <a:pPr lvl="2" eaLnBrk="1" hangingPunct="1"/>
            <a:r>
              <a:rPr lang="en-IN" altLang="en-US" sz="1800" dirty="0"/>
              <a:t>Provide nourishment to neurons </a:t>
            </a:r>
          </a:p>
          <a:p>
            <a:pPr lvl="2" eaLnBrk="1" hangingPunct="1"/>
            <a:r>
              <a:rPr lang="en-IN" altLang="en-US" sz="1800" dirty="0"/>
              <a:t>Insulate neurons</a:t>
            </a:r>
          </a:p>
          <a:p>
            <a:pPr lvl="2" eaLnBrk="1" hangingPunct="1"/>
            <a:r>
              <a:rPr lang="en-IN" altLang="en-US" sz="1800" dirty="0"/>
              <a:t>Help repair damage</a:t>
            </a:r>
          </a:p>
          <a:p>
            <a:pPr lvl="2" eaLnBrk="1" hangingPunct="1"/>
            <a:r>
              <a:rPr lang="en-IN" altLang="en-US" sz="1800" dirty="0"/>
              <a:t>Support neural functioning</a:t>
            </a:r>
          </a:p>
        </p:txBody>
      </p:sp>
    </p:spTree>
    <p:extLst>
      <p:ext uri="{BB962C8B-B14F-4D97-AF65-F5344CB8AC3E}">
        <p14:creationId xmlns:p14="http://schemas.microsoft.com/office/powerpoint/2010/main" val="3973484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Structure of the Neuron</a:t>
            </a:r>
            <a:r>
              <a:rPr lang="en-US" altLang="en-US" sz="2000" dirty="0"/>
              <a:t> (2)</a:t>
            </a:r>
            <a:endParaRPr lang="en-IN" altLang="en-US" sz="2000" dirty="0"/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IN" altLang="en-US" dirty="0"/>
              <a:t>Distinctive feature of neurons</a:t>
            </a:r>
          </a:p>
          <a:p>
            <a:pPr lvl="1" eaLnBrk="1" hangingPunct="1">
              <a:defRPr/>
            </a:pPr>
            <a:r>
              <a:rPr lang="en-IN" altLang="en-US" sz="1800" dirty="0"/>
              <a:t>Ability to communicate with other cells</a:t>
            </a:r>
          </a:p>
          <a:p>
            <a:pPr lvl="1" eaLnBrk="1" hangingPunct="1">
              <a:defRPr/>
            </a:pPr>
            <a:r>
              <a:rPr lang="en-IN" altLang="en-US" sz="1800" dirty="0"/>
              <a:t>Transmission of information across relatively long distances</a:t>
            </a:r>
          </a:p>
          <a:p>
            <a:pPr marL="393700" lvl="1" indent="0">
              <a:buNone/>
              <a:defRPr/>
            </a:pPr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469497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Structure of the Neuron</a:t>
            </a:r>
            <a:r>
              <a:rPr lang="en-US" altLang="en-US" sz="2000" dirty="0"/>
              <a:t> (3)</a:t>
            </a:r>
            <a:endParaRPr lang="en-IN" altLang="en-US" sz="2000" dirty="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2351584" y="2330273"/>
            <a:ext cx="6792416" cy="1080121"/>
            <a:chOff x="1524000" y="1909559"/>
            <a:chExt cx="6096000" cy="748771"/>
          </a:xfrm>
        </p:grpSpPr>
        <p:sp>
          <p:nvSpPr>
            <p:cNvPr id="6" name="Freeform 5"/>
            <p:cNvSpPr/>
            <p:nvPr/>
          </p:nvSpPr>
          <p:spPr>
            <a:xfrm>
              <a:off x="1524000" y="2071562"/>
              <a:ext cx="6096000" cy="586768"/>
            </a:xfrm>
            <a:custGeom>
              <a:avLst/>
              <a:gdLst>
                <a:gd name="connsiteX0" fmla="*/ 0 w 6096000"/>
                <a:gd name="connsiteY0" fmla="*/ 0 h 796950"/>
                <a:gd name="connsiteX1" fmla="*/ 6096000 w 6096000"/>
                <a:gd name="connsiteY1" fmla="*/ 0 h 796950"/>
                <a:gd name="connsiteX2" fmla="*/ 6096000 w 6096000"/>
                <a:gd name="connsiteY2" fmla="*/ 796950 h 796950"/>
                <a:gd name="connsiteX3" fmla="*/ 0 w 6096000"/>
                <a:gd name="connsiteY3" fmla="*/ 796950 h 796950"/>
                <a:gd name="connsiteX4" fmla="*/ 0 w 6096000"/>
                <a:gd name="connsiteY4" fmla="*/ 0 h 79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796950">
                  <a:moveTo>
                    <a:pt x="0" y="0"/>
                  </a:moveTo>
                  <a:lnTo>
                    <a:pt x="6096000" y="0"/>
                  </a:lnTo>
                  <a:lnTo>
                    <a:pt x="6096000" y="796950"/>
                  </a:lnTo>
                  <a:lnTo>
                    <a:pt x="0" y="79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73117" tIns="229108" rIns="473117" bIns="113792" spcCol="1270" anchor="ctr"/>
            <a:lstStyle/>
            <a:p>
              <a:pPr marL="171450" lvl="1" indent="-171450" defTabSz="7112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IN" sz="1600" dirty="0"/>
                <a:t>Cluster of fibers at one end of a neuron that receives messages from other neurons</a:t>
              </a:r>
            </a:p>
          </p:txBody>
        </p:sp>
        <p:sp>
          <p:nvSpPr>
            <p:cNvPr id="7" name="Freeform 6"/>
            <p:cNvSpPr/>
            <p:nvPr/>
          </p:nvSpPr>
          <p:spPr>
            <a:xfrm>
              <a:off x="1828800" y="1909559"/>
              <a:ext cx="4267200" cy="324720"/>
            </a:xfrm>
            <a:custGeom>
              <a:avLst/>
              <a:gdLst>
                <a:gd name="connsiteX0" fmla="*/ 0 w 4267200"/>
                <a:gd name="connsiteY0" fmla="*/ 54121 h 324720"/>
                <a:gd name="connsiteX1" fmla="*/ 54121 w 4267200"/>
                <a:gd name="connsiteY1" fmla="*/ 0 h 324720"/>
                <a:gd name="connsiteX2" fmla="*/ 4213079 w 4267200"/>
                <a:gd name="connsiteY2" fmla="*/ 0 h 324720"/>
                <a:gd name="connsiteX3" fmla="*/ 4267200 w 4267200"/>
                <a:gd name="connsiteY3" fmla="*/ 54121 h 324720"/>
                <a:gd name="connsiteX4" fmla="*/ 4267200 w 4267200"/>
                <a:gd name="connsiteY4" fmla="*/ 270599 h 324720"/>
                <a:gd name="connsiteX5" fmla="*/ 4213079 w 4267200"/>
                <a:gd name="connsiteY5" fmla="*/ 324720 h 324720"/>
                <a:gd name="connsiteX6" fmla="*/ 54121 w 4267200"/>
                <a:gd name="connsiteY6" fmla="*/ 324720 h 324720"/>
                <a:gd name="connsiteX7" fmla="*/ 0 w 4267200"/>
                <a:gd name="connsiteY7" fmla="*/ 270599 h 324720"/>
                <a:gd name="connsiteX8" fmla="*/ 0 w 426720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6720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4213079" y="0"/>
                  </a:lnTo>
                  <a:cubicBezTo>
                    <a:pt x="4242969" y="0"/>
                    <a:pt x="4267200" y="24231"/>
                    <a:pt x="4267200" y="54121"/>
                  </a:cubicBezTo>
                  <a:lnTo>
                    <a:pt x="4267200" y="270599"/>
                  </a:lnTo>
                  <a:cubicBezTo>
                    <a:pt x="4267200" y="300489"/>
                    <a:pt x="4242969" y="324720"/>
                    <a:pt x="421307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177142" tIns="15852" rIns="177142" bIns="15852" spcCol="1270" anchor="ctr"/>
            <a:lstStyle/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IN" dirty="0"/>
                <a:t>Dendrite</a:t>
              </a:r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2351584" y="3497252"/>
            <a:ext cx="6792416" cy="1016884"/>
            <a:chOff x="1524000" y="2928270"/>
            <a:chExt cx="6096000" cy="704933"/>
          </a:xfrm>
        </p:grpSpPr>
        <p:sp>
          <p:nvSpPr>
            <p:cNvPr id="8" name="Freeform 7"/>
            <p:cNvSpPr/>
            <p:nvPr/>
          </p:nvSpPr>
          <p:spPr>
            <a:xfrm>
              <a:off x="1524000" y="3090273"/>
              <a:ext cx="6096000" cy="542930"/>
            </a:xfrm>
            <a:custGeom>
              <a:avLst/>
              <a:gdLst>
                <a:gd name="connsiteX0" fmla="*/ 0 w 6096000"/>
                <a:gd name="connsiteY0" fmla="*/ 0 h 796950"/>
                <a:gd name="connsiteX1" fmla="*/ 6096000 w 6096000"/>
                <a:gd name="connsiteY1" fmla="*/ 0 h 796950"/>
                <a:gd name="connsiteX2" fmla="*/ 6096000 w 6096000"/>
                <a:gd name="connsiteY2" fmla="*/ 796950 h 796950"/>
                <a:gd name="connsiteX3" fmla="*/ 0 w 6096000"/>
                <a:gd name="connsiteY3" fmla="*/ 796950 h 796950"/>
                <a:gd name="connsiteX4" fmla="*/ 0 w 6096000"/>
                <a:gd name="connsiteY4" fmla="*/ 0 h 79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796950">
                  <a:moveTo>
                    <a:pt x="0" y="0"/>
                  </a:moveTo>
                  <a:lnTo>
                    <a:pt x="6096000" y="0"/>
                  </a:lnTo>
                  <a:lnTo>
                    <a:pt x="6096000" y="796950"/>
                  </a:lnTo>
                  <a:lnTo>
                    <a:pt x="0" y="79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73117" tIns="229108" rIns="473117" bIns="113792" spcCol="1270" anchor="ctr"/>
            <a:lstStyle/>
            <a:p>
              <a:pPr marL="171450" lvl="1" indent="-171450" defTabSz="7112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IN" sz="1600" dirty="0"/>
                <a:t>Part of the neuron that carries messages destined for other neurons</a:t>
              </a:r>
            </a:p>
          </p:txBody>
        </p:sp>
        <p:sp>
          <p:nvSpPr>
            <p:cNvPr id="9" name="Freeform 8"/>
            <p:cNvSpPr/>
            <p:nvPr/>
          </p:nvSpPr>
          <p:spPr>
            <a:xfrm>
              <a:off x="1828800" y="2928270"/>
              <a:ext cx="4267200" cy="324720"/>
            </a:xfrm>
            <a:custGeom>
              <a:avLst/>
              <a:gdLst>
                <a:gd name="connsiteX0" fmla="*/ 0 w 4267200"/>
                <a:gd name="connsiteY0" fmla="*/ 54121 h 324720"/>
                <a:gd name="connsiteX1" fmla="*/ 54121 w 4267200"/>
                <a:gd name="connsiteY1" fmla="*/ 0 h 324720"/>
                <a:gd name="connsiteX2" fmla="*/ 4213079 w 4267200"/>
                <a:gd name="connsiteY2" fmla="*/ 0 h 324720"/>
                <a:gd name="connsiteX3" fmla="*/ 4267200 w 4267200"/>
                <a:gd name="connsiteY3" fmla="*/ 54121 h 324720"/>
                <a:gd name="connsiteX4" fmla="*/ 4267200 w 4267200"/>
                <a:gd name="connsiteY4" fmla="*/ 270599 h 324720"/>
                <a:gd name="connsiteX5" fmla="*/ 4213079 w 4267200"/>
                <a:gd name="connsiteY5" fmla="*/ 324720 h 324720"/>
                <a:gd name="connsiteX6" fmla="*/ 54121 w 4267200"/>
                <a:gd name="connsiteY6" fmla="*/ 324720 h 324720"/>
                <a:gd name="connsiteX7" fmla="*/ 0 w 4267200"/>
                <a:gd name="connsiteY7" fmla="*/ 270599 h 324720"/>
                <a:gd name="connsiteX8" fmla="*/ 0 w 426720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6720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4213079" y="0"/>
                  </a:lnTo>
                  <a:cubicBezTo>
                    <a:pt x="4242969" y="0"/>
                    <a:pt x="4267200" y="24231"/>
                    <a:pt x="4267200" y="54121"/>
                  </a:cubicBezTo>
                  <a:lnTo>
                    <a:pt x="4267200" y="270599"/>
                  </a:lnTo>
                  <a:cubicBezTo>
                    <a:pt x="4267200" y="300489"/>
                    <a:pt x="4242969" y="324720"/>
                    <a:pt x="421307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177142" tIns="15852" rIns="177142" bIns="15852" spcCol="1270" anchor="ctr"/>
            <a:lstStyle/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IN" dirty="0"/>
                <a:t>Axon</a:t>
              </a:r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2351584" y="4619769"/>
            <a:ext cx="6792416" cy="1108809"/>
            <a:chOff x="1524000" y="4477213"/>
            <a:chExt cx="6096000" cy="767387"/>
          </a:xfrm>
        </p:grpSpPr>
        <p:sp>
          <p:nvSpPr>
            <p:cNvPr id="10" name="Freeform 9"/>
            <p:cNvSpPr/>
            <p:nvPr/>
          </p:nvSpPr>
          <p:spPr>
            <a:xfrm>
              <a:off x="1524000" y="4639809"/>
              <a:ext cx="6096000" cy="604791"/>
            </a:xfrm>
            <a:custGeom>
              <a:avLst/>
              <a:gdLst>
                <a:gd name="connsiteX0" fmla="*/ 0 w 6096000"/>
                <a:gd name="connsiteY0" fmla="*/ 0 h 796950"/>
                <a:gd name="connsiteX1" fmla="*/ 6096000 w 6096000"/>
                <a:gd name="connsiteY1" fmla="*/ 0 h 796950"/>
                <a:gd name="connsiteX2" fmla="*/ 6096000 w 6096000"/>
                <a:gd name="connsiteY2" fmla="*/ 796950 h 796950"/>
                <a:gd name="connsiteX3" fmla="*/ 0 w 6096000"/>
                <a:gd name="connsiteY3" fmla="*/ 796950 h 796950"/>
                <a:gd name="connsiteX4" fmla="*/ 0 w 6096000"/>
                <a:gd name="connsiteY4" fmla="*/ 0 h 79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796950">
                  <a:moveTo>
                    <a:pt x="0" y="0"/>
                  </a:moveTo>
                  <a:lnTo>
                    <a:pt x="6096000" y="0"/>
                  </a:lnTo>
                  <a:lnTo>
                    <a:pt x="6096000" y="796950"/>
                  </a:lnTo>
                  <a:lnTo>
                    <a:pt x="0" y="79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73117" tIns="229108" rIns="473117" bIns="113792" spcCol="1270" anchor="ctr"/>
            <a:lstStyle/>
            <a:p>
              <a:pPr marL="171450" lvl="1" indent="-171450" defTabSz="7112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IN" sz="1600" dirty="0"/>
                <a:t>Small bulges at the end of axons that send messages to other neurons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1828800" y="4477213"/>
              <a:ext cx="4267200" cy="324720"/>
            </a:xfrm>
            <a:custGeom>
              <a:avLst/>
              <a:gdLst>
                <a:gd name="connsiteX0" fmla="*/ 0 w 4267200"/>
                <a:gd name="connsiteY0" fmla="*/ 54121 h 324720"/>
                <a:gd name="connsiteX1" fmla="*/ 54121 w 4267200"/>
                <a:gd name="connsiteY1" fmla="*/ 0 h 324720"/>
                <a:gd name="connsiteX2" fmla="*/ 4213079 w 4267200"/>
                <a:gd name="connsiteY2" fmla="*/ 0 h 324720"/>
                <a:gd name="connsiteX3" fmla="*/ 4267200 w 4267200"/>
                <a:gd name="connsiteY3" fmla="*/ 54121 h 324720"/>
                <a:gd name="connsiteX4" fmla="*/ 4267200 w 4267200"/>
                <a:gd name="connsiteY4" fmla="*/ 270599 h 324720"/>
                <a:gd name="connsiteX5" fmla="*/ 4213079 w 4267200"/>
                <a:gd name="connsiteY5" fmla="*/ 324720 h 324720"/>
                <a:gd name="connsiteX6" fmla="*/ 54121 w 4267200"/>
                <a:gd name="connsiteY6" fmla="*/ 324720 h 324720"/>
                <a:gd name="connsiteX7" fmla="*/ 0 w 4267200"/>
                <a:gd name="connsiteY7" fmla="*/ 270599 h 324720"/>
                <a:gd name="connsiteX8" fmla="*/ 0 w 426720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6720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4213079" y="0"/>
                  </a:lnTo>
                  <a:cubicBezTo>
                    <a:pt x="4242969" y="0"/>
                    <a:pt x="4267200" y="24231"/>
                    <a:pt x="4267200" y="54121"/>
                  </a:cubicBezTo>
                  <a:lnTo>
                    <a:pt x="4267200" y="270599"/>
                  </a:lnTo>
                  <a:cubicBezTo>
                    <a:pt x="4267200" y="300489"/>
                    <a:pt x="4242969" y="324720"/>
                    <a:pt x="421307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177142" tIns="15852" rIns="177142" bIns="15852" spcCol="1270" anchor="ctr"/>
            <a:lstStyle/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IN" dirty="0"/>
                <a:t>Terminal buttons</a:t>
              </a:r>
            </a:p>
          </p:txBody>
        </p:sp>
      </p:grp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2351584" y="5834211"/>
            <a:ext cx="6792416" cy="1023789"/>
            <a:chOff x="1524000" y="4965690"/>
            <a:chExt cx="6096000" cy="709720"/>
          </a:xfrm>
        </p:grpSpPr>
        <p:sp>
          <p:nvSpPr>
            <p:cNvPr id="12" name="Freeform 11"/>
            <p:cNvSpPr/>
            <p:nvPr/>
          </p:nvSpPr>
          <p:spPr>
            <a:xfrm>
              <a:off x="1524000" y="5127693"/>
              <a:ext cx="6096000" cy="547717"/>
            </a:xfrm>
            <a:custGeom>
              <a:avLst/>
              <a:gdLst>
                <a:gd name="connsiteX0" fmla="*/ 0 w 6096000"/>
                <a:gd name="connsiteY0" fmla="*/ 0 h 796950"/>
                <a:gd name="connsiteX1" fmla="*/ 6096000 w 6096000"/>
                <a:gd name="connsiteY1" fmla="*/ 0 h 796950"/>
                <a:gd name="connsiteX2" fmla="*/ 6096000 w 6096000"/>
                <a:gd name="connsiteY2" fmla="*/ 796950 h 796950"/>
                <a:gd name="connsiteX3" fmla="*/ 0 w 6096000"/>
                <a:gd name="connsiteY3" fmla="*/ 796950 h 796950"/>
                <a:gd name="connsiteX4" fmla="*/ 0 w 6096000"/>
                <a:gd name="connsiteY4" fmla="*/ 0 h 79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796950">
                  <a:moveTo>
                    <a:pt x="0" y="0"/>
                  </a:moveTo>
                  <a:lnTo>
                    <a:pt x="6096000" y="0"/>
                  </a:lnTo>
                  <a:lnTo>
                    <a:pt x="6096000" y="796950"/>
                  </a:lnTo>
                  <a:lnTo>
                    <a:pt x="0" y="79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73117" tIns="229108" rIns="473117" bIns="113792" spcCol="1270" anchor="ctr"/>
            <a:lstStyle/>
            <a:p>
              <a:pPr marL="171450" lvl="1" indent="-171450" defTabSz="7112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IN" sz="1600" dirty="0"/>
                <a:t>Protective coat of fat and protein that wraps around the axon</a:t>
              </a:r>
            </a:p>
          </p:txBody>
        </p:sp>
        <p:sp>
          <p:nvSpPr>
            <p:cNvPr id="13" name="Freeform 12"/>
            <p:cNvSpPr/>
            <p:nvPr/>
          </p:nvSpPr>
          <p:spPr>
            <a:xfrm>
              <a:off x="1828800" y="4965690"/>
              <a:ext cx="4267200" cy="324720"/>
            </a:xfrm>
            <a:custGeom>
              <a:avLst/>
              <a:gdLst>
                <a:gd name="connsiteX0" fmla="*/ 0 w 4267200"/>
                <a:gd name="connsiteY0" fmla="*/ 54121 h 324720"/>
                <a:gd name="connsiteX1" fmla="*/ 54121 w 4267200"/>
                <a:gd name="connsiteY1" fmla="*/ 0 h 324720"/>
                <a:gd name="connsiteX2" fmla="*/ 4213079 w 4267200"/>
                <a:gd name="connsiteY2" fmla="*/ 0 h 324720"/>
                <a:gd name="connsiteX3" fmla="*/ 4267200 w 4267200"/>
                <a:gd name="connsiteY3" fmla="*/ 54121 h 324720"/>
                <a:gd name="connsiteX4" fmla="*/ 4267200 w 4267200"/>
                <a:gd name="connsiteY4" fmla="*/ 270599 h 324720"/>
                <a:gd name="connsiteX5" fmla="*/ 4213079 w 4267200"/>
                <a:gd name="connsiteY5" fmla="*/ 324720 h 324720"/>
                <a:gd name="connsiteX6" fmla="*/ 54121 w 4267200"/>
                <a:gd name="connsiteY6" fmla="*/ 324720 h 324720"/>
                <a:gd name="connsiteX7" fmla="*/ 0 w 4267200"/>
                <a:gd name="connsiteY7" fmla="*/ 270599 h 324720"/>
                <a:gd name="connsiteX8" fmla="*/ 0 w 426720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6720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4213079" y="0"/>
                  </a:lnTo>
                  <a:cubicBezTo>
                    <a:pt x="4242969" y="0"/>
                    <a:pt x="4267200" y="24231"/>
                    <a:pt x="4267200" y="54121"/>
                  </a:cubicBezTo>
                  <a:lnTo>
                    <a:pt x="4267200" y="270599"/>
                  </a:lnTo>
                  <a:cubicBezTo>
                    <a:pt x="4267200" y="300489"/>
                    <a:pt x="4242969" y="324720"/>
                    <a:pt x="421307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177142" tIns="15852" rIns="177142" bIns="15852" spcCol="1270" anchor="ctr"/>
            <a:lstStyle/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IN" dirty="0"/>
                <a:t>Myelin sheath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90233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B31EF-5F25-F247-8179-C46FFD8F2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Structure of the Neuron</a:t>
            </a:r>
            <a:r>
              <a:rPr lang="en-US" altLang="en-US" sz="2000" dirty="0"/>
              <a:t> (4)</a:t>
            </a:r>
            <a:endParaRPr lang="en-US" dirty="0"/>
          </a:p>
        </p:txBody>
      </p:sp>
      <p:pic>
        <p:nvPicPr>
          <p:cNvPr id="4" name="Picture Placeholder 1" descr="A labeled illustration and a microscopic photograph of a neuron.">
            <a:extLst>
              <a:ext uri="{FF2B5EF4-FFF2-40B4-BE49-F238E27FC236}">
                <a16:creationId xmlns:a16="http://schemas.microsoft.com/office/drawing/2014/main" id="{5955292A-063F-6F46-A729-17FEB58060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0"/>
          <a:stretch/>
        </p:blipFill>
        <p:spPr>
          <a:xfrm>
            <a:off x="1812488" y="2603500"/>
            <a:ext cx="7772400" cy="3359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051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How Neurons Fire</a:t>
            </a:r>
          </a:p>
        </p:txBody>
      </p:sp>
      <p:sp>
        <p:nvSpPr>
          <p:cNvPr id="21508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>
            <a:normAutofit/>
          </a:bodyPr>
          <a:lstStyle/>
          <a:p>
            <a:pPr eaLnBrk="1" hangingPunct="1"/>
            <a:r>
              <a:rPr lang="en-IN" altLang="en-US" dirty="0"/>
              <a:t>Neurons follow an </a:t>
            </a:r>
            <a:r>
              <a:rPr lang="en-IN" altLang="en-US" b="1" dirty="0"/>
              <a:t>all-or-none law</a:t>
            </a:r>
          </a:p>
          <a:p>
            <a:pPr lvl="1" eaLnBrk="1" hangingPunct="1"/>
            <a:r>
              <a:rPr lang="en-IN" altLang="en-US" sz="1800" dirty="0"/>
              <a:t>Rule that neurons are either on or off</a:t>
            </a:r>
          </a:p>
          <a:p>
            <a:pPr eaLnBrk="1" hangingPunct="1"/>
            <a:r>
              <a:rPr lang="en-IN" altLang="en-US" b="1" dirty="0"/>
              <a:t>Resting state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State in which there is a negative electrical charge of about  -70 millivolts within a neuron</a:t>
            </a:r>
          </a:p>
          <a:p>
            <a:pPr lvl="1" eaLnBrk="1" hangingPunct="1"/>
            <a:r>
              <a:rPr lang="en-IN" altLang="en-US" sz="1800" dirty="0"/>
              <a:t>Before a neuron is triggered</a:t>
            </a:r>
          </a:p>
          <a:p>
            <a:pPr eaLnBrk="1" hangingPunct="1"/>
            <a:r>
              <a:rPr lang="en-IN" altLang="en-US" b="1" dirty="0"/>
              <a:t>Action potential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Electric nerve impulse that travels through a neuron’s axon when it is set off by a “trigger”</a:t>
            </a:r>
          </a:p>
          <a:p>
            <a:pPr lvl="1" eaLnBrk="1" hangingPunct="1"/>
            <a:r>
              <a:rPr lang="en-IN" altLang="en-US" sz="1800" dirty="0"/>
              <a:t>Positive electrical charge of about +40 millivolts within a neuron</a:t>
            </a:r>
          </a:p>
        </p:txBody>
      </p:sp>
    </p:spTree>
    <p:extLst>
      <p:ext uri="{BB962C8B-B14F-4D97-AF65-F5344CB8AC3E}">
        <p14:creationId xmlns:p14="http://schemas.microsoft.com/office/powerpoint/2010/main" val="3935443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How Neurons Fire</a:t>
            </a:r>
          </a:p>
        </p:txBody>
      </p:sp>
      <p:pic>
        <p:nvPicPr>
          <p:cNvPr id="5" name="Picture 2" descr="An illustration depicting the movement of an action potential along an axon,.">
            <a:extLst>
              <a:ext uri="{FF2B5EF4-FFF2-40B4-BE49-F238E27FC236}">
                <a16:creationId xmlns:a16="http://schemas.microsoft.com/office/drawing/2014/main" id="{42436A86-C48B-8E42-AAAE-0E53051E6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6"/>
          <a:stretch/>
        </p:blipFill>
        <p:spPr>
          <a:xfrm>
            <a:off x="356090" y="2966691"/>
            <a:ext cx="4192762" cy="3376235"/>
          </a:xfrm>
          <a:prstGeom prst="rect">
            <a:avLst/>
          </a:prstGeom>
        </p:spPr>
      </p:pic>
      <p:pic>
        <p:nvPicPr>
          <p:cNvPr id="6" name="Picture 3" descr="Two illustrations: A cutaway illustration of a portion of an axon, and a line graph charting voltage during an action potential.">
            <a:extLst>
              <a:ext uri="{FF2B5EF4-FFF2-40B4-BE49-F238E27FC236}">
                <a16:creationId xmlns:a16="http://schemas.microsoft.com/office/drawing/2014/main" id="{B5378E1A-AE9F-C549-B1BC-E8E57D1393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7"/>
          <a:stretch/>
        </p:blipFill>
        <p:spPr>
          <a:xfrm>
            <a:off x="4681990" y="2399532"/>
            <a:ext cx="7315200" cy="4280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059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Speed of Transmission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Speed at which an action potential travels along an axon is determined by the:</a:t>
            </a:r>
          </a:p>
          <a:p>
            <a:pPr lvl="1" eaLnBrk="1" hangingPunct="1"/>
            <a:r>
              <a:rPr lang="en-IN" altLang="en-US" dirty="0"/>
              <a:t>Axon’s size </a:t>
            </a:r>
          </a:p>
          <a:p>
            <a:pPr lvl="1" eaLnBrk="1" hangingPunct="1"/>
            <a:r>
              <a:rPr lang="en-IN" altLang="en-US" dirty="0"/>
              <a:t>Thickness of the myelin sheath</a:t>
            </a:r>
          </a:p>
          <a:p>
            <a:pPr eaLnBrk="1" hangingPunct="1"/>
            <a:r>
              <a:rPr lang="en-IN" altLang="en-US" dirty="0"/>
              <a:t>Neurons differ in terms of:</a:t>
            </a:r>
          </a:p>
          <a:p>
            <a:pPr lvl="1" eaLnBrk="1" hangingPunct="1"/>
            <a:r>
              <a:rPr lang="en-IN" altLang="en-US" dirty="0"/>
              <a:t>Quickness of an impulse </a:t>
            </a:r>
            <a:r>
              <a:rPr lang="en-US" altLang="en-US" dirty="0"/>
              <a:t>moving along the axon</a:t>
            </a:r>
          </a:p>
          <a:p>
            <a:pPr lvl="1" eaLnBrk="1" hangingPunct="1"/>
            <a:r>
              <a:rPr lang="en-US" altLang="en-US" dirty="0"/>
              <a:t>Potential rate of firing</a:t>
            </a:r>
            <a:endParaRPr lang="en-IN" altLang="en-US" dirty="0"/>
          </a:p>
          <a:p>
            <a:pPr eaLnBrk="1" hangingPunct="1"/>
            <a:r>
              <a:rPr lang="en-IN" altLang="en-US" dirty="0"/>
              <a:t>Intensity of a stimulus determines how much of a neuron’s potential firing rate is reached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210780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Where Neurons Meet: Bridging the Gap</a:t>
            </a:r>
            <a:r>
              <a:rPr lang="en-IN" altLang="en-US" sz="2000" dirty="0"/>
              <a:t> (1)</a:t>
            </a:r>
          </a:p>
        </p:txBody>
      </p:sp>
      <p:sp>
        <p:nvSpPr>
          <p:cNvPr id="276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b="1" dirty="0"/>
              <a:t>Synapse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Space between two neurons where the axon of a sending neuron communicates with the dendrites of a receiving neuron by using chemical messages</a:t>
            </a:r>
          </a:p>
          <a:p>
            <a:pPr eaLnBrk="1" hangingPunct="1"/>
            <a:r>
              <a:rPr lang="en-IN" altLang="en-US" b="1" dirty="0"/>
              <a:t>Neurotransmitters</a:t>
            </a:r>
            <a:r>
              <a:rPr lang="en-IN" altLang="en-US" dirty="0"/>
              <a:t>: Chemicals that carry messages across the synapse to the dendrite (and sometimes the cell body) of a receiving neuron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956335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Where Neurons Meet: Bridging the Gap </a:t>
            </a:r>
            <a:r>
              <a:rPr lang="en-IN" altLang="en-US" sz="2000" dirty="0"/>
              <a:t>(2)</a:t>
            </a:r>
          </a:p>
        </p:txBody>
      </p:sp>
      <p:sp>
        <p:nvSpPr>
          <p:cNvPr id="286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Every neuron is not capable of receiving the chemical message carried by a particular neurotransmitter</a:t>
            </a:r>
          </a:p>
          <a:p>
            <a:pPr lvl="1" eaLnBrk="1" hangingPunct="1"/>
            <a:r>
              <a:rPr lang="en-IN" altLang="en-US" dirty="0"/>
              <a:t>Successful chemical communication is possible only when a neurotransmitter fits precisely into a receptor site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54686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Where Neurons Meet: Bridging the Gap </a:t>
            </a:r>
            <a:r>
              <a:rPr lang="en-IN" altLang="en-US" sz="2000" dirty="0"/>
              <a:t>(3)</a:t>
            </a:r>
          </a:p>
        </p:txBody>
      </p:sp>
      <p:sp>
        <p:nvSpPr>
          <p:cNvPr id="297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Types of chemical message delivered by neurotransmitters:</a:t>
            </a:r>
          </a:p>
          <a:p>
            <a:pPr lvl="1" eaLnBrk="1" hangingPunct="1"/>
            <a:r>
              <a:rPr lang="en-IN" altLang="en-US" b="1" dirty="0"/>
              <a:t>Excitatory message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Makes it more likely that a receiving neuron will fire and an action potential will travel down its axon</a:t>
            </a:r>
          </a:p>
          <a:p>
            <a:pPr lvl="1" eaLnBrk="1" hangingPunct="1"/>
            <a:r>
              <a:rPr lang="en-IN" altLang="en-US" b="1" dirty="0"/>
              <a:t>Inhibitory message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Prevents or decreases the likelihood that a receiving neuron will fire</a:t>
            </a:r>
          </a:p>
          <a:p>
            <a:pPr lvl="1" eaLnBrk="1" hangingPunct="1"/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2437620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A5C6E-67EC-9A45-ADCF-7948BAF43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altLang="en-US" dirty="0"/>
              <a:t>Where Neurons Meet: Bridging the Gap </a:t>
            </a:r>
            <a:r>
              <a:rPr lang="en-IN" altLang="en-US" sz="2000" dirty="0"/>
              <a:t>(4)</a:t>
            </a:r>
            <a:endParaRPr lang="en-US" sz="2000" dirty="0"/>
          </a:p>
        </p:txBody>
      </p:sp>
      <p:pic>
        <p:nvPicPr>
          <p:cNvPr id="4" name="Picture 4" descr="A close-up illustration of a synapse on the right and several illustrations on the left depicting neurotransmittal from axon to dendrite.">
            <a:extLst>
              <a:ext uri="{FF2B5EF4-FFF2-40B4-BE49-F238E27FC236}">
                <a16:creationId xmlns:a16="http://schemas.microsoft.com/office/drawing/2014/main" id="{1E633415-87F6-CF43-A2AC-165BB03ACC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1"/>
          <a:stretch/>
        </p:blipFill>
        <p:spPr>
          <a:xfrm>
            <a:off x="3233853" y="2463335"/>
            <a:ext cx="5635453" cy="412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118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Where Neurons Meet: Bridging the Gap </a:t>
            </a:r>
            <a:r>
              <a:rPr lang="en-IN" altLang="en-US" sz="2000" dirty="0"/>
              <a:t>(5)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Neurotransmitters remaining at the site of the synapse lead to:</a:t>
            </a:r>
          </a:p>
          <a:p>
            <a:pPr lvl="1" eaLnBrk="1" hangingPunct="1"/>
            <a:r>
              <a:rPr lang="en-IN" altLang="en-US" dirty="0"/>
              <a:t>Receiving neurons awash, in a continual chemical bath</a:t>
            </a:r>
          </a:p>
          <a:p>
            <a:pPr lvl="1" eaLnBrk="1" hangingPunct="1"/>
            <a:r>
              <a:rPr lang="en-IN" altLang="en-US" dirty="0"/>
              <a:t>Producing constant stimulation or constant inhibition of the receiving neurons</a:t>
            </a:r>
          </a:p>
          <a:p>
            <a:pPr lvl="1" eaLnBrk="1" hangingPunct="1"/>
            <a:r>
              <a:rPr lang="en-IN" altLang="en-US" dirty="0"/>
              <a:t>Effective communication across the synapse will no longer be possible</a:t>
            </a:r>
          </a:p>
        </p:txBody>
      </p:sp>
    </p:spTree>
    <p:extLst>
      <p:ext uri="{BB962C8B-B14F-4D97-AF65-F5344CB8AC3E}">
        <p14:creationId xmlns:p14="http://schemas.microsoft.com/office/powerpoint/2010/main" val="32158795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Where Neurons Meet: Bridging the Gap </a:t>
            </a:r>
            <a:r>
              <a:rPr lang="en-IN" altLang="en-US" sz="2000" dirty="0"/>
              <a:t>(6)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IN" altLang="en-US" b="1" dirty="0"/>
              <a:t>Reuptake</a:t>
            </a:r>
            <a:r>
              <a:rPr lang="en-IN" altLang="en-US" dirty="0"/>
              <a:t>: Reabsorption of neurotransmitters by a terminal button</a:t>
            </a:r>
          </a:p>
          <a:p>
            <a:pPr lvl="1" eaLnBrk="1" hangingPunct="1"/>
            <a:r>
              <a:rPr lang="en-IN" altLang="en-US" dirty="0"/>
              <a:t>Understanding of reuptake has led to the development of certain drugs that treat psychological disorders</a:t>
            </a:r>
          </a:p>
          <a:p>
            <a:pPr lvl="2" eaLnBrk="1" hangingPunct="1"/>
            <a:r>
              <a:rPr lang="en-IN" altLang="en-US" sz="1600" dirty="0"/>
              <a:t>SSRIs (selective serotonin reuptake inhibitors): permit certain neurotransmitters to remain in synapses for a longer period of time</a:t>
            </a:r>
          </a:p>
          <a:p>
            <a:pPr lvl="3" eaLnBrk="1" hangingPunct="1"/>
            <a:r>
              <a:rPr lang="en-IN" altLang="en-US" sz="1600" dirty="0"/>
              <a:t>Reduces the symptoms of depression</a:t>
            </a:r>
          </a:p>
        </p:txBody>
      </p:sp>
    </p:spTree>
    <p:extLst>
      <p:ext uri="{BB962C8B-B14F-4D97-AF65-F5344CB8AC3E}">
        <p14:creationId xmlns:p14="http://schemas.microsoft.com/office/powerpoint/2010/main" val="34758398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24CC9-A8F1-794D-8FDB-5A9D456F5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Major Neurotransmitters</a:t>
            </a:r>
          </a:p>
        </p:txBody>
      </p:sp>
      <p:pic>
        <p:nvPicPr>
          <p:cNvPr id="4" name="Picture 5" descr="A four-column, six-row table summarizing the location, effect, and function of six neurotransmitters.">
            <a:extLst>
              <a:ext uri="{FF2B5EF4-FFF2-40B4-BE49-F238E27FC236}">
                <a16:creationId xmlns:a16="http://schemas.microsoft.com/office/drawing/2014/main" id="{7A788BC7-0EF6-9745-969A-5092453CE5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6"/>
          <a:stretch/>
        </p:blipFill>
        <p:spPr>
          <a:xfrm>
            <a:off x="2109850" y="2340087"/>
            <a:ext cx="7315200" cy="433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25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IN" sz="4000" dirty="0"/>
              <a:t>Central and Peripheral Nervous Systems </a:t>
            </a:r>
            <a:r>
              <a:rPr lang="en-IN" sz="2200" dirty="0"/>
              <a:t>(1)</a:t>
            </a:r>
          </a:p>
        </p:txBody>
      </p:sp>
      <p:sp>
        <p:nvSpPr>
          <p:cNvPr id="348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b="1" dirty="0"/>
              <a:t>Central nervous system (CNS)</a:t>
            </a:r>
            <a:r>
              <a:rPr lang="en-IN" altLang="en-US" dirty="0"/>
              <a:t>: Part of the nervous system that includes the brain and spinal cord</a:t>
            </a:r>
          </a:p>
          <a:p>
            <a:pPr lvl="1" eaLnBrk="1" hangingPunct="1"/>
            <a:r>
              <a:rPr lang="en-IN" altLang="en-US" b="1" dirty="0"/>
              <a:t>Spinal cord: </a:t>
            </a:r>
            <a:r>
              <a:rPr lang="en-IN" altLang="en-US" dirty="0"/>
              <a:t>Bundle of neurons that leaves the brain and runs down the length of the back</a:t>
            </a:r>
          </a:p>
          <a:p>
            <a:pPr lvl="2" eaLnBrk="1" hangingPunct="1"/>
            <a:r>
              <a:rPr lang="en-IN" altLang="en-US" sz="1600" dirty="0"/>
              <a:t>Main means for transmitting messages between the brain and the body</a:t>
            </a:r>
          </a:p>
          <a:p>
            <a:pPr lvl="2" eaLnBrk="1" hangingPunct="1"/>
            <a:r>
              <a:rPr lang="en-IN" altLang="en-US" sz="1600" dirty="0"/>
              <a:t>Controls simple behaviors on its own, without any help from the brain</a:t>
            </a:r>
          </a:p>
        </p:txBody>
      </p:sp>
    </p:spTree>
    <p:extLst>
      <p:ext uri="{BB962C8B-B14F-4D97-AF65-F5344CB8AC3E}">
        <p14:creationId xmlns:p14="http://schemas.microsoft.com/office/powerpoint/2010/main" val="31723701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Central and Peripheral Nervous Systems</a:t>
            </a:r>
            <a:r>
              <a:rPr lang="en-IN" sz="2000" dirty="0"/>
              <a:t> (2)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b="1" dirty="0"/>
              <a:t>Reflex: </a:t>
            </a:r>
            <a:r>
              <a:rPr lang="en-IN" dirty="0"/>
              <a:t>Automatic, involuntary response to an incoming stimulus</a:t>
            </a:r>
          </a:p>
          <a:p>
            <a:r>
              <a:rPr lang="en-US" dirty="0"/>
              <a:t>Kinds of neurons involved in reflexes:</a:t>
            </a:r>
          </a:p>
          <a:p>
            <a:pPr lvl="1"/>
            <a:r>
              <a:rPr lang="en-IN" b="1" dirty="0"/>
              <a:t>Sensory (afferent) neurons: </a:t>
            </a:r>
            <a:r>
              <a:rPr lang="en-IN" dirty="0"/>
              <a:t>Transmit information from the perimeter of the body to the central nervous system</a:t>
            </a:r>
          </a:p>
          <a:p>
            <a:pPr lvl="1"/>
            <a:r>
              <a:rPr lang="en-IN" b="1" dirty="0"/>
              <a:t>Motor (efferent) neurons: </a:t>
            </a:r>
            <a:r>
              <a:rPr lang="en-IN" dirty="0"/>
              <a:t>Communicate information from the nervous system to muscles and glands</a:t>
            </a:r>
          </a:p>
        </p:txBody>
      </p:sp>
    </p:spTree>
    <p:extLst>
      <p:ext uri="{BB962C8B-B14F-4D97-AF65-F5344CB8AC3E}">
        <p14:creationId xmlns:p14="http://schemas.microsoft.com/office/powerpoint/2010/main" val="24271699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Central and Peripheral Nervous Systems</a:t>
            </a:r>
            <a:r>
              <a:rPr lang="en-IN" sz="2000" dirty="0"/>
              <a:t> (3)</a:t>
            </a:r>
          </a:p>
        </p:txBody>
      </p:sp>
      <p:pic>
        <p:nvPicPr>
          <p:cNvPr id="4" name="Picture 6" descr="An organizational chart consisting of boxes and links showing the relationships of the parts of the nervous system.">
            <a:extLst>
              <a:ext uri="{FF2B5EF4-FFF2-40B4-BE49-F238E27FC236}">
                <a16:creationId xmlns:a16="http://schemas.microsoft.com/office/drawing/2014/main" id="{88EA89C0-5884-4747-98DA-C6987A7C7D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8"/>
          <a:stretch/>
        </p:blipFill>
        <p:spPr>
          <a:xfrm>
            <a:off x="460472" y="2362186"/>
            <a:ext cx="6179531" cy="4323936"/>
          </a:xfrm>
          <a:prstGeom prst="rect">
            <a:avLst/>
          </a:prstGeom>
        </p:spPr>
      </p:pic>
      <p:pic>
        <p:nvPicPr>
          <p:cNvPr id="5" name="Picture 7" descr="A photograph of a woman’s head and back, with the central and peripheral nervous system showing as if in an x-ray.">
            <a:extLst>
              <a:ext uri="{FF2B5EF4-FFF2-40B4-BE49-F238E27FC236}">
                <a16:creationId xmlns:a16="http://schemas.microsoft.com/office/drawing/2014/main" id="{9E51BC18-5A21-1943-B7DF-666F01A01C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0"/>
          <a:stretch/>
        </p:blipFill>
        <p:spPr>
          <a:xfrm>
            <a:off x="7579225" y="2258333"/>
            <a:ext cx="3657600" cy="459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6946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IN" sz="4000" dirty="0"/>
              <a:t>Central and Peripheral Nervous Systems </a:t>
            </a:r>
            <a:r>
              <a:rPr lang="en-IN" sz="2200" dirty="0"/>
              <a:t>(4)</a:t>
            </a:r>
          </a:p>
        </p:txBody>
      </p:sp>
      <p:sp>
        <p:nvSpPr>
          <p:cNvPr id="3686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b="1" dirty="0"/>
              <a:t>Peripheral nervous system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Made up of neurons with long axons and dendrites, it branches out from the spinal cord and brain and reaches the extremities of the body</a:t>
            </a:r>
          </a:p>
          <a:p>
            <a:pPr eaLnBrk="1" hangingPunct="1"/>
            <a:r>
              <a:rPr lang="en-US" altLang="en-US" dirty="0"/>
              <a:t>Includes</a:t>
            </a:r>
            <a:endParaRPr lang="en-IN" altLang="en-US" dirty="0"/>
          </a:p>
          <a:p>
            <a:pPr lvl="1" eaLnBrk="1" hangingPunct="1"/>
            <a:r>
              <a:rPr lang="en-IN" altLang="en-US" b="1" dirty="0"/>
              <a:t>Somatic division</a:t>
            </a:r>
            <a:r>
              <a:rPr lang="en-IN" altLang="en-US" dirty="0"/>
              <a:t>: Specializes in the control of voluntary movements and the communication of information to and from the sense organs</a:t>
            </a:r>
          </a:p>
          <a:p>
            <a:pPr lvl="1" eaLnBrk="1" hangingPunct="1"/>
            <a:r>
              <a:rPr lang="en-IN" altLang="en-US" b="1" dirty="0"/>
              <a:t>Autonomic division</a:t>
            </a:r>
            <a:r>
              <a:rPr lang="en-IN" altLang="en-US" dirty="0"/>
              <a:t>: Controls involuntary movement of the heart, glands, lungs, and other organs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343753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IN" sz="4000" dirty="0"/>
              <a:t>Activating the Divisions of the Autonomic Nervous System</a:t>
            </a:r>
            <a:endParaRPr lang="en-IN" sz="2200" dirty="0"/>
          </a:p>
        </p:txBody>
      </p:sp>
      <p:sp>
        <p:nvSpPr>
          <p:cNvPr id="39940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315294" cy="3416300"/>
          </a:xfrm>
        </p:spPr>
        <p:txBody>
          <a:bodyPr/>
          <a:lstStyle/>
          <a:p>
            <a:pPr eaLnBrk="1" hangingPunct="1"/>
            <a:r>
              <a:rPr lang="en-IN" altLang="en-US" dirty="0"/>
              <a:t>Autonomic nervous system consists of:</a:t>
            </a:r>
          </a:p>
          <a:p>
            <a:pPr lvl="1" eaLnBrk="1" hangingPunct="1"/>
            <a:r>
              <a:rPr lang="en-IN" altLang="en-US" b="1" dirty="0"/>
              <a:t>Sympathetic division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Acts to prepare the body for action in stressful situations, engaging all the organism’s resources to respond to a threat</a:t>
            </a:r>
          </a:p>
          <a:p>
            <a:pPr lvl="1" eaLnBrk="1" hangingPunct="1"/>
            <a:r>
              <a:rPr lang="en-IN" altLang="en-US" b="1" dirty="0"/>
              <a:t>Parasympathetic division</a:t>
            </a:r>
            <a:r>
              <a:rPr lang="en-IN" altLang="en-US" dirty="0"/>
              <a:t>: Acts to calm the body after an emergency has ended</a:t>
            </a:r>
          </a:p>
          <a:p>
            <a:pPr eaLnBrk="1" hangingPunct="1"/>
            <a:endParaRPr lang="en-IN" altLang="en-US" dirty="0"/>
          </a:p>
        </p:txBody>
      </p:sp>
      <p:pic>
        <p:nvPicPr>
          <p:cNvPr id="4" name="Picture 8" descr="A side-view illustration of the autonomic nervous system, with arrows pinpointing areas controlling sympathetic and parasympathetic organ function.">
            <a:extLst>
              <a:ext uri="{FF2B5EF4-FFF2-40B4-BE49-F238E27FC236}">
                <a16:creationId xmlns:a16="http://schemas.microsoft.com/office/drawing/2014/main" id="{6BE07B84-DA8C-2B41-848C-8F96562916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4"/>
          <a:stretch/>
        </p:blipFill>
        <p:spPr>
          <a:xfrm>
            <a:off x="7016188" y="2338336"/>
            <a:ext cx="4572000" cy="4519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550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IN" dirty="0"/>
              <a:t>The Endocrine System: Of Chemicals and Glands</a:t>
            </a:r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5187973" cy="34163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IN" altLang="en-US" b="1" dirty="0"/>
              <a:t>Endocrine system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A chemical communication network that sends messages throughout the body via the bloodstream</a:t>
            </a:r>
          </a:p>
          <a:p>
            <a:pPr eaLnBrk="1" hangingPunct="1"/>
            <a:r>
              <a:rPr lang="en-IN" altLang="en-US" b="1" dirty="0"/>
              <a:t>Hormones</a:t>
            </a:r>
            <a:r>
              <a:rPr lang="en-IN" altLang="en-US" dirty="0"/>
              <a:t>: Chemicals that circulate through the blood and regulate the functioning or growth of the body</a:t>
            </a:r>
          </a:p>
          <a:p>
            <a:r>
              <a:rPr lang="en-IN" altLang="en-US" b="1" dirty="0"/>
              <a:t>Pituitary gland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Major component of the endocrine system</a:t>
            </a:r>
            <a:r>
              <a:rPr lang="en-US" altLang="en-US" dirty="0"/>
              <a:t>, or the “master gland”</a:t>
            </a:r>
            <a:endParaRPr lang="en-IN" altLang="en-US" dirty="0"/>
          </a:p>
          <a:p>
            <a:pPr lvl="1" eaLnBrk="1" hangingPunct="1"/>
            <a:r>
              <a:rPr lang="en-IN" altLang="en-US" dirty="0"/>
              <a:t>Secretes hormones that control growth and other parts of the endocrine system</a:t>
            </a:r>
          </a:p>
          <a:p>
            <a:pPr eaLnBrk="1" hangingPunct="1"/>
            <a:endParaRPr lang="en-IN" altLang="en-US" sz="2800" dirty="0"/>
          </a:p>
        </p:txBody>
      </p:sp>
      <p:pic>
        <p:nvPicPr>
          <p:cNvPr id="4" name="Picture 9" descr="A front view of a man and woman arm-in-arm, with major glands showing as if in an x-ray.">
            <a:extLst>
              <a:ext uri="{FF2B5EF4-FFF2-40B4-BE49-F238E27FC236}">
                <a16:creationId xmlns:a16="http://schemas.microsoft.com/office/drawing/2014/main" id="{D5941B3F-4278-5E4F-83E3-0D3AC32DB9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0" b="-1"/>
          <a:stretch/>
        </p:blipFill>
        <p:spPr>
          <a:xfrm>
            <a:off x="8148577" y="2287510"/>
            <a:ext cx="3303260" cy="446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6028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IN" sz="4000" dirty="0"/>
              <a:t>Studying the Brain’s Structure and Functions: Spying on the Brain</a:t>
            </a:r>
            <a:r>
              <a:rPr lang="en-IN" sz="2200" dirty="0"/>
              <a:t> (1)</a:t>
            </a:r>
          </a:p>
        </p:txBody>
      </p:sp>
      <p:sp>
        <p:nvSpPr>
          <p:cNvPr id="45060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eaLnBrk="1" hangingPunct="1"/>
            <a:r>
              <a:rPr lang="en-IN" altLang="en-US" dirty="0"/>
              <a:t>Electroencephalogram (EEG)</a:t>
            </a:r>
          </a:p>
          <a:p>
            <a:pPr lvl="1" eaLnBrk="1" hangingPunct="1"/>
            <a:r>
              <a:rPr lang="en-IN" altLang="en-US" dirty="0"/>
              <a:t>Records electrical activity in the brain through electrodes placed on the outside of the skull</a:t>
            </a:r>
          </a:p>
          <a:p>
            <a:pPr eaLnBrk="1" hangingPunct="1"/>
            <a:r>
              <a:rPr lang="en-IN" altLang="en-US" dirty="0"/>
              <a:t>Functional magnetic resonance imaging (fMRI)</a:t>
            </a:r>
          </a:p>
          <a:p>
            <a:pPr lvl="1" eaLnBrk="1" hangingPunct="1"/>
            <a:r>
              <a:rPr lang="en-IN" altLang="en-US" dirty="0"/>
              <a:t>Provides a detailed, three dimensional computer-generated image of brain structures and activity by aiming a powerful magnetic field at the body</a:t>
            </a:r>
          </a:p>
        </p:txBody>
      </p:sp>
    </p:spTree>
    <p:extLst>
      <p:ext uri="{BB962C8B-B14F-4D97-AF65-F5344CB8AC3E}">
        <p14:creationId xmlns:p14="http://schemas.microsoft.com/office/powerpoint/2010/main" val="19071061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IN" sz="4000" dirty="0"/>
              <a:t>Studying the Brain’s Structure and Functions: Spying on the Brain</a:t>
            </a:r>
            <a:r>
              <a:rPr lang="en-IN" sz="2200" dirty="0"/>
              <a:t> (2)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Positron emission tomography (PET) </a:t>
            </a:r>
          </a:p>
          <a:p>
            <a:pPr lvl="1" eaLnBrk="1" hangingPunct="1"/>
            <a:r>
              <a:rPr lang="en-IN" altLang="en-US" dirty="0"/>
              <a:t>Shows biochemical activity within the brain at a given moment</a:t>
            </a:r>
          </a:p>
          <a:p>
            <a:pPr lvl="2" eaLnBrk="1" hangingPunct="1"/>
            <a:r>
              <a:rPr lang="en-IN" altLang="en-US" dirty="0"/>
              <a:t>Requires radioactive tracer injection</a:t>
            </a:r>
          </a:p>
          <a:p>
            <a:pPr eaLnBrk="1" hangingPunct="1"/>
            <a:r>
              <a:rPr lang="en-US" altLang="en-US" dirty="0"/>
              <a:t>Transcranial magnetic stimulation (TMS)</a:t>
            </a:r>
            <a:endParaRPr lang="en-IN" altLang="en-US" dirty="0"/>
          </a:p>
          <a:p>
            <a:pPr lvl="1" eaLnBrk="1" hangingPunct="1"/>
            <a:r>
              <a:rPr lang="en-IN" altLang="en-US" dirty="0"/>
              <a:t>Causes a momentary interruption of electrical activity by exposing a tiny region of the brain to a strong magnetic field</a:t>
            </a:r>
          </a:p>
          <a:p>
            <a:pPr eaLnBrk="1" hangingPunct="1"/>
            <a:endParaRPr lang="en-IN" altLang="en-US" sz="2400" dirty="0"/>
          </a:p>
          <a:p>
            <a:pPr eaLnBrk="1" hangingPunct="1"/>
            <a:endParaRPr lang="en-IN" altLang="en-US" sz="2400" dirty="0"/>
          </a:p>
          <a:p>
            <a:pPr eaLnBrk="1" hangingPunct="1"/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29147653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IN" dirty="0"/>
              <a:t>The Central Core: Our “Old Brain”</a:t>
            </a:r>
            <a:r>
              <a:rPr lang="en-IN" sz="2200" dirty="0"/>
              <a:t> (1)</a:t>
            </a:r>
          </a:p>
        </p:txBody>
      </p:sp>
      <p:pic>
        <p:nvPicPr>
          <p:cNvPr id="7" name="Picture Placeholder 5" descr="Comparison of relative size and complexity of brain structures (from smallest/simplest to largets, most complex) in rat, cat, chimpanzee, human.">
            <a:extLst>
              <a:ext uri="{FF2B5EF4-FFF2-40B4-BE49-F238E27FC236}">
                <a16:creationId xmlns:a16="http://schemas.microsoft.com/office/drawing/2014/main" id="{D75C7F39-DA33-114A-9A0C-DFCBE356D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54" y="2957490"/>
            <a:ext cx="9843246" cy="2952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4399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IN" dirty="0"/>
              <a:t>The Central Core: Our “Old Brain”</a:t>
            </a:r>
            <a:r>
              <a:rPr lang="en-IN" sz="2200" dirty="0"/>
              <a:t> (2)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>
          <a:xfrm>
            <a:off x="1154955" y="2603499"/>
            <a:ext cx="6333866" cy="3704703"/>
          </a:xfrm>
        </p:spPr>
        <p:txBody>
          <a:bodyPr>
            <a:normAutofit/>
          </a:bodyPr>
          <a:lstStyle/>
          <a:p>
            <a:pPr eaLnBrk="1" hangingPunct="1"/>
            <a:r>
              <a:rPr lang="en-IN" altLang="en-US" b="1" dirty="0"/>
              <a:t>Central core</a:t>
            </a:r>
            <a:r>
              <a:rPr lang="en-IN" altLang="en-US" dirty="0"/>
              <a:t>: “Old brain” </a:t>
            </a:r>
          </a:p>
          <a:p>
            <a:pPr lvl="1" eaLnBrk="1" hangingPunct="1"/>
            <a:r>
              <a:rPr lang="en-IN" altLang="en-US" dirty="0"/>
              <a:t>Controls basic functions such as eating and sleeping and is common to all vertebrates</a:t>
            </a:r>
          </a:p>
          <a:p>
            <a:pPr eaLnBrk="1" hangingPunct="1"/>
            <a:r>
              <a:rPr lang="en-US" altLang="en-US" b="1" dirty="0"/>
              <a:t>Hindbrain</a:t>
            </a:r>
            <a:r>
              <a:rPr lang="en-US" altLang="en-US" dirty="0"/>
              <a:t> contains:</a:t>
            </a:r>
          </a:p>
          <a:p>
            <a:pPr lvl="1" eaLnBrk="1" hangingPunct="1"/>
            <a:r>
              <a:rPr lang="en-IN" altLang="en-US" b="1" dirty="0"/>
              <a:t>Medulla</a:t>
            </a:r>
            <a:r>
              <a:rPr lang="en-IN" altLang="en-US" dirty="0"/>
              <a:t>: Controls a critical body functions, such as breathing and heartbeat</a:t>
            </a:r>
          </a:p>
          <a:p>
            <a:pPr lvl="1" eaLnBrk="1" hangingPunct="1"/>
            <a:r>
              <a:rPr lang="en-IN" altLang="en-US" b="1" dirty="0"/>
              <a:t>Pons</a:t>
            </a:r>
            <a:r>
              <a:rPr lang="en-IN" altLang="en-US" dirty="0"/>
              <a:t>: Bridge in the hindbrain</a:t>
            </a:r>
          </a:p>
          <a:p>
            <a:pPr lvl="2" eaLnBrk="1" hangingPunct="1"/>
            <a:r>
              <a:rPr lang="en-IN" altLang="en-US" dirty="0"/>
              <a:t>Acts as a transmitter of motor information</a:t>
            </a:r>
          </a:p>
          <a:p>
            <a:pPr lvl="2" eaLnBrk="1" hangingPunct="1"/>
            <a:r>
              <a:rPr lang="en-IN" altLang="en-US" dirty="0"/>
              <a:t>Involved in regulating sleep</a:t>
            </a:r>
          </a:p>
          <a:p>
            <a:pPr lvl="1" eaLnBrk="1" hangingPunct="1"/>
            <a:r>
              <a:rPr lang="en-IN" altLang="en-US" b="1" dirty="0"/>
              <a:t>Cerebellum</a:t>
            </a:r>
            <a:r>
              <a:rPr lang="en-IN" altLang="en-US" dirty="0"/>
              <a:t>: Part of the brain that controls bodily balance</a:t>
            </a:r>
            <a:endParaRPr lang="en-IN" altLang="en-US" b="1" dirty="0"/>
          </a:p>
          <a:p>
            <a:pPr lvl="2" eaLnBrk="1" hangingPunct="1"/>
            <a:endParaRPr lang="en-IN" altLang="en-US" sz="2400" dirty="0"/>
          </a:p>
        </p:txBody>
      </p:sp>
      <p:pic>
        <p:nvPicPr>
          <p:cNvPr id="4" name="Picture 10" descr="Figure 2 is an illustration of a cross-section of the brain, with the central core, or “old brain” and the cerebral cortex, or “new brain” labeled.">
            <a:extLst>
              <a:ext uri="{FF2B5EF4-FFF2-40B4-BE49-F238E27FC236}">
                <a16:creationId xmlns:a16="http://schemas.microsoft.com/office/drawing/2014/main" id="{E9641A10-AEB3-2A44-A03A-ACE2BBDE8E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5"/>
          <a:stretch/>
        </p:blipFill>
        <p:spPr>
          <a:xfrm>
            <a:off x="7488821" y="2603499"/>
            <a:ext cx="4096512" cy="406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8438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IN" dirty="0"/>
              <a:t>The Central Core: Our “Old Brain”</a:t>
            </a:r>
            <a:r>
              <a:rPr lang="en-IN" sz="2200" dirty="0"/>
              <a:t> (3)</a:t>
            </a:r>
          </a:p>
        </p:txBody>
      </p:sp>
      <p:sp>
        <p:nvSpPr>
          <p:cNvPr id="491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b="1" dirty="0"/>
              <a:t>Reticular formation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Extends from the medulla through the pons, passing through the midbrain and the forebrain</a:t>
            </a:r>
          </a:p>
          <a:p>
            <a:pPr lvl="1" eaLnBrk="1" hangingPunct="1"/>
            <a:r>
              <a:rPr lang="en-IN" altLang="en-US" dirty="0"/>
              <a:t>Produces general arousal of the body</a:t>
            </a:r>
          </a:p>
          <a:p>
            <a:pPr eaLnBrk="1" hangingPunct="1"/>
            <a:r>
              <a:rPr lang="en-IN" altLang="en-US" b="1" dirty="0"/>
              <a:t>Thalamus</a:t>
            </a:r>
            <a:r>
              <a:rPr lang="en-IN" altLang="en-US" dirty="0"/>
              <a:t>: Part of the brain located in the middle of the central core that acts primarily to relay information about the senses</a:t>
            </a:r>
          </a:p>
        </p:txBody>
      </p:sp>
    </p:spTree>
    <p:extLst>
      <p:ext uri="{BB962C8B-B14F-4D97-AF65-F5344CB8AC3E}">
        <p14:creationId xmlns:p14="http://schemas.microsoft.com/office/powerpoint/2010/main" val="17795863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The Central Core: Our “Old Brain”</a:t>
            </a:r>
            <a:r>
              <a:rPr lang="en-IN" sz="2000" dirty="0"/>
              <a:t> (4)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b="1" dirty="0"/>
              <a:t>Hypothalamus: </a:t>
            </a:r>
            <a:r>
              <a:rPr lang="en-IN" dirty="0"/>
              <a:t>Tiny part of the brain, located below the thalamus</a:t>
            </a:r>
          </a:p>
          <a:p>
            <a:pPr lvl="1"/>
            <a:r>
              <a:rPr lang="en-IN" dirty="0"/>
              <a:t>Maintains homeostasis</a:t>
            </a:r>
          </a:p>
          <a:p>
            <a:pPr lvl="1"/>
            <a:r>
              <a:rPr lang="en-IN" dirty="0"/>
              <a:t>Produces and regulates </a:t>
            </a:r>
            <a:r>
              <a:rPr lang="en-IN" dirty="0" err="1"/>
              <a:t>behavior</a:t>
            </a:r>
            <a:r>
              <a:rPr lang="en-IN" dirty="0"/>
              <a:t> that is critical to the basic survival of the species</a:t>
            </a:r>
          </a:p>
          <a:p>
            <a:pPr lvl="2"/>
            <a:r>
              <a:rPr lang="en-IN" sz="1600" dirty="0"/>
              <a:t>Eating, self-protection, sex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035542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6550E-C38E-4D40-B31F-124BEDF92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Major Structures of the Brain</a:t>
            </a:r>
          </a:p>
        </p:txBody>
      </p:sp>
      <p:pic>
        <p:nvPicPr>
          <p:cNvPr id="4" name="Picture 11" descr="A side-view photograph of a woman’s head, with the brain showing as if in an x-ray, with its major parts labeled.">
            <a:extLst>
              <a:ext uri="{FF2B5EF4-FFF2-40B4-BE49-F238E27FC236}">
                <a16:creationId xmlns:a16="http://schemas.microsoft.com/office/drawing/2014/main" id="{E0799B3C-2DBD-E547-910C-FFBF088269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8"/>
          <a:stretch/>
        </p:blipFill>
        <p:spPr>
          <a:xfrm>
            <a:off x="2170099" y="2440364"/>
            <a:ext cx="7315200" cy="429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37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Limbic System: Beyond the Central Core</a:t>
            </a:r>
          </a:p>
        </p:txBody>
      </p:sp>
      <p:sp>
        <p:nvSpPr>
          <p:cNvPr id="51203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4840732" cy="3416300"/>
          </a:xfrm>
        </p:spPr>
        <p:txBody>
          <a:bodyPr/>
          <a:lstStyle/>
          <a:p>
            <a:r>
              <a:rPr lang="en-US" altLang="en-US" b="1" dirty="0"/>
              <a:t>Limbic system</a:t>
            </a:r>
            <a:r>
              <a:rPr lang="en-US" altLang="en-US" dirty="0"/>
              <a:t>: Part of the brain that controls eating, aggression, and reproduction</a:t>
            </a:r>
          </a:p>
          <a:p>
            <a:pPr lvl="1"/>
            <a:r>
              <a:rPr lang="en-US" altLang="en-US" dirty="0"/>
              <a:t>Includes the </a:t>
            </a:r>
            <a:r>
              <a:rPr lang="en-US" altLang="en-US" b="1" dirty="0"/>
              <a:t>amygdala</a:t>
            </a:r>
            <a:r>
              <a:rPr lang="en-US" altLang="en-US" dirty="0"/>
              <a:t> and </a:t>
            </a:r>
            <a:r>
              <a:rPr lang="en-US" altLang="en-US" b="1" dirty="0"/>
              <a:t>hippocampus</a:t>
            </a:r>
          </a:p>
          <a:p>
            <a:pPr lvl="1"/>
            <a:r>
              <a:rPr lang="en-US" altLang="en-US" dirty="0"/>
              <a:t>Plays an important role in emotion, learning, and memory, along with hippocampus</a:t>
            </a:r>
          </a:p>
          <a:p>
            <a:r>
              <a:rPr lang="en-US" altLang="en-US" dirty="0"/>
              <a:t>Otherwise referred as “animal brain,” due to similarities in structures and functions to those of other mammals</a:t>
            </a:r>
          </a:p>
        </p:txBody>
      </p:sp>
      <p:pic>
        <p:nvPicPr>
          <p:cNvPr id="4" name="Picture 12" descr="Figure 4 is an illustration of a cross-section of the brain, with the iambic system (frontal lobe, amygdala, hippocampus, and spinal cord) showing. ">
            <a:extLst>
              <a:ext uri="{FF2B5EF4-FFF2-40B4-BE49-F238E27FC236}">
                <a16:creationId xmlns:a16="http://schemas.microsoft.com/office/drawing/2014/main" id="{88BD9765-D2DC-034F-A58D-9FAF4DFB1E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6"/>
          <a:stretch/>
        </p:blipFill>
        <p:spPr>
          <a:xfrm>
            <a:off x="7148910" y="2420044"/>
            <a:ext cx="4047744" cy="4081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6756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</p:spPr>
        <p:txBody>
          <a:bodyPr/>
          <a:lstStyle/>
          <a:p>
            <a:pPr eaLnBrk="1" hangingPunct="1"/>
            <a:r>
              <a:rPr lang="en-IN" altLang="en-US" dirty="0"/>
              <a:t>The Cerebral Cortex: Our “New Brain”</a:t>
            </a:r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Responsible for the most sophisticated information processing in the brain</a:t>
            </a:r>
          </a:p>
          <a:p>
            <a:r>
              <a:rPr lang="en-IN" altLang="en-US" b="1" dirty="0"/>
              <a:t>Lobes</a:t>
            </a:r>
            <a:r>
              <a:rPr lang="en-IN" altLang="en-US" dirty="0"/>
              <a:t>:</a:t>
            </a:r>
            <a:r>
              <a:rPr lang="en-US" altLang="en-US" dirty="0"/>
              <a:t> Four major sections of the cerebral cortex</a:t>
            </a:r>
            <a:endParaRPr lang="en-IN" altLang="en-US" dirty="0"/>
          </a:p>
          <a:p>
            <a:pPr lvl="1" eaLnBrk="1" hangingPunct="1"/>
            <a:r>
              <a:rPr lang="en-IN" altLang="en-US" dirty="0"/>
              <a:t>Frontal </a:t>
            </a:r>
          </a:p>
          <a:p>
            <a:pPr lvl="1" eaLnBrk="1" hangingPunct="1"/>
            <a:r>
              <a:rPr lang="en-IN" altLang="en-US" dirty="0"/>
              <a:t>Parietal </a:t>
            </a:r>
          </a:p>
          <a:p>
            <a:pPr lvl="1" eaLnBrk="1" hangingPunct="1"/>
            <a:r>
              <a:rPr lang="en-IN" altLang="en-US" dirty="0"/>
              <a:t>Temporal </a:t>
            </a:r>
          </a:p>
          <a:p>
            <a:pPr lvl="1" eaLnBrk="1" hangingPunct="1"/>
            <a:r>
              <a:rPr lang="en-IN" altLang="en-US" dirty="0"/>
              <a:t>Occipital </a:t>
            </a:r>
          </a:p>
          <a:p>
            <a:pPr eaLnBrk="1" hangingPunct="1"/>
            <a:r>
              <a:rPr lang="en-IN" altLang="en-US" b="1" dirty="0"/>
              <a:t>Sulci</a:t>
            </a:r>
            <a:r>
              <a:rPr lang="en-IN" altLang="en-US" dirty="0"/>
              <a:t>:</a:t>
            </a:r>
            <a:r>
              <a:rPr lang="en-US" altLang="en-US" dirty="0"/>
              <a:t> deep grooves in the cortex that physically divide the four sets of lobes</a:t>
            </a:r>
            <a:endParaRPr lang="en-IN" altLang="en-US" dirty="0"/>
          </a:p>
          <a:p>
            <a:pPr lvl="1" eaLnBrk="1" hangingPunct="1"/>
            <a:endParaRPr lang="en-IN" altLang="en-US" sz="2600" dirty="0"/>
          </a:p>
        </p:txBody>
      </p:sp>
    </p:spTree>
    <p:extLst>
      <p:ext uri="{BB962C8B-B14F-4D97-AF65-F5344CB8AC3E}">
        <p14:creationId xmlns:p14="http://schemas.microsoft.com/office/powerpoint/2010/main" val="25936908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9EAF8-73E8-044A-8617-EE5528CFB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Cerebral Cortex</a:t>
            </a:r>
          </a:p>
        </p:txBody>
      </p:sp>
      <p:pic>
        <p:nvPicPr>
          <p:cNvPr id="4" name="Picture 13" descr="A side-view photograph of a man’s head, with the brain showing as if in an x-ray, with the areas of the cerebral cortex labeled.">
            <a:extLst>
              <a:ext uri="{FF2B5EF4-FFF2-40B4-BE49-F238E27FC236}">
                <a16:creationId xmlns:a16="http://schemas.microsoft.com/office/drawing/2014/main" id="{C9AE2C7E-8CBC-6541-BAF0-5A5A5DD9D9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3"/>
          <a:stretch/>
        </p:blipFill>
        <p:spPr>
          <a:xfrm>
            <a:off x="2301512" y="2286965"/>
            <a:ext cx="7315200" cy="4571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5227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The Motor Area of the Cortex</a:t>
            </a:r>
          </a:p>
        </p:txBody>
      </p:sp>
      <p:sp>
        <p:nvSpPr>
          <p:cNvPr id="5427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IN" altLang="en-US" b="1" dirty="0"/>
              <a:t>Motor area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Responsible for the body’s voluntary movement</a:t>
            </a:r>
          </a:p>
          <a:p>
            <a:pPr lvl="1" eaLnBrk="1" hangingPunct="1"/>
            <a:r>
              <a:rPr lang="en-IN" altLang="en-US" dirty="0"/>
              <a:t>Well mapped: researchers have identified the amount and relative location of cortical tissue used to produce movement in specific parts of the body</a:t>
            </a:r>
          </a:p>
          <a:p>
            <a:r>
              <a:rPr lang="en-IN" altLang="en-US" b="1" dirty="0"/>
              <a:t>Sensory area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Site in the brain of the tissue that corresponds to each of the senses, with the degree of sensitivity related to the amount of tissue</a:t>
            </a:r>
          </a:p>
          <a:p>
            <a:pPr lvl="1"/>
            <a:r>
              <a:rPr lang="en-IN" altLang="en-US" sz="1700" dirty="0"/>
              <a:t>Example: somatosensory area - in the parietal lobe; specific locations associated with the ability to perceive touch and pressure in a particular location on the body</a:t>
            </a:r>
          </a:p>
          <a:p>
            <a:pPr lvl="1"/>
            <a:r>
              <a:rPr lang="en-IN" altLang="en-US" sz="1700" dirty="0"/>
              <a:t>Auditory area in temporal lobe</a:t>
            </a:r>
          </a:p>
          <a:p>
            <a:pPr lvl="1"/>
            <a:r>
              <a:rPr lang="en-IN" altLang="en-US" sz="1700" dirty="0"/>
              <a:t>Visual area in occipital lobe</a:t>
            </a:r>
          </a:p>
          <a:p>
            <a:pPr lvl="1" eaLnBrk="1" hangingPunct="1"/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20750367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The Association Areas of the Cortex</a:t>
            </a:r>
          </a:p>
        </p:txBody>
      </p:sp>
      <p:sp>
        <p:nvSpPr>
          <p:cNvPr id="5427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IN" altLang="en-US" sz="1900" b="1" dirty="0"/>
              <a:t>Association areas</a:t>
            </a:r>
            <a:r>
              <a:rPr lang="en-IN" altLang="en-US" sz="1900" dirty="0"/>
              <a:t>:</a:t>
            </a:r>
            <a:r>
              <a:rPr lang="en-IN" altLang="en-US" sz="1900" b="1" dirty="0"/>
              <a:t> </a:t>
            </a:r>
            <a:r>
              <a:rPr lang="en-IN" altLang="en-US" sz="1900" dirty="0"/>
              <a:t>Site of the higher mental processes</a:t>
            </a:r>
          </a:p>
          <a:p>
            <a:pPr lvl="1" eaLnBrk="1" hangingPunct="1"/>
            <a:r>
              <a:rPr lang="en-IN" altLang="en-US" dirty="0"/>
              <a:t>Thought, language, memory, and speech</a:t>
            </a:r>
          </a:p>
          <a:p>
            <a:pPr lvl="1" eaLnBrk="1" hangingPunct="1"/>
            <a:r>
              <a:rPr lang="en-IN" altLang="en-US" dirty="0"/>
              <a:t>Executive function: planning, goal setting, judgment, impulse control </a:t>
            </a:r>
          </a:p>
          <a:p>
            <a:pPr eaLnBrk="1" hangingPunct="1"/>
            <a:r>
              <a:rPr lang="en-IN" altLang="en-US" sz="1900" dirty="0"/>
              <a:t>Example: Phineas Gage, railroad worker accident</a:t>
            </a:r>
          </a:p>
          <a:p>
            <a:pPr lvl="1" eaLnBrk="1" hangingPunct="1"/>
            <a:r>
              <a:rPr lang="en-IN" altLang="en-US" dirty="0"/>
              <a:t>Damage to the association area</a:t>
            </a:r>
          </a:p>
          <a:p>
            <a:pPr eaLnBrk="1" hangingPunct="1"/>
            <a:r>
              <a:rPr lang="en-IN" altLang="en-US" dirty="0"/>
              <a:t>Aphasia: result from injuries to the association areas of the brain, and create problems with language</a:t>
            </a:r>
          </a:p>
          <a:p>
            <a:pPr lvl="1" eaLnBrk="1" hangingPunct="1"/>
            <a:r>
              <a:rPr lang="en-IN" altLang="en-US" dirty="0"/>
              <a:t>Broca’s aphasia</a:t>
            </a:r>
          </a:p>
          <a:p>
            <a:pPr lvl="1" eaLnBrk="1" hangingPunct="1"/>
            <a:r>
              <a:rPr lang="en-IN" altLang="en-US" dirty="0"/>
              <a:t>Wenicke’s aphasia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7031867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Neuroplasticity and the Brain</a:t>
            </a:r>
          </a:p>
        </p:txBody>
      </p:sp>
      <p:sp>
        <p:nvSpPr>
          <p:cNvPr id="5632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IN" altLang="en-US" b="1" dirty="0"/>
              <a:t>Neuroplasticity</a:t>
            </a:r>
            <a:endParaRPr lang="en-IN" altLang="en-US" dirty="0"/>
          </a:p>
          <a:p>
            <a:pPr lvl="1" eaLnBrk="1" hangingPunct="1"/>
            <a:r>
              <a:rPr lang="en-IN" altLang="en-US" dirty="0"/>
              <a:t>Changes in the brain that occur throughout the life span relating to the addition of new neurons</a:t>
            </a:r>
          </a:p>
          <a:p>
            <a:pPr lvl="1" eaLnBrk="1" hangingPunct="1"/>
            <a:r>
              <a:rPr lang="en-IN" altLang="en-US" dirty="0"/>
              <a:t>New interconnections between neurons</a:t>
            </a:r>
          </a:p>
          <a:p>
            <a:pPr lvl="1" eaLnBrk="1" hangingPunct="1"/>
            <a:r>
              <a:rPr lang="en-IN" altLang="en-US" dirty="0"/>
              <a:t>Reorganization of information-processing areas</a:t>
            </a:r>
          </a:p>
          <a:p>
            <a:pPr eaLnBrk="1" hangingPunct="1"/>
            <a:r>
              <a:rPr lang="en-IN" altLang="en-US" dirty="0"/>
              <a:t>Neurogenesis - Creation of new neurons </a:t>
            </a:r>
            <a:r>
              <a:rPr lang="en-US" altLang="en-US" dirty="0"/>
              <a:t>in certain areas of the brain during adulthood</a:t>
            </a:r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34576269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IN" dirty="0"/>
              <a:t>The Specialization of the Hemispheres: Two Brains or One?</a:t>
            </a:r>
          </a:p>
        </p:txBody>
      </p:sp>
      <p:sp>
        <p:nvSpPr>
          <p:cNvPr id="573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Brain is divided into two roughly mirror-image halves</a:t>
            </a:r>
          </a:p>
          <a:p>
            <a:pPr eaLnBrk="1" hangingPunct="1"/>
            <a:r>
              <a:rPr lang="en-IN" altLang="en-US" b="1" dirty="0"/>
              <a:t>Hemispheres</a:t>
            </a:r>
            <a:r>
              <a:rPr lang="en-IN" altLang="en-US" dirty="0"/>
              <a:t>: Symmetrical left and right halves of the brain that control the side of the body opposite to their location</a:t>
            </a:r>
          </a:p>
          <a:p>
            <a:pPr eaLnBrk="1" hangingPunct="1"/>
            <a:r>
              <a:rPr lang="en-IN" altLang="en-US" b="1" dirty="0"/>
              <a:t>Lateralization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Dominance of one hemisphere of the brain in specific functions</a:t>
            </a:r>
          </a:p>
          <a:p>
            <a:pPr lvl="1" eaLnBrk="1" hangingPunct="1"/>
            <a:r>
              <a:rPr lang="en-IN" altLang="en-US" dirty="0"/>
              <a:t>Language</a:t>
            </a:r>
          </a:p>
          <a:p>
            <a:pPr eaLnBrk="1" hangingPunct="1"/>
            <a:endParaRPr lang="en-IN" altLang="en-US" sz="2800" dirty="0"/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8386137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{AFDDF891-A86B-764A-B1F0-49DCA389DCDD}tf10001076</Template>
  <TotalTime>195</TotalTime>
  <Words>1602</Words>
  <Application>Microsoft Macintosh PowerPoint</Application>
  <PresentationFormat>Widescreen</PresentationFormat>
  <Paragraphs>162</Paragraphs>
  <Slides>35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Century Gothic</vt:lpstr>
      <vt:lpstr>Wingdings 3</vt:lpstr>
      <vt:lpstr>Ion Boardroom</vt:lpstr>
      <vt:lpstr>PY200/PY211 General Psychology </vt:lpstr>
      <vt:lpstr>The Structure of the Neuron (1)</vt:lpstr>
      <vt:lpstr>The Structure of the Neuron (2)</vt:lpstr>
      <vt:lpstr>The Structure of the Neuron (3)</vt:lpstr>
      <vt:lpstr>The Structure of the Neuron (4)</vt:lpstr>
      <vt:lpstr>How Neurons Fire</vt:lpstr>
      <vt:lpstr>How Neurons Fire</vt:lpstr>
      <vt:lpstr>Speed of Transmission</vt:lpstr>
      <vt:lpstr>Where Neurons Meet: Bridging the Gap (1)</vt:lpstr>
      <vt:lpstr>Where Neurons Meet: Bridging the Gap (2)</vt:lpstr>
      <vt:lpstr>Where Neurons Meet: Bridging the Gap (3)</vt:lpstr>
      <vt:lpstr>Where Neurons Meet: Bridging the Gap (4)</vt:lpstr>
      <vt:lpstr>Where Neurons Meet: Bridging the Gap (5)</vt:lpstr>
      <vt:lpstr>Where Neurons Meet: Bridging the Gap (6)</vt:lpstr>
      <vt:lpstr>Major Neurotransmitters</vt:lpstr>
      <vt:lpstr>Central and Peripheral Nervous Systems (1)</vt:lpstr>
      <vt:lpstr>Central and Peripheral Nervous Systems (2)</vt:lpstr>
      <vt:lpstr>Central and Peripheral Nervous Systems (3)</vt:lpstr>
      <vt:lpstr>Central and Peripheral Nervous Systems (4)</vt:lpstr>
      <vt:lpstr>Activating the Divisions of the Autonomic Nervous System</vt:lpstr>
      <vt:lpstr>The Endocrine System: Of Chemicals and Glands</vt:lpstr>
      <vt:lpstr>Studying the Brain’s Structure and Functions: Spying on the Brain (1)</vt:lpstr>
      <vt:lpstr>Studying the Brain’s Structure and Functions: Spying on the Brain (2)</vt:lpstr>
      <vt:lpstr>The Central Core: Our “Old Brain” (1)</vt:lpstr>
      <vt:lpstr>The Central Core: Our “Old Brain” (2)</vt:lpstr>
      <vt:lpstr>The Central Core: Our “Old Brain” (3)</vt:lpstr>
      <vt:lpstr>The Central Core: Our “Old Brain” (4)</vt:lpstr>
      <vt:lpstr>Major Structures of the Brain</vt:lpstr>
      <vt:lpstr>The Limbic System: Beyond the Central Core</vt:lpstr>
      <vt:lpstr>The Cerebral Cortex: Our “New Brain”</vt:lpstr>
      <vt:lpstr>The Cerebral Cortex</vt:lpstr>
      <vt:lpstr>The Motor Area of the Cortex</vt:lpstr>
      <vt:lpstr>The Association Areas of the Cortex</vt:lpstr>
      <vt:lpstr>Neuroplasticity and the Brain</vt:lpstr>
      <vt:lpstr>The Specialization of the Hemispheres: Two Brains or One?</vt:lpstr>
    </vt:vector>
  </TitlesOfParts>
  <Company/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PY200/PY211 General Psychology </dc:title>
  <dc:creator>Trawin Chaleeraktrakoon</dc:creator>
  <cp:lastModifiedBy>Trawin Chaleeraktrakoon</cp:lastModifiedBy>
  <cp:revision>8</cp:revision>
  <dcterms:created xsi:type="dcterms:W3CDTF">2018-08-23T03:37:58Z</dcterms:created>
  <dcterms:modified xsi:type="dcterms:W3CDTF">2018-08-23T10:49:09Z</dcterms:modified>
</cp:coreProperties>
</file>