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4" r:id="rId9"/>
    <p:sldId id="263" r:id="rId10"/>
    <p:sldId id="265" r:id="rId11"/>
    <p:sldId id="268" r:id="rId12"/>
    <p:sldId id="269" r:id="rId13"/>
    <p:sldId id="270" r:id="rId14"/>
    <p:sldId id="266" r:id="rId15"/>
    <p:sldId id="26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1" d="100"/>
          <a:sy n="61" d="100"/>
        </p:scale>
        <p:origin x="80"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8F7E021-CC04-402E-84AB-5F215B277C5D}" type="datetimeFigureOut">
              <a:rPr lang="en-US" smtClean="0"/>
              <a:t>2/11/2017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B5E74E-9B8C-453B-91A0-E3A2E9621319}" type="slidenum">
              <a:rPr lang="en-US" smtClean="0"/>
              <a:t>‹#›</a:t>
            </a:fld>
            <a:endParaRPr lang="en-US"/>
          </a:p>
        </p:txBody>
      </p:sp>
    </p:spTree>
    <p:extLst>
      <p:ext uri="{BB962C8B-B14F-4D97-AF65-F5344CB8AC3E}">
        <p14:creationId xmlns:p14="http://schemas.microsoft.com/office/powerpoint/2010/main" val="2297229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F7E021-CC04-402E-84AB-5F215B277C5D}" type="datetimeFigureOut">
              <a:rPr lang="en-US" smtClean="0"/>
              <a:t>2/11/2017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B5E74E-9B8C-453B-91A0-E3A2E9621319}" type="slidenum">
              <a:rPr lang="en-US" smtClean="0"/>
              <a:t>‹#›</a:t>
            </a:fld>
            <a:endParaRPr lang="en-US"/>
          </a:p>
        </p:txBody>
      </p:sp>
    </p:spTree>
    <p:extLst>
      <p:ext uri="{BB962C8B-B14F-4D97-AF65-F5344CB8AC3E}">
        <p14:creationId xmlns:p14="http://schemas.microsoft.com/office/powerpoint/2010/main" val="2110045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F7E021-CC04-402E-84AB-5F215B277C5D}" type="datetimeFigureOut">
              <a:rPr lang="en-US" smtClean="0"/>
              <a:t>2/11/2017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B5E74E-9B8C-453B-91A0-E3A2E9621319}" type="slidenum">
              <a:rPr lang="en-US" smtClean="0"/>
              <a:t>‹#›</a:t>
            </a:fld>
            <a:endParaRPr lang="en-US"/>
          </a:p>
        </p:txBody>
      </p:sp>
    </p:spTree>
    <p:extLst>
      <p:ext uri="{BB962C8B-B14F-4D97-AF65-F5344CB8AC3E}">
        <p14:creationId xmlns:p14="http://schemas.microsoft.com/office/powerpoint/2010/main" val="2140425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8F7E021-CC04-402E-84AB-5F215B277C5D}" type="datetimeFigureOut">
              <a:rPr lang="en-US" smtClean="0"/>
              <a:t>2/11/2017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B5E74E-9B8C-453B-91A0-E3A2E9621319}" type="slidenum">
              <a:rPr lang="en-US" smtClean="0"/>
              <a:t>‹#›</a:t>
            </a:fld>
            <a:endParaRPr lang="en-US"/>
          </a:p>
        </p:txBody>
      </p:sp>
    </p:spTree>
    <p:extLst>
      <p:ext uri="{BB962C8B-B14F-4D97-AF65-F5344CB8AC3E}">
        <p14:creationId xmlns:p14="http://schemas.microsoft.com/office/powerpoint/2010/main" val="26778334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8F7E021-CC04-402E-84AB-5F215B277C5D}" type="datetimeFigureOut">
              <a:rPr lang="en-US" smtClean="0"/>
              <a:t>2/11/2017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3B5E74E-9B8C-453B-91A0-E3A2E9621319}" type="slidenum">
              <a:rPr lang="en-US" smtClean="0"/>
              <a:t>‹#›</a:t>
            </a:fld>
            <a:endParaRPr lang="en-US"/>
          </a:p>
        </p:txBody>
      </p:sp>
    </p:spTree>
    <p:extLst>
      <p:ext uri="{BB962C8B-B14F-4D97-AF65-F5344CB8AC3E}">
        <p14:creationId xmlns:p14="http://schemas.microsoft.com/office/powerpoint/2010/main" val="28291377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8F7E021-CC04-402E-84AB-5F215B277C5D}" type="datetimeFigureOut">
              <a:rPr lang="en-US" smtClean="0"/>
              <a:t>2/11/2017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3B5E74E-9B8C-453B-91A0-E3A2E9621319}" type="slidenum">
              <a:rPr lang="en-US" smtClean="0"/>
              <a:t>‹#›</a:t>
            </a:fld>
            <a:endParaRPr lang="en-US"/>
          </a:p>
        </p:txBody>
      </p:sp>
    </p:spTree>
    <p:extLst>
      <p:ext uri="{BB962C8B-B14F-4D97-AF65-F5344CB8AC3E}">
        <p14:creationId xmlns:p14="http://schemas.microsoft.com/office/powerpoint/2010/main" val="26678731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F7E021-CC04-402E-84AB-5F215B277C5D}" type="datetimeFigureOut">
              <a:rPr lang="en-US" smtClean="0"/>
              <a:t>2/11/2017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3B5E74E-9B8C-453B-91A0-E3A2E9621319}" type="slidenum">
              <a:rPr lang="en-US" smtClean="0"/>
              <a:t>‹#›</a:t>
            </a:fld>
            <a:endParaRPr lang="en-US"/>
          </a:p>
        </p:txBody>
      </p:sp>
    </p:spTree>
    <p:extLst>
      <p:ext uri="{BB962C8B-B14F-4D97-AF65-F5344CB8AC3E}">
        <p14:creationId xmlns:p14="http://schemas.microsoft.com/office/powerpoint/2010/main" val="2185150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F7E021-CC04-402E-84AB-5F215B277C5D}" type="datetimeFigureOut">
              <a:rPr lang="en-US" smtClean="0"/>
              <a:t>2/11/2017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B5E74E-9B8C-453B-91A0-E3A2E9621319}" type="slidenum">
              <a:rPr lang="en-US" smtClean="0"/>
              <a:t>‹#›</a:t>
            </a:fld>
            <a:endParaRPr lang="en-US"/>
          </a:p>
        </p:txBody>
      </p:sp>
    </p:spTree>
    <p:extLst>
      <p:ext uri="{BB962C8B-B14F-4D97-AF65-F5344CB8AC3E}">
        <p14:creationId xmlns:p14="http://schemas.microsoft.com/office/powerpoint/2010/main" val="21102111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F7E021-CC04-402E-84AB-5F215B277C5D}" type="datetimeFigureOut">
              <a:rPr lang="en-US" smtClean="0"/>
              <a:t>2/11/2017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B5E74E-9B8C-453B-91A0-E3A2E9621319}" type="slidenum">
              <a:rPr lang="en-US" smtClean="0"/>
              <a:t>‹#›</a:t>
            </a:fld>
            <a:endParaRPr lang="en-US"/>
          </a:p>
        </p:txBody>
      </p:sp>
    </p:spTree>
    <p:extLst>
      <p:ext uri="{BB962C8B-B14F-4D97-AF65-F5344CB8AC3E}">
        <p14:creationId xmlns:p14="http://schemas.microsoft.com/office/powerpoint/2010/main" val="21192295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F7E021-CC04-402E-84AB-5F215B277C5D}" type="datetimeFigureOut">
              <a:rPr lang="en-US" smtClean="0"/>
              <a:t>2/11/2017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B5E74E-9B8C-453B-91A0-E3A2E9621319}" type="slidenum">
              <a:rPr lang="en-US" smtClean="0"/>
              <a:t>‹#›</a:t>
            </a:fld>
            <a:endParaRPr lang="en-US"/>
          </a:p>
        </p:txBody>
      </p:sp>
    </p:spTree>
    <p:extLst>
      <p:ext uri="{BB962C8B-B14F-4D97-AF65-F5344CB8AC3E}">
        <p14:creationId xmlns:p14="http://schemas.microsoft.com/office/powerpoint/2010/main" val="4257176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F7E021-CC04-402E-84AB-5F215B277C5D}" type="datetimeFigureOut">
              <a:rPr lang="en-US" smtClean="0"/>
              <a:t>2/11/2017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B5E74E-9B8C-453B-91A0-E3A2E9621319}" type="slidenum">
              <a:rPr lang="en-US" smtClean="0"/>
              <a:t>‹#›</a:t>
            </a:fld>
            <a:endParaRPr lang="en-US"/>
          </a:p>
        </p:txBody>
      </p:sp>
    </p:spTree>
    <p:extLst>
      <p:ext uri="{BB962C8B-B14F-4D97-AF65-F5344CB8AC3E}">
        <p14:creationId xmlns:p14="http://schemas.microsoft.com/office/powerpoint/2010/main" val="10748046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F7E021-CC04-402E-84AB-5F215B277C5D}" type="datetimeFigureOut">
              <a:rPr lang="en-US" smtClean="0"/>
              <a:t>2/11/2017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B5E74E-9B8C-453B-91A0-E3A2E9621319}" type="slidenum">
              <a:rPr lang="en-US" smtClean="0"/>
              <a:t>‹#›</a:t>
            </a:fld>
            <a:endParaRPr lang="en-US"/>
          </a:p>
        </p:txBody>
      </p:sp>
    </p:spTree>
    <p:extLst>
      <p:ext uri="{BB962C8B-B14F-4D97-AF65-F5344CB8AC3E}">
        <p14:creationId xmlns:p14="http://schemas.microsoft.com/office/powerpoint/2010/main" val="6603732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Comparative Statics and the Concept of Derivative</a:t>
            </a:r>
          </a:p>
        </p:txBody>
      </p:sp>
      <p:sp>
        <p:nvSpPr>
          <p:cNvPr id="3" name="Subtitle 2"/>
          <p:cNvSpPr>
            <a:spLocks noGrp="1"/>
          </p:cNvSpPr>
          <p:nvPr>
            <p:ph type="subTitle" idx="1"/>
          </p:nvPr>
        </p:nvSpPr>
        <p:spPr/>
        <p:txBody>
          <a:bodyPr/>
          <a:lstStyle/>
          <a:p>
            <a:r>
              <a:rPr lang="en-US" dirty="0"/>
              <a:t>Pawin </a:t>
            </a:r>
            <a:r>
              <a:rPr lang="en-US" dirty="0" err="1"/>
              <a:t>Siriprapanukul</a:t>
            </a:r>
            <a:endParaRPr lang="en-US" dirty="0"/>
          </a:p>
          <a:p>
            <a:r>
              <a:rPr lang="en-US" dirty="0"/>
              <a:t>CW Ch.6 - 7</a:t>
            </a:r>
          </a:p>
        </p:txBody>
      </p:sp>
    </p:spTree>
    <p:extLst>
      <p:ext uri="{BB962C8B-B14F-4D97-AF65-F5344CB8AC3E}">
        <p14:creationId xmlns:p14="http://schemas.microsoft.com/office/powerpoint/2010/main" val="15049948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Outline</a:t>
            </a:r>
          </a:p>
        </p:txBody>
      </p:sp>
      <p:sp>
        <p:nvSpPr>
          <p:cNvPr id="3" name="Content Placeholder 2"/>
          <p:cNvSpPr>
            <a:spLocks noGrp="1"/>
          </p:cNvSpPr>
          <p:nvPr>
            <p:ph idx="1"/>
          </p:nvPr>
        </p:nvSpPr>
        <p:spPr/>
        <p:txBody>
          <a:bodyPr>
            <a:normAutofit fontScale="92500" lnSpcReduction="20000"/>
          </a:bodyPr>
          <a:lstStyle/>
          <a:p>
            <a:r>
              <a:rPr lang="en-US" dirty="0"/>
              <a:t>The Nature of Comparative Statics</a:t>
            </a:r>
          </a:p>
          <a:p>
            <a:r>
              <a:rPr lang="en-US" dirty="0"/>
              <a:t>Rate of Change and the Derivative</a:t>
            </a:r>
          </a:p>
          <a:p>
            <a:r>
              <a:rPr lang="en-US" dirty="0"/>
              <a:t>The Derivative and the Slope of a Curve</a:t>
            </a:r>
          </a:p>
          <a:p>
            <a:endParaRPr lang="en-US" dirty="0"/>
          </a:p>
          <a:p>
            <a:r>
              <a:rPr lang="en-US" dirty="0"/>
              <a:t>Rules of Differentiation for a Function of One Variable</a:t>
            </a:r>
          </a:p>
          <a:p>
            <a:r>
              <a:rPr lang="en-US" dirty="0"/>
              <a:t>Rules of Differentiation Involving Two or More Functions of the Same Variable</a:t>
            </a:r>
          </a:p>
          <a:p>
            <a:r>
              <a:rPr lang="en-US" dirty="0"/>
              <a:t>Rules of Differentiation Involving Functions of Different Variables*</a:t>
            </a:r>
          </a:p>
          <a:p>
            <a:r>
              <a:rPr lang="en-US" dirty="0"/>
              <a:t>Partial Differentiation*</a:t>
            </a:r>
          </a:p>
          <a:p>
            <a:r>
              <a:rPr lang="en-US" dirty="0"/>
              <a:t>Applications to Comparative-Static Analysis*</a:t>
            </a:r>
          </a:p>
          <a:p>
            <a:r>
              <a:rPr lang="en-US" dirty="0"/>
              <a:t>Note on Jacobian Determinants*</a:t>
            </a:r>
          </a:p>
        </p:txBody>
      </p:sp>
    </p:spTree>
    <p:extLst>
      <p:ext uri="{BB962C8B-B14F-4D97-AF65-F5344CB8AC3E}">
        <p14:creationId xmlns:p14="http://schemas.microsoft.com/office/powerpoint/2010/main" val="3577774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Nature of Comparative Statics</a:t>
            </a:r>
          </a:p>
        </p:txBody>
      </p:sp>
      <p:sp>
        <p:nvSpPr>
          <p:cNvPr id="3" name="Content Placeholder 2"/>
          <p:cNvSpPr>
            <a:spLocks noGrp="1"/>
          </p:cNvSpPr>
          <p:nvPr>
            <p:ph idx="1"/>
          </p:nvPr>
        </p:nvSpPr>
        <p:spPr/>
        <p:txBody>
          <a:bodyPr>
            <a:normAutofit fontScale="92500" lnSpcReduction="10000"/>
          </a:bodyPr>
          <a:lstStyle/>
          <a:p>
            <a:r>
              <a:rPr lang="en-US" dirty="0"/>
              <a:t>Comparative statics is concerned with the comparison of different equilibrium states that are associated with different sets of values of parameters and exogenous variables. </a:t>
            </a:r>
          </a:p>
          <a:p>
            <a:r>
              <a:rPr lang="en-US" dirty="0"/>
              <a:t>It should be noted that in comparative statics we still disregard the process of adjustment of the variables: we merely compare the initial (</a:t>
            </a:r>
            <a:r>
              <a:rPr lang="en-US" i="1" dirty="0" err="1"/>
              <a:t>pre</a:t>
            </a:r>
            <a:r>
              <a:rPr lang="en-US" dirty="0" err="1"/>
              <a:t>change</a:t>
            </a:r>
            <a:r>
              <a:rPr lang="en-US" dirty="0"/>
              <a:t>) equilibrium state with the final (</a:t>
            </a:r>
            <a:r>
              <a:rPr lang="en-US" i="1" dirty="0" err="1"/>
              <a:t>post</a:t>
            </a:r>
            <a:r>
              <a:rPr lang="en-US" dirty="0" err="1"/>
              <a:t>change</a:t>
            </a:r>
            <a:r>
              <a:rPr lang="en-US" dirty="0"/>
              <a:t>) equilibrium state. </a:t>
            </a:r>
          </a:p>
          <a:p>
            <a:r>
              <a:rPr lang="en-US" dirty="0"/>
              <a:t>A comparative-static analysis can be either qualitative or quantitative in nature. </a:t>
            </a:r>
          </a:p>
          <a:p>
            <a:r>
              <a:rPr lang="en-US" dirty="0"/>
              <a:t>Here, the problem under consideration is essentially one of finding a </a:t>
            </a:r>
            <a:r>
              <a:rPr lang="en-US" i="1" dirty="0"/>
              <a:t>rate of change</a:t>
            </a:r>
            <a:r>
              <a:rPr lang="en-US" dirty="0"/>
              <a:t>: the rate of change of the equilibrium value of an endogenous variable with respect to the change in a particular parameter or exogenous variable. </a:t>
            </a:r>
          </a:p>
        </p:txBody>
      </p:sp>
    </p:spTree>
    <p:extLst>
      <p:ext uri="{BB962C8B-B14F-4D97-AF65-F5344CB8AC3E}">
        <p14:creationId xmlns:p14="http://schemas.microsoft.com/office/powerpoint/2010/main" val="37063679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Rate of Change and the Derivative</a:t>
            </a: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92500"/>
              </a:bodyPr>
              <a:lstStyle/>
              <a:p>
                <a:r>
                  <a:rPr lang="en-US" dirty="0"/>
                  <a:t>Consider the case that we have </a:t>
                </a:r>
                <a14:m>
                  <m:oMath xmlns:m="http://schemas.openxmlformats.org/officeDocument/2006/math">
                    <m:r>
                      <a:rPr lang="en-US" b="0" i="1" smtClean="0">
                        <a:latin typeface="Cambria Math" panose="02040503050406030204" pitchFamily="18" charset="0"/>
                      </a:rPr>
                      <m:t>𝑦</m:t>
                    </m:r>
                  </m:oMath>
                </a14:m>
                <a:r>
                  <a:rPr lang="en-US" dirty="0"/>
                  <a:t> as the equilibrium value of an endogenous variable, and </a:t>
                </a:r>
                <a14:m>
                  <m:oMath xmlns:m="http://schemas.openxmlformats.org/officeDocument/2006/math">
                    <m:r>
                      <a:rPr lang="en-US" b="0" i="1" smtClean="0">
                        <a:latin typeface="Cambria Math" panose="02040503050406030204" pitchFamily="18" charset="0"/>
                      </a:rPr>
                      <m:t>𝑥</m:t>
                    </m:r>
                  </m:oMath>
                </a14:m>
                <a:r>
                  <a:rPr lang="en-US" dirty="0"/>
                  <a:t> as a parameter or an exogenous variable and </a:t>
                </a:r>
              </a:p>
              <a:p>
                <a:pPr marL="0" indent="0" algn="ctr">
                  <a:buNone/>
                </a:pPr>
                <a14:m>
                  <m:oMath xmlns:m="http://schemas.openxmlformats.org/officeDocument/2006/math">
                    <m:r>
                      <a:rPr lang="en-US" b="0" i="1" smtClean="0">
                        <a:latin typeface="Cambria Math" panose="02040503050406030204" pitchFamily="18" charset="0"/>
                      </a:rPr>
                      <m:t>𝑦</m:t>
                    </m:r>
                    <m:r>
                      <a:rPr lang="en-US" b="0" i="1" smtClean="0">
                        <a:latin typeface="Cambria Math" panose="02040503050406030204" pitchFamily="18" charset="0"/>
                      </a:rPr>
                      <m:t>=</m:t>
                    </m:r>
                    <m:r>
                      <a:rPr lang="en-US" b="0" i="1" smtClean="0">
                        <a:latin typeface="Cambria Math" panose="02040503050406030204" pitchFamily="18" charset="0"/>
                      </a:rPr>
                      <m:t>𝑓</m:t>
                    </m:r>
                    <m:r>
                      <a:rPr lang="en-US" b="0" i="1" smtClean="0">
                        <a:latin typeface="Cambria Math" panose="02040503050406030204" pitchFamily="18" charset="0"/>
                      </a:rPr>
                      <m:t>(</m:t>
                    </m:r>
                    <m:r>
                      <a:rPr lang="en-US" b="0" i="1" smtClean="0">
                        <a:latin typeface="Cambria Math" panose="02040503050406030204" pitchFamily="18" charset="0"/>
                      </a:rPr>
                      <m:t>𝑥</m:t>
                    </m:r>
                    <m:r>
                      <a:rPr lang="en-US" b="0" i="1" smtClean="0">
                        <a:latin typeface="Cambria Math" panose="02040503050406030204" pitchFamily="18" charset="0"/>
                      </a:rPr>
                      <m:t>)</m:t>
                    </m:r>
                  </m:oMath>
                </a14:m>
                <a:r>
                  <a:rPr lang="en-US" dirty="0"/>
                  <a:t> </a:t>
                </a:r>
              </a:p>
              <a:p>
                <a:r>
                  <a:rPr lang="en-US" dirty="0"/>
                  <a:t>Suppose the variable </a:t>
                </a:r>
                <a14:m>
                  <m:oMath xmlns:m="http://schemas.openxmlformats.org/officeDocument/2006/math">
                    <m:r>
                      <a:rPr lang="en-US" b="0" i="1" smtClean="0">
                        <a:latin typeface="Cambria Math" panose="02040503050406030204" pitchFamily="18" charset="0"/>
                      </a:rPr>
                      <m:t>𝑥</m:t>
                    </m:r>
                  </m:oMath>
                </a14:m>
                <a:r>
                  <a:rPr lang="en-US" dirty="0"/>
                  <a:t> changes from the value </a:t>
                </a:r>
                <a14:m>
                  <m:oMath xmlns:m="http://schemas.openxmlformats.org/officeDocument/2006/math">
                    <m:sSub>
                      <m:sSubPr>
                        <m:ctrlPr>
                          <a:rPr lang="en-US"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0</m:t>
                        </m:r>
                      </m:sub>
                    </m:sSub>
                  </m:oMath>
                </a14:m>
                <a:r>
                  <a:rPr lang="en-US" dirty="0"/>
                  <a:t> to a new value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1</m:t>
                        </m:r>
                      </m:sub>
                    </m:sSub>
                  </m:oMath>
                </a14:m>
                <a:r>
                  <a:rPr lang="en-US" dirty="0"/>
                  <a:t>, we have:</a:t>
                </a:r>
              </a:p>
              <a:p>
                <a:pPr marL="0" indent="0">
                  <a:buNone/>
                </a:pPr>
                <a14:m>
                  <m:oMathPara xmlns:m="http://schemas.openxmlformats.org/officeDocument/2006/math">
                    <m:oMathParaPr>
                      <m:jc m:val="centerGroup"/>
                    </m:oMathParaPr>
                    <m:oMath xmlns:m="http://schemas.openxmlformats.org/officeDocument/2006/math">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r>
                        <a:rPr lang="en-US" b="0" i="1" smtClean="0">
                          <a:latin typeface="Cambria Math" panose="02040503050406030204" pitchFamily="18" charset="0"/>
                          <a:ea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1</m:t>
                          </m:r>
                        </m:sub>
                      </m:sSub>
                      <m:r>
                        <a:rPr lang="en-US" b="0" i="1" smtClean="0">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0</m:t>
                          </m:r>
                        </m:sub>
                      </m:sSub>
                    </m:oMath>
                  </m:oMathPara>
                </a14:m>
                <a:endParaRPr lang="en-US" dirty="0"/>
              </a:p>
              <a:p>
                <a:pPr marL="225425" indent="0">
                  <a:buNone/>
                </a:pPr>
                <a:r>
                  <a:rPr lang="en-US" dirty="0"/>
                  <a:t>or</a:t>
                </a:r>
              </a:p>
              <a:p>
                <a:pPr marL="0" indent="0">
                  <a:buNone/>
                </a:pPr>
                <a14:m>
                  <m:oMathPara xmlns:m="http://schemas.openxmlformats.org/officeDocument/2006/math">
                    <m:oMathParaPr>
                      <m:jc m:val="centerGroup"/>
                    </m:oMathParaPr>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1</m:t>
                          </m:r>
                        </m:sub>
                      </m:sSub>
                      <m:r>
                        <a:rPr lang="en-US" b="0" i="1" smtClean="0">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0</m:t>
                          </m:r>
                        </m:sub>
                      </m:sSub>
                      <m:r>
                        <a:rPr lang="en-US" b="0" i="1" smtClean="0">
                          <a:latin typeface="Cambria Math" panose="02040503050406030204" pitchFamily="18" charset="0"/>
                        </a:rPr>
                        <m:t>+</m:t>
                      </m:r>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𝑥</m:t>
                      </m:r>
                    </m:oMath>
                  </m:oMathPara>
                </a14:m>
                <a:endParaRPr lang="en-US" dirty="0"/>
              </a:p>
              <a:p>
                <a:r>
                  <a:rPr lang="en-US" dirty="0"/>
                  <a:t>When </a:t>
                </a:r>
                <a14:m>
                  <m:oMath xmlns:m="http://schemas.openxmlformats.org/officeDocument/2006/math">
                    <m:r>
                      <a:rPr lang="en-US" i="1">
                        <a:latin typeface="Cambria Math" panose="02040503050406030204" pitchFamily="18" charset="0"/>
                      </a:rPr>
                      <m:t>𝑥</m:t>
                    </m:r>
                  </m:oMath>
                </a14:m>
                <a:r>
                  <a:rPr lang="en-US" dirty="0"/>
                  <a:t> changes, the value of the function changes as well from</a:t>
                </a:r>
                <a14:m>
                  <m:oMath xmlns:m="http://schemas.openxmlformats.org/officeDocument/2006/math">
                    <m:sSub>
                      <m:sSubPr>
                        <m:ctrlPr>
                          <a:rPr lang="en-US" i="1">
                            <a:latin typeface="Cambria Math" panose="02040503050406030204" pitchFamily="18" charset="0"/>
                          </a:rPr>
                        </m:ctrlPr>
                      </m:sSubPr>
                      <m:e>
                        <m:r>
                          <a:rPr lang="en-US" b="0" i="1" smtClean="0">
                            <a:latin typeface="Cambria Math" panose="02040503050406030204" pitchFamily="18" charset="0"/>
                          </a:rPr>
                          <m:t> </m:t>
                        </m:r>
                        <m:r>
                          <a:rPr lang="en-US" b="0" i="1" smtClean="0">
                            <a:latin typeface="Cambria Math" panose="02040503050406030204" pitchFamily="18" charset="0"/>
                          </a:rPr>
                          <m:t>𝑦</m:t>
                        </m:r>
                      </m:e>
                      <m:sub>
                        <m:r>
                          <a:rPr lang="en-US" i="1">
                            <a:latin typeface="Cambria Math" panose="02040503050406030204" pitchFamily="18" charset="0"/>
                          </a:rPr>
                          <m:t>0</m:t>
                        </m:r>
                      </m:sub>
                    </m:sSub>
                    <m:r>
                      <a:rPr lang="en-US" b="0" i="1" smtClean="0">
                        <a:latin typeface="Cambria Math" panose="02040503050406030204" pitchFamily="18" charset="0"/>
                      </a:rPr>
                      <m:t>=</m:t>
                    </m:r>
                    <m:r>
                      <a:rPr lang="en-US" b="0" i="1" smtClean="0">
                        <a:latin typeface="Cambria Math" panose="02040503050406030204" pitchFamily="18" charset="0"/>
                      </a:rPr>
                      <m:t>𝑓</m:t>
                    </m:r>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0</m:t>
                        </m:r>
                      </m:sub>
                    </m:sSub>
                    <m:r>
                      <a:rPr lang="en-US" b="0" i="1" smtClean="0">
                        <a:latin typeface="Cambria Math" panose="02040503050406030204" pitchFamily="18" charset="0"/>
                      </a:rPr>
                      <m:t>)</m:t>
                    </m:r>
                  </m:oMath>
                </a14:m>
                <a:r>
                  <a:rPr lang="en-US" dirty="0"/>
                  <a:t> to</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 </m:t>
                        </m:r>
                        <m:r>
                          <a:rPr lang="en-US" i="1">
                            <a:latin typeface="Cambria Math" panose="02040503050406030204" pitchFamily="18" charset="0"/>
                          </a:rPr>
                          <m:t>𝑦</m:t>
                        </m:r>
                      </m:e>
                      <m:sub>
                        <m:r>
                          <a:rPr lang="en-US" b="0" i="1" smtClean="0">
                            <a:latin typeface="Cambria Math" panose="02040503050406030204" pitchFamily="18" charset="0"/>
                          </a:rPr>
                          <m:t>1</m:t>
                        </m:r>
                      </m:sub>
                    </m:sSub>
                    <m:r>
                      <a:rPr lang="en-US" i="1">
                        <a:latin typeface="Cambria Math" panose="02040503050406030204" pitchFamily="18" charset="0"/>
                      </a:rPr>
                      <m:t>=</m:t>
                    </m:r>
                    <m:r>
                      <a:rPr lang="en-US" i="1">
                        <a:latin typeface="Cambria Math" panose="02040503050406030204" pitchFamily="18" charset="0"/>
                      </a:rPr>
                      <m:t>𝑓</m:t>
                    </m:r>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0</m:t>
                        </m:r>
                      </m:sub>
                    </m:sSub>
                    <m:r>
                      <a:rPr lang="en-US" i="1">
                        <a:latin typeface="Cambria Math" panose="02040503050406030204" pitchFamily="18" charset="0"/>
                      </a:rPr>
                      <m:t>+</m:t>
                    </m:r>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𝑥</m:t>
                    </m:r>
                    <m:r>
                      <a:rPr lang="en-US" i="1">
                        <a:latin typeface="Cambria Math" panose="02040503050406030204" pitchFamily="18" charset="0"/>
                      </a:rPr>
                      <m:t>)</m:t>
                    </m:r>
                  </m:oMath>
                </a14:m>
                <a:r>
                  <a:rPr lang="en-US" dirty="0"/>
                  <a:t>.</a:t>
                </a:r>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928" t="-2101"/>
                </a:stretch>
              </a:blipFill>
            </p:spPr>
            <p:txBody>
              <a:bodyPr/>
              <a:lstStyle/>
              <a:p>
                <a:r>
                  <a:rPr lang="en-US">
                    <a:noFill/>
                  </a:rPr>
                  <a:t> </a:t>
                </a:r>
              </a:p>
            </p:txBody>
          </p:sp>
        </mc:Fallback>
      </mc:AlternateContent>
    </p:spTree>
    <p:extLst>
      <p:ext uri="{BB962C8B-B14F-4D97-AF65-F5344CB8AC3E}">
        <p14:creationId xmlns:p14="http://schemas.microsoft.com/office/powerpoint/2010/main" val="728333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Difference Quotient and The Derivative</a:t>
            </a: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lstStyle/>
              <a:p>
                <a:pPr>
                  <a:lnSpc>
                    <a:spcPct val="100000"/>
                  </a:lnSpc>
                </a:pPr>
                <a:r>
                  <a:rPr lang="en-US" dirty="0"/>
                  <a:t>The change in </a:t>
                </a:r>
                <a14:m>
                  <m:oMath xmlns:m="http://schemas.openxmlformats.org/officeDocument/2006/math">
                    <m:r>
                      <a:rPr lang="en-US" b="0" i="1" smtClean="0">
                        <a:latin typeface="Cambria Math" panose="02040503050406030204" pitchFamily="18" charset="0"/>
                      </a:rPr>
                      <m:t>𝑦</m:t>
                    </m:r>
                  </m:oMath>
                </a14:m>
                <a:r>
                  <a:rPr lang="en-US" dirty="0"/>
                  <a:t> per unit change in </a:t>
                </a:r>
                <a14:m>
                  <m:oMath xmlns:m="http://schemas.openxmlformats.org/officeDocument/2006/math">
                    <m:r>
                      <a:rPr lang="en-US" b="0" i="1" smtClean="0">
                        <a:latin typeface="Cambria Math" panose="02040503050406030204" pitchFamily="18" charset="0"/>
                      </a:rPr>
                      <m:t>𝑥</m:t>
                    </m:r>
                  </m:oMath>
                </a14:m>
                <a:r>
                  <a:rPr lang="en-US" dirty="0"/>
                  <a:t> can be represented by the </a:t>
                </a:r>
                <a:r>
                  <a:rPr lang="en-US" b="1" i="1" dirty="0"/>
                  <a:t>difference quotient</a:t>
                </a:r>
                <a:r>
                  <a:rPr lang="en-US" dirty="0"/>
                  <a:t>:</a:t>
                </a:r>
              </a:p>
              <a:p>
                <a:pPr marL="0" indent="0">
                  <a:lnSpc>
                    <a:spcPct val="100000"/>
                  </a:lnSpc>
                  <a:buNone/>
                </a:pPr>
                <a14:m>
                  <m:oMathPara xmlns:m="http://schemas.openxmlformats.org/officeDocument/2006/math">
                    <m:oMathParaPr>
                      <m:jc m:val="centerGroup"/>
                    </m:oMathParaPr>
                    <m:oMath xmlns:m="http://schemas.openxmlformats.org/officeDocument/2006/math">
                      <m:f>
                        <m:fPr>
                          <m:ctrlPr>
                            <a:rPr lang="en-US" i="1" smtClean="0">
                              <a:latin typeface="Cambria Math" panose="02040503050406030204" pitchFamily="18" charset="0"/>
                            </a:rPr>
                          </m:ctrlPr>
                        </m:fPr>
                        <m:num>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𝑦</m:t>
                          </m:r>
                        </m:num>
                        <m:den>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den>
                      </m:f>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𝑓</m:t>
                          </m:r>
                          <m:d>
                            <m:dPr>
                              <m:ctrlPr>
                                <a:rPr lang="en-US" b="0" i="1" smtClean="0">
                                  <a:latin typeface="Cambria Math" panose="02040503050406030204" pitchFamily="18" charset="0"/>
                                </a:rPr>
                              </m:ctrlPr>
                            </m:dPr>
                            <m:e>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0</m:t>
                                  </m:r>
                                </m:sub>
                              </m:sSub>
                              <m:r>
                                <a:rPr lang="en-US" b="0" i="1" smtClean="0">
                                  <a:latin typeface="Cambria Math" panose="02040503050406030204" pitchFamily="18" charset="0"/>
                                </a:rPr>
                                <m:t>+</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e>
                          </m:d>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𝑓</m:t>
                          </m:r>
                          <m:r>
                            <a:rPr lang="en-US" b="0" i="1" smtClean="0">
                              <a:latin typeface="Cambria Math" panose="02040503050406030204" pitchFamily="18" charset="0"/>
                              <a:ea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0</m:t>
                              </m:r>
                            </m:sub>
                          </m:sSub>
                          <m:r>
                            <a:rPr lang="en-US" b="0" i="1" smtClean="0">
                              <a:latin typeface="Cambria Math" panose="02040503050406030204" pitchFamily="18" charset="0"/>
                            </a:rPr>
                            <m:t>)</m:t>
                          </m:r>
                        </m:num>
                        <m:den>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𝑥</m:t>
                          </m:r>
                        </m:den>
                      </m:f>
                    </m:oMath>
                  </m:oMathPara>
                </a14:m>
                <a:endParaRPr lang="en-US" dirty="0"/>
              </a:p>
              <a:p>
                <a:pPr marL="225425" indent="0">
                  <a:lnSpc>
                    <a:spcPct val="100000"/>
                  </a:lnSpc>
                  <a:buNone/>
                </a:pPr>
                <a:r>
                  <a:rPr lang="en-US" dirty="0"/>
                  <a:t>Observe that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𝑦</m:t>
                        </m:r>
                      </m:num>
                      <m:den>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𝑥</m:t>
                        </m:r>
                      </m:den>
                    </m:f>
                  </m:oMath>
                </a14:m>
                <a:r>
                  <a:rPr lang="en-US" dirty="0"/>
                  <a:t> is a function of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i="1">
                            <a:latin typeface="Cambria Math" panose="02040503050406030204" pitchFamily="18" charset="0"/>
                          </a:rPr>
                          <m:t>0</m:t>
                        </m:r>
                      </m:sub>
                    </m:sSub>
                  </m:oMath>
                </a14:m>
                <a:r>
                  <a:rPr lang="en-US" dirty="0"/>
                  <a:t> and </a:t>
                </a:r>
                <a14:m>
                  <m:oMath xmlns:m="http://schemas.openxmlformats.org/officeDocument/2006/math">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𝑥</m:t>
                    </m:r>
                  </m:oMath>
                </a14:m>
                <a:r>
                  <a:rPr lang="en-US" dirty="0"/>
                  <a:t>. </a:t>
                </a:r>
              </a:p>
              <a:p>
                <a:pPr>
                  <a:lnSpc>
                    <a:spcPct val="100000"/>
                  </a:lnSpc>
                </a:pPr>
                <a:r>
                  <a:rPr lang="en-US" dirty="0"/>
                  <a:t>Frequently, we are interested in the rate of change of </a:t>
                </a:r>
                <a14:m>
                  <m:oMath xmlns:m="http://schemas.openxmlformats.org/officeDocument/2006/math">
                    <m:r>
                      <a:rPr lang="en-US" i="1">
                        <a:latin typeface="Cambria Math" panose="02040503050406030204" pitchFamily="18" charset="0"/>
                      </a:rPr>
                      <m:t>𝑦</m:t>
                    </m:r>
                  </m:oMath>
                </a14:m>
                <a:r>
                  <a:rPr lang="en-US" dirty="0"/>
                  <a:t> when </a:t>
                </a:r>
                <a14:m>
                  <m:oMath xmlns:m="http://schemas.openxmlformats.org/officeDocument/2006/math">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𝑥</m:t>
                    </m:r>
                  </m:oMath>
                </a14:m>
                <a:r>
                  <a:rPr lang="en-US" dirty="0"/>
                  <a:t> is very small. In such case, we can use derivative, defined as</a:t>
                </a:r>
              </a:p>
              <a:p>
                <a:pPr marL="0" indent="0">
                  <a:lnSpc>
                    <a:spcPct val="100000"/>
                  </a:lnSpc>
                  <a:buNone/>
                </a:pPr>
                <a14:m>
                  <m:oMathPara xmlns:m="http://schemas.openxmlformats.org/officeDocument/2006/math">
                    <m:oMathParaPr>
                      <m:jc m:val="centerGroup"/>
                    </m:oMathParaPr>
                    <m:oMath xmlns:m="http://schemas.openxmlformats.org/officeDocument/2006/math">
                      <m:f>
                        <m:fPr>
                          <m:ctrlPr>
                            <a:rPr lang="en-US" i="1">
                              <a:latin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𝑑</m:t>
                          </m:r>
                          <m:r>
                            <a:rPr lang="en-US" i="1">
                              <a:latin typeface="Cambria Math" panose="02040503050406030204" pitchFamily="18" charset="0"/>
                              <a:ea typeface="Cambria Math" panose="02040503050406030204" pitchFamily="18" charset="0"/>
                            </a:rPr>
                            <m:t>𝑦</m:t>
                          </m:r>
                        </m:num>
                        <m:den>
                          <m:r>
                            <a:rPr lang="en-US" b="0" i="1" smtClean="0">
                              <a:latin typeface="Cambria Math" panose="02040503050406030204" pitchFamily="18" charset="0"/>
                              <a:ea typeface="Cambria Math" panose="02040503050406030204" pitchFamily="18" charset="0"/>
                            </a:rPr>
                            <m:t>𝑑</m:t>
                          </m:r>
                          <m:r>
                            <a:rPr lang="en-US" i="1">
                              <a:latin typeface="Cambria Math" panose="02040503050406030204" pitchFamily="18" charset="0"/>
                              <a:ea typeface="Cambria Math" panose="02040503050406030204" pitchFamily="18" charset="0"/>
                            </a:rPr>
                            <m:t>𝑥</m:t>
                          </m:r>
                        </m:den>
                      </m:f>
                      <m:r>
                        <a:rPr lang="en-US" i="1" smtClean="0">
                          <a:latin typeface="Cambria Math" panose="02040503050406030204" pitchFamily="18" charset="0"/>
                        </a:rPr>
                        <m:t>≡</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𝑓</m:t>
                          </m:r>
                        </m:e>
                        <m:sup>
                          <m:r>
                            <a:rPr lang="en-US" b="0" i="1" smtClean="0">
                              <a:latin typeface="Cambria Math" panose="02040503050406030204" pitchFamily="18" charset="0"/>
                            </a:rPr>
                            <m:t>′</m:t>
                          </m:r>
                        </m:sup>
                      </m:sSup>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r>
                        <a:rPr lang="en-US" i="1">
                          <a:latin typeface="Cambria Math" panose="02040503050406030204" pitchFamily="18" charset="0"/>
                          <a:ea typeface="Cambria Math" panose="02040503050406030204" pitchFamily="18" charset="0"/>
                        </a:rPr>
                        <m:t>≡</m:t>
                      </m:r>
                      <m:func>
                        <m:funcPr>
                          <m:ctrlPr>
                            <a:rPr lang="en-US" i="1" smtClean="0">
                              <a:latin typeface="Cambria Math" panose="02040503050406030204" pitchFamily="18" charset="0"/>
                              <a:ea typeface="Cambria Math" panose="02040503050406030204" pitchFamily="18" charset="0"/>
                            </a:rPr>
                          </m:ctrlPr>
                        </m:funcPr>
                        <m:fName>
                          <m:limLow>
                            <m:limLowPr>
                              <m:ctrlPr>
                                <a:rPr lang="en-US" i="1" smtClean="0">
                                  <a:latin typeface="Cambria Math" panose="02040503050406030204" pitchFamily="18" charset="0"/>
                                  <a:ea typeface="Cambria Math" panose="02040503050406030204" pitchFamily="18" charset="0"/>
                                </a:rPr>
                              </m:ctrlPr>
                            </m:limLowPr>
                            <m:e>
                              <m:r>
                                <m:rPr>
                                  <m:sty m:val="p"/>
                                </m:rPr>
                                <a:rPr lang="en-US" i="0" smtClean="0">
                                  <a:latin typeface="Cambria Math" panose="02040503050406030204" pitchFamily="18" charset="0"/>
                                  <a:ea typeface="Cambria Math" panose="02040503050406030204" pitchFamily="18" charset="0"/>
                                </a:rPr>
                                <m:t>lim</m:t>
                              </m:r>
                            </m:e>
                            <m:lim>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r>
                                <a:rPr lang="en-US" b="0" i="1" smtClean="0">
                                  <a:latin typeface="Cambria Math" panose="02040503050406030204" pitchFamily="18" charset="0"/>
                                  <a:ea typeface="Cambria Math" panose="02040503050406030204" pitchFamily="18" charset="0"/>
                                </a:rPr>
                                <m:t>→0</m:t>
                              </m:r>
                            </m:lim>
                          </m:limLow>
                        </m:fName>
                        <m:e>
                          <m:f>
                            <m:fPr>
                              <m:ctrlPr>
                                <a:rPr lang="en-US" i="1">
                                  <a:latin typeface="Cambria Math" panose="02040503050406030204" pitchFamily="18" charset="0"/>
                                </a:rPr>
                              </m:ctrlPr>
                            </m:fPr>
                            <m:num>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𝑦</m:t>
                              </m:r>
                            </m:num>
                            <m:den>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𝑥</m:t>
                              </m:r>
                            </m:den>
                          </m:f>
                        </m:e>
                      </m:func>
                      <m:r>
                        <a:rPr lang="en-US" b="0" i="1" smtClean="0">
                          <a:latin typeface="Cambria Math" panose="02040503050406030204" pitchFamily="18" charset="0"/>
                          <a:ea typeface="Cambria Math" panose="02040503050406030204" pitchFamily="18" charset="0"/>
                        </a:rPr>
                        <m:t>.</m:t>
                      </m:r>
                    </m:oMath>
                  </m:oMathPara>
                </a14:m>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043" t="-1261"/>
                </a:stretch>
              </a:blipFill>
            </p:spPr>
            <p:txBody>
              <a:bodyPr/>
              <a:lstStyle/>
              <a:p>
                <a:r>
                  <a:rPr lang="en-US">
                    <a:noFill/>
                  </a:rPr>
                  <a:t> </a:t>
                </a:r>
              </a:p>
            </p:txBody>
          </p:sp>
        </mc:Fallback>
      </mc:AlternateContent>
    </p:spTree>
    <p:extLst>
      <p:ext uri="{BB962C8B-B14F-4D97-AF65-F5344CB8AC3E}">
        <p14:creationId xmlns:p14="http://schemas.microsoft.com/office/powerpoint/2010/main" val="24111979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Derivative and the Slope of a Curve</a:t>
            </a:r>
          </a:p>
        </p:txBody>
      </p:sp>
      <p:pic>
        <p:nvPicPr>
          <p:cNvPr id="4" name="Picture 3"/>
          <p:cNvPicPr>
            <a:picLocks noChangeAspect="1"/>
          </p:cNvPicPr>
          <p:nvPr/>
        </p:nvPicPr>
        <p:blipFill>
          <a:blip r:embed="rId2"/>
          <a:stretch>
            <a:fillRect/>
          </a:stretch>
        </p:blipFill>
        <p:spPr>
          <a:xfrm>
            <a:off x="2155192" y="1507458"/>
            <a:ext cx="7850793" cy="5082540"/>
          </a:xfrm>
          <a:prstGeom prst="rect">
            <a:avLst/>
          </a:prstGeom>
        </p:spPr>
      </p:pic>
    </p:spTree>
    <p:extLst>
      <p:ext uri="{BB962C8B-B14F-4D97-AF65-F5344CB8AC3E}">
        <p14:creationId xmlns:p14="http://schemas.microsoft.com/office/powerpoint/2010/main" val="28142512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Rules of Differentiation for a Function of One Variable</a:t>
            </a: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lstStyle/>
              <a:p>
                <a:pPr>
                  <a:lnSpc>
                    <a:spcPct val="100000"/>
                  </a:lnSpc>
                </a:pPr>
                <a:r>
                  <a:rPr lang="en-US" b="1" dirty="0"/>
                  <a:t>Constant-Function Rule</a:t>
                </a:r>
                <a:r>
                  <a:rPr lang="en-US" dirty="0"/>
                  <a:t>: given </a:t>
                </a:r>
                <a14:m>
                  <m:oMath xmlns:m="http://schemas.openxmlformats.org/officeDocument/2006/math">
                    <m:r>
                      <a:rPr lang="en-US" b="0" i="1" smtClean="0">
                        <a:latin typeface="Cambria Math" panose="02040503050406030204" pitchFamily="18" charset="0"/>
                      </a:rPr>
                      <m:t>𝑦</m:t>
                    </m:r>
                    <m:r>
                      <a:rPr lang="en-US" b="0" i="1" smtClean="0">
                        <a:latin typeface="Cambria Math" panose="02040503050406030204" pitchFamily="18" charset="0"/>
                      </a:rPr>
                      <m:t>=</m:t>
                    </m:r>
                    <m:r>
                      <a:rPr lang="en-US" b="0" i="1" smtClean="0">
                        <a:latin typeface="Cambria Math" panose="02040503050406030204" pitchFamily="18" charset="0"/>
                      </a:rPr>
                      <m:t>𝑓</m:t>
                    </m:r>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r>
                      <a:rPr lang="en-US" b="0" i="1" smtClean="0">
                        <a:latin typeface="Cambria Math" panose="02040503050406030204" pitchFamily="18" charset="0"/>
                      </a:rPr>
                      <m:t>=</m:t>
                    </m:r>
                    <m:r>
                      <a:rPr lang="en-US" b="0" i="1" smtClean="0">
                        <a:latin typeface="Cambria Math" panose="02040503050406030204" pitchFamily="18" charset="0"/>
                      </a:rPr>
                      <m:t>𝑘</m:t>
                    </m:r>
                  </m:oMath>
                </a14:m>
                <a:r>
                  <a:rPr lang="en-US" dirty="0"/>
                  <a:t>,</a:t>
                </a:r>
              </a:p>
              <a:p>
                <a:pPr marL="0" indent="0">
                  <a:lnSpc>
                    <a:spcPct val="100000"/>
                  </a:lnSpc>
                  <a:buNone/>
                </a:pPr>
                <a14:m>
                  <m:oMathPara xmlns:m="http://schemas.openxmlformats.org/officeDocument/2006/math">
                    <m:oMathParaPr>
                      <m:jc m:val="centerGroup"/>
                    </m:oMathParaPr>
                    <m:oMath xmlns:m="http://schemas.openxmlformats.org/officeDocument/2006/math">
                      <m:f>
                        <m:fPr>
                          <m:ctrlPr>
                            <a:rPr lang="en-US" i="1" smtClean="0">
                              <a:latin typeface="Cambria Math" panose="02040503050406030204" pitchFamily="18" charset="0"/>
                            </a:rPr>
                          </m:ctrlPr>
                        </m:fPr>
                        <m:num>
                          <m:r>
                            <a:rPr lang="en-US" b="0" i="1" smtClean="0">
                              <a:latin typeface="Cambria Math" panose="02040503050406030204" pitchFamily="18" charset="0"/>
                            </a:rPr>
                            <m:t>𝑑𝑦</m:t>
                          </m:r>
                        </m:num>
                        <m:den>
                          <m:r>
                            <a:rPr lang="en-US" b="0" i="1" smtClean="0">
                              <a:latin typeface="Cambria Math" panose="02040503050406030204" pitchFamily="18" charset="0"/>
                            </a:rPr>
                            <m:t>𝑑𝑥</m:t>
                          </m:r>
                        </m:den>
                      </m:f>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𝑑𝑘</m:t>
                          </m:r>
                        </m:num>
                        <m:den>
                          <m:r>
                            <a:rPr lang="en-US" b="0" i="1" smtClean="0">
                              <a:latin typeface="Cambria Math" panose="02040503050406030204" pitchFamily="18" charset="0"/>
                            </a:rPr>
                            <m:t>𝑑𝑥</m:t>
                          </m:r>
                        </m:den>
                      </m:f>
                      <m:r>
                        <a:rPr lang="en-US" b="0" i="1" smtClean="0">
                          <a:latin typeface="Cambria Math" panose="02040503050406030204" pitchFamily="18" charset="0"/>
                        </a:rPr>
                        <m:t>=0  </m:t>
                      </m:r>
                      <m:r>
                        <a:rPr lang="en-US" b="0" i="1" smtClean="0">
                          <a:latin typeface="Cambria Math" panose="02040503050406030204" pitchFamily="18" charset="0"/>
                        </a:rPr>
                        <m:t>𝑜𝑟</m:t>
                      </m:r>
                      <m:r>
                        <a:rPr lang="en-US" b="0" i="1" smtClean="0">
                          <a:latin typeface="Cambria Math" panose="02040503050406030204" pitchFamily="18" charset="0"/>
                        </a:rPr>
                        <m:t>  </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𝑓</m:t>
                          </m:r>
                        </m:e>
                        <m:sup>
                          <m:r>
                            <a:rPr lang="en-US" b="0" i="1" smtClean="0">
                              <a:latin typeface="Cambria Math" panose="02040503050406030204" pitchFamily="18" charset="0"/>
                            </a:rPr>
                            <m:t>′</m:t>
                          </m:r>
                        </m:sup>
                      </m:sSup>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r>
                        <a:rPr lang="en-US" b="0" i="1" smtClean="0">
                          <a:latin typeface="Cambria Math" panose="02040503050406030204" pitchFamily="18" charset="0"/>
                        </a:rPr>
                        <m:t>=0</m:t>
                      </m:r>
                    </m:oMath>
                  </m:oMathPara>
                </a14:m>
                <a:endParaRPr lang="en-US" dirty="0"/>
              </a:p>
              <a:p>
                <a:pPr>
                  <a:lnSpc>
                    <a:spcPct val="100000"/>
                  </a:lnSpc>
                </a:pPr>
                <a:r>
                  <a:rPr lang="en-US" b="1" dirty="0"/>
                  <a:t>Power-Function Rule (Generalized)</a:t>
                </a:r>
                <a:r>
                  <a:rPr lang="en-US" dirty="0"/>
                  <a:t>: given </a:t>
                </a:r>
                <a14:m>
                  <m:oMath xmlns:m="http://schemas.openxmlformats.org/officeDocument/2006/math">
                    <m:r>
                      <a:rPr lang="en-US" i="1">
                        <a:latin typeface="Cambria Math" panose="02040503050406030204" pitchFamily="18" charset="0"/>
                      </a:rPr>
                      <m:t>𝑦</m:t>
                    </m:r>
                    <m:r>
                      <a:rPr lang="en-US" i="1">
                        <a:latin typeface="Cambria Math" panose="02040503050406030204" pitchFamily="18" charset="0"/>
                      </a:rPr>
                      <m:t>=</m:t>
                    </m:r>
                    <m:r>
                      <a:rPr lang="en-US" i="1">
                        <a:latin typeface="Cambria Math" panose="02040503050406030204" pitchFamily="18" charset="0"/>
                      </a:rPr>
                      <m:t>𝑓</m:t>
                    </m:r>
                    <m:d>
                      <m:dPr>
                        <m:ctrlPr>
                          <a:rPr lang="en-US" i="1">
                            <a:latin typeface="Cambria Math" panose="02040503050406030204" pitchFamily="18" charset="0"/>
                          </a:rPr>
                        </m:ctrlPr>
                      </m:dPr>
                      <m:e>
                        <m:r>
                          <a:rPr lang="en-US" i="1">
                            <a:latin typeface="Cambria Math" panose="02040503050406030204" pitchFamily="18" charset="0"/>
                          </a:rPr>
                          <m:t>𝑥</m:t>
                        </m:r>
                      </m:e>
                    </m:d>
                    <m:r>
                      <a:rPr lang="en-US" i="1">
                        <a:latin typeface="Cambria Math" panose="02040503050406030204" pitchFamily="18" charset="0"/>
                      </a:rPr>
                      <m:t>=</m:t>
                    </m:r>
                    <m:r>
                      <a:rPr lang="en-US" b="0" i="1" smtClean="0">
                        <a:latin typeface="Cambria Math" panose="02040503050406030204" pitchFamily="18" charset="0"/>
                      </a:rPr>
                      <m:t>𝑐</m:t>
                    </m:r>
                    <m:sSup>
                      <m:sSupPr>
                        <m:ctrlPr>
                          <a:rPr lang="en-US" i="1" smtClean="0">
                            <a:latin typeface="Cambria Math" panose="02040503050406030204" pitchFamily="18" charset="0"/>
                          </a:rPr>
                        </m:ctrlPr>
                      </m:sSupPr>
                      <m:e>
                        <m:r>
                          <a:rPr lang="en-US" b="0" i="1" smtClean="0">
                            <a:latin typeface="Cambria Math" panose="02040503050406030204" pitchFamily="18" charset="0"/>
                          </a:rPr>
                          <m:t>𝑥</m:t>
                        </m:r>
                      </m:e>
                      <m:sup>
                        <m:r>
                          <a:rPr lang="en-US" b="0" i="1" smtClean="0">
                            <a:latin typeface="Cambria Math" panose="02040503050406030204" pitchFamily="18" charset="0"/>
                          </a:rPr>
                          <m:t>𝑛</m:t>
                        </m:r>
                      </m:sup>
                    </m:sSup>
                  </m:oMath>
                </a14:m>
                <a:r>
                  <a:rPr lang="en-US" dirty="0"/>
                  <a:t>,</a:t>
                </a:r>
              </a:p>
              <a:p>
                <a:pPr marL="0" indent="0">
                  <a:lnSpc>
                    <a:spcPct val="100000"/>
                  </a:lnSpc>
                  <a:buNone/>
                </a:pPr>
                <a14:m>
                  <m:oMathPara xmlns:m="http://schemas.openxmlformats.org/officeDocument/2006/math">
                    <m:oMathParaPr>
                      <m:jc m:val="centerGroup"/>
                    </m:oMathParaPr>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𝑑𝑥</m:t>
                          </m:r>
                        </m:den>
                      </m:f>
                      <m:r>
                        <a:rPr lang="en-US" b="0" i="1" smtClean="0">
                          <a:latin typeface="Cambria Math" panose="02040503050406030204" pitchFamily="18" charset="0"/>
                        </a:rPr>
                        <m:t>𝑐</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i="1">
                              <a:latin typeface="Cambria Math" panose="02040503050406030204" pitchFamily="18" charset="0"/>
                            </a:rPr>
                            <m:t>𝑛</m:t>
                          </m:r>
                        </m:sup>
                      </m:sSup>
                      <m:r>
                        <a:rPr lang="en-US" i="1">
                          <a:latin typeface="Cambria Math" panose="02040503050406030204" pitchFamily="18" charset="0"/>
                        </a:rPr>
                        <m:t>=</m:t>
                      </m:r>
                      <m:r>
                        <a:rPr lang="en-US" b="0" i="1" smtClean="0">
                          <a:latin typeface="Cambria Math" panose="02040503050406030204" pitchFamily="18" charset="0"/>
                        </a:rPr>
                        <m:t>𝑐𝑛</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𝑥</m:t>
                          </m:r>
                        </m:e>
                        <m:sup>
                          <m:r>
                            <a:rPr lang="en-US" b="0" i="1" smtClean="0">
                              <a:latin typeface="Cambria Math" panose="02040503050406030204" pitchFamily="18" charset="0"/>
                            </a:rPr>
                            <m:t>𝑛</m:t>
                          </m:r>
                          <m:r>
                            <a:rPr lang="en-US" b="0" i="1" smtClean="0">
                              <a:latin typeface="Cambria Math" panose="02040503050406030204" pitchFamily="18" charset="0"/>
                            </a:rPr>
                            <m:t>−1</m:t>
                          </m:r>
                        </m:sup>
                      </m:sSup>
                      <m:r>
                        <a:rPr lang="en-US" i="1">
                          <a:latin typeface="Cambria Math" panose="02040503050406030204" pitchFamily="18" charset="0"/>
                        </a:rPr>
                        <m:t>  </m:t>
                      </m:r>
                      <m:r>
                        <a:rPr lang="en-US" i="1">
                          <a:latin typeface="Cambria Math" panose="02040503050406030204" pitchFamily="18" charset="0"/>
                        </a:rPr>
                        <m:t>𝑜𝑟</m:t>
                      </m:r>
                      <m:r>
                        <a:rPr lang="en-US" i="1">
                          <a:latin typeface="Cambria Math" panose="02040503050406030204" pitchFamily="18" charset="0"/>
                        </a:rPr>
                        <m:t>  </m:t>
                      </m:r>
                      <m:sSup>
                        <m:sSupPr>
                          <m:ctrlPr>
                            <a:rPr lang="en-US" i="1">
                              <a:latin typeface="Cambria Math" panose="02040503050406030204" pitchFamily="18" charset="0"/>
                            </a:rPr>
                          </m:ctrlPr>
                        </m:sSupPr>
                        <m:e>
                          <m:r>
                            <a:rPr lang="en-US" i="1">
                              <a:latin typeface="Cambria Math" panose="02040503050406030204" pitchFamily="18" charset="0"/>
                            </a:rPr>
                            <m:t>𝑓</m:t>
                          </m:r>
                        </m:e>
                        <m:sup>
                          <m:r>
                            <a:rPr lang="en-US" i="1">
                              <a:latin typeface="Cambria Math" panose="02040503050406030204" pitchFamily="18" charset="0"/>
                            </a:rPr>
                            <m:t>′</m:t>
                          </m:r>
                        </m:sup>
                      </m:sSup>
                      <m:d>
                        <m:dPr>
                          <m:ctrlPr>
                            <a:rPr lang="en-US" i="1">
                              <a:latin typeface="Cambria Math" panose="02040503050406030204" pitchFamily="18" charset="0"/>
                            </a:rPr>
                          </m:ctrlPr>
                        </m:dPr>
                        <m:e>
                          <m:r>
                            <a:rPr lang="en-US" i="1">
                              <a:latin typeface="Cambria Math" panose="02040503050406030204" pitchFamily="18" charset="0"/>
                            </a:rPr>
                            <m:t>𝑥</m:t>
                          </m:r>
                        </m:e>
                      </m:d>
                      <m:r>
                        <a:rPr lang="en-US" i="1">
                          <a:latin typeface="Cambria Math" panose="02040503050406030204" pitchFamily="18" charset="0"/>
                        </a:rPr>
                        <m:t>=</m:t>
                      </m:r>
                      <m:r>
                        <a:rPr lang="en-US" b="0" i="1" smtClean="0">
                          <a:latin typeface="Cambria Math" panose="02040503050406030204" pitchFamily="18" charset="0"/>
                        </a:rPr>
                        <m:t>𝑐</m:t>
                      </m:r>
                      <m:r>
                        <a:rPr lang="en-US" i="1">
                          <a:latin typeface="Cambria Math" panose="02040503050406030204" pitchFamily="18" charset="0"/>
                        </a:rPr>
                        <m:t>𝑛</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i="1">
                              <a:latin typeface="Cambria Math" panose="02040503050406030204" pitchFamily="18" charset="0"/>
                            </a:rPr>
                            <m:t>𝑛</m:t>
                          </m:r>
                          <m:r>
                            <a:rPr lang="en-US" i="1">
                              <a:latin typeface="Cambria Math" panose="02040503050406030204" pitchFamily="18" charset="0"/>
                            </a:rPr>
                            <m:t>−1</m:t>
                          </m:r>
                        </m:sup>
                      </m:sSup>
                    </m:oMath>
                  </m:oMathPara>
                </a14:m>
                <a:endParaRPr lang="en-US" dirty="0"/>
              </a:p>
              <a:p>
                <a:pPr>
                  <a:lnSpc>
                    <a:spcPct val="100000"/>
                  </a:lnSpc>
                </a:pPr>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043" t="-1261"/>
                </a:stretch>
              </a:blipFill>
            </p:spPr>
            <p:txBody>
              <a:bodyPr/>
              <a:lstStyle/>
              <a:p>
                <a:r>
                  <a:rPr lang="en-US">
                    <a:noFill/>
                  </a:rPr>
                  <a:t> </a:t>
                </a:r>
              </a:p>
            </p:txBody>
          </p:sp>
        </mc:Fallback>
      </mc:AlternateContent>
    </p:spTree>
    <p:extLst>
      <p:ext uri="{BB962C8B-B14F-4D97-AF65-F5344CB8AC3E}">
        <p14:creationId xmlns:p14="http://schemas.microsoft.com/office/powerpoint/2010/main" val="8013265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Examples</a:t>
            </a: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lstStyle/>
              <a:p>
                <a:pPr>
                  <a:lnSpc>
                    <a:spcPct val="100000"/>
                  </a:lnSpc>
                </a:pPr>
                <a:r>
                  <a:rPr lang="en-US" dirty="0"/>
                  <a:t>Find the following:</a:t>
                </a:r>
              </a:p>
              <a:p>
                <a:pPr marL="231775" indent="0">
                  <a:lnSpc>
                    <a:spcPct val="100000"/>
                  </a:lnSpc>
                  <a:buNone/>
                </a:pPr>
                <a:r>
                  <a:rPr lang="en-US" dirty="0"/>
                  <a:t>(a) </a:t>
                </a:r>
                <a14:m>
                  <m:oMath xmlns:m="http://schemas.openxmlformats.org/officeDocument/2006/math">
                    <m:f>
                      <m:fPr>
                        <m:ctrlPr>
                          <a:rPr lang="en-US" i="1" smtClean="0">
                            <a:latin typeface="Cambria Math" panose="02040503050406030204" pitchFamily="18" charset="0"/>
                          </a:rPr>
                        </m:ctrlPr>
                      </m:fPr>
                      <m:num>
                        <m:r>
                          <a:rPr lang="en-US" b="0" i="1" smtClean="0">
                            <a:latin typeface="Cambria Math" panose="02040503050406030204" pitchFamily="18" charset="0"/>
                          </a:rPr>
                          <m:t>𝑑</m:t>
                        </m:r>
                      </m:num>
                      <m:den>
                        <m:r>
                          <a:rPr lang="en-US" b="0" i="1" smtClean="0">
                            <a:latin typeface="Cambria Math" panose="02040503050406030204" pitchFamily="18" charset="0"/>
                          </a:rPr>
                          <m:t>𝑑𝑥</m:t>
                        </m:r>
                      </m:den>
                    </m:f>
                    <m:d>
                      <m:dPr>
                        <m:ctrlPr>
                          <a:rPr lang="en-US" b="0" i="1" smtClean="0">
                            <a:latin typeface="Cambria Math" panose="02040503050406030204" pitchFamily="18" charset="0"/>
                          </a:rPr>
                        </m:ctrlPr>
                      </m:dPr>
                      <m:e>
                        <m:r>
                          <a:rPr lang="en-US" b="0" i="1" smtClean="0">
                            <a:latin typeface="Cambria Math" panose="02040503050406030204" pitchFamily="18" charset="0"/>
                          </a:rPr>
                          <m:t>−</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𝑥</m:t>
                            </m:r>
                          </m:e>
                          <m:sup>
                            <m:r>
                              <a:rPr lang="en-US" b="0" i="1" smtClean="0">
                                <a:latin typeface="Cambria Math" panose="02040503050406030204" pitchFamily="18" charset="0"/>
                              </a:rPr>
                              <m:t>−4</m:t>
                            </m:r>
                          </m:sup>
                        </m:sSup>
                      </m:e>
                    </m:d>
                    <m:r>
                      <a:rPr lang="en-US" b="0" i="1" smtClean="0">
                        <a:latin typeface="Cambria Math" panose="02040503050406030204" pitchFamily="18" charset="0"/>
                      </a:rPr>
                      <m:t>=</m:t>
                    </m:r>
                  </m:oMath>
                </a14:m>
                <a:endParaRPr lang="en-US" dirty="0"/>
              </a:p>
              <a:p>
                <a:pPr marL="231775" indent="0">
                  <a:lnSpc>
                    <a:spcPct val="100000"/>
                  </a:lnSpc>
                  <a:buNone/>
                </a:pPr>
                <a:r>
                  <a:rPr lang="en-US" dirty="0"/>
                  <a:t>(b)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m:t>
                        </m:r>
                        <m:r>
                          <a:rPr lang="en-US" b="0" i="1" smtClean="0">
                            <a:latin typeface="Cambria Math" panose="02040503050406030204" pitchFamily="18" charset="0"/>
                          </a:rPr>
                          <m:t>𝑤</m:t>
                        </m:r>
                      </m:den>
                    </m:f>
                    <m:r>
                      <a:rPr lang="en-US" b="0" i="1" smtClean="0">
                        <a:latin typeface="Cambria Math" panose="02040503050406030204" pitchFamily="18" charset="0"/>
                      </a:rPr>
                      <m:t>5</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𝑤</m:t>
                        </m:r>
                      </m:e>
                      <m:sup>
                        <m:r>
                          <a:rPr lang="en-US" b="0" i="1" smtClean="0">
                            <a:latin typeface="Cambria Math" panose="02040503050406030204" pitchFamily="18" charset="0"/>
                          </a:rPr>
                          <m:t>4</m:t>
                        </m:r>
                      </m:sup>
                    </m:sSup>
                    <m:r>
                      <a:rPr lang="en-US" i="1">
                        <a:latin typeface="Cambria Math" panose="02040503050406030204" pitchFamily="18" charset="0"/>
                      </a:rPr>
                      <m:t>=</m:t>
                    </m:r>
                  </m:oMath>
                </a14:m>
                <a:endParaRPr lang="en-US" dirty="0"/>
              </a:p>
              <a:p>
                <a:pPr marL="231775" indent="0">
                  <a:lnSpc>
                    <a:spcPct val="100000"/>
                  </a:lnSpc>
                  <a:buNone/>
                </a:pPr>
                <a:r>
                  <a:rPr lang="en-US" dirty="0"/>
                  <a:t>(c)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m:t>
                        </m:r>
                        <m:r>
                          <a:rPr lang="en-US" b="0" i="1" smtClean="0">
                            <a:latin typeface="Cambria Math" panose="02040503050406030204" pitchFamily="18" charset="0"/>
                          </a:rPr>
                          <m:t>𝑢</m:t>
                        </m:r>
                      </m:den>
                    </m:f>
                    <m:r>
                      <a:rPr lang="en-US" b="0" i="1" smtClean="0">
                        <a:latin typeface="Cambria Math" panose="02040503050406030204" pitchFamily="18" charset="0"/>
                      </a:rPr>
                      <m:t>𝑎</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𝑢</m:t>
                        </m:r>
                      </m:e>
                      <m:sup>
                        <m:r>
                          <a:rPr lang="en-US" b="0" i="1" smtClean="0">
                            <a:latin typeface="Cambria Math" panose="02040503050406030204" pitchFamily="18" charset="0"/>
                          </a:rPr>
                          <m:t>𝑏</m:t>
                        </m:r>
                      </m:sup>
                    </m:sSup>
                    <m:r>
                      <a:rPr lang="en-US" i="1">
                        <a:latin typeface="Cambria Math" panose="02040503050406030204" pitchFamily="18" charset="0"/>
                      </a:rPr>
                      <m:t>=</m:t>
                    </m:r>
                  </m:oMath>
                </a14:m>
                <a:endParaRPr lang="en-US" dirty="0"/>
              </a:p>
              <a:p>
                <a:pPr marL="231775" indent="0">
                  <a:lnSpc>
                    <a:spcPct val="100000"/>
                  </a:lnSpc>
                  <a:buNone/>
                </a:pPr>
                <a:r>
                  <a:rPr lang="en-US" dirty="0"/>
                  <a:t>(d)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m:t>
                        </m:r>
                        <m:r>
                          <a:rPr lang="en-US" b="0" i="1" smtClean="0">
                            <a:latin typeface="Cambria Math" panose="02040503050406030204" pitchFamily="18" charset="0"/>
                          </a:rPr>
                          <m:t>𝑢</m:t>
                        </m:r>
                      </m:den>
                    </m:f>
                    <m:r>
                      <a:rPr lang="en-US" b="0" i="1" smtClean="0">
                        <a:latin typeface="Cambria Math" panose="02040503050406030204" pitchFamily="18" charset="0"/>
                      </a:rPr>
                      <m:t>−</m:t>
                    </m:r>
                    <m:r>
                      <a:rPr lang="en-US" b="0" i="1" smtClean="0">
                        <a:latin typeface="Cambria Math" panose="02040503050406030204" pitchFamily="18" charset="0"/>
                      </a:rPr>
                      <m:t>𝑎</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𝑢</m:t>
                        </m:r>
                      </m:e>
                      <m:sup>
                        <m:r>
                          <a:rPr lang="en-US" b="0" i="1" smtClean="0">
                            <a:latin typeface="Cambria Math" panose="02040503050406030204" pitchFamily="18" charset="0"/>
                          </a:rPr>
                          <m:t>−</m:t>
                        </m:r>
                        <m:r>
                          <a:rPr lang="en-US" b="0" i="1" smtClean="0">
                            <a:latin typeface="Cambria Math" panose="02040503050406030204" pitchFamily="18" charset="0"/>
                          </a:rPr>
                          <m:t>𝑏</m:t>
                        </m:r>
                      </m:sup>
                    </m:sSup>
                    <m:r>
                      <a:rPr lang="en-US" i="1">
                        <a:latin typeface="Cambria Math" panose="02040503050406030204" pitchFamily="18" charset="0"/>
                      </a:rPr>
                      <m:t>=</m:t>
                    </m:r>
                  </m:oMath>
                </a14:m>
                <a:endParaRPr lang="en-US" dirty="0"/>
              </a:p>
              <a:p>
                <a:pPr marL="231775" indent="0">
                  <a:lnSpc>
                    <a:spcPct val="100000"/>
                  </a:lnSpc>
                  <a:buNone/>
                </a:pPr>
                <a:r>
                  <a:rPr lang="en-US" dirty="0"/>
                  <a:t>(e)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𝑑𝑥</m:t>
                        </m:r>
                      </m:den>
                    </m:f>
                    <m:r>
                      <a:rPr lang="en-US" b="0" i="1" smtClean="0">
                        <a:latin typeface="Cambria Math" panose="02040503050406030204" pitchFamily="18" charset="0"/>
                      </a:rPr>
                      <m:t>9</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𝑥</m:t>
                        </m:r>
                      </m:e>
                      <m:sup>
                        <m:r>
                          <a:rPr lang="en-US" b="0" i="1" smtClean="0">
                            <a:latin typeface="Cambria Math" panose="02040503050406030204" pitchFamily="18" charset="0"/>
                          </a:rPr>
                          <m:t>1/3</m:t>
                        </m:r>
                      </m:sup>
                    </m:sSup>
                    <m:r>
                      <a:rPr lang="en-US" i="1">
                        <a:latin typeface="Cambria Math" panose="02040503050406030204" pitchFamily="18" charset="0"/>
                      </a:rPr>
                      <m:t>=</m:t>
                    </m:r>
                  </m:oMath>
                </a14:m>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043" t="-1261"/>
                </a:stretch>
              </a:blipFill>
            </p:spPr>
            <p:txBody>
              <a:bodyPr/>
              <a:lstStyle/>
              <a:p>
                <a:r>
                  <a:rPr lang="en-US">
                    <a:noFill/>
                  </a:rPr>
                  <a:t> </a:t>
                </a:r>
              </a:p>
            </p:txBody>
          </p:sp>
        </mc:Fallback>
      </mc:AlternateContent>
    </p:spTree>
    <p:extLst>
      <p:ext uri="{BB962C8B-B14F-4D97-AF65-F5344CB8AC3E}">
        <p14:creationId xmlns:p14="http://schemas.microsoft.com/office/powerpoint/2010/main" val="13105849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Rules of Differentiation Involving Two or More Functions of the Same Variable</a:t>
            </a: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92500"/>
              </a:bodyPr>
              <a:lstStyle/>
              <a:p>
                <a:pPr>
                  <a:lnSpc>
                    <a:spcPct val="100000"/>
                  </a:lnSpc>
                </a:pPr>
                <a:r>
                  <a:rPr lang="en-US" b="1" dirty="0"/>
                  <a:t>Sum-Difference Rule</a:t>
                </a:r>
                <a:r>
                  <a:rPr lang="en-US" dirty="0"/>
                  <a:t>: the derivative of a sum (difference) of two functions is the sum (difference) of the derivatives of the two functions:</a:t>
                </a:r>
              </a:p>
              <a:p>
                <a:pPr marL="0" indent="0">
                  <a:lnSpc>
                    <a:spcPct val="100000"/>
                  </a:lnSpc>
                  <a:buNone/>
                </a:pPr>
                <a14:m>
                  <m:oMathPara xmlns:m="http://schemas.openxmlformats.org/officeDocument/2006/math">
                    <m:oMathParaPr>
                      <m:jc m:val="centerGroup"/>
                    </m:oMathParaPr>
                    <m:oMath xmlns:m="http://schemas.openxmlformats.org/officeDocument/2006/math">
                      <m:f>
                        <m:fPr>
                          <m:ctrlPr>
                            <a:rPr lang="en-US" i="1" smtClean="0">
                              <a:latin typeface="Cambria Math" panose="02040503050406030204" pitchFamily="18" charset="0"/>
                            </a:rPr>
                          </m:ctrlPr>
                        </m:fPr>
                        <m:num>
                          <m:r>
                            <a:rPr lang="en-US" b="0" i="1" smtClean="0">
                              <a:latin typeface="Cambria Math" panose="02040503050406030204" pitchFamily="18" charset="0"/>
                            </a:rPr>
                            <m:t>𝑑</m:t>
                          </m:r>
                        </m:num>
                        <m:den>
                          <m:r>
                            <a:rPr lang="en-US" b="0" i="1" smtClean="0">
                              <a:latin typeface="Cambria Math" panose="02040503050406030204" pitchFamily="18" charset="0"/>
                            </a:rPr>
                            <m:t>𝑑𝑥</m:t>
                          </m:r>
                        </m:den>
                      </m:f>
                      <m:d>
                        <m:dPr>
                          <m:begChr m:val="["/>
                          <m:endChr m:val="]"/>
                          <m:ctrlPr>
                            <a:rPr lang="en-US" b="0" i="1" smtClean="0">
                              <a:latin typeface="Cambria Math" panose="02040503050406030204" pitchFamily="18" charset="0"/>
                            </a:rPr>
                          </m:ctrlPr>
                        </m:dPr>
                        <m:e>
                          <m:r>
                            <a:rPr lang="en-US" b="0" i="1" smtClean="0">
                              <a:latin typeface="Cambria Math" panose="02040503050406030204" pitchFamily="18" charset="0"/>
                            </a:rPr>
                            <m:t>𝑓</m:t>
                          </m:r>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𝑔</m:t>
                          </m:r>
                          <m:d>
                            <m:dPr>
                              <m:ctrlPr>
                                <a:rPr lang="en-US" b="0" i="1" smtClean="0">
                                  <a:latin typeface="Cambria Math" panose="02040503050406030204" pitchFamily="18" charset="0"/>
                                  <a:ea typeface="Cambria Math" panose="02040503050406030204" pitchFamily="18" charset="0"/>
                                </a:rPr>
                              </m:ctrlPr>
                            </m:dPr>
                            <m:e>
                              <m:r>
                                <a:rPr lang="en-US" b="0" i="1" smtClean="0">
                                  <a:latin typeface="Cambria Math" panose="02040503050406030204" pitchFamily="18" charset="0"/>
                                  <a:ea typeface="Cambria Math" panose="02040503050406030204" pitchFamily="18" charset="0"/>
                                </a:rPr>
                                <m:t>𝑥</m:t>
                              </m:r>
                            </m:e>
                          </m:d>
                        </m:e>
                      </m:d>
                      <m:r>
                        <a:rPr lang="en-US" b="0" i="1" smtClean="0">
                          <a:latin typeface="Cambria Math" panose="02040503050406030204" pitchFamily="18" charset="0"/>
                          <a:ea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𝑑𝑥</m:t>
                          </m:r>
                        </m:den>
                      </m:f>
                      <m:r>
                        <a:rPr lang="en-US" b="0" i="1" smtClean="0">
                          <a:latin typeface="Cambria Math" panose="02040503050406030204" pitchFamily="18" charset="0"/>
                        </a:rPr>
                        <m:t>𝑓</m:t>
                      </m:r>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r>
                        <a:rPr lang="en-US" b="0" i="1" smtClean="0">
                          <a:latin typeface="Cambria Math" panose="02040503050406030204" pitchFamily="18" charset="0"/>
                          <a:ea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𝑑𝑥</m:t>
                          </m:r>
                        </m:den>
                      </m:f>
                      <m:r>
                        <a:rPr lang="en-US" b="0" i="1" smtClean="0">
                          <a:latin typeface="Cambria Math" panose="02040503050406030204" pitchFamily="18" charset="0"/>
                        </a:rPr>
                        <m:t>𝑔</m:t>
                      </m:r>
                      <m:d>
                        <m:dPr>
                          <m:ctrlPr>
                            <a:rPr lang="en-US" b="0" i="1" smtClean="0">
                              <a:latin typeface="Cambria Math" panose="02040503050406030204" pitchFamily="18" charset="0"/>
                            </a:rPr>
                          </m:ctrlPr>
                        </m:dPr>
                        <m:e>
                          <m:r>
                            <a:rPr lang="en-US" i="1">
                              <a:latin typeface="Cambria Math" panose="02040503050406030204" pitchFamily="18" charset="0"/>
                            </a:rPr>
                            <m:t>𝑥</m:t>
                          </m:r>
                        </m:e>
                      </m:d>
                      <m:r>
                        <a:rPr lang="en-US" b="0" i="1" smtClean="0">
                          <a:latin typeface="Cambria Math" panose="02040503050406030204" pitchFamily="18" charset="0"/>
                        </a:rPr>
                        <m:t>=</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𝑓</m:t>
                          </m:r>
                        </m:e>
                        <m:sup>
                          <m:r>
                            <a:rPr lang="en-US" b="0" i="1" smtClean="0">
                              <a:latin typeface="Cambria Math" panose="02040503050406030204" pitchFamily="18" charset="0"/>
                            </a:rPr>
                            <m:t>′</m:t>
                          </m:r>
                        </m:sup>
                      </m:sSup>
                      <m:r>
                        <a:rPr lang="en-US" b="0" i="1" smtClean="0">
                          <a:latin typeface="Cambria Math" panose="02040503050406030204" pitchFamily="18" charset="0"/>
                        </a:rPr>
                        <m:t>(</m:t>
                      </m:r>
                      <m:r>
                        <a:rPr lang="en-US" b="0" i="1" smtClean="0">
                          <a:latin typeface="Cambria Math" panose="02040503050406030204" pitchFamily="18" charset="0"/>
                        </a:rPr>
                        <m:t>𝑥</m:t>
                      </m:r>
                      <m:r>
                        <a:rPr lang="en-US" b="0" i="1" smtClean="0">
                          <a:latin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𝑔</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r>
                        <a:rPr lang="en-US" b="0" i="1" smtClean="0">
                          <a:latin typeface="Cambria Math" panose="02040503050406030204" pitchFamily="18" charset="0"/>
                          <a:ea typeface="Cambria Math" panose="02040503050406030204" pitchFamily="18" charset="0"/>
                        </a:rPr>
                        <m:t>)</m:t>
                      </m:r>
                    </m:oMath>
                  </m:oMathPara>
                </a14:m>
                <a:endParaRPr lang="en-US" dirty="0"/>
              </a:p>
              <a:p>
                <a:pPr marL="231775" indent="0">
                  <a:lnSpc>
                    <a:spcPct val="100000"/>
                  </a:lnSpc>
                  <a:buNone/>
                </a:pPr>
                <a:r>
                  <a:rPr lang="en-US" dirty="0"/>
                  <a:t>Example: given 	</a:t>
                </a:r>
                <a14:m>
                  <m:oMath xmlns:m="http://schemas.openxmlformats.org/officeDocument/2006/math">
                    <m:r>
                      <a:rPr lang="en-US" b="0" i="1" smtClean="0">
                        <a:latin typeface="Cambria Math" panose="02040503050406030204" pitchFamily="18" charset="0"/>
                      </a:rPr>
                      <m:t>𝑦</m:t>
                    </m:r>
                    <m:r>
                      <a:rPr lang="en-US" b="0" i="1" smtClean="0">
                        <a:latin typeface="Cambria Math" panose="02040503050406030204" pitchFamily="18" charset="0"/>
                      </a:rPr>
                      <m:t>=2</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𝑥</m:t>
                        </m:r>
                      </m:e>
                      <m:sup>
                        <m:r>
                          <a:rPr lang="en-US" b="0" i="1" smtClean="0">
                            <a:latin typeface="Cambria Math" panose="02040503050406030204" pitchFamily="18" charset="0"/>
                          </a:rPr>
                          <m:t>3</m:t>
                        </m:r>
                      </m:sup>
                    </m:sSup>
                    <m:r>
                      <a:rPr lang="en-US" b="0" i="1" smtClean="0">
                        <a:latin typeface="Cambria Math" panose="02040503050406030204" pitchFamily="18" charset="0"/>
                      </a:rPr>
                      <m:t>+13</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𝑥</m:t>
                        </m:r>
                      </m:e>
                      <m:sup>
                        <m:r>
                          <a:rPr lang="en-US" b="0" i="1" smtClean="0">
                            <a:latin typeface="Cambria Math" panose="02040503050406030204" pitchFamily="18" charset="0"/>
                          </a:rPr>
                          <m:t>2</m:t>
                        </m:r>
                      </m:sup>
                    </m:sSup>
                    <m:r>
                      <a:rPr lang="en-US" b="0" i="1" smtClean="0">
                        <a:latin typeface="Cambria Math" panose="02040503050406030204" pitchFamily="18" charset="0"/>
                      </a:rPr>
                      <m:t>−2</m:t>
                    </m:r>
                    <m:r>
                      <a:rPr lang="en-US" b="0" i="1" smtClean="0">
                        <a:latin typeface="Cambria Math" panose="02040503050406030204" pitchFamily="18" charset="0"/>
                      </a:rPr>
                      <m:t>𝑥</m:t>
                    </m:r>
                    <m:r>
                      <a:rPr lang="en-US" b="0" i="1" smtClean="0">
                        <a:latin typeface="Cambria Math" panose="02040503050406030204" pitchFamily="18" charset="0"/>
                      </a:rPr>
                      <m:t>,  </m:t>
                    </m:r>
                  </m:oMath>
                </a14:m>
                <a:endParaRPr lang="en-US" b="0" i="1" dirty="0">
                  <a:latin typeface="Cambria Math" panose="02040503050406030204" pitchFamily="18" charset="0"/>
                </a:endParaRPr>
              </a:p>
              <a:p>
                <a:pPr marL="231775" indent="0">
                  <a:lnSpc>
                    <a:spcPct val="100000"/>
                  </a:lnSpc>
                  <a:buNone/>
                </a:pPr>
                <a:r>
                  <a:rPr lang="en-US" b="0" dirty="0"/>
                  <a:t>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𝑑𝑦</m:t>
                        </m:r>
                      </m:num>
                      <m:den>
                        <m:r>
                          <a:rPr lang="en-US" b="0" i="1" smtClean="0">
                            <a:latin typeface="Cambria Math" panose="02040503050406030204" pitchFamily="18" charset="0"/>
                          </a:rPr>
                          <m:t>𝑑𝑥</m:t>
                        </m:r>
                      </m:den>
                    </m:f>
                    <m:r>
                      <a:rPr lang="en-US" b="0" i="1" smtClean="0">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𝑑𝑥</m:t>
                        </m:r>
                      </m:den>
                    </m:f>
                    <m:d>
                      <m:dPr>
                        <m:ctrlPr>
                          <a:rPr lang="en-US" b="0" i="1" smtClean="0">
                            <a:latin typeface="Cambria Math" panose="02040503050406030204" pitchFamily="18" charset="0"/>
                          </a:rPr>
                        </m:ctrlPr>
                      </m:dPr>
                      <m:e>
                        <m:r>
                          <a:rPr lang="en-US" i="1">
                            <a:latin typeface="Cambria Math" panose="02040503050406030204" pitchFamily="18" charset="0"/>
                          </a:rPr>
                          <m:t>2</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i="1">
                                <a:latin typeface="Cambria Math" panose="02040503050406030204" pitchFamily="18" charset="0"/>
                              </a:rPr>
                              <m:t>3</m:t>
                            </m:r>
                          </m:sup>
                        </m:sSup>
                        <m:r>
                          <a:rPr lang="en-US" i="1">
                            <a:latin typeface="Cambria Math" panose="02040503050406030204" pitchFamily="18" charset="0"/>
                          </a:rPr>
                          <m:t>+13</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i="1">
                                <a:latin typeface="Cambria Math" panose="02040503050406030204" pitchFamily="18" charset="0"/>
                              </a:rPr>
                              <m:t>2</m:t>
                            </m:r>
                          </m:sup>
                        </m:sSup>
                        <m:r>
                          <a:rPr lang="en-US" i="1">
                            <a:latin typeface="Cambria Math" panose="02040503050406030204" pitchFamily="18" charset="0"/>
                          </a:rPr>
                          <m:t>−2</m:t>
                        </m:r>
                        <m:r>
                          <a:rPr lang="en-US" i="1">
                            <a:latin typeface="Cambria Math" panose="02040503050406030204" pitchFamily="18" charset="0"/>
                          </a:rPr>
                          <m:t>𝑥</m:t>
                        </m:r>
                      </m:e>
                    </m:d>
                  </m:oMath>
                </a14:m>
                <a:endParaRPr lang="en-US" b="0" i="1" dirty="0">
                  <a:latin typeface="Cambria Math" panose="02040503050406030204" pitchFamily="18" charset="0"/>
                </a:endParaRPr>
              </a:p>
              <a:p>
                <a:pPr marL="231775" indent="0">
                  <a:lnSpc>
                    <a:spcPct val="100000"/>
                  </a:lnSpc>
                  <a:buNone/>
                </a:pPr>
                <a:r>
                  <a:rPr lang="en-US" b="0" dirty="0"/>
                  <a:t>			     </a:t>
                </a:r>
                <a14:m>
                  <m:oMath xmlns:m="http://schemas.openxmlformats.org/officeDocument/2006/math">
                    <m:r>
                      <a:rPr lang="en-US" b="0" i="1" smtClean="0">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𝑑𝑥</m:t>
                        </m:r>
                      </m:den>
                    </m:f>
                    <m:r>
                      <a:rPr lang="en-US" b="0" i="1" smtClean="0">
                        <a:latin typeface="Cambria Math" panose="02040503050406030204" pitchFamily="18" charset="0"/>
                      </a:rPr>
                      <m:t>(</m:t>
                    </m:r>
                    <m:r>
                      <a:rPr lang="en-US" i="1">
                        <a:latin typeface="Cambria Math" panose="02040503050406030204" pitchFamily="18" charset="0"/>
                      </a:rPr>
                      <m:t>2</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i="1">
                            <a:latin typeface="Cambria Math" panose="02040503050406030204" pitchFamily="18" charset="0"/>
                          </a:rPr>
                          <m:t>3</m:t>
                        </m:r>
                      </m:sup>
                    </m:sSup>
                    <m:r>
                      <a:rPr lang="en-US" b="0" i="1" smtClean="0">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𝑑𝑥</m:t>
                        </m:r>
                      </m:den>
                    </m:f>
                  </m:oMath>
                </a14:m>
                <a:r>
                  <a:rPr lang="en-US" dirty="0"/>
                  <a:t> </a:t>
                </a:r>
                <a14:m>
                  <m:oMath xmlns:m="http://schemas.openxmlformats.org/officeDocument/2006/math">
                    <m:r>
                      <a:rPr lang="en-US" b="0" i="0" smtClean="0">
                        <a:latin typeface="Cambria Math" panose="02040503050406030204" pitchFamily="18" charset="0"/>
                      </a:rPr>
                      <m:t>(</m:t>
                    </m:r>
                    <m:r>
                      <a:rPr lang="en-US" i="1">
                        <a:latin typeface="Cambria Math" panose="02040503050406030204" pitchFamily="18" charset="0"/>
                      </a:rPr>
                      <m:t>13</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i="1">
                            <a:latin typeface="Cambria Math" panose="02040503050406030204" pitchFamily="18" charset="0"/>
                          </a:rPr>
                          <m:t>2</m:t>
                        </m:r>
                      </m:sup>
                    </m:sSup>
                    <m:r>
                      <a:rPr lang="en-US" b="0" i="1" smtClean="0">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𝑑𝑥</m:t>
                        </m:r>
                      </m:den>
                    </m:f>
                    <m:r>
                      <a:rPr lang="en-US" b="0" i="1" smtClean="0">
                        <a:latin typeface="Cambria Math" panose="02040503050406030204" pitchFamily="18" charset="0"/>
                      </a:rPr>
                      <m:t>(2</m:t>
                    </m:r>
                    <m:r>
                      <a:rPr lang="en-US" b="0" i="1" smtClean="0">
                        <a:latin typeface="Cambria Math" panose="02040503050406030204" pitchFamily="18" charset="0"/>
                      </a:rPr>
                      <m:t>𝑥</m:t>
                    </m:r>
                    <m:r>
                      <a:rPr lang="en-US" b="0" i="1" smtClean="0">
                        <a:latin typeface="Cambria Math" panose="02040503050406030204" pitchFamily="18" charset="0"/>
                      </a:rPr>
                      <m:t>)</m:t>
                    </m:r>
                  </m:oMath>
                </a14:m>
                <a:endParaRPr lang="en-US" dirty="0"/>
              </a:p>
              <a:p>
                <a:pPr marL="231775" indent="0">
                  <a:lnSpc>
                    <a:spcPct val="100000"/>
                  </a:lnSpc>
                  <a:buNone/>
                </a:pPr>
                <a:r>
                  <a:rPr lang="en-US" dirty="0"/>
                  <a:t>			</a:t>
                </a:r>
                <a:r>
                  <a:rPr lang="en-US" dirty="0"/>
                  <a:t>     </a:t>
                </a:r>
                <a14:m>
                  <m:oMath xmlns:m="http://schemas.openxmlformats.org/officeDocument/2006/math">
                    <m:r>
                      <a:rPr lang="en-US" i="1">
                        <a:latin typeface="Cambria Math" panose="02040503050406030204" pitchFamily="18" charset="0"/>
                      </a:rPr>
                      <m:t>=</m:t>
                    </m:r>
                    <m:r>
                      <a:rPr lang="en-US" b="0" i="1" smtClean="0">
                        <a:latin typeface="Cambria Math" panose="02040503050406030204" pitchFamily="18" charset="0"/>
                      </a:rPr>
                      <m:t>6</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b="0" i="1" smtClean="0">
                            <a:latin typeface="Cambria Math" panose="02040503050406030204" pitchFamily="18" charset="0"/>
                          </a:rPr>
                          <m:t>2</m:t>
                        </m:r>
                      </m:sup>
                    </m:sSup>
                    <m:r>
                      <a:rPr lang="en-US" b="0" i="1" smtClean="0">
                        <a:latin typeface="Cambria Math" panose="02040503050406030204" pitchFamily="18" charset="0"/>
                      </a:rPr>
                      <m:t>+26</m:t>
                    </m:r>
                    <m:r>
                      <a:rPr lang="en-US" b="0" i="1" smtClean="0">
                        <a:latin typeface="Cambria Math" panose="02040503050406030204" pitchFamily="18" charset="0"/>
                      </a:rPr>
                      <m:t>𝑥</m:t>
                    </m:r>
                    <m:r>
                      <a:rPr lang="en-US" b="0" i="1" smtClean="0">
                        <a:latin typeface="Cambria Math" panose="02040503050406030204" pitchFamily="18" charset="0"/>
                      </a:rPr>
                      <m:t>−2</m:t>
                    </m:r>
                  </m:oMath>
                </a14:m>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928" t="-1120" r="-174"/>
                </a:stretch>
              </a:blipFill>
            </p:spPr>
            <p:txBody>
              <a:bodyPr/>
              <a:lstStyle/>
              <a:p>
                <a:r>
                  <a:rPr lang="en-US">
                    <a:noFill/>
                  </a:rPr>
                  <a:t> </a:t>
                </a:r>
              </a:p>
            </p:txBody>
          </p:sp>
        </mc:Fallback>
      </mc:AlternateContent>
    </p:spTree>
    <p:extLst>
      <p:ext uri="{BB962C8B-B14F-4D97-AF65-F5344CB8AC3E}">
        <p14:creationId xmlns:p14="http://schemas.microsoft.com/office/powerpoint/2010/main" val="32073414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Rules of Differentiation Involving Two or More Functions of the Same Variable</a:t>
            </a:r>
            <a:endParaRPr lang="en-US"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92500" lnSpcReduction="20000"/>
              </a:bodyPr>
              <a:lstStyle/>
              <a:p>
                <a:pPr>
                  <a:lnSpc>
                    <a:spcPct val="100000"/>
                  </a:lnSpc>
                </a:pPr>
                <a:r>
                  <a:rPr lang="en-US" b="1" dirty="0"/>
                  <a:t>Product Rule</a:t>
                </a:r>
                <a:r>
                  <a:rPr lang="en-US" dirty="0"/>
                  <a:t>: the derivative of the product of two (differentiable) functions is equal to the first function times the derivative of the second function plus the second function times the derivative of the first function. </a:t>
                </a:r>
              </a:p>
              <a:p>
                <a:pPr marL="0" indent="0">
                  <a:lnSpc>
                    <a:spcPct val="100000"/>
                  </a:lnSpc>
                  <a:buNone/>
                </a:pPr>
                <a14:m>
                  <m:oMathPara xmlns:m="http://schemas.openxmlformats.org/officeDocument/2006/math">
                    <m:oMathParaPr>
                      <m:jc m:val="centerGroup"/>
                    </m:oMathParaPr>
                    <m:oMath xmlns:m="http://schemas.openxmlformats.org/officeDocument/2006/math">
                      <m:f>
                        <m:fPr>
                          <m:ctrlPr>
                            <a:rPr lang="en-US" i="1" smtClean="0">
                              <a:latin typeface="Cambria Math" panose="02040503050406030204" pitchFamily="18" charset="0"/>
                            </a:rPr>
                          </m:ctrlPr>
                        </m:fPr>
                        <m:num>
                          <m:r>
                            <a:rPr lang="en-US" b="0" i="1" smtClean="0">
                              <a:latin typeface="Cambria Math" panose="02040503050406030204" pitchFamily="18" charset="0"/>
                            </a:rPr>
                            <m:t>𝑑</m:t>
                          </m:r>
                        </m:num>
                        <m:den>
                          <m:r>
                            <a:rPr lang="en-US" b="0" i="1" smtClean="0">
                              <a:latin typeface="Cambria Math" panose="02040503050406030204" pitchFamily="18" charset="0"/>
                            </a:rPr>
                            <m:t>𝑑𝑥</m:t>
                          </m:r>
                        </m:den>
                      </m:f>
                      <m:d>
                        <m:dPr>
                          <m:begChr m:val="["/>
                          <m:endChr m:val="]"/>
                          <m:ctrlPr>
                            <a:rPr lang="en-US" b="0" i="1" smtClean="0">
                              <a:latin typeface="Cambria Math" panose="02040503050406030204" pitchFamily="18" charset="0"/>
                            </a:rPr>
                          </m:ctrlPr>
                        </m:dPr>
                        <m:e>
                          <m:r>
                            <a:rPr lang="en-US" b="0" i="1" smtClean="0">
                              <a:latin typeface="Cambria Math" panose="02040503050406030204" pitchFamily="18" charset="0"/>
                            </a:rPr>
                            <m:t>𝑓</m:t>
                          </m:r>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r>
                            <a:rPr lang="en-US" b="0" i="1" smtClean="0">
                              <a:latin typeface="Cambria Math" panose="02040503050406030204" pitchFamily="18" charset="0"/>
                            </a:rPr>
                            <m:t>𝑔</m:t>
                          </m:r>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e>
                      </m:d>
                      <m:r>
                        <a:rPr lang="en-US" b="0" i="1" smtClean="0">
                          <a:latin typeface="Cambria Math" panose="02040503050406030204" pitchFamily="18" charset="0"/>
                        </a:rPr>
                        <m:t>=</m:t>
                      </m:r>
                      <m:r>
                        <a:rPr lang="en-US" b="0" i="1" smtClean="0">
                          <a:latin typeface="Cambria Math" panose="02040503050406030204" pitchFamily="18" charset="0"/>
                        </a:rPr>
                        <m:t>𝑓</m:t>
                      </m:r>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𝑑𝑥</m:t>
                          </m:r>
                        </m:den>
                      </m:f>
                      <m:r>
                        <a:rPr lang="en-US" b="0" i="1" smtClean="0">
                          <a:latin typeface="Cambria Math" panose="02040503050406030204" pitchFamily="18" charset="0"/>
                        </a:rPr>
                        <m:t>𝑔</m:t>
                      </m:r>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r>
                        <a:rPr lang="en-US" b="0" i="1" smtClean="0">
                          <a:latin typeface="Cambria Math" panose="02040503050406030204" pitchFamily="18" charset="0"/>
                        </a:rPr>
                        <m:t>+</m:t>
                      </m:r>
                      <m:r>
                        <a:rPr lang="en-US" b="0" i="1" smtClean="0">
                          <a:latin typeface="Cambria Math" panose="02040503050406030204" pitchFamily="18" charset="0"/>
                        </a:rPr>
                        <m:t>𝑔</m:t>
                      </m:r>
                      <m:r>
                        <a:rPr lang="en-US" b="0" i="1" smtClean="0">
                          <a:latin typeface="Cambria Math" panose="02040503050406030204" pitchFamily="18" charset="0"/>
                        </a:rPr>
                        <m:t>(</m:t>
                      </m:r>
                      <m:r>
                        <a:rPr lang="en-US" b="0" i="1" smtClean="0">
                          <a:latin typeface="Cambria Math" panose="02040503050406030204" pitchFamily="18" charset="0"/>
                        </a:rPr>
                        <m:t>𝑥</m:t>
                      </m:r>
                      <m:r>
                        <a:rPr lang="en-US" b="0" i="1" smtClean="0">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𝑑𝑥</m:t>
                          </m:r>
                        </m:den>
                      </m:f>
                      <m:r>
                        <a:rPr lang="en-US" b="0" i="1" smtClean="0">
                          <a:latin typeface="Cambria Math" panose="02040503050406030204" pitchFamily="18" charset="0"/>
                        </a:rPr>
                        <m:t>𝑓</m:t>
                      </m:r>
                      <m:r>
                        <a:rPr lang="en-US" b="0" i="1" smtClean="0">
                          <a:latin typeface="Cambria Math" panose="02040503050406030204" pitchFamily="18" charset="0"/>
                        </a:rPr>
                        <m:t>(</m:t>
                      </m:r>
                      <m:r>
                        <a:rPr lang="en-US" b="0" i="1" smtClean="0">
                          <a:latin typeface="Cambria Math" panose="02040503050406030204" pitchFamily="18" charset="0"/>
                        </a:rPr>
                        <m:t>𝑥</m:t>
                      </m:r>
                      <m:r>
                        <a:rPr lang="en-US" b="0" i="1" smtClean="0">
                          <a:latin typeface="Cambria Math" panose="02040503050406030204" pitchFamily="18" charset="0"/>
                        </a:rPr>
                        <m:t>)</m:t>
                      </m:r>
                    </m:oMath>
                  </m:oMathPara>
                </a14:m>
                <a:endParaRPr lang="en-US" dirty="0"/>
              </a:p>
              <a:p>
                <a:pPr marL="0" indent="0">
                  <a:lnSpc>
                    <a:spcPct val="100000"/>
                  </a:lnSpc>
                  <a:buNone/>
                </a:pPr>
                <a:r>
                  <a:rPr lang="en-US" dirty="0"/>
                  <a:t>				    </a:t>
                </a:r>
                <a14:m>
                  <m:oMath xmlns:m="http://schemas.openxmlformats.org/officeDocument/2006/math">
                    <m:r>
                      <a:rPr lang="en-US" b="0" i="1" smtClean="0">
                        <a:latin typeface="Cambria Math" panose="02040503050406030204" pitchFamily="18" charset="0"/>
                      </a:rPr>
                      <m:t>=</m:t>
                    </m:r>
                    <m:r>
                      <a:rPr lang="en-US" b="0" i="1" smtClean="0">
                        <a:latin typeface="Cambria Math" panose="02040503050406030204" pitchFamily="18" charset="0"/>
                      </a:rPr>
                      <m:t>𝑓</m:t>
                    </m:r>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sSup>
                      <m:sSupPr>
                        <m:ctrlPr>
                          <a:rPr lang="en-US" b="0" i="1" smtClean="0">
                            <a:latin typeface="Cambria Math" panose="02040503050406030204" pitchFamily="18" charset="0"/>
                          </a:rPr>
                        </m:ctrlPr>
                      </m:sSupPr>
                      <m:e>
                        <m:r>
                          <a:rPr lang="en-US" b="0" i="1" smtClean="0">
                            <a:latin typeface="Cambria Math" panose="02040503050406030204" pitchFamily="18" charset="0"/>
                          </a:rPr>
                          <m:t>𝑔</m:t>
                        </m:r>
                      </m:e>
                      <m:sup>
                        <m:r>
                          <a:rPr lang="en-US" b="0" i="1" smtClean="0">
                            <a:latin typeface="Cambria Math" panose="02040503050406030204" pitchFamily="18" charset="0"/>
                          </a:rPr>
                          <m:t>′</m:t>
                        </m:r>
                      </m:sup>
                    </m:sSup>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r>
                      <a:rPr lang="en-US" b="0" i="1" smtClean="0">
                        <a:latin typeface="Cambria Math" panose="02040503050406030204" pitchFamily="18" charset="0"/>
                      </a:rPr>
                      <m:t>+</m:t>
                    </m:r>
                    <m:r>
                      <a:rPr lang="en-US" b="0" i="1" smtClean="0">
                        <a:latin typeface="Cambria Math" panose="02040503050406030204" pitchFamily="18" charset="0"/>
                      </a:rPr>
                      <m:t>𝑔</m:t>
                    </m:r>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sSup>
                      <m:sSupPr>
                        <m:ctrlPr>
                          <a:rPr lang="en-US" b="0" i="1" smtClean="0">
                            <a:latin typeface="Cambria Math" panose="02040503050406030204" pitchFamily="18" charset="0"/>
                          </a:rPr>
                        </m:ctrlPr>
                      </m:sSupPr>
                      <m:e>
                        <m:r>
                          <a:rPr lang="en-US" b="0" i="1" smtClean="0">
                            <a:latin typeface="Cambria Math" panose="02040503050406030204" pitchFamily="18" charset="0"/>
                          </a:rPr>
                          <m:t>𝑓</m:t>
                        </m:r>
                      </m:e>
                      <m:sup>
                        <m:r>
                          <a:rPr lang="en-US" b="0" i="1" smtClean="0">
                            <a:latin typeface="Cambria Math" panose="02040503050406030204" pitchFamily="18" charset="0"/>
                          </a:rPr>
                          <m:t>′</m:t>
                        </m:r>
                      </m:sup>
                    </m:sSup>
                    <m:r>
                      <a:rPr lang="en-US" b="0" i="1" smtClean="0">
                        <a:latin typeface="Cambria Math" panose="02040503050406030204" pitchFamily="18" charset="0"/>
                      </a:rPr>
                      <m:t>(</m:t>
                    </m:r>
                    <m:r>
                      <a:rPr lang="en-US" b="0" i="1" smtClean="0">
                        <a:latin typeface="Cambria Math" panose="02040503050406030204" pitchFamily="18" charset="0"/>
                      </a:rPr>
                      <m:t>𝑥</m:t>
                    </m:r>
                    <m:r>
                      <a:rPr lang="en-US" b="0" i="1" smtClean="0">
                        <a:latin typeface="Cambria Math" panose="02040503050406030204" pitchFamily="18" charset="0"/>
                      </a:rPr>
                      <m:t>)</m:t>
                    </m:r>
                  </m:oMath>
                </a14:m>
                <a:endParaRPr lang="en-US" dirty="0"/>
              </a:p>
              <a:p>
                <a:pPr marL="231775" indent="0">
                  <a:lnSpc>
                    <a:spcPct val="100000"/>
                  </a:lnSpc>
                  <a:buNone/>
                </a:pPr>
                <a:r>
                  <a:rPr lang="en-US" dirty="0"/>
                  <a:t>Example: given </a:t>
                </a:r>
                <a14:m>
                  <m:oMath xmlns:m="http://schemas.openxmlformats.org/officeDocument/2006/math">
                    <m:r>
                      <a:rPr lang="en-US" b="0" i="1" smtClean="0">
                        <a:latin typeface="Cambria Math" panose="02040503050406030204" pitchFamily="18" charset="0"/>
                      </a:rPr>
                      <m:t>𝑦</m:t>
                    </m:r>
                    <m:r>
                      <a:rPr lang="en-US" b="0" i="1" smtClean="0">
                        <a:latin typeface="Cambria Math" panose="02040503050406030204" pitchFamily="18" charset="0"/>
                      </a:rPr>
                      <m:t>=(2</m:t>
                    </m:r>
                    <m:r>
                      <a:rPr lang="en-US" b="0" i="1" smtClean="0">
                        <a:latin typeface="Cambria Math" panose="02040503050406030204" pitchFamily="18" charset="0"/>
                      </a:rPr>
                      <m:t>𝑥</m:t>
                    </m:r>
                    <m:r>
                      <a:rPr lang="en-US" b="0" i="1" smtClean="0">
                        <a:latin typeface="Cambria Math" panose="02040503050406030204" pitchFamily="18" charset="0"/>
                      </a:rPr>
                      <m:t>+3)(3</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𝑥</m:t>
                        </m:r>
                      </m:e>
                      <m:sup>
                        <m:r>
                          <a:rPr lang="en-US" b="0" i="1" smtClean="0">
                            <a:latin typeface="Cambria Math" panose="02040503050406030204" pitchFamily="18" charset="0"/>
                          </a:rPr>
                          <m:t>2</m:t>
                        </m:r>
                      </m:sup>
                    </m:sSup>
                    <m:r>
                      <a:rPr lang="en-US" b="0" i="1" smtClean="0">
                        <a:latin typeface="Cambria Math" panose="02040503050406030204" pitchFamily="18" charset="0"/>
                      </a:rPr>
                      <m:t>)</m:t>
                    </m:r>
                  </m:oMath>
                </a14:m>
                <a:endParaRPr lang="en-US" dirty="0"/>
              </a:p>
              <a:p>
                <a:pPr marL="231775" indent="0">
                  <a:lnSpc>
                    <a:spcPct val="100000"/>
                  </a:lnSpc>
                  <a:buNone/>
                </a:pPr>
                <a14:m>
                  <m:oMathPara xmlns:m="http://schemas.openxmlformats.org/officeDocument/2006/math">
                    <m:oMathParaPr>
                      <m:jc m:val="centerGroup"/>
                    </m:oMathParaPr>
                    <m:oMath xmlns:m="http://schemas.openxmlformats.org/officeDocument/2006/math">
                      <m:f>
                        <m:fPr>
                          <m:ctrlPr>
                            <a:rPr lang="en-US" i="1" smtClean="0">
                              <a:latin typeface="Cambria Math" panose="02040503050406030204" pitchFamily="18" charset="0"/>
                            </a:rPr>
                          </m:ctrlPr>
                        </m:fPr>
                        <m:num>
                          <m:r>
                            <a:rPr lang="en-US" b="0" i="1" smtClean="0">
                              <a:latin typeface="Cambria Math" panose="02040503050406030204" pitchFamily="18" charset="0"/>
                            </a:rPr>
                            <m:t>𝑑</m:t>
                          </m:r>
                        </m:num>
                        <m:den>
                          <m:r>
                            <a:rPr lang="en-US" b="0" i="1" smtClean="0">
                              <a:latin typeface="Cambria Math" panose="02040503050406030204" pitchFamily="18" charset="0"/>
                            </a:rPr>
                            <m:t>𝑑𝑥</m:t>
                          </m:r>
                        </m:den>
                      </m:f>
                      <m:d>
                        <m:dPr>
                          <m:ctrlPr>
                            <a:rPr lang="en-US" b="0" i="1" smtClean="0">
                              <a:latin typeface="Cambria Math" panose="02040503050406030204" pitchFamily="18" charset="0"/>
                            </a:rPr>
                          </m:ctrlPr>
                        </m:dPr>
                        <m:e>
                          <m:r>
                            <a:rPr lang="en-US" b="0" i="1" smtClean="0">
                              <a:latin typeface="Cambria Math" panose="02040503050406030204" pitchFamily="18" charset="0"/>
                            </a:rPr>
                            <m:t>2</m:t>
                          </m:r>
                          <m:r>
                            <a:rPr lang="en-US" b="0" i="1" smtClean="0">
                              <a:latin typeface="Cambria Math" panose="02040503050406030204" pitchFamily="18" charset="0"/>
                            </a:rPr>
                            <m:t>𝑥</m:t>
                          </m:r>
                          <m:r>
                            <a:rPr lang="en-US" b="0" i="1" smtClean="0">
                              <a:latin typeface="Cambria Math" panose="02040503050406030204" pitchFamily="18" charset="0"/>
                            </a:rPr>
                            <m:t>+3</m:t>
                          </m:r>
                        </m:e>
                      </m:d>
                      <m:d>
                        <m:dPr>
                          <m:ctrlPr>
                            <a:rPr lang="en-US" b="0" i="1" smtClean="0">
                              <a:latin typeface="Cambria Math" panose="02040503050406030204" pitchFamily="18" charset="0"/>
                            </a:rPr>
                          </m:ctrlPr>
                        </m:dPr>
                        <m:e>
                          <m:r>
                            <a:rPr lang="en-US" b="0" i="1" smtClean="0">
                              <a:latin typeface="Cambria Math" panose="02040503050406030204" pitchFamily="18" charset="0"/>
                            </a:rPr>
                            <m:t>3</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i="1">
                                  <a:latin typeface="Cambria Math" panose="02040503050406030204" pitchFamily="18" charset="0"/>
                                </a:rPr>
                                <m:t>2</m:t>
                              </m:r>
                            </m:sup>
                          </m:sSup>
                        </m:e>
                      </m:d>
                      <m:r>
                        <a:rPr lang="en-US" b="0" i="1" smtClean="0">
                          <a:latin typeface="Cambria Math" panose="02040503050406030204" pitchFamily="18" charset="0"/>
                        </a:rPr>
                        <m:t>=</m:t>
                      </m:r>
                      <m:d>
                        <m:dPr>
                          <m:ctrlPr>
                            <a:rPr lang="en-US" b="0" i="1" smtClean="0">
                              <a:latin typeface="Cambria Math" panose="02040503050406030204" pitchFamily="18" charset="0"/>
                            </a:rPr>
                          </m:ctrlPr>
                        </m:dPr>
                        <m:e>
                          <m:r>
                            <a:rPr lang="en-US" b="0" i="1" smtClean="0">
                              <a:latin typeface="Cambria Math" panose="02040503050406030204" pitchFamily="18" charset="0"/>
                            </a:rPr>
                            <m:t>2</m:t>
                          </m:r>
                          <m:r>
                            <a:rPr lang="en-US" b="0" i="1" smtClean="0">
                              <a:latin typeface="Cambria Math" panose="02040503050406030204" pitchFamily="18" charset="0"/>
                            </a:rPr>
                            <m:t>𝑥</m:t>
                          </m:r>
                          <m:r>
                            <a:rPr lang="en-US" b="0" i="1" smtClean="0">
                              <a:latin typeface="Cambria Math" panose="02040503050406030204" pitchFamily="18" charset="0"/>
                            </a:rPr>
                            <m:t>+3</m:t>
                          </m:r>
                        </m:e>
                      </m:d>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𝑑𝑥</m:t>
                          </m:r>
                        </m:den>
                      </m:f>
                      <m:d>
                        <m:dPr>
                          <m:ctrlPr>
                            <a:rPr lang="en-US" i="1">
                              <a:latin typeface="Cambria Math" panose="02040503050406030204" pitchFamily="18" charset="0"/>
                            </a:rPr>
                          </m:ctrlPr>
                        </m:dPr>
                        <m:e>
                          <m:r>
                            <a:rPr lang="en-US" i="1">
                              <a:latin typeface="Cambria Math" panose="02040503050406030204" pitchFamily="18" charset="0"/>
                            </a:rPr>
                            <m:t>3</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i="1">
                                  <a:latin typeface="Cambria Math" panose="02040503050406030204" pitchFamily="18" charset="0"/>
                                </a:rPr>
                                <m:t>2</m:t>
                              </m:r>
                            </m:sup>
                          </m:sSup>
                        </m:e>
                      </m:d>
                      <m:r>
                        <a:rPr lang="en-US" b="0" i="1" smtClean="0">
                          <a:latin typeface="Cambria Math" panose="02040503050406030204" pitchFamily="18" charset="0"/>
                        </a:rPr>
                        <m:t>+</m:t>
                      </m:r>
                      <m:d>
                        <m:dPr>
                          <m:ctrlPr>
                            <a:rPr lang="en-US" i="1">
                              <a:latin typeface="Cambria Math" panose="02040503050406030204" pitchFamily="18" charset="0"/>
                            </a:rPr>
                          </m:ctrlPr>
                        </m:dPr>
                        <m:e>
                          <m:r>
                            <a:rPr lang="en-US" i="1">
                              <a:latin typeface="Cambria Math" panose="02040503050406030204" pitchFamily="18" charset="0"/>
                            </a:rPr>
                            <m:t>3</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i="1">
                                  <a:latin typeface="Cambria Math" panose="02040503050406030204" pitchFamily="18" charset="0"/>
                                </a:rPr>
                                <m:t>2</m:t>
                              </m:r>
                            </m:sup>
                          </m:sSup>
                        </m:e>
                      </m:d>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𝑑𝑥</m:t>
                          </m:r>
                        </m:den>
                      </m:f>
                      <m:d>
                        <m:dPr>
                          <m:ctrlPr>
                            <a:rPr lang="en-US" b="0" i="1" smtClean="0">
                              <a:latin typeface="Cambria Math" panose="02040503050406030204" pitchFamily="18" charset="0"/>
                            </a:rPr>
                          </m:ctrlPr>
                        </m:dPr>
                        <m:e>
                          <m:r>
                            <a:rPr lang="en-US" b="0" i="1" smtClean="0">
                              <a:latin typeface="Cambria Math" panose="02040503050406030204" pitchFamily="18" charset="0"/>
                            </a:rPr>
                            <m:t>2</m:t>
                          </m:r>
                          <m:r>
                            <a:rPr lang="en-US" b="0" i="1" smtClean="0">
                              <a:latin typeface="Cambria Math" panose="02040503050406030204" pitchFamily="18" charset="0"/>
                            </a:rPr>
                            <m:t>𝑥</m:t>
                          </m:r>
                          <m:r>
                            <a:rPr lang="en-US" b="0" i="1" smtClean="0">
                              <a:latin typeface="Cambria Math" panose="02040503050406030204" pitchFamily="18" charset="0"/>
                            </a:rPr>
                            <m:t>+3</m:t>
                          </m:r>
                        </m:e>
                      </m:d>
                    </m:oMath>
                  </m:oMathPara>
                </a14:m>
                <a:endParaRPr lang="en-US" b="0" dirty="0"/>
              </a:p>
              <a:p>
                <a:pPr marL="231775" indent="0">
                  <a:lnSpc>
                    <a:spcPct val="100000"/>
                  </a:lnSpc>
                  <a:buNone/>
                </a:pPr>
                <a:r>
                  <a:rPr lang="en-US" dirty="0"/>
                  <a:t>			         </a:t>
                </a:r>
                <a14:m>
                  <m:oMath xmlns:m="http://schemas.openxmlformats.org/officeDocument/2006/math">
                    <m:r>
                      <a:rPr lang="en-US" b="0" i="1" smtClean="0">
                        <a:latin typeface="Cambria Math" panose="02040503050406030204" pitchFamily="18" charset="0"/>
                      </a:rPr>
                      <m:t>=</m:t>
                    </m:r>
                    <m:d>
                      <m:dPr>
                        <m:ctrlPr>
                          <a:rPr lang="en-US" b="0" i="1" smtClean="0">
                            <a:latin typeface="Cambria Math" panose="02040503050406030204" pitchFamily="18" charset="0"/>
                          </a:rPr>
                        </m:ctrlPr>
                      </m:dPr>
                      <m:e>
                        <m:r>
                          <a:rPr lang="en-US" b="0" i="1" smtClean="0">
                            <a:latin typeface="Cambria Math" panose="02040503050406030204" pitchFamily="18" charset="0"/>
                          </a:rPr>
                          <m:t>2</m:t>
                        </m:r>
                        <m:r>
                          <a:rPr lang="en-US" b="0" i="1" smtClean="0">
                            <a:latin typeface="Cambria Math" panose="02040503050406030204" pitchFamily="18" charset="0"/>
                          </a:rPr>
                          <m:t>𝑥</m:t>
                        </m:r>
                        <m:r>
                          <a:rPr lang="en-US" b="0" i="1" smtClean="0">
                            <a:latin typeface="Cambria Math" panose="02040503050406030204" pitchFamily="18" charset="0"/>
                          </a:rPr>
                          <m:t>+3</m:t>
                        </m:r>
                      </m:e>
                    </m:d>
                    <m:d>
                      <m:dPr>
                        <m:ctrlPr>
                          <a:rPr lang="en-US" b="0" i="1" smtClean="0">
                            <a:latin typeface="Cambria Math" panose="02040503050406030204" pitchFamily="18" charset="0"/>
                          </a:rPr>
                        </m:ctrlPr>
                      </m:dPr>
                      <m:e>
                        <m:r>
                          <a:rPr lang="en-US" b="0" i="1" smtClean="0">
                            <a:latin typeface="Cambria Math" panose="02040503050406030204" pitchFamily="18" charset="0"/>
                          </a:rPr>
                          <m:t>6</m:t>
                        </m:r>
                        <m:r>
                          <a:rPr lang="en-US" b="0" i="1" smtClean="0">
                            <a:latin typeface="Cambria Math" panose="02040503050406030204" pitchFamily="18" charset="0"/>
                          </a:rPr>
                          <m:t>𝑥</m:t>
                        </m:r>
                      </m:e>
                    </m:d>
                    <m:r>
                      <a:rPr lang="en-US" b="0" i="1" smtClean="0">
                        <a:latin typeface="Cambria Math" panose="02040503050406030204" pitchFamily="18" charset="0"/>
                      </a:rPr>
                      <m:t>+</m:t>
                    </m:r>
                    <m:d>
                      <m:dPr>
                        <m:ctrlPr>
                          <a:rPr lang="en-US" i="1">
                            <a:latin typeface="Cambria Math" panose="02040503050406030204" pitchFamily="18" charset="0"/>
                          </a:rPr>
                        </m:ctrlPr>
                      </m:dPr>
                      <m:e>
                        <m:r>
                          <a:rPr lang="en-US" i="1">
                            <a:latin typeface="Cambria Math" panose="02040503050406030204" pitchFamily="18" charset="0"/>
                          </a:rPr>
                          <m:t>3</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i="1">
                                <a:latin typeface="Cambria Math" panose="02040503050406030204" pitchFamily="18" charset="0"/>
                              </a:rPr>
                              <m:t>2</m:t>
                            </m:r>
                          </m:sup>
                        </m:sSup>
                      </m:e>
                    </m:d>
                    <m:r>
                      <a:rPr lang="en-US" b="0" i="1" smtClean="0">
                        <a:latin typeface="Cambria Math" panose="02040503050406030204" pitchFamily="18" charset="0"/>
                      </a:rPr>
                      <m:t>(2)</m:t>
                    </m:r>
                  </m:oMath>
                </a14:m>
                <a:endParaRPr lang="en-US" dirty="0"/>
              </a:p>
              <a:p>
                <a:pPr marL="0" indent="0">
                  <a:buNone/>
                </a:pPr>
                <a:r>
                  <a:rPr lang="en-US" dirty="0"/>
                  <a:t>			         </a:t>
                </a:r>
                <a14:m>
                  <m:oMath xmlns:m="http://schemas.openxmlformats.org/officeDocument/2006/math">
                    <m:r>
                      <a:rPr lang="en-US" b="0" i="1" smtClean="0">
                        <a:latin typeface="Cambria Math" panose="02040503050406030204" pitchFamily="18" charset="0"/>
                      </a:rPr>
                      <m:t>=18</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i="1">
                            <a:latin typeface="Cambria Math" panose="02040503050406030204" pitchFamily="18" charset="0"/>
                          </a:rPr>
                          <m:t>2</m:t>
                        </m:r>
                      </m:sup>
                    </m:sSup>
                    <m:r>
                      <a:rPr lang="en-US" b="0" i="1" smtClean="0">
                        <a:latin typeface="Cambria Math" panose="02040503050406030204" pitchFamily="18" charset="0"/>
                      </a:rPr>
                      <m:t>+18</m:t>
                    </m:r>
                    <m:r>
                      <a:rPr lang="en-US" b="0" i="1" smtClean="0">
                        <a:latin typeface="Cambria Math" panose="02040503050406030204" pitchFamily="18" charset="0"/>
                      </a:rPr>
                      <m:t>𝑥</m:t>
                    </m:r>
                  </m:oMath>
                </a14:m>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928" t="-2801" r="-522"/>
                </a:stretch>
              </a:blipFill>
            </p:spPr>
            <p:txBody>
              <a:bodyPr/>
              <a:lstStyle/>
              <a:p>
                <a:r>
                  <a:rPr lang="en-US">
                    <a:noFill/>
                  </a:rPr>
                  <a:t> </a:t>
                </a:r>
              </a:p>
            </p:txBody>
          </p:sp>
        </mc:Fallback>
      </mc:AlternateContent>
    </p:spTree>
    <p:extLst>
      <p:ext uri="{BB962C8B-B14F-4D97-AF65-F5344CB8AC3E}">
        <p14:creationId xmlns:p14="http://schemas.microsoft.com/office/powerpoint/2010/main" val="21366528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Finding Marginal-Revenue Function from Average-Revenue Function </a:t>
            </a: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lstStyle/>
              <a:p>
                <a:pPr>
                  <a:lnSpc>
                    <a:spcPct val="100000"/>
                  </a:lnSpc>
                </a:pPr>
                <a:r>
                  <a:rPr lang="en-US" dirty="0"/>
                  <a:t>Suppose we are given an average-revenue (AR) function:</a:t>
                </a:r>
              </a:p>
              <a:p>
                <a:pPr marL="0" indent="0">
                  <a:lnSpc>
                    <a:spcPct val="100000"/>
                  </a:lnSpc>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𝐴𝑅</m:t>
                      </m:r>
                      <m:r>
                        <a:rPr lang="en-US" b="0" i="1" smtClean="0">
                          <a:latin typeface="Cambria Math" panose="02040503050406030204" pitchFamily="18" charset="0"/>
                        </a:rPr>
                        <m:t>=15−</m:t>
                      </m:r>
                      <m:r>
                        <a:rPr lang="en-US" b="0" i="1" smtClean="0">
                          <a:latin typeface="Cambria Math" panose="02040503050406030204" pitchFamily="18" charset="0"/>
                        </a:rPr>
                        <m:t>𝑄</m:t>
                      </m:r>
                    </m:oMath>
                  </m:oMathPara>
                </a14:m>
                <a:endParaRPr lang="en-US" dirty="0"/>
              </a:p>
              <a:p>
                <a:pPr>
                  <a:lnSpc>
                    <a:spcPct val="100000"/>
                  </a:lnSpc>
                </a:pPr>
                <a:r>
                  <a:rPr lang="en-US" dirty="0"/>
                  <a:t>From this, we can calculate total-revenue (R) function from:</a:t>
                </a:r>
              </a:p>
              <a:p>
                <a:pPr marL="0" indent="0">
                  <a:lnSpc>
                    <a:spcPct val="100000"/>
                  </a:lnSpc>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𝑅</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rPr>
                        <m:t>𝐴𝑅</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𝑄</m:t>
                      </m:r>
                      <m:r>
                        <a:rPr lang="en-US" b="0" i="1" smtClean="0">
                          <a:latin typeface="Cambria Math" panose="02040503050406030204" pitchFamily="18" charset="0"/>
                          <a:ea typeface="Cambria Math" panose="02040503050406030204" pitchFamily="18" charset="0"/>
                        </a:rPr>
                        <m:t>=</m:t>
                      </m:r>
                      <m:d>
                        <m:dPr>
                          <m:ctrlPr>
                            <a:rPr lang="en-US" b="0" i="1" smtClean="0">
                              <a:latin typeface="Cambria Math" panose="02040503050406030204" pitchFamily="18" charset="0"/>
                              <a:ea typeface="Cambria Math" panose="02040503050406030204" pitchFamily="18" charset="0"/>
                            </a:rPr>
                          </m:ctrlPr>
                        </m:dPr>
                        <m:e>
                          <m:r>
                            <a:rPr lang="en-US" b="0" i="1" smtClean="0">
                              <a:latin typeface="Cambria Math" panose="02040503050406030204" pitchFamily="18" charset="0"/>
                              <a:ea typeface="Cambria Math" panose="02040503050406030204" pitchFamily="18" charset="0"/>
                            </a:rPr>
                            <m:t>15−</m:t>
                          </m:r>
                          <m:r>
                            <a:rPr lang="en-US" b="0" i="1" smtClean="0">
                              <a:latin typeface="Cambria Math" panose="02040503050406030204" pitchFamily="18" charset="0"/>
                              <a:ea typeface="Cambria Math" panose="02040503050406030204" pitchFamily="18" charset="0"/>
                            </a:rPr>
                            <m:t>𝑄</m:t>
                          </m:r>
                        </m:e>
                      </m:d>
                      <m:r>
                        <a:rPr lang="en-US" b="0" i="1" smtClean="0">
                          <a:latin typeface="Cambria Math" panose="02040503050406030204" pitchFamily="18" charset="0"/>
                          <a:ea typeface="Cambria Math" panose="02040503050406030204" pitchFamily="18" charset="0"/>
                        </a:rPr>
                        <m:t>𝑄</m:t>
                      </m:r>
                      <m:r>
                        <a:rPr lang="en-US" b="0" i="1" smtClean="0">
                          <a:latin typeface="Cambria Math" panose="02040503050406030204" pitchFamily="18" charset="0"/>
                          <a:ea typeface="Cambria Math" panose="02040503050406030204" pitchFamily="18" charset="0"/>
                        </a:rPr>
                        <m:t>=15</m:t>
                      </m:r>
                      <m:r>
                        <a:rPr lang="en-US" b="0" i="1" smtClean="0">
                          <a:latin typeface="Cambria Math" panose="02040503050406030204" pitchFamily="18" charset="0"/>
                          <a:ea typeface="Cambria Math" panose="02040503050406030204" pitchFamily="18" charset="0"/>
                        </a:rPr>
                        <m:t>𝑄</m:t>
                      </m:r>
                      <m:r>
                        <a:rPr lang="en-US" b="0" i="1" smtClean="0">
                          <a:latin typeface="Cambria Math" panose="02040503050406030204" pitchFamily="18" charset="0"/>
                          <a:ea typeface="Cambria Math" panose="02040503050406030204" pitchFamily="18" charset="0"/>
                        </a:rPr>
                        <m:t>−</m:t>
                      </m:r>
                      <m:sSup>
                        <m:sSupPr>
                          <m:ctrlPr>
                            <a:rPr lang="en-US" b="0" i="1" smtClean="0">
                              <a:latin typeface="Cambria Math" panose="02040503050406030204" pitchFamily="18" charset="0"/>
                              <a:ea typeface="Cambria Math" panose="02040503050406030204" pitchFamily="18" charset="0"/>
                            </a:rPr>
                          </m:ctrlPr>
                        </m:sSupPr>
                        <m:e>
                          <m:r>
                            <a:rPr lang="en-US" b="0" i="1" smtClean="0">
                              <a:latin typeface="Cambria Math" panose="02040503050406030204" pitchFamily="18" charset="0"/>
                              <a:ea typeface="Cambria Math" panose="02040503050406030204" pitchFamily="18" charset="0"/>
                            </a:rPr>
                            <m:t>𝑄</m:t>
                          </m:r>
                        </m:e>
                        <m:sup>
                          <m:r>
                            <a:rPr lang="en-US" b="0" i="1" smtClean="0">
                              <a:latin typeface="Cambria Math" panose="02040503050406030204" pitchFamily="18" charset="0"/>
                              <a:ea typeface="Cambria Math" panose="02040503050406030204" pitchFamily="18" charset="0"/>
                            </a:rPr>
                            <m:t>2</m:t>
                          </m:r>
                        </m:sup>
                      </m:sSup>
                    </m:oMath>
                  </m:oMathPara>
                </a14:m>
                <a:endParaRPr lang="en-US" dirty="0"/>
              </a:p>
              <a:p>
                <a:pPr>
                  <a:lnSpc>
                    <a:spcPct val="100000"/>
                  </a:lnSpc>
                </a:pPr>
                <a:r>
                  <a:rPr lang="en-US" dirty="0"/>
                  <a:t>Then, we can find marginal-revenue (MR) function:</a:t>
                </a:r>
              </a:p>
              <a:p>
                <a:pPr marL="0" indent="0">
                  <a:lnSpc>
                    <a:spcPct val="100000"/>
                  </a:lnSpc>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𝑀𝑅</m:t>
                      </m:r>
                      <m:r>
                        <a:rPr lang="en-US" b="0" i="1" smtClean="0">
                          <a:latin typeface="Cambria Math" panose="02040503050406030204" pitchFamily="18" charset="0"/>
                          <a:ea typeface="Cambria Math" panose="02040503050406030204" pitchFamily="18" charset="0"/>
                        </a:rPr>
                        <m:t>≡</m:t>
                      </m:r>
                      <m:f>
                        <m:fPr>
                          <m:ctrlPr>
                            <a:rPr lang="en-US" b="0" i="1" smtClean="0">
                              <a:latin typeface="Cambria Math" panose="02040503050406030204" pitchFamily="18" charset="0"/>
                              <a:ea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𝑑𝑅</m:t>
                          </m:r>
                        </m:num>
                        <m:den>
                          <m:r>
                            <a:rPr lang="en-US" b="0" i="1" smtClean="0">
                              <a:latin typeface="Cambria Math" panose="02040503050406030204" pitchFamily="18" charset="0"/>
                              <a:ea typeface="Cambria Math" panose="02040503050406030204" pitchFamily="18" charset="0"/>
                            </a:rPr>
                            <m:t>𝑑𝑄</m:t>
                          </m:r>
                        </m:den>
                      </m:f>
                      <m:r>
                        <a:rPr lang="en-US" b="0" i="1" smtClean="0">
                          <a:latin typeface="Cambria Math" panose="02040503050406030204" pitchFamily="18" charset="0"/>
                          <a:ea typeface="Cambria Math" panose="02040503050406030204" pitchFamily="18" charset="0"/>
                        </a:rPr>
                        <m:t>=15−2</m:t>
                      </m:r>
                      <m:r>
                        <a:rPr lang="en-US" b="0" i="1" smtClean="0">
                          <a:latin typeface="Cambria Math" panose="02040503050406030204" pitchFamily="18" charset="0"/>
                          <a:ea typeface="Cambria Math" panose="02040503050406030204" pitchFamily="18" charset="0"/>
                        </a:rPr>
                        <m:t>𝑄</m:t>
                      </m:r>
                      <m:r>
                        <a:rPr lang="en-US" b="0" i="1" smtClean="0">
                          <a:latin typeface="Cambria Math" panose="02040503050406030204" pitchFamily="18" charset="0"/>
                          <a:ea typeface="Cambria Math" panose="02040503050406030204" pitchFamily="18" charset="0"/>
                        </a:rPr>
                        <m:t>.</m:t>
                      </m:r>
                    </m:oMath>
                  </m:oMathPara>
                </a14:m>
                <a:endParaRPr lang="en-US" dirty="0"/>
              </a:p>
              <a:p>
                <a:pPr>
                  <a:lnSpc>
                    <a:spcPct val="100000"/>
                  </a:lnSpc>
                </a:pPr>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043" t="-1261"/>
                </a:stretch>
              </a:blipFill>
            </p:spPr>
            <p:txBody>
              <a:bodyPr/>
              <a:lstStyle/>
              <a:p>
                <a:r>
                  <a:rPr lang="en-US">
                    <a:noFill/>
                  </a:rPr>
                  <a:t> </a:t>
                </a:r>
              </a:p>
            </p:txBody>
          </p:sp>
        </mc:Fallback>
      </mc:AlternateContent>
    </p:spTree>
    <p:extLst>
      <p:ext uri="{BB962C8B-B14F-4D97-AF65-F5344CB8AC3E}">
        <p14:creationId xmlns:p14="http://schemas.microsoft.com/office/powerpoint/2010/main" val="17253729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Finding Marginal-Revenue Function from Average-Revenue Function </a:t>
            </a: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92500" lnSpcReduction="20000"/>
              </a:bodyPr>
              <a:lstStyle/>
              <a:p>
                <a:pPr>
                  <a:lnSpc>
                    <a:spcPct val="100000"/>
                  </a:lnSpc>
                </a:pPr>
                <a:r>
                  <a:rPr lang="en-US" dirty="0"/>
                  <a:t>Now, suppose the AR function is given in general form:</a:t>
                </a:r>
              </a:p>
              <a:p>
                <a:pPr marL="0" indent="0">
                  <a:lnSpc>
                    <a:spcPct val="100000"/>
                  </a:lnSpc>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𝐴𝑅</m:t>
                      </m:r>
                      <m:r>
                        <a:rPr lang="en-US" b="0" i="1" smtClean="0">
                          <a:latin typeface="Cambria Math" panose="02040503050406030204" pitchFamily="18" charset="0"/>
                        </a:rPr>
                        <m:t>=</m:t>
                      </m:r>
                      <m:r>
                        <a:rPr lang="en-US" b="0" i="1" smtClean="0">
                          <a:latin typeface="Cambria Math" panose="02040503050406030204" pitchFamily="18" charset="0"/>
                        </a:rPr>
                        <m:t>𝑓</m:t>
                      </m:r>
                      <m:r>
                        <a:rPr lang="en-US" b="0" i="1" smtClean="0">
                          <a:latin typeface="Cambria Math" panose="02040503050406030204" pitchFamily="18" charset="0"/>
                        </a:rPr>
                        <m:t>(</m:t>
                      </m:r>
                      <m:r>
                        <a:rPr lang="en-US" b="0" i="1" smtClean="0">
                          <a:latin typeface="Cambria Math" panose="02040503050406030204" pitchFamily="18" charset="0"/>
                        </a:rPr>
                        <m:t>𝑄</m:t>
                      </m:r>
                      <m:r>
                        <a:rPr lang="en-US" b="0" i="1" smtClean="0">
                          <a:latin typeface="Cambria Math" panose="02040503050406030204" pitchFamily="18" charset="0"/>
                        </a:rPr>
                        <m:t>)</m:t>
                      </m:r>
                    </m:oMath>
                  </m:oMathPara>
                </a14:m>
                <a:endParaRPr lang="en-US" dirty="0"/>
              </a:p>
              <a:p>
                <a:pPr>
                  <a:lnSpc>
                    <a:spcPct val="100000"/>
                  </a:lnSpc>
                </a:pPr>
                <a:r>
                  <a:rPr lang="en-US" dirty="0"/>
                  <a:t>Then the total-revenue (R) function is:</a:t>
                </a:r>
              </a:p>
              <a:p>
                <a:pPr marL="0" indent="0">
                  <a:lnSpc>
                    <a:spcPct val="100000"/>
                  </a:lnSpc>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𝑅</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rPr>
                        <m:t>𝐴𝑅</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𝑄</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𝑓</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𝑄</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𝑄</m:t>
                      </m:r>
                    </m:oMath>
                  </m:oMathPara>
                </a14:m>
                <a:endParaRPr lang="en-US" dirty="0"/>
              </a:p>
              <a:p>
                <a:pPr>
                  <a:lnSpc>
                    <a:spcPct val="100000"/>
                  </a:lnSpc>
                </a:pPr>
                <a:r>
                  <a:rPr lang="en-US" dirty="0"/>
                  <a:t>Then, the MR function is:</a:t>
                </a:r>
              </a:p>
              <a:p>
                <a:pPr marL="0" indent="0">
                  <a:lnSpc>
                    <a:spcPct val="100000"/>
                  </a:lnSpc>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𝑀𝑅</m:t>
                      </m:r>
                      <m:r>
                        <a:rPr lang="en-US" b="0" i="1" smtClean="0">
                          <a:latin typeface="Cambria Math" panose="02040503050406030204" pitchFamily="18" charset="0"/>
                          <a:ea typeface="Cambria Math" panose="02040503050406030204" pitchFamily="18" charset="0"/>
                        </a:rPr>
                        <m:t>≡</m:t>
                      </m:r>
                      <m:f>
                        <m:fPr>
                          <m:ctrlPr>
                            <a:rPr lang="en-US" b="0" i="1" smtClean="0">
                              <a:latin typeface="Cambria Math" panose="02040503050406030204" pitchFamily="18" charset="0"/>
                              <a:ea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𝑑𝑅</m:t>
                          </m:r>
                        </m:num>
                        <m:den>
                          <m:r>
                            <a:rPr lang="en-US" b="0" i="1" smtClean="0">
                              <a:latin typeface="Cambria Math" panose="02040503050406030204" pitchFamily="18" charset="0"/>
                              <a:ea typeface="Cambria Math" panose="02040503050406030204" pitchFamily="18" charset="0"/>
                            </a:rPr>
                            <m:t>𝑑𝑄</m:t>
                          </m:r>
                        </m:den>
                      </m:f>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𝑓</m:t>
                      </m:r>
                      <m:d>
                        <m:dPr>
                          <m:ctrlPr>
                            <a:rPr lang="en-US" b="0" i="1" smtClean="0">
                              <a:latin typeface="Cambria Math" panose="02040503050406030204" pitchFamily="18" charset="0"/>
                              <a:ea typeface="Cambria Math" panose="02040503050406030204" pitchFamily="18" charset="0"/>
                            </a:rPr>
                          </m:ctrlPr>
                        </m:dPr>
                        <m:e>
                          <m:r>
                            <a:rPr lang="en-US" b="0" i="1" smtClean="0">
                              <a:latin typeface="Cambria Math" panose="02040503050406030204" pitchFamily="18" charset="0"/>
                              <a:ea typeface="Cambria Math" panose="02040503050406030204" pitchFamily="18" charset="0"/>
                            </a:rPr>
                            <m:t>𝑄</m:t>
                          </m:r>
                        </m:e>
                      </m:d>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𝑄</m:t>
                      </m:r>
                      <m:sSup>
                        <m:sSupPr>
                          <m:ctrlPr>
                            <a:rPr lang="en-US" b="0" i="1" smtClean="0">
                              <a:latin typeface="Cambria Math" panose="02040503050406030204" pitchFamily="18" charset="0"/>
                              <a:ea typeface="Cambria Math" panose="02040503050406030204" pitchFamily="18" charset="0"/>
                            </a:rPr>
                          </m:ctrlPr>
                        </m:sSupPr>
                        <m:e>
                          <m:r>
                            <a:rPr lang="en-US" b="0" i="1" smtClean="0">
                              <a:latin typeface="Cambria Math" panose="02040503050406030204" pitchFamily="18" charset="0"/>
                              <a:ea typeface="Cambria Math" panose="02040503050406030204" pitchFamily="18" charset="0"/>
                            </a:rPr>
                            <m:t>𝑓</m:t>
                          </m:r>
                        </m:e>
                        <m:sup>
                          <m:r>
                            <a:rPr lang="en-US" b="0" i="1" smtClean="0">
                              <a:latin typeface="Cambria Math" panose="02040503050406030204" pitchFamily="18" charset="0"/>
                              <a:ea typeface="Cambria Math" panose="02040503050406030204" pitchFamily="18" charset="0"/>
                            </a:rPr>
                            <m:t>′</m:t>
                          </m:r>
                        </m:sup>
                      </m:sSup>
                      <m:d>
                        <m:dPr>
                          <m:ctrlPr>
                            <a:rPr lang="en-US" b="0" i="1" smtClean="0">
                              <a:latin typeface="Cambria Math" panose="02040503050406030204" pitchFamily="18" charset="0"/>
                              <a:ea typeface="Cambria Math" panose="02040503050406030204" pitchFamily="18" charset="0"/>
                            </a:rPr>
                          </m:ctrlPr>
                        </m:dPr>
                        <m:e>
                          <m:r>
                            <a:rPr lang="en-US" b="0" i="1" smtClean="0">
                              <a:latin typeface="Cambria Math" panose="02040503050406030204" pitchFamily="18" charset="0"/>
                              <a:ea typeface="Cambria Math" panose="02040503050406030204" pitchFamily="18" charset="0"/>
                            </a:rPr>
                            <m:t>𝑄</m:t>
                          </m:r>
                        </m:e>
                      </m:d>
                      <m:r>
                        <a:rPr lang="en-US" b="0" i="1" smtClean="0">
                          <a:latin typeface="Cambria Math" panose="02040503050406030204" pitchFamily="18" charset="0"/>
                          <a:ea typeface="Cambria Math" panose="02040503050406030204" pitchFamily="18" charset="0"/>
                        </a:rPr>
                        <m:t>.</m:t>
                      </m:r>
                    </m:oMath>
                  </m:oMathPara>
                </a14:m>
                <a:endParaRPr lang="en-US" dirty="0"/>
              </a:p>
              <a:p>
                <a:pPr>
                  <a:lnSpc>
                    <a:spcPct val="100000"/>
                  </a:lnSpc>
                </a:pPr>
                <a:r>
                  <a:rPr lang="en-US" dirty="0"/>
                  <a:t>But since </a:t>
                </a:r>
                <a14:m>
                  <m:oMath xmlns:m="http://schemas.openxmlformats.org/officeDocument/2006/math">
                    <m:r>
                      <a:rPr lang="en-US" i="1">
                        <a:latin typeface="Cambria Math" panose="02040503050406030204" pitchFamily="18" charset="0"/>
                      </a:rPr>
                      <m:t>𝐴𝑅</m:t>
                    </m:r>
                    <m:r>
                      <a:rPr lang="en-US" i="1">
                        <a:latin typeface="Cambria Math" panose="02040503050406030204" pitchFamily="18" charset="0"/>
                      </a:rPr>
                      <m:t>=</m:t>
                    </m:r>
                    <m:r>
                      <a:rPr lang="en-US" i="1">
                        <a:latin typeface="Cambria Math" panose="02040503050406030204" pitchFamily="18" charset="0"/>
                      </a:rPr>
                      <m:t>𝑓</m:t>
                    </m:r>
                    <m:r>
                      <a:rPr lang="en-US" i="1">
                        <a:latin typeface="Cambria Math" panose="02040503050406030204" pitchFamily="18" charset="0"/>
                      </a:rPr>
                      <m:t>(</m:t>
                    </m:r>
                    <m:r>
                      <a:rPr lang="en-US" i="1">
                        <a:latin typeface="Cambria Math" panose="02040503050406030204" pitchFamily="18" charset="0"/>
                      </a:rPr>
                      <m:t>𝑄</m:t>
                    </m:r>
                    <m:r>
                      <a:rPr lang="en-US" i="1">
                        <a:latin typeface="Cambria Math" panose="02040503050406030204" pitchFamily="18" charset="0"/>
                      </a:rPr>
                      <m:t>)</m:t>
                    </m:r>
                  </m:oMath>
                </a14:m>
                <a:r>
                  <a:rPr lang="en-US" dirty="0"/>
                  <a:t>, we have:</a:t>
                </a:r>
              </a:p>
              <a:p>
                <a:pPr marL="0" indent="0">
                  <a:lnSpc>
                    <a:spcPct val="100000"/>
                  </a:lnSpc>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𝑀𝑅</m:t>
                      </m:r>
                      <m:r>
                        <a:rPr lang="en-US" b="0" i="1" smtClean="0">
                          <a:latin typeface="Cambria Math" panose="02040503050406030204" pitchFamily="18" charset="0"/>
                        </a:rPr>
                        <m:t>−</m:t>
                      </m:r>
                      <m:r>
                        <a:rPr lang="en-US" b="0" i="1" smtClean="0">
                          <a:latin typeface="Cambria Math" panose="02040503050406030204" pitchFamily="18" charset="0"/>
                        </a:rPr>
                        <m:t>𝐴𝑅</m:t>
                      </m:r>
                      <m:r>
                        <a:rPr lang="en-US" b="0" i="1" smtClean="0">
                          <a:latin typeface="Cambria Math" panose="02040503050406030204" pitchFamily="18" charset="0"/>
                        </a:rPr>
                        <m:t>=</m:t>
                      </m:r>
                      <m:r>
                        <a:rPr lang="en-US" b="0" i="1" smtClean="0">
                          <a:latin typeface="Cambria Math" panose="02040503050406030204" pitchFamily="18" charset="0"/>
                        </a:rPr>
                        <m:t>𝑀𝑅</m:t>
                      </m:r>
                      <m:r>
                        <a:rPr lang="en-US" b="0" i="1" smtClean="0">
                          <a:latin typeface="Cambria Math" panose="02040503050406030204" pitchFamily="18" charset="0"/>
                        </a:rPr>
                        <m:t>−</m:t>
                      </m:r>
                      <m:r>
                        <a:rPr lang="en-US" b="0" i="1" smtClean="0">
                          <a:latin typeface="Cambria Math" panose="02040503050406030204" pitchFamily="18" charset="0"/>
                        </a:rPr>
                        <m:t>𝑓</m:t>
                      </m:r>
                      <m:d>
                        <m:dPr>
                          <m:ctrlPr>
                            <a:rPr lang="en-US" b="0" i="1" smtClean="0">
                              <a:latin typeface="Cambria Math" panose="02040503050406030204" pitchFamily="18" charset="0"/>
                            </a:rPr>
                          </m:ctrlPr>
                        </m:dPr>
                        <m:e>
                          <m:r>
                            <a:rPr lang="en-US" b="0" i="1" smtClean="0">
                              <a:latin typeface="Cambria Math" panose="02040503050406030204" pitchFamily="18" charset="0"/>
                            </a:rPr>
                            <m:t>𝑄</m:t>
                          </m:r>
                        </m:e>
                      </m:d>
                      <m:r>
                        <a:rPr lang="en-US" b="0" i="1" smtClean="0">
                          <a:latin typeface="Cambria Math" panose="02040503050406030204" pitchFamily="18" charset="0"/>
                        </a:rPr>
                        <m:t>=</m:t>
                      </m:r>
                      <m:r>
                        <a:rPr lang="en-US" b="0" i="1" smtClean="0">
                          <a:latin typeface="Cambria Math" panose="02040503050406030204" pitchFamily="18" charset="0"/>
                        </a:rPr>
                        <m:t>𝑄𝑓</m:t>
                      </m:r>
                      <m:r>
                        <a:rPr lang="en-US" b="0" i="1" smtClean="0">
                          <a:latin typeface="Cambria Math" panose="02040503050406030204" pitchFamily="18" charset="0"/>
                        </a:rPr>
                        <m:t>′(</m:t>
                      </m:r>
                      <m:r>
                        <a:rPr lang="en-US" b="0" i="1" smtClean="0">
                          <a:latin typeface="Cambria Math" panose="02040503050406030204" pitchFamily="18" charset="0"/>
                        </a:rPr>
                        <m:t>𝑄</m:t>
                      </m:r>
                      <m:r>
                        <a:rPr lang="en-US" b="0" i="1" smtClean="0">
                          <a:latin typeface="Cambria Math" panose="02040503050406030204" pitchFamily="18" charset="0"/>
                        </a:rPr>
                        <m:t>)</m:t>
                      </m:r>
                    </m:oMath>
                  </m:oMathPara>
                </a14:m>
                <a:endParaRPr lang="en-US" dirty="0"/>
              </a:p>
              <a:p>
                <a:pPr>
                  <a:lnSpc>
                    <a:spcPct val="100000"/>
                  </a:lnSpc>
                </a:pPr>
                <a:r>
                  <a:rPr lang="en-US" dirty="0"/>
                  <a:t>That is if </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𝑓</m:t>
                        </m:r>
                      </m:e>
                      <m:sup>
                        <m:r>
                          <a:rPr lang="en-US" i="1">
                            <a:latin typeface="Cambria Math" panose="02040503050406030204" pitchFamily="18" charset="0"/>
                          </a:rPr>
                          <m:t>′</m:t>
                        </m:r>
                      </m:sup>
                    </m:sSup>
                    <m:d>
                      <m:dPr>
                        <m:ctrlPr>
                          <a:rPr lang="en-US" i="1">
                            <a:latin typeface="Cambria Math" panose="02040503050406030204" pitchFamily="18" charset="0"/>
                          </a:rPr>
                        </m:ctrlPr>
                      </m:dPr>
                      <m:e>
                        <m:r>
                          <a:rPr lang="en-US" i="1">
                            <a:latin typeface="Cambria Math" panose="02040503050406030204" pitchFamily="18" charset="0"/>
                          </a:rPr>
                          <m:t>𝑄</m:t>
                        </m:r>
                      </m:e>
                    </m:d>
                    <m:r>
                      <a:rPr lang="en-US" b="0" i="0" smtClean="0">
                        <a:latin typeface="Cambria Math" panose="02040503050406030204" pitchFamily="18" charset="0"/>
                      </a:rPr>
                      <m:t>&gt;0, </m:t>
                    </m:r>
                    <m:r>
                      <m:rPr>
                        <m:sty m:val="p"/>
                      </m:rPr>
                      <a:rPr lang="en-US" b="0" i="0" smtClean="0">
                        <a:latin typeface="Cambria Math" panose="02040503050406030204" pitchFamily="18" charset="0"/>
                      </a:rPr>
                      <m:t>MR</m:t>
                    </m:r>
                    <m:r>
                      <a:rPr lang="en-US" b="0" i="0" smtClean="0">
                        <a:latin typeface="Cambria Math" panose="02040503050406030204" pitchFamily="18" charset="0"/>
                      </a:rPr>
                      <m:t>&gt;</m:t>
                    </m:r>
                    <m:r>
                      <m:rPr>
                        <m:sty m:val="p"/>
                      </m:rPr>
                      <a:rPr lang="en-US" b="0" i="0" smtClean="0">
                        <a:latin typeface="Cambria Math" panose="02040503050406030204" pitchFamily="18" charset="0"/>
                      </a:rPr>
                      <m:t>AR</m:t>
                    </m:r>
                  </m:oMath>
                </a14:m>
                <a:r>
                  <a:rPr lang="en-US" dirty="0"/>
                  <a:t>. But if </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𝑓</m:t>
                        </m:r>
                      </m:e>
                      <m:sup>
                        <m:r>
                          <a:rPr lang="en-US" i="1">
                            <a:latin typeface="Cambria Math" panose="02040503050406030204" pitchFamily="18" charset="0"/>
                          </a:rPr>
                          <m:t>′</m:t>
                        </m:r>
                      </m:sup>
                    </m:sSup>
                    <m:d>
                      <m:dPr>
                        <m:ctrlPr>
                          <a:rPr lang="en-US" i="1">
                            <a:latin typeface="Cambria Math" panose="02040503050406030204" pitchFamily="18" charset="0"/>
                          </a:rPr>
                        </m:ctrlPr>
                      </m:dPr>
                      <m:e>
                        <m:r>
                          <a:rPr lang="en-US" i="1">
                            <a:latin typeface="Cambria Math" panose="02040503050406030204" pitchFamily="18" charset="0"/>
                          </a:rPr>
                          <m:t>𝑄</m:t>
                        </m:r>
                      </m:e>
                    </m:d>
                    <m:r>
                      <a:rPr lang="en-US" b="0" i="0" smtClean="0">
                        <a:latin typeface="Cambria Math" panose="02040503050406030204" pitchFamily="18" charset="0"/>
                      </a:rPr>
                      <m:t>&lt;</m:t>
                    </m:r>
                    <m:r>
                      <a:rPr lang="en-US">
                        <a:latin typeface="Cambria Math" panose="02040503050406030204" pitchFamily="18" charset="0"/>
                      </a:rPr>
                      <m:t>0, </m:t>
                    </m:r>
                    <m:r>
                      <m:rPr>
                        <m:sty m:val="p"/>
                      </m:rPr>
                      <a:rPr lang="en-US">
                        <a:latin typeface="Cambria Math" panose="02040503050406030204" pitchFamily="18" charset="0"/>
                      </a:rPr>
                      <m:t>MR</m:t>
                    </m:r>
                    <m:r>
                      <a:rPr lang="en-US" b="0" i="0" smtClean="0">
                        <a:latin typeface="Cambria Math" panose="02040503050406030204" pitchFamily="18" charset="0"/>
                      </a:rPr>
                      <m:t>&lt;</m:t>
                    </m:r>
                    <m:r>
                      <m:rPr>
                        <m:sty m:val="p"/>
                      </m:rPr>
                      <a:rPr lang="en-US">
                        <a:latin typeface="Cambria Math" panose="02040503050406030204" pitchFamily="18" charset="0"/>
                      </a:rPr>
                      <m:t>AR</m:t>
                    </m:r>
                  </m:oMath>
                </a14:m>
                <a:r>
                  <a:rPr lang="en-US" dirty="0"/>
                  <a:t>.</a:t>
                </a:r>
                <a:r>
                  <a:rPr lang="en-US" dirty="0"/>
                  <a:t> </a:t>
                </a:r>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928" t="-2801"/>
                </a:stretch>
              </a:blipFill>
            </p:spPr>
            <p:txBody>
              <a:bodyPr/>
              <a:lstStyle/>
              <a:p>
                <a:r>
                  <a:rPr lang="en-US">
                    <a:noFill/>
                  </a:rPr>
                  <a:t> </a:t>
                </a:r>
              </a:p>
            </p:txBody>
          </p:sp>
        </mc:Fallback>
      </mc:AlternateContent>
    </p:spTree>
    <p:extLst>
      <p:ext uri="{BB962C8B-B14F-4D97-AF65-F5344CB8AC3E}">
        <p14:creationId xmlns:p14="http://schemas.microsoft.com/office/powerpoint/2010/main" val="25832610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Finding Marginal-Revenue Function from Average-Revenue Function </a:t>
            </a: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85000" lnSpcReduction="10000"/>
              </a:bodyPr>
              <a:lstStyle/>
              <a:p>
                <a:pPr>
                  <a:lnSpc>
                    <a:spcPct val="100000"/>
                  </a:lnSpc>
                </a:pPr>
                <a:r>
                  <a:rPr lang="en-US" dirty="0"/>
                  <a:t>Now, from </a:t>
                </a:r>
              </a:p>
              <a:p>
                <a:pPr marL="0" indent="0">
                  <a:lnSpc>
                    <a:spcPct val="100000"/>
                  </a:lnSpc>
                  <a:buNone/>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𝑀𝑅</m:t>
                      </m:r>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𝑓</m:t>
                      </m:r>
                      <m:d>
                        <m:dPr>
                          <m:ctrlPr>
                            <a:rPr lang="en-US" i="1">
                              <a:latin typeface="Cambria Math" panose="02040503050406030204" pitchFamily="18" charset="0"/>
                              <a:ea typeface="Cambria Math" panose="02040503050406030204" pitchFamily="18" charset="0"/>
                            </a:rPr>
                          </m:ctrlPr>
                        </m:dPr>
                        <m:e>
                          <m:r>
                            <a:rPr lang="en-US" i="1">
                              <a:latin typeface="Cambria Math" panose="02040503050406030204" pitchFamily="18" charset="0"/>
                              <a:ea typeface="Cambria Math" panose="02040503050406030204" pitchFamily="18" charset="0"/>
                            </a:rPr>
                            <m:t>𝑄</m:t>
                          </m:r>
                        </m:e>
                      </m:d>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𝑄</m:t>
                      </m:r>
                      <m:sSup>
                        <m:sSupPr>
                          <m:ctrlPr>
                            <a:rPr lang="en-US" i="1">
                              <a:latin typeface="Cambria Math" panose="02040503050406030204" pitchFamily="18" charset="0"/>
                              <a:ea typeface="Cambria Math" panose="02040503050406030204" pitchFamily="18" charset="0"/>
                            </a:rPr>
                          </m:ctrlPr>
                        </m:sSupPr>
                        <m:e>
                          <m:r>
                            <a:rPr lang="en-US" i="1">
                              <a:latin typeface="Cambria Math" panose="02040503050406030204" pitchFamily="18" charset="0"/>
                              <a:ea typeface="Cambria Math" panose="02040503050406030204" pitchFamily="18" charset="0"/>
                            </a:rPr>
                            <m:t>𝑓</m:t>
                          </m:r>
                        </m:e>
                        <m:sup>
                          <m:r>
                            <a:rPr lang="en-US" i="1">
                              <a:latin typeface="Cambria Math" panose="02040503050406030204" pitchFamily="18" charset="0"/>
                              <a:ea typeface="Cambria Math" panose="02040503050406030204" pitchFamily="18" charset="0"/>
                            </a:rPr>
                            <m:t>′</m:t>
                          </m:r>
                        </m:sup>
                      </m:sSup>
                      <m:d>
                        <m:dPr>
                          <m:ctrlPr>
                            <a:rPr lang="en-US" i="1">
                              <a:latin typeface="Cambria Math" panose="02040503050406030204" pitchFamily="18" charset="0"/>
                              <a:ea typeface="Cambria Math" panose="02040503050406030204" pitchFamily="18" charset="0"/>
                            </a:rPr>
                          </m:ctrlPr>
                        </m:dPr>
                        <m:e>
                          <m:r>
                            <a:rPr lang="en-US" i="1">
                              <a:latin typeface="Cambria Math" panose="02040503050406030204" pitchFamily="18" charset="0"/>
                              <a:ea typeface="Cambria Math" panose="02040503050406030204" pitchFamily="18" charset="0"/>
                            </a:rPr>
                            <m:t>𝑄</m:t>
                          </m:r>
                        </m:e>
                      </m:d>
                      <m:r>
                        <a:rPr lang="en-US" i="1">
                          <a:latin typeface="Cambria Math" panose="02040503050406030204" pitchFamily="18" charset="0"/>
                          <a:ea typeface="Cambria Math" panose="02040503050406030204" pitchFamily="18" charset="0"/>
                        </a:rPr>
                        <m:t>.</m:t>
                      </m:r>
                    </m:oMath>
                  </m:oMathPara>
                </a14:m>
                <a:endParaRPr lang="en-US" dirty="0"/>
              </a:p>
              <a:p>
                <a:pPr>
                  <a:lnSpc>
                    <a:spcPct val="100000"/>
                  </a:lnSpc>
                </a:pPr>
                <a:r>
                  <a:rPr lang="en-US" dirty="0"/>
                  <a:t>taking derivative of the MR function, we get:</a:t>
                </a:r>
              </a:p>
              <a:p>
                <a:pPr marL="0" indent="0">
                  <a:lnSpc>
                    <a:spcPct val="100000"/>
                  </a:lnSpc>
                  <a:buNone/>
                </a:pPr>
                <a14:m>
                  <m:oMathPara xmlns:m="http://schemas.openxmlformats.org/officeDocument/2006/math">
                    <m:oMathParaPr>
                      <m:jc m:val="centerGroup"/>
                    </m:oMathParaPr>
                    <m:oMath xmlns:m="http://schemas.openxmlformats.org/officeDocument/2006/math">
                      <m:f>
                        <m:fPr>
                          <m:ctrlPr>
                            <a:rPr lang="en-US" b="0" i="1" smtClean="0">
                              <a:latin typeface="Cambria Math" panose="02040503050406030204" pitchFamily="18" charset="0"/>
                            </a:rPr>
                          </m:ctrlPr>
                        </m:fPr>
                        <m:num>
                          <m:r>
                            <a:rPr lang="en-US" b="0" i="1" smtClean="0">
                              <a:latin typeface="Cambria Math" panose="02040503050406030204" pitchFamily="18" charset="0"/>
                            </a:rPr>
                            <m:t>𝑑</m:t>
                          </m:r>
                        </m:num>
                        <m:den>
                          <m:r>
                            <a:rPr lang="en-US" b="0" i="1" smtClean="0">
                              <a:latin typeface="Cambria Math" panose="02040503050406030204" pitchFamily="18" charset="0"/>
                            </a:rPr>
                            <m:t>𝑑𝑄</m:t>
                          </m:r>
                        </m:den>
                      </m:f>
                      <m:r>
                        <a:rPr lang="en-US" b="0" i="1" smtClean="0">
                          <a:latin typeface="Cambria Math" panose="02040503050406030204" pitchFamily="18" charset="0"/>
                        </a:rPr>
                        <m:t>𝑀𝑅</m:t>
                      </m:r>
                      <m:r>
                        <a:rPr lang="en-US" b="0" i="1" smtClean="0">
                          <a:latin typeface="Cambria Math" panose="02040503050406030204" pitchFamily="18" charset="0"/>
                        </a:rPr>
                        <m:t>=</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𝑓</m:t>
                          </m:r>
                        </m:e>
                        <m:sup>
                          <m:r>
                            <a:rPr lang="en-US" b="0" i="1" smtClean="0">
                              <a:latin typeface="Cambria Math" panose="02040503050406030204" pitchFamily="18" charset="0"/>
                            </a:rPr>
                            <m:t>′</m:t>
                          </m:r>
                        </m:sup>
                      </m:sSup>
                      <m:d>
                        <m:dPr>
                          <m:ctrlPr>
                            <a:rPr lang="en-US" b="0" i="1" smtClean="0">
                              <a:latin typeface="Cambria Math" panose="02040503050406030204" pitchFamily="18" charset="0"/>
                            </a:rPr>
                          </m:ctrlPr>
                        </m:dPr>
                        <m:e>
                          <m:r>
                            <a:rPr lang="en-US" b="0" i="1" smtClean="0">
                              <a:latin typeface="Cambria Math" panose="02040503050406030204" pitchFamily="18" charset="0"/>
                            </a:rPr>
                            <m:t>𝑄</m:t>
                          </m:r>
                        </m:e>
                      </m:d>
                      <m:r>
                        <a:rPr lang="en-US" b="0" i="1" smtClean="0">
                          <a:latin typeface="Cambria Math" panose="02040503050406030204" pitchFamily="18" charset="0"/>
                        </a:rPr>
                        <m:t>+</m:t>
                      </m:r>
                      <m:r>
                        <a:rPr lang="en-US" b="0" i="1" smtClean="0">
                          <a:latin typeface="Cambria Math" panose="02040503050406030204" pitchFamily="18" charset="0"/>
                        </a:rPr>
                        <m:t>𝑄</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𝑓</m:t>
                          </m:r>
                        </m:e>
                        <m:sup>
                          <m:r>
                            <a:rPr lang="en-US" b="0" i="1" smtClean="0">
                              <a:latin typeface="Cambria Math" panose="02040503050406030204" pitchFamily="18" charset="0"/>
                            </a:rPr>
                            <m:t>′′</m:t>
                          </m:r>
                        </m:sup>
                      </m:sSup>
                      <m:d>
                        <m:dPr>
                          <m:ctrlPr>
                            <a:rPr lang="en-US" b="0" i="1" smtClean="0">
                              <a:latin typeface="Cambria Math" panose="02040503050406030204" pitchFamily="18" charset="0"/>
                            </a:rPr>
                          </m:ctrlPr>
                        </m:dPr>
                        <m:e>
                          <m:r>
                            <a:rPr lang="en-US" b="0" i="1" smtClean="0">
                              <a:latin typeface="Cambria Math" panose="02040503050406030204" pitchFamily="18" charset="0"/>
                            </a:rPr>
                            <m:t>𝑄</m:t>
                          </m:r>
                        </m:e>
                      </m:d>
                      <m:r>
                        <a:rPr lang="en-US" b="0" i="1" smtClean="0">
                          <a:latin typeface="Cambria Math" panose="02040503050406030204" pitchFamily="18" charset="0"/>
                        </a:rPr>
                        <m:t>+</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𝑓</m:t>
                          </m:r>
                        </m:e>
                        <m:sup>
                          <m:r>
                            <a:rPr lang="en-US" b="0" i="1" smtClean="0">
                              <a:latin typeface="Cambria Math" panose="02040503050406030204" pitchFamily="18" charset="0"/>
                            </a:rPr>
                            <m:t>′</m:t>
                          </m:r>
                        </m:sup>
                      </m:sSup>
                      <m:d>
                        <m:dPr>
                          <m:ctrlPr>
                            <a:rPr lang="en-US" b="0" i="1" smtClean="0">
                              <a:latin typeface="Cambria Math" panose="02040503050406030204" pitchFamily="18" charset="0"/>
                            </a:rPr>
                          </m:ctrlPr>
                        </m:dPr>
                        <m:e>
                          <m:r>
                            <a:rPr lang="en-US" b="0" i="1" smtClean="0">
                              <a:latin typeface="Cambria Math" panose="02040503050406030204" pitchFamily="18" charset="0"/>
                            </a:rPr>
                            <m:t>𝑄</m:t>
                          </m:r>
                        </m:e>
                      </m:d>
                      <m:r>
                        <a:rPr lang="en-US" b="0" i="1" smtClean="0">
                          <a:latin typeface="Cambria Math" panose="02040503050406030204" pitchFamily="18" charset="0"/>
                        </a:rPr>
                        <m:t>.</m:t>
                      </m:r>
                    </m:oMath>
                  </m:oMathPara>
                </a14:m>
                <a:endParaRPr lang="en-US" dirty="0"/>
              </a:p>
              <a:p>
                <a:pPr>
                  <a:lnSpc>
                    <a:spcPct val="100000"/>
                  </a:lnSpc>
                </a:pPr>
                <a:r>
                  <a:rPr lang="en-US" dirty="0"/>
                  <a:t>Suppose we are in competitive market, AR is the demand function. Moreover, suppose the AR function is linear. We have </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𝑓</m:t>
                        </m:r>
                      </m:e>
                      <m:sup>
                        <m:r>
                          <a:rPr lang="en-US" i="1">
                            <a:latin typeface="Cambria Math" panose="02040503050406030204" pitchFamily="18" charset="0"/>
                          </a:rPr>
                          <m:t>′′</m:t>
                        </m:r>
                      </m:sup>
                    </m:sSup>
                    <m:d>
                      <m:dPr>
                        <m:ctrlPr>
                          <a:rPr lang="en-US" i="1">
                            <a:latin typeface="Cambria Math" panose="02040503050406030204" pitchFamily="18" charset="0"/>
                          </a:rPr>
                        </m:ctrlPr>
                      </m:dPr>
                      <m:e>
                        <m:r>
                          <a:rPr lang="en-US" i="1">
                            <a:latin typeface="Cambria Math" panose="02040503050406030204" pitchFamily="18" charset="0"/>
                          </a:rPr>
                          <m:t>𝑄</m:t>
                        </m:r>
                      </m:e>
                    </m:d>
                    <m:r>
                      <a:rPr lang="en-US" b="0" i="1" smtClean="0">
                        <a:latin typeface="Cambria Math" panose="02040503050406030204" pitchFamily="18" charset="0"/>
                      </a:rPr>
                      <m:t>=0.</m:t>
                    </m:r>
                  </m:oMath>
                </a14:m>
                <a:r>
                  <a:rPr lang="en-US" dirty="0"/>
                  <a:t> Therefore,</a:t>
                </a:r>
              </a:p>
              <a:p>
                <a:pPr marL="0" indent="0">
                  <a:lnSpc>
                    <a:spcPct val="100000"/>
                  </a:lnSpc>
                  <a:buNone/>
                </a:pPr>
                <a14:m>
                  <m:oMathPara xmlns:m="http://schemas.openxmlformats.org/officeDocument/2006/math">
                    <m:oMathParaPr>
                      <m:jc m:val="centerGroup"/>
                    </m:oMathParaPr>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𝑑𝑄</m:t>
                          </m:r>
                        </m:den>
                      </m:f>
                      <m:r>
                        <a:rPr lang="en-US" i="1">
                          <a:latin typeface="Cambria Math" panose="02040503050406030204" pitchFamily="18" charset="0"/>
                        </a:rPr>
                        <m:t>𝑀𝑅</m:t>
                      </m:r>
                      <m:r>
                        <a:rPr lang="en-US" i="1">
                          <a:latin typeface="Cambria Math" panose="02040503050406030204" pitchFamily="18" charset="0"/>
                        </a:rPr>
                        <m:t>=2</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𝑓</m:t>
                          </m:r>
                        </m:e>
                        <m:sup>
                          <m:r>
                            <a:rPr lang="en-US" b="0" i="1" smtClean="0">
                              <a:latin typeface="Cambria Math" panose="02040503050406030204" pitchFamily="18" charset="0"/>
                            </a:rPr>
                            <m:t>′</m:t>
                          </m:r>
                        </m:sup>
                      </m:sSup>
                      <m:d>
                        <m:dPr>
                          <m:ctrlPr>
                            <a:rPr lang="en-US" b="0" i="1" smtClean="0">
                              <a:latin typeface="Cambria Math" panose="02040503050406030204" pitchFamily="18" charset="0"/>
                            </a:rPr>
                          </m:ctrlPr>
                        </m:dPr>
                        <m:e>
                          <m:r>
                            <a:rPr lang="en-US" b="0" i="1" smtClean="0">
                              <a:latin typeface="Cambria Math" panose="02040503050406030204" pitchFamily="18" charset="0"/>
                            </a:rPr>
                            <m:t>𝑄</m:t>
                          </m:r>
                        </m:e>
                      </m:d>
                      <m:r>
                        <a:rPr lang="en-US" b="0" i="1" smtClean="0">
                          <a:latin typeface="Cambria Math" panose="02040503050406030204" pitchFamily="18" charset="0"/>
                        </a:rPr>
                        <m:t>.</m:t>
                      </m:r>
                    </m:oMath>
                  </m:oMathPara>
                </a14:m>
                <a:endParaRPr lang="en-US" dirty="0"/>
              </a:p>
              <a:p>
                <a:pPr marL="231775" indent="0">
                  <a:lnSpc>
                    <a:spcPct val="100000"/>
                  </a:lnSpc>
                  <a:buNone/>
                </a:pPr>
                <a:r>
                  <a:rPr lang="en-US" dirty="0"/>
                  <a:t>Slope of the MR function is twice the slope of the AR function.</a:t>
                </a:r>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812" t="-1961"/>
                </a:stretch>
              </a:blipFill>
            </p:spPr>
            <p:txBody>
              <a:bodyPr/>
              <a:lstStyle/>
              <a:p>
                <a:r>
                  <a:rPr lang="en-US">
                    <a:noFill/>
                  </a:rPr>
                  <a:t> </a:t>
                </a:r>
              </a:p>
            </p:txBody>
          </p:sp>
        </mc:Fallback>
      </mc:AlternateContent>
    </p:spTree>
    <p:extLst>
      <p:ext uri="{BB962C8B-B14F-4D97-AF65-F5344CB8AC3E}">
        <p14:creationId xmlns:p14="http://schemas.microsoft.com/office/powerpoint/2010/main" val="4311049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Rules of Differentiation Involving Two or More Functions of the Same Variable</a:t>
            </a:r>
            <a:endParaRPr lang="en-US"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85000" lnSpcReduction="10000"/>
              </a:bodyPr>
              <a:lstStyle/>
              <a:p>
                <a:pPr>
                  <a:lnSpc>
                    <a:spcPct val="100000"/>
                  </a:lnSpc>
                </a:pPr>
                <a:r>
                  <a:rPr lang="en-US" b="1" dirty="0"/>
                  <a:t>Quotient Rule</a:t>
                </a:r>
                <a:r>
                  <a:rPr lang="en-US" dirty="0"/>
                  <a:t>: the derivative of the quotient of two functions, </a:t>
                </a:r>
                <a14:m>
                  <m:oMath xmlns:m="http://schemas.openxmlformats.org/officeDocument/2006/math">
                    <m:r>
                      <a:rPr lang="en-US" b="0" i="1" smtClean="0">
                        <a:latin typeface="Cambria Math" panose="02040503050406030204" pitchFamily="18" charset="0"/>
                      </a:rPr>
                      <m:t>𝑓</m:t>
                    </m:r>
                    <m:r>
                      <a:rPr lang="en-US" b="0" i="1" smtClean="0">
                        <a:latin typeface="Cambria Math" panose="02040503050406030204" pitchFamily="18" charset="0"/>
                      </a:rPr>
                      <m:t>(</m:t>
                    </m:r>
                    <m:r>
                      <a:rPr lang="en-US" b="0" i="1" smtClean="0">
                        <a:latin typeface="Cambria Math" panose="02040503050406030204" pitchFamily="18" charset="0"/>
                      </a:rPr>
                      <m:t>𝑥</m:t>
                    </m:r>
                    <m:r>
                      <a:rPr lang="en-US" b="0" i="1" smtClean="0">
                        <a:latin typeface="Cambria Math" panose="02040503050406030204" pitchFamily="18" charset="0"/>
                      </a:rPr>
                      <m:t>)/</m:t>
                    </m:r>
                    <m:r>
                      <a:rPr lang="en-US" b="0" i="1" smtClean="0">
                        <a:latin typeface="Cambria Math" panose="02040503050406030204" pitchFamily="18" charset="0"/>
                      </a:rPr>
                      <m:t>𝑔</m:t>
                    </m:r>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oMath>
                </a14:m>
                <a:r>
                  <a:rPr lang="en-US" dirty="0"/>
                  <a:t>, is</a:t>
                </a:r>
              </a:p>
              <a:p>
                <a:pPr marL="0" indent="0">
                  <a:lnSpc>
                    <a:spcPct val="100000"/>
                  </a:lnSpc>
                  <a:buNone/>
                </a:pPr>
                <a14:m>
                  <m:oMathPara xmlns:m="http://schemas.openxmlformats.org/officeDocument/2006/math">
                    <m:oMathParaPr>
                      <m:jc m:val="centerGroup"/>
                    </m:oMathParaPr>
                    <m:oMath xmlns:m="http://schemas.openxmlformats.org/officeDocument/2006/math">
                      <m:f>
                        <m:fPr>
                          <m:ctrlPr>
                            <a:rPr lang="en-US" i="1" smtClean="0">
                              <a:latin typeface="Cambria Math" panose="02040503050406030204" pitchFamily="18" charset="0"/>
                            </a:rPr>
                          </m:ctrlPr>
                        </m:fPr>
                        <m:num>
                          <m:r>
                            <a:rPr lang="en-US" b="0" i="1" smtClean="0">
                              <a:latin typeface="Cambria Math" panose="02040503050406030204" pitchFamily="18" charset="0"/>
                            </a:rPr>
                            <m:t>𝑑</m:t>
                          </m:r>
                        </m:num>
                        <m:den>
                          <m:r>
                            <a:rPr lang="en-US" b="0" i="1" smtClean="0">
                              <a:latin typeface="Cambria Math" panose="02040503050406030204" pitchFamily="18" charset="0"/>
                            </a:rPr>
                            <m:t>𝑑𝑥</m:t>
                          </m:r>
                        </m:den>
                      </m:f>
                      <m:f>
                        <m:fPr>
                          <m:ctrlPr>
                            <a:rPr lang="en-US" i="1">
                              <a:latin typeface="Cambria Math" panose="02040503050406030204" pitchFamily="18" charset="0"/>
                            </a:rPr>
                          </m:ctrlPr>
                        </m:fPr>
                        <m:num>
                          <m:r>
                            <a:rPr lang="en-US" i="1">
                              <a:latin typeface="Cambria Math" panose="02040503050406030204" pitchFamily="18" charset="0"/>
                            </a:rPr>
                            <m:t>𝑓</m:t>
                          </m:r>
                          <m:r>
                            <a:rPr lang="en-US" i="1">
                              <a:latin typeface="Cambria Math" panose="02040503050406030204" pitchFamily="18" charset="0"/>
                            </a:rPr>
                            <m:t>(</m:t>
                          </m:r>
                          <m:r>
                            <a:rPr lang="en-US" i="1">
                              <a:latin typeface="Cambria Math" panose="02040503050406030204" pitchFamily="18" charset="0"/>
                            </a:rPr>
                            <m:t>𝑥</m:t>
                          </m:r>
                          <m:r>
                            <a:rPr lang="en-US" i="1">
                              <a:latin typeface="Cambria Math" panose="02040503050406030204" pitchFamily="18" charset="0"/>
                            </a:rPr>
                            <m:t>)</m:t>
                          </m:r>
                        </m:num>
                        <m:den>
                          <m:r>
                            <a:rPr lang="en-US" i="1">
                              <a:latin typeface="Cambria Math" panose="02040503050406030204" pitchFamily="18" charset="0"/>
                            </a:rPr>
                            <m:t>𝑔</m:t>
                          </m:r>
                          <m:r>
                            <a:rPr lang="en-US" i="1">
                              <a:latin typeface="Cambria Math" panose="02040503050406030204" pitchFamily="18" charset="0"/>
                            </a:rPr>
                            <m:t>(</m:t>
                          </m:r>
                          <m:r>
                            <a:rPr lang="en-US" i="1">
                              <a:latin typeface="Cambria Math" panose="02040503050406030204" pitchFamily="18" charset="0"/>
                            </a:rPr>
                            <m:t>𝑥</m:t>
                          </m:r>
                          <m:r>
                            <a:rPr lang="en-US" i="1">
                              <a:latin typeface="Cambria Math" panose="02040503050406030204" pitchFamily="18" charset="0"/>
                            </a:rPr>
                            <m:t>)</m:t>
                          </m:r>
                        </m:den>
                      </m:f>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𝑔</m:t>
                          </m:r>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sSup>
                            <m:sSupPr>
                              <m:ctrlPr>
                                <a:rPr lang="en-US" i="1">
                                  <a:latin typeface="Cambria Math" panose="02040503050406030204" pitchFamily="18" charset="0"/>
                                </a:rPr>
                              </m:ctrlPr>
                            </m:sSupPr>
                            <m:e>
                              <m:r>
                                <a:rPr lang="en-US" i="1">
                                  <a:latin typeface="Cambria Math" panose="02040503050406030204" pitchFamily="18" charset="0"/>
                                </a:rPr>
                                <m:t>𝑓</m:t>
                              </m:r>
                            </m:e>
                            <m:sup>
                              <m:r>
                                <a:rPr lang="en-US" i="1">
                                  <a:latin typeface="Cambria Math" panose="02040503050406030204" pitchFamily="18" charset="0"/>
                                </a:rPr>
                                <m:t>′</m:t>
                              </m:r>
                            </m:sup>
                          </m:sSup>
                          <m:d>
                            <m:dPr>
                              <m:ctrlPr>
                                <a:rPr lang="en-US" i="1">
                                  <a:latin typeface="Cambria Math" panose="02040503050406030204" pitchFamily="18" charset="0"/>
                                </a:rPr>
                              </m:ctrlPr>
                            </m:dPr>
                            <m:e>
                              <m:r>
                                <a:rPr lang="en-US" i="1">
                                  <a:latin typeface="Cambria Math" panose="02040503050406030204" pitchFamily="18" charset="0"/>
                                </a:rPr>
                                <m:t>𝑥</m:t>
                              </m:r>
                            </m:e>
                          </m:d>
                          <m:r>
                            <a:rPr lang="en-US" b="0" i="1" smtClean="0">
                              <a:latin typeface="Cambria Math" panose="02040503050406030204" pitchFamily="18" charset="0"/>
                            </a:rPr>
                            <m:t>−</m:t>
                          </m:r>
                          <m:r>
                            <a:rPr lang="en-US" b="0" i="1" smtClean="0">
                              <a:latin typeface="Cambria Math" panose="02040503050406030204" pitchFamily="18" charset="0"/>
                            </a:rPr>
                            <m:t>𝑓</m:t>
                          </m:r>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r>
                            <a:rPr lang="en-US" b="0" i="1" smtClean="0">
                              <a:latin typeface="Cambria Math" panose="02040503050406030204" pitchFamily="18" charset="0"/>
                            </a:rPr>
                            <m:t>𝑔</m:t>
                          </m:r>
                          <m:r>
                            <a:rPr lang="en-US" b="0" i="1" smtClean="0">
                              <a:latin typeface="Cambria Math" panose="02040503050406030204" pitchFamily="18" charset="0"/>
                            </a:rPr>
                            <m:t>′(</m:t>
                          </m:r>
                          <m:r>
                            <a:rPr lang="en-US" b="0" i="1" smtClean="0">
                              <a:latin typeface="Cambria Math" panose="02040503050406030204" pitchFamily="18" charset="0"/>
                            </a:rPr>
                            <m:t>𝑥</m:t>
                          </m:r>
                          <m:r>
                            <a:rPr lang="en-US" b="0" i="1" smtClean="0">
                              <a:latin typeface="Cambria Math" panose="02040503050406030204" pitchFamily="18" charset="0"/>
                            </a:rPr>
                            <m:t>)</m:t>
                          </m:r>
                        </m:num>
                        <m:den>
                          <m:sSup>
                            <m:sSupPr>
                              <m:ctrlPr>
                                <a:rPr lang="en-US" b="0" i="1" smtClean="0">
                                  <a:latin typeface="Cambria Math" panose="02040503050406030204" pitchFamily="18" charset="0"/>
                                </a:rPr>
                              </m:ctrlPr>
                            </m:sSupPr>
                            <m:e>
                              <m:r>
                                <a:rPr lang="en-US" b="0" i="1" smtClean="0">
                                  <a:latin typeface="Cambria Math" panose="02040503050406030204" pitchFamily="18" charset="0"/>
                                </a:rPr>
                                <m:t>𝑔</m:t>
                              </m:r>
                            </m:e>
                            <m:sup>
                              <m:r>
                                <a:rPr lang="en-US" b="0" i="1" smtClean="0">
                                  <a:latin typeface="Cambria Math" panose="02040503050406030204" pitchFamily="18" charset="0"/>
                                </a:rPr>
                                <m:t>2</m:t>
                              </m:r>
                            </m:sup>
                          </m:sSup>
                          <m:r>
                            <a:rPr lang="en-US" b="0" i="1" smtClean="0">
                              <a:latin typeface="Cambria Math" panose="02040503050406030204" pitchFamily="18" charset="0"/>
                            </a:rPr>
                            <m:t>(</m:t>
                          </m:r>
                          <m:r>
                            <a:rPr lang="en-US" b="0" i="1" smtClean="0">
                              <a:latin typeface="Cambria Math" panose="02040503050406030204" pitchFamily="18" charset="0"/>
                            </a:rPr>
                            <m:t>𝑥</m:t>
                          </m:r>
                          <m:r>
                            <a:rPr lang="en-US" b="0" i="1" smtClean="0">
                              <a:latin typeface="Cambria Math" panose="02040503050406030204" pitchFamily="18" charset="0"/>
                            </a:rPr>
                            <m:t>)</m:t>
                          </m:r>
                        </m:den>
                      </m:f>
                    </m:oMath>
                  </m:oMathPara>
                </a14:m>
                <a:endParaRPr lang="en-US" dirty="0"/>
              </a:p>
              <a:p>
                <a:pPr marL="231775" indent="0">
                  <a:lnSpc>
                    <a:spcPct val="100000"/>
                  </a:lnSpc>
                  <a:buNone/>
                </a:pPr>
                <a:r>
                  <a:rPr lang="en-US" dirty="0"/>
                  <a:t>where </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𝑔</m:t>
                        </m:r>
                      </m:e>
                      <m:sup>
                        <m:r>
                          <a:rPr lang="en-US" i="1">
                            <a:latin typeface="Cambria Math" panose="02040503050406030204" pitchFamily="18" charset="0"/>
                          </a:rPr>
                          <m:t>2</m:t>
                        </m:r>
                      </m:sup>
                    </m:sSup>
                    <m:r>
                      <a:rPr lang="en-US" i="1">
                        <a:latin typeface="Cambria Math" panose="02040503050406030204" pitchFamily="18" charset="0"/>
                      </a:rPr>
                      <m:t>(</m:t>
                    </m:r>
                    <m:r>
                      <a:rPr lang="en-US" i="1">
                        <a:latin typeface="Cambria Math" panose="02040503050406030204" pitchFamily="18" charset="0"/>
                      </a:rPr>
                      <m:t>𝑥</m:t>
                    </m:r>
                    <m:r>
                      <a:rPr lang="en-US" i="1">
                        <a:latin typeface="Cambria Math" panose="02040503050406030204" pitchFamily="18" charset="0"/>
                      </a:rPr>
                      <m:t>)≡</m:t>
                    </m:r>
                    <m:sSup>
                      <m:sSupPr>
                        <m:ctrlPr>
                          <a:rPr lang="en-US" i="1" smtClean="0">
                            <a:latin typeface="Cambria Math" panose="02040503050406030204" pitchFamily="18" charset="0"/>
                            <a:ea typeface="Cambria Math" panose="02040503050406030204" pitchFamily="18" charset="0"/>
                          </a:rPr>
                        </m:ctrlPr>
                      </m:sSupPr>
                      <m:e>
                        <m:d>
                          <m:dPr>
                            <m:begChr m:val="["/>
                            <m:endChr m:val="]"/>
                            <m:ctrlPr>
                              <a:rPr lang="en-US" i="1" smtClean="0">
                                <a:latin typeface="Cambria Math" panose="02040503050406030204" pitchFamily="18" charset="0"/>
                                <a:ea typeface="Cambria Math" panose="02040503050406030204" pitchFamily="18" charset="0"/>
                              </a:rPr>
                            </m:ctrlPr>
                          </m:dPr>
                          <m:e>
                            <m:r>
                              <a:rPr lang="en-US" b="0" i="1" smtClean="0">
                                <a:latin typeface="Cambria Math" panose="02040503050406030204" pitchFamily="18" charset="0"/>
                                <a:ea typeface="Cambria Math" panose="02040503050406030204" pitchFamily="18" charset="0"/>
                              </a:rPr>
                              <m:t>𝑔</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r>
                              <a:rPr lang="en-US" b="0" i="1" smtClean="0">
                                <a:latin typeface="Cambria Math" panose="02040503050406030204" pitchFamily="18" charset="0"/>
                                <a:ea typeface="Cambria Math" panose="02040503050406030204" pitchFamily="18" charset="0"/>
                              </a:rPr>
                              <m:t>)</m:t>
                            </m:r>
                          </m:e>
                        </m:d>
                      </m:e>
                      <m:sup>
                        <m:r>
                          <a:rPr lang="en-US" b="0" i="1" smtClean="0">
                            <a:latin typeface="Cambria Math" panose="02040503050406030204" pitchFamily="18" charset="0"/>
                            <a:ea typeface="Cambria Math" panose="02040503050406030204" pitchFamily="18" charset="0"/>
                          </a:rPr>
                          <m:t>2</m:t>
                        </m:r>
                      </m:sup>
                    </m:sSup>
                  </m:oMath>
                </a14:m>
                <a:endParaRPr lang="en-US" dirty="0"/>
              </a:p>
              <a:p>
                <a:pPr marL="231775" indent="0">
                  <a:lnSpc>
                    <a:spcPct val="100000"/>
                  </a:lnSpc>
                  <a:buNone/>
                </a:pPr>
                <a:r>
                  <a:rPr lang="en-US" dirty="0"/>
                  <a:t>Example: </a:t>
                </a:r>
                <a14:m>
                  <m:oMath xmlns:m="http://schemas.openxmlformats.org/officeDocument/2006/math">
                    <m:f>
                      <m:fPr>
                        <m:ctrlPr>
                          <a:rPr lang="en-US" i="1" smtClean="0">
                            <a:latin typeface="Cambria Math" panose="02040503050406030204" pitchFamily="18" charset="0"/>
                          </a:rPr>
                        </m:ctrlPr>
                      </m:fPr>
                      <m:num>
                        <m:r>
                          <a:rPr lang="en-US" b="0" i="1" smtClean="0">
                            <a:latin typeface="Cambria Math" panose="02040503050406030204" pitchFamily="18" charset="0"/>
                          </a:rPr>
                          <m:t>𝑑</m:t>
                        </m:r>
                      </m:num>
                      <m:den>
                        <m:r>
                          <a:rPr lang="en-US" b="0" i="1" smtClean="0">
                            <a:latin typeface="Cambria Math" panose="02040503050406030204" pitchFamily="18" charset="0"/>
                          </a:rPr>
                          <m:t>𝑑𝑥</m:t>
                        </m:r>
                      </m:den>
                    </m:f>
                    <m:d>
                      <m:dPr>
                        <m:ctrlPr>
                          <a:rPr lang="en-US" i="1" smtClean="0">
                            <a:latin typeface="Cambria Math" panose="02040503050406030204" pitchFamily="18" charset="0"/>
                          </a:rPr>
                        </m:ctrlPr>
                      </m:dPr>
                      <m:e>
                        <m:f>
                          <m:fPr>
                            <m:ctrlPr>
                              <a:rPr lang="en-US" i="1" smtClean="0">
                                <a:latin typeface="Cambria Math" panose="02040503050406030204" pitchFamily="18" charset="0"/>
                              </a:rPr>
                            </m:ctrlPr>
                          </m:fPr>
                          <m:num>
                            <m:r>
                              <a:rPr lang="en-US" b="0" i="1" smtClean="0">
                                <a:latin typeface="Cambria Math" panose="02040503050406030204" pitchFamily="18" charset="0"/>
                              </a:rPr>
                              <m:t>𝑎</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𝑥</m:t>
                                </m:r>
                              </m:e>
                              <m:sup>
                                <m:r>
                                  <a:rPr lang="en-US" b="0" i="1" smtClean="0">
                                    <a:latin typeface="Cambria Math" panose="02040503050406030204" pitchFamily="18" charset="0"/>
                                  </a:rPr>
                                  <m:t>2</m:t>
                                </m:r>
                              </m:sup>
                            </m:sSup>
                            <m:r>
                              <a:rPr lang="en-US" b="0" i="1" smtClean="0">
                                <a:latin typeface="Cambria Math" panose="02040503050406030204" pitchFamily="18" charset="0"/>
                              </a:rPr>
                              <m:t>+</m:t>
                            </m:r>
                            <m:r>
                              <a:rPr lang="en-US" b="0" i="1" smtClean="0">
                                <a:latin typeface="Cambria Math" panose="02040503050406030204" pitchFamily="18" charset="0"/>
                              </a:rPr>
                              <m:t>𝑏</m:t>
                            </m:r>
                          </m:num>
                          <m:den>
                            <m:r>
                              <a:rPr lang="en-US" b="0" i="1" smtClean="0">
                                <a:latin typeface="Cambria Math" panose="02040503050406030204" pitchFamily="18" charset="0"/>
                              </a:rPr>
                              <m:t>𝑐</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𝑥</m:t>
                                </m:r>
                              </m:e>
                              <m:sup>
                                <m:r>
                                  <a:rPr lang="en-US" b="0" i="1" smtClean="0">
                                    <a:latin typeface="Cambria Math" panose="02040503050406030204" pitchFamily="18" charset="0"/>
                                  </a:rPr>
                                  <m:t>2</m:t>
                                </m:r>
                              </m:sup>
                            </m:sSup>
                          </m:den>
                        </m:f>
                      </m:e>
                    </m:d>
                  </m:oMath>
                </a14:m>
                <a:r>
                  <a:rPr lang="en-US" dirty="0"/>
                  <a:t>	</a:t>
                </a:r>
                <a14:m>
                  <m:oMath xmlns:m="http://schemas.openxmlformats.org/officeDocument/2006/math">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i="1">
                            <a:latin typeface="Cambria Math" panose="02040503050406030204" pitchFamily="18" charset="0"/>
                          </a:rPr>
                          <m:t>𝑐</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i="1">
                                <a:latin typeface="Cambria Math" panose="02040503050406030204" pitchFamily="18" charset="0"/>
                              </a:rPr>
                              <m:t>2</m:t>
                            </m:r>
                          </m:sup>
                        </m:sSup>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𝑑𝑥</m:t>
                            </m:r>
                          </m:den>
                        </m:f>
                        <m:d>
                          <m:dPr>
                            <m:ctrlPr>
                              <a:rPr lang="en-US" b="0" i="1" smtClean="0">
                                <a:latin typeface="Cambria Math" panose="02040503050406030204" pitchFamily="18" charset="0"/>
                              </a:rPr>
                            </m:ctrlPr>
                          </m:dPr>
                          <m:e>
                            <m:r>
                              <a:rPr lang="en-US" i="1">
                                <a:latin typeface="Cambria Math" panose="02040503050406030204" pitchFamily="18" charset="0"/>
                              </a:rPr>
                              <m:t>𝑎</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i="1">
                                    <a:latin typeface="Cambria Math" panose="02040503050406030204" pitchFamily="18" charset="0"/>
                                  </a:rPr>
                                  <m:t>2</m:t>
                                </m:r>
                              </m:sup>
                            </m:sSup>
                            <m:r>
                              <a:rPr lang="en-US" i="1">
                                <a:latin typeface="Cambria Math" panose="02040503050406030204" pitchFamily="18" charset="0"/>
                              </a:rPr>
                              <m:t>+</m:t>
                            </m:r>
                            <m:r>
                              <a:rPr lang="en-US" i="1">
                                <a:latin typeface="Cambria Math" panose="02040503050406030204" pitchFamily="18" charset="0"/>
                              </a:rPr>
                              <m:t>𝑏</m:t>
                            </m:r>
                          </m:e>
                        </m:d>
                        <m:r>
                          <a:rPr lang="en-US" b="0" i="1" smtClean="0">
                            <a:latin typeface="Cambria Math" panose="02040503050406030204" pitchFamily="18" charset="0"/>
                          </a:rPr>
                          <m:t>−(</m:t>
                        </m:r>
                        <m:r>
                          <a:rPr lang="en-US" i="1">
                            <a:latin typeface="Cambria Math" panose="02040503050406030204" pitchFamily="18" charset="0"/>
                          </a:rPr>
                          <m:t>𝑎</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i="1">
                                <a:latin typeface="Cambria Math" panose="02040503050406030204" pitchFamily="18" charset="0"/>
                              </a:rPr>
                              <m:t>2</m:t>
                            </m:r>
                          </m:sup>
                        </m:sSup>
                        <m:r>
                          <a:rPr lang="en-US" i="1">
                            <a:latin typeface="Cambria Math" panose="02040503050406030204" pitchFamily="18" charset="0"/>
                          </a:rPr>
                          <m:t>+</m:t>
                        </m:r>
                        <m:r>
                          <a:rPr lang="en-US" i="1">
                            <a:latin typeface="Cambria Math" panose="02040503050406030204" pitchFamily="18" charset="0"/>
                          </a:rPr>
                          <m:t>𝑏</m:t>
                        </m:r>
                        <m:r>
                          <a:rPr lang="en-US" b="0" i="1" smtClean="0">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𝑑𝑥</m:t>
                            </m:r>
                          </m:den>
                        </m:f>
                        <m:d>
                          <m:dPr>
                            <m:ctrlPr>
                              <a:rPr lang="en-US" i="1">
                                <a:latin typeface="Cambria Math" panose="02040503050406030204" pitchFamily="18" charset="0"/>
                              </a:rPr>
                            </m:ctrlPr>
                          </m:dPr>
                          <m:e>
                            <m:r>
                              <a:rPr lang="en-US" b="0" i="1" smtClean="0">
                                <a:latin typeface="Cambria Math" panose="02040503050406030204" pitchFamily="18" charset="0"/>
                              </a:rPr>
                              <m:t>𝑐</m:t>
                            </m:r>
                            <m:sSup>
                              <m:sSupPr>
                                <m:ctrlPr>
                                  <a:rPr lang="en-US" i="1" smtClean="0">
                                    <a:latin typeface="Cambria Math" panose="02040503050406030204" pitchFamily="18" charset="0"/>
                                  </a:rPr>
                                </m:ctrlPr>
                              </m:sSupPr>
                              <m:e>
                                <m:r>
                                  <a:rPr lang="en-US" i="1">
                                    <a:latin typeface="Cambria Math" panose="02040503050406030204" pitchFamily="18" charset="0"/>
                                  </a:rPr>
                                  <m:t>𝑥</m:t>
                                </m:r>
                              </m:e>
                              <m:sup>
                                <m:r>
                                  <a:rPr lang="en-US" i="1">
                                    <a:latin typeface="Cambria Math" panose="02040503050406030204" pitchFamily="18" charset="0"/>
                                  </a:rPr>
                                  <m:t>2</m:t>
                                </m:r>
                              </m:sup>
                            </m:sSup>
                          </m:e>
                        </m:d>
                      </m:num>
                      <m:den>
                        <m:sSup>
                          <m:sSupPr>
                            <m:ctrlPr>
                              <a:rPr lang="en-US" b="0" i="1" smtClean="0">
                                <a:latin typeface="Cambria Math" panose="02040503050406030204" pitchFamily="18" charset="0"/>
                              </a:rPr>
                            </m:ctrlPr>
                          </m:sSupPr>
                          <m:e>
                            <m:r>
                              <a:rPr lang="en-US" b="0" i="1" smtClean="0">
                                <a:latin typeface="Cambria Math" panose="02040503050406030204" pitchFamily="18" charset="0"/>
                              </a:rPr>
                              <m:t>(</m:t>
                            </m:r>
                            <m:r>
                              <a:rPr lang="en-US" i="1">
                                <a:latin typeface="Cambria Math" panose="02040503050406030204" pitchFamily="18" charset="0"/>
                              </a:rPr>
                              <m:t>𝑐</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i="1">
                                    <a:latin typeface="Cambria Math" panose="02040503050406030204" pitchFamily="18" charset="0"/>
                                  </a:rPr>
                                  <m:t>2</m:t>
                                </m:r>
                              </m:sup>
                            </m:sSup>
                            <m:r>
                              <a:rPr lang="en-US" b="0" i="1" smtClean="0">
                                <a:latin typeface="Cambria Math" panose="02040503050406030204" pitchFamily="18" charset="0"/>
                              </a:rPr>
                              <m:t>)</m:t>
                            </m:r>
                          </m:e>
                          <m:sup>
                            <m:r>
                              <a:rPr lang="en-US" b="0" i="1" smtClean="0">
                                <a:latin typeface="Cambria Math" panose="02040503050406030204" pitchFamily="18" charset="0"/>
                              </a:rPr>
                              <m:t>2</m:t>
                            </m:r>
                          </m:sup>
                        </m:sSup>
                      </m:den>
                    </m:f>
                  </m:oMath>
                </a14:m>
                <a:endParaRPr lang="en-US" dirty="0"/>
              </a:p>
              <a:p>
                <a:pPr marL="231775" indent="0">
                  <a:lnSpc>
                    <a:spcPct val="100000"/>
                  </a:lnSpc>
                  <a:buNone/>
                </a:pPr>
                <a:r>
                  <a:rPr lang="en-US" dirty="0"/>
                  <a:t>				</a:t>
                </a:r>
                <a14:m>
                  <m:oMath xmlns:m="http://schemas.openxmlformats.org/officeDocument/2006/math">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i="1">
                            <a:latin typeface="Cambria Math" panose="02040503050406030204" pitchFamily="18" charset="0"/>
                          </a:rPr>
                          <m:t>𝑐</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i="1">
                                <a:latin typeface="Cambria Math" panose="02040503050406030204" pitchFamily="18" charset="0"/>
                              </a:rPr>
                              <m:t>2</m:t>
                            </m:r>
                          </m:sup>
                        </m:sSup>
                        <m:d>
                          <m:dPr>
                            <m:ctrlPr>
                              <a:rPr lang="en-US" b="0" i="1" smtClean="0">
                                <a:latin typeface="Cambria Math" panose="02040503050406030204" pitchFamily="18" charset="0"/>
                              </a:rPr>
                            </m:ctrlPr>
                          </m:dPr>
                          <m:e>
                            <m:r>
                              <a:rPr lang="en-US" b="0" i="1" smtClean="0">
                                <a:latin typeface="Cambria Math" panose="02040503050406030204" pitchFamily="18" charset="0"/>
                              </a:rPr>
                              <m:t>2</m:t>
                            </m:r>
                            <m:r>
                              <a:rPr lang="en-US" b="0" i="1" smtClean="0">
                                <a:latin typeface="Cambria Math" panose="02040503050406030204" pitchFamily="18" charset="0"/>
                              </a:rPr>
                              <m:t>𝑎𝑥</m:t>
                            </m:r>
                          </m:e>
                        </m:d>
                        <m:r>
                          <a:rPr lang="en-US" b="0" i="1" smtClean="0">
                            <a:latin typeface="Cambria Math" panose="02040503050406030204" pitchFamily="18" charset="0"/>
                          </a:rPr>
                          <m:t>−</m:t>
                        </m:r>
                        <m:r>
                          <a:rPr lang="en-US" i="1">
                            <a:latin typeface="Cambria Math" panose="02040503050406030204" pitchFamily="18" charset="0"/>
                          </a:rPr>
                          <m:t>(</m:t>
                        </m:r>
                        <m:r>
                          <a:rPr lang="en-US" i="1">
                            <a:latin typeface="Cambria Math" panose="02040503050406030204" pitchFamily="18" charset="0"/>
                          </a:rPr>
                          <m:t>𝑎</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i="1">
                                <a:latin typeface="Cambria Math" panose="02040503050406030204" pitchFamily="18" charset="0"/>
                              </a:rPr>
                              <m:t>2</m:t>
                            </m:r>
                          </m:sup>
                        </m:sSup>
                        <m:r>
                          <a:rPr lang="en-US" i="1">
                            <a:latin typeface="Cambria Math" panose="02040503050406030204" pitchFamily="18" charset="0"/>
                          </a:rPr>
                          <m:t>+</m:t>
                        </m:r>
                        <m:r>
                          <a:rPr lang="en-US" i="1">
                            <a:latin typeface="Cambria Math" panose="02040503050406030204" pitchFamily="18" charset="0"/>
                          </a:rPr>
                          <m:t>𝑏</m:t>
                        </m:r>
                        <m:r>
                          <a:rPr lang="en-US" i="1">
                            <a:latin typeface="Cambria Math" panose="02040503050406030204" pitchFamily="18" charset="0"/>
                          </a:rPr>
                          <m:t>)</m:t>
                        </m:r>
                        <m:r>
                          <a:rPr lang="en-US" b="0" i="1" smtClean="0">
                            <a:latin typeface="Cambria Math" panose="02040503050406030204" pitchFamily="18" charset="0"/>
                          </a:rPr>
                          <m:t>(2</m:t>
                        </m:r>
                        <m:r>
                          <a:rPr lang="en-US" b="0" i="1" smtClean="0">
                            <a:latin typeface="Cambria Math" panose="02040503050406030204" pitchFamily="18" charset="0"/>
                          </a:rPr>
                          <m:t>𝑐𝑥</m:t>
                        </m:r>
                        <m:r>
                          <a:rPr lang="en-US" b="0" i="1" smtClean="0">
                            <a:latin typeface="Cambria Math" panose="02040503050406030204" pitchFamily="18" charset="0"/>
                          </a:rPr>
                          <m:t>)</m:t>
                        </m:r>
                      </m:num>
                      <m:den>
                        <m:sSup>
                          <m:sSupPr>
                            <m:ctrlPr>
                              <a:rPr lang="en-US" b="0" i="1" smtClean="0">
                                <a:latin typeface="Cambria Math" panose="02040503050406030204" pitchFamily="18" charset="0"/>
                              </a:rPr>
                            </m:ctrlPr>
                          </m:sSupPr>
                          <m:e>
                            <m:r>
                              <a:rPr lang="en-US" b="0" i="1" smtClean="0">
                                <a:latin typeface="Cambria Math" panose="02040503050406030204" pitchFamily="18" charset="0"/>
                              </a:rPr>
                              <m:t>𝑐</m:t>
                            </m:r>
                          </m:e>
                          <m:sup>
                            <m:r>
                              <a:rPr lang="en-US" b="0" i="1" smtClean="0">
                                <a:latin typeface="Cambria Math" panose="02040503050406030204" pitchFamily="18" charset="0"/>
                              </a:rPr>
                              <m:t>2</m:t>
                            </m:r>
                          </m:sup>
                        </m:sSup>
                        <m:sSup>
                          <m:sSupPr>
                            <m:ctrlPr>
                              <a:rPr lang="en-US" b="0" i="1" smtClean="0">
                                <a:latin typeface="Cambria Math" panose="02040503050406030204" pitchFamily="18" charset="0"/>
                              </a:rPr>
                            </m:ctrlPr>
                          </m:sSupPr>
                          <m:e>
                            <m:r>
                              <a:rPr lang="en-US" b="0" i="1" smtClean="0">
                                <a:latin typeface="Cambria Math" panose="02040503050406030204" pitchFamily="18" charset="0"/>
                              </a:rPr>
                              <m:t>𝑥</m:t>
                            </m:r>
                          </m:e>
                          <m:sup>
                            <m:r>
                              <a:rPr lang="en-US" b="0" i="1" smtClean="0">
                                <a:latin typeface="Cambria Math" panose="02040503050406030204" pitchFamily="18" charset="0"/>
                              </a:rPr>
                              <m:t>4</m:t>
                            </m:r>
                          </m:sup>
                        </m:sSup>
                      </m:den>
                    </m:f>
                  </m:oMath>
                </a14:m>
                <a:endParaRPr lang="en-US" dirty="0"/>
              </a:p>
              <a:p>
                <a:pPr marL="231775" indent="0">
                  <a:lnSpc>
                    <a:spcPct val="100000"/>
                  </a:lnSpc>
                  <a:buNone/>
                </a:pPr>
                <a:r>
                  <a:rPr lang="en-US" dirty="0"/>
                  <a:t>				</a:t>
                </a:r>
                <a14:m>
                  <m:oMath xmlns:m="http://schemas.openxmlformats.org/officeDocument/2006/math">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2</m:t>
                        </m:r>
                        <m:r>
                          <a:rPr lang="en-US" b="0" i="1" smtClean="0">
                            <a:latin typeface="Cambria Math" panose="02040503050406030204" pitchFamily="18" charset="0"/>
                          </a:rPr>
                          <m:t>𝑎</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𝑥</m:t>
                            </m:r>
                          </m:e>
                          <m:sup>
                            <m:r>
                              <a:rPr lang="en-US" b="0" i="1" smtClean="0">
                                <a:latin typeface="Cambria Math" panose="02040503050406030204" pitchFamily="18" charset="0"/>
                              </a:rPr>
                              <m:t>3</m:t>
                            </m:r>
                          </m:sup>
                        </m:sSup>
                        <m:r>
                          <a:rPr lang="en-US" b="0" i="1" smtClean="0">
                            <a:latin typeface="Cambria Math" panose="02040503050406030204" pitchFamily="18" charset="0"/>
                          </a:rPr>
                          <m:t>−2</m:t>
                        </m:r>
                        <m:r>
                          <a:rPr lang="en-US" b="0" i="1" smtClean="0">
                            <a:latin typeface="Cambria Math" panose="02040503050406030204" pitchFamily="18" charset="0"/>
                          </a:rPr>
                          <m:t>𝑎</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i="1">
                                <a:latin typeface="Cambria Math" panose="02040503050406030204" pitchFamily="18" charset="0"/>
                              </a:rPr>
                              <m:t>3</m:t>
                            </m:r>
                          </m:sup>
                        </m:sSup>
                        <m:r>
                          <a:rPr lang="en-US" b="0" i="1" smtClean="0">
                            <a:latin typeface="Cambria Math" panose="02040503050406030204" pitchFamily="18" charset="0"/>
                          </a:rPr>
                          <m:t>−2</m:t>
                        </m:r>
                        <m:r>
                          <a:rPr lang="en-US" b="0" i="1" smtClean="0">
                            <a:latin typeface="Cambria Math" panose="02040503050406030204" pitchFamily="18" charset="0"/>
                          </a:rPr>
                          <m:t>𝑏𝑥</m:t>
                        </m:r>
                      </m:num>
                      <m:den>
                        <m:r>
                          <a:rPr lang="en-US" b="0" i="1" smtClean="0">
                            <a:latin typeface="Cambria Math" panose="02040503050406030204" pitchFamily="18" charset="0"/>
                          </a:rPr>
                          <m:t>𝑐</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b="0" i="1" smtClean="0">
                                <a:latin typeface="Cambria Math" panose="02040503050406030204" pitchFamily="18" charset="0"/>
                              </a:rPr>
                              <m:t>4</m:t>
                            </m:r>
                          </m:sup>
                        </m:sSup>
                      </m:den>
                    </m:f>
                  </m:oMath>
                </a14:m>
                <a:endParaRPr lang="en-US" dirty="0"/>
              </a:p>
              <a:p>
                <a:pPr marL="231775" indent="0">
                  <a:lnSpc>
                    <a:spcPct val="100000"/>
                  </a:lnSpc>
                  <a:buNone/>
                </a:pPr>
                <a:r>
                  <a:rPr lang="en-US" dirty="0"/>
                  <a:t>				</a:t>
                </a:r>
                <a14:m>
                  <m:oMath xmlns:m="http://schemas.openxmlformats.org/officeDocument/2006/math">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−2</m:t>
                        </m:r>
                        <m:r>
                          <a:rPr lang="en-US" b="0" i="1" smtClean="0">
                            <a:latin typeface="Cambria Math" panose="02040503050406030204" pitchFamily="18" charset="0"/>
                          </a:rPr>
                          <m:t>𝑏</m:t>
                        </m:r>
                      </m:num>
                      <m:den>
                        <m:r>
                          <a:rPr lang="en-US" b="0" i="1" smtClean="0">
                            <a:latin typeface="Cambria Math" panose="02040503050406030204" pitchFamily="18" charset="0"/>
                          </a:rPr>
                          <m:t>𝑐</m:t>
                        </m:r>
                        <m:sSup>
                          <m:sSupPr>
                            <m:ctrlPr>
                              <a:rPr lang="en-US" i="1">
                                <a:latin typeface="Cambria Math" panose="02040503050406030204" pitchFamily="18" charset="0"/>
                              </a:rPr>
                            </m:ctrlPr>
                          </m:sSupPr>
                          <m:e>
                            <m:r>
                              <a:rPr lang="en-US" i="1">
                                <a:latin typeface="Cambria Math" panose="02040503050406030204" pitchFamily="18" charset="0"/>
                              </a:rPr>
                              <m:t>𝑥</m:t>
                            </m:r>
                          </m:e>
                          <m:sup>
                            <m:r>
                              <a:rPr lang="en-US" i="1">
                                <a:latin typeface="Cambria Math" panose="02040503050406030204" pitchFamily="18" charset="0"/>
                              </a:rPr>
                              <m:t>3</m:t>
                            </m:r>
                          </m:sup>
                        </m:sSup>
                      </m:den>
                    </m:f>
                  </m:oMath>
                </a14:m>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812" t="-1961"/>
                </a:stretch>
              </a:blipFill>
            </p:spPr>
            <p:txBody>
              <a:bodyPr/>
              <a:lstStyle/>
              <a:p>
                <a:r>
                  <a:rPr lang="en-US">
                    <a:noFill/>
                  </a:rPr>
                  <a:t> </a:t>
                </a:r>
              </a:p>
            </p:txBody>
          </p:sp>
        </mc:Fallback>
      </mc:AlternateContent>
    </p:spTree>
    <p:extLst>
      <p:ext uri="{BB962C8B-B14F-4D97-AF65-F5344CB8AC3E}">
        <p14:creationId xmlns:p14="http://schemas.microsoft.com/office/powerpoint/2010/main" val="10735275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Relationship Between Marginal-Cost and Average-Cost Functions</a:t>
            </a: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lstStyle/>
              <a:p>
                <a:r>
                  <a:rPr lang="en-US" dirty="0"/>
                  <a:t>Given a total-cost function </a:t>
                </a:r>
                <a14:m>
                  <m:oMath xmlns:m="http://schemas.openxmlformats.org/officeDocument/2006/math">
                    <m:r>
                      <a:rPr lang="en-US" b="0" i="1" smtClean="0">
                        <a:latin typeface="Cambria Math" panose="02040503050406030204" pitchFamily="18" charset="0"/>
                      </a:rPr>
                      <m:t>𝐶</m:t>
                    </m:r>
                    <m:r>
                      <a:rPr lang="en-US" b="0" i="1" smtClean="0">
                        <a:latin typeface="Cambria Math" panose="02040503050406030204" pitchFamily="18" charset="0"/>
                      </a:rPr>
                      <m:t>=</m:t>
                    </m:r>
                    <m:r>
                      <a:rPr lang="en-US" b="0" i="1" smtClean="0">
                        <a:latin typeface="Cambria Math" panose="02040503050406030204" pitchFamily="18" charset="0"/>
                      </a:rPr>
                      <m:t>𝐶</m:t>
                    </m:r>
                    <m:r>
                      <a:rPr lang="en-US" b="0" i="1" smtClean="0">
                        <a:latin typeface="Cambria Math" panose="02040503050406030204" pitchFamily="18" charset="0"/>
                      </a:rPr>
                      <m:t>(</m:t>
                    </m:r>
                    <m:r>
                      <a:rPr lang="en-US" b="0" i="1" smtClean="0">
                        <a:latin typeface="Cambria Math" panose="02040503050406030204" pitchFamily="18" charset="0"/>
                      </a:rPr>
                      <m:t>𝑄</m:t>
                    </m:r>
                    <m:r>
                      <a:rPr lang="en-US" b="0" i="1" smtClean="0">
                        <a:latin typeface="Cambria Math" panose="02040503050406030204" pitchFamily="18" charset="0"/>
                      </a:rPr>
                      <m:t>)</m:t>
                    </m:r>
                  </m:oMath>
                </a14:m>
                <a:r>
                  <a:rPr lang="en-US" dirty="0"/>
                  <a:t>, the average-cost (AC) function is a quotient of two functions of </a:t>
                </a:r>
                <a14:m>
                  <m:oMath xmlns:m="http://schemas.openxmlformats.org/officeDocument/2006/math">
                    <m:r>
                      <a:rPr lang="en-US" b="0" i="1" smtClean="0">
                        <a:latin typeface="Cambria Math" panose="02040503050406030204" pitchFamily="18" charset="0"/>
                      </a:rPr>
                      <m:t>𝑄</m:t>
                    </m:r>
                  </m:oMath>
                </a14:m>
                <a:r>
                  <a:rPr lang="en-US" dirty="0"/>
                  <a:t>, as </a:t>
                </a:r>
                <a14:m>
                  <m:oMath xmlns:m="http://schemas.openxmlformats.org/officeDocument/2006/math">
                    <m:r>
                      <a:rPr lang="en-US" b="0" i="1" smtClean="0">
                        <a:latin typeface="Cambria Math" panose="02040503050406030204" pitchFamily="18" charset="0"/>
                      </a:rPr>
                      <m:t>𝐴𝐶</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𝐶</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𝑄</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𝑄</m:t>
                    </m:r>
                  </m:oMath>
                </a14:m>
                <a:r>
                  <a:rPr lang="en-US" dirty="0"/>
                  <a:t> for </a:t>
                </a:r>
                <a14:m>
                  <m:oMath xmlns:m="http://schemas.openxmlformats.org/officeDocument/2006/math">
                    <m:r>
                      <a:rPr lang="en-US" i="1">
                        <a:latin typeface="Cambria Math" panose="02040503050406030204" pitchFamily="18" charset="0"/>
                      </a:rPr>
                      <m:t>𝑄</m:t>
                    </m:r>
                    <m:r>
                      <a:rPr lang="en-US" b="0" i="1" smtClean="0">
                        <a:latin typeface="Cambria Math" panose="02040503050406030204" pitchFamily="18" charset="0"/>
                      </a:rPr>
                      <m:t>&gt;0.</m:t>
                    </m:r>
                  </m:oMath>
                </a14:m>
                <a:endParaRPr lang="en-US" dirty="0"/>
              </a:p>
              <a:p>
                <a:r>
                  <a:rPr lang="en-US" dirty="0"/>
                  <a:t>The rate of change of AC can be found by:</a:t>
                </a:r>
              </a:p>
              <a:p>
                <a:pPr marL="0" indent="0">
                  <a:buNone/>
                </a:pPr>
                <a14:m>
                  <m:oMathPara xmlns:m="http://schemas.openxmlformats.org/officeDocument/2006/math">
                    <m:oMathParaPr>
                      <m:jc m:val="centerGroup"/>
                    </m:oMathParaPr>
                    <m:oMath xmlns:m="http://schemas.openxmlformats.org/officeDocument/2006/math">
                      <m:f>
                        <m:fPr>
                          <m:ctrlPr>
                            <a:rPr lang="en-US" i="1" smtClean="0">
                              <a:latin typeface="Cambria Math" panose="02040503050406030204" pitchFamily="18" charset="0"/>
                            </a:rPr>
                          </m:ctrlPr>
                        </m:fPr>
                        <m:num>
                          <m:r>
                            <a:rPr lang="en-US" b="0" i="1" smtClean="0">
                              <a:latin typeface="Cambria Math" panose="02040503050406030204" pitchFamily="18" charset="0"/>
                            </a:rPr>
                            <m:t>𝑑</m:t>
                          </m:r>
                        </m:num>
                        <m:den>
                          <m:r>
                            <a:rPr lang="en-US" b="0" i="1" smtClean="0">
                              <a:latin typeface="Cambria Math" panose="02040503050406030204" pitchFamily="18" charset="0"/>
                            </a:rPr>
                            <m:t>𝑑𝑄</m:t>
                          </m:r>
                        </m:den>
                      </m:f>
                      <m:f>
                        <m:fPr>
                          <m:ctrlPr>
                            <a:rPr lang="en-US" i="1" smtClean="0">
                              <a:latin typeface="Cambria Math" panose="02040503050406030204" pitchFamily="18" charset="0"/>
                            </a:rPr>
                          </m:ctrlPr>
                        </m:fPr>
                        <m:num>
                          <m:r>
                            <a:rPr lang="en-US" b="0" i="1" smtClean="0">
                              <a:latin typeface="Cambria Math" panose="02040503050406030204" pitchFamily="18" charset="0"/>
                            </a:rPr>
                            <m:t>𝐶</m:t>
                          </m:r>
                          <m:r>
                            <a:rPr lang="en-US" b="0" i="1" smtClean="0">
                              <a:latin typeface="Cambria Math" panose="02040503050406030204" pitchFamily="18" charset="0"/>
                            </a:rPr>
                            <m:t>(</m:t>
                          </m:r>
                          <m:r>
                            <a:rPr lang="en-US" b="0" i="1" smtClean="0">
                              <a:latin typeface="Cambria Math" panose="02040503050406030204" pitchFamily="18" charset="0"/>
                            </a:rPr>
                            <m:t>𝑄</m:t>
                          </m:r>
                          <m:r>
                            <a:rPr lang="en-US" b="0" i="1" smtClean="0">
                              <a:latin typeface="Cambria Math" panose="02040503050406030204" pitchFamily="18" charset="0"/>
                            </a:rPr>
                            <m:t>)</m:t>
                          </m:r>
                        </m:num>
                        <m:den>
                          <m:r>
                            <a:rPr lang="en-US" b="0" i="1" smtClean="0">
                              <a:latin typeface="Cambria Math" panose="02040503050406030204" pitchFamily="18" charset="0"/>
                            </a:rPr>
                            <m:t>𝑄</m:t>
                          </m:r>
                        </m:den>
                      </m:f>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m:t>
                          </m:r>
                          <m:r>
                            <a:rPr lang="en-US" b="0" i="1" smtClean="0">
                              <a:latin typeface="Cambria Math" panose="02040503050406030204" pitchFamily="18" charset="0"/>
                            </a:rPr>
                            <m:t>𝑄</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𝐶</m:t>
                              </m:r>
                            </m:e>
                            <m:sup>
                              <m:r>
                                <a:rPr lang="en-US" b="0" i="1" smtClean="0">
                                  <a:latin typeface="Cambria Math" panose="02040503050406030204" pitchFamily="18" charset="0"/>
                                </a:rPr>
                                <m:t>′</m:t>
                              </m:r>
                            </m:sup>
                          </m:sSup>
                          <m:d>
                            <m:dPr>
                              <m:ctrlPr>
                                <a:rPr lang="en-US" b="0" i="1" smtClean="0">
                                  <a:latin typeface="Cambria Math" panose="02040503050406030204" pitchFamily="18" charset="0"/>
                                </a:rPr>
                              </m:ctrlPr>
                            </m:dPr>
                            <m:e>
                              <m:r>
                                <a:rPr lang="en-US" b="0" i="1" smtClean="0">
                                  <a:latin typeface="Cambria Math" panose="02040503050406030204" pitchFamily="18" charset="0"/>
                                </a:rPr>
                                <m:t>𝑄</m:t>
                              </m:r>
                            </m:e>
                          </m:d>
                          <m:r>
                            <a:rPr lang="en-US" b="0" i="1" smtClean="0">
                              <a:latin typeface="Cambria Math" panose="02040503050406030204" pitchFamily="18" charset="0"/>
                            </a:rPr>
                            <m:t>−</m:t>
                          </m:r>
                          <m:r>
                            <a:rPr lang="en-US" b="0" i="1" smtClean="0">
                              <a:latin typeface="Cambria Math" panose="02040503050406030204" pitchFamily="18" charset="0"/>
                            </a:rPr>
                            <m:t>𝐶</m:t>
                          </m:r>
                          <m:d>
                            <m:dPr>
                              <m:ctrlPr>
                                <a:rPr lang="en-US" b="0" i="1" smtClean="0">
                                  <a:latin typeface="Cambria Math" panose="02040503050406030204" pitchFamily="18" charset="0"/>
                                </a:rPr>
                              </m:ctrlPr>
                            </m:dPr>
                            <m:e>
                              <m:r>
                                <a:rPr lang="en-US" b="0" i="1" smtClean="0">
                                  <a:latin typeface="Cambria Math" panose="02040503050406030204" pitchFamily="18" charset="0"/>
                                </a:rPr>
                                <m:t>𝑄</m:t>
                              </m:r>
                            </m:e>
                          </m:d>
                          <m:r>
                            <a:rPr lang="en-US" b="0" i="1" smtClean="0">
                              <a:latin typeface="Cambria Math" panose="02040503050406030204" pitchFamily="18" charset="0"/>
                            </a:rPr>
                            <m:t>]</m:t>
                          </m:r>
                        </m:num>
                        <m:den>
                          <m:sSup>
                            <m:sSupPr>
                              <m:ctrlPr>
                                <a:rPr lang="en-US" b="0" i="1" smtClean="0">
                                  <a:latin typeface="Cambria Math" panose="02040503050406030204" pitchFamily="18" charset="0"/>
                                </a:rPr>
                              </m:ctrlPr>
                            </m:sSupPr>
                            <m:e>
                              <m:r>
                                <a:rPr lang="en-US" b="0" i="1" smtClean="0">
                                  <a:latin typeface="Cambria Math" panose="02040503050406030204" pitchFamily="18" charset="0"/>
                                </a:rPr>
                                <m:t>𝑄</m:t>
                              </m:r>
                            </m:e>
                            <m:sup>
                              <m:r>
                                <a:rPr lang="en-US" b="0" i="1" smtClean="0">
                                  <a:latin typeface="Cambria Math" panose="02040503050406030204" pitchFamily="18" charset="0"/>
                                </a:rPr>
                                <m:t>2</m:t>
                              </m:r>
                            </m:sup>
                          </m:sSup>
                        </m:den>
                      </m:f>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1</m:t>
                          </m:r>
                        </m:num>
                        <m:den>
                          <m:r>
                            <a:rPr lang="en-US" b="0" i="1" smtClean="0">
                              <a:latin typeface="Cambria Math" panose="02040503050406030204" pitchFamily="18" charset="0"/>
                            </a:rPr>
                            <m:t>𝑄</m:t>
                          </m:r>
                        </m:den>
                      </m:f>
                      <m:d>
                        <m:dPr>
                          <m:begChr m:val="["/>
                          <m:endChr m:val="]"/>
                          <m:ctrlPr>
                            <a:rPr lang="en-US" b="0" i="1" smtClean="0">
                              <a:latin typeface="Cambria Math" panose="02040503050406030204" pitchFamily="18" charset="0"/>
                            </a:rPr>
                          </m:ctrlPr>
                        </m:dPr>
                        <m:e>
                          <m:sSup>
                            <m:sSupPr>
                              <m:ctrlPr>
                                <a:rPr lang="en-US" b="0" i="1" smtClean="0">
                                  <a:latin typeface="Cambria Math" panose="02040503050406030204" pitchFamily="18" charset="0"/>
                                </a:rPr>
                              </m:ctrlPr>
                            </m:sSupPr>
                            <m:e>
                              <m:r>
                                <a:rPr lang="en-US" b="0" i="1" smtClean="0">
                                  <a:latin typeface="Cambria Math" panose="02040503050406030204" pitchFamily="18" charset="0"/>
                                </a:rPr>
                                <m:t>𝐶</m:t>
                              </m:r>
                            </m:e>
                            <m:sup>
                              <m:r>
                                <a:rPr lang="en-US" b="0" i="1" smtClean="0">
                                  <a:latin typeface="Cambria Math" panose="02040503050406030204" pitchFamily="18" charset="0"/>
                                </a:rPr>
                                <m:t>′</m:t>
                              </m:r>
                            </m:sup>
                          </m:sSup>
                          <m:d>
                            <m:dPr>
                              <m:ctrlPr>
                                <a:rPr lang="en-US" b="0" i="1" smtClean="0">
                                  <a:latin typeface="Cambria Math" panose="02040503050406030204" pitchFamily="18" charset="0"/>
                                </a:rPr>
                              </m:ctrlPr>
                            </m:dPr>
                            <m:e>
                              <m:r>
                                <a:rPr lang="en-US" b="0" i="1" smtClean="0">
                                  <a:latin typeface="Cambria Math" panose="02040503050406030204" pitchFamily="18" charset="0"/>
                                </a:rPr>
                                <m:t>𝑄</m:t>
                              </m:r>
                            </m:e>
                          </m:d>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𝐶</m:t>
                              </m:r>
                              <m:r>
                                <a:rPr lang="en-US" b="0" i="1" smtClean="0">
                                  <a:latin typeface="Cambria Math" panose="02040503050406030204" pitchFamily="18" charset="0"/>
                                </a:rPr>
                                <m:t>(</m:t>
                              </m:r>
                              <m:r>
                                <a:rPr lang="en-US" b="0" i="1" smtClean="0">
                                  <a:latin typeface="Cambria Math" panose="02040503050406030204" pitchFamily="18" charset="0"/>
                                </a:rPr>
                                <m:t>𝑄</m:t>
                              </m:r>
                              <m:r>
                                <a:rPr lang="en-US" b="0" i="1" smtClean="0">
                                  <a:latin typeface="Cambria Math" panose="02040503050406030204" pitchFamily="18" charset="0"/>
                                </a:rPr>
                                <m:t>)</m:t>
                              </m:r>
                            </m:num>
                            <m:den>
                              <m:r>
                                <a:rPr lang="en-US" b="0" i="1" smtClean="0">
                                  <a:latin typeface="Cambria Math" panose="02040503050406030204" pitchFamily="18" charset="0"/>
                                </a:rPr>
                                <m:t>𝑄</m:t>
                              </m:r>
                            </m:den>
                          </m:f>
                        </m:e>
                      </m:d>
                    </m:oMath>
                  </m:oMathPara>
                </a14:m>
                <a:endParaRPr lang="en-US" dirty="0"/>
              </a:p>
              <a:p>
                <a:r>
                  <a:rPr lang="en-US" dirty="0"/>
                  <a:t>Recall that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𝑑𝑄</m:t>
                        </m:r>
                      </m:den>
                    </m:f>
                    <m:f>
                      <m:fPr>
                        <m:ctrlPr>
                          <a:rPr lang="en-US" i="1">
                            <a:latin typeface="Cambria Math" panose="02040503050406030204" pitchFamily="18" charset="0"/>
                          </a:rPr>
                        </m:ctrlPr>
                      </m:fPr>
                      <m:num>
                        <m:r>
                          <a:rPr lang="en-US" i="1">
                            <a:latin typeface="Cambria Math" panose="02040503050406030204" pitchFamily="18" charset="0"/>
                          </a:rPr>
                          <m:t>𝐶</m:t>
                        </m:r>
                        <m:r>
                          <a:rPr lang="en-US" i="1">
                            <a:latin typeface="Cambria Math" panose="02040503050406030204" pitchFamily="18" charset="0"/>
                          </a:rPr>
                          <m:t>(</m:t>
                        </m:r>
                        <m:r>
                          <a:rPr lang="en-US" i="1">
                            <a:latin typeface="Cambria Math" panose="02040503050406030204" pitchFamily="18" charset="0"/>
                          </a:rPr>
                          <m:t>𝑄</m:t>
                        </m:r>
                        <m:r>
                          <a:rPr lang="en-US" i="1">
                            <a:latin typeface="Cambria Math" panose="02040503050406030204" pitchFamily="18" charset="0"/>
                          </a:rPr>
                          <m:t>)</m:t>
                        </m:r>
                      </m:num>
                      <m:den>
                        <m:r>
                          <a:rPr lang="en-US" i="1">
                            <a:latin typeface="Cambria Math" panose="02040503050406030204" pitchFamily="18" charset="0"/>
                          </a:rPr>
                          <m:t>𝑄</m:t>
                        </m:r>
                      </m:den>
                    </m:f>
                  </m:oMath>
                </a14:m>
                <a:r>
                  <a:rPr lang="en-US" dirty="0"/>
                  <a:t> is slope of AC, </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𝐶</m:t>
                        </m:r>
                      </m:e>
                      <m:sup>
                        <m:r>
                          <a:rPr lang="en-US" i="1">
                            <a:latin typeface="Cambria Math" panose="02040503050406030204" pitchFamily="18" charset="0"/>
                          </a:rPr>
                          <m:t>′</m:t>
                        </m:r>
                      </m:sup>
                    </m:sSup>
                    <m:d>
                      <m:dPr>
                        <m:ctrlPr>
                          <a:rPr lang="en-US" i="1">
                            <a:latin typeface="Cambria Math" panose="02040503050406030204" pitchFamily="18" charset="0"/>
                          </a:rPr>
                        </m:ctrlPr>
                      </m:dPr>
                      <m:e>
                        <m:r>
                          <a:rPr lang="en-US" i="1">
                            <a:latin typeface="Cambria Math" panose="02040503050406030204" pitchFamily="18" charset="0"/>
                          </a:rPr>
                          <m:t>𝑄</m:t>
                        </m:r>
                      </m:e>
                    </m:d>
                  </m:oMath>
                </a14:m>
                <a:r>
                  <a:rPr lang="en-US" dirty="0"/>
                  <a:t> represents MC and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𝐶</m:t>
                        </m:r>
                        <m:r>
                          <a:rPr lang="en-US" i="1">
                            <a:latin typeface="Cambria Math" panose="02040503050406030204" pitchFamily="18" charset="0"/>
                          </a:rPr>
                          <m:t>(</m:t>
                        </m:r>
                        <m:r>
                          <a:rPr lang="en-US" i="1">
                            <a:latin typeface="Cambria Math" panose="02040503050406030204" pitchFamily="18" charset="0"/>
                          </a:rPr>
                          <m:t>𝑄</m:t>
                        </m:r>
                        <m:r>
                          <a:rPr lang="en-US" i="1">
                            <a:latin typeface="Cambria Math" panose="02040503050406030204" pitchFamily="18" charset="0"/>
                          </a:rPr>
                          <m:t>)</m:t>
                        </m:r>
                      </m:num>
                      <m:den>
                        <m:r>
                          <a:rPr lang="en-US" i="1">
                            <a:latin typeface="Cambria Math" panose="02040503050406030204" pitchFamily="18" charset="0"/>
                          </a:rPr>
                          <m:t>𝑄</m:t>
                        </m:r>
                      </m:den>
                    </m:f>
                  </m:oMath>
                </a14:m>
                <a:r>
                  <a:rPr lang="en-US" dirty="0"/>
                  <a:t> represents AC. </a:t>
                </a:r>
              </a:p>
              <a:p>
                <a:r>
                  <a:rPr lang="en-US" dirty="0"/>
                  <a:t>We have that if slope of the AC function is positive, </a:t>
                </a:r>
                <a14:m>
                  <m:oMath xmlns:m="http://schemas.openxmlformats.org/officeDocument/2006/math">
                    <m:r>
                      <a:rPr lang="en-US" b="0" i="1" smtClean="0">
                        <a:latin typeface="Cambria Math" panose="02040503050406030204" pitchFamily="18" charset="0"/>
                      </a:rPr>
                      <m:t>𝑀𝐶</m:t>
                    </m:r>
                    <m:r>
                      <a:rPr lang="en-US" b="0" i="1" smtClean="0">
                        <a:latin typeface="Cambria Math" panose="02040503050406030204" pitchFamily="18" charset="0"/>
                      </a:rPr>
                      <m:t>&gt;</m:t>
                    </m:r>
                    <m:r>
                      <a:rPr lang="en-US" b="0" i="1" smtClean="0">
                        <a:latin typeface="Cambria Math" panose="02040503050406030204" pitchFamily="18" charset="0"/>
                      </a:rPr>
                      <m:t>𝐴𝐶</m:t>
                    </m:r>
                  </m:oMath>
                </a14:m>
                <a:r>
                  <a:rPr lang="en-US" dirty="0"/>
                  <a:t>. If slope of the AC function is negative, </a:t>
                </a:r>
                <a14:m>
                  <m:oMath xmlns:m="http://schemas.openxmlformats.org/officeDocument/2006/math">
                    <m:r>
                      <a:rPr lang="en-US" i="1">
                        <a:latin typeface="Cambria Math" panose="02040503050406030204" pitchFamily="18" charset="0"/>
                      </a:rPr>
                      <m:t>𝑀𝐶</m:t>
                    </m:r>
                    <m:r>
                      <a:rPr lang="en-US" b="0" i="1" smtClean="0">
                        <a:latin typeface="Cambria Math" panose="02040503050406030204" pitchFamily="18" charset="0"/>
                      </a:rPr>
                      <m:t>&lt;</m:t>
                    </m:r>
                    <m:r>
                      <a:rPr lang="en-US" i="1">
                        <a:latin typeface="Cambria Math" panose="02040503050406030204" pitchFamily="18" charset="0"/>
                      </a:rPr>
                      <m:t>𝐴𝐶</m:t>
                    </m:r>
                  </m:oMath>
                </a14:m>
                <a:r>
                  <a:rPr lang="en-US" dirty="0"/>
                  <a:t>.</a:t>
                </a:r>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043" t="-2241" r="-1855" b="-1261"/>
                </a:stretch>
              </a:blipFill>
            </p:spPr>
            <p:txBody>
              <a:bodyPr/>
              <a:lstStyle/>
              <a:p>
                <a:r>
                  <a:rPr lang="en-US">
                    <a:noFill/>
                  </a:rPr>
                  <a:t> </a:t>
                </a:r>
              </a:p>
            </p:txBody>
          </p:sp>
        </mc:Fallback>
      </mc:AlternateContent>
    </p:spTree>
    <p:extLst>
      <p:ext uri="{BB962C8B-B14F-4D97-AF65-F5344CB8AC3E}">
        <p14:creationId xmlns:p14="http://schemas.microsoft.com/office/powerpoint/2010/main" val="25573722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918</TotalTime>
  <Words>1034</Words>
  <Application>Microsoft Office PowerPoint</Application>
  <PresentationFormat>Widescreen</PresentationFormat>
  <Paragraphs>100</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Cambria Math</vt:lpstr>
      <vt:lpstr>Office Theme</vt:lpstr>
      <vt:lpstr>Comparative Statics and the Concept of Derivative</vt:lpstr>
      <vt:lpstr>Outline</vt:lpstr>
      <vt:lpstr>The Nature of Comparative Statics</vt:lpstr>
      <vt:lpstr>Rate of Change and the Derivative</vt:lpstr>
      <vt:lpstr>The Difference Quotient and The Derivative</vt:lpstr>
      <vt:lpstr>The Derivative and the Slope of a Curve</vt:lpstr>
      <vt:lpstr>Rules of Differentiation for a Function of One Variable</vt:lpstr>
      <vt:lpstr>Examples</vt:lpstr>
      <vt:lpstr>Rules of Differentiation Involving Two or More Functions of the Same Variable</vt:lpstr>
      <vt:lpstr>Rules of Differentiation Involving Two or More Functions of the Same Variable</vt:lpstr>
      <vt:lpstr>Finding Marginal-Revenue Function from Average-Revenue Function </vt:lpstr>
      <vt:lpstr>Finding Marginal-Revenue Function from Average-Revenue Function </vt:lpstr>
      <vt:lpstr>Finding Marginal-Revenue Function from Average-Revenue Function </vt:lpstr>
      <vt:lpstr>Rules of Differentiation Involving Two or More Functions of the Same Variable</vt:lpstr>
      <vt:lpstr>Relationship Between Marginal-Cost and Average-Cost Functions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Pawin S</dc:creator>
  <cp:lastModifiedBy>Pawin S</cp:lastModifiedBy>
  <cp:revision>13</cp:revision>
  <dcterms:created xsi:type="dcterms:W3CDTF">2017-02-11T08:42:59Z</dcterms:created>
  <dcterms:modified xsi:type="dcterms:W3CDTF">2017-02-12T00:53:26Z</dcterms:modified>
</cp:coreProperties>
</file>