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Lst>
  <p:notesMasterIdLst>
    <p:notesMasterId r:id="rId16"/>
  </p:notesMasterIdLst>
  <p:sldIdLst>
    <p:sldId id="260" r:id="rId2"/>
    <p:sldId id="270" r:id="rId3"/>
    <p:sldId id="269" r:id="rId4"/>
    <p:sldId id="272" r:id="rId5"/>
    <p:sldId id="273" r:id="rId6"/>
    <p:sldId id="274" r:id="rId7"/>
    <p:sldId id="262" r:id="rId8"/>
    <p:sldId id="263" r:id="rId9"/>
    <p:sldId id="265" r:id="rId10"/>
    <p:sldId id="275" r:id="rId11"/>
    <p:sldId id="266" r:id="rId12"/>
    <p:sldId id="277" r:id="rId13"/>
    <p:sldId id="278" r:id="rId14"/>
    <p:sldId id="268" r:id="rId15"/>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EDD21"/>
    <a:srgbClr val="D98951"/>
  </p:clrMru>
  <p:extLst>
    <p:ext uri="{E76CE94A-603C-4142-B9EB-6D1370010A27}">
      <p14:discardImageEditData xmlns:p14="http://schemas.microsoft.com/office/powerpoint/2010/main" val="0"/>
    </p:ext>
    <p:ext uri="{D31A062A-798A-4329-ABDD-BBA856620510}">
      <p14:defaultImageDpi xmlns:p14="http://schemas.microsoft.com/office/powerpoint/2010/main" val="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88682" autoAdjust="0"/>
  </p:normalViewPr>
  <p:slideViewPr>
    <p:cSldViewPr snapToGrid="0" snapToObjects="1">
      <p:cViewPr varScale="1">
        <p:scale>
          <a:sx n="57" d="100"/>
          <a:sy n="57" d="100"/>
        </p:scale>
        <p:origin x="1468" y="36"/>
      </p:cViewPr>
      <p:guideLst>
        <p:guide orient="horz" pos="2160"/>
        <p:guide pos="2880"/>
      </p:guideLst>
    </p:cSldViewPr>
  </p:slideViewPr>
  <p:notesTextViewPr>
    <p:cViewPr>
      <p:scale>
        <a:sx n="100" d="100"/>
        <a:sy n="100" d="100"/>
      </p:scale>
      <p:origin x="0" y="0"/>
    </p:cViewPr>
  </p:notesTextViewPr>
  <p:sorterViewPr>
    <p:cViewPr>
      <p:scale>
        <a:sx n="128" d="100"/>
        <a:sy n="128" d="100"/>
      </p:scale>
      <p:origin x="0" y="-16236"/>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988F73FF-3868-4C4F-A040-11328BF61086}" type="datetimeFigureOut">
              <a:rPr lang="en-US" smtClean="0"/>
              <a:pPr/>
              <a:t>3/24/2018</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B2A25EDD-41D4-D845-B0B7-635208EE09EC}" type="slidenum">
              <a:rPr lang="en-US" smtClean="0"/>
              <a:pPr/>
              <a:t>‹#›</a:t>
            </a:fld>
            <a:endParaRPr lang="en-US"/>
          </a:p>
        </p:txBody>
      </p:sp>
    </p:spTree>
    <p:extLst>
      <p:ext uri="{BB962C8B-B14F-4D97-AF65-F5344CB8AC3E}">
        <p14:creationId xmlns:p14="http://schemas.microsoft.com/office/powerpoint/2010/main" val="1309871899"/>
      </p:ext>
    </p:extLst>
  </p:cSld>
  <p:clrMap bg1="lt1" tx1="dk1" bg2="lt2" tx2="dk2" accent1="accent1" accent2="accent2" accent3="accent3" accent4="accent4" accent5="accent5" accent6="accent6" hlink="hlink" folHlink="folHlink"/>
  <p:notesStyle>
    <a:lvl1pPr marL="0" algn="l" defTabSz="457200" rtl="0" eaLnBrk="1" latinLnBrk="0" hangingPunct="1">
      <a:defRPr sz="1200" kern="1200">
        <a:solidFill>
          <a:schemeClr val="tx1"/>
        </a:solidFill>
        <a:latin typeface="+mn-lt"/>
        <a:ea typeface="+mn-ea"/>
        <a:cs typeface="+mn-cs"/>
      </a:defRPr>
    </a:lvl1pPr>
    <a:lvl2pPr marL="457200" algn="l" defTabSz="457200" rtl="0" eaLnBrk="1" latinLnBrk="0" hangingPunct="1">
      <a:defRPr sz="1200" kern="1200">
        <a:solidFill>
          <a:schemeClr val="tx1"/>
        </a:solidFill>
        <a:latin typeface="+mn-lt"/>
        <a:ea typeface="+mn-ea"/>
        <a:cs typeface="+mn-cs"/>
      </a:defRPr>
    </a:lvl2pPr>
    <a:lvl3pPr marL="914400" algn="l" defTabSz="457200" rtl="0" eaLnBrk="1" latinLnBrk="0" hangingPunct="1">
      <a:defRPr sz="1200" kern="1200">
        <a:solidFill>
          <a:schemeClr val="tx1"/>
        </a:solidFill>
        <a:latin typeface="+mn-lt"/>
        <a:ea typeface="+mn-ea"/>
        <a:cs typeface="+mn-cs"/>
      </a:defRPr>
    </a:lvl3pPr>
    <a:lvl4pPr marL="1371600" algn="l" defTabSz="457200" rtl="0" eaLnBrk="1" latinLnBrk="0" hangingPunct="1">
      <a:defRPr sz="1200" kern="1200">
        <a:solidFill>
          <a:schemeClr val="tx1"/>
        </a:solidFill>
        <a:latin typeface="+mn-lt"/>
        <a:ea typeface="+mn-ea"/>
        <a:cs typeface="+mn-cs"/>
      </a:defRPr>
    </a:lvl4pPr>
    <a:lvl5pPr marL="1828800" algn="l" defTabSz="457200" rtl="0" eaLnBrk="1" latinLnBrk="0" hangingPunct="1">
      <a:defRPr sz="1200" kern="1200">
        <a:solidFill>
          <a:schemeClr val="tx1"/>
        </a:solidFill>
        <a:latin typeface="+mn-lt"/>
        <a:ea typeface="+mn-ea"/>
        <a:cs typeface="+mn-cs"/>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B2A25EDD-41D4-D845-B0B7-635208EE09EC}" type="slidenum">
              <a:rPr lang="en-US" smtClean="0"/>
              <a:pPr/>
              <a:t>1</a:t>
            </a:fld>
            <a:endParaRPr lang="en-US"/>
          </a:p>
        </p:txBody>
      </p:sp>
    </p:spTree>
    <p:extLst>
      <p:ext uri="{BB962C8B-B14F-4D97-AF65-F5344CB8AC3E}">
        <p14:creationId xmlns:p14="http://schemas.microsoft.com/office/powerpoint/2010/main" val="4592122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A25EDD-41D4-D845-B0B7-635208EE09EC}" type="slidenum">
              <a:rPr lang="en-US" smtClean="0"/>
              <a:pPr/>
              <a:t>3</a:t>
            </a:fld>
            <a:endParaRPr lang="en-US"/>
          </a:p>
        </p:txBody>
      </p:sp>
    </p:spTree>
    <p:extLst>
      <p:ext uri="{BB962C8B-B14F-4D97-AF65-F5344CB8AC3E}">
        <p14:creationId xmlns:p14="http://schemas.microsoft.com/office/powerpoint/2010/main" val="228213600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A25EDD-41D4-D845-B0B7-635208EE09EC}" type="slidenum">
              <a:rPr lang="en-US" smtClean="0"/>
              <a:pPr/>
              <a:t>4</a:t>
            </a:fld>
            <a:endParaRPr lang="en-US"/>
          </a:p>
        </p:txBody>
      </p:sp>
    </p:spTree>
    <p:extLst>
      <p:ext uri="{BB962C8B-B14F-4D97-AF65-F5344CB8AC3E}">
        <p14:creationId xmlns:p14="http://schemas.microsoft.com/office/powerpoint/2010/main" val="36333385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A25EDD-41D4-D845-B0B7-635208EE09EC}" type="slidenum">
              <a:rPr lang="en-US" smtClean="0"/>
              <a:pPr/>
              <a:t>5</a:t>
            </a:fld>
            <a:endParaRPr lang="en-US"/>
          </a:p>
        </p:txBody>
      </p:sp>
    </p:spTree>
    <p:extLst>
      <p:ext uri="{BB962C8B-B14F-4D97-AF65-F5344CB8AC3E}">
        <p14:creationId xmlns:p14="http://schemas.microsoft.com/office/powerpoint/2010/main" val="24436163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B2A25EDD-41D4-D845-B0B7-635208EE09EC}" type="slidenum">
              <a:rPr lang="en-US" smtClean="0"/>
              <a:pPr/>
              <a:t>6</a:t>
            </a:fld>
            <a:endParaRPr lang="en-US"/>
          </a:p>
        </p:txBody>
      </p:sp>
    </p:spTree>
    <p:extLst>
      <p:ext uri="{BB962C8B-B14F-4D97-AF65-F5344CB8AC3E}">
        <p14:creationId xmlns:p14="http://schemas.microsoft.com/office/powerpoint/2010/main" val="161510636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8DDDC51-A562-42B2-9666-8A2460CB937E}" type="datetime1">
              <a:rPr lang="en-US" smtClean="0"/>
              <a:t>3/24/2018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39951072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7742319-1343-4B27-9348-43DC004562D7}" type="datetime1">
              <a:rPr lang="en-US" smtClean="0"/>
              <a:t>3/24/2018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9441132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FB94D9A3-2B2D-4A95-9CAC-01CCAE0636FA}" type="datetime1">
              <a:rPr lang="en-US" smtClean="0"/>
              <a:t>3/24/2018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09331739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285F8A7-945B-4059-A794-4932C4B105FC}" type="datetime1">
              <a:rPr lang="en-US" smtClean="0"/>
              <a:t>3/24/2018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18860274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D8BEFC08-531B-48CF-830C-073D7A1CFBB8}" type="datetime1">
              <a:rPr lang="en-US" smtClean="0"/>
              <a:t>3/24/2018</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13246530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676C3F67-7D40-4F64-8669-A2EEF136075E}" type="datetime1">
              <a:rPr lang="en-US" smtClean="0"/>
              <a:t>3/24/2018</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25685013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FC2FEA9C-512C-4A5D-A4F3-32B0F068B026}" type="datetime1">
              <a:rPr lang="en-US" smtClean="0"/>
              <a:t>3/24/2018</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42727425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27B876FE-F976-48DA-ACC3-2525B3D859A4}" type="datetime1">
              <a:rPr lang="en-US" smtClean="0"/>
              <a:t>3/24/2018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78691927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DC29D26F-EFA0-454E-8FC8-8D32796755CB}" type="datetime1">
              <a:rPr lang="en-US" smtClean="0"/>
              <a:t>3/24/2018</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18806468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1392350" y="274638"/>
            <a:ext cx="7294449"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9496CA0-9A43-40B5-B392-2B0A3960DEE9}" type="datetime1">
              <a:rPr lang="en-US" smtClean="0"/>
              <a:t>3/24/2018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23105968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CB87D8A0-DDD6-4E80-A624-9541C605E1B4}" type="datetime1">
              <a:rPr lang="en-US" smtClean="0"/>
              <a:t>3/24/2018</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AEDAE4D7-47EC-4444-8F74-101BA9C3A3F0}" type="slidenum">
              <a:rPr lang="en-US" smtClean="0"/>
              <a:pPr/>
              <a:t>‹#›</a:t>
            </a:fld>
            <a:endParaRPr lang="en-US"/>
          </a:p>
        </p:txBody>
      </p:sp>
    </p:spTree>
    <p:extLst>
      <p:ext uri="{BB962C8B-B14F-4D97-AF65-F5344CB8AC3E}">
        <p14:creationId xmlns:p14="http://schemas.microsoft.com/office/powerpoint/2010/main" val="331072637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 name="Rectangle 7"/>
          <p:cNvSpPr/>
          <p:nvPr/>
        </p:nvSpPr>
        <p:spPr>
          <a:xfrm>
            <a:off x="0" y="0"/>
            <a:ext cx="9144000" cy="1417638"/>
          </a:xfrm>
          <a:prstGeom prst="rect">
            <a:avLst/>
          </a:prstGeom>
          <a:solidFill>
            <a:srgbClr val="D9895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3" name="Text Placeholder 2"/>
          <p:cNvSpPr>
            <a:spLocks noGrp="1"/>
          </p:cNvSpPr>
          <p:nvPr>
            <p:ph type="body" idx="1"/>
          </p:nvPr>
        </p:nvSpPr>
        <p:spPr>
          <a:xfrm>
            <a:off x="457200" y="1600201"/>
            <a:ext cx="8229600" cy="2172790"/>
          </a:xfrm>
          <a:prstGeom prst="rect">
            <a:avLst/>
          </a:prstGeom>
        </p:spPr>
        <p:txBody>
          <a:bodyPr vert="horz" lIns="91440" tIns="45720" rIns="91440" bIns="45720" rtlCol="0">
            <a:normAutofit/>
          </a:bodyPr>
          <a:lstStyle/>
          <a:p>
            <a:pPr lvl="0"/>
            <a:r>
              <a:rPr lang="en-US" dirty="0"/>
              <a:t>Specific Performance and Damages in Thai Law: Defects in Legal Transplant</a:t>
            </a:r>
          </a:p>
          <a:p>
            <a:pPr lvl="0"/>
            <a:endParaRPr lang="en-US" dirty="0"/>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pic>
        <p:nvPicPr>
          <p:cNvPr id="7" name="Picture 6" descr="2010-06-21-f2_dsc_0002_g.png"/>
          <p:cNvPicPr>
            <a:picLocks noChangeAspect="1"/>
          </p:cNvPicPr>
          <p:nvPr/>
        </p:nvPicPr>
        <p:blipFill>
          <a:blip r:embed="rId13">
            <a:extLst>
              <a:ext uri="{28A0092B-C50C-407E-A947-70E740481C1C}">
                <a14:useLocalDpi xmlns:a14="http://schemas.microsoft.com/office/drawing/2010/main" val="0"/>
              </a:ext>
            </a:extLst>
          </a:blip>
          <a:stretch>
            <a:fillRect/>
          </a:stretch>
        </p:blipFill>
        <p:spPr>
          <a:xfrm>
            <a:off x="229508" y="87165"/>
            <a:ext cx="1101703" cy="1088172"/>
          </a:xfrm>
          <a:prstGeom prst="rect">
            <a:avLst/>
          </a:prstGeom>
        </p:spPr>
      </p:pic>
      <p:cxnSp>
        <p:nvCxnSpPr>
          <p:cNvPr id="10" name="Straight Connector 9"/>
          <p:cNvCxnSpPr/>
          <p:nvPr/>
        </p:nvCxnSpPr>
        <p:spPr>
          <a:xfrm>
            <a:off x="0" y="1269858"/>
            <a:ext cx="9144000" cy="0"/>
          </a:xfrm>
          <a:prstGeom prst="line">
            <a:avLst/>
          </a:prstGeom>
          <a:ln w="38100" cmpd="sng">
            <a:solidFill>
              <a:srgbClr val="FFFFFF"/>
            </a:solidFill>
          </a:ln>
          <a:effectLst/>
        </p:spPr>
        <p:style>
          <a:lnRef idx="2">
            <a:schemeClr val="accent1"/>
          </a:lnRef>
          <a:fillRef idx="0">
            <a:schemeClr val="accent1"/>
          </a:fillRef>
          <a:effectRef idx="1">
            <a:schemeClr val="accent1"/>
          </a:effectRef>
          <a:fontRef idx="minor">
            <a:schemeClr val="tx1"/>
          </a:fontRef>
        </p:style>
      </p:cxnSp>
      <p:sp>
        <p:nvSpPr>
          <p:cNvPr id="9" name="Slide Number Placeholder 8"/>
          <p:cNvSpPr>
            <a:spLocks noGrp="1"/>
          </p:cNvSpPr>
          <p:nvPr>
            <p:ph type="sldNum" sz="quarter" idx="4"/>
          </p:nvPr>
        </p:nvSpPr>
        <p:spPr>
          <a:xfrm>
            <a:off x="457200" y="63309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0A5F590F-64F9-DC45-9D9D-042AAF2C6A21}" type="slidenum">
              <a:rPr lang="en-US" smtClean="0"/>
              <a:pPr/>
              <a:t>‹#›</a:t>
            </a:fld>
            <a:endParaRPr lang="en-US"/>
          </a:p>
        </p:txBody>
      </p:sp>
      <p:sp>
        <p:nvSpPr>
          <p:cNvPr id="4" name="Rectangle 3"/>
          <p:cNvSpPr/>
          <p:nvPr/>
        </p:nvSpPr>
        <p:spPr>
          <a:xfrm flipV="1">
            <a:off x="0" y="1326301"/>
            <a:ext cx="9144000" cy="45719"/>
          </a:xfrm>
          <a:prstGeom prst="rect">
            <a:avLst/>
          </a:prstGeom>
          <a:solidFill>
            <a:srgbClr val="EEDD21"/>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
        <p:nvSpPr>
          <p:cNvPr id="11" name="Rectangle 10"/>
          <p:cNvSpPr/>
          <p:nvPr/>
        </p:nvSpPr>
        <p:spPr>
          <a:xfrm flipV="1">
            <a:off x="-2821" y="1295258"/>
            <a:ext cx="9144000" cy="45719"/>
          </a:xfrm>
          <a:prstGeom prst="rect">
            <a:avLst/>
          </a:prstGeom>
          <a:solidFill>
            <a:srgbClr val="FF0000"/>
          </a:solidFill>
          <a:ln>
            <a:noFill/>
          </a:ln>
          <a:effectLst/>
        </p:spPr>
        <p:style>
          <a:lnRef idx="1">
            <a:schemeClr val="accent1"/>
          </a:lnRef>
          <a:fillRef idx="3">
            <a:schemeClr val="accent1"/>
          </a:fillRef>
          <a:effectRef idx="2">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04211736"/>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ctr" defTabSz="457200" rtl="0" eaLnBrk="1" latinLnBrk="0" hangingPunct="1">
        <a:spcBef>
          <a:spcPct val="0"/>
        </a:spcBef>
        <a:buNone/>
        <a:defRPr sz="4400" kern="1200">
          <a:solidFill>
            <a:schemeClr val="tx1"/>
          </a:solidFill>
          <a:latin typeface="+mj-lt"/>
          <a:ea typeface="+mj-ea"/>
          <a:cs typeface="+mj-cs"/>
        </a:defRPr>
      </a:lvl1pPr>
    </p:titleStyle>
    <p:bodyStyle>
      <a:lvl1pPr marL="0" indent="0" algn="ctr" defTabSz="457200" rtl="0" eaLnBrk="1" latinLnBrk="0" hangingPunct="1">
        <a:spcBef>
          <a:spcPct val="20000"/>
        </a:spcBef>
        <a:buFont typeface="Arial"/>
        <a:buNone/>
        <a:defRPr sz="3200" kern="1200" baseline="0">
          <a:solidFill>
            <a:schemeClr val="tx1"/>
          </a:solidFill>
          <a:latin typeface="+mn-lt"/>
          <a:ea typeface="+mn-ea"/>
          <a:cs typeface="+mn-cs"/>
        </a:defRPr>
      </a:lvl1pPr>
      <a:lvl2pPr marL="742950" indent="-285750" algn="l" defTabSz="457200" rtl="0" eaLnBrk="1" latinLnBrk="0" hangingPunct="1">
        <a:spcBef>
          <a:spcPct val="20000"/>
        </a:spcBef>
        <a:buFont typeface="Arial"/>
        <a:buChar char="–"/>
        <a:defRPr sz="2800" kern="1200">
          <a:solidFill>
            <a:schemeClr val="tx1"/>
          </a:solidFill>
          <a:latin typeface="+mn-lt"/>
          <a:ea typeface="+mn-ea"/>
          <a:cs typeface="+mn-cs"/>
        </a:defRPr>
      </a:lvl2pPr>
      <a:lvl3pPr marL="1143000" indent="-228600" algn="l" defTabSz="457200" rtl="0" eaLnBrk="1" latinLnBrk="0" hangingPunct="1">
        <a:spcBef>
          <a:spcPct val="20000"/>
        </a:spcBef>
        <a:buFont typeface="Arial"/>
        <a:buChar char="•"/>
        <a:defRPr sz="2400" kern="1200">
          <a:solidFill>
            <a:schemeClr val="tx1"/>
          </a:solidFill>
          <a:latin typeface="+mn-lt"/>
          <a:ea typeface="+mn-ea"/>
          <a:cs typeface="+mn-cs"/>
        </a:defRPr>
      </a:lvl3pPr>
      <a:lvl4pPr marL="1600200" indent="-228600" algn="l" defTabSz="457200" rtl="0" eaLnBrk="1" latinLnBrk="0" hangingPunct="1">
        <a:spcBef>
          <a:spcPct val="20000"/>
        </a:spcBef>
        <a:buFont typeface="Arial"/>
        <a:buChar char="–"/>
        <a:defRPr sz="2000" kern="1200">
          <a:solidFill>
            <a:schemeClr val="tx1"/>
          </a:solidFill>
          <a:latin typeface="+mn-lt"/>
          <a:ea typeface="+mn-ea"/>
          <a:cs typeface="+mn-cs"/>
        </a:defRPr>
      </a:lvl4pPr>
      <a:lvl5pPr marL="2057400" indent="-228600" algn="l" defTabSz="457200" rtl="0" eaLnBrk="1" latinLnBrk="0" hangingPunct="1">
        <a:spcBef>
          <a:spcPct val="20000"/>
        </a:spcBef>
        <a:buFont typeface="Arial"/>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799" y="1947590"/>
            <a:ext cx="7776275" cy="1462037"/>
          </a:xfrm>
        </p:spPr>
        <p:txBody>
          <a:bodyPr>
            <a:normAutofit/>
          </a:bodyPr>
          <a:lstStyle/>
          <a:p>
            <a:r>
              <a:rPr lang="en-US" sz="2800" b="1" dirty="0">
                <a:solidFill>
                  <a:prstClr val="black"/>
                </a:solidFill>
                <a:latin typeface="Bookman Old Style"/>
                <a:cs typeface="Bookman Old Style"/>
              </a:rPr>
              <a:t>TU 122 LAW IN EVERYDAY LIFE</a:t>
            </a:r>
            <a:endParaRPr lang="en-US" sz="2800" dirty="0">
              <a:latin typeface="Bookman Old Style"/>
              <a:cs typeface="Bookman Old Style"/>
            </a:endParaRPr>
          </a:p>
        </p:txBody>
      </p:sp>
      <p:sp>
        <p:nvSpPr>
          <p:cNvPr id="3" name="Subtitle 2"/>
          <p:cNvSpPr>
            <a:spLocks noGrp="1"/>
          </p:cNvSpPr>
          <p:nvPr>
            <p:ph type="subTitle" idx="1"/>
          </p:nvPr>
        </p:nvSpPr>
        <p:spPr>
          <a:xfrm>
            <a:off x="4055165" y="5190499"/>
            <a:ext cx="4813263" cy="1353624"/>
          </a:xfrm>
        </p:spPr>
        <p:txBody>
          <a:bodyPr>
            <a:normAutofit/>
          </a:bodyPr>
          <a:lstStyle/>
          <a:p>
            <a:pPr lvl="0"/>
            <a:r>
              <a:rPr lang="en-US" sz="1800" dirty="0">
                <a:solidFill>
                  <a:schemeClr val="tx1"/>
                </a:solidFill>
                <a:latin typeface="Bookman Old Style"/>
                <a:cs typeface="Bookman Old Style"/>
              </a:rPr>
              <a:t>Nadnaphas Leakpech</a:t>
            </a:r>
          </a:p>
        </p:txBody>
      </p:sp>
      <p:sp>
        <p:nvSpPr>
          <p:cNvPr id="4" name="Slide Number Placeholder 3"/>
          <p:cNvSpPr>
            <a:spLocks noGrp="1"/>
          </p:cNvSpPr>
          <p:nvPr>
            <p:ph type="sldNum" sz="quarter" idx="12"/>
          </p:nvPr>
        </p:nvSpPr>
        <p:spPr/>
        <p:txBody>
          <a:bodyPr/>
          <a:lstStyle/>
          <a:p>
            <a:fld id="{AEDAE4D7-47EC-4444-8F74-101BA9C3A3F0}" type="slidenum">
              <a:rPr lang="en-US" smtClean="0"/>
              <a:pPr/>
              <a:t>1</a:t>
            </a:fld>
            <a:endParaRPr lang="en-US"/>
          </a:p>
        </p:txBody>
      </p:sp>
      <p:sp>
        <p:nvSpPr>
          <p:cNvPr id="5" name="Title 1"/>
          <p:cNvSpPr txBox="1">
            <a:spLocks/>
          </p:cNvSpPr>
          <p:nvPr/>
        </p:nvSpPr>
        <p:spPr>
          <a:xfrm>
            <a:off x="685799" y="3176432"/>
            <a:ext cx="7776275" cy="1462037"/>
          </a:xfrm>
          <a:prstGeom prst="rect">
            <a:avLst/>
          </a:prstGeom>
        </p:spPr>
        <p:txBody>
          <a:bodyPr>
            <a:normAutofit/>
          </a:bodyPr>
          <a:lstStyle>
            <a:lvl1pPr algn="ctr" defTabSz="457200" rtl="0" eaLnBrk="1" latinLnBrk="0" hangingPunct="1">
              <a:spcBef>
                <a:spcPct val="0"/>
              </a:spcBef>
              <a:buNone/>
              <a:defRPr sz="4400" kern="1200">
                <a:solidFill>
                  <a:schemeClr val="tx1"/>
                </a:solidFill>
                <a:latin typeface="+mj-lt"/>
                <a:ea typeface="+mj-ea"/>
                <a:cs typeface="+mj-cs"/>
              </a:defRPr>
            </a:lvl1pPr>
          </a:lstStyle>
          <a:p>
            <a:r>
              <a:rPr lang="en-US" sz="4000" b="1" dirty="0">
                <a:solidFill>
                  <a:prstClr val="black"/>
                </a:solidFill>
                <a:latin typeface="Bookman Old Style"/>
                <a:cs typeface="Bookman Old Style"/>
              </a:rPr>
              <a:t>Basic Principles of Tort</a:t>
            </a:r>
            <a:endParaRPr lang="en-US" sz="2800" dirty="0">
              <a:latin typeface="Bookman Old Style"/>
              <a:cs typeface="Bookman Old Style"/>
            </a:endParaRPr>
          </a:p>
        </p:txBody>
      </p:sp>
    </p:spTree>
    <p:extLst>
      <p:ext uri="{BB962C8B-B14F-4D97-AF65-F5344CB8AC3E}">
        <p14:creationId xmlns:p14="http://schemas.microsoft.com/office/powerpoint/2010/main" val="85329029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216912" y="335111"/>
            <a:ext cx="5817619" cy="646331"/>
          </a:xfrm>
          <a:prstGeom prst="rect">
            <a:avLst/>
          </a:prstGeom>
          <a:noFill/>
        </p:spPr>
        <p:txBody>
          <a:bodyPr wrap="none" rtlCol="0">
            <a:spAutoFit/>
          </a:bodyPr>
          <a:lstStyle/>
          <a:p>
            <a:pPr algn="ctr"/>
            <a:r>
              <a:rPr lang="en-US" sz="3600" b="1" dirty="0">
                <a:latin typeface="Bookman Old Style"/>
                <a:cs typeface="Bookman Old Style"/>
              </a:rPr>
              <a:t>Basic Principles of Tort</a:t>
            </a:r>
          </a:p>
        </p:txBody>
      </p:sp>
      <p:sp>
        <p:nvSpPr>
          <p:cNvPr id="6" name="TextBox 5"/>
          <p:cNvSpPr txBox="1"/>
          <p:nvPr/>
        </p:nvSpPr>
        <p:spPr>
          <a:xfrm>
            <a:off x="355678" y="1536784"/>
            <a:ext cx="8331122" cy="4031873"/>
          </a:xfrm>
          <a:prstGeom prst="rect">
            <a:avLst/>
          </a:prstGeom>
          <a:noFill/>
        </p:spPr>
        <p:txBody>
          <a:bodyPr wrap="square" rtlCol="0">
            <a:spAutoFit/>
          </a:bodyPr>
          <a:lstStyle/>
          <a:p>
            <a:r>
              <a:rPr lang="en-US" sz="3200" b="1" dirty="0">
                <a:latin typeface="Bookman Old Style"/>
                <a:cs typeface="+mj-cs"/>
              </a:rPr>
              <a:t>OUTLINE</a:t>
            </a:r>
          </a:p>
          <a:p>
            <a:pPr marL="692150" indent="-692150">
              <a:buAutoNum type="romanUcPeriod"/>
            </a:pPr>
            <a:r>
              <a:rPr lang="en-US" sz="3200" dirty="0">
                <a:latin typeface="Bookman Old Style"/>
                <a:cs typeface="+mj-cs"/>
              </a:rPr>
              <a:t>Tort liability arising from one’s own act (Primary Liability)</a:t>
            </a:r>
          </a:p>
          <a:p>
            <a:pPr marL="692150" indent="-692150">
              <a:buAutoNum type="romanUcPeriod"/>
            </a:pPr>
            <a:r>
              <a:rPr lang="en-US" sz="3200" dirty="0">
                <a:latin typeface="Bookman Old Style"/>
                <a:cs typeface="+mj-cs"/>
              </a:rPr>
              <a:t>Tort liability arising from someone else’s act (Vicarious Liability)</a:t>
            </a:r>
          </a:p>
          <a:p>
            <a:pPr marL="692150" indent="-692150">
              <a:buAutoNum type="romanUcPeriod"/>
            </a:pPr>
            <a:r>
              <a:rPr lang="en-US" sz="3200" dirty="0">
                <a:latin typeface="Bookman Old Style"/>
                <a:cs typeface="+mj-cs"/>
              </a:rPr>
              <a:t>Liability for damage arising from things</a:t>
            </a:r>
          </a:p>
          <a:p>
            <a:pPr marL="571500" indent="-571500">
              <a:buAutoNum type="romanUcPeriod"/>
            </a:pPr>
            <a:r>
              <a:rPr lang="en-US" sz="3200" dirty="0">
                <a:latin typeface="Bookman Old Style"/>
                <a:cs typeface="+mj-cs"/>
              </a:rPr>
              <a:t> Scope of damages</a:t>
            </a:r>
          </a:p>
        </p:txBody>
      </p:sp>
      <p:sp>
        <p:nvSpPr>
          <p:cNvPr id="2" name="Slide Number Placeholder 1"/>
          <p:cNvSpPr>
            <a:spLocks noGrp="1"/>
          </p:cNvSpPr>
          <p:nvPr>
            <p:ph type="sldNum" sz="quarter" idx="12"/>
          </p:nvPr>
        </p:nvSpPr>
        <p:spPr/>
        <p:txBody>
          <a:bodyPr/>
          <a:lstStyle/>
          <a:p>
            <a:fld id="{AEDAE4D7-47EC-4444-8F74-101BA9C3A3F0}" type="slidenum">
              <a:rPr lang="en-US" smtClean="0"/>
              <a:pPr/>
              <a:t>2</a:t>
            </a:fld>
            <a:endParaRPr lang="en-US" dirty="0"/>
          </a:p>
        </p:txBody>
      </p:sp>
    </p:spTree>
    <p:extLst>
      <p:ext uri="{BB962C8B-B14F-4D97-AF65-F5344CB8AC3E}">
        <p14:creationId xmlns:p14="http://schemas.microsoft.com/office/powerpoint/2010/main" val="37734008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40805" y="335111"/>
            <a:ext cx="4746813" cy="646331"/>
          </a:xfrm>
          <a:prstGeom prst="rect">
            <a:avLst/>
          </a:prstGeom>
          <a:noFill/>
        </p:spPr>
        <p:txBody>
          <a:bodyPr wrap="none" rtlCol="0">
            <a:spAutoFit/>
          </a:bodyPr>
          <a:lstStyle/>
          <a:p>
            <a:pPr algn="ctr"/>
            <a:r>
              <a:rPr lang="en-US" sz="3600" b="1" dirty="0">
                <a:latin typeface="Bookman Old Style"/>
                <a:cs typeface="Bookman Old Style"/>
              </a:rPr>
              <a:t>I. Primary Liability</a:t>
            </a:r>
          </a:p>
        </p:txBody>
      </p:sp>
      <p:sp>
        <p:nvSpPr>
          <p:cNvPr id="6" name="TextBox 5"/>
          <p:cNvSpPr txBox="1"/>
          <p:nvPr/>
        </p:nvSpPr>
        <p:spPr>
          <a:xfrm>
            <a:off x="355678" y="1536784"/>
            <a:ext cx="8331122" cy="5062924"/>
          </a:xfrm>
          <a:prstGeom prst="rect">
            <a:avLst/>
          </a:prstGeom>
          <a:noFill/>
        </p:spPr>
        <p:txBody>
          <a:bodyPr wrap="square" rtlCol="0">
            <a:spAutoFit/>
          </a:bodyPr>
          <a:lstStyle/>
          <a:p>
            <a:pPr>
              <a:spcBef>
                <a:spcPts val="600"/>
              </a:spcBef>
              <a:spcAft>
                <a:spcPts val="600"/>
              </a:spcAft>
            </a:pPr>
            <a:r>
              <a:rPr lang="en-GB" sz="2800" b="1" dirty="0">
                <a:latin typeface="Bookman Old Style"/>
                <a:cs typeface="+mj-cs"/>
              </a:rPr>
              <a:t>(1) </a:t>
            </a:r>
            <a:r>
              <a:rPr lang="en-GB" sz="2800" b="1" u="sng" dirty="0">
                <a:latin typeface="Bookman Old Style"/>
                <a:cs typeface="+mj-cs"/>
              </a:rPr>
              <a:t>General Tort</a:t>
            </a:r>
          </a:p>
          <a:p>
            <a:pPr>
              <a:spcBef>
                <a:spcPts val="600"/>
              </a:spcBef>
              <a:spcAft>
                <a:spcPts val="600"/>
              </a:spcAft>
            </a:pPr>
            <a:r>
              <a:rPr lang="en-GB" sz="2800" b="1" i="1" dirty="0">
                <a:latin typeface="Bookman Old Style"/>
                <a:cs typeface="+mj-cs"/>
              </a:rPr>
              <a:t>Section 420 TCCC </a:t>
            </a:r>
            <a:r>
              <a:rPr lang="en-GB" sz="2800" dirty="0">
                <a:latin typeface="Bookman Old Style"/>
                <a:cs typeface="+mj-cs"/>
              </a:rPr>
              <a:t>“A person who, wilfully or negligently, unlawfully injures the life, body, health, liberty, property or any right of another person, is said to commit a wrongful act and is bound to make compensation therefore.”</a:t>
            </a:r>
          </a:p>
          <a:p>
            <a:r>
              <a:rPr lang="en-GB" sz="2800" b="1" i="1" dirty="0">
                <a:latin typeface="Bookman Old Style"/>
              </a:rPr>
              <a:t>Section 421 TCCC </a:t>
            </a:r>
            <a:r>
              <a:rPr lang="en-GB" sz="2800" dirty="0">
                <a:latin typeface="Bookman Old Style"/>
              </a:rPr>
              <a:t>“</a:t>
            </a:r>
            <a:r>
              <a:rPr lang="en-US" sz="2800" dirty="0">
                <a:latin typeface="Bookman Old Style"/>
                <a:cs typeface="+mj-cs"/>
              </a:rPr>
              <a:t>The exercise of a right which can only have the purpose of causing injury to another person is unlawful.”</a:t>
            </a:r>
            <a:endParaRPr lang="en-GB" sz="2800" dirty="0">
              <a:latin typeface="Bookman Old Style"/>
              <a:cs typeface="+mj-cs"/>
            </a:endParaRPr>
          </a:p>
          <a:p>
            <a:endParaRPr lang="en-GB"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3</a:t>
            </a:fld>
            <a:endParaRPr lang="en-US" dirty="0"/>
          </a:p>
        </p:txBody>
      </p:sp>
    </p:spTree>
    <p:extLst>
      <p:ext uri="{BB962C8B-B14F-4D97-AF65-F5344CB8AC3E}">
        <p14:creationId xmlns:p14="http://schemas.microsoft.com/office/powerpoint/2010/main" val="10916782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40805" y="335111"/>
            <a:ext cx="4746813" cy="646331"/>
          </a:xfrm>
          <a:prstGeom prst="rect">
            <a:avLst/>
          </a:prstGeom>
          <a:noFill/>
        </p:spPr>
        <p:txBody>
          <a:bodyPr wrap="none" rtlCol="0">
            <a:spAutoFit/>
          </a:bodyPr>
          <a:lstStyle/>
          <a:p>
            <a:pPr algn="ctr"/>
            <a:r>
              <a:rPr lang="en-US" sz="3600" b="1" dirty="0">
                <a:latin typeface="Bookman Old Style"/>
                <a:cs typeface="Bookman Old Style"/>
              </a:rPr>
              <a:t>I. Primary Liability</a:t>
            </a:r>
          </a:p>
        </p:txBody>
      </p:sp>
      <p:sp>
        <p:nvSpPr>
          <p:cNvPr id="6" name="TextBox 5"/>
          <p:cNvSpPr txBox="1"/>
          <p:nvPr/>
        </p:nvSpPr>
        <p:spPr>
          <a:xfrm>
            <a:off x="355678" y="1536784"/>
            <a:ext cx="8331122" cy="4385816"/>
          </a:xfrm>
          <a:prstGeom prst="rect">
            <a:avLst/>
          </a:prstGeom>
          <a:noFill/>
        </p:spPr>
        <p:txBody>
          <a:bodyPr wrap="square" rtlCol="0">
            <a:spAutoFit/>
          </a:bodyPr>
          <a:lstStyle/>
          <a:p>
            <a:pPr>
              <a:spcBef>
                <a:spcPts val="600"/>
              </a:spcBef>
              <a:spcAft>
                <a:spcPts val="600"/>
              </a:spcAft>
            </a:pPr>
            <a:r>
              <a:rPr lang="en-GB" sz="2800" b="1" u="sng" dirty="0">
                <a:latin typeface="Bookman Old Style"/>
              </a:rPr>
              <a:t>General Tort</a:t>
            </a:r>
          </a:p>
          <a:p>
            <a:pPr>
              <a:spcBef>
                <a:spcPts val="600"/>
              </a:spcBef>
              <a:spcAft>
                <a:spcPts val="600"/>
              </a:spcAft>
            </a:pPr>
            <a:r>
              <a:rPr lang="en-GB" sz="2800" b="1" dirty="0">
                <a:latin typeface="Bookman Old Style"/>
                <a:cs typeface="+mj-cs"/>
              </a:rPr>
              <a:t>Elements of General Tort:</a:t>
            </a:r>
          </a:p>
          <a:p>
            <a:pPr marL="514350" indent="-514350">
              <a:spcBef>
                <a:spcPts val="600"/>
              </a:spcBef>
              <a:spcAft>
                <a:spcPts val="600"/>
              </a:spcAft>
              <a:buAutoNum type="arabicParenBoth"/>
            </a:pPr>
            <a:r>
              <a:rPr lang="en-GB" sz="2800" dirty="0">
                <a:latin typeface="Bookman Old Style"/>
                <a:cs typeface="+mj-cs"/>
              </a:rPr>
              <a:t>A person </a:t>
            </a:r>
            <a:r>
              <a:rPr lang="en-GB" sz="2800" dirty="0" err="1">
                <a:latin typeface="Bookman Old Style"/>
                <a:cs typeface="+mj-cs"/>
              </a:rPr>
              <a:t>willfully</a:t>
            </a:r>
            <a:r>
              <a:rPr lang="en-GB" sz="2800" dirty="0">
                <a:latin typeface="Bookman Old Style"/>
                <a:cs typeface="+mj-cs"/>
              </a:rPr>
              <a:t> or negligently acts or fails to act;</a:t>
            </a:r>
          </a:p>
          <a:p>
            <a:pPr marL="346075" indent="-346075">
              <a:spcBef>
                <a:spcPts val="600"/>
              </a:spcBef>
              <a:spcAft>
                <a:spcPts val="600"/>
              </a:spcAft>
            </a:pPr>
            <a:r>
              <a:rPr lang="en-GB" sz="2800" dirty="0">
                <a:latin typeface="Bookman Old Style"/>
                <a:cs typeface="+mj-cs"/>
              </a:rPr>
              <a:t>(2) The act is unlawful;</a:t>
            </a:r>
          </a:p>
          <a:p>
            <a:pPr marL="346075" indent="-346075">
              <a:spcBef>
                <a:spcPts val="600"/>
              </a:spcBef>
              <a:spcAft>
                <a:spcPts val="600"/>
              </a:spcAft>
            </a:pPr>
            <a:r>
              <a:rPr lang="en-GB" sz="2800" dirty="0">
                <a:latin typeface="Bookman Old Style"/>
                <a:cs typeface="+mj-cs"/>
              </a:rPr>
              <a:t>(3) Damage occurs; and</a:t>
            </a:r>
          </a:p>
          <a:p>
            <a:pPr marL="346075" indent="-346075">
              <a:spcBef>
                <a:spcPts val="600"/>
              </a:spcBef>
              <a:spcAft>
                <a:spcPts val="600"/>
              </a:spcAft>
            </a:pPr>
            <a:r>
              <a:rPr lang="en-GB" sz="2800" dirty="0">
                <a:latin typeface="Bookman Old Style"/>
                <a:cs typeface="+mj-cs"/>
              </a:rPr>
              <a:t>(4) Damage is caused by an unlawful act.</a:t>
            </a:r>
          </a:p>
          <a:p>
            <a:endParaRPr lang="en-GB"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4</a:t>
            </a:fld>
            <a:endParaRPr lang="en-US" dirty="0"/>
          </a:p>
        </p:txBody>
      </p:sp>
    </p:spTree>
    <p:extLst>
      <p:ext uri="{BB962C8B-B14F-4D97-AF65-F5344CB8AC3E}">
        <p14:creationId xmlns:p14="http://schemas.microsoft.com/office/powerpoint/2010/main" val="23866802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40805" y="335111"/>
            <a:ext cx="4746813" cy="646331"/>
          </a:xfrm>
          <a:prstGeom prst="rect">
            <a:avLst/>
          </a:prstGeom>
          <a:noFill/>
        </p:spPr>
        <p:txBody>
          <a:bodyPr wrap="none" rtlCol="0">
            <a:spAutoFit/>
          </a:bodyPr>
          <a:lstStyle/>
          <a:p>
            <a:pPr algn="ctr"/>
            <a:r>
              <a:rPr lang="en-US" sz="3600" b="1" dirty="0">
                <a:latin typeface="Bookman Old Style"/>
                <a:cs typeface="Bookman Old Style"/>
              </a:rPr>
              <a:t>I. Primary Liability</a:t>
            </a:r>
          </a:p>
        </p:txBody>
      </p:sp>
      <p:sp>
        <p:nvSpPr>
          <p:cNvPr id="6" name="TextBox 5"/>
          <p:cNvSpPr txBox="1"/>
          <p:nvPr/>
        </p:nvSpPr>
        <p:spPr>
          <a:xfrm>
            <a:off x="355678" y="1481029"/>
            <a:ext cx="8331122" cy="6324808"/>
          </a:xfrm>
          <a:prstGeom prst="rect">
            <a:avLst/>
          </a:prstGeom>
          <a:noFill/>
        </p:spPr>
        <p:txBody>
          <a:bodyPr wrap="square" rtlCol="0">
            <a:spAutoFit/>
          </a:bodyPr>
          <a:lstStyle/>
          <a:p>
            <a:pPr>
              <a:spcBef>
                <a:spcPts val="600"/>
              </a:spcBef>
              <a:spcAft>
                <a:spcPts val="600"/>
              </a:spcAft>
            </a:pPr>
            <a:r>
              <a:rPr lang="en-GB" sz="2800" b="1" dirty="0">
                <a:latin typeface="Bookman Old Style"/>
                <a:cs typeface="+mj-cs"/>
              </a:rPr>
              <a:t>(2) </a:t>
            </a:r>
            <a:r>
              <a:rPr lang="en-GB" sz="2800" b="1" u="sng" dirty="0">
                <a:latin typeface="Bookman Old Style"/>
                <a:cs typeface="+mj-cs"/>
              </a:rPr>
              <a:t>Defamation</a:t>
            </a:r>
          </a:p>
          <a:p>
            <a:pPr>
              <a:spcBef>
                <a:spcPts val="600"/>
              </a:spcBef>
              <a:spcAft>
                <a:spcPts val="600"/>
              </a:spcAft>
            </a:pPr>
            <a:r>
              <a:rPr lang="en-US" sz="2400" b="1" i="1" dirty="0">
                <a:latin typeface="Bookman Old Style"/>
                <a:cs typeface="+mj-cs"/>
              </a:rPr>
              <a:t>Section 423 </a:t>
            </a:r>
            <a:r>
              <a:rPr lang="en-US" sz="2400" dirty="0">
                <a:latin typeface="Bookman Old Style"/>
                <a:cs typeface="+mj-cs"/>
              </a:rPr>
              <a:t>“A person who, contrary to the truth, asserts or circulates as a fact that which injurious to the reputation or the credit of another or his earnings or prosperity in any other manner, shall compensate the other for any damage arising therefrom, even if he does not know of its untruth, provided he ought to know it.</a:t>
            </a:r>
          </a:p>
          <a:p>
            <a:pPr>
              <a:spcBef>
                <a:spcPts val="600"/>
              </a:spcBef>
              <a:spcAft>
                <a:spcPts val="600"/>
              </a:spcAft>
            </a:pPr>
            <a:r>
              <a:rPr lang="en-US" sz="2400" dirty="0">
                <a:latin typeface="Bookman Old Style"/>
                <a:cs typeface="+mj-cs"/>
              </a:rPr>
              <a:t>A person who makes a communication the untruth of which is unknown to him, does not thereby render himself liable to make compensation, if he or the receiver of the communication has a rightful interest in it.”</a:t>
            </a:r>
            <a:endParaRPr lang="en-GB" sz="2400" dirty="0">
              <a:latin typeface="Bookman Old Style"/>
              <a:cs typeface="+mj-cs"/>
            </a:endParaRPr>
          </a:p>
          <a:p>
            <a:endParaRPr lang="en-GB" sz="2800" dirty="0">
              <a:latin typeface="Bookman Old Style"/>
              <a:cs typeface="+mj-cs"/>
            </a:endParaRPr>
          </a:p>
          <a:p>
            <a:endParaRPr lang="en-GB"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5</a:t>
            </a:fld>
            <a:endParaRPr lang="en-US" dirty="0"/>
          </a:p>
        </p:txBody>
      </p:sp>
    </p:spTree>
    <p:extLst>
      <p:ext uri="{BB962C8B-B14F-4D97-AF65-F5344CB8AC3E}">
        <p14:creationId xmlns:p14="http://schemas.microsoft.com/office/powerpoint/2010/main" val="42549755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640805" y="335111"/>
            <a:ext cx="4746813" cy="646331"/>
          </a:xfrm>
          <a:prstGeom prst="rect">
            <a:avLst/>
          </a:prstGeom>
          <a:noFill/>
        </p:spPr>
        <p:txBody>
          <a:bodyPr wrap="none" rtlCol="0">
            <a:spAutoFit/>
          </a:bodyPr>
          <a:lstStyle/>
          <a:p>
            <a:pPr algn="ctr"/>
            <a:r>
              <a:rPr lang="en-US" sz="3600" b="1" dirty="0">
                <a:latin typeface="Bookman Old Style"/>
                <a:cs typeface="Bookman Old Style"/>
              </a:rPr>
              <a:t>I. Primary Liability</a:t>
            </a:r>
          </a:p>
        </p:txBody>
      </p:sp>
      <p:sp>
        <p:nvSpPr>
          <p:cNvPr id="6" name="TextBox 5"/>
          <p:cNvSpPr txBox="1"/>
          <p:nvPr/>
        </p:nvSpPr>
        <p:spPr>
          <a:xfrm>
            <a:off x="355678" y="1536784"/>
            <a:ext cx="8331122" cy="5663089"/>
          </a:xfrm>
          <a:prstGeom prst="rect">
            <a:avLst/>
          </a:prstGeom>
          <a:noFill/>
        </p:spPr>
        <p:txBody>
          <a:bodyPr wrap="square" rtlCol="0">
            <a:spAutoFit/>
          </a:bodyPr>
          <a:lstStyle/>
          <a:p>
            <a:pPr>
              <a:spcBef>
                <a:spcPts val="600"/>
              </a:spcBef>
              <a:spcAft>
                <a:spcPts val="600"/>
              </a:spcAft>
            </a:pPr>
            <a:r>
              <a:rPr lang="en-GB" sz="2800" b="1" u="sng" dirty="0">
                <a:latin typeface="Bookman Old Style"/>
                <a:cs typeface="+mj-cs"/>
              </a:rPr>
              <a:t>Defamation</a:t>
            </a:r>
          </a:p>
          <a:p>
            <a:pPr>
              <a:spcBef>
                <a:spcPts val="600"/>
              </a:spcBef>
              <a:spcAft>
                <a:spcPts val="600"/>
              </a:spcAft>
            </a:pPr>
            <a:r>
              <a:rPr lang="en-US" sz="2800" b="1" dirty="0">
                <a:latin typeface="Bookman Old Style"/>
                <a:cs typeface="+mj-cs"/>
              </a:rPr>
              <a:t>Elements of Defamation:</a:t>
            </a:r>
          </a:p>
          <a:p>
            <a:pPr>
              <a:spcBef>
                <a:spcPts val="600"/>
              </a:spcBef>
              <a:spcAft>
                <a:spcPts val="600"/>
              </a:spcAft>
            </a:pPr>
            <a:r>
              <a:rPr lang="en-US" sz="2600" dirty="0">
                <a:latin typeface="Bookman Old Style"/>
                <a:cs typeface="+mj-cs"/>
              </a:rPr>
              <a:t>(1) A person asserts or circulates;</a:t>
            </a:r>
          </a:p>
          <a:p>
            <a:pPr>
              <a:spcBef>
                <a:spcPts val="600"/>
              </a:spcBef>
              <a:spcAft>
                <a:spcPts val="600"/>
              </a:spcAft>
            </a:pPr>
            <a:r>
              <a:rPr lang="en-US" sz="2600" dirty="0">
                <a:latin typeface="Bookman Old Style"/>
                <a:cs typeface="+mj-cs"/>
              </a:rPr>
              <a:t>(2) Statement that is contrary to the truth;</a:t>
            </a:r>
          </a:p>
          <a:p>
            <a:pPr marL="512763" indent="-512763">
              <a:spcBef>
                <a:spcPts val="600"/>
              </a:spcBef>
              <a:spcAft>
                <a:spcPts val="600"/>
              </a:spcAft>
            </a:pPr>
            <a:r>
              <a:rPr lang="en-US" sz="2600" dirty="0">
                <a:latin typeface="Bookman Old Style"/>
                <a:cs typeface="+mj-cs"/>
              </a:rPr>
              <a:t>(3) Injuring the reputation or the credit of another or his earnings or prosperity in any other manner;</a:t>
            </a:r>
          </a:p>
          <a:p>
            <a:pPr marL="512763" indent="-512763">
              <a:spcBef>
                <a:spcPts val="600"/>
              </a:spcBef>
              <a:spcAft>
                <a:spcPts val="600"/>
              </a:spcAft>
            </a:pPr>
            <a:r>
              <a:rPr lang="en-US" sz="2600" dirty="0">
                <a:latin typeface="Bookman Old Style"/>
                <a:cs typeface="+mj-cs"/>
              </a:rPr>
              <a:t>(4) Even if he does not know of its untruth, provided he ought to know it; and</a:t>
            </a:r>
          </a:p>
          <a:p>
            <a:pPr>
              <a:spcBef>
                <a:spcPts val="600"/>
              </a:spcBef>
              <a:spcAft>
                <a:spcPts val="600"/>
              </a:spcAft>
            </a:pPr>
            <a:r>
              <a:rPr lang="en-US" sz="2600" dirty="0">
                <a:latin typeface="Bookman Old Style"/>
                <a:cs typeface="+mj-cs"/>
              </a:rPr>
              <a:t>(5) Exceptions</a:t>
            </a:r>
            <a:endParaRPr lang="en-GB" sz="2600" dirty="0">
              <a:latin typeface="Bookman Old Style"/>
              <a:cs typeface="+mj-cs"/>
            </a:endParaRPr>
          </a:p>
          <a:p>
            <a:pPr>
              <a:spcBef>
                <a:spcPts val="600"/>
              </a:spcBef>
              <a:spcAft>
                <a:spcPts val="600"/>
              </a:spcAft>
            </a:pPr>
            <a:endParaRPr lang="en-GB"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6</a:t>
            </a:fld>
            <a:endParaRPr lang="en-US" dirty="0"/>
          </a:p>
        </p:txBody>
      </p:sp>
    </p:spTree>
    <p:extLst>
      <p:ext uri="{BB962C8B-B14F-4D97-AF65-F5344CB8AC3E}">
        <p14:creationId xmlns:p14="http://schemas.microsoft.com/office/powerpoint/2010/main" val="213604527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93430" y="335111"/>
            <a:ext cx="5264583" cy="646331"/>
          </a:xfrm>
          <a:prstGeom prst="rect">
            <a:avLst/>
          </a:prstGeom>
          <a:noFill/>
        </p:spPr>
        <p:txBody>
          <a:bodyPr wrap="none" rtlCol="0">
            <a:spAutoFit/>
          </a:bodyPr>
          <a:lstStyle/>
          <a:p>
            <a:pPr algn="ctr"/>
            <a:r>
              <a:rPr lang="en-US" sz="3600" b="1" dirty="0">
                <a:latin typeface="Bookman Old Style"/>
                <a:cs typeface="Bookman Old Style"/>
              </a:rPr>
              <a:t>II. Vicarious Liability</a:t>
            </a:r>
          </a:p>
        </p:txBody>
      </p:sp>
      <p:sp>
        <p:nvSpPr>
          <p:cNvPr id="6" name="TextBox 5"/>
          <p:cNvSpPr txBox="1"/>
          <p:nvPr/>
        </p:nvSpPr>
        <p:spPr>
          <a:xfrm>
            <a:off x="355678" y="1536784"/>
            <a:ext cx="8331122" cy="4832092"/>
          </a:xfrm>
          <a:prstGeom prst="rect">
            <a:avLst/>
          </a:prstGeom>
          <a:noFill/>
        </p:spPr>
        <p:txBody>
          <a:bodyPr wrap="square" rtlCol="0">
            <a:spAutoFit/>
          </a:bodyPr>
          <a:lstStyle/>
          <a:p>
            <a:r>
              <a:rPr lang="en-GB" sz="2800" b="1" dirty="0">
                <a:latin typeface="Bookman Old Style"/>
                <a:cs typeface="+mj-cs"/>
              </a:rPr>
              <a:t>(1) </a:t>
            </a:r>
            <a:r>
              <a:rPr lang="en-GB" sz="2800" b="1" u="sng" dirty="0">
                <a:latin typeface="Bookman Old Style"/>
                <a:cs typeface="+mj-cs"/>
              </a:rPr>
              <a:t>Employer - Employee (hire of service)</a:t>
            </a:r>
          </a:p>
          <a:p>
            <a:r>
              <a:rPr lang="en-GB" sz="2800" b="1" i="1" dirty="0">
                <a:latin typeface="Bookman Old Style"/>
                <a:cs typeface="+mj-cs"/>
              </a:rPr>
              <a:t>Section 425</a:t>
            </a:r>
            <a:r>
              <a:rPr lang="en-GB" sz="2800" dirty="0">
                <a:latin typeface="Bookman Old Style"/>
                <a:cs typeface="+mj-cs"/>
              </a:rPr>
              <a:t> “An employer is jointly liable with his employee for the consequences of a wrongful act committed by such an employee in the course of his employment.”</a:t>
            </a:r>
          </a:p>
          <a:p>
            <a:endParaRPr lang="en-GB" sz="2800" dirty="0">
              <a:latin typeface="Bookman Old Style"/>
              <a:cs typeface="+mj-cs"/>
            </a:endParaRPr>
          </a:p>
          <a:p>
            <a:r>
              <a:rPr lang="en-GB" sz="2800" b="1" i="1" dirty="0">
                <a:latin typeface="Bookman Old Style"/>
                <a:cs typeface="+mj-cs"/>
              </a:rPr>
              <a:t>Section 426</a:t>
            </a:r>
            <a:r>
              <a:rPr lang="en-GB" sz="2800" dirty="0">
                <a:latin typeface="Bookman Old Style"/>
                <a:cs typeface="+mj-cs"/>
              </a:rPr>
              <a:t> “The employer who has made compensation to a third person for a wrongful act committed by his employee is entitled to reimbursement from such employee.”</a:t>
            </a:r>
          </a:p>
          <a:p>
            <a:endParaRPr lang="en-GB"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7</a:t>
            </a:fld>
            <a:endParaRPr lang="en-US" dirty="0"/>
          </a:p>
        </p:txBody>
      </p:sp>
    </p:spTree>
    <p:extLst>
      <p:ext uri="{BB962C8B-B14F-4D97-AF65-F5344CB8AC3E}">
        <p14:creationId xmlns:p14="http://schemas.microsoft.com/office/powerpoint/2010/main" val="8376050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93430" y="335111"/>
            <a:ext cx="5264583" cy="646331"/>
          </a:xfrm>
          <a:prstGeom prst="rect">
            <a:avLst/>
          </a:prstGeom>
          <a:noFill/>
        </p:spPr>
        <p:txBody>
          <a:bodyPr wrap="none" rtlCol="0">
            <a:spAutoFit/>
          </a:bodyPr>
          <a:lstStyle/>
          <a:p>
            <a:pPr algn="ctr"/>
            <a:r>
              <a:rPr lang="en-US" sz="3600" b="1" dirty="0">
                <a:latin typeface="Bookman Old Style"/>
                <a:cs typeface="Bookman Old Style"/>
              </a:rPr>
              <a:t>II. Vicarious Liability</a:t>
            </a:r>
          </a:p>
        </p:txBody>
      </p:sp>
      <p:sp>
        <p:nvSpPr>
          <p:cNvPr id="6" name="TextBox 5"/>
          <p:cNvSpPr txBox="1"/>
          <p:nvPr/>
        </p:nvSpPr>
        <p:spPr>
          <a:xfrm>
            <a:off x="355678" y="1536784"/>
            <a:ext cx="8331122" cy="5524589"/>
          </a:xfrm>
          <a:prstGeom prst="rect">
            <a:avLst/>
          </a:prstGeom>
          <a:noFill/>
        </p:spPr>
        <p:txBody>
          <a:bodyPr wrap="square" rtlCol="0">
            <a:spAutoFit/>
          </a:bodyPr>
          <a:lstStyle/>
          <a:p>
            <a:r>
              <a:rPr lang="en-GB" sz="2700" b="1" dirty="0">
                <a:latin typeface="Bookman Old Style"/>
              </a:rPr>
              <a:t>(2) </a:t>
            </a:r>
            <a:r>
              <a:rPr lang="en-GB" sz="2700" b="1" u="sng" dirty="0">
                <a:latin typeface="Bookman Old Style"/>
              </a:rPr>
              <a:t>Principal - Agent</a:t>
            </a:r>
          </a:p>
          <a:p>
            <a:r>
              <a:rPr lang="en-GB" sz="2700" b="1" i="1" dirty="0">
                <a:latin typeface="Bookman Old Style"/>
              </a:rPr>
              <a:t>Section 427</a:t>
            </a:r>
            <a:r>
              <a:rPr lang="en-GB" sz="2700" dirty="0">
                <a:latin typeface="Bookman Old Style"/>
              </a:rPr>
              <a:t> “The two foregoing sections shall apply mutatis mutandis to principal and agent.”</a:t>
            </a:r>
          </a:p>
          <a:p>
            <a:endParaRPr lang="en-GB" sz="2700" b="1" dirty="0">
              <a:latin typeface="Bookman Old Style"/>
            </a:endParaRPr>
          </a:p>
          <a:p>
            <a:r>
              <a:rPr lang="en-GB" sz="2700" b="1" dirty="0">
                <a:latin typeface="Bookman Old Style"/>
              </a:rPr>
              <a:t>(3) </a:t>
            </a:r>
            <a:r>
              <a:rPr lang="en-GB" sz="2700" b="1" u="sng" dirty="0">
                <a:latin typeface="Bookman Old Style"/>
              </a:rPr>
              <a:t>Employer – Contractor (hire of work)</a:t>
            </a:r>
          </a:p>
          <a:p>
            <a:r>
              <a:rPr lang="en-GB" sz="2700" b="1" i="1" dirty="0">
                <a:latin typeface="Bookman Old Style"/>
              </a:rPr>
              <a:t>Section 428</a:t>
            </a:r>
            <a:r>
              <a:rPr lang="en-GB" sz="2700" dirty="0">
                <a:latin typeface="Bookman Old Style"/>
              </a:rPr>
              <a:t> “An employer is not liable for damage done by the contractor to a third person in the course of the work, unless the employer was at fault in regard to the work ordered or to his instructions or to the selection of the contractor.”</a:t>
            </a:r>
            <a:r>
              <a:rPr lang="en-US" sz="2700" dirty="0">
                <a:latin typeface="Bookman Old Style"/>
              </a:rPr>
              <a:t> </a:t>
            </a:r>
          </a:p>
          <a:p>
            <a:endParaRPr lang="en-GB" sz="2800" dirty="0">
              <a:latin typeface="Bookman Old Style"/>
            </a:endParaRPr>
          </a:p>
          <a:p>
            <a:endParaRPr lang="en-GB" sz="2800" dirty="0">
              <a:latin typeface="Bookman Old Style"/>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8</a:t>
            </a:fld>
            <a:endParaRPr lang="en-US" dirty="0"/>
          </a:p>
        </p:txBody>
      </p:sp>
    </p:spTree>
    <p:extLst>
      <p:ext uri="{BB962C8B-B14F-4D97-AF65-F5344CB8AC3E}">
        <p14:creationId xmlns:p14="http://schemas.microsoft.com/office/powerpoint/2010/main" val="404748857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93430" y="335111"/>
            <a:ext cx="5264583" cy="646331"/>
          </a:xfrm>
          <a:prstGeom prst="rect">
            <a:avLst/>
          </a:prstGeom>
          <a:noFill/>
        </p:spPr>
        <p:txBody>
          <a:bodyPr wrap="none" rtlCol="0">
            <a:spAutoFit/>
          </a:bodyPr>
          <a:lstStyle/>
          <a:p>
            <a:pPr algn="ctr"/>
            <a:r>
              <a:rPr lang="en-US" sz="3600" b="1" dirty="0">
                <a:latin typeface="Bookman Old Style"/>
                <a:cs typeface="Bookman Old Style"/>
              </a:rPr>
              <a:t>II. Vicarious Liability</a:t>
            </a:r>
          </a:p>
        </p:txBody>
      </p:sp>
      <p:sp>
        <p:nvSpPr>
          <p:cNvPr id="6" name="TextBox 5"/>
          <p:cNvSpPr txBox="1"/>
          <p:nvPr/>
        </p:nvSpPr>
        <p:spPr>
          <a:xfrm>
            <a:off x="355678" y="1536784"/>
            <a:ext cx="8331122" cy="4339650"/>
          </a:xfrm>
          <a:prstGeom prst="rect">
            <a:avLst/>
          </a:prstGeom>
          <a:noFill/>
        </p:spPr>
        <p:txBody>
          <a:bodyPr wrap="square" rtlCol="0">
            <a:spAutoFit/>
          </a:bodyPr>
          <a:lstStyle/>
          <a:p>
            <a:r>
              <a:rPr lang="en-GB" sz="2800" b="1" dirty="0">
                <a:latin typeface="Bookman Old Style"/>
              </a:rPr>
              <a:t>(4)</a:t>
            </a:r>
            <a:r>
              <a:rPr lang="en-GB" sz="2800" b="1" u="sng" dirty="0">
                <a:latin typeface="Bookman Old Style"/>
              </a:rPr>
              <a:t>Incapacitated Person – Parents/Guardian</a:t>
            </a:r>
          </a:p>
          <a:p>
            <a:r>
              <a:rPr lang="en-GB" sz="2800" b="1" i="1" dirty="0">
                <a:latin typeface="Bookman Old Style"/>
              </a:rPr>
              <a:t>Section 429</a:t>
            </a:r>
            <a:r>
              <a:rPr lang="en-GB" sz="2800" dirty="0">
                <a:latin typeface="Bookman Old Style"/>
              </a:rPr>
              <a:t> “A person, even though incapacitated, on account of minority or unsoundness of mind is liable for the consequences of his wrongful act. The parents of such person are, or his guardian is, jointly liable with him, unless they or he can prove that proper care in performing their or his duty of supervision has been exercised.”</a:t>
            </a:r>
          </a:p>
          <a:p>
            <a:endParaRPr lang="en-GB" sz="24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9</a:t>
            </a:fld>
            <a:endParaRPr lang="en-US" dirty="0"/>
          </a:p>
        </p:txBody>
      </p:sp>
    </p:spTree>
    <p:extLst>
      <p:ext uri="{BB962C8B-B14F-4D97-AF65-F5344CB8AC3E}">
        <p14:creationId xmlns:p14="http://schemas.microsoft.com/office/powerpoint/2010/main" val="371314650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493430" y="335111"/>
            <a:ext cx="5264583" cy="646331"/>
          </a:xfrm>
          <a:prstGeom prst="rect">
            <a:avLst/>
          </a:prstGeom>
          <a:noFill/>
        </p:spPr>
        <p:txBody>
          <a:bodyPr wrap="none" rtlCol="0">
            <a:spAutoFit/>
          </a:bodyPr>
          <a:lstStyle/>
          <a:p>
            <a:pPr algn="ctr"/>
            <a:r>
              <a:rPr lang="en-US" sz="3600" b="1" dirty="0">
                <a:latin typeface="Bookman Old Style"/>
                <a:cs typeface="Bookman Old Style"/>
              </a:rPr>
              <a:t>II. Vicarious Liability</a:t>
            </a:r>
          </a:p>
        </p:txBody>
      </p:sp>
      <p:sp>
        <p:nvSpPr>
          <p:cNvPr id="6" name="TextBox 5"/>
          <p:cNvSpPr txBox="1"/>
          <p:nvPr/>
        </p:nvSpPr>
        <p:spPr>
          <a:xfrm>
            <a:off x="355678" y="1536784"/>
            <a:ext cx="8331122" cy="3970318"/>
          </a:xfrm>
          <a:prstGeom prst="rect">
            <a:avLst/>
          </a:prstGeom>
          <a:noFill/>
        </p:spPr>
        <p:txBody>
          <a:bodyPr wrap="square" rtlCol="0">
            <a:spAutoFit/>
          </a:bodyPr>
          <a:lstStyle/>
          <a:p>
            <a:r>
              <a:rPr lang="en-GB" sz="2800" b="1" dirty="0">
                <a:latin typeface="Bookman Old Style"/>
              </a:rPr>
              <a:t>(5) </a:t>
            </a:r>
            <a:r>
              <a:rPr lang="en-GB" sz="2800" b="1" u="sng" dirty="0">
                <a:latin typeface="Bookman Old Style"/>
              </a:rPr>
              <a:t>Incapacitated Person - Caretaker</a:t>
            </a:r>
          </a:p>
          <a:p>
            <a:r>
              <a:rPr lang="en-GB" sz="2800" b="1" i="1" dirty="0">
                <a:latin typeface="Bookman Old Style"/>
              </a:rPr>
              <a:t>Section 430</a:t>
            </a:r>
            <a:r>
              <a:rPr lang="en-GB" sz="2800" dirty="0">
                <a:latin typeface="Bookman Old Style"/>
              </a:rPr>
              <a:t> “A teacher, employer or other person who undertakes the supervision of an incapacitated person either permanently or temporarily, is jointly liable with such person for any wrongful act committed by the latter whilst under his supervision, provided that it can be proved that he has not exercised proper care.”</a:t>
            </a:r>
            <a:endParaRPr lang="en-GB"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10</a:t>
            </a:fld>
            <a:endParaRPr lang="en-US" dirty="0"/>
          </a:p>
        </p:txBody>
      </p:sp>
    </p:spTree>
    <p:extLst>
      <p:ext uri="{BB962C8B-B14F-4D97-AF65-F5344CB8AC3E}">
        <p14:creationId xmlns:p14="http://schemas.microsoft.com/office/powerpoint/2010/main" val="167616629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598976" y="76189"/>
            <a:ext cx="6169068" cy="1200329"/>
          </a:xfrm>
          <a:prstGeom prst="rect">
            <a:avLst/>
          </a:prstGeom>
          <a:noFill/>
        </p:spPr>
        <p:txBody>
          <a:bodyPr wrap="square" rtlCol="0">
            <a:spAutoFit/>
          </a:bodyPr>
          <a:lstStyle/>
          <a:p>
            <a:pPr algn="ctr"/>
            <a:r>
              <a:rPr lang="en-US" sz="3600" b="1" dirty="0">
                <a:latin typeface="Bookman Old Style"/>
              </a:rPr>
              <a:t>III. Liability for damage </a:t>
            </a:r>
          </a:p>
          <a:p>
            <a:pPr algn="ctr"/>
            <a:r>
              <a:rPr lang="en-US" sz="3600" b="1" dirty="0">
                <a:latin typeface="Bookman Old Style"/>
              </a:rPr>
              <a:t>arising from things</a:t>
            </a:r>
          </a:p>
        </p:txBody>
      </p:sp>
      <p:sp>
        <p:nvSpPr>
          <p:cNvPr id="6" name="TextBox 5"/>
          <p:cNvSpPr txBox="1"/>
          <p:nvPr/>
        </p:nvSpPr>
        <p:spPr>
          <a:xfrm>
            <a:off x="355678" y="1536784"/>
            <a:ext cx="8331122" cy="4924425"/>
          </a:xfrm>
          <a:prstGeom prst="rect">
            <a:avLst/>
          </a:prstGeom>
          <a:noFill/>
        </p:spPr>
        <p:txBody>
          <a:bodyPr wrap="square" rtlCol="0">
            <a:spAutoFit/>
          </a:bodyPr>
          <a:lstStyle/>
          <a:p>
            <a:r>
              <a:rPr lang="en-US" sz="2800" b="1" dirty="0">
                <a:latin typeface="Bookman Old Style"/>
                <a:cs typeface="+mj-cs"/>
              </a:rPr>
              <a:t>(1) </a:t>
            </a:r>
            <a:r>
              <a:rPr lang="en-US" sz="2800" b="1" u="sng" dirty="0">
                <a:latin typeface="Bookman Old Style"/>
                <a:cs typeface="+mj-cs"/>
              </a:rPr>
              <a:t>Liability of animal caretakers</a:t>
            </a:r>
            <a:endParaRPr lang="en-GB" sz="2800" b="1" u="sng" dirty="0">
              <a:latin typeface="Bookman Old Style"/>
              <a:cs typeface="+mj-cs"/>
            </a:endParaRPr>
          </a:p>
          <a:p>
            <a:r>
              <a:rPr lang="en-GB" sz="2200" b="1" i="1" dirty="0">
                <a:latin typeface="Bookman Old Style"/>
              </a:rPr>
              <a:t>Section 433 </a:t>
            </a:r>
            <a:r>
              <a:rPr lang="en-GB" sz="2200" dirty="0">
                <a:latin typeface="Bookman Old Style"/>
              </a:rPr>
              <a:t>“If damage is caused by an animal, the owner, or the person who undertakes to keep the animal on behalf of the owner, is bound to compensate the injured party for any damage arising therefrom, unless he can prove that he has exercised proper care in keeping it according to its species and nature or other circumstances, or that the damage would have been occasioned notwithstanding the exercise of such care.</a:t>
            </a:r>
          </a:p>
          <a:p>
            <a:r>
              <a:rPr lang="en-GB" sz="2200" dirty="0">
                <a:latin typeface="Bookman Old Style"/>
              </a:rPr>
              <a:t>	The person responsible under the foregoing paragraph may exercise a right of recourse against the person who has wrongfully excited or provoked the animal or against the owner of another animal which has caused the excitement or provocation.”</a:t>
            </a:r>
            <a:endParaRPr lang="en-GB" sz="22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11</a:t>
            </a:fld>
            <a:endParaRPr lang="en-US" dirty="0"/>
          </a:p>
        </p:txBody>
      </p:sp>
    </p:spTree>
    <p:extLst>
      <p:ext uri="{BB962C8B-B14F-4D97-AF65-F5344CB8AC3E}">
        <p14:creationId xmlns:p14="http://schemas.microsoft.com/office/powerpoint/2010/main" val="118331764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598976" y="76189"/>
            <a:ext cx="6169068" cy="1200329"/>
          </a:xfrm>
          <a:prstGeom prst="rect">
            <a:avLst/>
          </a:prstGeom>
          <a:noFill/>
        </p:spPr>
        <p:txBody>
          <a:bodyPr wrap="square" rtlCol="0">
            <a:spAutoFit/>
          </a:bodyPr>
          <a:lstStyle/>
          <a:p>
            <a:pPr algn="ctr"/>
            <a:r>
              <a:rPr lang="en-US" sz="3600" b="1" dirty="0">
                <a:latin typeface="Bookman Old Style"/>
              </a:rPr>
              <a:t>III. Liability for damage </a:t>
            </a:r>
          </a:p>
          <a:p>
            <a:pPr algn="ctr"/>
            <a:r>
              <a:rPr lang="en-US" sz="3600" b="1" dirty="0">
                <a:latin typeface="Bookman Old Style"/>
              </a:rPr>
              <a:t>arising from things</a:t>
            </a:r>
          </a:p>
        </p:txBody>
      </p:sp>
      <p:sp>
        <p:nvSpPr>
          <p:cNvPr id="6" name="TextBox 5"/>
          <p:cNvSpPr txBox="1"/>
          <p:nvPr/>
        </p:nvSpPr>
        <p:spPr>
          <a:xfrm>
            <a:off x="355678" y="1536784"/>
            <a:ext cx="8331122" cy="2462213"/>
          </a:xfrm>
          <a:prstGeom prst="rect">
            <a:avLst/>
          </a:prstGeom>
          <a:noFill/>
        </p:spPr>
        <p:txBody>
          <a:bodyPr wrap="square" rtlCol="0">
            <a:spAutoFit/>
          </a:bodyPr>
          <a:lstStyle/>
          <a:p>
            <a:pPr>
              <a:spcBef>
                <a:spcPts val="600"/>
              </a:spcBef>
              <a:spcAft>
                <a:spcPts val="600"/>
              </a:spcAft>
            </a:pPr>
            <a:r>
              <a:rPr lang="en-US" sz="3200" b="1" dirty="0">
                <a:latin typeface="Bookman Old Style"/>
              </a:rPr>
              <a:t>(2) Liability of building occupier</a:t>
            </a:r>
            <a:endParaRPr lang="en-GB" sz="3200" dirty="0">
              <a:latin typeface="Bookman Old Style"/>
            </a:endParaRPr>
          </a:p>
          <a:p>
            <a:pPr>
              <a:spcBef>
                <a:spcPts val="600"/>
              </a:spcBef>
              <a:spcAft>
                <a:spcPts val="600"/>
              </a:spcAft>
            </a:pPr>
            <a:r>
              <a:rPr lang="en-GB" sz="2800" b="1" i="1" dirty="0">
                <a:latin typeface="Bookman Old Style"/>
              </a:rPr>
              <a:t>Section 436</a:t>
            </a:r>
            <a:r>
              <a:rPr lang="en-GB" sz="2800" dirty="0">
                <a:latin typeface="Bookman Old Style"/>
              </a:rPr>
              <a:t> “An occupier of a building is responsible for damage arising from things which fall from it or are thrown into an improper place.”</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12</a:t>
            </a:fld>
            <a:endParaRPr lang="en-US" dirty="0"/>
          </a:p>
        </p:txBody>
      </p:sp>
      <p:pic>
        <p:nvPicPr>
          <p:cNvPr id="4" name="Picture 3">
            <a:extLst>
              <a:ext uri="{FF2B5EF4-FFF2-40B4-BE49-F238E27FC236}">
                <a16:creationId xmlns:a16="http://schemas.microsoft.com/office/drawing/2014/main" id="{728ED34C-9E49-48E1-8ECE-E807017F2F36}"/>
              </a:ext>
            </a:extLst>
          </p:cNvPr>
          <p:cNvPicPr>
            <a:picLocks noChangeAspect="1"/>
          </p:cNvPicPr>
          <p:nvPr/>
        </p:nvPicPr>
        <p:blipFill>
          <a:blip r:embed="rId2"/>
          <a:stretch>
            <a:fillRect/>
          </a:stretch>
        </p:blipFill>
        <p:spPr>
          <a:xfrm>
            <a:off x="3549266" y="4121658"/>
            <a:ext cx="2045468" cy="2113650"/>
          </a:xfrm>
          <a:prstGeom prst="rect">
            <a:avLst/>
          </a:prstGeom>
        </p:spPr>
      </p:pic>
    </p:spTree>
    <p:extLst>
      <p:ext uri="{BB962C8B-B14F-4D97-AF65-F5344CB8AC3E}">
        <p14:creationId xmlns:p14="http://schemas.microsoft.com/office/powerpoint/2010/main" val="12643751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1598976" y="76189"/>
            <a:ext cx="6169068" cy="1200329"/>
          </a:xfrm>
          <a:prstGeom prst="rect">
            <a:avLst/>
          </a:prstGeom>
          <a:noFill/>
        </p:spPr>
        <p:txBody>
          <a:bodyPr wrap="square" rtlCol="0">
            <a:spAutoFit/>
          </a:bodyPr>
          <a:lstStyle/>
          <a:p>
            <a:pPr algn="ctr"/>
            <a:r>
              <a:rPr lang="en-US" sz="3600" b="1" dirty="0">
                <a:latin typeface="Bookman Old Style"/>
              </a:rPr>
              <a:t>III. Liability for damage </a:t>
            </a:r>
          </a:p>
          <a:p>
            <a:pPr algn="ctr"/>
            <a:r>
              <a:rPr lang="en-US" sz="3600" b="1" dirty="0">
                <a:latin typeface="Bookman Old Style"/>
              </a:rPr>
              <a:t>arising from things</a:t>
            </a:r>
          </a:p>
        </p:txBody>
      </p:sp>
      <p:sp>
        <p:nvSpPr>
          <p:cNvPr id="6" name="TextBox 5"/>
          <p:cNvSpPr txBox="1"/>
          <p:nvPr/>
        </p:nvSpPr>
        <p:spPr>
          <a:xfrm>
            <a:off x="355678" y="1536784"/>
            <a:ext cx="8331122" cy="5262979"/>
          </a:xfrm>
          <a:prstGeom prst="rect">
            <a:avLst/>
          </a:prstGeom>
          <a:noFill/>
        </p:spPr>
        <p:txBody>
          <a:bodyPr wrap="square" rtlCol="0">
            <a:spAutoFit/>
          </a:bodyPr>
          <a:lstStyle/>
          <a:p>
            <a:r>
              <a:rPr lang="en-US" sz="2700" b="1" dirty="0">
                <a:latin typeface="Bookman Old Style"/>
              </a:rPr>
              <a:t>(3) Liability arising from vehicles or machines</a:t>
            </a:r>
            <a:endParaRPr lang="en-GB" sz="2700" b="1" dirty="0">
              <a:latin typeface="Bookman Old Style"/>
            </a:endParaRPr>
          </a:p>
          <a:p>
            <a:r>
              <a:rPr lang="en-GB" sz="2700" b="1" i="1" dirty="0">
                <a:latin typeface="Bookman Old Style"/>
              </a:rPr>
              <a:t>Section 437</a:t>
            </a:r>
            <a:r>
              <a:rPr lang="en-GB" sz="2700" dirty="0">
                <a:latin typeface="Bookman Old Style"/>
              </a:rPr>
              <a:t> “A person is responsible for injury caused by any conveyance propelled by mechanism which is in his possession or control, unless he proves that the injury results from force majeure or fault of the injured person.</a:t>
            </a:r>
          </a:p>
          <a:p>
            <a:r>
              <a:rPr lang="en-GB" sz="2700" dirty="0">
                <a:latin typeface="Bookman Old Style"/>
              </a:rPr>
              <a:t>	The same applies to the person who has in his possession things dangerous by nature of destination or on account of their mechanical action.”</a:t>
            </a:r>
          </a:p>
        </p:txBody>
      </p:sp>
      <p:sp>
        <p:nvSpPr>
          <p:cNvPr id="2" name="Slide Number Placeholder 1"/>
          <p:cNvSpPr>
            <a:spLocks noGrp="1"/>
          </p:cNvSpPr>
          <p:nvPr>
            <p:ph type="sldNum" sz="quarter" idx="12"/>
          </p:nvPr>
        </p:nvSpPr>
        <p:spPr/>
        <p:txBody>
          <a:bodyPr/>
          <a:lstStyle/>
          <a:p>
            <a:fld id="{AEDAE4D7-47EC-4444-8F74-101BA9C3A3F0}" type="slidenum">
              <a:rPr lang="en-US" smtClean="0"/>
              <a:pPr/>
              <a:t>13</a:t>
            </a:fld>
            <a:endParaRPr lang="en-US" dirty="0"/>
          </a:p>
        </p:txBody>
      </p:sp>
    </p:spTree>
    <p:extLst>
      <p:ext uri="{BB962C8B-B14F-4D97-AF65-F5344CB8AC3E}">
        <p14:creationId xmlns:p14="http://schemas.microsoft.com/office/powerpoint/2010/main" val="243051162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2216912" y="335111"/>
            <a:ext cx="5105885" cy="646331"/>
          </a:xfrm>
          <a:prstGeom prst="rect">
            <a:avLst/>
          </a:prstGeom>
          <a:noFill/>
        </p:spPr>
        <p:txBody>
          <a:bodyPr wrap="none" rtlCol="0">
            <a:spAutoFit/>
          </a:bodyPr>
          <a:lstStyle/>
          <a:p>
            <a:r>
              <a:rPr lang="en-US" sz="3600" b="1" dirty="0">
                <a:latin typeface="Bookman Old Style"/>
              </a:rPr>
              <a:t>IV. Scope of Damage</a:t>
            </a:r>
            <a:endParaRPr lang="en-GB" sz="3200" dirty="0">
              <a:latin typeface="Bookman Old Style"/>
            </a:endParaRPr>
          </a:p>
        </p:txBody>
      </p:sp>
      <p:sp>
        <p:nvSpPr>
          <p:cNvPr id="6" name="TextBox 5"/>
          <p:cNvSpPr txBox="1"/>
          <p:nvPr/>
        </p:nvSpPr>
        <p:spPr>
          <a:xfrm>
            <a:off x="355678" y="1536784"/>
            <a:ext cx="8331122" cy="3539430"/>
          </a:xfrm>
          <a:prstGeom prst="rect">
            <a:avLst/>
          </a:prstGeom>
          <a:noFill/>
        </p:spPr>
        <p:txBody>
          <a:bodyPr wrap="square" rtlCol="0">
            <a:spAutoFit/>
          </a:bodyPr>
          <a:lstStyle/>
          <a:p>
            <a:r>
              <a:rPr lang="en-GB" sz="2800" b="1" i="1" dirty="0">
                <a:latin typeface="Bookman Old Style"/>
              </a:rPr>
              <a:t>Section 438 </a:t>
            </a:r>
            <a:r>
              <a:rPr lang="en-GB" sz="2800" dirty="0">
                <a:latin typeface="Bookman Old Style"/>
              </a:rPr>
              <a:t>“The Court shall determine the manner and the extent of the compensation according to the circumstances and the gravity of the wrongful act.</a:t>
            </a:r>
          </a:p>
          <a:p>
            <a:r>
              <a:rPr lang="en-GB" sz="2800" dirty="0">
                <a:latin typeface="Bookman Old Style"/>
              </a:rPr>
              <a:t>	Compensation may include restitution of the property of which the injured person has been wrongfully deprived or its value as well as damages for any injury caused.”</a:t>
            </a:r>
            <a:endParaRPr lang="en-GB" sz="2800" dirty="0">
              <a:latin typeface="Bookman Old Style"/>
              <a:cs typeface="+mj-cs"/>
            </a:endParaRPr>
          </a:p>
        </p:txBody>
      </p:sp>
      <p:sp>
        <p:nvSpPr>
          <p:cNvPr id="2" name="Slide Number Placeholder 1"/>
          <p:cNvSpPr>
            <a:spLocks noGrp="1"/>
          </p:cNvSpPr>
          <p:nvPr>
            <p:ph type="sldNum" sz="quarter" idx="12"/>
          </p:nvPr>
        </p:nvSpPr>
        <p:spPr/>
        <p:txBody>
          <a:bodyPr/>
          <a:lstStyle/>
          <a:p>
            <a:fld id="{AEDAE4D7-47EC-4444-8F74-101BA9C3A3F0}" type="slidenum">
              <a:rPr lang="en-US" smtClean="0"/>
              <a:pPr/>
              <a:t>14</a:t>
            </a:fld>
            <a:endParaRPr lang="en-US" dirty="0"/>
          </a:p>
        </p:txBody>
      </p:sp>
    </p:spTree>
    <p:extLst>
      <p:ext uri="{BB962C8B-B14F-4D97-AF65-F5344CB8AC3E}">
        <p14:creationId xmlns:p14="http://schemas.microsoft.com/office/powerpoint/2010/main" val="415428786"/>
      </p:ext>
    </p:extLst>
  </p:cSld>
  <p:clrMapOvr>
    <a:masterClrMapping/>
  </p:clrMapOvr>
</p:sld>
</file>

<file path=ppt/theme/theme1.xml><?xml version="1.0" encoding="utf-8"?>
<a:theme xmlns:a="http://schemas.openxmlformats.org/drawingml/2006/main" name="Munin_Specific Performan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Props/app.xml><?xml version="1.0" encoding="utf-8"?>
<Properties xmlns="http://schemas.openxmlformats.org/officeDocument/2006/extended-properties" xmlns:vt="http://schemas.openxmlformats.org/officeDocument/2006/docPropsVTypes">
  <Template>Munin_Specific Performance</Template>
  <TotalTime>12508</TotalTime>
  <Words>917</Words>
  <Application>Microsoft Office PowerPoint</Application>
  <PresentationFormat>On-screen Show (4:3)</PresentationFormat>
  <Paragraphs>85</Paragraphs>
  <Slides>14</Slides>
  <Notes>5</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14</vt:i4>
      </vt:variant>
    </vt:vector>
  </HeadingPairs>
  <TitlesOfParts>
    <vt:vector size="18" baseType="lpstr">
      <vt:lpstr>Arial</vt:lpstr>
      <vt:lpstr>Bookman Old Style</vt:lpstr>
      <vt:lpstr>Calibri</vt:lpstr>
      <vt:lpstr>Munin_Specific Performance</vt:lpstr>
      <vt:lpstr>TU 122 LAW IN EVERYDAY LIFE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Specific performance and damages in Thai law: defects in legal transplant</dc:title>
  <dc:creator>ALL</dc:creator>
  <cp:lastModifiedBy>Nadnaphas Leakpech</cp:lastModifiedBy>
  <cp:revision>351</cp:revision>
  <dcterms:created xsi:type="dcterms:W3CDTF">2014-05-06T17:21:22Z</dcterms:created>
  <dcterms:modified xsi:type="dcterms:W3CDTF">2018-03-24T05:56:56Z</dcterms:modified>
</cp:coreProperties>
</file>