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54"/>
  </p:notesMasterIdLst>
  <p:handoutMasterIdLst>
    <p:handoutMasterId r:id="rId55"/>
  </p:handoutMasterIdLst>
  <p:sldIdLst>
    <p:sldId id="256" r:id="rId2"/>
    <p:sldId id="264" r:id="rId3"/>
    <p:sldId id="293" r:id="rId4"/>
    <p:sldId id="269" r:id="rId5"/>
    <p:sldId id="305" r:id="rId6"/>
    <p:sldId id="265" r:id="rId7"/>
    <p:sldId id="306" r:id="rId8"/>
    <p:sldId id="307" r:id="rId9"/>
    <p:sldId id="310" r:id="rId10"/>
    <p:sldId id="311" r:id="rId11"/>
    <p:sldId id="257" r:id="rId12"/>
    <p:sldId id="285" r:id="rId13"/>
    <p:sldId id="286" r:id="rId14"/>
    <p:sldId id="308" r:id="rId15"/>
    <p:sldId id="258" r:id="rId16"/>
    <p:sldId id="300" r:id="rId17"/>
    <p:sldId id="259" r:id="rId18"/>
    <p:sldId id="260" r:id="rId19"/>
    <p:sldId id="261" r:id="rId20"/>
    <p:sldId id="262" r:id="rId21"/>
    <p:sldId id="263" r:id="rId22"/>
    <p:sldId id="266" r:id="rId23"/>
    <p:sldId id="267" r:id="rId24"/>
    <p:sldId id="268" r:id="rId25"/>
    <p:sldId id="270" r:id="rId26"/>
    <p:sldId id="271" r:id="rId27"/>
    <p:sldId id="272" r:id="rId28"/>
    <p:sldId id="273" r:id="rId29"/>
    <p:sldId id="274" r:id="rId30"/>
    <p:sldId id="275" r:id="rId31"/>
    <p:sldId id="276" r:id="rId32"/>
    <p:sldId id="282" r:id="rId33"/>
    <p:sldId id="309" r:id="rId34"/>
    <p:sldId id="277" r:id="rId35"/>
    <p:sldId id="283" r:id="rId36"/>
    <p:sldId id="284" r:id="rId37"/>
    <p:sldId id="278" r:id="rId38"/>
    <p:sldId id="279" r:id="rId39"/>
    <p:sldId id="287" r:id="rId40"/>
    <p:sldId id="299" r:id="rId41"/>
    <p:sldId id="288" r:id="rId42"/>
    <p:sldId id="289" r:id="rId43"/>
    <p:sldId id="295" r:id="rId44"/>
    <p:sldId id="294" r:id="rId45"/>
    <p:sldId id="296" r:id="rId46"/>
    <p:sldId id="297" r:id="rId47"/>
    <p:sldId id="298" r:id="rId48"/>
    <p:sldId id="291" r:id="rId49"/>
    <p:sldId id="292" r:id="rId50"/>
    <p:sldId id="301" r:id="rId51"/>
    <p:sldId id="280" r:id="rId52"/>
    <p:sldId id="303" r:id="rId53"/>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7155" autoAdjust="0"/>
    <p:restoredTop sz="94660"/>
  </p:normalViewPr>
  <p:slideViewPr>
    <p:cSldViewPr>
      <p:cViewPr varScale="1">
        <p:scale>
          <a:sx n="83" d="100"/>
          <a:sy n="83" d="100"/>
        </p:scale>
        <p:origin x="-98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a:defRPr sz="1200"/>
            </a:lvl1pPr>
          </a:lstStyle>
          <a:p>
            <a:fld id="{D73775F6-7ABD-4D09-ABAE-EF36FB499564}" type="datetimeFigureOut">
              <a:rPr lang="th-TH" smtClean="0"/>
              <a:t>15/09/58</a:t>
            </a:fld>
            <a:endParaRPr lang="th-TH"/>
          </a:p>
        </p:txBody>
      </p:sp>
      <p:sp>
        <p:nvSpPr>
          <p:cNvPr id="4" name="Footer Placeholder 3"/>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49688" y="9378950"/>
            <a:ext cx="2946400" cy="493713"/>
          </a:xfrm>
          <a:prstGeom prst="rect">
            <a:avLst/>
          </a:prstGeom>
        </p:spPr>
        <p:txBody>
          <a:bodyPr vert="horz" lIns="91440" tIns="45720" rIns="91440" bIns="45720" rtlCol="0" anchor="b"/>
          <a:lstStyle>
            <a:lvl1pPr algn="r">
              <a:defRPr sz="1200"/>
            </a:lvl1pPr>
          </a:lstStyle>
          <a:p>
            <a:fld id="{727855F8-3AD4-44A0-BC68-8CEE0D68B2CD}" type="slidenum">
              <a:rPr lang="th-TH" smtClean="0"/>
              <a:t>‹#›</a:t>
            </a:fld>
            <a:endParaRPr lang="th-TH"/>
          </a:p>
        </p:txBody>
      </p:sp>
    </p:spTree>
    <p:extLst>
      <p:ext uri="{BB962C8B-B14F-4D97-AF65-F5344CB8AC3E}">
        <p14:creationId xmlns:p14="http://schemas.microsoft.com/office/powerpoint/2010/main" val="1651994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DABF785A-0643-42E6-A1E4-F19599713D41}" type="datetimeFigureOut">
              <a:rPr lang="th-TH" smtClean="0"/>
              <a:t>15/09/58</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DB25ED93-21E6-4224-906B-A07E67517B11}" type="slidenum">
              <a:rPr lang="th-TH" smtClean="0"/>
              <a:t>‹#›</a:t>
            </a:fld>
            <a:endParaRPr lang="th-TH"/>
          </a:p>
        </p:txBody>
      </p:sp>
    </p:spTree>
    <p:extLst>
      <p:ext uri="{BB962C8B-B14F-4D97-AF65-F5344CB8AC3E}">
        <p14:creationId xmlns:p14="http://schemas.microsoft.com/office/powerpoint/2010/main" val="342522637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47F3D46-8CE8-4456-9391-B13016714598}" type="datetime1">
              <a:rPr lang="th-TH" smtClean="0"/>
              <a:t>15/09/58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0C239E30-151B-4DF4-885C-DF48A0E03858}" type="slidenum">
              <a:rPr lang="th-TH" smtClean="0"/>
              <a:t>‹#›</a:t>
            </a:fld>
            <a:endParaRPr lang="th-TH"/>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8B7DFEC-596E-41A7-A007-05612285CE0D}" type="datetime1">
              <a:rPr lang="th-TH" smtClean="0"/>
              <a:t>15/09/58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0C239E30-151B-4DF4-885C-DF48A0E03858}" type="slidenum">
              <a:rPr lang="th-TH" smtClean="0"/>
              <a:t>‹#›</a:t>
            </a:fld>
            <a:endParaRPr lang="th-TH"/>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3AADF7-2A95-44F9-8A5F-F740913DFC5D}" type="datetime1">
              <a:rPr lang="th-TH" smtClean="0"/>
              <a:t>15/09/58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0C239E30-151B-4DF4-885C-DF48A0E03858}" type="slidenum">
              <a:rPr lang="th-TH" smtClean="0"/>
              <a:t>‹#›</a:t>
            </a:fld>
            <a:endParaRPr lang="th-TH"/>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AA03406-6DFF-4469-A83C-955DE56A818C}" type="datetime1">
              <a:rPr lang="th-TH" smtClean="0"/>
              <a:t>15/09/58</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0C239E30-151B-4DF4-885C-DF48A0E03858}" type="slidenum">
              <a:rPr lang="th-TH" smtClean="0"/>
              <a:t>‹#›</a:t>
            </a:fld>
            <a:endParaRPr lang="th-TH"/>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66705C2-9562-4610-95B6-1E6E626A1661}" type="datetime1">
              <a:rPr lang="th-TH" smtClean="0"/>
              <a:t>15/09/58</a:t>
            </a:fld>
            <a:endParaRPr lang="th-TH"/>
          </a:p>
        </p:txBody>
      </p:sp>
      <p:sp>
        <p:nvSpPr>
          <p:cNvPr id="8" name="Footer Placeholder 7"/>
          <p:cNvSpPr>
            <a:spLocks noGrp="1"/>
          </p:cNvSpPr>
          <p:nvPr>
            <p:ph type="ftr" sz="quarter" idx="11"/>
          </p:nvPr>
        </p:nvSpPr>
        <p:spPr/>
        <p:txBody>
          <a:bodyPr/>
          <a:lstStyle/>
          <a:p>
            <a:r>
              <a:rPr lang="en-US" smtClean="0"/>
              <a:t>Chanin Mephokee</a:t>
            </a:r>
            <a:endParaRPr lang="th-TH"/>
          </a:p>
        </p:txBody>
      </p:sp>
      <p:sp>
        <p:nvSpPr>
          <p:cNvPr id="9" name="Slide Number Placeholder 8"/>
          <p:cNvSpPr>
            <a:spLocks noGrp="1"/>
          </p:cNvSpPr>
          <p:nvPr>
            <p:ph type="sldNum" sz="quarter" idx="12"/>
          </p:nvPr>
        </p:nvSpPr>
        <p:spPr/>
        <p:txBody>
          <a:bodyPr/>
          <a:lstStyle/>
          <a:p>
            <a:fld id="{0C239E30-151B-4DF4-885C-DF48A0E03858}" type="slidenum">
              <a:rPr lang="th-TH" smtClean="0"/>
              <a:t>‹#›</a:t>
            </a:fld>
            <a:endParaRPr lang="th-TH"/>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225B127-1C43-4D56-84B9-214652E901D5}" type="datetime1">
              <a:rPr lang="th-TH" smtClean="0"/>
              <a:t>15/09/58</a:t>
            </a:fld>
            <a:endParaRPr lang="th-TH"/>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a:t>
            </a:fld>
            <a:endParaRPr lang="th-TH"/>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BFF22B-2865-4DB3-B624-C74EC376C9AA}" type="datetime1">
              <a:rPr lang="th-TH" smtClean="0"/>
              <a:t>15/09/58</a:t>
            </a:fld>
            <a:endParaRPr lang="th-TH"/>
          </a:p>
        </p:txBody>
      </p:sp>
      <p:sp>
        <p:nvSpPr>
          <p:cNvPr id="3" name="Footer Placeholder 2"/>
          <p:cNvSpPr>
            <a:spLocks noGrp="1"/>
          </p:cNvSpPr>
          <p:nvPr>
            <p:ph type="ftr" sz="quarter" idx="11"/>
          </p:nvPr>
        </p:nvSpPr>
        <p:spPr/>
        <p:txBody>
          <a:bodyPr/>
          <a:lstStyle/>
          <a:p>
            <a:r>
              <a:rPr lang="en-US" smtClean="0"/>
              <a:t>Chanin Mephokee</a:t>
            </a:r>
            <a:endParaRPr lang="th-TH"/>
          </a:p>
        </p:txBody>
      </p:sp>
      <p:sp>
        <p:nvSpPr>
          <p:cNvPr id="4" name="Slide Number Placeholder 3"/>
          <p:cNvSpPr>
            <a:spLocks noGrp="1"/>
          </p:cNvSpPr>
          <p:nvPr>
            <p:ph type="sldNum" sz="quarter" idx="12"/>
          </p:nvPr>
        </p:nvSpPr>
        <p:spPr/>
        <p:txBody>
          <a:bodyPr/>
          <a:lstStyle/>
          <a:p>
            <a:fld id="{0C239E30-151B-4DF4-885C-DF48A0E03858}" type="slidenum">
              <a:rPr lang="th-TH" smtClean="0"/>
              <a:t>‹#›</a:t>
            </a:fld>
            <a:endParaRPr lang="th-TH"/>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3F2708-E704-4164-B598-F1D8FD82683F}" type="datetime1">
              <a:rPr lang="th-TH" smtClean="0"/>
              <a:t>15/09/58</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0C239E30-151B-4DF4-885C-DF48A0E03858}" type="slidenum">
              <a:rPr lang="th-TH" smtClean="0"/>
              <a:t>‹#›</a:t>
            </a:fld>
            <a:endParaRPr lang="th-TH"/>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875ACC-231B-409F-9151-9E2CAE73FD24}" type="datetime1">
              <a:rPr lang="th-TH" smtClean="0"/>
              <a:t>15/09/58</a:t>
            </a:fld>
            <a:endParaRPr lang="th-TH"/>
          </a:p>
        </p:txBody>
      </p:sp>
      <p:sp>
        <p:nvSpPr>
          <p:cNvPr id="6" name="Footer Placeholder 5"/>
          <p:cNvSpPr>
            <a:spLocks noGrp="1"/>
          </p:cNvSpPr>
          <p:nvPr>
            <p:ph type="ftr" sz="quarter" idx="11"/>
          </p:nvPr>
        </p:nvSpPr>
        <p:spPr/>
        <p:txBody>
          <a:bodyPr/>
          <a:lstStyle/>
          <a:p>
            <a:r>
              <a:rPr lang="en-US" smtClean="0"/>
              <a:t>Chanin Mephokee</a:t>
            </a:r>
            <a:endParaRPr lang="th-TH"/>
          </a:p>
        </p:txBody>
      </p:sp>
      <p:sp>
        <p:nvSpPr>
          <p:cNvPr id="7" name="Slide Number Placeholder 6"/>
          <p:cNvSpPr>
            <a:spLocks noGrp="1"/>
          </p:cNvSpPr>
          <p:nvPr>
            <p:ph type="sldNum" sz="quarter" idx="12"/>
          </p:nvPr>
        </p:nvSpPr>
        <p:spPr/>
        <p:txBody>
          <a:bodyPr/>
          <a:lstStyle/>
          <a:p>
            <a:fld id="{0C239E30-151B-4DF4-885C-DF48A0E03858}" type="slidenum">
              <a:rPr lang="th-TH" smtClean="0"/>
              <a:t>‹#›</a:t>
            </a:fld>
            <a:endParaRPr lang="th-TH"/>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69DACF-D994-40A0-A7D6-9D85E9FC83B4}" type="datetime1">
              <a:rPr lang="th-TH" smtClean="0"/>
              <a:t>15/09/58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0C239E30-151B-4DF4-885C-DF48A0E03858}" type="slidenum">
              <a:rPr lang="th-TH" smtClean="0"/>
              <a:t>‹#›</a:t>
            </a:fld>
            <a:endParaRPr lang="th-TH"/>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23DB19-91B9-4D22-BB54-8B7C7F421800}" type="datetime1">
              <a:rPr lang="th-TH" smtClean="0"/>
              <a:t>15/09/58</a:t>
            </a:fld>
            <a:endParaRPr lang="th-TH"/>
          </a:p>
        </p:txBody>
      </p:sp>
      <p:sp>
        <p:nvSpPr>
          <p:cNvPr id="5" name="Footer Placeholder 4"/>
          <p:cNvSpPr>
            <a:spLocks noGrp="1"/>
          </p:cNvSpPr>
          <p:nvPr>
            <p:ph type="ftr" sz="quarter" idx="11"/>
          </p:nvPr>
        </p:nvSpPr>
        <p:spPr/>
        <p:txBody>
          <a:bodyPr/>
          <a:lstStyle/>
          <a:p>
            <a:r>
              <a:rPr lang="en-US" smtClean="0"/>
              <a:t>Chanin Mephokee</a:t>
            </a:r>
            <a:endParaRPr lang="th-TH"/>
          </a:p>
        </p:txBody>
      </p:sp>
      <p:sp>
        <p:nvSpPr>
          <p:cNvPr id="6" name="Slide Number Placeholder 5"/>
          <p:cNvSpPr>
            <a:spLocks noGrp="1"/>
          </p:cNvSpPr>
          <p:nvPr>
            <p:ph type="sldNum" sz="quarter" idx="12"/>
          </p:nvPr>
        </p:nvSpPr>
        <p:spPr/>
        <p:txBody>
          <a:bodyPr/>
          <a:lstStyle/>
          <a:p>
            <a:fld id="{0C239E30-151B-4DF4-885C-DF48A0E03858}" type="slidenum">
              <a:rPr lang="th-TH" smtClean="0"/>
              <a:t>‹#›</a:t>
            </a:fld>
            <a:endParaRPr lang="th-TH"/>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9929D578-0729-48E3-A58D-D986D88A51D1}" type="datetime1">
              <a:rPr lang="th-TH" smtClean="0"/>
              <a:t>15/09/58</a:t>
            </a:fld>
            <a:endParaRPr lang="th-TH"/>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r>
              <a:rPr lang="en-US" smtClean="0"/>
              <a:t>Chanin Mephokee</a:t>
            </a:r>
            <a:endParaRPr lang="th-TH"/>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0C239E30-151B-4DF4-885C-DF48A0E03858}"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iming>
    <p:tnLst>
      <p:par>
        <p:cTn id="1" dur="indefinite" restart="never" nodeType="tmRoot"/>
      </p:par>
    </p:tnLst>
  </p:timing>
  <p:hf hdr="0" dt="0"/>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US" dirty="0" err="1" smtClean="0"/>
              <a:t>Chanin</a:t>
            </a:r>
            <a:r>
              <a:rPr lang="en-US" dirty="0" smtClean="0"/>
              <a:t> </a:t>
            </a:r>
            <a:r>
              <a:rPr lang="en-US" dirty="0" err="1" smtClean="0"/>
              <a:t>Mephokee</a:t>
            </a:r>
            <a:endParaRPr lang="en-US" dirty="0" smtClean="0"/>
          </a:p>
          <a:p>
            <a:r>
              <a:rPr lang="en-US" dirty="0" smtClean="0"/>
              <a:t>EE460</a:t>
            </a:r>
            <a:endParaRPr lang="th-TH" dirty="0"/>
          </a:p>
        </p:txBody>
      </p:sp>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1</a:t>
            </a:fld>
            <a:endParaRPr lang="th-TH"/>
          </a:p>
        </p:txBody>
      </p:sp>
      <p:sp>
        <p:nvSpPr>
          <p:cNvPr id="2" name="Title 1"/>
          <p:cNvSpPr>
            <a:spLocks noGrp="1"/>
          </p:cNvSpPr>
          <p:nvPr>
            <p:ph type="ctrTitle"/>
          </p:nvPr>
        </p:nvSpPr>
        <p:spPr>
          <a:xfrm>
            <a:off x="817581" y="2204865"/>
            <a:ext cx="7175351" cy="2088232"/>
          </a:xfrm>
        </p:spPr>
        <p:txBody>
          <a:bodyPr/>
          <a:lstStyle/>
          <a:p>
            <a:r>
              <a:rPr lang="en-US" dirty="0" smtClean="0"/>
              <a:t>Agricultural Sector</a:t>
            </a:r>
            <a:endParaRPr lang="th-TH" dirty="0"/>
          </a:p>
        </p:txBody>
      </p:sp>
    </p:spTree>
    <p:extLst>
      <p:ext uri="{BB962C8B-B14F-4D97-AF65-F5344CB8AC3E}">
        <p14:creationId xmlns:p14="http://schemas.microsoft.com/office/powerpoint/2010/main" val="32378394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a:t>
            </a:fld>
            <a:endParaRPr lang="th-TH"/>
          </a:p>
        </p:txBody>
      </p:sp>
      <p:sp>
        <p:nvSpPr>
          <p:cNvPr id="2" name="Title 1"/>
          <p:cNvSpPr>
            <a:spLocks noGrp="1"/>
          </p:cNvSpPr>
          <p:nvPr>
            <p:ph type="title"/>
          </p:nvPr>
        </p:nvSpPr>
        <p:spPr>
          <a:xfrm>
            <a:off x="467544" y="260648"/>
            <a:ext cx="8229600" cy="864096"/>
          </a:xfrm>
        </p:spPr>
        <p:txBody>
          <a:bodyPr/>
          <a:lstStyle/>
          <a:p>
            <a:r>
              <a:rPr lang="en-US" dirty="0" smtClean="0"/>
              <a:t>Background</a:t>
            </a:r>
            <a:endParaRPr lang="th-TH" dirty="0"/>
          </a:p>
        </p:txBody>
      </p:sp>
      <p:sp>
        <p:nvSpPr>
          <p:cNvPr id="3" name="Content Placeholder 2"/>
          <p:cNvSpPr>
            <a:spLocks noGrp="1"/>
          </p:cNvSpPr>
          <p:nvPr>
            <p:ph sz="quarter" idx="13"/>
          </p:nvPr>
        </p:nvSpPr>
        <p:spPr>
          <a:xfrm>
            <a:off x="1143000" y="1268760"/>
            <a:ext cx="7317432" cy="4464496"/>
          </a:xfrm>
        </p:spPr>
        <p:txBody>
          <a:bodyPr>
            <a:normAutofit/>
          </a:bodyPr>
          <a:lstStyle/>
          <a:p>
            <a:r>
              <a:rPr lang="en-US" dirty="0" smtClean="0"/>
              <a:t>Over almost four decades, from 1968 to 2005, Thailand’s economic output grew in the real terms at an average annual rate of 6.5 percent.</a:t>
            </a:r>
          </a:p>
          <a:p>
            <a:r>
              <a:rPr lang="en-US" dirty="0" smtClean="0"/>
              <a:t>The boom decade (1986-1996) which preceded the Asian crisis of 1997-1999, Thailand growth rate was 9.5 percent that was the fastest  in the world.</a:t>
            </a:r>
          </a:p>
          <a:p>
            <a:r>
              <a:rPr lang="en-US" dirty="0" smtClean="0"/>
              <a:t>However, the agricultural output grew more slowly than GDP, implying a declining share of agriculture in aggregate output.</a:t>
            </a:r>
          </a:p>
          <a:p>
            <a:r>
              <a:rPr lang="en-US" dirty="0" smtClean="0"/>
              <a:t>.</a:t>
            </a:r>
            <a:endParaRPr lang="th-TH" dirty="0"/>
          </a:p>
        </p:txBody>
      </p:sp>
    </p:spTree>
    <p:extLst>
      <p:ext uri="{BB962C8B-B14F-4D97-AF65-F5344CB8AC3E}">
        <p14:creationId xmlns:p14="http://schemas.microsoft.com/office/powerpoint/2010/main" val="38904383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3</a:t>
            </a:fld>
            <a:endParaRPr lang="th-TH"/>
          </a:p>
        </p:txBody>
      </p:sp>
      <p:sp>
        <p:nvSpPr>
          <p:cNvPr id="2" name="Title 1"/>
          <p:cNvSpPr>
            <a:spLocks noGrp="1"/>
          </p:cNvSpPr>
          <p:nvPr>
            <p:ph type="title"/>
          </p:nvPr>
        </p:nvSpPr>
        <p:spPr/>
        <p:txBody>
          <a:bodyPr/>
          <a:lstStyle/>
          <a:p>
            <a:r>
              <a:rPr lang="en-US" dirty="0" smtClean="0"/>
              <a:t>Declining Sector</a:t>
            </a:r>
            <a:endParaRPr lang="th-TH" dirty="0"/>
          </a:p>
        </p:txBody>
      </p:sp>
      <p:sp>
        <p:nvSpPr>
          <p:cNvPr id="3" name="Content Placeholder 2"/>
          <p:cNvSpPr>
            <a:spLocks noGrp="1"/>
          </p:cNvSpPr>
          <p:nvPr>
            <p:ph sz="quarter" idx="13"/>
          </p:nvPr>
        </p:nvSpPr>
        <p:spPr/>
        <p:txBody>
          <a:bodyPr>
            <a:normAutofit fontScale="92500"/>
          </a:bodyPr>
          <a:lstStyle/>
          <a:p>
            <a:r>
              <a:rPr lang="en-US" dirty="0"/>
              <a:t>The agricultural sector accounted for 32 percent of GDP in 1965. By 2004 this share had declined to 10 percent. Over the same period the GDP share of industry rose from 23 to 43 and the share of services grew from 45 to 47 percent.</a:t>
            </a:r>
          </a:p>
          <a:p>
            <a:r>
              <a:rPr lang="en-US" dirty="0"/>
              <a:t>There was a change in distribution of expenditure as income increased. The expenditure on rice, maize, and cassava declines as a share of total expenditures. But the shares of fruits, poultry, cattle and rubber increased</a:t>
            </a:r>
            <a:endParaRPr lang="th-TH" dirty="0"/>
          </a:p>
        </p:txBody>
      </p:sp>
    </p:spTree>
    <p:extLst>
      <p:ext uri="{BB962C8B-B14F-4D97-AF65-F5344CB8AC3E}">
        <p14:creationId xmlns:p14="http://schemas.microsoft.com/office/powerpoint/2010/main" val="13718612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a:t>
            </a:fld>
            <a:endParaRPr lang="th-TH"/>
          </a:p>
        </p:txBody>
      </p:sp>
      <p:sp>
        <p:nvSpPr>
          <p:cNvPr id="2" name="Title 1"/>
          <p:cNvSpPr>
            <a:spLocks noGrp="1"/>
          </p:cNvSpPr>
          <p:nvPr>
            <p:ph type="title"/>
          </p:nvPr>
        </p:nvSpPr>
        <p:spPr>
          <a:xfrm>
            <a:off x="971601" y="4372168"/>
            <a:ext cx="7334200" cy="1143000"/>
          </a:xfrm>
        </p:spPr>
        <p:txBody>
          <a:bodyPr/>
          <a:lstStyle/>
          <a:p>
            <a:r>
              <a:rPr lang="en-US" sz="3600" dirty="0" smtClean="0"/>
              <a:t>Real Growth of GDP, Thailand</a:t>
            </a:r>
            <a:endParaRPr lang="th-TH" sz="36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1604039195"/>
              </p:ext>
            </p:extLst>
          </p:nvPr>
        </p:nvGraphicFramePr>
        <p:xfrm>
          <a:off x="971599" y="731838"/>
          <a:ext cx="7416825" cy="3129209"/>
        </p:xfrm>
        <a:graphic>
          <a:graphicData uri="http://schemas.openxmlformats.org/drawingml/2006/table">
            <a:tbl>
              <a:tblPr firstRow="1" bandRow="1">
                <a:tableStyleId>{5C22544A-7EE6-4342-B048-85BDC9FD1C3A}</a:tableStyleId>
              </a:tblPr>
              <a:tblGrid>
                <a:gridCol w="1470156"/>
                <a:gridCol w="1168134"/>
                <a:gridCol w="1070122"/>
                <a:gridCol w="1236138"/>
                <a:gridCol w="1198142"/>
                <a:gridCol w="1274133"/>
              </a:tblGrid>
              <a:tr h="770965">
                <a:tc>
                  <a:txBody>
                    <a:bodyPr/>
                    <a:lstStyle/>
                    <a:p>
                      <a:endParaRPr lang="th-TH" dirty="0"/>
                    </a:p>
                  </a:txBody>
                  <a:tcPr marL="71120" marR="71120"/>
                </a:tc>
                <a:tc>
                  <a:txBody>
                    <a:bodyPr/>
                    <a:lstStyle/>
                    <a:p>
                      <a:r>
                        <a:rPr lang="en-US" sz="1400" dirty="0" smtClean="0"/>
                        <a:t>Pre-boom</a:t>
                      </a:r>
                    </a:p>
                    <a:p>
                      <a:r>
                        <a:rPr lang="en-US" sz="1400" dirty="0" smtClean="0"/>
                        <a:t>1968-1986</a:t>
                      </a:r>
                      <a:endParaRPr lang="th-TH" sz="1400" dirty="0"/>
                    </a:p>
                  </a:txBody>
                  <a:tcPr marL="71120" marR="71120"/>
                </a:tc>
                <a:tc>
                  <a:txBody>
                    <a:bodyPr/>
                    <a:lstStyle/>
                    <a:p>
                      <a:r>
                        <a:rPr lang="en-US" sz="1400" dirty="0" smtClean="0"/>
                        <a:t>Boom</a:t>
                      </a:r>
                    </a:p>
                    <a:p>
                      <a:r>
                        <a:rPr lang="en-US" sz="1400" dirty="0" smtClean="0"/>
                        <a:t>1987-1996</a:t>
                      </a:r>
                      <a:endParaRPr lang="th-TH" sz="1400" dirty="0"/>
                    </a:p>
                  </a:txBody>
                  <a:tcPr marL="71120" marR="71120"/>
                </a:tc>
                <a:tc>
                  <a:txBody>
                    <a:bodyPr/>
                    <a:lstStyle/>
                    <a:p>
                      <a:r>
                        <a:rPr lang="en-US" sz="1400" dirty="0" smtClean="0"/>
                        <a:t>Crisis</a:t>
                      </a:r>
                    </a:p>
                    <a:p>
                      <a:r>
                        <a:rPr lang="en-US" sz="1400" dirty="0" smtClean="0"/>
                        <a:t>1997-1999</a:t>
                      </a:r>
                      <a:endParaRPr lang="th-TH" sz="1400" dirty="0"/>
                    </a:p>
                  </a:txBody>
                  <a:tcPr marL="71120" marR="71120"/>
                </a:tc>
                <a:tc>
                  <a:txBody>
                    <a:bodyPr/>
                    <a:lstStyle/>
                    <a:p>
                      <a:r>
                        <a:rPr lang="en-US" sz="1400" dirty="0" smtClean="0"/>
                        <a:t>Recovery</a:t>
                      </a:r>
                    </a:p>
                    <a:p>
                      <a:r>
                        <a:rPr lang="en-US" sz="1400" dirty="0" smtClean="0"/>
                        <a:t>2000-2005</a:t>
                      </a:r>
                      <a:endParaRPr lang="th-TH" sz="1400" dirty="0"/>
                    </a:p>
                  </a:txBody>
                  <a:tcPr marL="71120" marR="71120"/>
                </a:tc>
                <a:tc>
                  <a:txBody>
                    <a:bodyPr/>
                    <a:lstStyle/>
                    <a:p>
                      <a:r>
                        <a:rPr lang="en-US" sz="1400" dirty="0" smtClean="0"/>
                        <a:t>1986-2005</a:t>
                      </a:r>
                      <a:endParaRPr lang="th-TH" sz="1400" dirty="0"/>
                    </a:p>
                  </a:txBody>
                  <a:tcPr marL="71120" marR="71120"/>
                </a:tc>
              </a:tr>
              <a:tr h="589561">
                <a:tc>
                  <a:txBody>
                    <a:bodyPr/>
                    <a:lstStyle/>
                    <a:p>
                      <a:r>
                        <a:rPr lang="en-US" sz="1600" dirty="0" smtClean="0"/>
                        <a:t>Total GDP</a:t>
                      </a:r>
                      <a:endParaRPr lang="th-TH" sz="1600" dirty="0"/>
                    </a:p>
                  </a:txBody>
                  <a:tcPr marL="71120" marR="71120"/>
                </a:tc>
                <a:tc>
                  <a:txBody>
                    <a:bodyPr/>
                    <a:lstStyle/>
                    <a:p>
                      <a:r>
                        <a:rPr lang="en-US" sz="2000" dirty="0" smtClean="0"/>
                        <a:t>6.7</a:t>
                      </a:r>
                      <a:endParaRPr lang="th-TH" sz="2000" dirty="0"/>
                    </a:p>
                  </a:txBody>
                  <a:tcPr marL="71120" marR="71120"/>
                </a:tc>
                <a:tc>
                  <a:txBody>
                    <a:bodyPr/>
                    <a:lstStyle/>
                    <a:p>
                      <a:r>
                        <a:rPr lang="en-US" sz="2000" dirty="0" smtClean="0"/>
                        <a:t>9.5</a:t>
                      </a:r>
                      <a:endParaRPr lang="th-TH" sz="2000" dirty="0"/>
                    </a:p>
                  </a:txBody>
                  <a:tcPr marL="71120" marR="71120"/>
                </a:tc>
                <a:tc>
                  <a:txBody>
                    <a:bodyPr/>
                    <a:lstStyle/>
                    <a:p>
                      <a:r>
                        <a:rPr lang="en-US" sz="2000" dirty="0" smtClean="0"/>
                        <a:t>-2.5</a:t>
                      </a:r>
                      <a:endParaRPr lang="th-TH" sz="2000" dirty="0"/>
                    </a:p>
                  </a:txBody>
                  <a:tcPr marL="71120" marR="71120"/>
                </a:tc>
                <a:tc>
                  <a:txBody>
                    <a:bodyPr/>
                    <a:lstStyle/>
                    <a:p>
                      <a:r>
                        <a:rPr lang="en-US" sz="2000" dirty="0" smtClean="0"/>
                        <a:t>5.1</a:t>
                      </a:r>
                      <a:endParaRPr lang="th-TH" sz="2000" dirty="0"/>
                    </a:p>
                  </a:txBody>
                  <a:tcPr marL="71120" marR="71120"/>
                </a:tc>
                <a:tc>
                  <a:txBody>
                    <a:bodyPr/>
                    <a:lstStyle/>
                    <a:p>
                      <a:r>
                        <a:rPr lang="en-US" sz="2000" dirty="0" smtClean="0"/>
                        <a:t>6.5</a:t>
                      </a:r>
                      <a:endParaRPr lang="th-TH" sz="2000" dirty="0"/>
                    </a:p>
                  </a:txBody>
                  <a:tcPr marL="71120" marR="71120"/>
                </a:tc>
              </a:tr>
              <a:tr h="589561">
                <a:tc>
                  <a:txBody>
                    <a:bodyPr/>
                    <a:lstStyle/>
                    <a:p>
                      <a:r>
                        <a:rPr lang="en-US" sz="1600" dirty="0" smtClean="0"/>
                        <a:t>Agriculture</a:t>
                      </a:r>
                      <a:endParaRPr lang="th-TH" sz="1600" dirty="0"/>
                    </a:p>
                  </a:txBody>
                  <a:tcPr marL="71120" marR="71120"/>
                </a:tc>
                <a:tc>
                  <a:txBody>
                    <a:bodyPr/>
                    <a:lstStyle/>
                    <a:p>
                      <a:r>
                        <a:rPr lang="en-US" sz="2000" dirty="0" smtClean="0"/>
                        <a:t>4.5</a:t>
                      </a:r>
                      <a:endParaRPr lang="th-TH" sz="2000" dirty="0"/>
                    </a:p>
                  </a:txBody>
                  <a:tcPr marL="71120" marR="71120"/>
                </a:tc>
                <a:tc>
                  <a:txBody>
                    <a:bodyPr/>
                    <a:lstStyle/>
                    <a:p>
                      <a:r>
                        <a:rPr lang="en-US" sz="2000" dirty="0" smtClean="0"/>
                        <a:t>2.6</a:t>
                      </a:r>
                      <a:endParaRPr lang="th-TH" sz="2000" dirty="0"/>
                    </a:p>
                  </a:txBody>
                  <a:tcPr marL="71120" marR="71120"/>
                </a:tc>
                <a:tc>
                  <a:txBody>
                    <a:bodyPr/>
                    <a:lstStyle/>
                    <a:p>
                      <a:r>
                        <a:rPr lang="en-US" sz="2000" dirty="0" smtClean="0"/>
                        <a:t>0.1</a:t>
                      </a:r>
                      <a:endParaRPr lang="th-TH" sz="2000" dirty="0"/>
                    </a:p>
                  </a:txBody>
                  <a:tcPr marL="71120" marR="71120"/>
                </a:tc>
                <a:tc>
                  <a:txBody>
                    <a:bodyPr/>
                    <a:lstStyle/>
                    <a:p>
                      <a:r>
                        <a:rPr lang="en-US" sz="2000" dirty="0" smtClean="0"/>
                        <a:t>3.6</a:t>
                      </a:r>
                      <a:endParaRPr lang="th-TH" sz="2000" dirty="0"/>
                    </a:p>
                  </a:txBody>
                  <a:tcPr marL="71120" marR="71120"/>
                </a:tc>
                <a:tc>
                  <a:txBody>
                    <a:bodyPr/>
                    <a:lstStyle/>
                    <a:p>
                      <a:r>
                        <a:rPr lang="en-US" sz="2000" dirty="0" smtClean="0"/>
                        <a:t>3.5</a:t>
                      </a:r>
                      <a:endParaRPr lang="th-TH" sz="2000" dirty="0"/>
                    </a:p>
                  </a:txBody>
                  <a:tcPr marL="71120" marR="71120"/>
                </a:tc>
              </a:tr>
              <a:tr h="589561">
                <a:tc>
                  <a:txBody>
                    <a:bodyPr/>
                    <a:lstStyle/>
                    <a:p>
                      <a:r>
                        <a:rPr lang="en-US" sz="1600" dirty="0" smtClean="0"/>
                        <a:t>Industry</a:t>
                      </a:r>
                      <a:endParaRPr lang="th-TH" sz="1600" dirty="0"/>
                    </a:p>
                  </a:txBody>
                  <a:tcPr marL="71120" marR="71120"/>
                </a:tc>
                <a:tc>
                  <a:txBody>
                    <a:bodyPr/>
                    <a:lstStyle/>
                    <a:p>
                      <a:r>
                        <a:rPr lang="en-US" sz="2000" dirty="0" smtClean="0"/>
                        <a:t>8.5</a:t>
                      </a:r>
                      <a:endParaRPr lang="th-TH" sz="2000" dirty="0"/>
                    </a:p>
                  </a:txBody>
                  <a:tcPr marL="71120" marR="71120"/>
                </a:tc>
                <a:tc>
                  <a:txBody>
                    <a:bodyPr/>
                    <a:lstStyle/>
                    <a:p>
                      <a:r>
                        <a:rPr lang="en-US" sz="2000" dirty="0" smtClean="0"/>
                        <a:t>12.8</a:t>
                      </a:r>
                      <a:endParaRPr lang="th-TH" sz="2000" dirty="0"/>
                    </a:p>
                  </a:txBody>
                  <a:tcPr marL="71120" marR="71120"/>
                </a:tc>
                <a:tc>
                  <a:txBody>
                    <a:bodyPr/>
                    <a:lstStyle/>
                    <a:p>
                      <a:r>
                        <a:rPr lang="en-US" sz="2000" dirty="0" smtClean="0"/>
                        <a:t>-1.7</a:t>
                      </a:r>
                      <a:endParaRPr lang="th-TH" sz="2000" dirty="0"/>
                    </a:p>
                  </a:txBody>
                  <a:tcPr marL="71120" marR="71120"/>
                </a:tc>
                <a:tc>
                  <a:txBody>
                    <a:bodyPr/>
                    <a:lstStyle/>
                    <a:p>
                      <a:r>
                        <a:rPr lang="en-US" sz="2000" dirty="0" smtClean="0"/>
                        <a:t>6.3</a:t>
                      </a:r>
                      <a:endParaRPr lang="th-TH" sz="2000" dirty="0"/>
                    </a:p>
                  </a:txBody>
                  <a:tcPr marL="71120" marR="71120"/>
                </a:tc>
                <a:tc>
                  <a:txBody>
                    <a:bodyPr/>
                    <a:lstStyle/>
                    <a:p>
                      <a:r>
                        <a:rPr lang="en-US" sz="2000" dirty="0" smtClean="0"/>
                        <a:t>8.5</a:t>
                      </a:r>
                      <a:endParaRPr lang="th-TH" sz="2000" dirty="0"/>
                    </a:p>
                  </a:txBody>
                  <a:tcPr marL="71120" marR="71120"/>
                </a:tc>
              </a:tr>
              <a:tr h="589561">
                <a:tc>
                  <a:txBody>
                    <a:bodyPr/>
                    <a:lstStyle/>
                    <a:p>
                      <a:r>
                        <a:rPr lang="en-US" sz="1600" dirty="0" smtClean="0"/>
                        <a:t>Services</a:t>
                      </a:r>
                      <a:endParaRPr lang="th-TH" sz="1600" dirty="0"/>
                    </a:p>
                  </a:txBody>
                  <a:tcPr marL="71120" marR="71120"/>
                </a:tc>
                <a:tc>
                  <a:txBody>
                    <a:bodyPr/>
                    <a:lstStyle/>
                    <a:p>
                      <a:r>
                        <a:rPr lang="en-US" sz="2000" dirty="0" smtClean="0"/>
                        <a:t>6.8</a:t>
                      </a:r>
                      <a:endParaRPr lang="th-TH" sz="2000" dirty="0"/>
                    </a:p>
                  </a:txBody>
                  <a:tcPr marL="71120" marR="71120"/>
                </a:tc>
                <a:tc>
                  <a:txBody>
                    <a:bodyPr/>
                    <a:lstStyle/>
                    <a:p>
                      <a:r>
                        <a:rPr lang="en-US" sz="2000" dirty="0" smtClean="0"/>
                        <a:t>9.0</a:t>
                      </a:r>
                      <a:endParaRPr lang="th-TH" sz="2000" dirty="0"/>
                    </a:p>
                  </a:txBody>
                  <a:tcPr marL="71120" marR="71120"/>
                </a:tc>
                <a:tc>
                  <a:txBody>
                    <a:bodyPr/>
                    <a:lstStyle/>
                    <a:p>
                      <a:r>
                        <a:rPr lang="en-US" sz="2000" dirty="0" smtClean="0"/>
                        <a:t>-3.6</a:t>
                      </a:r>
                      <a:endParaRPr lang="th-TH" sz="2000" dirty="0"/>
                    </a:p>
                  </a:txBody>
                  <a:tcPr marL="71120" marR="71120"/>
                </a:tc>
                <a:tc>
                  <a:txBody>
                    <a:bodyPr/>
                    <a:lstStyle/>
                    <a:p>
                      <a:r>
                        <a:rPr lang="en-US" sz="2000" dirty="0" smtClean="0"/>
                        <a:t>4.2</a:t>
                      </a:r>
                      <a:endParaRPr lang="th-TH" sz="2000" dirty="0"/>
                    </a:p>
                  </a:txBody>
                  <a:tcPr marL="71120" marR="71120"/>
                </a:tc>
                <a:tc>
                  <a:txBody>
                    <a:bodyPr/>
                    <a:lstStyle/>
                    <a:p>
                      <a:r>
                        <a:rPr lang="en-US" sz="2000" dirty="0" smtClean="0"/>
                        <a:t>6.2</a:t>
                      </a:r>
                      <a:endParaRPr lang="th-TH" sz="2000" dirty="0"/>
                    </a:p>
                  </a:txBody>
                  <a:tcPr marL="71120" marR="71120"/>
                </a:tc>
              </a:tr>
            </a:tbl>
          </a:graphicData>
        </a:graphic>
      </p:graphicFrame>
    </p:spTree>
    <p:extLst>
      <p:ext uri="{BB962C8B-B14F-4D97-AF65-F5344CB8AC3E}">
        <p14:creationId xmlns:p14="http://schemas.microsoft.com/office/powerpoint/2010/main" val="8602637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Chanin Mephokee</a:t>
            </a:r>
            <a:endParaRPr lang="th-TH"/>
          </a:p>
        </p:txBody>
      </p:sp>
      <p:sp>
        <p:nvSpPr>
          <p:cNvPr id="3" name="Slide Number Placeholder 2"/>
          <p:cNvSpPr>
            <a:spLocks noGrp="1"/>
          </p:cNvSpPr>
          <p:nvPr>
            <p:ph type="sldNum" sz="quarter" idx="12"/>
          </p:nvPr>
        </p:nvSpPr>
        <p:spPr/>
        <p:txBody>
          <a:bodyPr/>
          <a:lstStyle/>
          <a:p>
            <a:fld id="{0C239E30-151B-4DF4-885C-DF48A0E03858}" type="slidenum">
              <a:rPr lang="th-TH" smtClean="0"/>
              <a:t>5</a:t>
            </a:fld>
            <a:endParaRPr lang="th-TH"/>
          </a:p>
        </p:txBody>
      </p:sp>
      <p:sp>
        <p:nvSpPr>
          <p:cNvPr id="4" name="Title 3"/>
          <p:cNvSpPr>
            <a:spLocks noGrp="1"/>
          </p:cNvSpPr>
          <p:nvPr>
            <p:ph type="title"/>
          </p:nvPr>
        </p:nvSpPr>
        <p:spPr>
          <a:xfrm>
            <a:off x="1403648" y="5301208"/>
            <a:ext cx="6872551" cy="864096"/>
          </a:xfrm>
        </p:spPr>
        <p:txBody>
          <a:bodyPr/>
          <a:lstStyle/>
          <a:p>
            <a:r>
              <a:rPr lang="en-US" sz="2400" dirty="0" smtClean="0"/>
              <a:t>Industry share of agricultural value-added </a:t>
            </a:r>
            <a:r>
              <a:rPr lang="en-US" sz="2000" dirty="0" smtClean="0"/>
              <a:t/>
            </a:r>
            <a:br>
              <a:rPr lang="en-US" sz="2000" dirty="0" smtClean="0"/>
            </a:br>
            <a:r>
              <a:rPr lang="en-US" sz="1400" dirty="0" smtClean="0"/>
              <a:t>Source: NESDB</a:t>
            </a:r>
            <a:endParaRPr lang="th-TH" sz="14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1327528270"/>
              </p:ext>
            </p:extLst>
          </p:nvPr>
        </p:nvGraphicFramePr>
        <p:xfrm>
          <a:off x="1143000" y="731838"/>
          <a:ext cx="6400800" cy="3745666"/>
        </p:xfrm>
        <a:graphic>
          <a:graphicData uri="http://schemas.openxmlformats.org/drawingml/2006/table">
            <a:tbl>
              <a:tblPr firstRow="1" bandRow="1">
                <a:tableStyleId>{5C22544A-7EE6-4342-B048-85BDC9FD1C3A}</a:tableStyleId>
              </a:tblPr>
              <a:tblGrid>
                <a:gridCol w="2636912"/>
                <a:gridCol w="1008112"/>
                <a:gridCol w="864096"/>
                <a:gridCol w="936104"/>
                <a:gridCol w="955576"/>
              </a:tblGrid>
              <a:tr h="370840">
                <a:tc>
                  <a:txBody>
                    <a:bodyPr/>
                    <a:lstStyle/>
                    <a:p>
                      <a:endParaRPr lang="th-TH" dirty="0"/>
                    </a:p>
                  </a:txBody>
                  <a:tcPr/>
                </a:tc>
                <a:tc>
                  <a:txBody>
                    <a:bodyPr/>
                    <a:lstStyle/>
                    <a:p>
                      <a:r>
                        <a:rPr lang="en-US" dirty="0" smtClean="0"/>
                        <a:t>1975</a:t>
                      </a:r>
                      <a:endParaRPr lang="th-TH" dirty="0"/>
                    </a:p>
                  </a:txBody>
                  <a:tcPr/>
                </a:tc>
                <a:tc>
                  <a:txBody>
                    <a:bodyPr/>
                    <a:lstStyle/>
                    <a:p>
                      <a:r>
                        <a:rPr lang="en-US" dirty="0" smtClean="0"/>
                        <a:t>1985</a:t>
                      </a:r>
                      <a:endParaRPr lang="th-TH" dirty="0"/>
                    </a:p>
                  </a:txBody>
                  <a:tcPr/>
                </a:tc>
                <a:tc>
                  <a:txBody>
                    <a:bodyPr/>
                    <a:lstStyle/>
                    <a:p>
                      <a:r>
                        <a:rPr lang="en-US" dirty="0" smtClean="0"/>
                        <a:t>1995</a:t>
                      </a:r>
                      <a:endParaRPr lang="th-TH" dirty="0"/>
                    </a:p>
                  </a:txBody>
                  <a:tcPr/>
                </a:tc>
                <a:tc>
                  <a:txBody>
                    <a:bodyPr/>
                    <a:lstStyle/>
                    <a:p>
                      <a:r>
                        <a:rPr lang="en-US" dirty="0" smtClean="0"/>
                        <a:t>2000</a:t>
                      </a:r>
                      <a:endParaRPr lang="th-TH" dirty="0"/>
                    </a:p>
                  </a:txBody>
                  <a:tcPr/>
                </a:tc>
              </a:tr>
              <a:tr h="370840">
                <a:tc>
                  <a:txBody>
                    <a:bodyPr/>
                    <a:lstStyle/>
                    <a:p>
                      <a:r>
                        <a:rPr lang="en-US" dirty="0" smtClean="0"/>
                        <a:t>Paddy</a:t>
                      </a:r>
                      <a:endParaRPr lang="th-TH" dirty="0"/>
                    </a:p>
                  </a:txBody>
                  <a:tcPr/>
                </a:tc>
                <a:tc>
                  <a:txBody>
                    <a:bodyPr/>
                    <a:lstStyle/>
                    <a:p>
                      <a:r>
                        <a:rPr lang="en-US" dirty="0" smtClean="0"/>
                        <a:t>38.0</a:t>
                      </a:r>
                      <a:endParaRPr lang="th-TH" dirty="0"/>
                    </a:p>
                  </a:txBody>
                  <a:tcPr/>
                </a:tc>
                <a:tc>
                  <a:txBody>
                    <a:bodyPr/>
                    <a:lstStyle/>
                    <a:p>
                      <a:r>
                        <a:rPr lang="en-US" dirty="0" smtClean="0"/>
                        <a:t>34.7</a:t>
                      </a:r>
                      <a:endParaRPr lang="th-TH" dirty="0"/>
                    </a:p>
                  </a:txBody>
                  <a:tcPr/>
                </a:tc>
                <a:tc>
                  <a:txBody>
                    <a:bodyPr/>
                    <a:lstStyle/>
                    <a:p>
                      <a:r>
                        <a:rPr lang="en-US" dirty="0" smtClean="0"/>
                        <a:t>26.9</a:t>
                      </a:r>
                      <a:endParaRPr lang="th-TH" dirty="0"/>
                    </a:p>
                  </a:txBody>
                  <a:tcPr/>
                </a:tc>
                <a:tc>
                  <a:txBody>
                    <a:bodyPr/>
                    <a:lstStyle/>
                    <a:p>
                      <a:r>
                        <a:rPr lang="en-US" dirty="0" smtClean="0"/>
                        <a:t>26.1</a:t>
                      </a:r>
                      <a:endParaRPr lang="th-TH" dirty="0"/>
                    </a:p>
                  </a:txBody>
                  <a:tcPr/>
                </a:tc>
              </a:tr>
              <a:tr h="370840">
                <a:tc>
                  <a:txBody>
                    <a:bodyPr/>
                    <a:lstStyle/>
                    <a:p>
                      <a:r>
                        <a:rPr lang="en-US" dirty="0" smtClean="0"/>
                        <a:t>Maize</a:t>
                      </a:r>
                      <a:endParaRPr lang="th-TH" dirty="0"/>
                    </a:p>
                  </a:txBody>
                  <a:tcPr/>
                </a:tc>
                <a:tc>
                  <a:txBody>
                    <a:bodyPr/>
                    <a:lstStyle/>
                    <a:p>
                      <a:r>
                        <a:rPr lang="en-US" dirty="0" smtClean="0"/>
                        <a:t>6.4</a:t>
                      </a:r>
                      <a:endParaRPr lang="th-TH" dirty="0"/>
                    </a:p>
                  </a:txBody>
                  <a:tcPr/>
                </a:tc>
                <a:tc>
                  <a:txBody>
                    <a:bodyPr/>
                    <a:lstStyle/>
                    <a:p>
                      <a:r>
                        <a:rPr lang="en-US" dirty="0" smtClean="0"/>
                        <a:t>4.2</a:t>
                      </a:r>
                      <a:endParaRPr lang="th-TH" dirty="0"/>
                    </a:p>
                  </a:txBody>
                  <a:tcPr/>
                </a:tc>
                <a:tc>
                  <a:txBody>
                    <a:bodyPr/>
                    <a:lstStyle/>
                    <a:p>
                      <a:r>
                        <a:rPr lang="en-US" dirty="0" smtClean="0"/>
                        <a:t>3.7</a:t>
                      </a:r>
                      <a:endParaRPr lang="th-TH" dirty="0"/>
                    </a:p>
                  </a:txBody>
                  <a:tcPr/>
                </a:tc>
                <a:tc>
                  <a:txBody>
                    <a:bodyPr/>
                    <a:lstStyle/>
                    <a:p>
                      <a:r>
                        <a:rPr lang="en-US" dirty="0" smtClean="0"/>
                        <a:t>3.4</a:t>
                      </a:r>
                      <a:endParaRPr lang="th-TH" dirty="0"/>
                    </a:p>
                  </a:txBody>
                  <a:tcPr/>
                </a:tc>
              </a:tr>
              <a:tr h="370840">
                <a:tc>
                  <a:txBody>
                    <a:bodyPr/>
                    <a:lstStyle/>
                    <a:p>
                      <a:r>
                        <a:rPr lang="en-US" dirty="0" smtClean="0"/>
                        <a:t>Cassava</a:t>
                      </a:r>
                      <a:endParaRPr lang="th-TH" dirty="0"/>
                    </a:p>
                  </a:txBody>
                  <a:tcPr/>
                </a:tc>
                <a:tc>
                  <a:txBody>
                    <a:bodyPr/>
                    <a:lstStyle/>
                    <a:p>
                      <a:r>
                        <a:rPr lang="en-US" dirty="0" smtClean="0"/>
                        <a:t>4.2</a:t>
                      </a:r>
                      <a:endParaRPr lang="th-TH" dirty="0"/>
                    </a:p>
                  </a:txBody>
                  <a:tcPr/>
                </a:tc>
                <a:tc>
                  <a:txBody>
                    <a:bodyPr/>
                    <a:lstStyle/>
                    <a:p>
                      <a:r>
                        <a:rPr lang="en-US" dirty="0" smtClean="0"/>
                        <a:t>5.5</a:t>
                      </a:r>
                      <a:endParaRPr lang="th-TH" dirty="0"/>
                    </a:p>
                  </a:txBody>
                  <a:tcPr/>
                </a:tc>
                <a:tc>
                  <a:txBody>
                    <a:bodyPr/>
                    <a:lstStyle/>
                    <a:p>
                      <a:r>
                        <a:rPr lang="en-US" dirty="0" smtClean="0"/>
                        <a:t>5.2</a:t>
                      </a:r>
                      <a:endParaRPr lang="th-TH" dirty="0"/>
                    </a:p>
                  </a:txBody>
                  <a:tcPr/>
                </a:tc>
                <a:tc>
                  <a:txBody>
                    <a:bodyPr/>
                    <a:lstStyle/>
                    <a:p>
                      <a:r>
                        <a:rPr lang="en-US" dirty="0" smtClean="0"/>
                        <a:t>0.2</a:t>
                      </a:r>
                      <a:endParaRPr lang="th-TH" dirty="0"/>
                    </a:p>
                  </a:txBody>
                  <a:tcPr/>
                </a:tc>
              </a:tr>
              <a:tr h="370840">
                <a:tc>
                  <a:txBody>
                    <a:bodyPr/>
                    <a:lstStyle/>
                    <a:p>
                      <a:r>
                        <a:rPr lang="en-US" dirty="0" smtClean="0"/>
                        <a:t>Sugar cane</a:t>
                      </a:r>
                      <a:endParaRPr lang="th-TH" dirty="0"/>
                    </a:p>
                  </a:txBody>
                  <a:tcPr/>
                </a:tc>
                <a:tc>
                  <a:txBody>
                    <a:bodyPr/>
                    <a:lstStyle/>
                    <a:p>
                      <a:r>
                        <a:rPr lang="en-US" dirty="0" smtClean="0"/>
                        <a:t>5.9</a:t>
                      </a:r>
                      <a:endParaRPr lang="th-TH" dirty="0"/>
                    </a:p>
                  </a:txBody>
                  <a:tcPr/>
                </a:tc>
                <a:tc>
                  <a:txBody>
                    <a:bodyPr/>
                    <a:lstStyle/>
                    <a:p>
                      <a:r>
                        <a:rPr lang="en-US" dirty="0" smtClean="0"/>
                        <a:t>3.2</a:t>
                      </a:r>
                      <a:endParaRPr lang="th-TH" dirty="0"/>
                    </a:p>
                  </a:txBody>
                  <a:tcPr/>
                </a:tc>
                <a:tc>
                  <a:txBody>
                    <a:bodyPr/>
                    <a:lstStyle/>
                    <a:p>
                      <a:r>
                        <a:rPr lang="en-US" dirty="0" smtClean="0"/>
                        <a:t>5.2</a:t>
                      </a:r>
                      <a:endParaRPr lang="th-TH" dirty="0"/>
                    </a:p>
                  </a:txBody>
                  <a:tcPr/>
                </a:tc>
                <a:tc>
                  <a:txBody>
                    <a:bodyPr/>
                    <a:lstStyle/>
                    <a:p>
                      <a:r>
                        <a:rPr lang="en-US" dirty="0" smtClean="0"/>
                        <a:t>5.3</a:t>
                      </a:r>
                      <a:endParaRPr lang="th-TH" dirty="0"/>
                    </a:p>
                  </a:txBody>
                  <a:tcPr/>
                </a:tc>
              </a:tr>
              <a:tr h="370840">
                <a:tc>
                  <a:txBody>
                    <a:bodyPr/>
                    <a:lstStyle/>
                    <a:p>
                      <a:r>
                        <a:rPr lang="en-US" dirty="0" smtClean="0"/>
                        <a:t>Palm nut and oil palm</a:t>
                      </a:r>
                      <a:endParaRPr lang="th-TH" dirty="0"/>
                    </a:p>
                  </a:txBody>
                  <a:tcPr/>
                </a:tc>
                <a:tc>
                  <a:txBody>
                    <a:bodyPr/>
                    <a:lstStyle/>
                    <a:p>
                      <a:r>
                        <a:rPr lang="en-US" dirty="0" smtClean="0"/>
                        <a:t>0.0</a:t>
                      </a:r>
                      <a:endParaRPr lang="th-TH" dirty="0"/>
                    </a:p>
                  </a:txBody>
                  <a:tcPr/>
                </a:tc>
                <a:tc>
                  <a:txBody>
                    <a:bodyPr/>
                    <a:lstStyle/>
                    <a:p>
                      <a:r>
                        <a:rPr lang="en-US" dirty="0" smtClean="0"/>
                        <a:t>0.6</a:t>
                      </a:r>
                      <a:endParaRPr lang="th-TH" dirty="0"/>
                    </a:p>
                  </a:txBody>
                  <a:tcPr/>
                </a:tc>
                <a:tc>
                  <a:txBody>
                    <a:bodyPr/>
                    <a:lstStyle/>
                    <a:p>
                      <a:r>
                        <a:rPr lang="en-US" dirty="0" smtClean="0"/>
                        <a:t>1.2</a:t>
                      </a:r>
                      <a:endParaRPr lang="th-TH" dirty="0"/>
                    </a:p>
                  </a:txBody>
                  <a:tcPr/>
                </a:tc>
                <a:tc>
                  <a:txBody>
                    <a:bodyPr/>
                    <a:lstStyle/>
                    <a:p>
                      <a:r>
                        <a:rPr lang="en-US" dirty="0" smtClean="0"/>
                        <a:t>1.4</a:t>
                      </a:r>
                      <a:endParaRPr lang="th-TH" dirty="0"/>
                    </a:p>
                  </a:txBody>
                  <a:tcPr/>
                </a:tc>
              </a:tr>
              <a:tr h="370840">
                <a:tc>
                  <a:txBody>
                    <a:bodyPr/>
                    <a:lstStyle/>
                    <a:p>
                      <a:r>
                        <a:rPr lang="en-US" dirty="0" smtClean="0"/>
                        <a:t>Rubber</a:t>
                      </a:r>
                      <a:endParaRPr lang="th-TH" dirty="0"/>
                    </a:p>
                  </a:txBody>
                  <a:tcPr/>
                </a:tc>
                <a:tc>
                  <a:txBody>
                    <a:bodyPr/>
                    <a:lstStyle/>
                    <a:p>
                      <a:r>
                        <a:rPr lang="en-US" dirty="0" smtClean="0"/>
                        <a:t>2.2</a:t>
                      </a:r>
                      <a:endParaRPr lang="th-TH" dirty="0"/>
                    </a:p>
                  </a:txBody>
                  <a:tcPr/>
                </a:tc>
                <a:tc>
                  <a:txBody>
                    <a:bodyPr/>
                    <a:lstStyle/>
                    <a:p>
                      <a:r>
                        <a:rPr lang="en-US" dirty="0" smtClean="0"/>
                        <a:t>8.4</a:t>
                      </a:r>
                      <a:endParaRPr lang="th-TH" dirty="0"/>
                    </a:p>
                  </a:txBody>
                  <a:tcPr/>
                </a:tc>
                <a:tc>
                  <a:txBody>
                    <a:bodyPr/>
                    <a:lstStyle/>
                    <a:p>
                      <a:r>
                        <a:rPr lang="en-US" dirty="0" smtClean="0"/>
                        <a:t>17.5</a:t>
                      </a:r>
                      <a:endParaRPr lang="th-TH" dirty="0"/>
                    </a:p>
                  </a:txBody>
                  <a:tcPr/>
                </a:tc>
                <a:tc>
                  <a:txBody>
                    <a:bodyPr/>
                    <a:lstStyle/>
                    <a:p>
                      <a:r>
                        <a:rPr lang="en-US" dirty="0" smtClean="0"/>
                        <a:t>12.4</a:t>
                      </a:r>
                      <a:endParaRPr lang="th-TH" dirty="0"/>
                    </a:p>
                  </a:txBody>
                  <a:tcPr/>
                </a:tc>
              </a:tr>
              <a:tr h="408106">
                <a:tc>
                  <a:txBody>
                    <a:bodyPr/>
                    <a:lstStyle/>
                    <a:p>
                      <a:r>
                        <a:rPr lang="en-US" dirty="0" smtClean="0"/>
                        <a:t>Coconut</a:t>
                      </a:r>
                      <a:endParaRPr lang="th-TH" dirty="0"/>
                    </a:p>
                  </a:txBody>
                  <a:tcPr/>
                </a:tc>
                <a:tc>
                  <a:txBody>
                    <a:bodyPr/>
                    <a:lstStyle/>
                    <a:p>
                      <a:r>
                        <a:rPr lang="en-US" dirty="0" smtClean="0"/>
                        <a:t>1.4</a:t>
                      </a:r>
                      <a:endParaRPr lang="th-TH" dirty="0"/>
                    </a:p>
                  </a:txBody>
                  <a:tcPr/>
                </a:tc>
                <a:tc>
                  <a:txBody>
                    <a:bodyPr/>
                    <a:lstStyle/>
                    <a:p>
                      <a:r>
                        <a:rPr lang="en-US" dirty="0" smtClean="0"/>
                        <a:t>1.8</a:t>
                      </a:r>
                      <a:endParaRPr lang="th-TH" dirty="0"/>
                    </a:p>
                  </a:txBody>
                  <a:tcPr/>
                </a:tc>
                <a:tc>
                  <a:txBody>
                    <a:bodyPr/>
                    <a:lstStyle/>
                    <a:p>
                      <a:r>
                        <a:rPr lang="en-US" dirty="0" smtClean="0"/>
                        <a:t>0.9</a:t>
                      </a:r>
                      <a:endParaRPr lang="th-TH" dirty="0"/>
                    </a:p>
                  </a:txBody>
                  <a:tcPr/>
                </a:tc>
                <a:tc>
                  <a:txBody>
                    <a:bodyPr/>
                    <a:lstStyle/>
                    <a:p>
                      <a:r>
                        <a:rPr lang="en-US" dirty="0" smtClean="0"/>
                        <a:t>0.7</a:t>
                      </a:r>
                      <a:endParaRPr lang="th-TH" dirty="0"/>
                    </a:p>
                  </a:txBody>
                  <a:tcPr/>
                </a:tc>
              </a:tr>
              <a:tr h="370840">
                <a:tc>
                  <a:txBody>
                    <a:bodyPr/>
                    <a:lstStyle/>
                    <a:p>
                      <a:r>
                        <a:rPr lang="en-US" dirty="0" smtClean="0"/>
                        <a:t>Swine</a:t>
                      </a:r>
                      <a:endParaRPr lang="th-TH" dirty="0"/>
                    </a:p>
                  </a:txBody>
                  <a:tcPr/>
                </a:tc>
                <a:tc>
                  <a:txBody>
                    <a:bodyPr/>
                    <a:lstStyle/>
                    <a:p>
                      <a:r>
                        <a:rPr lang="en-US" dirty="0" smtClean="0"/>
                        <a:t>3.2</a:t>
                      </a:r>
                      <a:endParaRPr lang="th-TH" dirty="0"/>
                    </a:p>
                  </a:txBody>
                  <a:tcPr/>
                </a:tc>
                <a:tc>
                  <a:txBody>
                    <a:bodyPr/>
                    <a:lstStyle/>
                    <a:p>
                      <a:r>
                        <a:rPr lang="en-US" dirty="0" smtClean="0"/>
                        <a:t>1.6</a:t>
                      </a:r>
                      <a:endParaRPr lang="th-TH" dirty="0"/>
                    </a:p>
                  </a:txBody>
                  <a:tcPr/>
                </a:tc>
                <a:tc>
                  <a:txBody>
                    <a:bodyPr/>
                    <a:lstStyle/>
                    <a:p>
                      <a:r>
                        <a:rPr lang="en-US" dirty="0" smtClean="0"/>
                        <a:t>1.7</a:t>
                      </a:r>
                      <a:endParaRPr lang="th-TH" dirty="0"/>
                    </a:p>
                  </a:txBody>
                  <a:tcPr/>
                </a:tc>
                <a:tc>
                  <a:txBody>
                    <a:bodyPr/>
                    <a:lstStyle/>
                    <a:p>
                      <a:r>
                        <a:rPr lang="en-US" dirty="0" smtClean="0"/>
                        <a:t>1.5</a:t>
                      </a:r>
                      <a:endParaRPr lang="th-TH" dirty="0"/>
                    </a:p>
                  </a:txBody>
                  <a:tcPr/>
                </a:tc>
              </a:tr>
              <a:tr h="370840">
                <a:tc>
                  <a:txBody>
                    <a:bodyPr/>
                    <a:lstStyle/>
                    <a:p>
                      <a:r>
                        <a:rPr lang="en-US" dirty="0" smtClean="0"/>
                        <a:t>Poultry</a:t>
                      </a:r>
                      <a:endParaRPr lang="th-TH" dirty="0"/>
                    </a:p>
                  </a:txBody>
                  <a:tcPr/>
                </a:tc>
                <a:tc>
                  <a:txBody>
                    <a:bodyPr/>
                    <a:lstStyle/>
                    <a:p>
                      <a:r>
                        <a:rPr lang="en-US" dirty="0" smtClean="0"/>
                        <a:t>1.1</a:t>
                      </a:r>
                      <a:endParaRPr lang="th-TH" dirty="0"/>
                    </a:p>
                  </a:txBody>
                  <a:tcPr/>
                </a:tc>
                <a:tc>
                  <a:txBody>
                    <a:bodyPr/>
                    <a:lstStyle/>
                    <a:p>
                      <a:r>
                        <a:rPr lang="en-US" dirty="0" smtClean="0"/>
                        <a:t>4.0</a:t>
                      </a:r>
                      <a:endParaRPr lang="th-TH" dirty="0"/>
                    </a:p>
                  </a:txBody>
                  <a:tcPr/>
                </a:tc>
                <a:tc>
                  <a:txBody>
                    <a:bodyPr/>
                    <a:lstStyle/>
                    <a:p>
                      <a:r>
                        <a:rPr lang="en-US" dirty="0" smtClean="0"/>
                        <a:t>3.9</a:t>
                      </a:r>
                      <a:endParaRPr lang="th-TH" dirty="0"/>
                    </a:p>
                  </a:txBody>
                  <a:tcPr/>
                </a:tc>
                <a:tc>
                  <a:txBody>
                    <a:bodyPr/>
                    <a:lstStyle/>
                    <a:p>
                      <a:r>
                        <a:rPr lang="en-US" dirty="0" smtClean="0"/>
                        <a:t>6.6</a:t>
                      </a:r>
                      <a:endParaRPr lang="th-TH" dirty="0"/>
                    </a:p>
                  </a:txBody>
                  <a:tcPr/>
                </a:tc>
              </a:tr>
            </a:tbl>
          </a:graphicData>
        </a:graphic>
      </p:graphicFrame>
    </p:spTree>
    <p:extLst>
      <p:ext uri="{BB962C8B-B14F-4D97-AF65-F5344CB8AC3E}">
        <p14:creationId xmlns:p14="http://schemas.microsoft.com/office/powerpoint/2010/main" val="7935515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6</a:t>
            </a:fld>
            <a:endParaRPr lang="th-TH"/>
          </a:p>
        </p:txBody>
      </p:sp>
      <p:sp>
        <p:nvSpPr>
          <p:cNvPr id="2" name="Title 1"/>
          <p:cNvSpPr>
            <a:spLocks noGrp="1"/>
          </p:cNvSpPr>
          <p:nvPr>
            <p:ph type="title"/>
          </p:nvPr>
        </p:nvSpPr>
        <p:spPr/>
        <p:txBody>
          <a:bodyPr/>
          <a:lstStyle/>
          <a:p>
            <a:r>
              <a:rPr lang="en-US" dirty="0" smtClean="0"/>
              <a:t>Intermediate Input</a:t>
            </a:r>
            <a:endParaRPr lang="th-TH" dirty="0"/>
          </a:p>
        </p:txBody>
      </p:sp>
      <p:sp>
        <p:nvSpPr>
          <p:cNvPr id="3" name="Content Placeholder 2"/>
          <p:cNvSpPr>
            <a:spLocks noGrp="1"/>
          </p:cNvSpPr>
          <p:nvPr>
            <p:ph sz="quarter" idx="13"/>
          </p:nvPr>
        </p:nvSpPr>
        <p:spPr/>
        <p:txBody>
          <a:bodyPr>
            <a:normAutofit lnSpcReduction="10000"/>
          </a:bodyPr>
          <a:lstStyle/>
          <a:p>
            <a:r>
              <a:rPr lang="en-US" dirty="0" smtClean="0"/>
              <a:t>The share of intermediate input use in the value of total output increased significantly over the two and a half decades since 1975. In paddy production, the share increased from 14 to 30 percent. For the entire agricultural sector, this cost share rose from 21 to 37 percent over the same period. Most intermediate goods used in Thai agriculture are domestically produced, but the share of imports in total intermediate input use increased from 10 to 17 percent.</a:t>
            </a:r>
            <a:endParaRPr lang="th-TH" dirty="0"/>
          </a:p>
        </p:txBody>
      </p:sp>
    </p:spTree>
    <p:extLst>
      <p:ext uri="{BB962C8B-B14F-4D97-AF65-F5344CB8AC3E}">
        <p14:creationId xmlns:p14="http://schemas.microsoft.com/office/powerpoint/2010/main" val="7814562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Chanin Mephokee</a:t>
            </a:r>
            <a:endParaRPr lang="th-TH"/>
          </a:p>
        </p:txBody>
      </p:sp>
      <p:sp>
        <p:nvSpPr>
          <p:cNvPr id="3" name="Slide Number Placeholder 2"/>
          <p:cNvSpPr>
            <a:spLocks noGrp="1"/>
          </p:cNvSpPr>
          <p:nvPr>
            <p:ph type="sldNum" sz="quarter" idx="12"/>
          </p:nvPr>
        </p:nvSpPr>
        <p:spPr/>
        <p:txBody>
          <a:bodyPr/>
          <a:lstStyle/>
          <a:p>
            <a:fld id="{0C239E30-151B-4DF4-885C-DF48A0E03858}" type="slidenum">
              <a:rPr lang="th-TH" smtClean="0"/>
              <a:t>7</a:t>
            </a:fld>
            <a:endParaRPr lang="th-TH"/>
          </a:p>
        </p:txBody>
      </p:sp>
      <p:sp>
        <p:nvSpPr>
          <p:cNvPr id="4" name="Title 3"/>
          <p:cNvSpPr>
            <a:spLocks noGrp="1"/>
          </p:cNvSpPr>
          <p:nvPr>
            <p:ph type="title"/>
          </p:nvPr>
        </p:nvSpPr>
        <p:spPr/>
        <p:txBody>
          <a:bodyPr/>
          <a:lstStyle/>
          <a:p>
            <a:endParaRPr lang="th-TH"/>
          </a:p>
        </p:txBody>
      </p:sp>
      <p:sp>
        <p:nvSpPr>
          <p:cNvPr id="5" name="Content Placeholder 4"/>
          <p:cNvSpPr>
            <a:spLocks noGrp="1"/>
          </p:cNvSpPr>
          <p:nvPr>
            <p:ph sz="quarter" idx="13"/>
          </p:nvPr>
        </p:nvSpPr>
        <p:spPr/>
        <p:txBody>
          <a:bodyPr/>
          <a:lstStyle/>
          <a:p>
            <a:r>
              <a:rPr lang="en-US" dirty="0" smtClean="0"/>
              <a:t>They have been substantial changes in the pattern of sales of agricultural products. In 1975, sales of agricultural products in intermediate users (millers and processors) accounted for 57% of total sales, but by 2000, these sales had increased to 70%. Almost all paddy is milled into edible rice commercially, rather than on farm. Paddy is neither exported nor imported, but milled rice has been an important export item</a:t>
            </a:r>
            <a:endParaRPr lang="th-TH" dirty="0"/>
          </a:p>
        </p:txBody>
      </p:sp>
    </p:spTree>
    <p:extLst>
      <p:ext uri="{BB962C8B-B14F-4D97-AF65-F5344CB8AC3E}">
        <p14:creationId xmlns:p14="http://schemas.microsoft.com/office/powerpoint/2010/main" val="16942289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Chanin Mephokee</a:t>
            </a:r>
            <a:endParaRPr lang="th-TH"/>
          </a:p>
        </p:txBody>
      </p:sp>
      <p:sp>
        <p:nvSpPr>
          <p:cNvPr id="3" name="Slide Number Placeholder 2"/>
          <p:cNvSpPr>
            <a:spLocks noGrp="1"/>
          </p:cNvSpPr>
          <p:nvPr>
            <p:ph type="sldNum" sz="quarter" idx="12"/>
          </p:nvPr>
        </p:nvSpPr>
        <p:spPr/>
        <p:txBody>
          <a:bodyPr/>
          <a:lstStyle/>
          <a:p>
            <a:fld id="{0C239E30-151B-4DF4-885C-DF48A0E03858}" type="slidenum">
              <a:rPr lang="th-TH" smtClean="0"/>
              <a:t>8</a:t>
            </a:fld>
            <a:endParaRPr lang="th-TH"/>
          </a:p>
        </p:txBody>
      </p:sp>
      <p:sp>
        <p:nvSpPr>
          <p:cNvPr id="4" name="Title 3"/>
          <p:cNvSpPr>
            <a:spLocks noGrp="1"/>
          </p:cNvSpPr>
          <p:nvPr>
            <p:ph type="title"/>
          </p:nvPr>
        </p:nvSpPr>
        <p:spPr/>
        <p:txBody>
          <a:bodyPr/>
          <a:lstStyle/>
          <a:p>
            <a:endParaRPr lang="th-TH"/>
          </a:p>
        </p:txBody>
      </p:sp>
      <p:sp>
        <p:nvSpPr>
          <p:cNvPr id="5" name="Content Placeholder 4"/>
          <p:cNvSpPr>
            <a:spLocks noGrp="1"/>
          </p:cNvSpPr>
          <p:nvPr>
            <p:ph sz="quarter" idx="13"/>
          </p:nvPr>
        </p:nvSpPr>
        <p:spPr/>
        <p:txBody>
          <a:bodyPr/>
          <a:lstStyle/>
          <a:p>
            <a:r>
              <a:rPr lang="en-US" dirty="0" smtClean="0"/>
              <a:t>Cassava is exported in the form of processed animal feeds.</a:t>
            </a:r>
          </a:p>
          <a:p>
            <a:r>
              <a:rPr lang="en-US" dirty="0" smtClean="0"/>
              <a:t>Rubber exports has become increasingly significant since the 1990s.</a:t>
            </a:r>
          </a:p>
          <a:p>
            <a:r>
              <a:rPr lang="en-US" dirty="0" smtClean="0"/>
              <a:t>Soybeans has become an important net import and is used for processed foods and for animal feed.</a:t>
            </a:r>
            <a:endParaRPr lang="th-TH" dirty="0"/>
          </a:p>
        </p:txBody>
      </p:sp>
    </p:spTree>
    <p:extLst>
      <p:ext uri="{BB962C8B-B14F-4D97-AF65-F5344CB8AC3E}">
        <p14:creationId xmlns:p14="http://schemas.microsoft.com/office/powerpoint/2010/main" val="13056841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Chanin Mephokee</a:t>
            </a:r>
            <a:endParaRPr lang="th-TH"/>
          </a:p>
        </p:txBody>
      </p:sp>
      <p:sp>
        <p:nvSpPr>
          <p:cNvPr id="3" name="Slide Number Placeholder 2"/>
          <p:cNvSpPr>
            <a:spLocks noGrp="1"/>
          </p:cNvSpPr>
          <p:nvPr>
            <p:ph type="sldNum" sz="quarter" idx="12"/>
          </p:nvPr>
        </p:nvSpPr>
        <p:spPr/>
        <p:txBody>
          <a:bodyPr/>
          <a:lstStyle/>
          <a:p>
            <a:fld id="{0C239E30-151B-4DF4-885C-DF48A0E03858}" type="slidenum">
              <a:rPr lang="th-TH" smtClean="0"/>
              <a:t>9</a:t>
            </a:fld>
            <a:endParaRPr lang="th-TH"/>
          </a:p>
        </p:txBody>
      </p:sp>
      <p:sp>
        <p:nvSpPr>
          <p:cNvPr id="4" name="Title 3"/>
          <p:cNvSpPr>
            <a:spLocks noGrp="1"/>
          </p:cNvSpPr>
          <p:nvPr>
            <p:ph type="title"/>
          </p:nvPr>
        </p:nvSpPr>
        <p:spPr>
          <a:xfrm>
            <a:off x="179512" y="4372168"/>
            <a:ext cx="8568952" cy="1143000"/>
          </a:xfrm>
        </p:spPr>
        <p:txBody>
          <a:bodyPr/>
          <a:lstStyle/>
          <a:p>
            <a:r>
              <a:rPr lang="en-US" sz="2000" dirty="0" smtClean="0"/>
              <a:t>Sales to intermediate users as a share of industry total sales</a:t>
            </a:r>
            <a:endParaRPr lang="th-TH" sz="20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848276182"/>
              </p:ext>
            </p:extLst>
          </p:nvPr>
        </p:nvGraphicFramePr>
        <p:xfrm>
          <a:off x="1143000" y="731838"/>
          <a:ext cx="6400800" cy="3337560"/>
        </p:xfrm>
        <a:graphic>
          <a:graphicData uri="http://schemas.openxmlformats.org/drawingml/2006/table">
            <a:tbl>
              <a:tblPr firstRow="1" bandRow="1">
                <a:tableStyleId>{5C22544A-7EE6-4342-B048-85BDC9FD1C3A}</a:tableStyleId>
              </a:tblPr>
              <a:tblGrid>
                <a:gridCol w="1700808"/>
                <a:gridCol w="1152128"/>
                <a:gridCol w="987544"/>
                <a:gridCol w="1280160"/>
                <a:gridCol w="1280160"/>
              </a:tblGrid>
              <a:tr h="370840">
                <a:tc>
                  <a:txBody>
                    <a:bodyPr/>
                    <a:lstStyle/>
                    <a:p>
                      <a:endParaRPr lang="th-TH" dirty="0"/>
                    </a:p>
                  </a:txBody>
                  <a:tcPr/>
                </a:tc>
                <a:tc>
                  <a:txBody>
                    <a:bodyPr/>
                    <a:lstStyle/>
                    <a:p>
                      <a:r>
                        <a:rPr lang="en-US" dirty="0" smtClean="0"/>
                        <a:t>1975</a:t>
                      </a:r>
                      <a:endParaRPr lang="th-TH" dirty="0"/>
                    </a:p>
                  </a:txBody>
                  <a:tcPr/>
                </a:tc>
                <a:tc>
                  <a:txBody>
                    <a:bodyPr/>
                    <a:lstStyle/>
                    <a:p>
                      <a:r>
                        <a:rPr lang="en-US" dirty="0" smtClean="0"/>
                        <a:t>1985</a:t>
                      </a:r>
                      <a:endParaRPr lang="th-TH" dirty="0"/>
                    </a:p>
                  </a:txBody>
                  <a:tcPr/>
                </a:tc>
                <a:tc>
                  <a:txBody>
                    <a:bodyPr/>
                    <a:lstStyle/>
                    <a:p>
                      <a:r>
                        <a:rPr lang="en-US" dirty="0" smtClean="0"/>
                        <a:t>1995</a:t>
                      </a:r>
                      <a:endParaRPr lang="th-TH" dirty="0"/>
                    </a:p>
                  </a:txBody>
                  <a:tcPr/>
                </a:tc>
                <a:tc>
                  <a:txBody>
                    <a:bodyPr/>
                    <a:lstStyle/>
                    <a:p>
                      <a:r>
                        <a:rPr lang="en-US" dirty="0" smtClean="0"/>
                        <a:t>2000</a:t>
                      </a:r>
                      <a:endParaRPr lang="th-TH" dirty="0"/>
                    </a:p>
                  </a:txBody>
                  <a:tcPr/>
                </a:tc>
              </a:tr>
              <a:tr h="370840">
                <a:tc>
                  <a:txBody>
                    <a:bodyPr/>
                    <a:lstStyle/>
                    <a:p>
                      <a:r>
                        <a:rPr lang="en-US" dirty="0" smtClean="0"/>
                        <a:t>Paddy</a:t>
                      </a:r>
                      <a:endParaRPr lang="th-TH" dirty="0"/>
                    </a:p>
                  </a:txBody>
                  <a:tcPr/>
                </a:tc>
                <a:tc>
                  <a:txBody>
                    <a:bodyPr/>
                    <a:lstStyle/>
                    <a:p>
                      <a:r>
                        <a:rPr lang="en-US" dirty="0" smtClean="0"/>
                        <a:t>94.0</a:t>
                      </a:r>
                      <a:endParaRPr lang="th-TH" dirty="0"/>
                    </a:p>
                  </a:txBody>
                  <a:tcPr/>
                </a:tc>
                <a:tc>
                  <a:txBody>
                    <a:bodyPr/>
                    <a:lstStyle/>
                    <a:p>
                      <a:r>
                        <a:rPr lang="en-US" dirty="0" smtClean="0"/>
                        <a:t>99.0</a:t>
                      </a:r>
                      <a:endParaRPr lang="th-TH" dirty="0"/>
                    </a:p>
                  </a:txBody>
                  <a:tcPr/>
                </a:tc>
                <a:tc>
                  <a:txBody>
                    <a:bodyPr/>
                    <a:lstStyle/>
                    <a:p>
                      <a:r>
                        <a:rPr lang="en-US" dirty="0" smtClean="0"/>
                        <a:t>97.6</a:t>
                      </a:r>
                      <a:endParaRPr lang="th-TH" dirty="0"/>
                    </a:p>
                  </a:txBody>
                  <a:tcPr/>
                </a:tc>
                <a:tc>
                  <a:txBody>
                    <a:bodyPr/>
                    <a:lstStyle/>
                    <a:p>
                      <a:r>
                        <a:rPr lang="en-US" dirty="0" smtClean="0"/>
                        <a:t>100</a:t>
                      </a:r>
                      <a:endParaRPr lang="th-TH" dirty="0"/>
                    </a:p>
                  </a:txBody>
                  <a:tcPr/>
                </a:tc>
              </a:tr>
              <a:tr h="370840">
                <a:tc>
                  <a:txBody>
                    <a:bodyPr/>
                    <a:lstStyle/>
                    <a:p>
                      <a:r>
                        <a:rPr lang="en-US" dirty="0" smtClean="0"/>
                        <a:t>Maize</a:t>
                      </a:r>
                      <a:endParaRPr lang="th-TH" dirty="0"/>
                    </a:p>
                  </a:txBody>
                  <a:tcPr/>
                </a:tc>
                <a:tc>
                  <a:txBody>
                    <a:bodyPr/>
                    <a:lstStyle/>
                    <a:p>
                      <a:r>
                        <a:rPr lang="en-US" dirty="0" smtClean="0"/>
                        <a:t>16.5</a:t>
                      </a:r>
                      <a:endParaRPr lang="th-TH" dirty="0"/>
                    </a:p>
                  </a:txBody>
                  <a:tcPr/>
                </a:tc>
                <a:tc>
                  <a:txBody>
                    <a:bodyPr/>
                    <a:lstStyle/>
                    <a:p>
                      <a:r>
                        <a:rPr lang="en-US" dirty="0" smtClean="0"/>
                        <a:t>97.6</a:t>
                      </a:r>
                      <a:endParaRPr lang="th-TH" dirty="0"/>
                    </a:p>
                  </a:txBody>
                  <a:tcPr/>
                </a:tc>
                <a:tc>
                  <a:txBody>
                    <a:bodyPr/>
                    <a:lstStyle/>
                    <a:p>
                      <a:r>
                        <a:rPr lang="en-US" dirty="0" smtClean="0"/>
                        <a:t>61.7</a:t>
                      </a:r>
                      <a:endParaRPr lang="th-TH" dirty="0"/>
                    </a:p>
                  </a:txBody>
                  <a:tcPr/>
                </a:tc>
                <a:tc>
                  <a:txBody>
                    <a:bodyPr/>
                    <a:lstStyle/>
                    <a:p>
                      <a:r>
                        <a:rPr lang="en-US" dirty="0" smtClean="0"/>
                        <a:t>93.6</a:t>
                      </a:r>
                      <a:endParaRPr lang="th-TH" dirty="0"/>
                    </a:p>
                  </a:txBody>
                  <a:tcPr/>
                </a:tc>
              </a:tr>
              <a:tr h="370840">
                <a:tc>
                  <a:txBody>
                    <a:bodyPr/>
                    <a:lstStyle/>
                    <a:p>
                      <a:r>
                        <a:rPr lang="en-US" dirty="0" smtClean="0"/>
                        <a:t>Cassava</a:t>
                      </a:r>
                      <a:endParaRPr lang="th-TH" dirty="0"/>
                    </a:p>
                  </a:txBody>
                  <a:tcPr/>
                </a:tc>
                <a:tc>
                  <a:txBody>
                    <a:bodyPr/>
                    <a:lstStyle/>
                    <a:p>
                      <a:r>
                        <a:rPr lang="en-US" dirty="0" smtClean="0"/>
                        <a:t>97.9</a:t>
                      </a:r>
                      <a:endParaRPr lang="th-TH" dirty="0"/>
                    </a:p>
                  </a:txBody>
                  <a:tcPr/>
                </a:tc>
                <a:tc>
                  <a:txBody>
                    <a:bodyPr/>
                    <a:lstStyle/>
                    <a:p>
                      <a:r>
                        <a:rPr lang="en-US" dirty="0" smtClean="0"/>
                        <a:t>97.7</a:t>
                      </a:r>
                      <a:endParaRPr lang="th-TH" dirty="0"/>
                    </a:p>
                  </a:txBody>
                  <a:tcPr/>
                </a:tc>
                <a:tc>
                  <a:txBody>
                    <a:bodyPr/>
                    <a:lstStyle/>
                    <a:p>
                      <a:r>
                        <a:rPr lang="en-US" dirty="0" smtClean="0"/>
                        <a:t>95.9</a:t>
                      </a:r>
                      <a:endParaRPr lang="th-TH" dirty="0"/>
                    </a:p>
                  </a:txBody>
                  <a:tcPr/>
                </a:tc>
                <a:tc>
                  <a:txBody>
                    <a:bodyPr/>
                    <a:lstStyle/>
                    <a:p>
                      <a:r>
                        <a:rPr lang="en-US" dirty="0" smtClean="0"/>
                        <a:t>98.1</a:t>
                      </a:r>
                      <a:endParaRPr lang="th-TH" dirty="0"/>
                    </a:p>
                  </a:txBody>
                  <a:tcPr/>
                </a:tc>
              </a:tr>
              <a:tr h="370840">
                <a:tc>
                  <a:txBody>
                    <a:bodyPr/>
                    <a:lstStyle/>
                    <a:p>
                      <a:r>
                        <a:rPr lang="en-US" dirty="0" smtClean="0"/>
                        <a:t>Sugar cane</a:t>
                      </a:r>
                      <a:endParaRPr lang="th-TH" dirty="0"/>
                    </a:p>
                  </a:txBody>
                  <a:tcPr/>
                </a:tc>
                <a:tc>
                  <a:txBody>
                    <a:bodyPr/>
                    <a:lstStyle/>
                    <a:p>
                      <a:r>
                        <a:rPr lang="en-US" dirty="0" smtClean="0"/>
                        <a:t>96.9</a:t>
                      </a:r>
                      <a:endParaRPr lang="th-TH" dirty="0"/>
                    </a:p>
                  </a:txBody>
                  <a:tcPr/>
                </a:tc>
                <a:tc>
                  <a:txBody>
                    <a:bodyPr/>
                    <a:lstStyle/>
                    <a:p>
                      <a:r>
                        <a:rPr lang="en-US" dirty="0" smtClean="0"/>
                        <a:t>99.9</a:t>
                      </a:r>
                      <a:endParaRPr lang="th-TH" dirty="0"/>
                    </a:p>
                  </a:txBody>
                  <a:tcPr/>
                </a:tc>
                <a:tc>
                  <a:txBody>
                    <a:bodyPr/>
                    <a:lstStyle/>
                    <a:p>
                      <a:r>
                        <a:rPr lang="en-US" dirty="0" smtClean="0"/>
                        <a:t>100</a:t>
                      </a:r>
                      <a:endParaRPr lang="th-TH" dirty="0"/>
                    </a:p>
                  </a:txBody>
                  <a:tcPr/>
                </a:tc>
                <a:tc>
                  <a:txBody>
                    <a:bodyPr/>
                    <a:lstStyle/>
                    <a:p>
                      <a:r>
                        <a:rPr lang="en-US" dirty="0" smtClean="0"/>
                        <a:t>100</a:t>
                      </a:r>
                      <a:endParaRPr lang="th-TH" dirty="0"/>
                    </a:p>
                  </a:txBody>
                  <a:tcPr/>
                </a:tc>
              </a:tr>
              <a:tr h="370840">
                <a:tc>
                  <a:txBody>
                    <a:bodyPr/>
                    <a:lstStyle/>
                    <a:p>
                      <a:r>
                        <a:rPr lang="en-US" dirty="0" smtClean="0"/>
                        <a:t>Coconut</a:t>
                      </a:r>
                      <a:endParaRPr lang="th-TH" dirty="0"/>
                    </a:p>
                  </a:txBody>
                  <a:tcPr/>
                </a:tc>
                <a:tc>
                  <a:txBody>
                    <a:bodyPr/>
                    <a:lstStyle/>
                    <a:p>
                      <a:r>
                        <a:rPr lang="en-US" dirty="0" smtClean="0"/>
                        <a:t>14.9</a:t>
                      </a:r>
                      <a:endParaRPr lang="th-TH" dirty="0"/>
                    </a:p>
                  </a:txBody>
                  <a:tcPr/>
                </a:tc>
                <a:tc>
                  <a:txBody>
                    <a:bodyPr/>
                    <a:lstStyle/>
                    <a:p>
                      <a:r>
                        <a:rPr lang="en-US" dirty="0" smtClean="0"/>
                        <a:t>37.2</a:t>
                      </a:r>
                      <a:endParaRPr lang="th-TH" dirty="0"/>
                    </a:p>
                  </a:txBody>
                  <a:tcPr/>
                </a:tc>
                <a:tc>
                  <a:txBody>
                    <a:bodyPr/>
                    <a:lstStyle/>
                    <a:p>
                      <a:r>
                        <a:rPr lang="en-US" dirty="0" smtClean="0"/>
                        <a:t>57.8</a:t>
                      </a:r>
                      <a:endParaRPr lang="th-TH" dirty="0"/>
                    </a:p>
                  </a:txBody>
                  <a:tcPr/>
                </a:tc>
                <a:tc>
                  <a:txBody>
                    <a:bodyPr/>
                    <a:lstStyle/>
                    <a:p>
                      <a:r>
                        <a:rPr lang="en-US" dirty="0" smtClean="0"/>
                        <a:t>68.5</a:t>
                      </a:r>
                      <a:endParaRPr lang="th-TH" dirty="0"/>
                    </a:p>
                  </a:txBody>
                  <a:tcPr/>
                </a:tc>
              </a:tr>
              <a:tr h="370840">
                <a:tc>
                  <a:txBody>
                    <a:bodyPr/>
                    <a:lstStyle/>
                    <a:p>
                      <a:r>
                        <a:rPr lang="en-US" dirty="0" smtClean="0"/>
                        <a:t>Swine</a:t>
                      </a:r>
                      <a:endParaRPr lang="th-TH" dirty="0"/>
                    </a:p>
                  </a:txBody>
                  <a:tcPr/>
                </a:tc>
                <a:tc>
                  <a:txBody>
                    <a:bodyPr/>
                    <a:lstStyle/>
                    <a:p>
                      <a:r>
                        <a:rPr lang="en-US" dirty="0" smtClean="0"/>
                        <a:t>100</a:t>
                      </a:r>
                      <a:endParaRPr lang="th-TH" dirty="0"/>
                    </a:p>
                  </a:txBody>
                  <a:tcPr/>
                </a:tc>
                <a:tc>
                  <a:txBody>
                    <a:bodyPr/>
                    <a:lstStyle/>
                    <a:p>
                      <a:r>
                        <a:rPr lang="en-US" dirty="0" smtClean="0"/>
                        <a:t>100</a:t>
                      </a:r>
                      <a:endParaRPr lang="th-TH" dirty="0"/>
                    </a:p>
                  </a:txBody>
                  <a:tcPr/>
                </a:tc>
                <a:tc>
                  <a:txBody>
                    <a:bodyPr/>
                    <a:lstStyle/>
                    <a:p>
                      <a:r>
                        <a:rPr lang="en-US" dirty="0" smtClean="0"/>
                        <a:t>99.4</a:t>
                      </a:r>
                      <a:endParaRPr lang="th-TH" dirty="0"/>
                    </a:p>
                  </a:txBody>
                  <a:tcPr/>
                </a:tc>
                <a:tc>
                  <a:txBody>
                    <a:bodyPr/>
                    <a:lstStyle/>
                    <a:p>
                      <a:r>
                        <a:rPr lang="en-US" dirty="0" smtClean="0"/>
                        <a:t>99.3</a:t>
                      </a:r>
                      <a:endParaRPr lang="th-TH" dirty="0"/>
                    </a:p>
                  </a:txBody>
                  <a:tcPr/>
                </a:tc>
              </a:tr>
              <a:tr h="370840">
                <a:tc>
                  <a:txBody>
                    <a:bodyPr/>
                    <a:lstStyle/>
                    <a:p>
                      <a:r>
                        <a:rPr lang="en-US" dirty="0" smtClean="0"/>
                        <a:t>Poultry</a:t>
                      </a:r>
                      <a:endParaRPr lang="th-TH" dirty="0"/>
                    </a:p>
                  </a:txBody>
                  <a:tcPr/>
                </a:tc>
                <a:tc>
                  <a:txBody>
                    <a:bodyPr/>
                    <a:lstStyle/>
                    <a:p>
                      <a:r>
                        <a:rPr lang="en-US" dirty="0" smtClean="0"/>
                        <a:t>64.2</a:t>
                      </a:r>
                      <a:endParaRPr lang="th-TH" dirty="0"/>
                    </a:p>
                  </a:txBody>
                  <a:tcPr/>
                </a:tc>
                <a:tc>
                  <a:txBody>
                    <a:bodyPr/>
                    <a:lstStyle/>
                    <a:p>
                      <a:r>
                        <a:rPr lang="en-US" dirty="0" smtClean="0"/>
                        <a:t>82.5</a:t>
                      </a:r>
                      <a:endParaRPr lang="th-TH" dirty="0"/>
                    </a:p>
                  </a:txBody>
                  <a:tcPr/>
                </a:tc>
                <a:tc>
                  <a:txBody>
                    <a:bodyPr/>
                    <a:lstStyle/>
                    <a:p>
                      <a:r>
                        <a:rPr lang="en-US" dirty="0" smtClean="0"/>
                        <a:t>87.1</a:t>
                      </a:r>
                      <a:endParaRPr lang="th-TH" dirty="0"/>
                    </a:p>
                  </a:txBody>
                  <a:tcPr/>
                </a:tc>
                <a:tc>
                  <a:txBody>
                    <a:bodyPr/>
                    <a:lstStyle/>
                    <a:p>
                      <a:r>
                        <a:rPr lang="en-US" dirty="0" smtClean="0"/>
                        <a:t>97.1</a:t>
                      </a:r>
                      <a:endParaRPr lang="th-TH" dirty="0"/>
                    </a:p>
                  </a:txBody>
                  <a:tcPr/>
                </a:tc>
              </a:tr>
              <a:tr h="370840">
                <a:tc>
                  <a:txBody>
                    <a:bodyPr/>
                    <a:lstStyle/>
                    <a:p>
                      <a:r>
                        <a:rPr lang="en-US" dirty="0" smtClean="0"/>
                        <a:t>Total</a:t>
                      </a:r>
                      <a:r>
                        <a:rPr lang="en-US" baseline="0" dirty="0" smtClean="0"/>
                        <a:t> agri.</a:t>
                      </a:r>
                      <a:endParaRPr lang="th-TH" dirty="0"/>
                    </a:p>
                  </a:txBody>
                  <a:tcPr/>
                </a:tc>
                <a:tc>
                  <a:txBody>
                    <a:bodyPr/>
                    <a:lstStyle/>
                    <a:p>
                      <a:r>
                        <a:rPr lang="en-US" dirty="0" smtClean="0"/>
                        <a:t>57.3</a:t>
                      </a:r>
                      <a:endParaRPr lang="th-TH" dirty="0"/>
                    </a:p>
                  </a:txBody>
                  <a:tcPr/>
                </a:tc>
                <a:tc>
                  <a:txBody>
                    <a:bodyPr/>
                    <a:lstStyle/>
                    <a:p>
                      <a:r>
                        <a:rPr lang="en-US" dirty="0" smtClean="0"/>
                        <a:t>71.0</a:t>
                      </a:r>
                      <a:endParaRPr lang="th-TH" dirty="0"/>
                    </a:p>
                  </a:txBody>
                  <a:tcPr/>
                </a:tc>
                <a:tc>
                  <a:txBody>
                    <a:bodyPr/>
                    <a:lstStyle/>
                    <a:p>
                      <a:r>
                        <a:rPr lang="en-US" dirty="0" smtClean="0"/>
                        <a:t>68.8</a:t>
                      </a:r>
                      <a:endParaRPr lang="th-TH" dirty="0"/>
                    </a:p>
                  </a:txBody>
                  <a:tcPr/>
                </a:tc>
                <a:tc>
                  <a:txBody>
                    <a:bodyPr/>
                    <a:lstStyle/>
                    <a:p>
                      <a:r>
                        <a:rPr lang="en-US" dirty="0" smtClean="0"/>
                        <a:t>70.0</a:t>
                      </a:r>
                      <a:endParaRPr lang="th-TH" dirty="0"/>
                    </a:p>
                  </a:txBody>
                  <a:tcPr/>
                </a:tc>
              </a:tr>
            </a:tbl>
          </a:graphicData>
        </a:graphic>
      </p:graphicFrame>
    </p:spTree>
    <p:extLst>
      <p:ext uri="{BB962C8B-B14F-4D97-AF65-F5344CB8AC3E}">
        <p14:creationId xmlns:p14="http://schemas.microsoft.com/office/powerpoint/2010/main" val="31434038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Chanin Mephokee</a:t>
            </a:r>
            <a:endParaRPr lang="th-TH"/>
          </a:p>
        </p:txBody>
      </p:sp>
      <p:sp>
        <p:nvSpPr>
          <p:cNvPr id="3" name="Slide Number Placeholder 2"/>
          <p:cNvSpPr>
            <a:spLocks noGrp="1"/>
          </p:cNvSpPr>
          <p:nvPr>
            <p:ph type="sldNum" sz="quarter" idx="12"/>
          </p:nvPr>
        </p:nvSpPr>
        <p:spPr/>
        <p:txBody>
          <a:bodyPr/>
          <a:lstStyle/>
          <a:p>
            <a:fld id="{0C239E30-151B-4DF4-885C-DF48A0E03858}" type="slidenum">
              <a:rPr lang="th-TH" smtClean="0"/>
              <a:t>10</a:t>
            </a:fld>
            <a:endParaRPr lang="th-TH"/>
          </a:p>
        </p:txBody>
      </p:sp>
      <p:sp>
        <p:nvSpPr>
          <p:cNvPr id="4" name="Title 3"/>
          <p:cNvSpPr>
            <a:spLocks noGrp="1"/>
          </p:cNvSpPr>
          <p:nvPr>
            <p:ph type="title"/>
          </p:nvPr>
        </p:nvSpPr>
        <p:spPr>
          <a:xfrm>
            <a:off x="323528" y="4372168"/>
            <a:ext cx="7982273" cy="1143000"/>
          </a:xfrm>
        </p:spPr>
        <p:txBody>
          <a:bodyPr/>
          <a:lstStyle/>
          <a:p>
            <a:r>
              <a:rPr lang="en-US" sz="2000" dirty="0" smtClean="0"/>
              <a:t>Industry sales to export users as a share of industry total sales</a:t>
            </a:r>
            <a:endParaRPr lang="th-TH" sz="20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1250431445"/>
              </p:ext>
            </p:extLst>
          </p:nvPr>
        </p:nvGraphicFramePr>
        <p:xfrm>
          <a:off x="1143000" y="731838"/>
          <a:ext cx="6400800" cy="3032760"/>
        </p:xfrm>
        <a:graphic>
          <a:graphicData uri="http://schemas.openxmlformats.org/drawingml/2006/table">
            <a:tbl>
              <a:tblPr firstRow="1" bandRow="1">
                <a:tableStyleId>{5C22544A-7EE6-4342-B048-85BDC9FD1C3A}</a:tableStyleId>
              </a:tblPr>
              <a:tblGrid>
                <a:gridCol w="1280160"/>
                <a:gridCol w="1280160"/>
                <a:gridCol w="1280160"/>
                <a:gridCol w="1280160"/>
                <a:gridCol w="1280160"/>
              </a:tblGrid>
              <a:tr h="370840">
                <a:tc>
                  <a:txBody>
                    <a:bodyPr/>
                    <a:lstStyle/>
                    <a:p>
                      <a:endParaRPr lang="th-TH" dirty="0"/>
                    </a:p>
                  </a:txBody>
                  <a:tcPr/>
                </a:tc>
                <a:tc>
                  <a:txBody>
                    <a:bodyPr/>
                    <a:lstStyle/>
                    <a:p>
                      <a:r>
                        <a:rPr lang="en-US" dirty="0" smtClean="0"/>
                        <a:t>1975</a:t>
                      </a:r>
                      <a:endParaRPr lang="th-TH" dirty="0"/>
                    </a:p>
                  </a:txBody>
                  <a:tcPr/>
                </a:tc>
                <a:tc>
                  <a:txBody>
                    <a:bodyPr/>
                    <a:lstStyle/>
                    <a:p>
                      <a:r>
                        <a:rPr lang="en-US" dirty="0" smtClean="0"/>
                        <a:t>1985</a:t>
                      </a:r>
                      <a:endParaRPr lang="th-TH" dirty="0"/>
                    </a:p>
                  </a:txBody>
                  <a:tcPr/>
                </a:tc>
                <a:tc>
                  <a:txBody>
                    <a:bodyPr/>
                    <a:lstStyle/>
                    <a:p>
                      <a:r>
                        <a:rPr lang="en-US" dirty="0" smtClean="0"/>
                        <a:t>1995</a:t>
                      </a:r>
                      <a:endParaRPr lang="th-TH" dirty="0"/>
                    </a:p>
                  </a:txBody>
                  <a:tcPr/>
                </a:tc>
                <a:tc>
                  <a:txBody>
                    <a:bodyPr/>
                    <a:lstStyle/>
                    <a:p>
                      <a:r>
                        <a:rPr lang="en-US" dirty="0" smtClean="0"/>
                        <a:t>2000</a:t>
                      </a:r>
                      <a:endParaRPr lang="th-TH" dirty="0"/>
                    </a:p>
                  </a:txBody>
                  <a:tcPr/>
                </a:tc>
              </a:tr>
              <a:tr h="370840">
                <a:tc>
                  <a:txBody>
                    <a:bodyPr/>
                    <a:lstStyle/>
                    <a:p>
                      <a:r>
                        <a:rPr lang="en-US" dirty="0" smtClean="0"/>
                        <a:t>Paddy</a:t>
                      </a:r>
                      <a:endParaRPr lang="th-TH" dirty="0"/>
                    </a:p>
                  </a:txBody>
                  <a:tcPr/>
                </a:tc>
                <a:tc>
                  <a:txBody>
                    <a:bodyPr/>
                    <a:lstStyle/>
                    <a:p>
                      <a:r>
                        <a:rPr lang="en-US" dirty="0" smtClean="0"/>
                        <a:t>0.0</a:t>
                      </a:r>
                      <a:endParaRPr lang="th-TH" dirty="0"/>
                    </a:p>
                  </a:txBody>
                  <a:tcPr/>
                </a:tc>
                <a:tc>
                  <a:txBody>
                    <a:bodyPr/>
                    <a:lstStyle/>
                    <a:p>
                      <a:r>
                        <a:rPr lang="en-US" dirty="0" smtClean="0"/>
                        <a:t>0.0</a:t>
                      </a:r>
                      <a:endParaRPr lang="th-TH" dirty="0"/>
                    </a:p>
                  </a:txBody>
                  <a:tcPr/>
                </a:tc>
                <a:tc>
                  <a:txBody>
                    <a:bodyPr/>
                    <a:lstStyle/>
                    <a:p>
                      <a:r>
                        <a:rPr lang="en-US" dirty="0" smtClean="0"/>
                        <a:t>0.0</a:t>
                      </a:r>
                      <a:endParaRPr lang="th-TH" dirty="0"/>
                    </a:p>
                  </a:txBody>
                  <a:tcPr/>
                </a:tc>
                <a:tc>
                  <a:txBody>
                    <a:bodyPr/>
                    <a:lstStyle/>
                    <a:p>
                      <a:r>
                        <a:rPr lang="en-US" dirty="0" smtClean="0"/>
                        <a:t>0.0</a:t>
                      </a:r>
                      <a:endParaRPr lang="th-TH" dirty="0"/>
                    </a:p>
                  </a:txBody>
                  <a:tcPr/>
                </a:tc>
              </a:tr>
              <a:tr h="370840">
                <a:tc>
                  <a:txBody>
                    <a:bodyPr/>
                    <a:lstStyle/>
                    <a:p>
                      <a:r>
                        <a:rPr lang="en-US" dirty="0" smtClean="0"/>
                        <a:t>Rice Milling</a:t>
                      </a:r>
                      <a:endParaRPr lang="th-TH" dirty="0"/>
                    </a:p>
                  </a:txBody>
                  <a:tcPr/>
                </a:tc>
                <a:tc>
                  <a:txBody>
                    <a:bodyPr/>
                    <a:lstStyle/>
                    <a:p>
                      <a:r>
                        <a:rPr lang="en-US" dirty="0" smtClean="0"/>
                        <a:t>15.1</a:t>
                      </a:r>
                      <a:endParaRPr lang="th-TH" dirty="0"/>
                    </a:p>
                  </a:txBody>
                  <a:tcPr/>
                </a:tc>
                <a:tc>
                  <a:txBody>
                    <a:bodyPr/>
                    <a:lstStyle/>
                    <a:p>
                      <a:r>
                        <a:rPr lang="en-US" dirty="0" smtClean="0"/>
                        <a:t>32.6</a:t>
                      </a:r>
                      <a:endParaRPr lang="th-TH" dirty="0"/>
                    </a:p>
                  </a:txBody>
                  <a:tcPr/>
                </a:tc>
                <a:tc>
                  <a:txBody>
                    <a:bodyPr/>
                    <a:lstStyle/>
                    <a:p>
                      <a:r>
                        <a:rPr lang="en-US" dirty="0" smtClean="0"/>
                        <a:t>39.8</a:t>
                      </a:r>
                      <a:endParaRPr lang="th-TH" dirty="0"/>
                    </a:p>
                  </a:txBody>
                  <a:tcPr/>
                </a:tc>
                <a:tc>
                  <a:txBody>
                    <a:bodyPr/>
                    <a:lstStyle/>
                    <a:p>
                      <a:r>
                        <a:rPr lang="en-US" dirty="0" smtClean="0"/>
                        <a:t>51.7</a:t>
                      </a:r>
                      <a:endParaRPr lang="th-TH" dirty="0"/>
                    </a:p>
                  </a:txBody>
                  <a:tcPr/>
                </a:tc>
              </a:tr>
              <a:tr h="370840">
                <a:tc>
                  <a:txBody>
                    <a:bodyPr/>
                    <a:lstStyle/>
                    <a:p>
                      <a:r>
                        <a:rPr lang="en-US" dirty="0" smtClean="0"/>
                        <a:t>Sugar cane</a:t>
                      </a:r>
                      <a:endParaRPr lang="th-TH" dirty="0"/>
                    </a:p>
                  </a:txBody>
                  <a:tcPr/>
                </a:tc>
                <a:tc>
                  <a:txBody>
                    <a:bodyPr/>
                    <a:lstStyle/>
                    <a:p>
                      <a:r>
                        <a:rPr lang="en-US" dirty="0" smtClean="0"/>
                        <a:t>0.0</a:t>
                      </a:r>
                      <a:endParaRPr lang="th-TH" dirty="0"/>
                    </a:p>
                  </a:txBody>
                  <a:tcPr/>
                </a:tc>
                <a:tc>
                  <a:txBody>
                    <a:bodyPr/>
                    <a:lstStyle/>
                    <a:p>
                      <a:r>
                        <a:rPr lang="en-US" dirty="0" smtClean="0"/>
                        <a:t>0.0</a:t>
                      </a:r>
                      <a:endParaRPr lang="th-TH" dirty="0"/>
                    </a:p>
                  </a:txBody>
                  <a:tcPr/>
                </a:tc>
                <a:tc>
                  <a:txBody>
                    <a:bodyPr/>
                    <a:lstStyle/>
                    <a:p>
                      <a:r>
                        <a:rPr lang="en-US" dirty="0" smtClean="0"/>
                        <a:t>0.0</a:t>
                      </a:r>
                      <a:endParaRPr lang="th-TH" dirty="0"/>
                    </a:p>
                  </a:txBody>
                  <a:tcPr/>
                </a:tc>
                <a:tc>
                  <a:txBody>
                    <a:bodyPr/>
                    <a:lstStyle/>
                    <a:p>
                      <a:r>
                        <a:rPr lang="en-US" dirty="0" smtClean="0"/>
                        <a:t>0.0</a:t>
                      </a:r>
                      <a:endParaRPr lang="th-TH" dirty="0"/>
                    </a:p>
                  </a:txBody>
                  <a:tcPr/>
                </a:tc>
              </a:tr>
              <a:tr h="370840">
                <a:tc>
                  <a:txBody>
                    <a:bodyPr/>
                    <a:lstStyle/>
                    <a:p>
                      <a:r>
                        <a:rPr lang="en-US" dirty="0" smtClean="0"/>
                        <a:t>Refined sugar</a:t>
                      </a:r>
                      <a:endParaRPr lang="th-TH" dirty="0"/>
                    </a:p>
                  </a:txBody>
                  <a:tcPr/>
                </a:tc>
                <a:tc>
                  <a:txBody>
                    <a:bodyPr/>
                    <a:lstStyle/>
                    <a:p>
                      <a:r>
                        <a:rPr lang="en-US" dirty="0" smtClean="0"/>
                        <a:t>56.5</a:t>
                      </a:r>
                      <a:endParaRPr lang="th-TH" dirty="0"/>
                    </a:p>
                  </a:txBody>
                  <a:tcPr/>
                </a:tc>
                <a:tc>
                  <a:txBody>
                    <a:bodyPr/>
                    <a:lstStyle/>
                    <a:p>
                      <a:r>
                        <a:rPr lang="en-US" dirty="0" smtClean="0"/>
                        <a:t>36.3</a:t>
                      </a:r>
                      <a:endParaRPr lang="th-TH" dirty="0"/>
                    </a:p>
                  </a:txBody>
                  <a:tcPr/>
                </a:tc>
                <a:tc>
                  <a:txBody>
                    <a:bodyPr/>
                    <a:lstStyle/>
                    <a:p>
                      <a:r>
                        <a:rPr lang="en-US" dirty="0" smtClean="0"/>
                        <a:t>48.3</a:t>
                      </a:r>
                      <a:endParaRPr lang="th-TH" dirty="0"/>
                    </a:p>
                  </a:txBody>
                  <a:tcPr/>
                </a:tc>
                <a:tc>
                  <a:txBody>
                    <a:bodyPr/>
                    <a:lstStyle/>
                    <a:p>
                      <a:r>
                        <a:rPr lang="en-US" dirty="0" smtClean="0"/>
                        <a:t>39.1</a:t>
                      </a:r>
                      <a:endParaRPr lang="th-TH" dirty="0"/>
                    </a:p>
                  </a:txBody>
                  <a:tcPr/>
                </a:tc>
              </a:tr>
              <a:tr h="370840">
                <a:tc>
                  <a:txBody>
                    <a:bodyPr/>
                    <a:lstStyle/>
                    <a:p>
                      <a:r>
                        <a:rPr lang="en-US" dirty="0" smtClean="0"/>
                        <a:t>Maize</a:t>
                      </a:r>
                      <a:endParaRPr lang="th-TH" dirty="0"/>
                    </a:p>
                  </a:txBody>
                  <a:tcPr/>
                </a:tc>
                <a:tc>
                  <a:txBody>
                    <a:bodyPr/>
                    <a:lstStyle/>
                    <a:p>
                      <a:r>
                        <a:rPr lang="en-US" dirty="0" smtClean="0"/>
                        <a:t>77.6</a:t>
                      </a:r>
                      <a:endParaRPr lang="th-TH" dirty="0"/>
                    </a:p>
                  </a:txBody>
                  <a:tcPr/>
                </a:tc>
                <a:tc>
                  <a:txBody>
                    <a:bodyPr/>
                    <a:lstStyle/>
                    <a:p>
                      <a:r>
                        <a:rPr lang="en-US" dirty="0" smtClean="0"/>
                        <a:t>0.0</a:t>
                      </a:r>
                      <a:endParaRPr lang="th-TH" dirty="0"/>
                    </a:p>
                  </a:txBody>
                  <a:tcPr/>
                </a:tc>
                <a:tc>
                  <a:txBody>
                    <a:bodyPr/>
                    <a:lstStyle/>
                    <a:p>
                      <a:r>
                        <a:rPr lang="en-US" dirty="0" smtClean="0"/>
                        <a:t>2.8</a:t>
                      </a:r>
                      <a:endParaRPr lang="th-TH" dirty="0"/>
                    </a:p>
                  </a:txBody>
                  <a:tcPr/>
                </a:tc>
                <a:tc>
                  <a:txBody>
                    <a:bodyPr/>
                    <a:lstStyle/>
                    <a:p>
                      <a:r>
                        <a:rPr lang="en-US" dirty="0" smtClean="0"/>
                        <a:t>1.7</a:t>
                      </a:r>
                      <a:endParaRPr lang="th-TH" dirty="0"/>
                    </a:p>
                  </a:txBody>
                  <a:tcPr/>
                </a:tc>
              </a:tr>
            </a:tbl>
          </a:graphicData>
        </a:graphic>
      </p:graphicFrame>
    </p:spTree>
    <p:extLst>
      <p:ext uri="{BB962C8B-B14F-4D97-AF65-F5344CB8AC3E}">
        <p14:creationId xmlns:p14="http://schemas.microsoft.com/office/powerpoint/2010/main" val="8614344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11</a:t>
            </a:fld>
            <a:endParaRPr lang="th-TH"/>
          </a:p>
        </p:txBody>
      </p:sp>
      <p:sp>
        <p:nvSpPr>
          <p:cNvPr id="2" name="Title 1"/>
          <p:cNvSpPr>
            <a:spLocks noGrp="1"/>
          </p:cNvSpPr>
          <p:nvPr>
            <p:ph type="title"/>
          </p:nvPr>
        </p:nvSpPr>
        <p:spPr>
          <a:xfrm>
            <a:off x="827585" y="4372168"/>
            <a:ext cx="7478216" cy="1143000"/>
          </a:xfrm>
        </p:spPr>
        <p:txBody>
          <a:bodyPr>
            <a:normAutofit fontScale="90000"/>
          </a:bodyPr>
          <a:lstStyle/>
          <a:p>
            <a:r>
              <a:rPr lang="en-US" sz="2700" dirty="0" smtClean="0"/>
              <a:t>Thailand is a major net agricultural exporter</a:t>
            </a:r>
            <a:r>
              <a:rPr lang="en-US" dirty="0" smtClean="0"/>
              <a:t>.</a:t>
            </a:r>
            <a:endParaRPr lang="th-TH" dirty="0"/>
          </a:p>
        </p:txBody>
      </p:sp>
      <p:sp>
        <p:nvSpPr>
          <p:cNvPr id="3" name="Content Placeholder 2"/>
          <p:cNvSpPr>
            <a:spLocks noGrp="1"/>
          </p:cNvSpPr>
          <p:nvPr>
            <p:ph sz="quarter" idx="13"/>
          </p:nvPr>
        </p:nvSpPr>
        <p:spPr/>
        <p:txBody>
          <a:bodyPr>
            <a:normAutofit/>
          </a:bodyPr>
          <a:lstStyle/>
          <a:p>
            <a:r>
              <a:rPr lang="en-US" dirty="0" smtClean="0"/>
              <a:t>The list of agricultural exports includes many of the most important agricultural products produced and consumed within the country, including the staple food.</a:t>
            </a:r>
          </a:p>
          <a:p>
            <a:r>
              <a:rPr lang="en-US" dirty="0" smtClean="0"/>
              <a:t>Rice exports account for between 30-50% of its total output.</a:t>
            </a:r>
          </a:p>
          <a:p>
            <a:r>
              <a:rPr lang="en-US" dirty="0" smtClean="0"/>
              <a:t>The list of imported agricultural commodities is much thinner: maize, soybeans, palm oil.</a:t>
            </a:r>
          </a:p>
          <a:p>
            <a:endParaRPr lang="th-TH" dirty="0"/>
          </a:p>
        </p:txBody>
      </p:sp>
    </p:spTree>
    <p:extLst>
      <p:ext uri="{BB962C8B-B14F-4D97-AF65-F5344CB8AC3E}">
        <p14:creationId xmlns:p14="http://schemas.microsoft.com/office/powerpoint/2010/main" val="35401873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12</a:t>
            </a:fld>
            <a:endParaRPr lang="th-TH"/>
          </a:p>
        </p:txBody>
      </p:sp>
      <p:sp>
        <p:nvSpPr>
          <p:cNvPr id="2" name="Title 1"/>
          <p:cNvSpPr>
            <a:spLocks noGrp="1"/>
          </p:cNvSpPr>
          <p:nvPr>
            <p:ph type="title"/>
          </p:nvPr>
        </p:nvSpPr>
        <p:spPr>
          <a:xfrm>
            <a:off x="457200" y="404664"/>
            <a:ext cx="8229600" cy="1512168"/>
          </a:xfrm>
        </p:spPr>
        <p:txBody>
          <a:bodyPr/>
          <a:lstStyle/>
          <a:p>
            <a:r>
              <a:rPr lang="en-US" sz="3200" dirty="0" smtClean="0"/>
              <a:t>Dependence on Imported Fertilizers</a:t>
            </a:r>
            <a:r>
              <a:rPr lang="en-US" sz="3600" dirty="0" smtClean="0"/>
              <a:t/>
            </a:r>
            <a:br>
              <a:rPr lang="en-US" sz="3600" dirty="0" smtClean="0"/>
            </a:br>
            <a:r>
              <a:rPr lang="en-US" sz="2000" dirty="0" smtClean="0"/>
              <a:t>million ton</a:t>
            </a:r>
            <a:endParaRPr lang="th-TH" sz="20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2014594191"/>
              </p:ext>
            </p:extLst>
          </p:nvPr>
        </p:nvGraphicFramePr>
        <p:xfrm>
          <a:off x="467544" y="2060848"/>
          <a:ext cx="8229600" cy="1350829"/>
        </p:xfrm>
        <a:graphic>
          <a:graphicData uri="http://schemas.openxmlformats.org/drawingml/2006/table">
            <a:tbl>
              <a:tblPr firstRow="1" bandRow="1">
                <a:tableStyleId>{5C22544A-7EE6-4342-B048-85BDC9FD1C3A}</a:tableStyleId>
              </a:tblPr>
              <a:tblGrid>
                <a:gridCol w="1645920"/>
                <a:gridCol w="1645920"/>
                <a:gridCol w="1645920"/>
                <a:gridCol w="1645920"/>
                <a:gridCol w="1645920"/>
              </a:tblGrid>
              <a:tr h="311075">
                <a:tc>
                  <a:txBody>
                    <a:bodyPr/>
                    <a:lstStyle/>
                    <a:p>
                      <a:r>
                        <a:rPr lang="en-US" dirty="0" smtClean="0"/>
                        <a:t>2009</a:t>
                      </a:r>
                      <a:endParaRPr lang="th-TH" dirty="0"/>
                    </a:p>
                  </a:txBody>
                  <a:tcPr/>
                </a:tc>
                <a:tc>
                  <a:txBody>
                    <a:bodyPr/>
                    <a:lstStyle/>
                    <a:p>
                      <a:r>
                        <a:rPr lang="en-US" dirty="0" smtClean="0"/>
                        <a:t>2010</a:t>
                      </a:r>
                      <a:endParaRPr lang="th-TH" dirty="0"/>
                    </a:p>
                  </a:txBody>
                  <a:tcPr/>
                </a:tc>
                <a:tc>
                  <a:txBody>
                    <a:bodyPr/>
                    <a:lstStyle/>
                    <a:p>
                      <a:r>
                        <a:rPr lang="en-US" dirty="0" smtClean="0"/>
                        <a:t>2011</a:t>
                      </a:r>
                      <a:endParaRPr lang="th-TH" dirty="0"/>
                    </a:p>
                  </a:txBody>
                  <a:tcPr/>
                </a:tc>
                <a:tc>
                  <a:txBody>
                    <a:bodyPr/>
                    <a:lstStyle/>
                    <a:p>
                      <a:r>
                        <a:rPr lang="en-US" dirty="0" smtClean="0"/>
                        <a:t>2012</a:t>
                      </a:r>
                      <a:endParaRPr lang="th-TH" dirty="0"/>
                    </a:p>
                  </a:txBody>
                  <a:tcPr/>
                </a:tc>
                <a:tc>
                  <a:txBody>
                    <a:bodyPr/>
                    <a:lstStyle/>
                    <a:p>
                      <a:r>
                        <a:rPr lang="en-US" dirty="0" smtClean="0"/>
                        <a:t>2013</a:t>
                      </a:r>
                      <a:endParaRPr lang="th-TH" dirty="0"/>
                    </a:p>
                  </a:txBody>
                  <a:tcPr/>
                </a:tc>
              </a:tr>
              <a:tr h="985069">
                <a:tc>
                  <a:txBody>
                    <a:bodyPr/>
                    <a:lstStyle/>
                    <a:p>
                      <a:r>
                        <a:rPr lang="en-US" dirty="0" smtClean="0"/>
                        <a:t>3.833</a:t>
                      </a:r>
                      <a:endParaRPr lang="th-TH" dirty="0"/>
                    </a:p>
                  </a:txBody>
                  <a:tcPr/>
                </a:tc>
                <a:tc>
                  <a:txBody>
                    <a:bodyPr/>
                    <a:lstStyle/>
                    <a:p>
                      <a:r>
                        <a:rPr lang="en-US" dirty="0" smtClean="0"/>
                        <a:t>5.172</a:t>
                      </a:r>
                      <a:endParaRPr lang="th-TH" dirty="0"/>
                    </a:p>
                  </a:txBody>
                  <a:tcPr/>
                </a:tc>
                <a:tc>
                  <a:txBody>
                    <a:bodyPr/>
                    <a:lstStyle/>
                    <a:p>
                      <a:r>
                        <a:rPr lang="en-US" dirty="0" smtClean="0"/>
                        <a:t>5.579</a:t>
                      </a:r>
                      <a:endParaRPr lang="th-TH" dirty="0"/>
                    </a:p>
                  </a:txBody>
                  <a:tcPr/>
                </a:tc>
                <a:tc>
                  <a:txBody>
                    <a:bodyPr/>
                    <a:lstStyle/>
                    <a:p>
                      <a:r>
                        <a:rPr lang="en-US" dirty="0" smtClean="0"/>
                        <a:t>5.583</a:t>
                      </a:r>
                      <a:endParaRPr lang="th-TH" dirty="0"/>
                    </a:p>
                  </a:txBody>
                  <a:tcPr/>
                </a:tc>
                <a:tc>
                  <a:txBody>
                    <a:bodyPr/>
                    <a:lstStyle/>
                    <a:p>
                      <a:r>
                        <a:rPr lang="en-US" dirty="0" smtClean="0"/>
                        <a:t>5.638</a:t>
                      </a:r>
                      <a:endParaRPr lang="th-TH" dirty="0"/>
                    </a:p>
                  </a:txBody>
                  <a:tcPr/>
                </a:tc>
              </a:tr>
            </a:tbl>
          </a:graphicData>
        </a:graphic>
      </p:graphicFrame>
    </p:spTree>
    <p:extLst>
      <p:ext uri="{BB962C8B-B14F-4D97-AF65-F5344CB8AC3E}">
        <p14:creationId xmlns:p14="http://schemas.microsoft.com/office/powerpoint/2010/main" val="25501294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13</a:t>
            </a:fld>
            <a:endParaRPr lang="th-TH"/>
          </a:p>
        </p:txBody>
      </p:sp>
      <p:sp>
        <p:nvSpPr>
          <p:cNvPr id="2" name="Title 1"/>
          <p:cNvSpPr>
            <a:spLocks noGrp="1"/>
          </p:cNvSpPr>
          <p:nvPr>
            <p:ph type="title"/>
          </p:nvPr>
        </p:nvSpPr>
        <p:spPr>
          <a:xfrm>
            <a:off x="457200" y="116632"/>
            <a:ext cx="8229600" cy="2016224"/>
          </a:xfrm>
        </p:spPr>
        <p:txBody>
          <a:bodyPr>
            <a:normAutofit fontScale="90000"/>
          </a:bodyPr>
          <a:lstStyle/>
          <a:p>
            <a:r>
              <a:rPr lang="en-US" sz="2400" dirty="0" smtClean="0"/>
              <a:t/>
            </a:r>
            <a:br>
              <a:rPr lang="en-US" sz="2400" dirty="0" smtClean="0"/>
            </a:br>
            <a:r>
              <a:rPr lang="en-US" sz="2400" dirty="0"/>
              <a:t/>
            </a:r>
            <a:br>
              <a:rPr lang="en-US" sz="2400" dirty="0"/>
            </a:br>
            <a:r>
              <a:rPr lang="en-US" sz="3600" dirty="0"/>
              <a:t>Use of chemicals</a:t>
            </a:r>
            <a:br>
              <a:rPr lang="en-US" sz="3600" dirty="0"/>
            </a:br>
            <a:r>
              <a:rPr lang="en-US" sz="3600" dirty="0"/>
              <a:t>herbicide, insecticide and fungicide</a:t>
            </a:r>
            <a:r>
              <a:rPr lang="en-US" sz="2400" dirty="0" smtClean="0"/>
              <a:t/>
            </a:r>
            <a:br>
              <a:rPr lang="en-US" sz="2400" dirty="0" smtClean="0"/>
            </a:br>
            <a:r>
              <a:rPr lang="en-US" sz="2400" dirty="0"/>
              <a:t/>
            </a:r>
            <a:br>
              <a:rPr lang="en-US" sz="2400" dirty="0"/>
            </a:br>
            <a:r>
              <a:rPr lang="en-US" sz="2400" dirty="0" smtClean="0"/>
              <a:t/>
            </a:r>
            <a:br>
              <a:rPr lang="en-US" sz="2400" dirty="0" smtClean="0"/>
            </a:br>
            <a:r>
              <a:rPr lang="en-US" sz="2400" dirty="0"/>
              <a:t/>
            </a:r>
            <a:br>
              <a:rPr lang="en-US" sz="2400" dirty="0"/>
            </a:br>
            <a:r>
              <a:rPr lang="en-US" sz="2400" dirty="0" smtClean="0"/>
              <a:t/>
            </a:r>
            <a:br>
              <a:rPr lang="en-US" sz="2400" dirty="0" smtClean="0"/>
            </a:br>
            <a:r>
              <a:rPr lang="en-US" sz="2400" dirty="0" smtClean="0"/>
              <a:t>herbicide, insecticide and fungicide</a:t>
            </a:r>
            <a:r>
              <a:rPr lang="en-US" dirty="0" smtClean="0"/>
              <a:t/>
            </a:r>
            <a:br>
              <a:rPr lang="en-US" dirty="0" smtClean="0"/>
            </a:br>
            <a:r>
              <a:rPr lang="en-US" sz="2000" dirty="0" smtClean="0"/>
              <a:t>million ton</a:t>
            </a:r>
            <a:endParaRPr lang="th-TH" sz="20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2698446345"/>
              </p:ext>
            </p:extLst>
          </p:nvPr>
        </p:nvGraphicFramePr>
        <p:xfrm>
          <a:off x="457200" y="2564904"/>
          <a:ext cx="8229600" cy="1622950"/>
        </p:xfrm>
        <a:graphic>
          <a:graphicData uri="http://schemas.openxmlformats.org/drawingml/2006/table">
            <a:tbl>
              <a:tblPr firstRow="1" bandRow="1">
                <a:tableStyleId>{5C22544A-7EE6-4342-B048-85BDC9FD1C3A}</a:tableStyleId>
              </a:tblPr>
              <a:tblGrid>
                <a:gridCol w="1645920"/>
                <a:gridCol w="1645920"/>
                <a:gridCol w="1645920"/>
                <a:gridCol w="1645920"/>
                <a:gridCol w="1645920"/>
              </a:tblGrid>
              <a:tr h="576064">
                <a:tc>
                  <a:txBody>
                    <a:bodyPr/>
                    <a:lstStyle/>
                    <a:p>
                      <a:r>
                        <a:rPr lang="en-US" dirty="0" smtClean="0"/>
                        <a:t>2009</a:t>
                      </a:r>
                      <a:endParaRPr lang="th-TH" dirty="0"/>
                    </a:p>
                  </a:txBody>
                  <a:tcPr/>
                </a:tc>
                <a:tc>
                  <a:txBody>
                    <a:bodyPr/>
                    <a:lstStyle/>
                    <a:p>
                      <a:r>
                        <a:rPr lang="en-US" dirty="0" smtClean="0"/>
                        <a:t>2010</a:t>
                      </a:r>
                      <a:endParaRPr lang="th-TH" dirty="0"/>
                    </a:p>
                  </a:txBody>
                  <a:tcPr/>
                </a:tc>
                <a:tc>
                  <a:txBody>
                    <a:bodyPr/>
                    <a:lstStyle/>
                    <a:p>
                      <a:r>
                        <a:rPr lang="en-US" dirty="0" smtClean="0"/>
                        <a:t>2011</a:t>
                      </a:r>
                      <a:endParaRPr lang="th-TH" dirty="0"/>
                    </a:p>
                  </a:txBody>
                  <a:tcPr/>
                </a:tc>
                <a:tc>
                  <a:txBody>
                    <a:bodyPr/>
                    <a:lstStyle/>
                    <a:p>
                      <a:r>
                        <a:rPr lang="en-US" dirty="0" smtClean="0"/>
                        <a:t>2012</a:t>
                      </a:r>
                      <a:endParaRPr lang="th-TH" dirty="0"/>
                    </a:p>
                  </a:txBody>
                  <a:tcPr/>
                </a:tc>
                <a:tc>
                  <a:txBody>
                    <a:bodyPr/>
                    <a:lstStyle/>
                    <a:p>
                      <a:r>
                        <a:rPr lang="en-US" dirty="0" smtClean="0"/>
                        <a:t>2013</a:t>
                      </a:r>
                      <a:endParaRPr lang="th-TH" dirty="0"/>
                    </a:p>
                  </a:txBody>
                  <a:tcPr/>
                </a:tc>
              </a:tr>
              <a:tr h="1046886">
                <a:tc>
                  <a:txBody>
                    <a:bodyPr/>
                    <a:lstStyle/>
                    <a:p>
                      <a:r>
                        <a:rPr lang="en-US" dirty="0" smtClean="0"/>
                        <a:t>0.138</a:t>
                      </a:r>
                      <a:endParaRPr lang="th-TH" dirty="0"/>
                    </a:p>
                  </a:txBody>
                  <a:tcPr/>
                </a:tc>
                <a:tc>
                  <a:txBody>
                    <a:bodyPr/>
                    <a:lstStyle/>
                    <a:p>
                      <a:r>
                        <a:rPr lang="en-US" dirty="0" smtClean="0"/>
                        <a:t>0.117</a:t>
                      </a:r>
                      <a:endParaRPr lang="th-TH" dirty="0"/>
                    </a:p>
                  </a:txBody>
                  <a:tcPr/>
                </a:tc>
                <a:tc>
                  <a:txBody>
                    <a:bodyPr/>
                    <a:lstStyle/>
                    <a:p>
                      <a:r>
                        <a:rPr lang="en-US" dirty="0" smtClean="0"/>
                        <a:t>0.164</a:t>
                      </a:r>
                      <a:endParaRPr lang="th-TH" dirty="0"/>
                    </a:p>
                  </a:txBody>
                  <a:tcPr/>
                </a:tc>
                <a:tc>
                  <a:txBody>
                    <a:bodyPr/>
                    <a:lstStyle/>
                    <a:p>
                      <a:r>
                        <a:rPr lang="en-US" dirty="0" smtClean="0"/>
                        <a:t>0.134</a:t>
                      </a:r>
                      <a:endParaRPr lang="th-TH" dirty="0"/>
                    </a:p>
                  </a:txBody>
                  <a:tcPr/>
                </a:tc>
                <a:tc>
                  <a:txBody>
                    <a:bodyPr/>
                    <a:lstStyle/>
                    <a:p>
                      <a:r>
                        <a:rPr lang="en-US" dirty="0" err="1" smtClean="0"/>
                        <a:t>na</a:t>
                      </a:r>
                      <a:endParaRPr lang="th-TH" dirty="0"/>
                    </a:p>
                  </a:txBody>
                  <a:tcPr/>
                </a:tc>
              </a:tr>
            </a:tbl>
          </a:graphicData>
        </a:graphic>
      </p:graphicFrame>
    </p:spTree>
    <p:extLst>
      <p:ext uri="{BB962C8B-B14F-4D97-AF65-F5344CB8AC3E}">
        <p14:creationId xmlns:p14="http://schemas.microsoft.com/office/powerpoint/2010/main" val="25698192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Chanin Mephokee</a:t>
            </a:r>
            <a:endParaRPr lang="th-TH"/>
          </a:p>
        </p:txBody>
      </p:sp>
      <p:sp>
        <p:nvSpPr>
          <p:cNvPr id="3" name="Slide Number Placeholder 2"/>
          <p:cNvSpPr>
            <a:spLocks noGrp="1"/>
          </p:cNvSpPr>
          <p:nvPr>
            <p:ph type="sldNum" sz="quarter" idx="12"/>
          </p:nvPr>
        </p:nvSpPr>
        <p:spPr/>
        <p:txBody>
          <a:bodyPr/>
          <a:lstStyle/>
          <a:p>
            <a:fld id="{0C239E30-151B-4DF4-885C-DF48A0E03858}" type="slidenum">
              <a:rPr lang="th-TH" smtClean="0"/>
              <a:t>14</a:t>
            </a:fld>
            <a:endParaRPr lang="th-TH"/>
          </a:p>
        </p:txBody>
      </p:sp>
      <p:sp>
        <p:nvSpPr>
          <p:cNvPr id="4" name="Title 3"/>
          <p:cNvSpPr>
            <a:spLocks noGrp="1"/>
          </p:cNvSpPr>
          <p:nvPr>
            <p:ph type="title"/>
          </p:nvPr>
        </p:nvSpPr>
        <p:spPr/>
        <p:txBody>
          <a:bodyPr/>
          <a:lstStyle/>
          <a:p>
            <a:r>
              <a:rPr lang="en-US" dirty="0" smtClean="0"/>
              <a:t>Policies</a:t>
            </a:r>
            <a:endParaRPr lang="th-TH" dirty="0"/>
          </a:p>
        </p:txBody>
      </p:sp>
      <p:sp>
        <p:nvSpPr>
          <p:cNvPr id="5" name="Content Placeholder 4"/>
          <p:cNvSpPr>
            <a:spLocks noGrp="1"/>
          </p:cNvSpPr>
          <p:nvPr>
            <p:ph sz="quarter" idx="13"/>
          </p:nvPr>
        </p:nvSpPr>
        <p:spPr/>
        <p:txBody>
          <a:bodyPr/>
          <a:lstStyle/>
          <a:p>
            <a:r>
              <a:rPr lang="en-US" dirty="0" smtClean="0"/>
              <a:t>Policies for the various agriculture commodities were determined individually, in response to political circumstances which varied among the commodities concerned, rather than as apart of a single, integrated agricultural policy strategy.</a:t>
            </a:r>
          </a:p>
          <a:p>
            <a:r>
              <a:rPr lang="en-US" dirty="0" smtClean="0"/>
              <a:t>Government imposed distortions that create a gap between domestic prices and what they would be under free markets.</a:t>
            </a:r>
            <a:endParaRPr lang="th-TH" dirty="0"/>
          </a:p>
        </p:txBody>
      </p:sp>
    </p:spTree>
    <p:extLst>
      <p:ext uri="{BB962C8B-B14F-4D97-AF65-F5344CB8AC3E}">
        <p14:creationId xmlns:p14="http://schemas.microsoft.com/office/powerpoint/2010/main" val="37467336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15</a:t>
            </a:fld>
            <a:endParaRPr lang="th-TH"/>
          </a:p>
        </p:txBody>
      </p:sp>
      <p:sp>
        <p:nvSpPr>
          <p:cNvPr id="2" name="Title 1"/>
          <p:cNvSpPr>
            <a:spLocks noGrp="1"/>
          </p:cNvSpPr>
          <p:nvPr>
            <p:ph type="title"/>
          </p:nvPr>
        </p:nvSpPr>
        <p:spPr/>
        <p:txBody>
          <a:bodyPr/>
          <a:lstStyle/>
          <a:p>
            <a:r>
              <a:rPr lang="en-US" dirty="0" smtClean="0"/>
              <a:t>Policy</a:t>
            </a:r>
            <a:endParaRPr lang="th-TH" dirty="0"/>
          </a:p>
        </p:txBody>
      </p:sp>
      <p:sp>
        <p:nvSpPr>
          <p:cNvPr id="3" name="Content Placeholder 2"/>
          <p:cNvSpPr>
            <a:spLocks noGrp="1"/>
          </p:cNvSpPr>
          <p:nvPr>
            <p:ph sz="quarter" idx="13"/>
          </p:nvPr>
        </p:nvSpPr>
        <p:spPr/>
        <p:txBody>
          <a:bodyPr/>
          <a:lstStyle/>
          <a:p>
            <a:r>
              <a:rPr lang="en-US" dirty="0" smtClean="0"/>
              <a:t>Policies on food security and raising agricultural productivity to reduce import dependence were </a:t>
            </a:r>
            <a:r>
              <a:rPr lang="en-US" dirty="0" smtClean="0">
                <a:solidFill>
                  <a:srgbClr val="FF0000"/>
                </a:solidFill>
              </a:rPr>
              <a:t>not a significant concern</a:t>
            </a:r>
            <a:r>
              <a:rPr lang="en-US" dirty="0" smtClean="0"/>
              <a:t>.</a:t>
            </a:r>
          </a:p>
          <a:p>
            <a:r>
              <a:rPr lang="en-US" dirty="0" smtClean="0"/>
              <a:t>Policy on </a:t>
            </a:r>
            <a:r>
              <a:rPr lang="en-US" dirty="0" smtClean="0">
                <a:solidFill>
                  <a:srgbClr val="FF0000"/>
                </a:solidFill>
              </a:rPr>
              <a:t>stabilizing food prices </a:t>
            </a:r>
            <a:r>
              <a:rPr lang="en-US" dirty="0" smtClean="0"/>
              <a:t>for consumers has been recurrent theme of agricultural pricing policy.</a:t>
            </a:r>
            <a:endParaRPr lang="th-TH" dirty="0"/>
          </a:p>
        </p:txBody>
      </p:sp>
    </p:spTree>
    <p:extLst>
      <p:ext uri="{BB962C8B-B14F-4D97-AF65-F5344CB8AC3E}">
        <p14:creationId xmlns:p14="http://schemas.microsoft.com/office/powerpoint/2010/main" val="20244923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16</a:t>
            </a:fld>
            <a:endParaRPr lang="th-TH"/>
          </a:p>
        </p:txBody>
      </p:sp>
      <p:sp>
        <p:nvSpPr>
          <p:cNvPr id="2" name="Title 1"/>
          <p:cNvSpPr>
            <a:spLocks noGrp="1"/>
          </p:cNvSpPr>
          <p:nvPr>
            <p:ph type="title"/>
          </p:nvPr>
        </p:nvSpPr>
        <p:spPr/>
        <p:txBody>
          <a:bodyPr/>
          <a:lstStyle/>
          <a:p>
            <a:r>
              <a:rPr lang="en-US" sz="3600" dirty="0" smtClean="0"/>
              <a:t>Paddy Pledging Program</a:t>
            </a:r>
            <a:endParaRPr lang="th-TH" sz="3600" dirty="0"/>
          </a:p>
        </p:txBody>
      </p:sp>
      <p:sp>
        <p:nvSpPr>
          <p:cNvPr id="3" name="Content Placeholder 2"/>
          <p:cNvSpPr>
            <a:spLocks noGrp="1"/>
          </p:cNvSpPr>
          <p:nvPr>
            <p:ph sz="quarter" idx="13"/>
          </p:nvPr>
        </p:nvSpPr>
        <p:spPr>
          <a:xfrm>
            <a:off x="1143000" y="731520"/>
            <a:ext cx="6400800" cy="3489568"/>
          </a:xfrm>
        </p:spPr>
        <p:txBody>
          <a:bodyPr>
            <a:normAutofit fontScale="92500" lnSpcReduction="20000"/>
          </a:bodyPr>
          <a:lstStyle/>
          <a:p>
            <a:r>
              <a:rPr lang="en-US" dirty="0" smtClean="0"/>
              <a:t>Thailand Paddy Pledging Program affected economic outcomes. While the program has helped raise incomes of participating farmers, it has been very expensive. The program is estimated to cost almost 2% of GDP each harvesting year since 2012. Many countries, including the EU, that have implemented large agricultural subsidy programs have found them </a:t>
            </a:r>
            <a:r>
              <a:rPr lang="en-US" dirty="0" smtClean="0">
                <a:solidFill>
                  <a:srgbClr val="FF0000"/>
                </a:solidFill>
              </a:rPr>
              <a:t>to be costly </a:t>
            </a:r>
            <a:r>
              <a:rPr lang="en-US" dirty="0" smtClean="0"/>
              <a:t>and that they have reduced competitiveness of the agricultural sector, while the most successful programs that supported and strengthened the agricultural sector had focused on </a:t>
            </a:r>
            <a:r>
              <a:rPr lang="en-US" dirty="0" smtClean="0">
                <a:solidFill>
                  <a:srgbClr val="FF0000"/>
                </a:solidFill>
              </a:rPr>
              <a:t>raising agricultural productivity </a:t>
            </a:r>
            <a:r>
              <a:rPr lang="en-US" dirty="0" smtClean="0"/>
              <a:t>and helping then poor.</a:t>
            </a:r>
            <a:endParaRPr lang="th-TH" dirty="0"/>
          </a:p>
        </p:txBody>
      </p:sp>
    </p:spTree>
    <p:extLst>
      <p:ext uri="{BB962C8B-B14F-4D97-AF65-F5344CB8AC3E}">
        <p14:creationId xmlns:p14="http://schemas.microsoft.com/office/powerpoint/2010/main" val="720353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17</a:t>
            </a:fld>
            <a:endParaRPr lang="th-TH"/>
          </a:p>
        </p:txBody>
      </p:sp>
      <p:sp>
        <p:nvSpPr>
          <p:cNvPr id="2" name="Title 1"/>
          <p:cNvSpPr>
            <a:spLocks noGrp="1"/>
          </p:cNvSpPr>
          <p:nvPr>
            <p:ph type="title"/>
          </p:nvPr>
        </p:nvSpPr>
        <p:spPr/>
        <p:txBody>
          <a:bodyPr>
            <a:normAutofit/>
          </a:bodyPr>
          <a:lstStyle/>
          <a:p>
            <a:r>
              <a:rPr lang="en-US" sz="2200" dirty="0" err="1" smtClean="0"/>
              <a:t>Siamwalla</a:t>
            </a:r>
            <a:r>
              <a:rPr lang="en-US" sz="2200" dirty="0" smtClean="0"/>
              <a:t>, </a:t>
            </a:r>
            <a:r>
              <a:rPr lang="en-US" sz="2200" dirty="0" err="1" smtClean="0"/>
              <a:t>Setboonsarng</a:t>
            </a:r>
            <a:r>
              <a:rPr lang="en-US" sz="2200" dirty="0" smtClean="0"/>
              <a:t>, and </a:t>
            </a:r>
            <a:r>
              <a:rPr lang="en-US" sz="2200" dirty="0" err="1" smtClean="0"/>
              <a:t>Patamasiriwat</a:t>
            </a:r>
            <a:r>
              <a:rPr lang="en-US" sz="2200" dirty="0" smtClean="0"/>
              <a:t> </a:t>
            </a:r>
            <a:br>
              <a:rPr lang="en-US" sz="2200" dirty="0" smtClean="0"/>
            </a:br>
            <a:r>
              <a:rPr lang="en-US" sz="2200" dirty="0" smtClean="0"/>
              <a:t>(1993)</a:t>
            </a:r>
            <a:endParaRPr lang="th-TH" sz="2200" dirty="0"/>
          </a:p>
        </p:txBody>
      </p:sp>
      <p:sp>
        <p:nvSpPr>
          <p:cNvPr id="3" name="Content Placeholder 2"/>
          <p:cNvSpPr>
            <a:spLocks noGrp="1"/>
          </p:cNvSpPr>
          <p:nvPr>
            <p:ph sz="quarter" idx="13"/>
          </p:nvPr>
        </p:nvSpPr>
        <p:spPr/>
        <p:txBody>
          <a:bodyPr>
            <a:normAutofit fontScale="92500" lnSpcReduction="10000"/>
          </a:bodyPr>
          <a:lstStyle/>
          <a:p>
            <a:r>
              <a:rPr lang="en-US" dirty="0" smtClean="0"/>
              <a:t>Until the 1980s, agricultural exports were viewed as a source of revenue for the central government.</a:t>
            </a:r>
          </a:p>
          <a:p>
            <a:r>
              <a:rPr lang="en-US" dirty="0" smtClean="0"/>
              <a:t>Because the price elasticity of supply for most agricultural products was very </a:t>
            </a:r>
            <a:r>
              <a:rPr lang="en-US" dirty="0" smtClean="0">
                <a:solidFill>
                  <a:srgbClr val="FF0000"/>
                </a:solidFill>
              </a:rPr>
              <a:t>low</a:t>
            </a:r>
            <a:r>
              <a:rPr lang="en-US" dirty="0" smtClean="0"/>
              <a:t>, it was perceived that their production could be taxed heavily without producing contraction of output.</a:t>
            </a:r>
          </a:p>
          <a:p>
            <a:r>
              <a:rPr lang="en-US" dirty="0" smtClean="0"/>
              <a:t>Most agricultural producers were impoverished, poorly educated and </a:t>
            </a:r>
            <a:r>
              <a:rPr lang="en-US" dirty="0" smtClean="0">
                <a:solidFill>
                  <a:srgbClr val="FF0000"/>
                </a:solidFill>
              </a:rPr>
              <a:t>politically unorganized</a:t>
            </a:r>
            <a:r>
              <a:rPr lang="en-US" dirty="0" smtClean="0"/>
              <a:t>, so taxing agriculture, especially rice, was politically attractive and rice exports were </a:t>
            </a:r>
            <a:r>
              <a:rPr lang="en-US" dirty="0"/>
              <a:t>i</a:t>
            </a:r>
            <a:r>
              <a:rPr lang="en-US" dirty="0" smtClean="0"/>
              <a:t>ndeed taxed until 1986.</a:t>
            </a:r>
            <a:endParaRPr lang="th-TH" dirty="0"/>
          </a:p>
        </p:txBody>
      </p:sp>
    </p:spTree>
    <p:extLst>
      <p:ext uri="{BB962C8B-B14F-4D97-AF65-F5344CB8AC3E}">
        <p14:creationId xmlns:p14="http://schemas.microsoft.com/office/powerpoint/2010/main" val="6006263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18</a:t>
            </a:fld>
            <a:endParaRPr lang="th-TH"/>
          </a:p>
        </p:txBody>
      </p:sp>
      <p:sp>
        <p:nvSpPr>
          <p:cNvPr id="2" name="Title 1"/>
          <p:cNvSpPr>
            <a:spLocks noGrp="1"/>
          </p:cNvSpPr>
          <p:nvPr>
            <p:ph type="title"/>
          </p:nvPr>
        </p:nvSpPr>
        <p:spPr>
          <a:xfrm>
            <a:off x="1835696" y="4797152"/>
            <a:ext cx="6512511" cy="1143000"/>
          </a:xfrm>
        </p:spPr>
        <p:txBody>
          <a:bodyPr/>
          <a:lstStyle/>
          <a:p>
            <a:r>
              <a:rPr lang="en-US" sz="3200" dirty="0" smtClean="0"/>
              <a:t>Democratic Effects Since 1973</a:t>
            </a:r>
            <a:endParaRPr lang="th-TH" sz="3200" dirty="0"/>
          </a:p>
        </p:txBody>
      </p:sp>
      <p:sp>
        <p:nvSpPr>
          <p:cNvPr id="3" name="Content Placeholder 2"/>
          <p:cNvSpPr>
            <a:spLocks noGrp="1"/>
          </p:cNvSpPr>
          <p:nvPr>
            <p:ph sz="quarter" idx="13"/>
          </p:nvPr>
        </p:nvSpPr>
        <p:spPr>
          <a:xfrm>
            <a:off x="1143000" y="731520"/>
            <a:ext cx="6400800" cy="3561576"/>
          </a:xfrm>
        </p:spPr>
        <p:txBody>
          <a:bodyPr>
            <a:normAutofit fontScale="85000" lnSpcReduction="20000"/>
          </a:bodyPr>
          <a:lstStyle/>
          <a:p>
            <a:r>
              <a:rPr lang="en-US" dirty="0" smtClean="0"/>
              <a:t>With the move to more democratic political institutions, policy shifted away from taxing agriculture to the more neutral set of trade policies.</a:t>
            </a:r>
          </a:p>
          <a:p>
            <a:r>
              <a:rPr lang="en-US" dirty="0" smtClean="0"/>
              <a:t>It is necessary to find ways to attract the support of </a:t>
            </a:r>
            <a:r>
              <a:rPr lang="en-US" dirty="0" smtClean="0">
                <a:solidFill>
                  <a:srgbClr val="FF0000"/>
                </a:solidFill>
              </a:rPr>
              <a:t>the huge rural electorate</a:t>
            </a:r>
            <a:r>
              <a:rPr lang="en-US" dirty="0" smtClean="0"/>
              <a:t>.</a:t>
            </a:r>
          </a:p>
          <a:p>
            <a:r>
              <a:rPr lang="en-US" dirty="0" smtClean="0"/>
              <a:t>The policies switched from taxing agriculture to the direction of subsidizing. </a:t>
            </a:r>
            <a:r>
              <a:rPr lang="en-US" dirty="0" smtClean="0">
                <a:solidFill>
                  <a:srgbClr val="FF0000"/>
                </a:solidFill>
              </a:rPr>
              <a:t>It was not the direction of the efficiency-based policy.</a:t>
            </a:r>
          </a:p>
          <a:p>
            <a:r>
              <a:rPr lang="en-US" dirty="0" smtClean="0"/>
              <a:t>The subsidizing policy has been the major reason of agricultural problems nowadays.</a:t>
            </a:r>
          </a:p>
          <a:p>
            <a:r>
              <a:rPr lang="en-US" dirty="0" smtClean="0"/>
              <a:t>There are so many important agricultural commodities that are net exports under subsidizing program in order to compete with imports.</a:t>
            </a:r>
          </a:p>
          <a:p>
            <a:endParaRPr lang="en-US" dirty="0" smtClean="0"/>
          </a:p>
          <a:p>
            <a:endParaRPr lang="en-US" dirty="0" smtClean="0"/>
          </a:p>
          <a:p>
            <a:endParaRPr lang="th-TH" dirty="0"/>
          </a:p>
        </p:txBody>
      </p:sp>
    </p:spTree>
    <p:extLst>
      <p:ext uri="{BB962C8B-B14F-4D97-AF65-F5344CB8AC3E}">
        <p14:creationId xmlns:p14="http://schemas.microsoft.com/office/powerpoint/2010/main" val="29251265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19</a:t>
            </a:fld>
            <a:endParaRPr lang="th-TH"/>
          </a:p>
        </p:txBody>
      </p:sp>
      <p:sp>
        <p:nvSpPr>
          <p:cNvPr id="2" name="Title 1"/>
          <p:cNvSpPr>
            <a:spLocks noGrp="1"/>
          </p:cNvSpPr>
          <p:nvPr>
            <p:ph type="title"/>
          </p:nvPr>
        </p:nvSpPr>
        <p:spPr>
          <a:xfrm>
            <a:off x="1793289" y="4869160"/>
            <a:ext cx="6512511" cy="1008112"/>
          </a:xfrm>
        </p:spPr>
        <p:txBody>
          <a:bodyPr/>
          <a:lstStyle/>
          <a:p>
            <a:endParaRPr lang="th-TH" dirty="0"/>
          </a:p>
        </p:txBody>
      </p:sp>
      <p:sp>
        <p:nvSpPr>
          <p:cNvPr id="3" name="Content Placeholder 2"/>
          <p:cNvSpPr>
            <a:spLocks noGrp="1"/>
          </p:cNvSpPr>
          <p:nvPr>
            <p:ph sz="quarter" idx="13"/>
          </p:nvPr>
        </p:nvSpPr>
        <p:spPr>
          <a:xfrm>
            <a:off x="1143000" y="731520"/>
            <a:ext cx="6400800" cy="3993624"/>
          </a:xfrm>
        </p:spPr>
        <p:txBody>
          <a:bodyPr>
            <a:normAutofit fontScale="77500" lnSpcReduction="20000"/>
          </a:bodyPr>
          <a:lstStyle/>
          <a:p>
            <a:r>
              <a:rPr lang="en-US" dirty="0" smtClean="0"/>
              <a:t>Thailand is an active member of the Cairns Group of agricultural-exporting countries within the WTO membership.</a:t>
            </a:r>
          </a:p>
          <a:p>
            <a:r>
              <a:rPr lang="en-US" dirty="0" smtClean="0"/>
              <a:t>Thailand </a:t>
            </a:r>
            <a:r>
              <a:rPr lang="en-US" dirty="0" smtClean="0">
                <a:solidFill>
                  <a:srgbClr val="FF0000"/>
                </a:solidFill>
              </a:rPr>
              <a:t>provides import-protection measures </a:t>
            </a:r>
            <a:r>
              <a:rPr lang="en-US" dirty="0" smtClean="0"/>
              <a:t>to several main products such as soybeans, palm oil, rubber, rice, and sugar.</a:t>
            </a:r>
          </a:p>
          <a:p>
            <a:r>
              <a:rPr lang="en-US" dirty="0" smtClean="0"/>
              <a:t>Protective measures employed include non-tariff instruments which permits a high degree of discretion on the part of government officials.</a:t>
            </a:r>
          </a:p>
          <a:p>
            <a:r>
              <a:rPr lang="en-US" dirty="0" smtClean="0"/>
              <a:t>The set of import controls includes import prohibitions, strict licensing agreements, local content rules and requirement for special case-by-case approval of imports.</a:t>
            </a:r>
          </a:p>
          <a:p>
            <a:r>
              <a:rPr lang="en-US" dirty="0" smtClean="0"/>
              <a:t>The commodities for which these restrictions are applied include 5 products above and onions, garlic, potatoes, pepper, tea, raw silk, maize, coconut products and coffee.</a:t>
            </a:r>
            <a:endParaRPr lang="th-TH" dirty="0"/>
          </a:p>
        </p:txBody>
      </p:sp>
    </p:spTree>
    <p:extLst>
      <p:ext uri="{BB962C8B-B14F-4D97-AF65-F5344CB8AC3E}">
        <p14:creationId xmlns:p14="http://schemas.microsoft.com/office/powerpoint/2010/main" val="22031642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20</a:t>
            </a:fld>
            <a:endParaRPr lang="th-TH"/>
          </a:p>
        </p:txBody>
      </p:sp>
      <p:sp>
        <p:nvSpPr>
          <p:cNvPr id="2" name="Title 1"/>
          <p:cNvSpPr>
            <a:spLocks noGrp="1"/>
          </p:cNvSpPr>
          <p:nvPr>
            <p:ph type="title"/>
          </p:nvPr>
        </p:nvSpPr>
        <p:spPr/>
        <p:txBody>
          <a:bodyPr/>
          <a:lstStyle/>
          <a:p>
            <a:endParaRPr lang="th-TH"/>
          </a:p>
        </p:txBody>
      </p:sp>
      <p:sp>
        <p:nvSpPr>
          <p:cNvPr id="3" name="Content Placeholder 2"/>
          <p:cNvSpPr>
            <a:spLocks noGrp="1"/>
          </p:cNvSpPr>
          <p:nvPr>
            <p:ph sz="quarter" idx="13"/>
          </p:nvPr>
        </p:nvSpPr>
        <p:spPr>
          <a:xfrm>
            <a:off x="1143000" y="731520"/>
            <a:ext cx="7173416" cy="3474720"/>
          </a:xfrm>
        </p:spPr>
        <p:txBody>
          <a:bodyPr>
            <a:normAutofit fontScale="92500"/>
          </a:bodyPr>
          <a:lstStyle/>
          <a:p>
            <a:r>
              <a:rPr lang="en-US" dirty="0" smtClean="0"/>
              <a:t>Thailand’s general exclusion list which applies tom the ASEAN Free Trade Area (AFTA) agreements, includes several agricultural products, among them are rice, sugar, and palm oil(both crude and refined).</a:t>
            </a:r>
          </a:p>
          <a:p>
            <a:r>
              <a:rPr lang="en-US" dirty="0" smtClean="0"/>
              <a:t>The problem of Thai agricultural exports main concerned with the environmental and sanitary and </a:t>
            </a:r>
            <a:r>
              <a:rPr lang="en-US" dirty="0" err="1" smtClean="0"/>
              <a:t>phyto</a:t>
            </a:r>
            <a:r>
              <a:rPr lang="en-US" dirty="0" smtClean="0"/>
              <a:t>-sanitary (SPS) issues. These problems have included the well-known dispute with the US. regarding shrimp (environmental issue) and with Australia regarding Thailand exports of frozen, cooked chicken (SPS issue).</a:t>
            </a:r>
            <a:endParaRPr lang="th-TH" dirty="0"/>
          </a:p>
        </p:txBody>
      </p:sp>
    </p:spTree>
    <p:extLst>
      <p:ext uri="{BB962C8B-B14F-4D97-AF65-F5344CB8AC3E}">
        <p14:creationId xmlns:p14="http://schemas.microsoft.com/office/powerpoint/2010/main" val="6201765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21</a:t>
            </a:fld>
            <a:endParaRPr lang="th-TH"/>
          </a:p>
        </p:txBody>
      </p:sp>
      <p:sp>
        <p:nvSpPr>
          <p:cNvPr id="2" name="Title 1"/>
          <p:cNvSpPr>
            <a:spLocks noGrp="1"/>
          </p:cNvSpPr>
          <p:nvPr>
            <p:ph type="title"/>
          </p:nvPr>
        </p:nvSpPr>
        <p:spPr/>
        <p:txBody>
          <a:bodyPr/>
          <a:lstStyle/>
          <a:p>
            <a:r>
              <a:rPr lang="en-US" dirty="0" smtClean="0"/>
              <a:t>Populist Policy</a:t>
            </a:r>
            <a:endParaRPr lang="th-TH" dirty="0"/>
          </a:p>
        </p:txBody>
      </p:sp>
      <p:sp>
        <p:nvSpPr>
          <p:cNvPr id="3" name="Content Placeholder 2"/>
          <p:cNvSpPr>
            <a:spLocks noGrp="1"/>
          </p:cNvSpPr>
          <p:nvPr>
            <p:ph sz="quarter" idx="13"/>
          </p:nvPr>
        </p:nvSpPr>
        <p:spPr>
          <a:xfrm>
            <a:off x="1143000" y="731520"/>
            <a:ext cx="7029400" cy="3474720"/>
          </a:xfrm>
        </p:spPr>
        <p:txBody>
          <a:bodyPr>
            <a:normAutofit/>
          </a:bodyPr>
          <a:lstStyle/>
          <a:p>
            <a:r>
              <a:rPr lang="en-US" dirty="0" smtClean="0"/>
              <a:t>Since the economic crisis of 1997-1998 and during the government of Prim Minister Thaksin (2001-2006), a wide range of </a:t>
            </a:r>
            <a:r>
              <a:rPr lang="en-US" dirty="0" smtClean="0">
                <a:solidFill>
                  <a:srgbClr val="FF0000"/>
                </a:solidFill>
              </a:rPr>
              <a:t>income support programs</a:t>
            </a:r>
            <a:r>
              <a:rPr lang="en-US" dirty="0" smtClean="0"/>
              <a:t>, cash grants to villages, and subsidized credit schemes have been introduced.</a:t>
            </a:r>
          </a:p>
          <a:p>
            <a:r>
              <a:rPr lang="en-US" dirty="0" smtClean="0"/>
              <a:t>Support for these schemes was a significant component of the populist economic policy agenda of the Thaksin government.</a:t>
            </a:r>
            <a:endParaRPr lang="th-TH" dirty="0"/>
          </a:p>
        </p:txBody>
      </p:sp>
    </p:spTree>
    <p:extLst>
      <p:ext uri="{BB962C8B-B14F-4D97-AF65-F5344CB8AC3E}">
        <p14:creationId xmlns:p14="http://schemas.microsoft.com/office/powerpoint/2010/main" val="27458840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22</a:t>
            </a:fld>
            <a:endParaRPr lang="th-TH"/>
          </a:p>
        </p:txBody>
      </p:sp>
      <p:sp>
        <p:nvSpPr>
          <p:cNvPr id="2" name="Title 1"/>
          <p:cNvSpPr>
            <a:spLocks noGrp="1"/>
          </p:cNvSpPr>
          <p:nvPr>
            <p:ph type="title"/>
          </p:nvPr>
        </p:nvSpPr>
        <p:spPr/>
        <p:txBody>
          <a:bodyPr/>
          <a:lstStyle/>
          <a:p>
            <a:r>
              <a:rPr lang="en-US" dirty="0" smtClean="0"/>
              <a:t>Pricing Policies</a:t>
            </a:r>
            <a:endParaRPr lang="th-TH" dirty="0"/>
          </a:p>
        </p:txBody>
      </p:sp>
      <p:sp>
        <p:nvSpPr>
          <p:cNvPr id="3" name="Content Placeholder 2"/>
          <p:cNvSpPr>
            <a:spLocks noGrp="1"/>
          </p:cNvSpPr>
          <p:nvPr>
            <p:ph sz="quarter" idx="13"/>
          </p:nvPr>
        </p:nvSpPr>
        <p:spPr/>
        <p:txBody>
          <a:bodyPr>
            <a:normAutofit fontScale="92500" lnSpcReduction="10000"/>
          </a:bodyPr>
          <a:lstStyle/>
          <a:p>
            <a:r>
              <a:rPr lang="en-US" dirty="0" smtClean="0"/>
              <a:t>According to </a:t>
            </a:r>
            <a:r>
              <a:rPr lang="en-US" dirty="0" err="1" smtClean="0"/>
              <a:t>Siamwalla</a:t>
            </a:r>
            <a:r>
              <a:rPr lang="en-US" dirty="0" smtClean="0"/>
              <a:t> and </a:t>
            </a:r>
            <a:r>
              <a:rPr lang="en-US" dirty="0" err="1" smtClean="0"/>
              <a:t>Setboonsarng</a:t>
            </a:r>
            <a:r>
              <a:rPr lang="en-US" dirty="0" smtClean="0"/>
              <a:t> (1989 and 1991), Thai pricing policies for various agricultural commodities were </a:t>
            </a:r>
            <a:r>
              <a:rPr lang="en-US" dirty="0" smtClean="0">
                <a:solidFill>
                  <a:srgbClr val="FF0000"/>
                </a:solidFill>
              </a:rPr>
              <a:t>determined individually</a:t>
            </a:r>
            <a:r>
              <a:rPr lang="en-US" dirty="0" smtClean="0"/>
              <a:t>, in response to political circumstances which varied among the commodities concerned, rather than as a part of a single, integrated agricultural policy strategy.</a:t>
            </a:r>
          </a:p>
          <a:p>
            <a:r>
              <a:rPr lang="en-US" dirty="0" smtClean="0"/>
              <a:t>According to Anderson et al. (2008), the government-imposed </a:t>
            </a:r>
            <a:r>
              <a:rPr lang="en-US" dirty="0" smtClean="0">
                <a:solidFill>
                  <a:srgbClr val="FF0000"/>
                </a:solidFill>
              </a:rPr>
              <a:t>distortion</a:t>
            </a:r>
            <a:r>
              <a:rPr lang="en-US" dirty="0" smtClean="0"/>
              <a:t> that create a gap between domestic prices and what they would be under free markets.</a:t>
            </a:r>
            <a:endParaRPr lang="th-TH" dirty="0"/>
          </a:p>
        </p:txBody>
      </p:sp>
    </p:spTree>
    <p:extLst>
      <p:ext uri="{BB962C8B-B14F-4D97-AF65-F5344CB8AC3E}">
        <p14:creationId xmlns:p14="http://schemas.microsoft.com/office/powerpoint/2010/main" val="14546714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23</a:t>
            </a:fld>
            <a:endParaRPr lang="th-TH"/>
          </a:p>
        </p:txBody>
      </p:sp>
      <p:sp>
        <p:nvSpPr>
          <p:cNvPr id="2" name="Title 1"/>
          <p:cNvSpPr>
            <a:spLocks noGrp="1"/>
          </p:cNvSpPr>
          <p:nvPr>
            <p:ph type="title"/>
          </p:nvPr>
        </p:nvSpPr>
        <p:spPr/>
        <p:txBody>
          <a:bodyPr/>
          <a:lstStyle/>
          <a:p>
            <a:r>
              <a:rPr lang="en-US" dirty="0" smtClean="0"/>
              <a:t>Rice</a:t>
            </a:r>
            <a:endParaRPr lang="th-TH" dirty="0"/>
          </a:p>
        </p:txBody>
      </p:sp>
      <p:sp>
        <p:nvSpPr>
          <p:cNvPr id="3" name="Content Placeholder 2"/>
          <p:cNvSpPr>
            <a:spLocks noGrp="1"/>
          </p:cNvSpPr>
          <p:nvPr>
            <p:ph sz="quarter" idx="13"/>
          </p:nvPr>
        </p:nvSpPr>
        <p:spPr/>
        <p:txBody>
          <a:bodyPr>
            <a:normAutofit/>
          </a:bodyPr>
          <a:lstStyle/>
          <a:p>
            <a:r>
              <a:rPr lang="en-US" dirty="0" smtClean="0"/>
              <a:t>From the end of WW II to 1986, Thailand taxed its export of rice. </a:t>
            </a:r>
            <a:r>
              <a:rPr lang="en-US" dirty="0" err="1" smtClean="0"/>
              <a:t>Siamwalla</a:t>
            </a:r>
            <a:r>
              <a:rPr lang="en-US" dirty="0" smtClean="0"/>
              <a:t> and </a:t>
            </a:r>
            <a:r>
              <a:rPr lang="en-US" dirty="0" err="1" smtClean="0"/>
              <a:t>Setboonsarng</a:t>
            </a:r>
            <a:r>
              <a:rPr lang="en-US" dirty="0" smtClean="0"/>
              <a:t> estimates the rate of export taxation of around </a:t>
            </a:r>
            <a:r>
              <a:rPr lang="en-US" dirty="0" smtClean="0">
                <a:solidFill>
                  <a:srgbClr val="FF0000"/>
                </a:solidFill>
              </a:rPr>
              <a:t>40</a:t>
            </a:r>
            <a:r>
              <a:rPr lang="en-US" dirty="0" smtClean="0"/>
              <a:t> percent from the late 1950s to the early 1970s. The rate increased to around </a:t>
            </a:r>
            <a:r>
              <a:rPr lang="en-US" dirty="0" smtClean="0">
                <a:solidFill>
                  <a:srgbClr val="FF0000"/>
                </a:solidFill>
              </a:rPr>
              <a:t>60</a:t>
            </a:r>
            <a:r>
              <a:rPr lang="en-US" dirty="0" smtClean="0"/>
              <a:t> percent during the commodity price boom of 1972 to 1974.. It was around 40 percent during the Second Oil Shock in 1997 to 1980. Since 1986, rice exports have remained untaxed.</a:t>
            </a:r>
            <a:endParaRPr lang="th-TH" dirty="0"/>
          </a:p>
        </p:txBody>
      </p:sp>
    </p:spTree>
    <p:extLst>
      <p:ext uri="{BB962C8B-B14F-4D97-AF65-F5344CB8AC3E}">
        <p14:creationId xmlns:p14="http://schemas.microsoft.com/office/powerpoint/2010/main" val="658986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24</a:t>
            </a:fld>
            <a:endParaRPr lang="th-TH"/>
          </a:p>
        </p:txBody>
      </p:sp>
      <p:sp>
        <p:nvSpPr>
          <p:cNvPr id="2" name="Title 1"/>
          <p:cNvSpPr>
            <a:spLocks noGrp="1"/>
          </p:cNvSpPr>
          <p:nvPr>
            <p:ph type="title"/>
          </p:nvPr>
        </p:nvSpPr>
        <p:spPr>
          <a:xfrm>
            <a:off x="1187625" y="5157192"/>
            <a:ext cx="7118176" cy="864096"/>
          </a:xfrm>
        </p:spPr>
        <p:txBody>
          <a:bodyPr/>
          <a:lstStyle/>
          <a:p>
            <a:r>
              <a:rPr lang="en-US" sz="2800" dirty="0" smtClean="0"/>
              <a:t>Table Normal Prices of Paddy</a:t>
            </a:r>
            <a:endParaRPr lang="th-TH" sz="28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2119976826"/>
              </p:ext>
            </p:extLst>
          </p:nvPr>
        </p:nvGraphicFramePr>
        <p:xfrm>
          <a:off x="1143000" y="731838"/>
          <a:ext cx="6400803" cy="4267200"/>
        </p:xfrm>
        <a:graphic>
          <a:graphicData uri="http://schemas.openxmlformats.org/drawingml/2006/table">
            <a:tbl>
              <a:tblPr firstRow="1" bandRow="1">
                <a:tableStyleId>{5C22544A-7EE6-4342-B048-85BDC9FD1C3A}</a:tableStyleId>
              </a:tblPr>
              <a:tblGrid>
                <a:gridCol w="2133601"/>
                <a:gridCol w="2133601"/>
                <a:gridCol w="2133601"/>
              </a:tblGrid>
              <a:tr h="561404">
                <a:tc>
                  <a:txBody>
                    <a:bodyPr/>
                    <a:lstStyle/>
                    <a:p>
                      <a:r>
                        <a:rPr lang="en-US" sz="2000" dirty="0" smtClean="0"/>
                        <a:t>Year</a:t>
                      </a:r>
                      <a:endParaRPr lang="th-TH" sz="2000" dirty="0"/>
                    </a:p>
                  </a:txBody>
                  <a:tcPr marL="71120" marR="71120"/>
                </a:tc>
                <a:tc>
                  <a:txBody>
                    <a:bodyPr/>
                    <a:lstStyle/>
                    <a:p>
                      <a:r>
                        <a:rPr lang="en-US" sz="2000" dirty="0" smtClean="0"/>
                        <a:t>Domestic Prices (baht/ton)</a:t>
                      </a:r>
                      <a:endParaRPr lang="th-TH" sz="2000" dirty="0"/>
                    </a:p>
                  </a:txBody>
                  <a:tcPr marL="71120" marR="71120"/>
                </a:tc>
                <a:tc>
                  <a:txBody>
                    <a:bodyPr/>
                    <a:lstStyle/>
                    <a:p>
                      <a:r>
                        <a:rPr lang="en-US" sz="2000" dirty="0" smtClean="0"/>
                        <a:t>Export Prices </a:t>
                      </a:r>
                    </a:p>
                    <a:p>
                      <a:r>
                        <a:rPr lang="en-US" sz="2000" dirty="0" smtClean="0"/>
                        <a:t>(baht/ton)</a:t>
                      </a:r>
                      <a:endParaRPr lang="th-TH" sz="2000" dirty="0"/>
                    </a:p>
                  </a:txBody>
                  <a:tcPr marL="71120" marR="71120"/>
                </a:tc>
              </a:tr>
              <a:tr h="317315">
                <a:tc>
                  <a:txBody>
                    <a:bodyPr/>
                    <a:lstStyle/>
                    <a:p>
                      <a:r>
                        <a:rPr lang="en-US" sz="2000" dirty="0" smtClean="0"/>
                        <a:t>1968</a:t>
                      </a:r>
                      <a:endParaRPr lang="th-TH" sz="2000" dirty="0"/>
                    </a:p>
                  </a:txBody>
                  <a:tcPr marL="71120" marR="71120"/>
                </a:tc>
                <a:tc>
                  <a:txBody>
                    <a:bodyPr/>
                    <a:lstStyle/>
                    <a:p>
                      <a:r>
                        <a:rPr lang="en-US" sz="2000" dirty="0" smtClean="0"/>
                        <a:t>1,231</a:t>
                      </a:r>
                      <a:endParaRPr lang="th-TH" sz="2000" dirty="0"/>
                    </a:p>
                  </a:txBody>
                  <a:tcPr marL="71120" marR="71120"/>
                </a:tc>
                <a:tc>
                  <a:txBody>
                    <a:bodyPr/>
                    <a:lstStyle/>
                    <a:p>
                      <a:r>
                        <a:rPr lang="en-US" sz="2000" dirty="0" smtClean="0"/>
                        <a:t>3,034</a:t>
                      </a:r>
                      <a:endParaRPr lang="th-TH" sz="2000" dirty="0"/>
                    </a:p>
                  </a:txBody>
                  <a:tcPr marL="71120" marR="71120"/>
                </a:tc>
              </a:tr>
              <a:tr h="317315">
                <a:tc>
                  <a:txBody>
                    <a:bodyPr/>
                    <a:lstStyle/>
                    <a:p>
                      <a:r>
                        <a:rPr lang="en-US" sz="2000" dirty="0" smtClean="0"/>
                        <a:t>1971</a:t>
                      </a:r>
                      <a:endParaRPr lang="th-TH" sz="2000" dirty="0"/>
                    </a:p>
                  </a:txBody>
                  <a:tcPr marL="71120" marR="71120"/>
                </a:tc>
                <a:tc>
                  <a:txBody>
                    <a:bodyPr/>
                    <a:lstStyle/>
                    <a:p>
                      <a:r>
                        <a:rPr lang="en-US" sz="2000" dirty="0" smtClean="0"/>
                        <a:t>1.011</a:t>
                      </a:r>
                      <a:endParaRPr lang="th-TH" sz="2000" dirty="0"/>
                    </a:p>
                  </a:txBody>
                  <a:tcPr marL="71120" marR="71120"/>
                </a:tc>
                <a:tc>
                  <a:txBody>
                    <a:bodyPr/>
                    <a:lstStyle/>
                    <a:p>
                      <a:r>
                        <a:rPr lang="en-US" sz="2000" dirty="0" smtClean="0"/>
                        <a:t>1,784</a:t>
                      </a:r>
                      <a:endParaRPr lang="th-TH" sz="2000" dirty="0"/>
                    </a:p>
                  </a:txBody>
                  <a:tcPr marL="71120" marR="71120"/>
                </a:tc>
              </a:tr>
              <a:tr h="317315">
                <a:tc>
                  <a:txBody>
                    <a:bodyPr/>
                    <a:lstStyle/>
                    <a:p>
                      <a:r>
                        <a:rPr lang="en-US" sz="2000" dirty="0" smtClean="0">
                          <a:solidFill>
                            <a:srgbClr val="FF0000"/>
                          </a:solidFill>
                        </a:rPr>
                        <a:t>1972</a:t>
                      </a:r>
                      <a:endParaRPr lang="th-TH" sz="2000" dirty="0">
                        <a:solidFill>
                          <a:srgbClr val="FF0000"/>
                        </a:solidFill>
                      </a:endParaRPr>
                    </a:p>
                  </a:txBody>
                  <a:tcPr marL="71120" marR="71120"/>
                </a:tc>
                <a:tc>
                  <a:txBody>
                    <a:bodyPr/>
                    <a:lstStyle/>
                    <a:p>
                      <a:r>
                        <a:rPr lang="en-US" sz="2000" dirty="0" smtClean="0">
                          <a:solidFill>
                            <a:srgbClr val="FF0000"/>
                          </a:solidFill>
                        </a:rPr>
                        <a:t>1,168</a:t>
                      </a:r>
                      <a:endParaRPr lang="th-TH" sz="2000" dirty="0">
                        <a:solidFill>
                          <a:srgbClr val="FF0000"/>
                        </a:solidFill>
                      </a:endParaRPr>
                    </a:p>
                  </a:txBody>
                  <a:tcPr marL="71120" marR="71120"/>
                </a:tc>
                <a:tc>
                  <a:txBody>
                    <a:bodyPr/>
                    <a:lstStyle/>
                    <a:p>
                      <a:r>
                        <a:rPr lang="en-US" sz="2000" dirty="0" smtClean="0">
                          <a:solidFill>
                            <a:srgbClr val="FF0000"/>
                          </a:solidFill>
                        </a:rPr>
                        <a:t>2,068</a:t>
                      </a:r>
                      <a:endParaRPr lang="th-TH" sz="2000" dirty="0">
                        <a:solidFill>
                          <a:srgbClr val="FF0000"/>
                        </a:solidFill>
                      </a:endParaRPr>
                    </a:p>
                  </a:txBody>
                  <a:tcPr marL="71120" marR="71120"/>
                </a:tc>
              </a:tr>
              <a:tr h="317315">
                <a:tc>
                  <a:txBody>
                    <a:bodyPr/>
                    <a:lstStyle/>
                    <a:p>
                      <a:r>
                        <a:rPr lang="en-US" sz="2000" dirty="0" smtClean="0">
                          <a:solidFill>
                            <a:srgbClr val="FF0000"/>
                          </a:solidFill>
                        </a:rPr>
                        <a:t>1974</a:t>
                      </a:r>
                      <a:endParaRPr lang="th-TH" sz="2000" dirty="0">
                        <a:solidFill>
                          <a:srgbClr val="FF0000"/>
                        </a:solidFill>
                      </a:endParaRPr>
                    </a:p>
                  </a:txBody>
                  <a:tcPr marL="71120" marR="71120"/>
                </a:tc>
                <a:tc>
                  <a:txBody>
                    <a:bodyPr/>
                    <a:lstStyle/>
                    <a:p>
                      <a:r>
                        <a:rPr lang="en-US" sz="2000" dirty="0" smtClean="0">
                          <a:solidFill>
                            <a:srgbClr val="FF0000"/>
                          </a:solidFill>
                        </a:rPr>
                        <a:t>2,348</a:t>
                      </a:r>
                      <a:endParaRPr lang="th-TH" sz="2000" dirty="0">
                        <a:solidFill>
                          <a:srgbClr val="FF0000"/>
                        </a:solidFill>
                      </a:endParaRPr>
                    </a:p>
                  </a:txBody>
                  <a:tcPr marL="71120" marR="71120"/>
                </a:tc>
                <a:tc>
                  <a:txBody>
                    <a:bodyPr/>
                    <a:lstStyle/>
                    <a:p>
                      <a:r>
                        <a:rPr lang="en-US" sz="2000" dirty="0" smtClean="0">
                          <a:solidFill>
                            <a:srgbClr val="FF0000"/>
                          </a:solidFill>
                        </a:rPr>
                        <a:t>6,517</a:t>
                      </a:r>
                      <a:endParaRPr lang="th-TH" sz="2000" dirty="0">
                        <a:solidFill>
                          <a:srgbClr val="FF0000"/>
                        </a:solidFill>
                      </a:endParaRPr>
                    </a:p>
                  </a:txBody>
                  <a:tcPr marL="71120" marR="71120"/>
                </a:tc>
              </a:tr>
              <a:tr h="317315">
                <a:tc>
                  <a:txBody>
                    <a:bodyPr/>
                    <a:lstStyle/>
                    <a:p>
                      <a:r>
                        <a:rPr lang="en-US" sz="2000" dirty="0" smtClean="0">
                          <a:solidFill>
                            <a:srgbClr val="7030A0"/>
                          </a:solidFill>
                        </a:rPr>
                        <a:t>1977</a:t>
                      </a:r>
                      <a:endParaRPr lang="th-TH" sz="2000" dirty="0">
                        <a:solidFill>
                          <a:srgbClr val="7030A0"/>
                        </a:solidFill>
                      </a:endParaRPr>
                    </a:p>
                  </a:txBody>
                  <a:tcPr marL="71120" marR="71120"/>
                </a:tc>
                <a:tc>
                  <a:txBody>
                    <a:bodyPr/>
                    <a:lstStyle/>
                    <a:p>
                      <a:r>
                        <a:rPr lang="en-US" sz="2000" dirty="0" smtClean="0">
                          <a:solidFill>
                            <a:srgbClr val="7030A0"/>
                          </a:solidFill>
                        </a:rPr>
                        <a:t>2,309</a:t>
                      </a:r>
                      <a:endParaRPr lang="th-TH" sz="2000" dirty="0">
                        <a:solidFill>
                          <a:srgbClr val="7030A0"/>
                        </a:solidFill>
                      </a:endParaRPr>
                    </a:p>
                  </a:txBody>
                  <a:tcPr marL="71120" marR="71120"/>
                </a:tc>
                <a:tc>
                  <a:txBody>
                    <a:bodyPr/>
                    <a:lstStyle/>
                    <a:p>
                      <a:r>
                        <a:rPr lang="en-US" sz="2000" dirty="0" smtClean="0">
                          <a:solidFill>
                            <a:srgbClr val="7030A0"/>
                          </a:solidFill>
                        </a:rPr>
                        <a:t>3,582</a:t>
                      </a:r>
                      <a:endParaRPr lang="th-TH" sz="2000" dirty="0">
                        <a:solidFill>
                          <a:srgbClr val="7030A0"/>
                        </a:solidFill>
                      </a:endParaRPr>
                    </a:p>
                  </a:txBody>
                  <a:tcPr marL="71120" marR="71120"/>
                </a:tc>
              </a:tr>
              <a:tr h="317315">
                <a:tc>
                  <a:txBody>
                    <a:bodyPr/>
                    <a:lstStyle/>
                    <a:p>
                      <a:r>
                        <a:rPr lang="en-US" sz="2000" dirty="0" smtClean="0">
                          <a:solidFill>
                            <a:srgbClr val="7030A0"/>
                          </a:solidFill>
                        </a:rPr>
                        <a:t>1980</a:t>
                      </a:r>
                      <a:endParaRPr lang="th-TH" sz="2000" dirty="0">
                        <a:solidFill>
                          <a:srgbClr val="7030A0"/>
                        </a:solidFill>
                      </a:endParaRPr>
                    </a:p>
                  </a:txBody>
                  <a:tcPr marL="71120" marR="71120"/>
                </a:tc>
                <a:tc>
                  <a:txBody>
                    <a:bodyPr/>
                    <a:lstStyle/>
                    <a:p>
                      <a:r>
                        <a:rPr lang="en-US" sz="2000" dirty="0" smtClean="0">
                          <a:solidFill>
                            <a:srgbClr val="7030A0"/>
                          </a:solidFill>
                        </a:rPr>
                        <a:t>3,405</a:t>
                      </a:r>
                      <a:endParaRPr lang="th-TH" sz="2000" dirty="0">
                        <a:solidFill>
                          <a:srgbClr val="7030A0"/>
                        </a:solidFill>
                      </a:endParaRPr>
                    </a:p>
                  </a:txBody>
                  <a:tcPr marL="71120" marR="71120"/>
                </a:tc>
                <a:tc>
                  <a:txBody>
                    <a:bodyPr/>
                    <a:lstStyle/>
                    <a:p>
                      <a:r>
                        <a:rPr lang="en-US" sz="2000" dirty="0" smtClean="0">
                          <a:solidFill>
                            <a:srgbClr val="7030A0"/>
                          </a:solidFill>
                        </a:rPr>
                        <a:t>5,071</a:t>
                      </a:r>
                      <a:endParaRPr lang="th-TH" sz="2000" dirty="0">
                        <a:solidFill>
                          <a:srgbClr val="7030A0"/>
                        </a:solidFill>
                      </a:endParaRPr>
                    </a:p>
                  </a:txBody>
                  <a:tcPr marL="71120" marR="71120"/>
                </a:tc>
              </a:tr>
              <a:tr h="317315">
                <a:tc>
                  <a:txBody>
                    <a:bodyPr/>
                    <a:lstStyle/>
                    <a:p>
                      <a:r>
                        <a:rPr lang="en-US" sz="2000" dirty="0" smtClean="0"/>
                        <a:t>1985</a:t>
                      </a:r>
                      <a:endParaRPr lang="th-TH" sz="2000" dirty="0"/>
                    </a:p>
                  </a:txBody>
                  <a:tcPr marL="71120" marR="71120"/>
                </a:tc>
                <a:tc>
                  <a:txBody>
                    <a:bodyPr/>
                    <a:lstStyle/>
                    <a:p>
                      <a:r>
                        <a:rPr lang="en-US" sz="2000" dirty="0" smtClean="0"/>
                        <a:t>2,757</a:t>
                      </a:r>
                      <a:endParaRPr lang="th-TH" sz="2000" dirty="0"/>
                    </a:p>
                  </a:txBody>
                  <a:tcPr marL="71120" marR="71120"/>
                </a:tc>
                <a:tc>
                  <a:txBody>
                    <a:bodyPr/>
                    <a:lstStyle/>
                    <a:p>
                      <a:r>
                        <a:rPr lang="en-US" sz="2000" dirty="0" smtClean="0"/>
                        <a:t>3,622</a:t>
                      </a:r>
                      <a:endParaRPr lang="th-TH" sz="2000" dirty="0"/>
                    </a:p>
                  </a:txBody>
                  <a:tcPr marL="71120" marR="71120"/>
                </a:tc>
              </a:tr>
              <a:tr h="317315">
                <a:tc>
                  <a:txBody>
                    <a:bodyPr/>
                    <a:lstStyle/>
                    <a:p>
                      <a:r>
                        <a:rPr lang="en-US" sz="2000" dirty="0" smtClean="0"/>
                        <a:t>1986</a:t>
                      </a:r>
                      <a:endParaRPr lang="th-TH" sz="2000" dirty="0"/>
                    </a:p>
                  </a:txBody>
                  <a:tcPr marL="71120" marR="71120"/>
                </a:tc>
                <a:tc>
                  <a:txBody>
                    <a:bodyPr/>
                    <a:lstStyle/>
                    <a:p>
                      <a:r>
                        <a:rPr lang="en-US" sz="2000" dirty="0" smtClean="0"/>
                        <a:t>2,438</a:t>
                      </a:r>
                      <a:endParaRPr lang="th-TH" sz="2000" dirty="0"/>
                    </a:p>
                  </a:txBody>
                  <a:tcPr marL="71120" marR="71120"/>
                </a:tc>
                <a:tc>
                  <a:txBody>
                    <a:bodyPr/>
                    <a:lstStyle/>
                    <a:p>
                      <a:r>
                        <a:rPr lang="en-US" sz="2000" dirty="0" smtClean="0"/>
                        <a:t>2,615</a:t>
                      </a:r>
                      <a:endParaRPr lang="th-TH" sz="2000" dirty="0"/>
                    </a:p>
                  </a:txBody>
                  <a:tcPr marL="71120" marR="71120"/>
                </a:tc>
              </a:tr>
              <a:tr h="317315">
                <a:tc>
                  <a:txBody>
                    <a:bodyPr/>
                    <a:lstStyle/>
                    <a:p>
                      <a:r>
                        <a:rPr lang="en-US" sz="2000" dirty="0" smtClean="0"/>
                        <a:t>1987</a:t>
                      </a:r>
                      <a:endParaRPr lang="th-TH" sz="2000" dirty="0"/>
                    </a:p>
                  </a:txBody>
                  <a:tcPr marL="71120" marR="71120"/>
                </a:tc>
                <a:tc>
                  <a:txBody>
                    <a:bodyPr/>
                    <a:lstStyle/>
                    <a:p>
                      <a:r>
                        <a:rPr lang="en-US" sz="2000" dirty="0" smtClean="0"/>
                        <a:t>3,027</a:t>
                      </a:r>
                      <a:endParaRPr lang="th-TH" sz="2000" dirty="0"/>
                    </a:p>
                  </a:txBody>
                  <a:tcPr marL="71120" marR="71120"/>
                </a:tc>
                <a:tc>
                  <a:txBody>
                    <a:bodyPr/>
                    <a:lstStyle/>
                    <a:p>
                      <a:r>
                        <a:rPr lang="en-US" sz="2000" dirty="0" smtClean="0"/>
                        <a:t>3,570</a:t>
                      </a:r>
                      <a:endParaRPr lang="th-TH" sz="2000" dirty="0"/>
                    </a:p>
                  </a:txBody>
                  <a:tcPr marL="71120" marR="71120"/>
                </a:tc>
              </a:tr>
            </a:tbl>
          </a:graphicData>
        </a:graphic>
      </p:graphicFrame>
    </p:spTree>
    <p:extLst>
      <p:ext uri="{BB962C8B-B14F-4D97-AF65-F5344CB8AC3E}">
        <p14:creationId xmlns:p14="http://schemas.microsoft.com/office/powerpoint/2010/main" val="3580359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25</a:t>
            </a:fld>
            <a:endParaRPr lang="th-TH"/>
          </a:p>
        </p:txBody>
      </p:sp>
      <p:sp>
        <p:nvSpPr>
          <p:cNvPr id="2" name="Title 1"/>
          <p:cNvSpPr>
            <a:spLocks noGrp="1"/>
          </p:cNvSpPr>
          <p:nvPr>
            <p:ph type="title"/>
          </p:nvPr>
        </p:nvSpPr>
        <p:spPr/>
        <p:txBody>
          <a:bodyPr/>
          <a:lstStyle/>
          <a:p>
            <a:r>
              <a:rPr lang="en-US" dirty="0" smtClean="0"/>
              <a:t>Cassava</a:t>
            </a:r>
            <a:endParaRPr lang="th-TH" dirty="0"/>
          </a:p>
        </p:txBody>
      </p:sp>
      <p:sp>
        <p:nvSpPr>
          <p:cNvPr id="3" name="Content Placeholder 2"/>
          <p:cNvSpPr>
            <a:spLocks noGrp="1"/>
          </p:cNvSpPr>
          <p:nvPr>
            <p:ph sz="quarter" idx="13"/>
          </p:nvPr>
        </p:nvSpPr>
        <p:spPr/>
        <p:txBody>
          <a:bodyPr>
            <a:normAutofit fontScale="92500" lnSpcReduction="10000"/>
          </a:bodyPr>
          <a:lstStyle/>
          <a:p>
            <a:r>
              <a:rPr lang="en-US" dirty="0" smtClean="0"/>
              <a:t>Thailand cassava exports developed for the supply of animal feed to European and some Asian markets, including Taiwan.</a:t>
            </a:r>
          </a:p>
          <a:p>
            <a:r>
              <a:rPr lang="en-US" dirty="0" smtClean="0"/>
              <a:t>The quota restrictions of the EU led to rents attached to export quotas from Thailand, which in turn led to corruption in the allocation of these quotas.</a:t>
            </a:r>
          </a:p>
          <a:p>
            <a:r>
              <a:rPr lang="en-US" dirty="0" smtClean="0"/>
              <a:t>The rents associated with the quotas resulting in the export price exceeding the domestic price by the amounts averaging around 10 percent. (</a:t>
            </a:r>
            <a:r>
              <a:rPr lang="en-US" dirty="0" err="1" smtClean="0"/>
              <a:t>Warr</a:t>
            </a:r>
            <a:r>
              <a:rPr lang="en-US" dirty="0" smtClean="0"/>
              <a:t> and </a:t>
            </a:r>
            <a:r>
              <a:rPr lang="en-US" dirty="0" err="1" smtClean="0"/>
              <a:t>Kohpaiboon</a:t>
            </a:r>
            <a:r>
              <a:rPr lang="en-US" dirty="0" smtClean="0"/>
              <a:t>, 2007)</a:t>
            </a:r>
            <a:endParaRPr lang="th-TH" dirty="0"/>
          </a:p>
        </p:txBody>
      </p:sp>
    </p:spTree>
    <p:extLst>
      <p:ext uri="{BB962C8B-B14F-4D97-AF65-F5344CB8AC3E}">
        <p14:creationId xmlns:p14="http://schemas.microsoft.com/office/powerpoint/2010/main" val="10782135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26</a:t>
            </a:fld>
            <a:endParaRPr lang="th-TH"/>
          </a:p>
        </p:txBody>
      </p:sp>
      <p:sp>
        <p:nvSpPr>
          <p:cNvPr id="2" name="Title 1"/>
          <p:cNvSpPr>
            <a:spLocks noGrp="1"/>
          </p:cNvSpPr>
          <p:nvPr>
            <p:ph type="title"/>
          </p:nvPr>
        </p:nvSpPr>
        <p:spPr>
          <a:xfrm>
            <a:off x="1793289" y="5085184"/>
            <a:ext cx="6512511" cy="429984"/>
          </a:xfrm>
        </p:spPr>
        <p:txBody>
          <a:bodyPr/>
          <a:lstStyle/>
          <a:p>
            <a:r>
              <a:rPr lang="en-US" sz="2400" dirty="0" smtClean="0"/>
              <a:t>Price comparisons for cassava, Thailand</a:t>
            </a:r>
            <a:r>
              <a:rPr lang="en-US" sz="2000" dirty="0" smtClean="0"/>
              <a:t/>
            </a:r>
            <a:br>
              <a:rPr lang="en-US" sz="2000" dirty="0" smtClean="0"/>
            </a:br>
            <a:r>
              <a:rPr lang="en-US" sz="1400" dirty="0" smtClean="0"/>
              <a:t>nominal price of cassava pellet basis(baht/ton)</a:t>
            </a:r>
            <a:endParaRPr lang="th-TH" sz="14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1002622508"/>
              </p:ext>
            </p:extLst>
          </p:nvPr>
        </p:nvGraphicFramePr>
        <p:xfrm>
          <a:off x="1143000" y="731838"/>
          <a:ext cx="6400796" cy="4267200"/>
        </p:xfrm>
        <a:graphic>
          <a:graphicData uri="http://schemas.openxmlformats.org/drawingml/2006/table">
            <a:tbl>
              <a:tblPr firstRow="1" bandRow="1">
                <a:tableStyleId>{5C22544A-7EE6-4342-B048-85BDC9FD1C3A}</a:tableStyleId>
              </a:tblPr>
              <a:tblGrid>
                <a:gridCol w="1600199"/>
                <a:gridCol w="1600199"/>
                <a:gridCol w="1600199"/>
                <a:gridCol w="1600199"/>
              </a:tblGrid>
              <a:tr h="370840">
                <a:tc>
                  <a:txBody>
                    <a:bodyPr/>
                    <a:lstStyle/>
                    <a:p>
                      <a:r>
                        <a:rPr lang="en-US" sz="2000" dirty="0" smtClean="0"/>
                        <a:t>Year</a:t>
                      </a:r>
                      <a:endParaRPr lang="th-TH" sz="2000" dirty="0"/>
                    </a:p>
                  </a:txBody>
                  <a:tcPr marL="71120" marR="71120"/>
                </a:tc>
                <a:tc>
                  <a:txBody>
                    <a:bodyPr/>
                    <a:lstStyle/>
                    <a:p>
                      <a:r>
                        <a:rPr lang="en-US" sz="2000" dirty="0" smtClean="0"/>
                        <a:t>Domestic Price</a:t>
                      </a:r>
                      <a:endParaRPr lang="th-TH" sz="2000" dirty="0"/>
                    </a:p>
                  </a:txBody>
                  <a:tcPr marL="71120" marR="71120"/>
                </a:tc>
                <a:tc>
                  <a:txBody>
                    <a:bodyPr/>
                    <a:lstStyle/>
                    <a:p>
                      <a:r>
                        <a:rPr lang="en-US" sz="2000" dirty="0" smtClean="0"/>
                        <a:t>Export</a:t>
                      </a:r>
                      <a:r>
                        <a:rPr lang="en-US" sz="2000" baseline="0" dirty="0" smtClean="0"/>
                        <a:t> Price</a:t>
                      </a:r>
                      <a:endParaRPr lang="th-TH" sz="2000" dirty="0"/>
                    </a:p>
                  </a:txBody>
                  <a:tcPr marL="71120" marR="71120"/>
                </a:tc>
                <a:tc>
                  <a:txBody>
                    <a:bodyPr/>
                    <a:lstStyle/>
                    <a:p>
                      <a:r>
                        <a:rPr lang="en-US" sz="2000" dirty="0" smtClean="0"/>
                        <a:t>Farm Price</a:t>
                      </a:r>
                      <a:endParaRPr lang="th-TH" sz="2000" dirty="0"/>
                    </a:p>
                  </a:txBody>
                  <a:tcPr marL="71120" marR="71120"/>
                </a:tc>
              </a:tr>
              <a:tr h="370840">
                <a:tc>
                  <a:txBody>
                    <a:bodyPr/>
                    <a:lstStyle/>
                    <a:p>
                      <a:r>
                        <a:rPr lang="en-US" sz="2000" dirty="0" smtClean="0"/>
                        <a:t>1970</a:t>
                      </a:r>
                      <a:endParaRPr lang="th-TH" sz="2000" dirty="0"/>
                    </a:p>
                  </a:txBody>
                  <a:tcPr marL="71120" marR="71120"/>
                </a:tc>
                <a:tc>
                  <a:txBody>
                    <a:bodyPr/>
                    <a:lstStyle/>
                    <a:p>
                      <a:r>
                        <a:rPr lang="en-US" sz="2000" dirty="0" smtClean="0"/>
                        <a:t>762</a:t>
                      </a:r>
                      <a:endParaRPr lang="th-TH" sz="2000" dirty="0"/>
                    </a:p>
                  </a:txBody>
                  <a:tcPr marL="71120" marR="71120"/>
                </a:tc>
                <a:tc>
                  <a:txBody>
                    <a:bodyPr/>
                    <a:lstStyle/>
                    <a:p>
                      <a:r>
                        <a:rPr lang="en-US" sz="2000" dirty="0" smtClean="0"/>
                        <a:t>859</a:t>
                      </a:r>
                      <a:endParaRPr lang="th-TH" sz="2000" dirty="0"/>
                    </a:p>
                  </a:txBody>
                  <a:tcPr marL="71120" marR="71120"/>
                </a:tc>
                <a:tc>
                  <a:txBody>
                    <a:bodyPr/>
                    <a:lstStyle/>
                    <a:p>
                      <a:r>
                        <a:rPr lang="en-US" sz="2000" dirty="0" smtClean="0"/>
                        <a:t>390</a:t>
                      </a:r>
                      <a:endParaRPr lang="th-TH" sz="2000" dirty="0"/>
                    </a:p>
                  </a:txBody>
                  <a:tcPr marL="71120" marR="71120"/>
                </a:tc>
              </a:tr>
              <a:tr h="370840">
                <a:tc>
                  <a:txBody>
                    <a:bodyPr/>
                    <a:lstStyle/>
                    <a:p>
                      <a:r>
                        <a:rPr lang="en-US" sz="2000" dirty="0" smtClean="0"/>
                        <a:t>1980</a:t>
                      </a:r>
                      <a:endParaRPr lang="th-TH" sz="2000" dirty="0"/>
                    </a:p>
                  </a:txBody>
                  <a:tcPr marL="71120" marR="71120"/>
                </a:tc>
                <a:tc>
                  <a:txBody>
                    <a:bodyPr/>
                    <a:lstStyle/>
                    <a:p>
                      <a:r>
                        <a:rPr lang="en-US" sz="2000" dirty="0" smtClean="0"/>
                        <a:t>2,524</a:t>
                      </a:r>
                      <a:endParaRPr lang="th-TH" sz="2000" dirty="0"/>
                    </a:p>
                  </a:txBody>
                  <a:tcPr marL="71120" marR="71120"/>
                </a:tc>
                <a:tc>
                  <a:txBody>
                    <a:bodyPr/>
                    <a:lstStyle/>
                    <a:p>
                      <a:r>
                        <a:rPr lang="en-US" sz="2000" dirty="0" smtClean="0"/>
                        <a:t>2,731</a:t>
                      </a:r>
                      <a:endParaRPr lang="th-TH" sz="2000" dirty="0"/>
                    </a:p>
                  </a:txBody>
                  <a:tcPr marL="71120" marR="71120"/>
                </a:tc>
                <a:tc>
                  <a:txBody>
                    <a:bodyPr/>
                    <a:lstStyle/>
                    <a:p>
                      <a:r>
                        <a:rPr lang="en-US" sz="2000" dirty="0" smtClean="0"/>
                        <a:t>750</a:t>
                      </a:r>
                      <a:endParaRPr lang="th-TH" sz="2000" dirty="0"/>
                    </a:p>
                  </a:txBody>
                  <a:tcPr marL="71120" marR="71120"/>
                </a:tc>
              </a:tr>
              <a:tr h="370840">
                <a:tc>
                  <a:txBody>
                    <a:bodyPr/>
                    <a:lstStyle/>
                    <a:p>
                      <a:r>
                        <a:rPr lang="en-US" sz="2000" dirty="0" smtClean="0"/>
                        <a:t>1985</a:t>
                      </a:r>
                      <a:endParaRPr lang="th-TH" sz="2000" dirty="0"/>
                    </a:p>
                  </a:txBody>
                  <a:tcPr marL="71120" marR="71120"/>
                </a:tc>
                <a:tc>
                  <a:txBody>
                    <a:bodyPr/>
                    <a:lstStyle/>
                    <a:p>
                      <a:r>
                        <a:rPr lang="en-US" sz="2000" dirty="0" smtClean="0"/>
                        <a:t>1,520</a:t>
                      </a:r>
                      <a:endParaRPr lang="th-TH" sz="2000" dirty="0"/>
                    </a:p>
                  </a:txBody>
                  <a:tcPr marL="71120" marR="71120"/>
                </a:tc>
                <a:tc>
                  <a:txBody>
                    <a:bodyPr/>
                    <a:lstStyle/>
                    <a:p>
                      <a:r>
                        <a:rPr lang="en-US" sz="2000" dirty="0" smtClean="0"/>
                        <a:t>1,965</a:t>
                      </a:r>
                      <a:endParaRPr lang="th-TH" sz="2000" dirty="0"/>
                    </a:p>
                  </a:txBody>
                  <a:tcPr marL="71120" marR="71120"/>
                </a:tc>
                <a:tc>
                  <a:txBody>
                    <a:bodyPr/>
                    <a:lstStyle/>
                    <a:p>
                      <a:r>
                        <a:rPr lang="en-US" sz="2000" dirty="0" smtClean="0"/>
                        <a:t>430</a:t>
                      </a:r>
                      <a:endParaRPr lang="th-TH" sz="2000" dirty="0"/>
                    </a:p>
                  </a:txBody>
                  <a:tcPr marL="71120" marR="71120"/>
                </a:tc>
              </a:tr>
              <a:tr h="370840">
                <a:tc>
                  <a:txBody>
                    <a:bodyPr/>
                    <a:lstStyle/>
                    <a:p>
                      <a:r>
                        <a:rPr lang="en-US" sz="2000" dirty="0" smtClean="0"/>
                        <a:t>1990</a:t>
                      </a:r>
                      <a:endParaRPr lang="th-TH" sz="2000" dirty="0"/>
                    </a:p>
                  </a:txBody>
                  <a:tcPr marL="71120" marR="71120"/>
                </a:tc>
                <a:tc>
                  <a:txBody>
                    <a:bodyPr/>
                    <a:lstStyle/>
                    <a:p>
                      <a:r>
                        <a:rPr lang="en-US" sz="2000" dirty="0" smtClean="0"/>
                        <a:t>2,373</a:t>
                      </a:r>
                      <a:endParaRPr lang="th-TH" sz="2000" dirty="0"/>
                    </a:p>
                  </a:txBody>
                  <a:tcPr marL="71120" marR="71120"/>
                </a:tc>
                <a:tc>
                  <a:txBody>
                    <a:bodyPr/>
                    <a:lstStyle/>
                    <a:p>
                      <a:r>
                        <a:rPr lang="en-US" sz="2000" dirty="0" smtClean="0"/>
                        <a:t>2,713</a:t>
                      </a:r>
                      <a:endParaRPr lang="th-TH" sz="2000" dirty="0"/>
                    </a:p>
                  </a:txBody>
                  <a:tcPr marL="71120" marR="71120"/>
                </a:tc>
                <a:tc>
                  <a:txBody>
                    <a:bodyPr/>
                    <a:lstStyle/>
                    <a:p>
                      <a:r>
                        <a:rPr lang="en-US" sz="2000" dirty="0" smtClean="0"/>
                        <a:t>710</a:t>
                      </a:r>
                      <a:endParaRPr lang="th-TH" sz="2000" dirty="0"/>
                    </a:p>
                  </a:txBody>
                  <a:tcPr marL="71120" marR="71120"/>
                </a:tc>
              </a:tr>
              <a:tr h="370840">
                <a:tc>
                  <a:txBody>
                    <a:bodyPr/>
                    <a:lstStyle/>
                    <a:p>
                      <a:r>
                        <a:rPr lang="en-US" sz="2000" dirty="0" smtClean="0">
                          <a:solidFill>
                            <a:schemeClr val="tx1"/>
                          </a:solidFill>
                        </a:rPr>
                        <a:t>1995</a:t>
                      </a:r>
                      <a:endParaRPr lang="th-TH" sz="2000" dirty="0">
                        <a:solidFill>
                          <a:schemeClr val="tx1"/>
                        </a:solidFill>
                      </a:endParaRPr>
                    </a:p>
                  </a:txBody>
                  <a:tcPr marL="71120" marR="71120"/>
                </a:tc>
                <a:tc>
                  <a:txBody>
                    <a:bodyPr/>
                    <a:lstStyle/>
                    <a:p>
                      <a:r>
                        <a:rPr lang="en-US" sz="2000" dirty="0" smtClean="0">
                          <a:solidFill>
                            <a:schemeClr val="tx1"/>
                          </a:solidFill>
                        </a:rPr>
                        <a:t>3,115</a:t>
                      </a:r>
                      <a:endParaRPr lang="th-TH" sz="2000" dirty="0">
                        <a:solidFill>
                          <a:schemeClr val="tx1"/>
                        </a:solidFill>
                      </a:endParaRPr>
                    </a:p>
                  </a:txBody>
                  <a:tcPr marL="71120" marR="71120"/>
                </a:tc>
                <a:tc>
                  <a:txBody>
                    <a:bodyPr/>
                    <a:lstStyle/>
                    <a:p>
                      <a:r>
                        <a:rPr lang="en-US" sz="2000" dirty="0" smtClean="0">
                          <a:solidFill>
                            <a:schemeClr val="tx1"/>
                          </a:solidFill>
                        </a:rPr>
                        <a:t>3,168</a:t>
                      </a:r>
                      <a:endParaRPr lang="th-TH" sz="2000" dirty="0">
                        <a:solidFill>
                          <a:schemeClr val="tx1"/>
                        </a:solidFill>
                      </a:endParaRPr>
                    </a:p>
                  </a:txBody>
                  <a:tcPr marL="71120" marR="71120"/>
                </a:tc>
                <a:tc>
                  <a:txBody>
                    <a:bodyPr/>
                    <a:lstStyle/>
                    <a:p>
                      <a:r>
                        <a:rPr lang="en-US" sz="2000" dirty="0" smtClean="0">
                          <a:solidFill>
                            <a:schemeClr val="tx1"/>
                          </a:solidFill>
                        </a:rPr>
                        <a:t>1,160</a:t>
                      </a:r>
                      <a:endParaRPr lang="th-TH" sz="2000" dirty="0">
                        <a:solidFill>
                          <a:schemeClr val="tx1"/>
                        </a:solidFill>
                      </a:endParaRPr>
                    </a:p>
                  </a:txBody>
                  <a:tcPr marL="71120" marR="71120"/>
                </a:tc>
              </a:tr>
              <a:tr h="370840">
                <a:tc>
                  <a:txBody>
                    <a:bodyPr/>
                    <a:lstStyle/>
                    <a:p>
                      <a:r>
                        <a:rPr lang="en-US" sz="2000" dirty="0" smtClean="0">
                          <a:solidFill>
                            <a:srgbClr val="C00000"/>
                          </a:solidFill>
                        </a:rPr>
                        <a:t>1998</a:t>
                      </a:r>
                      <a:endParaRPr lang="th-TH" sz="2000" dirty="0">
                        <a:solidFill>
                          <a:srgbClr val="C00000"/>
                        </a:solidFill>
                      </a:endParaRPr>
                    </a:p>
                  </a:txBody>
                  <a:tcPr marL="71120" marR="71120"/>
                </a:tc>
                <a:tc>
                  <a:txBody>
                    <a:bodyPr/>
                    <a:lstStyle/>
                    <a:p>
                      <a:r>
                        <a:rPr lang="en-US" sz="2000" dirty="0" smtClean="0">
                          <a:solidFill>
                            <a:srgbClr val="C00000"/>
                          </a:solidFill>
                        </a:rPr>
                        <a:t>3,173</a:t>
                      </a:r>
                      <a:endParaRPr lang="th-TH" sz="2000" dirty="0">
                        <a:solidFill>
                          <a:srgbClr val="C00000"/>
                        </a:solidFill>
                      </a:endParaRPr>
                    </a:p>
                  </a:txBody>
                  <a:tcPr marL="71120" marR="71120"/>
                </a:tc>
                <a:tc>
                  <a:txBody>
                    <a:bodyPr/>
                    <a:lstStyle/>
                    <a:p>
                      <a:r>
                        <a:rPr lang="en-US" sz="2000" dirty="0" smtClean="0">
                          <a:solidFill>
                            <a:srgbClr val="C00000"/>
                          </a:solidFill>
                        </a:rPr>
                        <a:t>3,410</a:t>
                      </a:r>
                      <a:endParaRPr lang="th-TH" sz="2000" dirty="0">
                        <a:solidFill>
                          <a:srgbClr val="C00000"/>
                        </a:solidFill>
                      </a:endParaRPr>
                    </a:p>
                  </a:txBody>
                  <a:tcPr marL="71120" marR="71120"/>
                </a:tc>
                <a:tc>
                  <a:txBody>
                    <a:bodyPr/>
                    <a:lstStyle/>
                    <a:p>
                      <a:r>
                        <a:rPr lang="en-US" sz="2000" dirty="0" smtClean="0">
                          <a:solidFill>
                            <a:srgbClr val="C00000"/>
                          </a:solidFill>
                        </a:rPr>
                        <a:t>1,300</a:t>
                      </a:r>
                      <a:endParaRPr lang="th-TH" sz="2000" dirty="0">
                        <a:solidFill>
                          <a:srgbClr val="C00000"/>
                        </a:solidFill>
                      </a:endParaRPr>
                    </a:p>
                  </a:txBody>
                  <a:tcPr marL="71120" marR="71120"/>
                </a:tc>
              </a:tr>
              <a:tr h="370840">
                <a:tc>
                  <a:txBody>
                    <a:bodyPr/>
                    <a:lstStyle/>
                    <a:p>
                      <a:r>
                        <a:rPr lang="en-US" sz="2000" dirty="0" smtClean="0"/>
                        <a:t>2000</a:t>
                      </a:r>
                      <a:endParaRPr lang="th-TH" sz="2000" dirty="0"/>
                    </a:p>
                  </a:txBody>
                  <a:tcPr marL="71120" marR="71120"/>
                </a:tc>
                <a:tc>
                  <a:txBody>
                    <a:bodyPr/>
                    <a:lstStyle/>
                    <a:p>
                      <a:r>
                        <a:rPr lang="en-US" sz="2000" dirty="0" smtClean="0"/>
                        <a:t>2,045</a:t>
                      </a:r>
                      <a:endParaRPr lang="th-TH" sz="2000" dirty="0"/>
                    </a:p>
                  </a:txBody>
                  <a:tcPr marL="71120" marR="71120"/>
                </a:tc>
                <a:tc>
                  <a:txBody>
                    <a:bodyPr/>
                    <a:lstStyle/>
                    <a:p>
                      <a:r>
                        <a:rPr lang="en-US" sz="2000" dirty="0" smtClean="0"/>
                        <a:t>2,367</a:t>
                      </a:r>
                      <a:endParaRPr lang="th-TH" sz="2000" dirty="0"/>
                    </a:p>
                  </a:txBody>
                  <a:tcPr marL="71120" marR="71120"/>
                </a:tc>
                <a:tc>
                  <a:txBody>
                    <a:bodyPr/>
                    <a:lstStyle/>
                    <a:p>
                      <a:r>
                        <a:rPr lang="en-US" sz="2000" dirty="0" smtClean="0"/>
                        <a:t>610</a:t>
                      </a:r>
                      <a:endParaRPr lang="th-TH" sz="2000" dirty="0"/>
                    </a:p>
                  </a:txBody>
                  <a:tcPr marL="71120" marR="71120"/>
                </a:tc>
              </a:tr>
              <a:tr h="370840">
                <a:tc>
                  <a:txBody>
                    <a:bodyPr/>
                    <a:lstStyle/>
                    <a:p>
                      <a:r>
                        <a:rPr lang="en-US" sz="2000" dirty="0" smtClean="0">
                          <a:solidFill>
                            <a:srgbClr val="7030A0"/>
                          </a:solidFill>
                        </a:rPr>
                        <a:t>2002</a:t>
                      </a:r>
                      <a:endParaRPr lang="th-TH" sz="2000" dirty="0">
                        <a:solidFill>
                          <a:srgbClr val="7030A0"/>
                        </a:solidFill>
                      </a:endParaRPr>
                    </a:p>
                  </a:txBody>
                  <a:tcPr marL="71120" marR="71120"/>
                </a:tc>
                <a:tc>
                  <a:txBody>
                    <a:bodyPr/>
                    <a:lstStyle/>
                    <a:p>
                      <a:r>
                        <a:rPr lang="en-US" sz="2000" dirty="0" smtClean="0">
                          <a:solidFill>
                            <a:srgbClr val="7030A0"/>
                          </a:solidFill>
                        </a:rPr>
                        <a:t>2721</a:t>
                      </a:r>
                      <a:endParaRPr lang="th-TH" sz="2000" dirty="0">
                        <a:solidFill>
                          <a:srgbClr val="7030A0"/>
                        </a:solidFill>
                      </a:endParaRPr>
                    </a:p>
                  </a:txBody>
                  <a:tcPr marL="71120" marR="71120"/>
                </a:tc>
                <a:tc>
                  <a:txBody>
                    <a:bodyPr/>
                    <a:lstStyle/>
                    <a:p>
                      <a:r>
                        <a:rPr lang="en-US" sz="2000" dirty="0" smtClean="0">
                          <a:solidFill>
                            <a:srgbClr val="7030A0"/>
                          </a:solidFill>
                        </a:rPr>
                        <a:t>2688</a:t>
                      </a:r>
                      <a:endParaRPr lang="th-TH" sz="2000" dirty="0">
                        <a:solidFill>
                          <a:srgbClr val="7030A0"/>
                        </a:solidFill>
                      </a:endParaRPr>
                    </a:p>
                  </a:txBody>
                  <a:tcPr marL="71120" marR="71120"/>
                </a:tc>
                <a:tc>
                  <a:txBody>
                    <a:bodyPr/>
                    <a:lstStyle/>
                    <a:p>
                      <a:r>
                        <a:rPr lang="en-US" sz="2000" dirty="0" smtClean="0">
                          <a:solidFill>
                            <a:srgbClr val="7030A0"/>
                          </a:solidFill>
                        </a:rPr>
                        <a:t>1040</a:t>
                      </a:r>
                      <a:endParaRPr lang="th-TH" sz="2000" dirty="0">
                        <a:solidFill>
                          <a:srgbClr val="7030A0"/>
                        </a:solidFill>
                      </a:endParaRPr>
                    </a:p>
                  </a:txBody>
                  <a:tcPr marL="71120" marR="71120"/>
                </a:tc>
              </a:tr>
              <a:tr h="370840">
                <a:tc>
                  <a:txBody>
                    <a:bodyPr/>
                    <a:lstStyle/>
                    <a:p>
                      <a:r>
                        <a:rPr lang="en-US" sz="2000" dirty="0" smtClean="0"/>
                        <a:t>2004</a:t>
                      </a:r>
                      <a:endParaRPr lang="th-TH" sz="2000" dirty="0"/>
                    </a:p>
                  </a:txBody>
                  <a:tcPr marL="71120" marR="71120"/>
                </a:tc>
                <a:tc>
                  <a:txBody>
                    <a:bodyPr/>
                    <a:lstStyle/>
                    <a:p>
                      <a:r>
                        <a:rPr lang="en-US" sz="2000" dirty="0" smtClean="0"/>
                        <a:t>2,720</a:t>
                      </a:r>
                      <a:endParaRPr lang="th-TH" sz="2000" dirty="0"/>
                    </a:p>
                  </a:txBody>
                  <a:tcPr marL="71120" marR="71120"/>
                </a:tc>
                <a:tc>
                  <a:txBody>
                    <a:bodyPr/>
                    <a:lstStyle/>
                    <a:p>
                      <a:r>
                        <a:rPr lang="en-US" sz="2000" dirty="0" smtClean="0"/>
                        <a:t>2,888</a:t>
                      </a:r>
                      <a:endParaRPr lang="th-TH" sz="2000" dirty="0"/>
                    </a:p>
                  </a:txBody>
                  <a:tcPr marL="71120" marR="71120"/>
                </a:tc>
                <a:tc>
                  <a:txBody>
                    <a:bodyPr/>
                    <a:lstStyle/>
                    <a:p>
                      <a:r>
                        <a:rPr lang="en-US" sz="2000" dirty="0" smtClean="0"/>
                        <a:t>800</a:t>
                      </a:r>
                      <a:endParaRPr lang="th-TH" sz="2000" dirty="0"/>
                    </a:p>
                  </a:txBody>
                  <a:tcPr marL="71120" marR="71120"/>
                </a:tc>
              </a:tr>
            </a:tbl>
          </a:graphicData>
        </a:graphic>
      </p:graphicFrame>
    </p:spTree>
    <p:extLst>
      <p:ext uri="{BB962C8B-B14F-4D97-AF65-F5344CB8AC3E}">
        <p14:creationId xmlns:p14="http://schemas.microsoft.com/office/powerpoint/2010/main" val="37413906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27</a:t>
            </a:fld>
            <a:endParaRPr lang="th-TH"/>
          </a:p>
        </p:txBody>
      </p:sp>
      <p:sp>
        <p:nvSpPr>
          <p:cNvPr id="2" name="Title 1"/>
          <p:cNvSpPr>
            <a:spLocks noGrp="1"/>
          </p:cNvSpPr>
          <p:nvPr>
            <p:ph type="title"/>
          </p:nvPr>
        </p:nvSpPr>
        <p:spPr/>
        <p:txBody>
          <a:bodyPr/>
          <a:lstStyle/>
          <a:p>
            <a:r>
              <a:rPr lang="en-US" dirty="0" smtClean="0"/>
              <a:t>Sugar</a:t>
            </a:r>
            <a:endParaRPr lang="th-TH" dirty="0"/>
          </a:p>
        </p:txBody>
      </p:sp>
      <p:sp>
        <p:nvSpPr>
          <p:cNvPr id="3" name="Content Placeholder 2"/>
          <p:cNvSpPr>
            <a:spLocks noGrp="1"/>
          </p:cNvSpPr>
          <p:nvPr>
            <p:ph sz="quarter" idx="13"/>
          </p:nvPr>
        </p:nvSpPr>
        <p:spPr/>
        <p:txBody>
          <a:bodyPr>
            <a:normAutofit fontScale="85000" lnSpcReduction="20000"/>
          </a:bodyPr>
          <a:lstStyle/>
          <a:p>
            <a:r>
              <a:rPr lang="en-US" dirty="0" smtClean="0"/>
              <a:t>Sugar was an imported item until the late 1950s, but since has been a net export item.</a:t>
            </a:r>
          </a:p>
          <a:p>
            <a:r>
              <a:rPr lang="en-US" dirty="0" smtClean="0"/>
              <a:t>The sugar milling industry required large mills and precise scheduling of sugar deliveries to these mills. The mills were large and few in number.</a:t>
            </a:r>
          </a:p>
          <a:p>
            <a:r>
              <a:rPr lang="en-US" dirty="0" smtClean="0"/>
              <a:t>Sugar milling is a highly capital intensive business and during the sugar processing season it is essential that the processing plants be fully utilized. Growers and millers have bickered over prices but they have been able to combine their efforts to lobby the government for intervention on their behalf.</a:t>
            </a:r>
          </a:p>
          <a:p>
            <a:r>
              <a:rPr lang="en-US" dirty="0" smtClean="0"/>
              <a:t>In Thailand, sugar growers and millers are highly organized.</a:t>
            </a:r>
          </a:p>
        </p:txBody>
      </p:sp>
    </p:spTree>
    <p:extLst>
      <p:ext uri="{BB962C8B-B14F-4D97-AF65-F5344CB8AC3E}">
        <p14:creationId xmlns:p14="http://schemas.microsoft.com/office/powerpoint/2010/main" val="38675875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28</a:t>
            </a:fld>
            <a:endParaRPr lang="th-TH"/>
          </a:p>
        </p:txBody>
      </p:sp>
      <p:sp>
        <p:nvSpPr>
          <p:cNvPr id="2" name="Title 1"/>
          <p:cNvSpPr>
            <a:spLocks noGrp="1"/>
          </p:cNvSpPr>
          <p:nvPr>
            <p:ph type="title"/>
          </p:nvPr>
        </p:nvSpPr>
        <p:spPr/>
        <p:txBody>
          <a:bodyPr/>
          <a:lstStyle/>
          <a:p>
            <a:r>
              <a:rPr lang="en-US" sz="2800" dirty="0" smtClean="0"/>
              <a:t>Home Price Scheme</a:t>
            </a:r>
            <a:endParaRPr lang="th-TH" sz="2800" dirty="0"/>
          </a:p>
        </p:txBody>
      </p:sp>
      <p:sp>
        <p:nvSpPr>
          <p:cNvPr id="3" name="Content Placeholder 2"/>
          <p:cNvSpPr>
            <a:spLocks noGrp="1"/>
          </p:cNvSpPr>
          <p:nvPr>
            <p:ph sz="quarter" idx="13"/>
          </p:nvPr>
        </p:nvSpPr>
        <p:spPr/>
        <p:txBody>
          <a:bodyPr>
            <a:normAutofit fontScale="92500" lnSpcReduction="20000"/>
          </a:bodyPr>
          <a:lstStyle/>
          <a:p>
            <a:r>
              <a:rPr lang="en-US" dirty="0"/>
              <a:t>It receives protection in the form of a home price scheme. This type of scheme involves taxing consumers and using the proceeds to subsidize exports. A home price scheme drives up the domestic consumer and producer prices of the product, subsidizing the producer at the expense of the consumer</a:t>
            </a:r>
            <a:r>
              <a:rPr lang="en-US" dirty="0" smtClean="0"/>
              <a:t>.</a:t>
            </a:r>
          </a:p>
          <a:p>
            <a:r>
              <a:rPr lang="en-US" dirty="0" smtClean="0"/>
              <a:t>To make the scheme work, leakage from the export market to the more profitable domestic market has to be prevented.</a:t>
            </a:r>
          </a:p>
          <a:p>
            <a:r>
              <a:rPr lang="en-US" dirty="0" smtClean="0"/>
              <a:t>Re-importing for domestic consumption must also be restricted.</a:t>
            </a:r>
            <a:endParaRPr lang="th-TH" dirty="0"/>
          </a:p>
          <a:p>
            <a:endParaRPr lang="th-TH" dirty="0"/>
          </a:p>
        </p:txBody>
      </p:sp>
    </p:spTree>
    <p:extLst>
      <p:ext uri="{BB962C8B-B14F-4D97-AF65-F5344CB8AC3E}">
        <p14:creationId xmlns:p14="http://schemas.microsoft.com/office/powerpoint/2010/main" val="4454207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29</a:t>
            </a:fld>
            <a:endParaRPr lang="th-TH"/>
          </a:p>
        </p:txBody>
      </p:sp>
      <p:sp>
        <p:nvSpPr>
          <p:cNvPr id="2" name="Title 1"/>
          <p:cNvSpPr>
            <a:spLocks noGrp="1"/>
          </p:cNvSpPr>
          <p:nvPr>
            <p:ph type="title"/>
          </p:nvPr>
        </p:nvSpPr>
        <p:spPr/>
        <p:txBody>
          <a:bodyPr/>
          <a:lstStyle/>
          <a:p>
            <a:endParaRPr lang="th-TH"/>
          </a:p>
        </p:txBody>
      </p:sp>
      <p:sp>
        <p:nvSpPr>
          <p:cNvPr id="3" name="Content Placeholder 2"/>
          <p:cNvSpPr>
            <a:spLocks noGrp="1"/>
          </p:cNvSpPr>
          <p:nvPr>
            <p:ph sz="quarter" idx="13"/>
          </p:nvPr>
        </p:nvSpPr>
        <p:spPr/>
        <p:txBody>
          <a:bodyPr/>
          <a:lstStyle/>
          <a:p>
            <a:r>
              <a:rPr lang="en-US" dirty="0" smtClean="0"/>
              <a:t>Consumer prices have been stabilized by the scheme, relative to the export price.</a:t>
            </a:r>
          </a:p>
          <a:p>
            <a:r>
              <a:rPr lang="en-US" dirty="0" smtClean="0"/>
              <a:t>Consumer and producer prices have been well above export prices. </a:t>
            </a:r>
            <a:endParaRPr lang="en-US" dirty="0"/>
          </a:p>
          <a:p>
            <a:r>
              <a:rPr lang="en-US" dirty="0" smtClean="0"/>
              <a:t>Even though it is exported, sugar is by far the most heavily protected of Thailand agricultural industries.</a:t>
            </a:r>
            <a:endParaRPr lang="th-TH" dirty="0"/>
          </a:p>
        </p:txBody>
      </p:sp>
    </p:spTree>
    <p:extLst>
      <p:ext uri="{BB962C8B-B14F-4D97-AF65-F5344CB8AC3E}">
        <p14:creationId xmlns:p14="http://schemas.microsoft.com/office/powerpoint/2010/main" val="12562065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30</a:t>
            </a:fld>
            <a:endParaRPr lang="th-TH"/>
          </a:p>
        </p:txBody>
      </p:sp>
      <p:sp>
        <p:nvSpPr>
          <p:cNvPr id="2" name="Title 1"/>
          <p:cNvSpPr>
            <a:spLocks noGrp="1"/>
          </p:cNvSpPr>
          <p:nvPr>
            <p:ph type="title"/>
          </p:nvPr>
        </p:nvSpPr>
        <p:spPr>
          <a:xfrm>
            <a:off x="1793289" y="5085184"/>
            <a:ext cx="6512511" cy="429984"/>
          </a:xfrm>
        </p:spPr>
        <p:txBody>
          <a:bodyPr>
            <a:normAutofit fontScale="90000"/>
          </a:bodyPr>
          <a:lstStyle/>
          <a:p>
            <a:r>
              <a:rPr lang="en-US" sz="2200" dirty="0" smtClean="0"/>
              <a:t>Price comparisons  for sugar, Thailand</a:t>
            </a:r>
            <a:r>
              <a:rPr lang="en-US" sz="3600" dirty="0" smtClean="0"/>
              <a:t/>
            </a:r>
            <a:br>
              <a:rPr lang="en-US" sz="3600" dirty="0" smtClean="0"/>
            </a:br>
            <a:r>
              <a:rPr lang="en-US" sz="1300" dirty="0" smtClean="0"/>
              <a:t>nominal price of raw sugar basis (baht/ton)</a:t>
            </a:r>
            <a:endParaRPr lang="th-TH" sz="13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2821747444"/>
              </p:ext>
            </p:extLst>
          </p:nvPr>
        </p:nvGraphicFramePr>
        <p:xfrm>
          <a:off x="1143000" y="731838"/>
          <a:ext cx="7245425" cy="3962400"/>
        </p:xfrm>
        <a:graphic>
          <a:graphicData uri="http://schemas.openxmlformats.org/drawingml/2006/table">
            <a:tbl>
              <a:tblPr firstRow="1" bandRow="1">
                <a:tableStyleId>{5C22544A-7EE6-4342-B048-85BDC9FD1C3A}</a:tableStyleId>
              </a:tblPr>
              <a:tblGrid>
                <a:gridCol w="980728"/>
                <a:gridCol w="1512168"/>
                <a:gridCol w="1512168"/>
                <a:gridCol w="1296144"/>
                <a:gridCol w="1944217"/>
              </a:tblGrid>
              <a:tr h="370840">
                <a:tc>
                  <a:txBody>
                    <a:bodyPr/>
                    <a:lstStyle/>
                    <a:p>
                      <a:r>
                        <a:rPr lang="en-US" sz="2000" dirty="0" smtClean="0"/>
                        <a:t>Year</a:t>
                      </a:r>
                      <a:endParaRPr lang="th-TH" sz="2000" dirty="0"/>
                    </a:p>
                  </a:txBody>
                  <a:tcPr marL="71120" marR="71120"/>
                </a:tc>
                <a:tc>
                  <a:txBody>
                    <a:bodyPr/>
                    <a:lstStyle/>
                    <a:p>
                      <a:r>
                        <a:rPr lang="en-US" sz="1600" dirty="0" smtClean="0"/>
                        <a:t>Export Price</a:t>
                      </a:r>
                      <a:endParaRPr lang="th-TH" sz="1600" dirty="0"/>
                    </a:p>
                  </a:txBody>
                  <a:tcPr marL="71120" marR="71120"/>
                </a:tc>
                <a:tc>
                  <a:txBody>
                    <a:bodyPr/>
                    <a:lstStyle/>
                    <a:p>
                      <a:r>
                        <a:rPr lang="en-US" sz="1600" dirty="0" smtClean="0"/>
                        <a:t>Grower Price</a:t>
                      </a:r>
                      <a:endParaRPr lang="th-TH" sz="1600" dirty="0"/>
                    </a:p>
                  </a:txBody>
                  <a:tcPr marL="71120" marR="71120"/>
                </a:tc>
                <a:tc>
                  <a:txBody>
                    <a:bodyPr/>
                    <a:lstStyle/>
                    <a:p>
                      <a:r>
                        <a:rPr lang="en-US" sz="1600" dirty="0" smtClean="0"/>
                        <a:t>Miller Price</a:t>
                      </a:r>
                      <a:endParaRPr lang="th-TH" sz="1600" dirty="0"/>
                    </a:p>
                  </a:txBody>
                  <a:tcPr marL="71120" marR="71120"/>
                </a:tc>
                <a:tc>
                  <a:txBody>
                    <a:bodyPr/>
                    <a:lstStyle/>
                    <a:p>
                      <a:r>
                        <a:rPr lang="en-US" sz="1600" dirty="0" smtClean="0"/>
                        <a:t>Consumer Price</a:t>
                      </a:r>
                      <a:endParaRPr lang="th-TH" sz="1600" dirty="0"/>
                    </a:p>
                  </a:txBody>
                  <a:tcPr marL="71120" marR="71120"/>
                </a:tc>
              </a:tr>
              <a:tr h="370840">
                <a:tc>
                  <a:txBody>
                    <a:bodyPr/>
                    <a:lstStyle/>
                    <a:p>
                      <a:r>
                        <a:rPr lang="en-US" sz="2000" dirty="0" smtClean="0"/>
                        <a:t>1962</a:t>
                      </a:r>
                      <a:endParaRPr lang="th-TH" sz="2000" dirty="0"/>
                    </a:p>
                  </a:txBody>
                  <a:tcPr marL="71120" marR="71120"/>
                </a:tc>
                <a:tc>
                  <a:txBody>
                    <a:bodyPr/>
                    <a:lstStyle/>
                    <a:p>
                      <a:r>
                        <a:rPr lang="en-US" sz="2000" dirty="0" smtClean="0"/>
                        <a:t>1161</a:t>
                      </a:r>
                      <a:endParaRPr lang="th-TH" sz="2000" dirty="0"/>
                    </a:p>
                  </a:txBody>
                  <a:tcPr marL="71120" marR="71120"/>
                </a:tc>
                <a:tc>
                  <a:txBody>
                    <a:bodyPr/>
                    <a:lstStyle/>
                    <a:p>
                      <a:r>
                        <a:rPr lang="en-US" sz="2000" dirty="0" smtClean="0"/>
                        <a:t>3413</a:t>
                      </a:r>
                      <a:endParaRPr lang="th-TH" sz="2000" dirty="0"/>
                    </a:p>
                  </a:txBody>
                  <a:tcPr marL="71120" marR="71120"/>
                </a:tc>
                <a:tc>
                  <a:txBody>
                    <a:bodyPr/>
                    <a:lstStyle/>
                    <a:p>
                      <a:r>
                        <a:rPr lang="en-US" sz="2000" dirty="0" smtClean="0"/>
                        <a:t>3450</a:t>
                      </a:r>
                      <a:endParaRPr lang="th-TH" sz="2000" dirty="0"/>
                    </a:p>
                  </a:txBody>
                  <a:tcPr marL="71120" marR="71120"/>
                </a:tc>
                <a:tc>
                  <a:txBody>
                    <a:bodyPr/>
                    <a:lstStyle/>
                    <a:p>
                      <a:r>
                        <a:rPr lang="en-US" sz="2000" dirty="0" smtClean="0"/>
                        <a:t>3810</a:t>
                      </a:r>
                      <a:endParaRPr lang="th-TH" sz="2000" dirty="0"/>
                    </a:p>
                  </a:txBody>
                  <a:tcPr marL="71120" marR="71120"/>
                </a:tc>
              </a:tr>
              <a:tr h="370840">
                <a:tc>
                  <a:txBody>
                    <a:bodyPr/>
                    <a:lstStyle/>
                    <a:p>
                      <a:r>
                        <a:rPr lang="en-US" sz="2000" dirty="0" smtClean="0"/>
                        <a:t>1970</a:t>
                      </a:r>
                      <a:endParaRPr lang="th-TH" sz="2000" dirty="0"/>
                    </a:p>
                  </a:txBody>
                  <a:tcPr marL="71120" marR="71120"/>
                </a:tc>
                <a:tc>
                  <a:txBody>
                    <a:bodyPr/>
                    <a:lstStyle/>
                    <a:p>
                      <a:r>
                        <a:rPr lang="en-US" sz="2000" dirty="0" smtClean="0"/>
                        <a:t>1708</a:t>
                      </a:r>
                      <a:endParaRPr lang="th-TH" sz="2000" dirty="0"/>
                    </a:p>
                  </a:txBody>
                  <a:tcPr marL="71120" marR="71120"/>
                </a:tc>
                <a:tc>
                  <a:txBody>
                    <a:bodyPr/>
                    <a:lstStyle/>
                    <a:p>
                      <a:r>
                        <a:rPr lang="en-US" sz="2000" dirty="0" smtClean="0"/>
                        <a:t>2115</a:t>
                      </a:r>
                      <a:endParaRPr lang="th-TH" sz="2000" dirty="0"/>
                    </a:p>
                  </a:txBody>
                  <a:tcPr marL="71120" marR="71120"/>
                </a:tc>
                <a:tc>
                  <a:txBody>
                    <a:bodyPr/>
                    <a:lstStyle/>
                    <a:p>
                      <a:r>
                        <a:rPr lang="en-US" sz="2000" dirty="0" smtClean="0"/>
                        <a:t>2730</a:t>
                      </a:r>
                      <a:endParaRPr lang="th-TH" sz="2000" dirty="0"/>
                    </a:p>
                  </a:txBody>
                  <a:tcPr marL="71120" marR="71120"/>
                </a:tc>
                <a:tc>
                  <a:txBody>
                    <a:bodyPr/>
                    <a:lstStyle/>
                    <a:p>
                      <a:r>
                        <a:rPr lang="en-US" sz="2000" dirty="0" smtClean="0"/>
                        <a:t>2880</a:t>
                      </a:r>
                      <a:endParaRPr lang="th-TH" sz="2000" dirty="0"/>
                    </a:p>
                  </a:txBody>
                  <a:tcPr marL="71120" marR="71120"/>
                </a:tc>
              </a:tr>
              <a:tr h="370840">
                <a:tc>
                  <a:txBody>
                    <a:bodyPr/>
                    <a:lstStyle/>
                    <a:p>
                      <a:r>
                        <a:rPr lang="en-US" sz="2000" dirty="0" smtClean="0">
                          <a:solidFill>
                            <a:srgbClr val="C00000"/>
                          </a:solidFill>
                        </a:rPr>
                        <a:t>1975</a:t>
                      </a:r>
                      <a:endParaRPr lang="th-TH" sz="2000" dirty="0">
                        <a:solidFill>
                          <a:srgbClr val="C00000"/>
                        </a:solidFill>
                      </a:endParaRPr>
                    </a:p>
                  </a:txBody>
                  <a:tcPr marL="71120" marR="71120"/>
                </a:tc>
                <a:tc>
                  <a:txBody>
                    <a:bodyPr/>
                    <a:lstStyle/>
                    <a:p>
                      <a:r>
                        <a:rPr lang="en-US" sz="2000" dirty="0" smtClean="0">
                          <a:solidFill>
                            <a:srgbClr val="C00000"/>
                          </a:solidFill>
                        </a:rPr>
                        <a:t>10676</a:t>
                      </a:r>
                      <a:endParaRPr lang="th-TH" sz="2000" dirty="0">
                        <a:solidFill>
                          <a:srgbClr val="C00000"/>
                        </a:solidFill>
                      </a:endParaRPr>
                    </a:p>
                  </a:txBody>
                  <a:tcPr marL="71120" marR="71120"/>
                </a:tc>
                <a:tc>
                  <a:txBody>
                    <a:bodyPr/>
                    <a:lstStyle/>
                    <a:p>
                      <a:r>
                        <a:rPr lang="en-US" sz="2000" dirty="0" smtClean="0">
                          <a:solidFill>
                            <a:srgbClr val="C00000"/>
                          </a:solidFill>
                        </a:rPr>
                        <a:t>4721</a:t>
                      </a:r>
                      <a:endParaRPr lang="th-TH" sz="2000" dirty="0">
                        <a:solidFill>
                          <a:srgbClr val="C00000"/>
                        </a:solidFill>
                      </a:endParaRPr>
                    </a:p>
                  </a:txBody>
                  <a:tcPr marL="71120" marR="71120"/>
                </a:tc>
                <a:tc>
                  <a:txBody>
                    <a:bodyPr/>
                    <a:lstStyle/>
                    <a:p>
                      <a:r>
                        <a:rPr lang="en-US" sz="2000" dirty="0" smtClean="0">
                          <a:solidFill>
                            <a:srgbClr val="C00000"/>
                          </a:solidFill>
                        </a:rPr>
                        <a:t>6597</a:t>
                      </a:r>
                      <a:endParaRPr lang="th-TH" sz="2000" dirty="0">
                        <a:solidFill>
                          <a:srgbClr val="C00000"/>
                        </a:solidFill>
                      </a:endParaRPr>
                    </a:p>
                  </a:txBody>
                  <a:tcPr marL="71120" marR="71120"/>
                </a:tc>
                <a:tc>
                  <a:txBody>
                    <a:bodyPr/>
                    <a:lstStyle/>
                    <a:p>
                      <a:r>
                        <a:rPr lang="en-US" sz="2000" dirty="0" smtClean="0">
                          <a:solidFill>
                            <a:srgbClr val="C00000"/>
                          </a:solidFill>
                        </a:rPr>
                        <a:t>4470</a:t>
                      </a:r>
                      <a:endParaRPr lang="th-TH" sz="2000" dirty="0">
                        <a:solidFill>
                          <a:srgbClr val="C00000"/>
                        </a:solidFill>
                      </a:endParaRPr>
                    </a:p>
                  </a:txBody>
                  <a:tcPr marL="71120" marR="71120"/>
                </a:tc>
              </a:tr>
              <a:tr h="370840">
                <a:tc>
                  <a:txBody>
                    <a:bodyPr/>
                    <a:lstStyle/>
                    <a:p>
                      <a:r>
                        <a:rPr lang="en-US" sz="2000" dirty="0" smtClean="0"/>
                        <a:t>1980</a:t>
                      </a:r>
                      <a:endParaRPr lang="th-TH" sz="2000" dirty="0"/>
                    </a:p>
                  </a:txBody>
                  <a:tcPr marL="71120" marR="71120"/>
                </a:tc>
                <a:tc>
                  <a:txBody>
                    <a:bodyPr/>
                    <a:lstStyle/>
                    <a:p>
                      <a:r>
                        <a:rPr lang="en-US" sz="2000" dirty="0" smtClean="0"/>
                        <a:t>6499</a:t>
                      </a:r>
                      <a:endParaRPr lang="th-TH" sz="2000" dirty="0"/>
                    </a:p>
                  </a:txBody>
                  <a:tcPr marL="71120" marR="71120"/>
                </a:tc>
                <a:tc>
                  <a:txBody>
                    <a:bodyPr/>
                    <a:lstStyle/>
                    <a:p>
                      <a:r>
                        <a:rPr lang="en-US" sz="2000" dirty="0" smtClean="0"/>
                        <a:t>6315</a:t>
                      </a:r>
                      <a:endParaRPr lang="th-TH" sz="2000" dirty="0"/>
                    </a:p>
                  </a:txBody>
                  <a:tcPr marL="71120" marR="71120"/>
                </a:tc>
                <a:tc>
                  <a:txBody>
                    <a:bodyPr/>
                    <a:lstStyle/>
                    <a:p>
                      <a:r>
                        <a:rPr lang="en-US" sz="2000" dirty="0" smtClean="0"/>
                        <a:t>8631</a:t>
                      </a:r>
                      <a:endParaRPr lang="th-TH" sz="2000" dirty="0"/>
                    </a:p>
                  </a:txBody>
                  <a:tcPr marL="71120" marR="71120"/>
                </a:tc>
                <a:tc>
                  <a:txBody>
                    <a:bodyPr/>
                    <a:lstStyle/>
                    <a:p>
                      <a:r>
                        <a:rPr lang="en-US" sz="2000" dirty="0" smtClean="0"/>
                        <a:t>10110</a:t>
                      </a:r>
                      <a:endParaRPr lang="th-TH" sz="2000" dirty="0"/>
                    </a:p>
                  </a:txBody>
                  <a:tcPr marL="71120" marR="71120"/>
                </a:tc>
              </a:tr>
              <a:tr h="370840">
                <a:tc>
                  <a:txBody>
                    <a:bodyPr/>
                    <a:lstStyle/>
                    <a:p>
                      <a:r>
                        <a:rPr lang="en-US" sz="2000" dirty="0" smtClean="0"/>
                        <a:t>1985</a:t>
                      </a:r>
                      <a:endParaRPr lang="th-TH" sz="2000" dirty="0"/>
                    </a:p>
                  </a:txBody>
                  <a:tcPr marL="71120" marR="71120"/>
                </a:tc>
                <a:tc>
                  <a:txBody>
                    <a:bodyPr/>
                    <a:lstStyle/>
                    <a:p>
                      <a:r>
                        <a:rPr lang="en-US" sz="2000" dirty="0" smtClean="0"/>
                        <a:t>3330</a:t>
                      </a:r>
                      <a:endParaRPr lang="th-TH" sz="2000" dirty="0"/>
                    </a:p>
                  </a:txBody>
                  <a:tcPr marL="71120" marR="71120"/>
                </a:tc>
                <a:tc>
                  <a:txBody>
                    <a:bodyPr/>
                    <a:lstStyle/>
                    <a:p>
                      <a:r>
                        <a:rPr lang="en-US" sz="2000" dirty="0" smtClean="0"/>
                        <a:t>6069</a:t>
                      </a:r>
                      <a:endParaRPr lang="th-TH" sz="2000" dirty="0"/>
                    </a:p>
                  </a:txBody>
                  <a:tcPr marL="71120" marR="71120"/>
                </a:tc>
                <a:tc>
                  <a:txBody>
                    <a:bodyPr/>
                    <a:lstStyle/>
                    <a:p>
                      <a:r>
                        <a:rPr lang="en-US" sz="2000" dirty="0" smtClean="0"/>
                        <a:t>6452</a:t>
                      </a:r>
                      <a:endParaRPr lang="th-TH" sz="2000" dirty="0"/>
                    </a:p>
                  </a:txBody>
                  <a:tcPr marL="71120" marR="71120"/>
                </a:tc>
                <a:tc>
                  <a:txBody>
                    <a:bodyPr/>
                    <a:lstStyle/>
                    <a:p>
                      <a:r>
                        <a:rPr lang="en-US" sz="2000" dirty="0" smtClean="0"/>
                        <a:t>10970</a:t>
                      </a:r>
                      <a:endParaRPr lang="th-TH" sz="2000" dirty="0"/>
                    </a:p>
                  </a:txBody>
                  <a:tcPr marL="71120" marR="71120"/>
                </a:tc>
              </a:tr>
              <a:tr h="370840">
                <a:tc>
                  <a:txBody>
                    <a:bodyPr/>
                    <a:lstStyle/>
                    <a:p>
                      <a:r>
                        <a:rPr lang="en-US" sz="2000" dirty="0" smtClean="0"/>
                        <a:t>1990</a:t>
                      </a:r>
                      <a:endParaRPr lang="th-TH" sz="2000" dirty="0"/>
                    </a:p>
                  </a:txBody>
                  <a:tcPr marL="71120" marR="71120"/>
                </a:tc>
                <a:tc>
                  <a:txBody>
                    <a:bodyPr/>
                    <a:lstStyle/>
                    <a:p>
                      <a:r>
                        <a:rPr lang="en-US" sz="2000" dirty="0" smtClean="0"/>
                        <a:t>7293</a:t>
                      </a:r>
                      <a:endParaRPr lang="th-TH" sz="2000" dirty="0"/>
                    </a:p>
                  </a:txBody>
                  <a:tcPr marL="71120" marR="71120"/>
                </a:tc>
                <a:tc>
                  <a:txBody>
                    <a:bodyPr/>
                    <a:lstStyle/>
                    <a:p>
                      <a:r>
                        <a:rPr lang="en-US" sz="2000" dirty="0" smtClean="0"/>
                        <a:t>10221</a:t>
                      </a:r>
                      <a:endParaRPr lang="th-TH" sz="2000" dirty="0"/>
                    </a:p>
                  </a:txBody>
                  <a:tcPr marL="71120" marR="71120"/>
                </a:tc>
                <a:tc>
                  <a:txBody>
                    <a:bodyPr/>
                    <a:lstStyle/>
                    <a:p>
                      <a:r>
                        <a:rPr lang="en-US" sz="2000" dirty="0" smtClean="0"/>
                        <a:t>11360</a:t>
                      </a:r>
                      <a:endParaRPr lang="th-TH" sz="2000" dirty="0"/>
                    </a:p>
                  </a:txBody>
                  <a:tcPr marL="71120" marR="71120"/>
                </a:tc>
                <a:tc>
                  <a:txBody>
                    <a:bodyPr/>
                    <a:lstStyle/>
                    <a:p>
                      <a:r>
                        <a:rPr lang="en-US" sz="2000" dirty="0" smtClean="0"/>
                        <a:t>10988</a:t>
                      </a:r>
                      <a:endParaRPr lang="th-TH" sz="2000" dirty="0"/>
                    </a:p>
                  </a:txBody>
                  <a:tcPr marL="71120" marR="71120"/>
                </a:tc>
              </a:tr>
              <a:tr h="370840">
                <a:tc>
                  <a:txBody>
                    <a:bodyPr/>
                    <a:lstStyle/>
                    <a:p>
                      <a:r>
                        <a:rPr lang="en-US" sz="2000" dirty="0" smtClean="0"/>
                        <a:t>1997</a:t>
                      </a:r>
                      <a:endParaRPr lang="th-TH" sz="2000" dirty="0"/>
                    </a:p>
                  </a:txBody>
                  <a:tcPr marL="71120" marR="71120"/>
                </a:tc>
                <a:tc>
                  <a:txBody>
                    <a:bodyPr/>
                    <a:lstStyle/>
                    <a:p>
                      <a:r>
                        <a:rPr lang="en-US" sz="2000" dirty="0" smtClean="0"/>
                        <a:t>7090</a:t>
                      </a:r>
                      <a:endParaRPr lang="th-TH" sz="2000" dirty="0"/>
                    </a:p>
                  </a:txBody>
                  <a:tcPr marL="71120" marR="71120"/>
                </a:tc>
                <a:tc>
                  <a:txBody>
                    <a:bodyPr/>
                    <a:lstStyle/>
                    <a:p>
                      <a:r>
                        <a:rPr lang="en-US" sz="2000" dirty="0" smtClean="0"/>
                        <a:t>11162</a:t>
                      </a:r>
                      <a:endParaRPr lang="th-TH" sz="2000" dirty="0"/>
                    </a:p>
                  </a:txBody>
                  <a:tcPr marL="71120" marR="71120"/>
                </a:tc>
                <a:tc>
                  <a:txBody>
                    <a:bodyPr/>
                    <a:lstStyle/>
                    <a:p>
                      <a:r>
                        <a:rPr lang="en-US" sz="2000" dirty="0" smtClean="0"/>
                        <a:t>11556</a:t>
                      </a:r>
                      <a:endParaRPr lang="th-TH" sz="2000" dirty="0"/>
                    </a:p>
                  </a:txBody>
                  <a:tcPr marL="71120" marR="71120"/>
                </a:tc>
                <a:tc>
                  <a:txBody>
                    <a:bodyPr/>
                    <a:lstStyle/>
                    <a:p>
                      <a:r>
                        <a:rPr lang="en-US" sz="2000" dirty="0" smtClean="0"/>
                        <a:t>10997</a:t>
                      </a:r>
                      <a:endParaRPr lang="th-TH" sz="2000" dirty="0"/>
                    </a:p>
                  </a:txBody>
                  <a:tcPr marL="71120" marR="71120"/>
                </a:tc>
              </a:tr>
              <a:tr h="370840">
                <a:tc>
                  <a:txBody>
                    <a:bodyPr/>
                    <a:lstStyle/>
                    <a:p>
                      <a:r>
                        <a:rPr lang="en-US" sz="2000" dirty="0" smtClean="0"/>
                        <a:t>2000</a:t>
                      </a:r>
                      <a:endParaRPr lang="th-TH" sz="2000" dirty="0"/>
                    </a:p>
                  </a:txBody>
                  <a:tcPr marL="71120" marR="71120"/>
                </a:tc>
                <a:tc>
                  <a:txBody>
                    <a:bodyPr/>
                    <a:lstStyle/>
                    <a:p>
                      <a:r>
                        <a:rPr lang="en-US" sz="2000" dirty="0" smtClean="0"/>
                        <a:t>5863</a:t>
                      </a:r>
                      <a:endParaRPr lang="th-TH" sz="2000" dirty="0"/>
                    </a:p>
                  </a:txBody>
                  <a:tcPr marL="71120" marR="71120"/>
                </a:tc>
                <a:tc>
                  <a:txBody>
                    <a:bodyPr/>
                    <a:lstStyle/>
                    <a:p>
                      <a:r>
                        <a:rPr lang="en-US" sz="2000" dirty="0" smtClean="0"/>
                        <a:t>11849</a:t>
                      </a:r>
                      <a:endParaRPr lang="th-TH" sz="2000" dirty="0"/>
                    </a:p>
                  </a:txBody>
                  <a:tcPr marL="71120" marR="71120"/>
                </a:tc>
                <a:tc>
                  <a:txBody>
                    <a:bodyPr/>
                    <a:lstStyle/>
                    <a:p>
                      <a:r>
                        <a:rPr lang="en-US" sz="2000" dirty="0" smtClean="0"/>
                        <a:t>8632</a:t>
                      </a:r>
                      <a:endParaRPr lang="th-TH" sz="2000" dirty="0"/>
                    </a:p>
                  </a:txBody>
                  <a:tcPr marL="71120" marR="71120"/>
                </a:tc>
                <a:tc>
                  <a:txBody>
                    <a:bodyPr/>
                    <a:lstStyle/>
                    <a:p>
                      <a:r>
                        <a:rPr lang="en-US" sz="2000" dirty="0" smtClean="0"/>
                        <a:t>11415</a:t>
                      </a:r>
                      <a:endParaRPr lang="th-TH" sz="2000" dirty="0"/>
                    </a:p>
                  </a:txBody>
                  <a:tcPr marL="71120" marR="71120"/>
                </a:tc>
              </a:tr>
              <a:tr h="370840">
                <a:tc>
                  <a:txBody>
                    <a:bodyPr/>
                    <a:lstStyle/>
                    <a:p>
                      <a:r>
                        <a:rPr lang="en-US" sz="2000" dirty="0" smtClean="0"/>
                        <a:t>2005</a:t>
                      </a:r>
                      <a:endParaRPr lang="th-TH" sz="2000" dirty="0"/>
                    </a:p>
                  </a:txBody>
                  <a:tcPr marL="71120" marR="71120"/>
                </a:tc>
                <a:tc>
                  <a:txBody>
                    <a:bodyPr/>
                    <a:lstStyle/>
                    <a:p>
                      <a:r>
                        <a:rPr lang="en-US" sz="2000" dirty="0" smtClean="0"/>
                        <a:t>8,560</a:t>
                      </a:r>
                      <a:endParaRPr lang="th-TH" sz="2000" dirty="0"/>
                    </a:p>
                  </a:txBody>
                  <a:tcPr marL="71120" marR="71120"/>
                </a:tc>
                <a:tc>
                  <a:txBody>
                    <a:bodyPr/>
                    <a:lstStyle/>
                    <a:p>
                      <a:r>
                        <a:rPr lang="en-US" sz="2000" dirty="0" smtClean="0"/>
                        <a:t>11,994</a:t>
                      </a:r>
                      <a:endParaRPr lang="th-TH" sz="2000" dirty="0"/>
                    </a:p>
                  </a:txBody>
                  <a:tcPr marL="71120" marR="71120"/>
                </a:tc>
                <a:tc>
                  <a:txBody>
                    <a:bodyPr/>
                    <a:lstStyle/>
                    <a:p>
                      <a:r>
                        <a:rPr lang="en-US" sz="2000" dirty="0" smtClean="0"/>
                        <a:t>11,637</a:t>
                      </a:r>
                      <a:endParaRPr lang="th-TH" sz="2000" dirty="0"/>
                    </a:p>
                  </a:txBody>
                  <a:tcPr marL="71120" marR="71120"/>
                </a:tc>
                <a:tc>
                  <a:txBody>
                    <a:bodyPr/>
                    <a:lstStyle/>
                    <a:p>
                      <a:r>
                        <a:rPr lang="en-US" sz="2000" dirty="0" smtClean="0"/>
                        <a:t>11,750</a:t>
                      </a:r>
                      <a:endParaRPr lang="th-TH" sz="2000" dirty="0"/>
                    </a:p>
                  </a:txBody>
                  <a:tcPr marL="71120" marR="71120"/>
                </a:tc>
              </a:tr>
            </a:tbl>
          </a:graphicData>
        </a:graphic>
      </p:graphicFrame>
    </p:spTree>
    <p:extLst>
      <p:ext uri="{BB962C8B-B14F-4D97-AF65-F5344CB8AC3E}">
        <p14:creationId xmlns:p14="http://schemas.microsoft.com/office/powerpoint/2010/main" val="33819143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31</a:t>
            </a:fld>
            <a:endParaRPr lang="th-TH"/>
          </a:p>
        </p:txBody>
      </p:sp>
      <p:sp>
        <p:nvSpPr>
          <p:cNvPr id="2" name="Title 1"/>
          <p:cNvSpPr>
            <a:spLocks noGrp="1"/>
          </p:cNvSpPr>
          <p:nvPr>
            <p:ph type="title"/>
          </p:nvPr>
        </p:nvSpPr>
        <p:spPr/>
        <p:txBody>
          <a:bodyPr/>
          <a:lstStyle/>
          <a:p>
            <a:r>
              <a:rPr lang="en-US" dirty="0" smtClean="0"/>
              <a:t>Rubber</a:t>
            </a:r>
            <a:endParaRPr lang="th-TH" dirty="0"/>
          </a:p>
        </p:txBody>
      </p:sp>
      <p:sp>
        <p:nvSpPr>
          <p:cNvPr id="3" name="Content Placeholder 2"/>
          <p:cNvSpPr>
            <a:spLocks noGrp="1"/>
          </p:cNvSpPr>
          <p:nvPr>
            <p:ph sz="quarter" idx="13"/>
          </p:nvPr>
        </p:nvSpPr>
        <p:spPr/>
        <p:txBody>
          <a:bodyPr>
            <a:normAutofit fontScale="92500" lnSpcReduction="10000"/>
          </a:bodyPr>
          <a:lstStyle/>
          <a:p>
            <a:r>
              <a:rPr lang="en-US" dirty="0" smtClean="0"/>
              <a:t>Rubber is a net export item for Thailand and the Thai rubber industry was for a long time subject to an export tax.</a:t>
            </a:r>
          </a:p>
          <a:p>
            <a:r>
              <a:rPr lang="en-US" dirty="0" smtClean="0"/>
              <a:t>The government collected two types of taxes on rubber: duty general revenue and a small levy to finance a rubber-replanting program.</a:t>
            </a:r>
          </a:p>
          <a:p>
            <a:r>
              <a:rPr lang="en-US" dirty="0" smtClean="0"/>
              <a:t>There was no export quota and required no licensing.</a:t>
            </a:r>
          </a:p>
          <a:p>
            <a:r>
              <a:rPr lang="en-US" dirty="0" smtClean="0"/>
              <a:t>With the low rubber price, the government has implemented the price support program for the producers.</a:t>
            </a:r>
            <a:endParaRPr lang="th-TH" dirty="0"/>
          </a:p>
        </p:txBody>
      </p:sp>
    </p:spTree>
    <p:extLst>
      <p:ext uri="{BB962C8B-B14F-4D97-AF65-F5344CB8AC3E}">
        <p14:creationId xmlns:p14="http://schemas.microsoft.com/office/powerpoint/2010/main" val="2429304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err="1" smtClean="0"/>
              <a:t>Chanin</a:t>
            </a:r>
            <a:r>
              <a:rPr lang="en-US" dirty="0" smtClean="0"/>
              <a:t> </a:t>
            </a:r>
            <a:r>
              <a:rPr lang="en-US" dirty="0" err="1" smtClean="0"/>
              <a:t>Mephokee</a:t>
            </a:r>
            <a:endParaRPr lang="th-TH" dirty="0"/>
          </a:p>
        </p:txBody>
      </p:sp>
      <p:sp>
        <p:nvSpPr>
          <p:cNvPr id="5" name="Slide Number Placeholder 4"/>
          <p:cNvSpPr>
            <a:spLocks noGrp="1"/>
          </p:cNvSpPr>
          <p:nvPr>
            <p:ph type="sldNum" sz="quarter" idx="12"/>
          </p:nvPr>
        </p:nvSpPr>
        <p:spPr/>
        <p:txBody>
          <a:bodyPr/>
          <a:lstStyle/>
          <a:p>
            <a:fld id="{0C239E30-151B-4DF4-885C-DF48A0E03858}" type="slidenum">
              <a:rPr lang="th-TH" smtClean="0"/>
              <a:t>32</a:t>
            </a:fld>
            <a:endParaRPr lang="th-TH"/>
          </a:p>
        </p:txBody>
      </p:sp>
      <p:sp>
        <p:nvSpPr>
          <p:cNvPr id="2" name="Title 1"/>
          <p:cNvSpPr>
            <a:spLocks noGrp="1"/>
          </p:cNvSpPr>
          <p:nvPr>
            <p:ph type="title"/>
          </p:nvPr>
        </p:nvSpPr>
        <p:spPr>
          <a:xfrm>
            <a:off x="1793289" y="4869160"/>
            <a:ext cx="6512511" cy="646008"/>
          </a:xfrm>
        </p:spPr>
        <p:txBody>
          <a:bodyPr/>
          <a:lstStyle/>
          <a:p>
            <a:r>
              <a:rPr lang="en-US" sz="2000" dirty="0" smtClean="0"/>
              <a:t>Price comparisons for rubber, Thailand</a:t>
            </a:r>
            <a:br>
              <a:rPr lang="en-US" sz="2000" dirty="0" smtClean="0"/>
            </a:br>
            <a:r>
              <a:rPr lang="en-US" sz="1200" dirty="0" smtClean="0"/>
              <a:t>nominal price for raw rubber sheet basis (baht/ton)</a:t>
            </a:r>
            <a:endParaRPr lang="th-TH" sz="12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1265130434"/>
              </p:ext>
            </p:extLst>
          </p:nvPr>
        </p:nvGraphicFramePr>
        <p:xfrm>
          <a:off x="1143000" y="731838"/>
          <a:ext cx="6400796" cy="3962400"/>
        </p:xfrm>
        <a:graphic>
          <a:graphicData uri="http://schemas.openxmlformats.org/drawingml/2006/table">
            <a:tbl>
              <a:tblPr firstRow="1" bandRow="1">
                <a:tableStyleId>{5C22544A-7EE6-4342-B048-85BDC9FD1C3A}</a:tableStyleId>
              </a:tblPr>
              <a:tblGrid>
                <a:gridCol w="1052736"/>
                <a:gridCol w="2147662"/>
                <a:gridCol w="1600199"/>
                <a:gridCol w="1600199"/>
              </a:tblGrid>
              <a:tr h="370840">
                <a:tc>
                  <a:txBody>
                    <a:bodyPr/>
                    <a:lstStyle/>
                    <a:p>
                      <a:r>
                        <a:rPr lang="en-US" sz="2000" dirty="0" smtClean="0"/>
                        <a:t>Year</a:t>
                      </a:r>
                      <a:endParaRPr lang="th-TH" sz="2000" dirty="0"/>
                    </a:p>
                  </a:txBody>
                  <a:tcPr marL="71120" marR="71120"/>
                </a:tc>
                <a:tc>
                  <a:txBody>
                    <a:bodyPr/>
                    <a:lstStyle/>
                    <a:p>
                      <a:r>
                        <a:rPr lang="en-US" sz="1400" dirty="0" smtClean="0"/>
                        <a:t>Domestic Price</a:t>
                      </a:r>
                      <a:endParaRPr lang="th-TH" sz="1400" dirty="0"/>
                    </a:p>
                  </a:txBody>
                  <a:tcPr marL="71120" marR="71120"/>
                </a:tc>
                <a:tc>
                  <a:txBody>
                    <a:bodyPr/>
                    <a:lstStyle/>
                    <a:p>
                      <a:r>
                        <a:rPr lang="en-US" sz="1400" dirty="0" smtClean="0"/>
                        <a:t>Export Price</a:t>
                      </a:r>
                      <a:endParaRPr lang="th-TH" sz="1400" dirty="0"/>
                    </a:p>
                  </a:txBody>
                  <a:tcPr marL="71120" marR="71120"/>
                </a:tc>
                <a:tc>
                  <a:txBody>
                    <a:bodyPr/>
                    <a:lstStyle/>
                    <a:p>
                      <a:r>
                        <a:rPr lang="en-US" sz="1400" dirty="0" smtClean="0"/>
                        <a:t>Farm Price</a:t>
                      </a:r>
                      <a:endParaRPr lang="th-TH" sz="1400" dirty="0"/>
                    </a:p>
                  </a:txBody>
                  <a:tcPr marL="71120" marR="71120"/>
                </a:tc>
              </a:tr>
              <a:tr h="370840">
                <a:tc>
                  <a:txBody>
                    <a:bodyPr/>
                    <a:lstStyle/>
                    <a:p>
                      <a:r>
                        <a:rPr lang="en-US" sz="2000" dirty="0" smtClean="0"/>
                        <a:t>1967</a:t>
                      </a:r>
                      <a:endParaRPr lang="th-TH" sz="2000" dirty="0"/>
                    </a:p>
                  </a:txBody>
                  <a:tcPr marL="71120" marR="71120"/>
                </a:tc>
                <a:tc>
                  <a:txBody>
                    <a:bodyPr/>
                    <a:lstStyle/>
                    <a:p>
                      <a:r>
                        <a:rPr lang="en-US" sz="2000" dirty="0" smtClean="0"/>
                        <a:t>5851</a:t>
                      </a:r>
                      <a:endParaRPr lang="th-TH" sz="2000" dirty="0"/>
                    </a:p>
                  </a:txBody>
                  <a:tcPr marL="71120" marR="71120"/>
                </a:tc>
                <a:tc>
                  <a:txBody>
                    <a:bodyPr/>
                    <a:lstStyle/>
                    <a:p>
                      <a:r>
                        <a:rPr lang="en-US" sz="2000" dirty="0" smtClean="0"/>
                        <a:t>6555</a:t>
                      </a:r>
                      <a:endParaRPr lang="th-TH" sz="2000" dirty="0"/>
                    </a:p>
                  </a:txBody>
                  <a:tcPr marL="71120" marR="71120"/>
                </a:tc>
                <a:tc>
                  <a:txBody>
                    <a:bodyPr/>
                    <a:lstStyle/>
                    <a:p>
                      <a:r>
                        <a:rPr lang="en-US" sz="2000" dirty="0" smtClean="0"/>
                        <a:t>5100</a:t>
                      </a:r>
                      <a:endParaRPr lang="th-TH" sz="2000" dirty="0"/>
                    </a:p>
                  </a:txBody>
                  <a:tcPr marL="71120" marR="71120"/>
                </a:tc>
              </a:tr>
              <a:tr h="370840">
                <a:tc>
                  <a:txBody>
                    <a:bodyPr/>
                    <a:lstStyle/>
                    <a:p>
                      <a:r>
                        <a:rPr lang="en-US" sz="2000" dirty="0" smtClean="0"/>
                        <a:t>1970</a:t>
                      </a:r>
                      <a:endParaRPr lang="th-TH" sz="2000" dirty="0"/>
                    </a:p>
                  </a:txBody>
                  <a:tcPr marL="71120" marR="71120"/>
                </a:tc>
                <a:tc>
                  <a:txBody>
                    <a:bodyPr/>
                    <a:lstStyle/>
                    <a:p>
                      <a:r>
                        <a:rPr lang="en-US" sz="2000" dirty="0" smtClean="0"/>
                        <a:t>6580</a:t>
                      </a:r>
                      <a:endParaRPr lang="th-TH" sz="2000" dirty="0"/>
                    </a:p>
                  </a:txBody>
                  <a:tcPr marL="71120" marR="71120"/>
                </a:tc>
                <a:tc>
                  <a:txBody>
                    <a:bodyPr/>
                    <a:lstStyle/>
                    <a:p>
                      <a:r>
                        <a:rPr lang="en-US" sz="2000" dirty="0" smtClean="0"/>
                        <a:t>7197</a:t>
                      </a:r>
                      <a:endParaRPr lang="th-TH" sz="2000" dirty="0"/>
                    </a:p>
                  </a:txBody>
                  <a:tcPr marL="71120" marR="71120"/>
                </a:tc>
                <a:tc>
                  <a:txBody>
                    <a:bodyPr/>
                    <a:lstStyle/>
                    <a:p>
                      <a:r>
                        <a:rPr lang="en-US" sz="2000" dirty="0" smtClean="0"/>
                        <a:t>5720</a:t>
                      </a:r>
                      <a:endParaRPr lang="th-TH" sz="2000" dirty="0"/>
                    </a:p>
                  </a:txBody>
                  <a:tcPr marL="71120" marR="71120"/>
                </a:tc>
              </a:tr>
              <a:tr h="370840">
                <a:tc>
                  <a:txBody>
                    <a:bodyPr/>
                    <a:lstStyle/>
                    <a:p>
                      <a:r>
                        <a:rPr lang="en-US" sz="2000" dirty="0" smtClean="0"/>
                        <a:t>1975</a:t>
                      </a:r>
                      <a:endParaRPr lang="th-TH" sz="2000" dirty="0"/>
                    </a:p>
                  </a:txBody>
                  <a:tcPr marL="71120" marR="71120"/>
                </a:tc>
                <a:tc>
                  <a:txBody>
                    <a:bodyPr/>
                    <a:lstStyle/>
                    <a:p>
                      <a:r>
                        <a:rPr lang="en-US" sz="2000" dirty="0" smtClean="0"/>
                        <a:t>8310</a:t>
                      </a:r>
                      <a:endParaRPr lang="th-TH" sz="2000" dirty="0"/>
                    </a:p>
                  </a:txBody>
                  <a:tcPr marL="71120" marR="71120"/>
                </a:tc>
                <a:tc>
                  <a:txBody>
                    <a:bodyPr/>
                    <a:lstStyle/>
                    <a:p>
                      <a:r>
                        <a:rPr lang="en-US" sz="2000" dirty="0" smtClean="0"/>
                        <a:t>9589</a:t>
                      </a:r>
                      <a:endParaRPr lang="th-TH" sz="2000" dirty="0"/>
                    </a:p>
                  </a:txBody>
                  <a:tcPr marL="71120" marR="71120"/>
                </a:tc>
                <a:tc>
                  <a:txBody>
                    <a:bodyPr/>
                    <a:lstStyle/>
                    <a:p>
                      <a:r>
                        <a:rPr lang="en-US" sz="2000" dirty="0" smtClean="0"/>
                        <a:t>6420</a:t>
                      </a:r>
                      <a:endParaRPr lang="th-TH" sz="2000" dirty="0"/>
                    </a:p>
                  </a:txBody>
                  <a:tcPr marL="71120" marR="71120"/>
                </a:tc>
              </a:tr>
              <a:tr h="370840">
                <a:tc>
                  <a:txBody>
                    <a:bodyPr/>
                    <a:lstStyle/>
                    <a:p>
                      <a:r>
                        <a:rPr lang="en-US" sz="2000" dirty="0" smtClean="0"/>
                        <a:t>1980</a:t>
                      </a:r>
                      <a:endParaRPr lang="th-TH" sz="2000" dirty="0"/>
                    </a:p>
                  </a:txBody>
                  <a:tcPr marL="71120" marR="71120"/>
                </a:tc>
                <a:tc>
                  <a:txBody>
                    <a:bodyPr/>
                    <a:lstStyle/>
                    <a:p>
                      <a:r>
                        <a:rPr lang="en-US" sz="2000" dirty="0" smtClean="0"/>
                        <a:t>18940</a:t>
                      </a:r>
                      <a:endParaRPr lang="th-TH" sz="2000" dirty="0"/>
                    </a:p>
                  </a:txBody>
                  <a:tcPr marL="71120" marR="71120"/>
                </a:tc>
                <a:tc>
                  <a:txBody>
                    <a:bodyPr/>
                    <a:lstStyle/>
                    <a:p>
                      <a:r>
                        <a:rPr lang="en-US" sz="2000" dirty="0" smtClean="0"/>
                        <a:t>26377</a:t>
                      </a:r>
                      <a:endParaRPr lang="th-TH" sz="2000" dirty="0"/>
                    </a:p>
                  </a:txBody>
                  <a:tcPr marL="71120" marR="71120"/>
                </a:tc>
                <a:tc>
                  <a:txBody>
                    <a:bodyPr/>
                    <a:lstStyle/>
                    <a:p>
                      <a:r>
                        <a:rPr lang="en-US" sz="2000" dirty="0" smtClean="0"/>
                        <a:t>16350</a:t>
                      </a:r>
                      <a:endParaRPr lang="th-TH" sz="2000" dirty="0"/>
                    </a:p>
                  </a:txBody>
                  <a:tcPr marL="71120" marR="71120"/>
                </a:tc>
              </a:tr>
              <a:tr h="370840">
                <a:tc>
                  <a:txBody>
                    <a:bodyPr/>
                    <a:lstStyle/>
                    <a:p>
                      <a:r>
                        <a:rPr lang="en-US" sz="2000" dirty="0" smtClean="0"/>
                        <a:t>1985</a:t>
                      </a:r>
                      <a:endParaRPr lang="th-TH" sz="2000" dirty="0"/>
                    </a:p>
                  </a:txBody>
                  <a:tcPr marL="71120" marR="71120"/>
                </a:tc>
                <a:tc>
                  <a:txBody>
                    <a:bodyPr/>
                    <a:lstStyle/>
                    <a:p>
                      <a:r>
                        <a:rPr lang="en-US" sz="2000" dirty="0" smtClean="0"/>
                        <a:t>15820</a:t>
                      </a:r>
                      <a:endParaRPr lang="th-TH" sz="2000" dirty="0"/>
                    </a:p>
                  </a:txBody>
                  <a:tcPr marL="71120" marR="71120"/>
                </a:tc>
                <a:tc>
                  <a:txBody>
                    <a:bodyPr/>
                    <a:lstStyle/>
                    <a:p>
                      <a:r>
                        <a:rPr lang="en-US" sz="2000" dirty="0" smtClean="0"/>
                        <a:t>18716</a:t>
                      </a:r>
                      <a:endParaRPr lang="th-TH" sz="2000" dirty="0"/>
                    </a:p>
                  </a:txBody>
                  <a:tcPr marL="71120" marR="71120"/>
                </a:tc>
                <a:tc>
                  <a:txBody>
                    <a:bodyPr/>
                    <a:lstStyle/>
                    <a:p>
                      <a:r>
                        <a:rPr lang="en-US" sz="2000" dirty="0" smtClean="0"/>
                        <a:t>14820</a:t>
                      </a:r>
                      <a:endParaRPr lang="th-TH" sz="2000" dirty="0"/>
                    </a:p>
                  </a:txBody>
                  <a:tcPr marL="71120" marR="71120"/>
                </a:tc>
              </a:tr>
              <a:tr h="370840">
                <a:tc>
                  <a:txBody>
                    <a:bodyPr/>
                    <a:lstStyle/>
                    <a:p>
                      <a:r>
                        <a:rPr lang="en-US" sz="2000" dirty="0" smtClean="0"/>
                        <a:t>1990</a:t>
                      </a:r>
                      <a:endParaRPr lang="th-TH" sz="2000" dirty="0"/>
                    </a:p>
                  </a:txBody>
                  <a:tcPr marL="71120" marR="71120"/>
                </a:tc>
                <a:tc>
                  <a:txBody>
                    <a:bodyPr/>
                    <a:lstStyle/>
                    <a:p>
                      <a:r>
                        <a:rPr lang="en-US" sz="2000" dirty="0" smtClean="0"/>
                        <a:t>18326</a:t>
                      </a:r>
                      <a:endParaRPr lang="th-TH" sz="2000" dirty="0"/>
                    </a:p>
                  </a:txBody>
                  <a:tcPr marL="71120" marR="71120"/>
                </a:tc>
                <a:tc>
                  <a:txBody>
                    <a:bodyPr/>
                    <a:lstStyle/>
                    <a:p>
                      <a:r>
                        <a:rPr lang="en-US" sz="2000" dirty="0" smtClean="0"/>
                        <a:t>19661</a:t>
                      </a:r>
                      <a:endParaRPr lang="th-TH" sz="2000" dirty="0"/>
                    </a:p>
                  </a:txBody>
                  <a:tcPr marL="71120" marR="71120"/>
                </a:tc>
                <a:tc>
                  <a:txBody>
                    <a:bodyPr/>
                    <a:lstStyle/>
                    <a:p>
                      <a:r>
                        <a:rPr lang="en-US" sz="2000" dirty="0" smtClean="0"/>
                        <a:t>17150</a:t>
                      </a:r>
                      <a:endParaRPr lang="th-TH" sz="2000" dirty="0"/>
                    </a:p>
                  </a:txBody>
                  <a:tcPr marL="71120" marR="71120"/>
                </a:tc>
              </a:tr>
              <a:tr h="370840">
                <a:tc>
                  <a:txBody>
                    <a:bodyPr/>
                    <a:lstStyle/>
                    <a:p>
                      <a:r>
                        <a:rPr lang="en-US" sz="2000" dirty="0" smtClean="0"/>
                        <a:t>1999</a:t>
                      </a:r>
                      <a:endParaRPr lang="th-TH" sz="2000" dirty="0"/>
                    </a:p>
                  </a:txBody>
                  <a:tcPr marL="71120" marR="71120"/>
                </a:tc>
                <a:tc>
                  <a:txBody>
                    <a:bodyPr/>
                    <a:lstStyle/>
                    <a:p>
                      <a:r>
                        <a:rPr lang="en-US" sz="2000" dirty="0" smtClean="0"/>
                        <a:t>19800</a:t>
                      </a:r>
                      <a:endParaRPr lang="th-TH" sz="2000" dirty="0"/>
                    </a:p>
                  </a:txBody>
                  <a:tcPr marL="71120" marR="71120"/>
                </a:tc>
                <a:tc>
                  <a:txBody>
                    <a:bodyPr/>
                    <a:lstStyle/>
                    <a:p>
                      <a:r>
                        <a:rPr lang="en-US" sz="2000" dirty="0" smtClean="0"/>
                        <a:t>21869</a:t>
                      </a:r>
                      <a:endParaRPr lang="th-TH" sz="2000" dirty="0"/>
                    </a:p>
                  </a:txBody>
                  <a:tcPr marL="71120" marR="71120"/>
                </a:tc>
                <a:tc>
                  <a:txBody>
                    <a:bodyPr/>
                    <a:lstStyle/>
                    <a:p>
                      <a:r>
                        <a:rPr lang="en-US" sz="2000" dirty="0" smtClean="0"/>
                        <a:t>18050</a:t>
                      </a:r>
                      <a:endParaRPr lang="th-TH" sz="2000" dirty="0"/>
                    </a:p>
                  </a:txBody>
                  <a:tcPr marL="71120" marR="71120"/>
                </a:tc>
              </a:tr>
              <a:tr h="370840">
                <a:tc>
                  <a:txBody>
                    <a:bodyPr/>
                    <a:lstStyle/>
                    <a:p>
                      <a:r>
                        <a:rPr lang="en-US" sz="2000" dirty="0" smtClean="0"/>
                        <a:t>2000</a:t>
                      </a:r>
                      <a:endParaRPr lang="th-TH" sz="2000" dirty="0"/>
                    </a:p>
                  </a:txBody>
                  <a:tcPr marL="71120" marR="71120"/>
                </a:tc>
                <a:tc>
                  <a:txBody>
                    <a:bodyPr/>
                    <a:lstStyle/>
                    <a:p>
                      <a:r>
                        <a:rPr lang="en-US" sz="2000" dirty="0" smtClean="0"/>
                        <a:t>23200</a:t>
                      </a:r>
                      <a:endParaRPr lang="th-TH" sz="2000" dirty="0"/>
                    </a:p>
                  </a:txBody>
                  <a:tcPr marL="71120" marR="71120"/>
                </a:tc>
                <a:tc>
                  <a:txBody>
                    <a:bodyPr/>
                    <a:lstStyle/>
                    <a:p>
                      <a:r>
                        <a:rPr lang="en-US" sz="2000" dirty="0" smtClean="0"/>
                        <a:t>24799</a:t>
                      </a:r>
                      <a:endParaRPr lang="th-TH" sz="2000" dirty="0"/>
                    </a:p>
                  </a:txBody>
                  <a:tcPr marL="71120" marR="71120"/>
                </a:tc>
                <a:tc>
                  <a:txBody>
                    <a:bodyPr/>
                    <a:lstStyle/>
                    <a:p>
                      <a:r>
                        <a:rPr lang="en-US" sz="2000" dirty="0" smtClean="0"/>
                        <a:t>21520</a:t>
                      </a:r>
                      <a:endParaRPr lang="th-TH" sz="2000" dirty="0"/>
                    </a:p>
                  </a:txBody>
                  <a:tcPr marL="71120" marR="71120"/>
                </a:tc>
              </a:tr>
              <a:tr h="370840">
                <a:tc>
                  <a:txBody>
                    <a:bodyPr/>
                    <a:lstStyle/>
                    <a:p>
                      <a:r>
                        <a:rPr lang="en-US" sz="2000" dirty="0" smtClean="0"/>
                        <a:t>2005</a:t>
                      </a:r>
                      <a:endParaRPr lang="th-TH" sz="2000" dirty="0"/>
                    </a:p>
                  </a:txBody>
                  <a:tcPr marL="71120" marR="71120"/>
                </a:tc>
                <a:tc>
                  <a:txBody>
                    <a:bodyPr/>
                    <a:lstStyle/>
                    <a:p>
                      <a:r>
                        <a:rPr lang="en-US" sz="2000" dirty="0" smtClean="0"/>
                        <a:t>55180</a:t>
                      </a:r>
                      <a:endParaRPr lang="th-TH" sz="2000" dirty="0"/>
                    </a:p>
                  </a:txBody>
                  <a:tcPr marL="71120" marR="71120"/>
                </a:tc>
                <a:tc>
                  <a:txBody>
                    <a:bodyPr/>
                    <a:lstStyle/>
                    <a:p>
                      <a:r>
                        <a:rPr lang="en-US" sz="2000" dirty="0" smtClean="0"/>
                        <a:t>57130</a:t>
                      </a:r>
                      <a:endParaRPr lang="th-TH" sz="2000" dirty="0"/>
                    </a:p>
                  </a:txBody>
                  <a:tcPr marL="71120" marR="71120"/>
                </a:tc>
                <a:tc>
                  <a:txBody>
                    <a:bodyPr/>
                    <a:lstStyle/>
                    <a:p>
                      <a:r>
                        <a:rPr lang="en-US" sz="2000" dirty="0" smtClean="0"/>
                        <a:t>53570</a:t>
                      </a:r>
                      <a:endParaRPr lang="th-TH" sz="2000" dirty="0"/>
                    </a:p>
                  </a:txBody>
                  <a:tcPr marL="71120" marR="71120"/>
                </a:tc>
              </a:tr>
            </a:tbl>
          </a:graphicData>
        </a:graphic>
      </p:graphicFrame>
    </p:spTree>
    <p:extLst>
      <p:ext uri="{BB962C8B-B14F-4D97-AF65-F5344CB8AC3E}">
        <p14:creationId xmlns:p14="http://schemas.microsoft.com/office/powerpoint/2010/main" val="14584156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Chanin Mephokee</a:t>
            </a:r>
            <a:endParaRPr lang="th-TH"/>
          </a:p>
        </p:txBody>
      </p:sp>
      <p:sp>
        <p:nvSpPr>
          <p:cNvPr id="3" name="Slide Number Placeholder 2"/>
          <p:cNvSpPr>
            <a:spLocks noGrp="1"/>
          </p:cNvSpPr>
          <p:nvPr>
            <p:ph type="sldNum" sz="quarter" idx="12"/>
          </p:nvPr>
        </p:nvSpPr>
        <p:spPr/>
        <p:txBody>
          <a:bodyPr/>
          <a:lstStyle/>
          <a:p>
            <a:fld id="{0C239E30-151B-4DF4-885C-DF48A0E03858}" type="slidenum">
              <a:rPr lang="th-TH" smtClean="0"/>
              <a:t>33</a:t>
            </a:fld>
            <a:endParaRPr lang="th-TH"/>
          </a:p>
        </p:txBody>
      </p:sp>
      <p:sp>
        <p:nvSpPr>
          <p:cNvPr id="4" name="Title 3"/>
          <p:cNvSpPr>
            <a:spLocks noGrp="1"/>
          </p:cNvSpPr>
          <p:nvPr>
            <p:ph type="title"/>
          </p:nvPr>
        </p:nvSpPr>
        <p:spPr/>
        <p:txBody>
          <a:bodyPr/>
          <a:lstStyle/>
          <a:p>
            <a:endParaRPr lang="th-TH"/>
          </a:p>
        </p:txBody>
      </p:sp>
      <p:sp>
        <p:nvSpPr>
          <p:cNvPr id="5" name="Content Placeholder 4"/>
          <p:cNvSpPr>
            <a:spLocks noGrp="1"/>
          </p:cNvSpPr>
          <p:nvPr>
            <p:ph sz="quarter" idx="13"/>
          </p:nvPr>
        </p:nvSpPr>
        <p:spPr/>
        <p:txBody>
          <a:bodyPr/>
          <a:lstStyle/>
          <a:p>
            <a:r>
              <a:rPr lang="en-US" dirty="0" smtClean="0"/>
              <a:t>Thailand palm oil industry fluctuated between being a net exporter and a net importer. Although the industry has been a net exporter since 1998, a system of import quotas remains in place.</a:t>
            </a:r>
            <a:endParaRPr lang="th-TH" dirty="0"/>
          </a:p>
        </p:txBody>
      </p:sp>
    </p:spTree>
    <p:extLst>
      <p:ext uri="{BB962C8B-B14F-4D97-AF65-F5344CB8AC3E}">
        <p14:creationId xmlns:p14="http://schemas.microsoft.com/office/powerpoint/2010/main" val="29085753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34</a:t>
            </a:fld>
            <a:endParaRPr lang="th-TH"/>
          </a:p>
        </p:txBody>
      </p:sp>
      <p:sp>
        <p:nvSpPr>
          <p:cNvPr id="2" name="Title 1"/>
          <p:cNvSpPr>
            <a:spLocks noGrp="1"/>
          </p:cNvSpPr>
          <p:nvPr>
            <p:ph type="title"/>
          </p:nvPr>
        </p:nvSpPr>
        <p:spPr>
          <a:xfrm>
            <a:off x="1793289" y="4869160"/>
            <a:ext cx="6512511" cy="864096"/>
          </a:xfrm>
        </p:spPr>
        <p:txBody>
          <a:bodyPr/>
          <a:lstStyle/>
          <a:p>
            <a:r>
              <a:rPr lang="en-US" sz="2400" dirty="0" smtClean="0"/>
              <a:t>Import Quota for Palm oil, Thailand</a:t>
            </a:r>
            <a:endParaRPr lang="th-TH" sz="24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3206866524"/>
              </p:ext>
            </p:extLst>
          </p:nvPr>
        </p:nvGraphicFramePr>
        <p:xfrm>
          <a:off x="1187624" y="692696"/>
          <a:ext cx="6832846" cy="3921296"/>
        </p:xfrm>
        <a:graphic>
          <a:graphicData uri="http://schemas.openxmlformats.org/drawingml/2006/table">
            <a:tbl>
              <a:tblPr firstRow="1" bandRow="1">
                <a:tableStyleId>{5C22544A-7EE6-4342-B048-85BDC9FD1C3A}</a:tableStyleId>
              </a:tblPr>
              <a:tblGrid>
                <a:gridCol w="936104"/>
                <a:gridCol w="2088232"/>
                <a:gridCol w="2376264"/>
                <a:gridCol w="1432246"/>
              </a:tblGrid>
              <a:tr h="1050632">
                <a:tc>
                  <a:txBody>
                    <a:bodyPr/>
                    <a:lstStyle/>
                    <a:p>
                      <a:endParaRPr lang="th-TH" sz="2000" dirty="0"/>
                    </a:p>
                  </a:txBody>
                  <a:tcPr marL="71120" marR="71120"/>
                </a:tc>
                <a:tc>
                  <a:txBody>
                    <a:bodyPr/>
                    <a:lstStyle/>
                    <a:p>
                      <a:r>
                        <a:rPr lang="en-US" sz="1600" dirty="0" smtClean="0"/>
                        <a:t>Quota tariff rate</a:t>
                      </a:r>
                    </a:p>
                    <a:p>
                      <a:r>
                        <a:rPr lang="en-US" sz="1600" dirty="0" smtClean="0"/>
                        <a:t>(%)</a:t>
                      </a:r>
                      <a:endParaRPr lang="th-TH" sz="1600" dirty="0"/>
                    </a:p>
                  </a:txBody>
                  <a:tcPr marL="71120" marR="71120"/>
                </a:tc>
                <a:tc>
                  <a:txBody>
                    <a:bodyPr/>
                    <a:lstStyle/>
                    <a:p>
                      <a:r>
                        <a:rPr lang="en-US" sz="1600" dirty="0" smtClean="0"/>
                        <a:t>Non-quota tariff rate</a:t>
                      </a:r>
                    </a:p>
                    <a:p>
                      <a:r>
                        <a:rPr lang="en-US" sz="1600" dirty="0" smtClean="0"/>
                        <a:t>(%)</a:t>
                      </a:r>
                      <a:endParaRPr lang="th-TH" sz="1600" dirty="0"/>
                    </a:p>
                  </a:txBody>
                  <a:tcPr marL="71120" marR="71120"/>
                </a:tc>
                <a:tc>
                  <a:txBody>
                    <a:bodyPr/>
                    <a:lstStyle/>
                    <a:p>
                      <a:r>
                        <a:rPr lang="en-US" sz="1600" dirty="0" smtClean="0"/>
                        <a:t>Import quota (ton)</a:t>
                      </a:r>
                      <a:endParaRPr lang="th-TH" sz="1600" dirty="0"/>
                    </a:p>
                  </a:txBody>
                  <a:tcPr marL="71120" marR="71120"/>
                </a:tc>
              </a:tr>
              <a:tr h="413885">
                <a:tc>
                  <a:txBody>
                    <a:bodyPr/>
                    <a:lstStyle/>
                    <a:p>
                      <a:r>
                        <a:rPr lang="en-US" sz="2000" dirty="0" smtClean="0"/>
                        <a:t>2000</a:t>
                      </a:r>
                      <a:endParaRPr lang="th-TH" sz="2000" dirty="0"/>
                    </a:p>
                  </a:txBody>
                  <a:tcPr marL="71120" marR="71120"/>
                </a:tc>
                <a:tc>
                  <a:txBody>
                    <a:bodyPr/>
                    <a:lstStyle/>
                    <a:p>
                      <a:r>
                        <a:rPr lang="en-US" sz="2000" dirty="0" smtClean="0"/>
                        <a:t>20</a:t>
                      </a:r>
                      <a:endParaRPr lang="th-TH" sz="2000" dirty="0"/>
                    </a:p>
                  </a:txBody>
                  <a:tcPr marL="71120" marR="71120"/>
                </a:tc>
                <a:tc>
                  <a:txBody>
                    <a:bodyPr/>
                    <a:lstStyle/>
                    <a:p>
                      <a:r>
                        <a:rPr lang="en-US" sz="2000" dirty="0" smtClean="0"/>
                        <a:t>147.8</a:t>
                      </a:r>
                      <a:endParaRPr lang="th-TH" sz="2000" dirty="0"/>
                    </a:p>
                  </a:txBody>
                  <a:tcPr marL="71120" marR="71120"/>
                </a:tc>
                <a:tc>
                  <a:txBody>
                    <a:bodyPr/>
                    <a:lstStyle/>
                    <a:p>
                      <a:r>
                        <a:rPr lang="en-US" sz="2000" dirty="0" smtClean="0"/>
                        <a:t>4757</a:t>
                      </a:r>
                      <a:endParaRPr lang="th-TH" sz="2000" dirty="0"/>
                    </a:p>
                  </a:txBody>
                  <a:tcPr marL="71120" marR="71120"/>
                </a:tc>
              </a:tr>
              <a:tr h="413885">
                <a:tc>
                  <a:txBody>
                    <a:bodyPr/>
                    <a:lstStyle/>
                    <a:p>
                      <a:r>
                        <a:rPr lang="en-US" sz="2000" dirty="0" smtClean="0"/>
                        <a:t>2001</a:t>
                      </a:r>
                      <a:endParaRPr lang="th-TH" sz="2000" dirty="0"/>
                    </a:p>
                  </a:txBody>
                  <a:tcPr marL="71120" marR="71120"/>
                </a:tc>
                <a:tc>
                  <a:txBody>
                    <a:bodyPr/>
                    <a:lstStyle/>
                    <a:p>
                      <a:r>
                        <a:rPr lang="en-US" sz="2000" dirty="0" smtClean="0"/>
                        <a:t>20</a:t>
                      </a:r>
                      <a:endParaRPr lang="th-TH" sz="2000" dirty="0"/>
                    </a:p>
                  </a:txBody>
                  <a:tcPr marL="71120" marR="71120"/>
                </a:tc>
                <a:tc>
                  <a:txBody>
                    <a:bodyPr/>
                    <a:lstStyle/>
                    <a:p>
                      <a:r>
                        <a:rPr lang="en-US" sz="2000" dirty="0" smtClean="0"/>
                        <a:t>146.2</a:t>
                      </a:r>
                      <a:endParaRPr lang="th-TH" sz="2000" dirty="0"/>
                    </a:p>
                  </a:txBody>
                  <a:tcPr marL="71120" marR="71120"/>
                </a:tc>
                <a:tc>
                  <a:txBody>
                    <a:bodyPr/>
                    <a:lstStyle/>
                    <a:p>
                      <a:r>
                        <a:rPr lang="en-US" sz="2000" dirty="0" smtClean="0"/>
                        <a:t>4809</a:t>
                      </a:r>
                      <a:endParaRPr lang="th-TH" sz="2000" dirty="0"/>
                    </a:p>
                  </a:txBody>
                  <a:tcPr marL="71120" marR="71120"/>
                </a:tc>
              </a:tr>
              <a:tr h="413885">
                <a:tc>
                  <a:txBody>
                    <a:bodyPr/>
                    <a:lstStyle/>
                    <a:p>
                      <a:r>
                        <a:rPr lang="en-US" sz="2000" dirty="0" smtClean="0"/>
                        <a:t>2002</a:t>
                      </a:r>
                      <a:endParaRPr lang="th-TH" sz="2000" dirty="0"/>
                    </a:p>
                  </a:txBody>
                  <a:tcPr marL="71120" marR="71120"/>
                </a:tc>
                <a:tc>
                  <a:txBody>
                    <a:bodyPr/>
                    <a:lstStyle/>
                    <a:p>
                      <a:r>
                        <a:rPr lang="en-US" sz="2000" dirty="0" smtClean="0"/>
                        <a:t>20</a:t>
                      </a:r>
                      <a:endParaRPr lang="th-TH" sz="2000" dirty="0"/>
                    </a:p>
                  </a:txBody>
                  <a:tcPr marL="71120" marR="71120"/>
                </a:tc>
                <a:tc>
                  <a:txBody>
                    <a:bodyPr/>
                    <a:lstStyle/>
                    <a:p>
                      <a:r>
                        <a:rPr lang="en-US" sz="2000" dirty="0" smtClean="0"/>
                        <a:t>144.6</a:t>
                      </a:r>
                      <a:endParaRPr lang="th-TH" sz="2000" dirty="0"/>
                    </a:p>
                  </a:txBody>
                  <a:tcPr marL="71120" marR="71120"/>
                </a:tc>
                <a:tc>
                  <a:txBody>
                    <a:bodyPr/>
                    <a:lstStyle/>
                    <a:p>
                      <a:r>
                        <a:rPr lang="en-US" sz="2000" dirty="0" smtClean="0"/>
                        <a:t>4834</a:t>
                      </a:r>
                      <a:endParaRPr lang="th-TH" sz="2000" dirty="0"/>
                    </a:p>
                  </a:txBody>
                  <a:tcPr marL="71120" marR="71120"/>
                </a:tc>
              </a:tr>
              <a:tr h="413885">
                <a:tc>
                  <a:txBody>
                    <a:bodyPr/>
                    <a:lstStyle/>
                    <a:p>
                      <a:r>
                        <a:rPr lang="en-US" sz="2000" dirty="0" smtClean="0"/>
                        <a:t>2003</a:t>
                      </a:r>
                      <a:endParaRPr lang="th-TH" sz="2000" dirty="0"/>
                    </a:p>
                  </a:txBody>
                  <a:tcPr marL="71120" marR="71120"/>
                </a:tc>
                <a:tc>
                  <a:txBody>
                    <a:bodyPr/>
                    <a:lstStyle/>
                    <a:p>
                      <a:r>
                        <a:rPr lang="en-US" sz="2000" dirty="0" smtClean="0"/>
                        <a:t>20</a:t>
                      </a:r>
                      <a:endParaRPr lang="th-TH" sz="2000" dirty="0"/>
                    </a:p>
                  </a:txBody>
                  <a:tcPr marL="71120" marR="71120"/>
                </a:tc>
                <a:tc>
                  <a:txBody>
                    <a:bodyPr/>
                    <a:lstStyle/>
                    <a:p>
                      <a:r>
                        <a:rPr lang="en-US" sz="2000" dirty="0" smtClean="0"/>
                        <a:t>143.0</a:t>
                      </a:r>
                      <a:endParaRPr lang="th-TH" sz="2000" dirty="0"/>
                    </a:p>
                  </a:txBody>
                  <a:tcPr marL="71120" marR="71120"/>
                </a:tc>
                <a:tc>
                  <a:txBody>
                    <a:bodyPr/>
                    <a:lstStyle/>
                    <a:p>
                      <a:r>
                        <a:rPr lang="en-US" sz="2000" dirty="0" smtClean="0"/>
                        <a:t>4860</a:t>
                      </a:r>
                      <a:endParaRPr lang="th-TH" sz="2000" dirty="0"/>
                    </a:p>
                  </a:txBody>
                  <a:tcPr marL="71120" marR="71120"/>
                </a:tc>
              </a:tr>
              <a:tr h="413885">
                <a:tc>
                  <a:txBody>
                    <a:bodyPr/>
                    <a:lstStyle/>
                    <a:p>
                      <a:r>
                        <a:rPr lang="en-US" sz="2000" dirty="0" smtClean="0"/>
                        <a:t>2004</a:t>
                      </a:r>
                      <a:endParaRPr lang="th-TH" sz="2000" dirty="0"/>
                    </a:p>
                  </a:txBody>
                  <a:tcPr marL="71120" marR="71120"/>
                </a:tc>
                <a:tc>
                  <a:txBody>
                    <a:bodyPr/>
                    <a:lstStyle/>
                    <a:p>
                      <a:r>
                        <a:rPr lang="en-US" sz="2000" dirty="0" smtClean="0"/>
                        <a:t>20</a:t>
                      </a:r>
                      <a:endParaRPr lang="th-TH" sz="2000" dirty="0"/>
                    </a:p>
                  </a:txBody>
                  <a:tcPr marL="71120" marR="71120"/>
                </a:tc>
                <a:tc>
                  <a:txBody>
                    <a:bodyPr/>
                    <a:lstStyle/>
                    <a:p>
                      <a:r>
                        <a:rPr lang="en-US" sz="2000" dirty="0" smtClean="0"/>
                        <a:t>143.0</a:t>
                      </a:r>
                      <a:endParaRPr lang="th-TH" sz="2000" dirty="0"/>
                    </a:p>
                  </a:txBody>
                  <a:tcPr marL="71120" marR="71120"/>
                </a:tc>
                <a:tc>
                  <a:txBody>
                    <a:bodyPr/>
                    <a:lstStyle/>
                    <a:p>
                      <a:r>
                        <a:rPr lang="en-US" sz="2000" dirty="0" smtClean="0"/>
                        <a:t>4860</a:t>
                      </a:r>
                      <a:endParaRPr lang="th-TH" sz="2000" dirty="0"/>
                    </a:p>
                  </a:txBody>
                  <a:tcPr marL="71120" marR="71120"/>
                </a:tc>
              </a:tr>
              <a:tr h="413885">
                <a:tc>
                  <a:txBody>
                    <a:bodyPr/>
                    <a:lstStyle/>
                    <a:p>
                      <a:r>
                        <a:rPr lang="en-US" sz="2000" dirty="0" smtClean="0"/>
                        <a:t>2005</a:t>
                      </a:r>
                      <a:endParaRPr lang="th-TH" sz="2000" dirty="0"/>
                    </a:p>
                  </a:txBody>
                  <a:tcPr marL="71120" marR="71120"/>
                </a:tc>
                <a:tc>
                  <a:txBody>
                    <a:bodyPr/>
                    <a:lstStyle/>
                    <a:p>
                      <a:r>
                        <a:rPr lang="en-US" sz="2000" dirty="0" smtClean="0"/>
                        <a:t>20</a:t>
                      </a:r>
                      <a:endParaRPr lang="th-TH" sz="2000" dirty="0"/>
                    </a:p>
                  </a:txBody>
                  <a:tcPr marL="71120" marR="71120"/>
                </a:tc>
                <a:tc>
                  <a:txBody>
                    <a:bodyPr/>
                    <a:lstStyle/>
                    <a:p>
                      <a:r>
                        <a:rPr lang="en-US" sz="2000" dirty="0" smtClean="0"/>
                        <a:t>143.0</a:t>
                      </a:r>
                      <a:endParaRPr lang="th-TH" sz="2000" dirty="0"/>
                    </a:p>
                  </a:txBody>
                  <a:tcPr marL="71120" marR="71120"/>
                </a:tc>
                <a:tc>
                  <a:txBody>
                    <a:bodyPr/>
                    <a:lstStyle/>
                    <a:p>
                      <a:r>
                        <a:rPr lang="en-US" sz="2000" dirty="0" smtClean="0"/>
                        <a:t>4860</a:t>
                      </a:r>
                      <a:endParaRPr lang="th-TH" sz="2000" dirty="0"/>
                    </a:p>
                  </a:txBody>
                  <a:tcPr marL="71120" marR="71120"/>
                </a:tc>
              </a:tr>
              <a:tr h="387354">
                <a:tc>
                  <a:txBody>
                    <a:bodyPr/>
                    <a:lstStyle/>
                    <a:p>
                      <a:endParaRPr lang="th-TH"/>
                    </a:p>
                  </a:txBody>
                  <a:tcPr marL="71120" marR="71120"/>
                </a:tc>
                <a:tc>
                  <a:txBody>
                    <a:bodyPr/>
                    <a:lstStyle/>
                    <a:p>
                      <a:endParaRPr lang="th-TH"/>
                    </a:p>
                  </a:txBody>
                  <a:tcPr marL="71120" marR="71120"/>
                </a:tc>
                <a:tc>
                  <a:txBody>
                    <a:bodyPr/>
                    <a:lstStyle/>
                    <a:p>
                      <a:endParaRPr lang="th-TH" dirty="0"/>
                    </a:p>
                  </a:txBody>
                  <a:tcPr marL="71120" marR="71120"/>
                </a:tc>
                <a:tc>
                  <a:txBody>
                    <a:bodyPr/>
                    <a:lstStyle/>
                    <a:p>
                      <a:endParaRPr lang="th-TH" dirty="0"/>
                    </a:p>
                  </a:txBody>
                  <a:tcPr marL="71120" marR="71120"/>
                </a:tc>
              </a:tr>
            </a:tbl>
          </a:graphicData>
        </a:graphic>
      </p:graphicFrame>
    </p:spTree>
    <p:extLst>
      <p:ext uri="{BB962C8B-B14F-4D97-AF65-F5344CB8AC3E}">
        <p14:creationId xmlns:p14="http://schemas.microsoft.com/office/powerpoint/2010/main" val="4127329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35</a:t>
            </a:fld>
            <a:endParaRPr lang="th-TH"/>
          </a:p>
        </p:txBody>
      </p:sp>
      <p:sp>
        <p:nvSpPr>
          <p:cNvPr id="2" name="Title 1"/>
          <p:cNvSpPr>
            <a:spLocks noGrp="1"/>
          </p:cNvSpPr>
          <p:nvPr>
            <p:ph type="title"/>
          </p:nvPr>
        </p:nvSpPr>
        <p:spPr/>
        <p:txBody>
          <a:bodyPr/>
          <a:lstStyle/>
          <a:p>
            <a:r>
              <a:rPr lang="en-US" dirty="0" smtClean="0"/>
              <a:t>soybean</a:t>
            </a:r>
            <a:endParaRPr lang="th-TH" dirty="0"/>
          </a:p>
        </p:txBody>
      </p:sp>
      <p:sp>
        <p:nvSpPr>
          <p:cNvPr id="3" name="Content Placeholder 2"/>
          <p:cNvSpPr>
            <a:spLocks noGrp="1"/>
          </p:cNvSpPr>
          <p:nvPr>
            <p:ph sz="quarter" idx="13"/>
          </p:nvPr>
        </p:nvSpPr>
        <p:spPr/>
        <p:txBody>
          <a:bodyPr>
            <a:normAutofit fontScale="92500" lnSpcReduction="10000"/>
          </a:bodyPr>
          <a:lstStyle/>
          <a:p>
            <a:r>
              <a:rPr lang="en-US" dirty="0" smtClean="0"/>
              <a:t>Soybean was a net export item for Thailand from 1960 until 1988, before becoming a net import item from 1992 onwards.</a:t>
            </a:r>
          </a:p>
          <a:p>
            <a:r>
              <a:rPr lang="en-US" dirty="0" smtClean="0"/>
              <a:t>During the export period, export was taxed, but from 1995 onwards the trade regime shifted to one of tariff quotas.</a:t>
            </a:r>
          </a:p>
          <a:p>
            <a:r>
              <a:rPr lang="en-US" dirty="0" smtClean="0"/>
              <a:t>Within the quota volume of imports, soybean could be imported at low or zero tariffs. Beyond the quota the applied tariff was set at the maximum amount permitted by Thailand’s WTO obligations which varied between 80 to 90 percent.</a:t>
            </a:r>
            <a:endParaRPr lang="th-TH" dirty="0"/>
          </a:p>
        </p:txBody>
      </p:sp>
    </p:spTree>
    <p:extLst>
      <p:ext uri="{BB962C8B-B14F-4D97-AF65-F5344CB8AC3E}">
        <p14:creationId xmlns:p14="http://schemas.microsoft.com/office/powerpoint/2010/main" val="12016776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36</a:t>
            </a:fld>
            <a:endParaRPr lang="th-TH"/>
          </a:p>
        </p:txBody>
      </p:sp>
      <p:sp>
        <p:nvSpPr>
          <p:cNvPr id="2" name="Title 1"/>
          <p:cNvSpPr>
            <a:spLocks noGrp="1"/>
          </p:cNvSpPr>
          <p:nvPr>
            <p:ph type="title"/>
          </p:nvPr>
        </p:nvSpPr>
        <p:spPr/>
        <p:txBody>
          <a:bodyPr/>
          <a:lstStyle/>
          <a:p>
            <a:r>
              <a:rPr lang="en-US" sz="2000" dirty="0" smtClean="0"/>
              <a:t>Price comparisons for soybeans, Thailand</a:t>
            </a:r>
            <a:r>
              <a:rPr lang="en-US" sz="2000" dirty="0"/>
              <a:t/>
            </a:r>
            <a:br>
              <a:rPr lang="en-US" sz="2000" dirty="0"/>
            </a:br>
            <a:r>
              <a:rPr lang="en-US" sz="2000" dirty="0" smtClean="0"/>
              <a:t>n</a:t>
            </a:r>
            <a:r>
              <a:rPr lang="en-US" sz="1600" dirty="0" smtClean="0"/>
              <a:t>ominal price for mixed grade soybean grain basis (baht/ton)</a:t>
            </a:r>
            <a:endParaRPr lang="th-TH" sz="16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421846995"/>
              </p:ext>
            </p:extLst>
          </p:nvPr>
        </p:nvGraphicFramePr>
        <p:xfrm>
          <a:off x="1143000" y="731838"/>
          <a:ext cx="6400800" cy="3345232"/>
        </p:xfrm>
        <a:graphic>
          <a:graphicData uri="http://schemas.openxmlformats.org/drawingml/2006/table">
            <a:tbl>
              <a:tblPr firstRow="1" bandRow="1">
                <a:tableStyleId>{5C22544A-7EE6-4342-B048-85BDC9FD1C3A}</a:tableStyleId>
              </a:tblPr>
              <a:tblGrid>
                <a:gridCol w="1066800"/>
                <a:gridCol w="1066800"/>
                <a:gridCol w="1066800"/>
                <a:gridCol w="1066800"/>
                <a:gridCol w="1066800"/>
                <a:gridCol w="1066800"/>
              </a:tblGrid>
              <a:tr h="539554">
                <a:tc>
                  <a:txBody>
                    <a:bodyPr/>
                    <a:lstStyle/>
                    <a:p>
                      <a:endParaRPr lang="th-TH" sz="2000" dirty="0"/>
                    </a:p>
                  </a:txBody>
                  <a:tcPr marL="71120" marR="71120"/>
                </a:tc>
                <a:tc>
                  <a:txBody>
                    <a:bodyPr/>
                    <a:lstStyle/>
                    <a:p>
                      <a:r>
                        <a:rPr lang="en-US" sz="1200" dirty="0" smtClean="0"/>
                        <a:t>Import Price</a:t>
                      </a:r>
                      <a:endParaRPr lang="th-TH" sz="1200" dirty="0"/>
                    </a:p>
                  </a:txBody>
                  <a:tcPr marL="71120" marR="71120"/>
                </a:tc>
                <a:tc>
                  <a:txBody>
                    <a:bodyPr/>
                    <a:lstStyle/>
                    <a:p>
                      <a:r>
                        <a:rPr lang="en-US" sz="1200" dirty="0" smtClean="0"/>
                        <a:t>Export Price</a:t>
                      </a:r>
                      <a:endParaRPr lang="th-TH" sz="1200" dirty="0"/>
                    </a:p>
                  </a:txBody>
                  <a:tcPr marL="71120" marR="71120"/>
                </a:tc>
                <a:tc>
                  <a:txBody>
                    <a:bodyPr/>
                    <a:lstStyle/>
                    <a:p>
                      <a:r>
                        <a:rPr lang="en-US" sz="1200" dirty="0" smtClean="0"/>
                        <a:t>Farm Price</a:t>
                      </a:r>
                      <a:endParaRPr lang="th-TH" sz="1200" dirty="0"/>
                    </a:p>
                  </a:txBody>
                  <a:tcPr marL="71120" marR="71120"/>
                </a:tc>
                <a:tc>
                  <a:txBody>
                    <a:bodyPr/>
                    <a:lstStyle/>
                    <a:p>
                      <a:r>
                        <a:rPr lang="en-US" sz="1200" dirty="0" smtClean="0"/>
                        <a:t>Domestic Price</a:t>
                      </a:r>
                      <a:endParaRPr lang="th-TH" sz="1200" dirty="0"/>
                    </a:p>
                  </a:txBody>
                  <a:tcPr marL="71120" marR="71120"/>
                </a:tc>
                <a:tc>
                  <a:txBody>
                    <a:bodyPr/>
                    <a:lstStyle/>
                    <a:p>
                      <a:endParaRPr lang="th-TH" sz="2000" dirty="0"/>
                    </a:p>
                  </a:txBody>
                  <a:tcPr marL="71120" marR="71120"/>
                </a:tc>
              </a:tr>
              <a:tr h="467613">
                <a:tc>
                  <a:txBody>
                    <a:bodyPr/>
                    <a:lstStyle/>
                    <a:p>
                      <a:r>
                        <a:rPr lang="en-US" sz="2000" dirty="0" smtClean="0"/>
                        <a:t>1991</a:t>
                      </a:r>
                      <a:endParaRPr lang="th-TH" sz="2000" dirty="0"/>
                    </a:p>
                  </a:txBody>
                  <a:tcPr marL="71120" marR="71120"/>
                </a:tc>
                <a:tc>
                  <a:txBody>
                    <a:bodyPr/>
                    <a:lstStyle/>
                    <a:p>
                      <a:r>
                        <a:rPr lang="en-US" sz="2000" dirty="0" smtClean="0"/>
                        <a:t>23785</a:t>
                      </a:r>
                      <a:endParaRPr lang="th-TH" sz="2000" dirty="0"/>
                    </a:p>
                  </a:txBody>
                  <a:tcPr marL="71120" marR="71120"/>
                </a:tc>
                <a:tc>
                  <a:txBody>
                    <a:bodyPr/>
                    <a:lstStyle/>
                    <a:p>
                      <a:r>
                        <a:rPr lang="en-US" sz="2000" dirty="0" smtClean="0"/>
                        <a:t>11410</a:t>
                      </a:r>
                      <a:endParaRPr lang="th-TH" sz="2000" dirty="0"/>
                    </a:p>
                  </a:txBody>
                  <a:tcPr marL="71120" marR="71120"/>
                </a:tc>
                <a:tc>
                  <a:txBody>
                    <a:bodyPr/>
                    <a:lstStyle/>
                    <a:p>
                      <a:r>
                        <a:rPr lang="en-US" sz="2000" dirty="0" smtClean="0"/>
                        <a:t>7440</a:t>
                      </a:r>
                      <a:endParaRPr lang="th-TH" sz="2000" dirty="0"/>
                    </a:p>
                  </a:txBody>
                  <a:tcPr marL="71120" marR="71120"/>
                </a:tc>
                <a:tc>
                  <a:txBody>
                    <a:bodyPr/>
                    <a:lstStyle/>
                    <a:p>
                      <a:r>
                        <a:rPr lang="en-US" sz="2000" dirty="0" smtClean="0"/>
                        <a:t>9496</a:t>
                      </a:r>
                      <a:endParaRPr lang="th-TH" sz="2000" dirty="0"/>
                    </a:p>
                  </a:txBody>
                  <a:tcPr marL="71120" marR="71120"/>
                </a:tc>
                <a:tc>
                  <a:txBody>
                    <a:bodyPr/>
                    <a:lstStyle/>
                    <a:p>
                      <a:r>
                        <a:rPr lang="en-US" sz="2000" dirty="0" smtClean="0"/>
                        <a:t>X</a:t>
                      </a:r>
                      <a:endParaRPr lang="th-TH" sz="2000" dirty="0"/>
                    </a:p>
                  </a:txBody>
                  <a:tcPr marL="71120" marR="71120"/>
                </a:tc>
              </a:tr>
              <a:tr h="467613">
                <a:tc>
                  <a:txBody>
                    <a:bodyPr/>
                    <a:lstStyle/>
                    <a:p>
                      <a:r>
                        <a:rPr lang="en-US" sz="2000" dirty="0" smtClean="0"/>
                        <a:t>1992</a:t>
                      </a:r>
                      <a:endParaRPr lang="th-TH" sz="2000" dirty="0"/>
                    </a:p>
                  </a:txBody>
                  <a:tcPr marL="71120" marR="71120"/>
                </a:tc>
                <a:tc>
                  <a:txBody>
                    <a:bodyPr/>
                    <a:lstStyle/>
                    <a:p>
                      <a:r>
                        <a:rPr lang="en-US" sz="2000" dirty="0" smtClean="0"/>
                        <a:t>6311</a:t>
                      </a:r>
                      <a:endParaRPr lang="th-TH" sz="2000" dirty="0"/>
                    </a:p>
                  </a:txBody>
                  <a:tcPr marL="71120" marR="71120"/>
                </a:tc>
                <a:tc>
                  <a:txBody>
                    <a:bodyPr/>
                    <a:lstStyle/>
                    <a:p>
                      <a:r>
                        <a:rPr lang="en-US" sz="2000" dirty="0" smtClean="0"/>
                        <a:t>11672</a:t>
                      </a:r>
                      <a:endParaRPr lang="th-TH" sz="2000" dirty="0"/>
                    </a:p>
                  </a:txBody>
                  <a:tcPr marL="71120" marR="71120"/>
                </a:tc>
                <a:tc>
                  <a:txBody>
                    <a:bodyPr/>
                    <a:lstStyle/>
                    <a:p>
                      <a:r>
                        <a:rPr lang="en-US" sz="2000" dirty="0" smtClean="0"/>
                        <a:t>7600</a:t>
                      </a:r>
                      <a:endParaRPr lang="th-TH" sz="2000" dirty="0"/>
                    </a:p>
                  </a:txBody>
                  <a:tcPr marL="71120" marR="71120"/>
                </a:tc>
                <a:tc>
                  <a:txBody>
                    <a:bodyPr/>
                    <a:lstStyle/>
                    <a:p>
                      <a:r>
                        <a:rPr lang="en-US" sz="2000" dirty="0" smtClean="0"/>
                        <a:t>9407</a:t>
                      </a:r>
                      <a:endParaRPr lang="th-TH" sz="2000" dirty="0"/>
                    </a:p>
                  </a:txBody>
                  <a:tcPr marL="71120" marR="71120"/>
                </a:tc>
                <a:tc>
                  <a:txBody>
                    <a:bodyPr/>
                    <a:lstStyle/>
                    <a:p>
                      <a:r>
                        <a:rPr lang="en-US" sz="2000" dirty="0" smtClean="0"/>
                        <a:t>M</a:t>
                      </a:r>
                      <a:endParaRPr lang="th-TH" sz="2000" dirty="0"/>
                    </a:p>
                  </a:txBody>
                  <a:tcPr marL="71120" marR="71120"/>
                </a:tc>
              </a:tr>
              <a:tr h="467613">
                <a:tc>
                  <a:txBody>
                    <a:bodyPr/>
                    <a:lstStyle/>
                    <a:p>
                      <a:r>
                        <a:rPr lang="en-US" sz="2000" dirty="0" smtClean="0"/>
                        <a:t>1995</a:t>
                      </a:r>
                      <a:endParaRPr lang="th-TH" sz="2000" dirty="0"/>
                    </a:p>
                  </a:txBody>
                  <a:tcPr marL="71120" marR="71120"/>
                </a:tc>
                <a:tc>
                  <a:txBody>
                    <a:bodyPr/>
                    <a:lstStyle/>
                    <a:p>
                      <a:r>
                        <a:rPr lang="en-US" sz="2000" dirty="0" smtClean="0"/>
                        <a:t>7417</a:t>
                      </a:r>
                      <a:endParaRPr lang="th-TH" sz="2000" dirty="0"/>
                    </a:p>
                  </a:txBody>
                  <a:tcPr marL="71120" marR="71120"/>
                </a:tc>
                <a:tc>
                  <a:txBody>
                    <a:bodyPr/>
                    <a:lstStyle/>
                    <a:p>
                      <a:r>
                        <a:rPr lang="en-US" sz="2000" dirty="0" smtClean="0"/>
                        <a:t>14882</a:t>
                      </a:r>
                      <a:endParaRPr lang="th-TH" sz="2000" dirty="0"/>
                    </a:p>
                  </a:txBody>
                  <a:tcPr marL="71120" marR="71120"/>
                </a:tc>
                <a:tc>
                  <a:txBody>
                    <a:bodyPr/>
                    <a:lstStyle/>
                    <a:p>
                      <a:r>
                        <a:rPr lang="en-US" sz="2000" dirty="0" smtClean="0"/>
                        <a:t>7650</a:t>
                      </a:r>
                      <a:endParaRPr lang="th-TH" sz="2000" dirty="0"/>
                    </a:p>
                  </a:txBody>
                  <a:tcPr marL="71120" marR="71120"/>
                </a:tc>
                <a:tc>
                  <a:txBody>
                    <a:bodyPr/>
                    <a:lstStyle/>
                    <a:p>
                      <a:r>
                        <a:rPr lang="en-US" sz="2000" dirty="0" smtClean="0"/>
                        <a:t>9855</a:t>
                      </a:r>
                      <a:endParaRPr lang="th-TH" sz="2000" dirty="0"/>
                    </a:p>
                  </a:txBody>
                  <a:tcPr marL="71120" marR="71120"/>
                </a:tc>
                <a:tc>
                  <a:txBody>
                    <a:bodyPr/>
                    <a:lstStyle/>
                    <a:p>
                      <a:r>
                        <a:rPr lang="en-US" sz="2000" dirty="0" smtClean="0"/>
                        <a:t>M</a:t>
                      </a:r>
                      <a:endParaRPr lang="th-TH" sz="2000" dirty="0"/>
                    </a:p>
                  </a:txBody>
                  <a:tcPr marL="71120" marR="71120"/>
                </a:tc>
              </a:tr>
              <a:tr h="467613">
                <a:tc>
                  <a:txBody>
                    <a:bodyPr/>
                    <a:lstStyle/>
                    <a:p>
                      <a:r>
                        <a:rPr lang="en-US" sz="2000" dirty="0" smtClean="0"/>
                        <a:t>1997</a:t>
                      </a:r>
                      <a:endParaRPr lang="th-TH" sz="2000" dirty="0"/>
                    </a:p>
                  </a:txBody>
                  <a:tcPr marL="71120" marR="71120"/>
                </a:tc>
                <a:tc>
                  <a:txBody>
                    <a:bodyPr/>
                    <a:lstStyle/>
                    <a:p>
                      <a:r>
                        <a:rPr lang="en-US" sz="2000" dirty="0" smtClean="0"/>
                        <a:t>9908</a:t>
                      </a:r>
                      <a:endParaRPr lang="th-TH" sz="2000" dirty="0"/>
                    </a:p>
                  </a:txBody>
                  <a:tcPr marL="71120" marR="71120"/>
                </a:tc>
                <a:tc>
                  <a:txBody>
                    <a:bodyPr/>
                    <a:lstStyle/>
                    <a:p>
                      <a:r>
                        <a:rPr lang="en-US" sz="2000" dirty="0" smtClean="0"/>
                        <a:t>18094</a:t>
                      </a:r>
                      <a:endParaRPr lang="th-TH" sz="2000" dirty="0"/>
                    </a:p>
                  </a:txBody>
                  <a:tcPr marL="71120" marR="71120"/>
                </a:tc>
                <a:tc>
                  <a:txBody>
                    <a:bodyPr/>
                    <a:lstStyle/>
                    <a:p>
                      <a:r>
                        <a:rPr lang="en-US" sz="2000" dirty="0" smtClean="0"/>
                        <a:t>8250</a:t>
                      </a:r>
                      <a:endParaRPr lang="th-TH" sz="2000" dirty="0"/>
                    </a:p>
                  </a:txBody>
                  <a:tcPr marL="71120" marR="71120"/>
                </a:tc>
                <a:tc>
                  <a:txBody>
                    <a:bodyPr/>
                    <a:lstStyle/>
                    <a:p>
                      <a:r>
                        <a:rPr lang="en-US" sz="2000" dirty="0" smtClean="0"/>
                        <a:t>10975</a:t>
                      </a:r>
                      <a:endParaRPr lang="th-TH" sz="2000" dirty="0"/>
                    </a:p>
                  </a:txBody>
                  <a:tcPr marL="71120" marR="71120"/>
                </a:tc>
                <a:tc>
                  <a:txBody>
                    <a:bodyPr/>
                    <a:lstStyle/>
                    <a:p>
                      <a:r>
                        <a:rPr lang="en-US" sz="2000" dirty="0" smtClean="0"/>
                        <a:t>M</a:t>
                      </a:r>
                      <a:endParaRPr lang="th-TH" sz="2000" dirty="0"/>
                    </a:p>
                  </a:txBody>
                  <a:tcPr marL="71120" marR="71120"/>
                </a:tc>
              </a:tr>
              <a:tr h="467613">
                <a:tc>
                  <a:txBody>
                    <a:bodyPr/>
                    <a:lstStyle/>
                    <a:p>
                      <a:r>
                        <a:rPr lang="en-US" sz="2000" dirty="0" smtClean="0"/>
                        <a:t>2000</a:t>
                      </a:r>
                      <a:endParaRPr lang="th-TH" sz="2000" dirty="0"/>
                    </a:p>
                  </a:txBody>
                  <a:tcPr marL="71120" marR="71120"/>
                </a:tc>
                <a:tc>
                  <a:txBody>
                    <a:bodyPr/>
                    <a:lstStyle/>
                    <a:p>
                      <a:r>
                        <a:rPr lang="en-US" sz="2000" dirty="0" smtClean="0"/>
                        <a:t>8690</a:t>
                      </a:r>
                      <a:endParaRPr lang="th-TH" sz="2000" dirty="0"/>
                    </a:p>
                  </a:txBody>
                  <a:tcPr marL="71120" marR="71120"/>
                </a:tc>
                <a:tc>
                  <a:txBody>
                    <a:bodyPr/>
                    <a:lstStyle/>
                    <a:p>
                      <a:r>
                        <a:rPr lang="en-US" sz="2000" dirty="0" smtClean="0"/>
                        <a:t>17099</a:t>
                      </a:r>
                      <a:endParaRPr lang="th-TH" sz="2000" dirty="0"/>
                    </a:p>
                  </a:txBody>
                  <a:tcPr marL="71120" marR="71120"/>
                </a:tc>
                <a:tc>
                  <a:txBody>
                    <a:bodyPr/>
                    <a:lstStyle/>
                    <a:p>
                      <a:r>
                        <a:rPr lang="en-US" sz="2000" dirty="0" smtClean="0"/>
                        <a:t>9190</a:t>
                      </a:r>
                      <a:endParaRPr lang="th-TH" sz="2000" dirty="0"/>
                    </a:p>
                  </a:txBody>
                  <a:tcPr marL="71120" marR="71120"/>
                </a:tc>
                <a:tc>
                  <a:txBody>
                    <a:bodyPr/>
                    <a:lstStyle/>
                    <a:p>
                      <a:r>
                        <a:rPr lang="en-US" sz="2000" dirty="0" smtClean="0"/>
                        <a:t>13115</a:t>
                      </a:r>
                      <a:endParaRPr lang="th-TH" sz="2000" dirty="0"/>
                    </a:p>
                  </a:txBody>
                  <a:tcPr marL="71120" marR="71120"/>
                </a:tc>
                <a:tc>
                  <a:txBody>
                    <a:bodyPr/>
                    <a:lstStyle/>
                    <a:p>
                      <a:r>
                        <a:rPr lang="en-US" sz="2000" dirty="0" smtClean="0"/>
                        <a:t>M</a:t>
                      </a:r>
                      <a:endParaRPr lang="th-TH" sz="2000" dirty="0"/>
                    </a:p>
                  </a:txBody>
                  <a:tcPr marL="71120" marR="71120"/>
                </a:tc>
              </a:tr>
              <a:tr h="467613">
                <a:tc>
                  <a:txBody>
                    <a:bodyPr/>
                    <a:lstStyle/>
                    <a:p>
                      <a:r>
                        <a:rPr lang="en-US" sz="2000" dirty="0" smtClean="0"/>
                        <a:t>2005</a:t>
                      </a:r>
                      <a:endParaRPr lang="th-TH" sz="2000" dirty="0"/>
                    </a:p>
                  </a:txBody>
                  <a:tcPr marL="71120" marR="71120"/>
                </a:tc>
                <a:tc>
                  <a:txBody>
                    <a:bodyPr/>
                    <a:lstStyle/>
                    <a:p>
                      <a:r>
                        <a:rPr lang="en-US" sz="2000" dirty="0" smtClean="0"/>
                        <a:t>11591</a:t>
                      </a:r>
                      <a:endParaRPr lang="th-TH" sz="2000" dirty="0"/>
                    </a:p>
                  </a:txBody>
                  <a:tcPr marL="71120" marR="71120"/>
                </a:tc>
                <a:tc>
                  <a:txBody>
                    <a:bodyPr/>
                    <a:lstStyle/>
                    <a:p>
                      <a:r>
                        <a:rPr lang="en-US" sz="2000" dirty="0" smtClean="0"/>
                        <a:t>31071</a:t>
                      </a:r>
                      <a:endParaRPr lang="th-TH" sz="2000" dirty="0"/>
                    </a:p>
                  </a:txBody>
                  <a:tcPr marL="71120" marR="71120"/>
                </a:tc>
                <a:tc>
                  <a:txBody>
                    <a:bodyPr/>
                    <a:lstStyle/>
                    <a:p>
                      <a:r>
                        <a:rPr lang="en-US" sz="2000" dirty="0" smtClean="0"/>
                        <a:t>10720</a:t>
                      </a:r>
                      <a:endParaRPr lang="th-TH" sz="2000" dirty="0"/>
                    </a:p>
                  </a:txBody>
                  <a:tcPr marL="71120" marR="71120"/>
                </a:tc>
                <a:tc>
                  <a:txBody>
                    <a:bodyPr/>
                    <a:lstStyle/>
                    <a:p>
                      <a:r>
                        <a:rPr lang="en-US" sz="2000" dirty="0" smtClean="0"/>
                        <a:t>14680</a:t>
                      </a:r>
                      <a:endParaRPr lang="th-TH" sz="2000" dirty="0"/>
                    </a:p>
                  </a:txBody>
                  <a:tcPr marL="71120" marR="71120"/>
                </a:tc>
                <a:tc>
                  <a:txBody>
                    <a:bodyPr/>
                    <a:lstStyle/>
                    <a:p>
                      <a:r>
                        <a:rPr lang="en-US" sz="2000" dirty="0" smtClean="0"/>
                        <a:t>M</a:t>
                      </a:r>
                      <a:endParaRPr lang="th-TH" sz="2000" dirty="0"/>
                    </a:p>
                  </a:txBody>
                  <a:tcPr marL="71120" marR="71120"/>
                </a:tc>
              </a:tr>
            </a:tbl>
          </a:graphicData>
        </a:graphic>
      </p:graphicFrame>
    </p:spTree>
    <p:extLst>
      <p:ext uri="{BB962C8B-B14F-4D97-AF65-F5344CB8AC3E}">
        <p14:creationId xmlns:p14="http://schemas.microsoft.com/office/powerpoint/2010/main" val="25036229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37</a:t>
            </a:fld>
            <a:endParaRPr lang="th-TH"/>
          </a:p>
        </p:txBody>
      </p:sp>
      <p:sp>
        <p:nvSpPr>
          <p:cNvPr id="2" name="Title 1"/>
          <p:cNvSpPr>
            <a:spLocks noGrp="1"/>
          </p:cNvSpPr>
          <p:nvPr>
            <p:ph type="title"/>
          </p:nvPr>
        </p:nvSpPr>
        <p:spPr/>
        <p:txBody>
          <a:bodyPr/>
          <a:lstStyle/>
          <a:p>
            <a:r>
              <a:rPr lang="en-US" dirty="0" smtClean="0"/>
              <a:t>Future Reform</a:t>
            </a:r>
            <a:endParaRPr lang="th-TH" dirty="0"/>
          </a:p>
        </p:txBody>
      </p:sp>
      <p:sp>
        <p:nvSpPr>
          <p:cNvPr id="3" name="Content Placeholder 2"/>
          <p:cNvSpPr>
            <a:spLocks noGrp="1"/>
          </p:cNvSpPr>
          <p:nvPr>
            <p:ph sz="quarter" idx="13"/>
          </p:nvPr>
        </p:nvSpPr>
        <p:spPr/>
        <p:txBody>
          <a:bodyPr>
            <a:normAutofit fontScale="92500" lnSpcReduction="20000"/>
          </a:bodyPr>
          <a:lstStyle/>
          <a:p>
            <a:r>
              <a:rPr lang="en-US" dirty="0" smtClean="0"/>
              <a:t>Over time, the direct taxation of agricultural exports has been gradually eliminated. This has been important in the case of rice (1986), rubber (1990).</a:t>
            </a:r>
          </a:p>
          <a:p>
            <a:r>
              <a:rPr lang="en-US" dirty="0" smtClean="0"/>
              <a:t>Cassava exports have continued to be taxed to a minor extent by the system of export quotas.</a:t>
            </a:r>
          </a:p>
          <a:p>
            <a:r>
              <a:rPr lang="en-US" dirty="0" smtClean="0"/>
              <a:t>Maize exports have been consistently untaxed, as have chicken exports.</a:t>
            </a:r>
          </a:p>
          <a:p>
            <a:r>
              <a:rPr lang="en-US" dirty="0" smtClean="0"/>
              <a:t>Sugar is an export commodity  but the domestic sugar industry is protected by a system which taxes domestic consumers and transfer the revenue to producers.</a:t>
            </a:r>
            <a:endParaRPr lang="th-TH" dirty="0"/>
          </a:p>
        </p:txBody>
      </p:sp>
    </p:spTree>
    <p:extLst>
      <p:ext uri="{BB962C8B-B14F-4D97-AF65-F5344CB8AC3E}">
        <p14:creationId xmlns:p14="http://schemas.microsoft.com/office/powerpoint/2010/main" val="294146662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38</a:t>
            </a:fld>
            <a:endParaRPr lang="th-TH"/>
          </a:p>
        </p:txBody>
      </p:sp>
      <p:sp>
        <p:nvSpPr>
          <p:cNvPr id="2" name="Title 1"/>
          <p:cNvSpPr>
            <a:spLocks noGrp="1"/>
          </p:cNvSpPr>
          <p:nvPr>
            <p:ph type="title"/>
          </p:nvPr>
        </p:nvSpPr>
        <p:spPr/>
        <p:txBody>
          <a:bodyPr/>
          <a:lstStyle/>
          <a:p>
            <a:endParaRPr lang="th-TH"/>
          </a:p>
        </p:txBody>
      </p:sp>
      <p:sp>
        <p:nvSpPr>
          <p:cNvPr id="3" name="Content Placeholder 2"/>
          <p:cNvSpPr>
            <a:spLocks noGrp="1"/>
          </p:cNvSpPr>
          <p:nvPr>
            <p:ph sz="quarter" idx="13"/>
          </p:nvPr>
        </p:nvSpPr>
        <p:spPr/>
        <p:txBody>
          <a:bodyPr>
            <a:normAutofit fontScale="92500" lnSpcReduction="10000"/>
          </a:bodyPr>
          <a:lstStyle/>
          <a:p>
            <a:r>
              <a:rPr lang="en-US" dirty="0" smtClean="0"/>
              <a:t>Government interventions on behalf of rural people have been important, but they have generally not taken the form of intervening in agricultural commodity markets. Cash transfers to village organizations, subsidized loan schemes not linked to agricultural production, and a generally good system of public infrastructure have been the main instruments. The prospect for further trade liberalization are not encouraging, unless this occurs through bilateral preferential trading arrangements such as the scheme proposed with </a:t>
            </a:r>
            <a:r>
              <a:rPr lang="en-US" smtClean="0"/>
              <a:t>the United States</a:t>
            </a:r>
            <a:r>
              <a:rPr lang="en-US" dirty="0" smtClean="0"/>
              <a:t>.</a:t>
            </a:r>
            <a:endParaRPr lang="th-TH" dirty="0"/>
          </a:p>
        </p:txBody>
      </p:sp>
    </p:spTree>
    <p:extLst>
      <p:ext uri="{BB962C8B-B14F-4D97-AF65-F5344CB8AC3E}">
        <p14:creationId xmlns:p14="http://schemas.microsoft.com/office/powerpoint/2010/main" val="387804116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39</a:t>
            </a:fld>
            <a:endParaRPr lang="th-TH"/>
          </a:p>
        </p:txBody>
      </p:sp>
      <p:sp>
        <p:nvSpPr>
          <p:cNvPr id="2" name="Title 1"/>
          <p:cNvSpPr>
            <a:spLocks noGrp="1"/>
          </p:cNvSpPr>
          <p:nvPr>
            <p:ph type="title"/>
          </p:nvPr>
        </p:nvSpPr>
        <p:spPr>
          <a:xfrm>
            <a:off x="457200" y="332656"/>
            <a:ext cx="8229600" cy="1008112"/>
          </a:xfrm>
        </p:spPr>
        <p:txBody>
          <a:bodyPr/>
          <a:lstStyle/>
          <a:p>
            <a:r>
              <a:rPr lang="en-US" sz="3200" dirty="0" smtClean="0"/>
              <a:t>Agricultural Economy in 2014</a:t>
            </a:r>
            <a:endParaRPr lang="th-TH" sz="3200" dirty="0"/>
          </a:p>
        </p:txBody>
      </p:sp>
      <p:sp>
        <p:nvSpPr>
          <p:cNvPr id="3" name="Content Placeholder 2"/>
          <p:cNvSpPr>
            <a:spLocks noGrp="1"/>
          </p:cNvSpPr>
          <p:nvPr>
            <p:ph sz="quarter" idx="13"/>
          </p:nvPr>
        </p:nvSpPr>
        <p:spPr>
          <a:xfrm>
            <a:off x="1143000" y="1988840"/>
            <a:ext cx="6400800" cy="3528392"/>
          </a:xfrm>
        </p:spPr>
        <p:txBody>
          <a:bodyPr/>
          <a:lstStyle/>
          <a:p>
            <a:r>
              <a:rPr lang="en-US" dirty="0" smtClean="0"/>
              <a:t>The growth rate of Thai agricultural economy in 2014 slightly increased by 1.2 percent compared with 2013.</a:t>
            </a:r>
          </a:p>
          <a:p>
            <a:r>
              <a:rPr lang="en-US" dirty="0" smtClean="0"/>
              <a:t>The  sectors which lead to the expansion are crops, livestock and forestry sector by 1.5, 1.9, and 2.8 percent, respectively.</a:t>
            </a:r>
          </a:p>
          <a:p>
            <a:r>
              <a:rPr lang="en-US" dirty="0" smtClean="0"/>
              <a:t>The fishery sector decreased by 1.8 percent.</a:t>
            </a:r>
            <a:endParaRPr lang="th-TH" dirty="0"/>
          </a:p>
        </p:txBody>
      </p:sp>
    </p:spTree>
    <p:extLst>
      <p:ext uri="{BB962C8B-B14F-4D97-AF65-F5344CB8AC3E}">
        <p14:creationId xmlns:p14="http://schemas.microsoft.com/office/powerpoint/2010/main" val="72318340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40</a:t>
            </a:fld>
            <a:endParaRPr lang="th-TH"/>
          </a:p>
        </p:txBody>
      </p:sp>
      <p:sp>
        <p:nvSpPr>
          <p:cNvPr id="2" name="Title 1"/>
          <p:cNvSpPr>
            <a:spLocks noGrp="1"/>
          </p:cNvSpPr>
          <p:nvPr>
            <p:ph type="title"/>
          </p:nvPr>
        </p:nvSpPr>
        <p:spPr/>
        <p:txBody>
          <a:bodyPr/>
          <a:lstStyle/>
          <a:p>
            <a:endParaRPr lang="th-TH"/>
          </a:p>
        </p:txBody>
      </p:sp>
      <p:pic>
        <p:nvPicPr>
          <p:cNvPr id="9218" name="Picture 2"/>
          <p:cNvPicPr>
            <a:picLocks noGrp="1" noChangeAspect="1" noChangeArrowheads="1"/>
          </p:cNvPicPr>
          <p:nvPr>
            <p:ph sz="quarter" idx="13"/>
          </p:nvPr>
        </p:nvPicPr>
        <p:blipFill rotWithShape="1">
          <a:blip r:embed="rId2">
            <a:extLst>
              <a:ext uri="{28A0092B-C50C-407E-A947-70E740481C1C}">
                <a14:useLocalDpi xmlns:a14="http://schemas.microsoft.com/office/drawing/2010/main" val="0"/>
              </a:ext>
            </a:extLst>
          </a:blip>
          <a:srcRect l="14171" t="9849" r="15433" b="5549"/>
          <a:stretch/>
        </p:blipFill>
        <p:spPr bwMode="auto">
          <a:xfrm>
            <a:off x="467544" y="260649"/>
            <a:ext cx="8208912"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62387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41</a:t>
            </a:fld>
            <a:endParaRPr lang="th-TH"/>
          </a:p>
        </p:txBody>
      </p:sp>
      <p:sp>
        <p:nvSpPr>
          <p:cNvPr id="2" name="Title 1"/>
          <p:cNvSpPr>
            <a:spLocks noGrp="1"/>
          </p:cNvSpPr>
          <p:nvPr>
            <p:ph type="title"/>
          </p:nvPr>
        </p:nvSpPr>
        <p:spPr>
          <a:xfrm>
            <a:off x="611561" y="4372168"/>
            <a:ext cx="7694240" cy="1433096"/>
          </a:xfrm>
        </p:spPr>
        <p:txBody>
          <a:bodyPr>
            <a:normAutofit/>
          </a:bodyPr>
          <a:lstStyle/>
          <a:p>
            <a:r>
              <a:rPr lang="en-US" sz="3600" dirty="0" smtClean="0"/>
              <a:t>Determinants of the Expansion</a:t>
            </a:r>
            <a:endParaRPr lang="th-TH" sz="3600" dirty="0"/>
          </a:p>
        </p:txBody>
      </p:sp>
      <p:sp>
        <p:nvSpPr>
          <p:cNvPr id="6" name="Content Placeholder 5"/>
          <p:cNvSpPr>
            <a:spLocks noGrp="1"/>
          </p:cNvSpPr>
          <p:nvPr>
            <p:ph sz="quarter" idx="13"/>
          </p:nvPr>
        </p:nvSpPr>
        <p:spPr>
          <a:xfrm>
            <a:off x="1143000" y="1268760"/>
            <a:ext cx="6400800" cy="2937480"/>
          </a:xfrm>
        </p:spPr>
        <p:txBody>
          <a:bodyPr/>
          <a:lstStyle/>
          <a:p>
            <a:r>
              <a:rPr lang="en-US" dirty="0" smtClean="0"/>
              <a:t>Favorable weather condition in the plantation of major economic crops, such as cassava, maize, oil palm and fruits.</a:t>
            </a:r>
            <a:endParaRPr lang="th-TH" dirty="0"/>
          </a:p>
        </p:txBody>
      </p:sp>
    </p:spTree>
    <p:extLst>
      <p:ext uri="{BB962C8B-B14F-4D97-AF65-F5344CB8AC3E}">
        <p14:creationId xmlns:p14="http://schemas.microsoft.com/office/powerpoint/2010/main" val="407370665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42</a:t>
            </a:fld>
            <a:endParaRPr lang="th-TH"/>
          </a:p>
        </p:txBody>
      </p:sp>
      <p:sp>
        <p:nvSpPr>
          <p:cNvPr id="2" name="Title 1"/>
          <p:cNvSpPr>
            <a:spLocks noGrp="1"/>
          </p:cNvSpPr>
          <p:nvPr>
            <p:ph type="title"/>
          </p:nvPr>
        </p:nvSpPr>
        <p:spPr/>
        <p:txBody>
          <a:bodyPr/>
          <a:lstStyle/>
          <a:p>
            <a:r>
              <a:rPr lang="en-US" dirty="0" smtClean="0"/>
              <a:t>Negative factors</a:t>
            </a:r>
            <a:endParaRPr lang="th-TH" dirty="0"/>
          </a:p>
        </p:txBody>
      </p:sp>
      <p:sp>
        <p:nvSpPr>
          <p:cNvPr id="3" name="Content Placeholder 2"/>
          <p:cNvSpPr>
            <a:spLocks noGrp="1"/>
          </p:cNvSpPr>
          <p:nvPr>
            <p:ph sz="quarter" idx="13"/>
          </p:nvPr>
        </p:nvSpPr>
        <p:spPr/>
        <p:txBody>
          <a:bodyPr/>
          <a:lstStyle/>
          <a:p>
            <a:r>
              <a:rPr lang="en-US" dirty="0" smtClean="0"/>
              <a:t>Drought during the end of 2013 up to the first quarter of 2014.</a:t>
            </a:r>
          </a:p>
          <a:p>
            <a:r>
              <a:rPr lang="en-US" dirty="0" smtClean="0"/>
              <a:t>Flood in September 2014</a:t>
            </a:r>
          </a:p>
          <a:p>
            <a:r>
              <a:rPr lang="en-US" dirty="0" smtClean="0"/>
              <a:t>Disease of the Early Mortality Syndrome (EMS) on shrimp production in 2013-14.</a:t>
            </a:r>
            <a:endParaRPr lang="th-TH" dirty="0"/>
          </a:p>
        </p:txBody>
      </p:sp>
    </p:spTree>
    <p:extLst>
      <p:ext uri="{BB962C8B-B14F-4D97-AF65-F5344CB8AC3E}">
        <p14:creationId xmlns:p14="http://schemas.microsoft.com/office/powerpoint/2010/main" val="368118656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43</a:t>
            </a:fld>
            <a:endParaRPr lang="th-TH"/>
          </a:p>
        </p:txBody>
      </p:sp>
      <p:sp>
        <p:nvSpPr>
          <p:cNvPr id="2" name="Title 1"/>
          <p:cNvSpPr>
            <a:spLocks noGrp="1"/>
          </p:cNvSpPr>
          <p:nvPr>
            <p:ph type="title"/>
          </p:nvPr>
        </p:nvSpPr>
        <p:spPr/>
        <p:txBody>
          <a:bodyPr/>
          <a:lstStyle/>
          <a:p>
            <a:endParaRPr lang="th-TH"/>
          </a:p>
        </p:txBody>
      </p:sp>
      <p:pic>
        <p:nvPicPr>
          <p:cNvPr id="5122" name="Picture 2"/>
          <p:cNvPicPr>
            <a:picLocks noGrp="1" noChangeAspect="1" noChangeArrowheads="1"/>
          </p:cNvPicPr>
          <p:nvPr>
            <p:ph sz="quarter" idx="13"/>
          </p:nvPr>
        </p:nvPicPr>
        <p:blipFill rotWithShape="1">
          <a:blip r:embed="rId2">
            <a:extLst>
              <a:ext uri="{28A0092B-C50C-407E-A947-70E740481C1C}">
                <a14:useLocalDpi xmlns:a14="http://schemas.microsoft.com/office/drawing/2010/main" val="0"/>
              </a:ext>
            </a:extLst>
          </a:blip>
          <a:srcRect l="21589" t="10101" r="23112" b="4228"/>
          <a:stretch/>
        </p:blipFill>
        <p:spPr bwMode="auto">
          <a:xfrm>
            <a:off x="467544" y="260648"/>
            <a:ext cx="8242116" cy="6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4489613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44</a:t>
            </a:fld>
            <a:endParaRPr lang="th-TH"/>
          </a:p>
        </p:txBody>
      </p:sp>
      <p:sp>
        <p:nvSpPr>
          <p:cNvPr id="2" name="Title 1"/>
          <p:cNvSpPr>
            <a:spLocks noGrp="1"/>
          </p:cNvSpPr>
          <p:nvPr>
            <p:ph type="title"/>
          </p:nvPr>
        </p:nvSpPr>
        <p:spPr/>
        <p:txBody>
          <a:bodyPr/>
          <a:lstStyle/>
          <a:p>
            <a:endParaRPr lang="th-TH"/>
          </a:p>
        </p:txBody>
      </p:sp>
      <p:pic>
        <p:nvPicPr>
          <p:cNvPr id="4098" name="Picture 2"/>
          <p:cNvPicPr>
            <a:picLocks noGrp="1" noChangeAspect="1" noChangeArrowheads="1"/>
          </p:cNvPicPr>
          <p:nvPr>
            <p:ph sz="quarter" idx="13"/>
          </p:nvPr>
        </p:nvPicPr>
        <p:blipFill rotWithShape="1">
          <a:blip r:embed="rId2">
            <a:extLst>
              <a:ext uri="{28A0092B-C50C-407E-A947-70E740481C1C}">
                <a14:useLocalDpi xmlns:a14="http://schemas.microsoft.com/office/drawing/2010/main" val="0"/>
              </a:ext>
            </a:extLst>
          </a:blip>
          <a:srcRect l="17957" t="17171" r="21590" b="13884"/>
          <a:stretch/>
        </p:blipFill>
        <p:spPr bwMode="auto">
          <a:xfrm>
            <a:off x="467544" y="332656"/>
            <a:ext cx="8208912" cy="57696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389442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45</a:t>
            </a:fld>
            <a:endParaRPr lang="th-TH"/>
          </a:p>
        </p:txBody>
      </p:sp>
      <p:sp>
        <p:nvSpPr>
          <p:cNvPr id="2" name="Title 1"/>
          <p:cNvSpPr>
            <a:spLocks noGrp="1"/>
          </p:cNvSpPr>
          <p:nvPr>
            <p:ph type="title"/>
          </p:nvPr>
        </p:nvSpPr>
        <p:spPr/>
        <p:txBody>
          <a:bodyPr/>
          <a:lstStyle/>
          <a:p>
            <a:endParaRPr lang="th-TH"/>
          </a:p>
        </p:txBody>
      </p:sp>
      <p:pic>
        <p:nvPicPr>
          <p:cNvPr id="6146" name="Picture 2"/>
          <p:cNvPicPr>
            <a:picLocks noGrp="1" noChangeAspect="1" noChangeArrowheads="1"/>
          </p:cNvPicPr>
          <p:nvPr>
            <p:ph sz="quarter" idx="13"/>
          </p:nvPr>
        </p:nvPicPr>
        <p:blipFill rotWithShape="1">
          <a:blip r:embed="rId2">
            <a:extLst>
              <a:ext uri="{28A0092B-C50C-407E-A947-70E740481C1C}">
                <a14:useLocalDpi xmlns:a14="http://schemas.microsoft.com/office/drawing/2010/main" val="0"/>
              </a:ext>
            </a:extLst>
          </a:blip>
          <a:srcRect l="16696" t="16416" r="22378" b="7064"/>
          <a:stretch/>
        </p:blipFill>
        <p:spPr bwMode="auto">
          <a:xfrm>
            <a:off x="467544" y="332656"/>
            <a:ext cx="8208912" cy="56886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051327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46</a:t>
            </a:fld>
            <a:endParaRPr lang="th-TH"/>
          </a:p>
        </p:txBody>
      </p:sp>
      <p:sp>
        <p:nvSpPr>
          <p:cNvPr id="2" name="Title 1"/>
          <p:cNvSpPr>
            <a:spLocks noGrp="1"/>
          </p:cNvSpPr>
          <p:nvPr>
            <p:ph type="title"/>
          </p:nvPr>
        </p:nvSpPr>
        <p:spPr/>
        <p:txBody>
          <a:bodyPr/>
          <a:lstStyle/>
          <a:p>
            <a:endParaRPr lang="th-TH"/>
          </a:p>
        </p:txBody>
      </p:sp>
      <p:pic>
        <p:nvPicPr>
          <p:cNvPr id="7170" name="Picture 2"/>
          <p:cNvPicPr>
            <a:picLocks noGrp="1" noChangeAspect="1" noChangeArrowheads="1"/>
          </p:cNvPicPr>
          <p:nvPr>
            <p:ph sz="quarter" idx="13"/>
          </p:nvPr>
        </p:nvPicPr>
        <p:blipFill rotWithShape="1">
          <a:blip r:embed="rId2" cstate="print">
            <a:extLst>
              <a:ext uri="{28A0092B-C50C-407E-A947-70E740481C1C}">
                <a14:useLocalDpi xmlns:a14="http://schemas.microsoft.com/office/drawing/2010/main" val="0"/>
              </a:ext>
            </a:extLst>
          </a:blip>
          <a:srcRect l="21014" t="20383" r="22453" b="17122"/>
          <a:stretch/>
        </p:blipFill>
        <p:spPr bwMode="auto">
          <a:xfrm>
            <a:off x="1115617" y="764704"/>
            <a:ext cx="6624736"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790277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47</a:t>
            </a:fld>
            <a:endParaRPr lang="th-TH"/>
          </a:p>
        </p:txBody>
      </p:sp>
      <p:sp>
        <p:nvSpPr>
          <p:cNvPr id="2" name="Title 1"/>
          <p:cNvSpPr>
            <a:spLocks noGrp="1"/>
          </p:cNvSpPr>
          <p:nvPr>
            <p:ph type="title"/>
          </p:nvPr>
        </p:nvSpPr>
        <p:spPr/>
        <p:txBody>
          <a:bodyPr/>
          <a:lstStyle/>
          <a:p>
            <a:endParaRPr lang="th-TH"/>
          </a:p>
        </p:txBody>
      </p:sp>
      <p:pic>
        <p:nvPicPr>
          <p:cNvPr id="8194" name="Picture 2"/>
          <p:cNvPicPr>
            <a:picLocks noGrp="1" noChangeAspect="1" noChangeArrowheads="1"/>
          </p:cNvPicPr>
          <p:nvPr>
            <p:ph sz="quarter" idx="13"/>
          </p:nvPr>
        </p:nvPicPr>
        <p:blipFill rotWithShape="1">
          <a:blip r:embed="rId2">
            <a:extLst>
              <a:ext uri="{28A0092B-C50C-407E-A947-70E740481C1C}">
                <a14:useLocalDpi xmlns:a14="http://schemas.microsoft.com/office/drawing/2010/main" val="0"/>
              </a:ext>
            </a:extLst>
          </a:blip>
          <a:srcRect l="17327" t="16416" r="23009" b="11357"/>
          <a:stretch/>
        </p:blipFill>
        <p:spPr bwMode="auto">
          <a:xfrm>
            <a:off x="467544" y="260648"/>
            <a:ext cx="8208912"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73706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48</a:t>
            </a:fld>
            <a:endParaRPr lang="th-TH"/>
          </a:p>
        </p:txBody>
      </p:sp>
      <p:sp>
        <p:nvSpPr>
          <p:cNvPr id="2" name="Title 1"/>
          <p:cNvSpPr>
            <a:spLocks noGrp="1"/>
          </p:cNvSpPr>
          <p:nvPr>
            <p:ph type="title"/>
          </p:nvPr>
        </p:nvSpPr>
        <p:spPr>
          <a:xfrm>
            <a:off x="1793289" y="4653136"/>
            <a:ext cx="6512511" cy="1224136"/>
          </a:xfrm>
        </p:spPr>
        <p:txBody>
          <a:bodyPr/>
          <a:lstStyle/>
          <a:p>
            <a:r>
              <a:rPr lang="en-US" dirty="0" smtClean="0"/>
              <a:t>Outlook in 2015</a:t>
            </a:r>
            <a:br>
              <a:rPr lang="en-US" dirty="0" smtClean="0"/>
            </a:br>
            <a:r>
              <a:rPr lang="en-US" sz="2000" dirty="0" smtClean="0"/>
              <a:t>Office of Agricultural Economics</a:t>
            </a:r>
            <a:endParaRPr lang="th-TH" sz="2000"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1468187759"/>
              </p:ext>
            </p:extLst>
          </p:nvPr>
        </p:nvGraphicFramePr>
        <p:xfrm>
          <a:off x="395536" y="404667"/>
          <a:ext cx="8075241" cy="3944367"/>
        </p:xfrm>
        <a:graphic>
          <a:graphicData uri="http://schemas.openxmlformats.org/drawingml/2006/table">
            <a:tbl>
              <a:tblPr firstRow="1" bandRow="1">
                <a:tableStyleId>{5C22544A-7EE6-4342-B048-85BDC9FD1C3A}</a:tableStyleId>
              </a:tblPr>
              <a:tblGrid>
                <a:gridCol w="2691747"/>
                <a:gridCol w="2691747"/>
                <a:gridCol w="2691747"/>
              </a:tblGrid>
              <a:tr h="563481">
                <a:tc>
                  <a:txBody>
                    <a:bodyPr/>
                    <a:lstStyle/>
                    <a:p>
                      <a:r>
                        <a:rPr lang="en-US" sz="2000" dirty="0" smtClean="0"/>
                        <a:t>sectors</a:t>
                      </a:r>
                      <a:endParaRPr lang="th-TH" sz="2000" dirty="0"/>
                    </a:p>
                  </a:txBody>
                  <a:tcPr/>
                </a:tc>
                <a:tc>
                  <a:txBody>
                    <a:bodyPr/>
                    <a:lstStyle/>
                    <a:p>
                      <a:r>
                        <a:rPr lang="en-US" sz="2000" dirty="0" smtClean="0"/>
                        <a:t>2014</a:t>
                      </a:r>
                      <a:endParaRPr lang="th-TH" sz="2000" dirty="0"/>
                    </a:p>
                  </a:txBody>
                  <a:tcPr/>
                </a:tc>
                <a:tc>
                  <a:txBody>
                    <a:bodyPr/>
                    <a:lstStyle/>
                    <a:p>
                      <a:r>
                        <a:rPr lang="en-US" sz="2000" dirty="0" smtClean="0"/>
                        <a:t>2015</a:t>
                      </a:r>
                      <a:endParaRPr lang="th-TH" sz="2000" dirty="0"/>
                    </a:p>
                  </a:txBody>
                  <a:tcPr/>
                </a:tc>
              </a:tr>
              <a:tr h="563481">
                <a:tc>
                  <a:txBody>
                    <a:bodyPr/>
                    <a:lstStyle/>
                    <a:p>
                      <a:r>
                        <a:rPr lang="en-US" sz="2000" dirty="0" smtClean="0"/>
                        <a:t>Agriculture</a:t>
                      </a:r>
                      <a:endParaRPr lang="th-TH" sz="2000" dirty="0"/>
                    </a:p>
                  </a:txBody>
                  <a:tcPr/>
                </a:tc>
                <a:tc>
                  <a:txBody>
                    <a:bodyPr/>
                    <a:lstStyle/>
                    <a:p>
                      <a:r>
                        <a:rPr lang="en-US" sz="2000" dirty="0" smtClean="0"/>
                        <a:t>1.2</a:t>
                      </a:r>
                      <a:endParaRPr lang="th-TH" sz="2000" dirty="0"/>
                    </a:p>
                  </a:txBody>
                  <a:tcPr/>
                </a:tc>
                <a:tc>
                  <a:txBody>
                    <a:bodyPr/>
                    <a:lstStyle/>
                    <a:p>
                      <a:r>
                        <a:rPr lang="en-US" sz="2000" dirty="0" smtClean="0"/>
                        <a:t>2.0-3.0</a:t>
                      </a:r>
                      <a:endParaRPr lang="th-TH" sz="2000" dirty="0"/>
                    </a:p>
                  </a:txBody>
                  <a:tcPr/>
                </a:tc>
              </a:tr>
              <a:tr h="563481">
                <a:tc>
                  <a:txBody>
                    <a:bodyPr/>
                    <a:lstStyle/>
                    <a:p>
                      <a:r>
                        <a:rPr lang="en-US" sz="2000" dirty="0" smtClean="0"/>
                        <a:t>crops</a:t>
                      </a:r>
                      <a:endParaRPr lang="th-TH" sz="2000" dirty="0"/>
                    </a:p>
                  </a:txBody>
                  <a:tcPr/>
                </a:tc>
                <a:tc>
                  <a:txBody>
                    <a:bodyPr/>
                    <a:lstStyle/>
                    <a:p>
                      <a:r>
                        <a:rPr lang="en-US" sz="2000" dirty="0" smtClean="0"/>
                        <a:t>1.5</a:t>
                      </a:r>
                      <a:endParaRPr lang="th-TH" sz="2000" dirty="0"/>
                    </a:p>
                  </a:txBody>
                  <a:tcPr/>
                </a:tc>
                <a:tc>
                  <a:txBody>
                    <a:bodyPr/>
                    <a:lstStyle/>
                    <a:p>
                      <a:r>
                        <a:rPr lang="en-US" sz="2000" dirty="0" smtClean="0"/>
                        <a:t>2.2-3.2</a:t>
                      </a:r>
                      <a:endParaRPr lang="th-TH" sz="2000" dirty="0"/>
                    </a:p>
                  </a:txBody>
                  <a:tcPr/>
                </a:tc>
              </a:tr>
              <a:tr h="563481">
                <a:tc>
                  <a:txBody>
                    <a:bodyPr/>
                    <a:lstStyle/>
                    <a:p>
                      <a:r>
                        <a:rPr lang="en-US" sz="2000" dirty="0" smtClean="0"/>
                        <a:t>livestock</a:t>
                      </a:r>
                      <a:endParaRPr lang="th-TH" sz="2000" dirty="0"/>
                    </a:p>
                  </a:txBody>
                  <a:tcPr/>
                </a:tc>
                <a:tc>
                  <a:txBody>
                    <a:bodyPr/>
                    <a:lstStyle/>
                    <a:p>
                      <a:r>
                        <a:rPr lang="en-US" sz="2000" dirty="0" smtClean="0"/>
                        <a:t>1.9</a:t>
                      </a:r>
                      <a:endParaRPr lang="th-TH" sz="2000" dirty="0"/>
                    </a:p>
                  </a:txBody>
                  <a:tcPr/>
                </a:tc>
                <a:tc>
                  <a:txBody>
                    <a:bodyPr/>
                    <a:lstStyle/>
                    <a:p>
                      <a:r>
                        <a:rPr lang="en-US" sz="2000" dirty="0" smtClean="0"/>
                        <a:t>1.5-2.5</a:t>
                      </a:r>
                      <a:endParaRPr lang="th-TH" sz="2000" dirty="0"/>
                    </a:p>
                  </a:txBody>
                  <a:tcPr/>
                </a:tc>
              </a:tr>
              <a:tr h="563481">
                <a:tc>
                  <a:txBody>
                    <a:bodyPr/>
                    <a:lstStyle/>
                    <a:p>
                      <a:r>
                        <a:rPr lang="en-US" sz="2000" dirty="0" smtClean="0"/>
                        <a:t>fishery</a:t>
                      </a:r>
                      <a:endParaRPr lang="th-TH" sz="2000" dirty="0"/>
                    </a:p>
                  </a:txBody>
                  <a:tcPr/>
                </a:tc>
                <a:tc>
                  <a:txBody>
                    <a:bodyPr/>
                    <a:lstStyle/>
                    <a:p>
                      <a:r>
                        <a:rPr lang="en-US" sz="2000" dirty="0" smtClean="0"/>
                        <a:t>-1.8</a:t>
                      </a:r>
                      <a:endParaRPr lang="th-TH" sz="2000" dirty="0"/>
                    </a:p>
                  </a:txBody>
                  <a:tcPr/>
                </a:tc>
                <a:tc>
                  <a:txBody>
                    <a:bodyPr/>
                    <a:lstStyle/>
                    <a:p>
                      <a:r>
                        <a:rPr lang="en-US" sz="2000" dirty="0" smtClean="0"/>
                        <a:t>1.0-2.0</a:t>
                      </a:r>
                      <a:endParaRPr lang="th-TH" sz="2000" dirty="0"/>
                    </a:p>
                  </a:txBody>
                  <a:tcPr/>
                </a:tc>
              </a:tr>
              <a:tr h="563481">
                <a:tc>
                  <a:txBody>
                    <a:bodyPr/>
                    <a:lstStyle/>
                    <a:p>
                      <a:r>
                        <a:rPr lang="en-US" sz="2000" dirty="0" smtClean="0"/>
                        <a:t>Agricultural services</a:t>
                      </a:r>
                      <a:endParaRPr lang="th-TH" sz="2000" dirty="0"/>
                    </a:p>
                  </a:txBody>
                  <a:tcPr/>
                </a:tc>
                <a:tc>
                  <a:txBody>
                    <a:bodyPr/>
                    <a:lstStyle/>
                    <a:p>
                      <a:r>
                        <a:rPr lang="en-US" sz="2000" dirty="0" smtClean="0"/>
                        <a:t>-0.5</a:t>
                      </a:r>
                      <a:endParaRPr lang="th-TH" sz="2000" dirty="0"/>
                    </a:p>
                  </a:txBody>
                  <a:tcPr/>
                </a:tc>
                <a:tc>
                  <a:txBody>
                    <a:bodyPr/>
                    <a:lstStyle/>
                    <a:p>
                      <a:r>
                        <a:rPr lang="en-US" sz="2000" dirty="0" smtClean="0"/>
                        <a:t>-3.0</a:t>
                      </a:r>
                      <a:endParaRPr lang="th-TH" sz="2000" dirty="0"/>
                    </a:p>
                  </a:txBody>
                  <a:tcPr/>
                </a:tc>
              </a:tr>
              <a:tr h="563481">
                <a:tc>
                  <a:txBody>
                    <a:bodyPr/>
                    <a:lstStyle/>
                    <a:p>
                      <a:r>
                        <a:rPr lang="en-US" sz="2000" dirty="0" smtClean="0"/>
                        <a:t>forestry</a:t>
                      </a:r>
                      <a:endParaRPr lang="th-TH" sz="2000" dirty="0"/>
                    </a:p>
                  </a:txBody>
                  <a:tcPr/>
                </a:tc>
                <a:tc>
                  <a:txBody>
                    <a:bodyPr/>
                    <a:lstStyle/>
                    <a:p>
                      <a:r>
                        <a:rPr lang="en-US" sz="2000" dirty="0" smtClean="0"/>
                        <a:t>2.8</a:t>
                      </a:r>
                      <a:endParaRPr lang="th-TH" sz="2000" dirty="0"/>
                    </a:p>
                  </a:txBody>
                  <a:tcPr/>
                </a:tc>
                <a:tc>
                  <a:txBody>
                    <a:bodyPr/>
                    <a:lstStyle/>
                    <a:p>
                      <a:r>
                        <a:rPr lang="en-US" sz="2000" dirty="0" smtClean="0"/>
                        <a:t>2.5-3.5</a:t>
                      </a:r>
                      <a:endParaRPr lang="th-TH" sz="2000" dirty="0"/>
                    </a:p>
                  </a:txBody>
                  <a:tcPr/>
                </a:tc>
              </a:tr>
            </a:tbl>
          </a:graphicData>
        </a:graphic>
      </p:graphicFrame>
    </p:spTree>
    <p:extLst>
      <p:ext uri="{BB962C8B-B14F-4D97-AF65-F5344CB8AC3E}">
        <p14:creationId xmlns:p14="http://schemas.microsoft.com/office/powerpoint/2010/main" val="155100171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49</a:t>
            </a:fld>
            <a:endParaRPr lang="th-TH"/>
          </a:p>
        </p:txBody>
      </p:sp>
      <p:sp>
        <p:nvSpPr>
          <p:cNvPr id="2" name="Title 1"/>
          <p:cNvSpPr>
            <a:spLocks noGrp="1"/>
          </p:cNvSpPr>
          <p:nvPr>
            <p:ph type="title"/>
          </p:nvPr>
        </p:nvSpPr>
        <p:spPr/>
        <p:txBody>
          <a:bodyPr/>
          <a:lstStyle/>
          <a:p>
            <a:r>
              <a:rPr lang="en-US" dirty="0" smtClean="0"/>
              <a:t>Risks</a:t>
            </a:r>
            <a:endParaRPr lang="th-TH" dirty="0"/>
          </a:p>
        </p:txBody>
      </p:sp>
      <p:sp>
        <p:nvSpPr>
          <p:cNvPr id="3" name="Content Placeholder 2"/>
          <p:cNvSpPr>
            <a:spLocks noGrp="1"/>
          </p:cNvSpPr>
          <p:nvPr>
            <p:ph sz="quarter" idx="13"/>
          </p:nvPr>
        </p:nvSpPr>
        <p:spPr/>
        <p:txBody>
          <a:bodyPr/>
          <a:lstStyle/>
          <a:p>
            <a:r>
              <a:rPr lang="en-US" dirty="0" smtClean="0"/>
              <a:t>Drought that has been starting since late of 2014. The shortage of water in main reservoirs will affect on rice production during the second crop.</a:t>
            </a:r>
            <a:endParaRPr lang="th-TH" dirty="0"/>
          </a:p>
        </p:txBody>
      </p:sp>
    </p:spTree>
    <p:extLst>
      <p:ext uri="{BB962C8B-B14F-4D97-AF65-F5344CB8AC3E}">
        <p14:creationId xmlns:p14="http://schemas.microsoft.com/office/powerpoint/2010/main" val="237339293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Chanin Mephokee</a:t>
            </a:r>
            <a:endParaRPr lang="th-TH"/>
          </a:p>
        </p:txBody>
      </p:sp>
      <p:sp>
        <p:nvSpPr>
          <p:cNvPr id="3" name="Slide Number Placeholder 2"/>
          <p:cNvSpPr>
            <a:spLocks noGrp="1"/>
          </p:cNvSpPr>
          <p:nvPr>
            <p:ph type="sldNum" sz="quarter" idx="12"/>
          </p:nvPr>
        </p:nvSpPr>
        <p:spPr/>
        <p:txBody>
          <a:bodyPr/>
          <a:lstStyle/>
          <a:p>
            <a:fld id="{0C239E30-151B-4DF4-885C-DF48A0E03858}" type="slidenum">
              <a:rPr lang="th-TH" smtClean="0"/>
              <a:t>50</a:t>
            </a:fld>
            <a:endParaRPr lang="th-TH"/>
          </a:p>
        </p:txBody>
      </p:sp>
      <p:sp>
        <p:nvSpPr>
          <p:cNvPr id="4" name="Title 3"/>
          <p:cNvSpPr>
            <a:spLocks noGrp="1"/>
          </p:cNvSpPr>
          <p:nvPr>
            <p:ph type="title"/>
          </p:nvPr>
        </p:nvSpPr>
        <p:spPr>
          <a:xfrm>
            <a:off x="1793289" y="5661248"/>
            <a:ext cx="6512511" cy="504056"/>
          </a:xfrm>
        </p:spPr>
        <p:txBody>
          <a:bodyPr/>
          <a:lstStyle/>
          <a:p>
            <a:endParaRPr lang="th-TH" dirty="0"/>
          </a:p>
        </p:txBody>
      </p:sp>
      <p:pic>
        <p:nvPicPr>
          <p:cNvPr id="1026" name="Picture 2"/>
          <p:cNvPicPr>
            <a:picLocks noGrp="1" noChangeAspect="1" noChangeArrowheads="1"/>
          </p:cNvPicPr>
          <p:nvPr>
            <p:ph sz="quarter" idx="13"/>
          </p:nvPr>
        </p:nvPicPr>
        <p:blipFill rotWithShape="1">
          <a:blip r:embed="rId2">
            <a:extLst>
              <a:ext uri="{28A0092B-C50C-407E-A947-70E740481C1C}">
                <a14:useLocalDpi xmlns:a14="http://schemas.microsoft.com/office/drawing/2010/main" val="0"/>
              </a:ext>
            </a:extLst>
          </a:blip>
          <a:srcRect l="14641" t="13477" r="15874" b="7254"/>
          <a:stretch/>
        </p:blipFill>
        <p:spPr bwMode="auto">
          <a:xfrm>
            <a:off x="539552" y="332656"/>
            <a:ext cx="8208912"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49230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smtClean="0"/>
              <a:t>Chanin Mephokee</a:t>
            </a:r>
            <a:endParaRPr lang="th-TH"/>
          </a:p>
        </p:txBody>
      </p:sp>
      <p:sp>
        <p:nvSpPr>
          <p:cNvPr id="5" name="Slide Number Placeholder 4"/>
          <p:cNvSpPr>
            <a:spLocks noGrp="1"/>
          </p:cNvSpPr>
          <p:nvPr>
            <p:ph type="sldNum" sz="quarter" idx="12"/>
          </p:nvPr>
        </p:nvSpPr>
        <p:spPr/>
        <p:txBody>
          <a:bodyPr/>
          <a:lstStyle/>
          <a:p>
            <a:fld id="{0C239E30-151B-4DF4-885C-DF48A0E03858}" type="slidenum">
              <a:rPr lang="th-TH" smtClean="0"/>
              <a:t>51</a:t>
            </a:fld>
            <a:endParaRPr lang="th-TH"/>
          </a:p>
        </p:txBody>
      </p:sp>
      <p:sp>
        <p:nvSpPr>
          <p:cNvPr id="2" name="Title 1"/>
          <p:cNvSpPr>
            <a:spLocks noGrp="1"/>
          </p:cNvSpPr>
          <p:nvPr>
            <p:ph type="title"/>
          </p:nvPr>
        </p:nvSpPr>
        <p:spPr/>
        <p:txBody>
          <a:bodyPr/>
          <a:lstStyle/>
          <a:p>
            <a:r>
              <a:rPr lang="en-US" dirty="0" smtClean="0"/>
              <a:t>Reading Lists</a:t>
            </a:r>
            <a:endParaRPr lang="th-TH" dirty="0"/>
          </a:p>
        </p:txBody>
      </p:sp>
      <p:sp>
        <p:nvSpPr>
          <p:cNvPr id="3" name="Content Placeholder 2"/>
          <p:cNvSpPr>
            <a:spLocks noGrp="1"/>
          </p:cNvSpPr>
          <p:nvPr>
            <p:ph sz="quarter" idx="13"/>
          </p:nvPr>
        </p:nvSpPr>
        <p:spPr/>
        <p:txBody>
          <a:bodyPr/>
          <a:lstStyle/>
          <a:p>
            <a:r>
              <a:rPr lang="en-US" dirty="0" err="1" smtClean="0"/>
              <a:t>Singhapreecha</a:t>
            </a:r>
            <a:r>
              <a:rPr lang="en-US" dirty="0" smtClean="0"/>
              <a:t>, </a:t>
            </a:r>
            <a:r>
              <a:rPr lang="en-US" dirty="0" err="1" smtClean="0"/>
              <a:t>Charuk</a:t>
            </a:r>
            <a:r>
              <a:rPr lang="en-US" dirty="0" smtClean="0"/>
              <a:t>,” Agricultural Policy Development in Thailand”, Faculty of Economics, </a:t>
            </a:r>
            <a:r>
              <a:rPr lang="en-US" dirty="0" err="1" smtClean="0"/>
              <a:t>Chiangmai</a:t>
            </a:r>
            <a:r>
              <a:rPr lang="en-US" dirty="0" smtClean="0"/>
              <a:t> University, 2014.</a:t>
            </a:r>
          </a:p>
          <a:p>
            <a:r>
              <a:rPr lang="en-US" dirty="0" err="1" smtClean="0"/>
              <a:t>Warr</a:t>
            </a:r>
            <a:r>
              <a:rPr lang="en-US" dirty="0" smtClean="0"/>
              <a:t>, Peter and </a:t>
            </a:r>
            <a:r>
              <a:rPr lang="en-US" dirty="0" err="1" smtClean="0"/>
              <a:t>Archanun</a:t>
            </a:r>
            <a:r>
              <a:rPr lang="en-US" dirty="0" smtClean="0"/>
              <a:t> </a:t>
            </a:r>
            <a:r>
              <a:rPr lang="en-US" dirty="0" err="1" smtClean="0"/>
              <a:t>Kohpaiboon</a:t>
            </a:r>
            <a:r>
              <a:rPr lang="en-US" dirty="0" smtClean="0"/>
              <a:t>, “Distortions to Agricultural Incentives in Thailand”, Agricultural Distortions Working Paper 25, the World Bank, December 2007</a:t>
            </a:r>
            <a:endParaRPr lang="th-TH" dirty="0"/>
          </a:p>
        </p:txBody>
      </p:sp>
    </p:spTree>
    <p:extLst>
      <p:ext uri="{BB962C8B-B14F-4D97-AF65-F5344CB8AC3E}">
        <p14:creationId xmlns:p14="http://schemas.microsoft.com/office/powerpoint/2010/main" val="386812663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Chanin Mephokee</a:t>
            </a:r>
            <a:endParaRPr lang="th-TH"/>
          </a:p>
        </p:txBody>
      </p:sp>
      <p:sp>
        <p:nvSpPr>
          <p:cNvPr id="3" name="Slide Number Placeholder 2"/>
          <p:cNvSpPr>
            <a:spLocks noGrp="1"/>
          </p:cNvSpPr>
          <p:nvPr>
            <p:ph type="sldNum" sz="quarter" idx="12"/>
          </p:nvPr>
        </p:nvSpPr>
        <p:spPr/>
        <p:txBody>
          <a:bodyPr/>
          <a:lstStyle/>
          <a:p>
            <a:fld id="{0C239E30-151B-4DF4-885C-DF48A0E03858}" type="slidenum">
              <a:rPr lang="th-TH" smtClean="0"/>
              <a:t>52</a:t>
            </a:fld>
            <a:endParaRPr lang="th-TH"/>
          </a:p>
        </p:txBody>
      </p:sp>
      <p:sp>
        <p:nvSpPr>
          <p:cNvPr id="4" name="Title 3"/>
          <p:cNvSpPr>
            <a:spLocks noGrp="1"/>
          </p:cNvSpPr>
          <p:nvPr>
            <p:ph type="title"/>
          </p:nvPr>
        </p:nvSpPr>
        <p:spPr/>
        <p:txBody>
          <a:bodyPr/>
          <a:lstStyle/>
          <a:p>
            <a:r>
              <a:rPr lang="en-US" dirty="0" smtClean="0"/>
              <a:t>Question</a:t>
            </a:r>
            <a:endParaRPr lang="en-US" dirty="0"/>
          </a:p>
        </p:txBody>
      </p:sp>
      <p:sp>
        <p:nvSpPr>
          <p:cNvPr id="5" name="Content Placeholder 4"/>
          <p:cNvSpPr>
            <a:spLocks noGrp="1"/>
          </p:cNvSpPr>
          <p:nvPr>
            <p:ph sz="quarter" idx="13"/>
          </p:nvPr>
        </p:nvSpPr>
        <p:spPr/>
        <p:txBody>
          <a:bodyPr/>
          <a:lstStyle/>
          <a:p>
            <a:r>
              <a:rPr lang="en-US" dirty="0" smtClean="0"/>
              <a:t>Explain why for the past five decades, Thailand agricultural sector has been unable to be modernized or increase in productivity. Is it the policy-making problem or economic structural problem? Provide evidence to support your statement.</a:t>
            </a:r>
          </a:p>
          <a:p>
            <a:pPr marL="45720" indent="0">
              <a:buNone/>
            </a:pPr>
            <a:endParaRPr lang="en-US" dirty="0"/>
          </a:p>
        </p:txBody>
      </p:sp>
    </p:spTree>
    <p:extLst>
      <p:ext uri="{BB962C8B-B14F-4D97-AF65-F5344CB8AC3E}">
        <p14:creationId xmlns:p14="http://schemas.microsoft.com/office/powerpoint/2010/main" val="3223902409"/>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527</TotalTime>
  <Words>2866</Words>
  <Application>Microsoft Office PowerPoint</Application>
  <PresentationFormat>On-screen Show (4:3)</PresentationFormat>
  <Paragraphs>647</Paragraphs>
  <Slides>52</Slides>
  <Notes>0</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Slipstream</vt:lpstr>
      <vt:lpstr>Agricultural Sector</vt:lpstr>
      <vt:lpstr>Background</vt:lpstr>
      <vt:lpstr>Declining Sector</vt:lpstr>
      <vt:lpstr>Real Growth of GDP, Thailand</vt:lpstr>
      <vt:lpstr>Industry share of agricultural value-added  Source: NESDB</vt:lpstr>
      <vt:lpstr>Intermediate Input</vt:lpstr>
      <vt:lpstr>PowerPoint Presentation</vt:lpstr>
      <vt:lpstr>PowerPoint Presentation</vt:lpstr>
      <vt:lpstr>Sales to intermediate users as a share of industry total sales</vt:lpstr>
      <vt:lpstr>Industry sales to export users as a share of industry total sales</vt:lpstr>
      <vt:lpstr>Thailand is a major net agricultural exporter.</vt:lpstr>
      <vt:lpstr>Dependence on Imported Fertilizers million ton</vt:lpstr>
      <vt:lpstr>  Use of chemicals herbicide, insecticide and fungicide     herbicide, insecticide and fungicide million ton</vt:lpstr>
      <vt:lpstr>Policies</vt:lpstr>
      <vt:lpstr>Policy</vt:lpstr>
      <vt:lpstr>Paddy Pledging Program</vt:lpstr>
      <vt:lpstr>Siamwalla, Setboonsarng, and Patamasiriwat  (1993)</vt:lpstr>
      <vt:lpstr>Democratic Effects Since 1973</vt:lpstr>
      <vt:lpstr>PowerPoint Presentation</vt:lpstr>
      <vt:lpstr>PowerPoint Presentation</vt:lpstr>
      <vt:lpstr>Populist Policy</vt:lpstr>
      <vt:lpstr>Pricing Policies</vt:lpstr>
      <vt:lpstr>Rice</vt:lpstr>
      <vt:lpstr>Table Normal Prices of Paddy</vt:lpstr>
      <vt:lpstr>Cassava</vt:lpstr>
      <vt:lpstr>Price comparisons for cassava, Thailand nominal price of cassava pellet basis(baht/ton)</vt:lpstr>
      <vt:lpstr>Sugar</vt:lpstr>
      <vt:lpstr>Home Price Scheme</vt:lpstr>
      <vt:lpstr>PowerPoint Presentation</vt:lpstr>
      <vt:lpstr>Price comparisons  for sugar, Thailand nominal price of raw sugar basis (baht/ton)</vt:lpstr>
      <vt:lpstr>Rubber</vt:lpstr>
      <vt:lpstr>Price comparisons for rubber, Thailand nominal price for raw rubber sheet basis (baht/ton)</vt:lpstr>
      <vt:lpstr>PowerPoint Presentation</vt:lpstr>
      <vt:lpstr>Import Quota for Palm oil, Thailand</vt:lpstr>
      <vt:lpstr>soybean</vt:lpstr>
      <vt:lpstr>Price comparisons for soybeans, Thailand nominal price for mixed grade soybean grain basis (baht/ton)</vt:lpstr>
      <vt:lpstr>Future Reform</vt:lpstr>
      <vt:lpstr>PowerPoint Presentation</vt:lpstr>
      <vt:lpstr>Agricultural Economy in 2014</vt:lpstr>
      <vt:lpstr>PowerPoint Presentation</vt:lpstr>
      <vt:lpstr>Determinants of the Expansion</vt:lpstr>
      <vt:lpstr>Negative factors</vt:lpstr>
      <vt:lpstr>PowerPoint Presentation</vt:lpstr>
      <vt:lpstr>PowerPoint Presentation</vt:lpstr>
      <vt:lpstr>PowerPoint Presentation</vt:lpstr>
      <vt:lpstr>PowerPoint Presentation</vt:lpstr>
      <vt:lpstr>PowerPoint Presentation</vt:lpstr>
      <vt:lpstr>Outlook in 2015 Office of Agricultural Economics</vt:lpstr>
      <vt:lpstr>Risks</vt:lpstr>
      <vt:lpstr>PowerPoint Presentation</vt:lpstr>
      <vt:lpstr>Reading Lists</vt:lpstr>
      <vt:lpstr>Question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Agricultural Sector</dc:title>
  <dc:creator>Chanin  Mephokee</dc:creator>
  <cp:lastModifiedBy>Chanin  Mephokee</cp:lastModifiedBy>
  <cp:revision>75</cp:revision>
  <cp:lastPrinted>2015-03-23T06:31:23Z</cp:lastPrinted>
  <dcterms:created xsi:type="dcterms:W3CDTF">2015-03-20T06:28:14Z</dcterms:created>
  <dcterms:modified xsi:type="dcterms:W3CDTF">2015-09-15T10:27:11Z</dcterms:modified>
</cp:coreProperties>
</file>