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5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2" r:id="rId6"/>
    <p:sldId id="277" r:id="rId7"/>
    <p:sldId id="278" r:id="rId8"/>
    <p:sldId id="279" r:id="rId9"/>
    <p:sldId id="282" r:id="rId10"/>
    <p:sldId id="280" r:id="rId11"/>
    <p:sldId id="281" r:id="rId12"/>
    <p:sldId id="283" r:id="rId13"/>
    <p:sldId id="284" r:id="rId14"/>
    <p:sldId id="285" r:id="rId15"/>
    <p:sldId id="286" r:id="rId16"/>
    <p:sldId id="288" r:id="rId17"/>
    <p:sldId id="289" r:id="rId18"/>
    <p:sldId id="287" r:id="rId19"/>
    <p:sldId id="290" r:id="rId20"/>
    <p:sldId id="291" r:id="rId21"/>
    <p:sldId id="292" r:id="rId22"/>
    <p:sldId id="293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9E2516-56FF-40E7-ADFD-63E7515D5D11}" type="datetimeFigureOut">
              <a:rPr lang="th-TH" smtClean="0"/>
              <a:t>19/09/63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CCC130-826B-4DE0-A0F1-81DF4D160EE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8983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CCC130-826B-4DE0-A0F1-81DF4D160EE2}" type="slidenum">
              <a:rPr lang="th-TH" smtClean="0"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54742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512944E-EAB2-44CC-8422-258C22C7B025}" type="datetimeFigureOut">
              <a:rPr lang="th-TH" smtClean="0"/>
              <a:t>19/09/63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32498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19/09/63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778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512944E-EAB2-44CC-8422-258C22C7B025}" type="datetimeFigureOut">
              <a:rPr lang="th-TH" smtClean="0"/>
              <a:t>19/09/63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 title="left scallop shape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 title="left scallop inline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540552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19/09/63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038694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19/09/63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5967674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19/09/63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66622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19/09/63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35459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fld id="{9512944E-EAB2-44CC-8422-258C22C7B025}" type="datetimeFigureOut">
              <a:rPr lang="th-TH" smtClean="0"/>
              <a:t>19/09/63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586751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fld id="{9512944E-EAB2-44CC-8422-258C22C7B025}" type="datetimeFigureOut">
              <a:rPr lang="th-TH" smtClean="0"/>
              <a:t>19/09/63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83204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19/09/63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90672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944E-EAB2-44CC-8422-258C22C7B025}" type="datetimeFigureOut">
              <a:rPr lang="th-TH" smtClean="0"/>
              <a:t>19/09/63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90229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512944E-EAB2-44CC-8422-258C22C7B025}" type="datetimeFigureOut">
              <a:rPr lang="th-TH" smtClean="0"/>
              <a:t>19/09/63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048E389-389C-44EA-A19A-84EACCBCD6FC}" type="slidenum">
              <a:rPr lang="th-TH" smtClean="0"/>
              <a:t>‹#›</a:t>
            </a:fld>
            <a:endParaRPr lang="th-TH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108557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pos="594">
          <p15:clr>
            <a:srgbClr val="F26B43"/>
          </p15:clr>
        </p15:guide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pos="5400">
          <p15:clr>
            <a:srgbClr val="F26B43"/>
          </p15:clr>
        </p15:guide>
        <p15:guide id="4" orient="horz" pos="400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720">
          <p15:clr>
            <a:srgbClr val="F26B43"/>
          </p15:clr>
        </p15:guide>
        <p15:guide id="7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59625-CD4C-4BB8-BC09-504E8F36DF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000" dirty="0"/>
              <a:t>Revision Slide 3</a:t>
            </a:r>
            <a:br>
              <a:rPr lang="en-US" sz="5000" dirty="0"/>
            </a:br>
            <a:br>
              <a:rPr lang="en-US" sz="5000" dirty="0"/>
            </a:br>
            <a:r>
              <a:rPr lang="en-US" sz="5000" dirty="0"/>
              <a:t>Equilibrium in</a:t>
            </a:r>
            <a:br>
              <a:rPr lang="en-US" sz="5000" dirty="0"/>
            </a:br>
            <a:r>
              <a:rPr lang="en-US" sz="5000" dirty="0"/>
              <a:t>free market and mixed economy</a:t>
            </a:r>
            <a:endParaRPr lang="th-TH" sz="5000" dirty="0"/>
          </a:p>
        </p:txBody>
      </p:sp>
    </p:spTree>
    <p:extLst>
      <p:ext uri="{BB962C8B-B14F-4D97-AF65-F5344CB8AC3E}">
        <p14:creationId xmlns:p14="http://schemas.microsoft.com/office/powerpoint/2010/main" val="3650094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Outline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r>
              <a:rPr lang="en-US" dirty="0"/>
              <a:t>Equilibrium in Free Market</a:t>
            </a:r>
          </a:p>
          <a:p>
            <a:endParaRPr lang="en-US" dirty="0"/>
          </a:p>
          <a:p>
            <a:r>
              <a:rPr lang="en-US" dirty="0"/>
              <a:t>Equilibrium in Mixed Economy: Government Intervention</a:t>
            </a:r>
          </a:p>
          <a:p>
            <a:pPr lvl="1"/>
            <a:r>
              <a:rPr lang="en-US" dirty="0"/>
              <a:t>Price Control</a:t>
            </a:r>
          </a:p>
          <a:p>
            <a:pPr lvl="1"/>
            <a:r>
              <a:rPr lang="en-US" dirty="0"/>
              <a:t>Tax</a:t>
            </a:r>
          </a:p>
          <a:p>
            <a:pPr lvl="1"/>
            <a:r>
              <a:rPr lang="en-US" dirty="0"/>
              <a:t>Subsidy</a:t>
            </a:r>
          </a:p>
        </p:txBody>
      </p:sp>
    </p:spTree>
    <p:extLst>
      <p:ext uri="{BB962C8B-B14F-4D97-AF65-F5344CB8AC3E}">
        <p14:creationId xmlns:p14="http://schemas.microsoft.com/office/powerpoint/2010/main" val="1378105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Free market Equilibrium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Equilibrium:	</a:t>
            </a:r>
            <a:r>
              <a:rPr lang="en-US" dirty="0"/>
              <a:t>a state of balance between opposing forces</a:t>
            </a:r>
          </a:p>
          <a:p>
            <a:pPr marL="0" indent="0">
              <a:buNone/>
            </a:pPr>
            <a:endParaRPr lang="en-US" dirty="0">
              <a:ea typeface="Cambria Math" panose="02040503050406030204" pitchFamily="18" charset="0"/>
            </a:endParaRPr>
          </a:p>
          <a:p>
            <a:pPr marL="0" indent="0">
              <a:buNone/>
            </a:pPr>
            <a:r>
              <a:rPr lang="en-US" dirty="0">
                <a:ea typeface="Cambria Math" panose="02040503050406030204" pitchFamily="18" charset="0"/>
              </a:rPr>
              <a:t>In microeconomics, equilibrium refers to a situation where demand and supply are balanced.</a:t>
            </a:r>
          </a:p>
          <a:p>
            <a:pPr marL="0" indent="0">
              <a:buNone/>
            </a:pPr>
            <a:endParaRPr lang="en-US" dirty="0">
              <a:ea typeface="Cambria Math" panose="02040503050406030204" pitchFamily="18" charset="0"/>
            </a:endParaRPr>
          </a:p>
          <a:p>
            <a:pPr marL="0" indent="0">
              <a:buNone/>
            </a:pPr>
            <a:r>
              <a:rPr lang="en-US" b="1" dirty="0">
                <a:ea typeface="Cambria Math" panose="02040503050406030204" pitchFamily="18" charset="0"/>
              </a:rPr>
              <a:t>Free Market Equilibrium </a:t>
            </a:r>
            <a:r>
              <a:rPr lang="en-US" dirty="0">
                <a:ea typeface="Cambria Math" panose="02040503050406030204" pitchFamily="18" charset="0"/>
              </a:rPr>
              <a:t>is achieved through the </a:t>
            </a:r>
            <a:r>
              <a:rPr lang="en-US" b="1" dirty="0">
                <a:ea typeface="Cambria Math" panose="02040503050406030204" pitchFamily="18" charset="0"/>
              </a:rPr>
              <a:t>Price Mechanism</a:t>
            </a:r>
            <a:r>
              <a:rPr lang="en-US" dirty="0">
                <a:ea typeface="Cambria Math" panose="02040503050406030204" pitchFamily="18" charset="0"/>
              </a:rPr>
              <a:t>.</a:t>
            </a:r>
          </a:p>
          <a:p>
            <a:pPr marL="0" indent="0">
              <a:buNone/>
            </a:pPr>
            <a:r>
              <a:rPr lang="en-US" dirty="0">
                <a:ea typeface="Cambria Math" panose="02040503050406030204" pitchFamily="18" charset="0"/>
              </a:rPr>
              <a:t>That is, price will adjust to equate demand and supply.</a:t>
            </a:r>
          </a:p>
          <a:p>
            <a:pPr marL="0" indent="0">
              <a:buNone/>
            </a:pPr>
            <a:endParaRPr lang="en-US" b="1" dirty="0">
              <a:ea typeface="Cambria Math" panose="02040503050406030204" pitchFamily="18" charset="0"/>
            </a:endParaRPr>
          </a:p>
          <a:p>
            <a:pPr marL="0" indent="0">
              <a:buNone/>
            </a:pPr>
            <a:r>
              <a:rPr lang="en-US" b="1" dirty="0">
                <a:ea typeface="Cambria Math" panose="02040503050406030204" pitchFamily="18" charset="0"/>
              </a:rPr>
              <a:t>Equilibrium Price (P*):</a:t>
            </a:r>
            <a:r>
              <a:rPr lang="en-US" dirty="0">
                <a:ea typeface="Cambria Math" panose="02040503050406030204" pitchFamily="18" charset="0"/>
              </a:rPr>
              <a:t>		price that equates demand and supply</a:t>
            </a:r>
          </a:p>
          <a:p>
            <a:pPr marL="0" indent="0">
              <a:buNone/>
            </a:pPr>
            <a:r>
              <a:rPr lang="en-US" b="1" dirty="0">
                <a:ea typeface="Cambria Math" panose="02040503050406030204" pitchFamily="18" charset="0"/>
              </a:rPr>
              <a:t>Market Price (</a:t>
            </a:r>
            <a:r>
              <a:rPr lang="en-US" b="1" dirty="0" err="1">
                <a:ea typeface="Cambria Math" panose="02040503050406030204" pitchFamily="18" charset="0"/>
              </a:rPr>
              <a:t>Pmkt</a:t>
            </a:r>
            <a:r>
              <a:rPr lang="en-US" b="1" dirty="0">
                <a:ea typeface="Cambria Math" panose="02040503050406030204" pitchFamily="18" charset="0"/>
              </a:rPr>
              <a:t>):</a:t>
            </a:r>
            <a:r>
              <a:rPr lang="en-US" dirty="0">
                <a:ea typeface="Cambria Math" panose="02040503050406030204" pitchFamily="18" charset="0"/>
              </a:rPr>
              <a:t>		price at which the market operates.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  <a:ea typeface="Cambria Math" panose="02040503050406030204" pitchFamily="18" charset="0"/>
              </a:rPr>
              <a:t>Note that Mkt Price may differ from </a:t>
            </a:r>
            <a:r>
              <a:rPr lang="en-US" b="1" dirty="0" err="1">
                <a:solidFill>
                  <a:srgbClr val="FF0000"/>
                </a:solidFill>
                <a:ea typeface="Cambria Math" panose="02040503050406030204" pitchFamily="18" charset="0"/>
              </a:rPr>
              <a:t>Eqbm</a:t>
            </a:r>
            <a:r>
              <a:rPr lang="en-US" b="1" dirty="0">
                <a:solidFill>
                  <a:srgbClr val="FF0000"/>
                </a:solidFill>
                <a:ea typeface="Cambria Math" panose="02040503050406030204" pitchFamily="18" charset="0"/>
              </a:rPr>
              <a:t> Price.</a:t>
            </a:r>
          </a:p>
        </p:txBody>
      </p:sp>
    </p:spTree>
    <p:extLst>
      <p:ext uri="{BB962C8B-B14F-4D97-AF65-F5344CB8AC3E}">
        <p14:creationId xmlns:p14="http://schemas.microsoft.com/office/powerpoint/2010/main" val="3604586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Free market Equilibrium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1026" name="Picture 2" descr="Market equilibrium - Economics Help">
            <a:extLst>
              <a:ext uri="{FF2B5EF4-FFF2-40B4-BE49-F238E27FC236}">
                <a16:creationId xmlns:a16="http://schemas.microsoft.com/office/drawing/2014/main" id="{750C5F81-4103-406A-8B11-98AC15D749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1424449"/>
            <a:ext cx="5600700" cy="471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3486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Surplus and Shortage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When…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err="1"/>
              <a:t>Pmkt</a:t>
            </a:r>
            <a:r>
              <a:rPr lang="en-US" b="1" dirty="0"/>
              <a:t> &gt; P*, there is a surplus (excess supply). </a:t>
            </a:r>
          </a:p>
          <a:p>
            <a:pPr marL="0" indent="0">
              <a:buNone/>
            </a:pPr>
            <a:r>
              <a:rPr lang="en-US" dirty="0"/>
              <a:t>Because at a high price, quantity supplied exceeds quantity demanded.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 err="1"/>
              <a:t>Pmkt</a:t>
            </a:r>
            <a:r>
              <a:rPr lang="en-US" b="1" dirty="0"/>
              <a:t> &lt; P*, there is a shortage (excess demand).</a:t>
            </a:r>
          </a:p>
          <a:p>
            <a:pPr marL="0" indent="0">
              <a:buNone/>
            </a:pPr>
            <a:r>
              <a:rPr lang="en-US" dirty="0"/>
              <a:t>Because at a low price, quantity demanded exceeds quantity supplied.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In free market, </a:t>
            </a:r>
            <a:r>
              <a:rPr lang="en-US" b="1" dirty="0" err="1">
                <a:solidFill>
                  <a:srgbClr val="FF0000"/>
                </a:solidFill>
              </a:rPr>
              <a:t>Pmkt</a:t>
            </a:r>
            <a:r>
              <a:rPr lang="en-US" b="1" dirty="0">
                <a:solidFill>
                  <a:srgbClr val="FF0000"/>
                </a:solidFill>
              </a:rPr>
              <a:t> will eventually adjust towards P*, thus clearing any surplus or shortage.</a:t>
            </a:r>
          </a:p>
        </p:txBody>
      </p:sp>
    </p:spTree>
    <p:extLst>
      <p:ext uri="{BB962C8B-B14F-4D97-AF65-F5344CB8AC3E}">
        <p14:creationId xmlns:p14="http://schemas.microsoft.com/office/powerpoint/2010/main" val="223589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Surplus and Shortage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At P = 1.25, there is a surplus of 200 units.</a:t>
            </a:r>
          </a:p>
          <a:p>
            <a:pPr marL="0" indent="0">
              <a:buNone/>
            </a:pPr>
            <a:r>
              <a:rPr lang="en-US" dirty="0"/>
              <a:t>At P = 0.75, there is a shortage of 200 units.</a:t>
            </a:r>
          </a:p>
        </p:txBody>
      </p:sp>
      <p:pic>
        <p:nvPicPr>
          <p:cNvPr id="2058" name="Picture 10" descr="Economics - Economics 200 with Ghirmay at Morehead State University -  StudyBlue">
            <a:extLst>
              <a:ext uri="{FF2B5EF4-FFF2-40B4-BE49-F238E27FC236}">
                <a16:creationId xmlns:a16="http://schemas.microsoft.com/office/drawing/2014/main" id="{D22E5433-DE77-44FC-B113-A65D973343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522" y="1278384"/>
            <a:ext cx="4394955" cy="353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3914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Mixed economy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Mixed Economy:</a:t>
            </a:r>
            <a:r>
              <a:rPr lang="en-US" dirty="0"/>
              <a:t>	an economic system with elements from both free market and command economy.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In the mixed economy, the government may intervene the market.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Forms of Government Interventions:</a:t>
            </a:r>
          </a:p>
          <a:p>
            <a:pPr>
              <a:buFontTx/>
              <a:buChar char="-"/>
            </a:pPr>
            <a:r>
              <a:rPr lang="en-US" dirty="0"/>
              <a:t>Price Control</a:t>
            </a:r>
          </a:p>
          <a:p>
            <a:pPr>
              <a:buFontTx/>
              <a:buChar char="-"/>
            </a:pPr>
            <a:r>
              <a:rPr lang="en-US" dirty="0"/>
              <a:t>Tax</a:t>
            </a:r>
          </a:p>
          <a:p>
            <a:pPr>
              <a:buFontTx/>
              <a:buChar char="-"/>
            </a:pPr>
            <a:r>
              <a:rPr lang="en-US" dirty="0"/>
              <a:t>Subsidy</a:t>
            </a:r>
          </a:p>
        </p:txBody>
      </p:sp>
    </p:spTree>
    <p:extLst>
      <p:ext uri="{BB962C8B-B14F-4D97-AF65-F5344CB8AC3E}">
        <p14:creationId xmlns:p14="http://schemas.microsoft.com/office/powerpoint/2010/main" val="1565317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Price control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 government may set a specific price in a market.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Minimum Price / Price Floor (</a:t>
            </a:r>
            <a:r>
              <a:rPr lang="en-US" b="1" dirty="0" err="1"/>
              <a:t>Pmin</a:t>
            </a:r>
            <a:r>
              <a:rPr lang="en-US" b="1" dirty="0"/>
              <a:t>):</a:t>
            </a:r>
          </a:p>
          <a:p>
            <a:pPr marL="0" indent="0">
              <a:buNone/>
            </a:pPr>
            <a:r>
              <a:rPr lang="en-US" dirty="0"/>
              <a:t>A limit on how low a price can be charged for a product.</a:t>
            </a:r>
          </a:p>
          <a:p>
            <a:pPr marL="0" indent="0">
              <a:buNone/>
            </a:pPr>
            <a:r>
              <a:rPr lang="en-US" dirty="0" err="1"/>
              <a:t>Pmin</a:t>
            </a:r>
            <a:r>
              <a:rPr lang="en-US" dirty="0"/>
              <a:t> must be set </a:t>
            </a:r>
            <a:r>
              <a:rPr lang="en-US" u="sng" dirty="0"/>
              <a:t>above</a:t>
            </a:r>
            <a:r>
              <a:rPr lang="en-US" dirty="0"/>
              <a:t> P* in order to be effective.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Maximum Price / Price Ceiling (Pmax):</a:t>
            </a:r>
          </a:p>
          <a:p>
            <a:pPr marL="0" indent="0">
              <a:buNone/>
            </a:pPr>
            <a:r>
              <a:rPr lang="en-US" dirty="0"/>
              <a:t>A limit on how high a price can be charged for a product.</a:t>
            </a:r>
          </a:p>
          <a:p>
            <a:pPr marL="0" indent="0">
              <a:buNone/>
            </a:pPr>
            <a:r>
              <a:rPr lang="en-US" dirty="0"/>
              <a:t>Pmax must be set </a:t>
            </a:r>
            <a:r>
              <a:rPr lang="en-US" u="sng" dirty="0"/>
              <a:t>below</a:t>
            </a:r>
            <a:r>
              <a:rPr lang="en-US" dirty="0"/>
              <a:t> P* in order to be effective.</a:t>
            </a:r>
          </a:p>
        </p:txBody>
      </p:sp>
    </p:spTree>
    <p:extLst>
      <p:ext uri="{BB962C8B-B14F-4D97-AF65-F5344CB8AC3E}">
        <p14:creationId xmlns:p14="http://schemas.microsoft.com/office/powerpoint/2010/main" val="36551956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ducation resources for teachers, schools &amp; students | EzyEducation">
            <a:extLst>
              <a:ext uri="{FF2B5EF4-FFF2-40B4-BE49-F238E27FC236}">
                <a16:creationId xmlns:a16="http://schemas.microsoft.com/office/drawing/2014/main" id="{10CCF9A7-2DF6-412A-B83D-DB3F4118E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728663"/>
            <a:ext cx="9048750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9375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Min. Price / price floor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Under price floor, there are only 200 jobs bought and sold, although there could have been 300 jobs traded in a free market.</a:t>
            </a:r>
          </a:p>
        </p:txBody>
      </p:sp>
      <p:pic>
        <p:nvPicPr>
          <p:cNvPr id="3074" name="Picture 2" descr="4.5 Price Controls – Principles of Microeconomics">
            <a:extLst>
              <a:ext uri="{FF2B5EF4-FFF2-40B4-BE49-F238E27FC236}">
                <a16:creationId xmlns:a16="http://schemas.microsoft.com/office/drawing/2014/main" id="{6515FA94-F56A-4E10-852E-96BCDEECE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75" y="1928812"/>
            <a:ext cx="6496050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6398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Max. Price / price ceiling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Under price ceiling, there are only 200 homes bought and sold, although there could have been 300 homes traded in a free market.</a:t>
            </a:r>
          </a:p>
        </p:txBody>
      </p:sp>
      <p:pic>
        <p:nvPicPr>
          <p:cNvPr id="4098" name="Picture 2" descr="Astonishing What Is Price Ceiling Picture Inspirations – azspring">
            <a:extLst>
              <a:ext uri="{FF2B5EF4-FFF2-40B4-BE49-F238E27FC236}">
                <a16:creationId xmlns:a16="http://schemas.microsoft.com/office/drawing/2014/main" id="{26785863-444C-4F1A-BB3D-40AEE7095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1928812"/>
            <a:ext cx="6667500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7887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Price control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Both price floor and price ceiling generate </a:t>
            </a:r>
            <a:r>
              <a:rPr lang="en-US" b="1" dirty="0"/>
              <a:t>Deadweight Loss</a:t>
            </a:r>
            <a:r>
              <a:rPr lang="en-US" dirty="0"/>
              <a:t> (DWL).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DWL is a loss in welfare, represented by a loss in consumer surplus and/or producer surplus.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DWL illustrates INEFFICIENCY and arises when there is </a:t>
            </a:r>
            <a:r>
              <a:rPr lang="en-US" b="1" dirty="0" err="1">
                <a:solidFill>
                  <a:srgbClr val="FF0000"/>
                </a:solidFill>
              </a:rPr>
              <a:t>underallocation</a:t>
            </a:r>
            <a:r>
              <a:rPr lang="en-US" b="1" dirty="0">
                <a:solidFill>
                  <a:srgbClr val="FF0000"/>
                </a:solidFill>
              </a:rPr>
              <a:t> or overallocation of resources.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In the case of price controls, there is </a:t>
            </a:r>
            <a:r>
              <a:rPr lang="en-US" dirty="0" err="1"/>
              <a:t>underallocation</a:t>
            </a:r>
            <a:r>
              <a:rPr lang="en-US" dirty="0"/>
              <a:t> of resources as there are </a:t>
            </a:r>
            <a:r>
              <a:rPr lang="en-US" b="1" dirty="0"/>
              <a:t>unexploited gains from trade</a:t>
            </a:r>
            <a:r>
              <a:rPr lang="en-US" dirty="0"/>
              <a:t> since less quantity of a product is bought and sold. </a:t>
            </a:r>
          </a:p>
        </p:txBody>
      </p:sp>
    </p:spTree>
    <p:extLst>
      <p:ext uri="{BB962C8B-B14F-4D97-AF65-F5344CB8AC3E}">
        <p14:creationId xmlns:p14="http://schemas.microsoft.com/office/powerpoint/2010/main" val="11004777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Tax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There are many types of taxes, but we will consider “Specific Tax”.</a:t>
            </a:r>
          </a:p>
          <a:p>
            <a:pPr marL="0" indent="0">
              <a:buNone/>
            </a:pPr>
            <a:r>
              <a:rPr lang="en-US" b="1" dirty="0"/>
              <a:t>Specific Tax or Per-Unit Tax:</a:t>
            </a:r>
            <a:r>
              <a:rPr lang="en-US" dirty="0"/>
              <a:t>	 a fixed amount of tax for each unit of a good or service sold</a:t>
            </a:r>
          </a:p>
          <a:p>
            <a:pPr marL="0" indent="0">
              <a:buNone/>
            </a:pPr>
            <a:r>
              <a:rPr lang="en-US" b="1" u="sng" dirty="0"/>
              <a:t>Effect of Tax on Supply Curve</a:t>
            </a:r>
          </a:p>
        </p:txBody>
      </p:sp>
      <p:pic>
        <p:nvPicPr>
          <p:cNvPr id="7172" name="Picture 4" descr="Economics 101: Supply. Supply and Demand is the most… | by Ben Le Fort |  Impact Economics | Medium">
            <a:extLst>
              <a:ext uri="{FF2B5EF4-FFF2-40B4-BE49-F238E27FC236}">
                <a16:creationId xmlns:a16="http://schemas.microsoft.com/office/drawing/2014/main" id="{373B16B1-DA58-427D-88F1-037C1FE79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175" y="2990848"/>
            <a:ext cx="6343650" cy="340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8643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Equilibrium with Tax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pic>
        <p:nvPicPr>
          <p:cNvPr id="6146" name="Picture 2" descr="Sex, Drugs and Economics: A sugar tax wouldn't just be paid by the  manufacturers">
            <a:extLst>
              <a:ext uri="{FF2B5EF4-FFF2-40B4-BE49-F238E27FC236}">
                <a16:creationId xmlns:a16="http://schemas.microsoft.com/office/drawing/2014/main" id="{7E5378AA-AEB6-41DE-B24B-92F4FDFBF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137" y="1075215"/>
            <a:ext cx="6181725" cy="521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8082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Tax and welfare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/>
              <a:t>Before Tax						After Tax</a:t>
            </a:r>
          </a:p>
        </p:txBody>
      </p:sp>
      <p:pic>
        <p:nvPicPr>
          <p:cNvPr id="6146" name="Picture 2" descr="Sex, Drugs and Economics: A sugar tax wouldn't just be paid by the  manufacturers">
            <a:extLst>
              <a:ext uri="{FF2B5EF4-FFF2-40B4-BE49-F238E27FC236}">
                <a16:creationId xmlns:a16="http://schemas.microsoft.com/office/drawing/2014/main" id="{7E5378AA-AEB6-41DE-B24B-92F4FDFBF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03" y="1578514"/>
            <a:ext cx="4391097" cy="3700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Sex, Drugs and Economics: A sugar tax wouldn't just be paid by the  manufacturers">
            <a:extLst>
              <a:ext uri="{FF2B5EF4-FFF2-40B4-BE49-F238E27FC236}">
                <a16:creationId xmlns:a16="http://schemas.microsoft.com/office/drawing/2014/main" id="{FDB77050-8D2B-4123-A0BE-0883228A6E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78514"/>
            <a:ext cx="4391097" cy="3700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8571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Tax Incidence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b="1" dirty="0"/>
          </a:p>
        </p:txBody>
      </p:sp>
      <p:pic>
        <p:nvPicPr>
          <p:cNvPr id="9220" name="Picture 4" descr="Education resources for teachers, schools &amp; students | EzyEducation">
            <a:extLst>
              <a:ext uri="{FF2B5EF4-FFF2-40B4-BE49-F238E27FC236}">
                <a16:creationId xmlns:a16="http://schemas.microsoft.com/office/drawing/2014/main" id="{8BC1AAF2-10B2-4234-A0E0-383CC5F44D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207364"/>
            <a:ext cx="5181600" cy="557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6723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PED &amp; PES on tax incidence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b="1" dirty="0"/>
          </a:p>
        </p:txBody>
      </p:sp>
      <p:pic>
        <p:nvPicPr>
          <p:cNvPr id="11270" name="Picture 6">
            <a:extLst>
              <a:ext uri="{FF2B5EF4-FFF2-40B4-BE49-F238E27FC236}">
                <a16:creationId xmlns:a16="http://schemas.microsoft.com/office/drawing/2014/main" id="{C80EFE60-CAF3-4603-B948-4285BD8B9D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525" y="1165195"/>
            <a:ext cx="6076950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79413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Subsidy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There are many types of subsidies, but we will consider “Unit Subsidy”.</a:t>
            </a:r>
          </a:p>
          <a:p>
            <a:pPr marL="0" indent="0">
              <a:buNone/>
            </a:pPr>
            <a:r>
              <a:rPr lang="en-US" b="1" dirty="0"/>
              <a:t>Unit Subsidy:</a:t>
            </a:r>
            <a:r>
              <a:rPr lang="en-US" dirty="0"/>
              <a:t>	 a fixed amount of subsidy for each unit of a good or service sold, paid by the government to producers</a:t>
            </a:r>
          </a:p>
          <a:p>
            <a:pPr marL="0" indent="0">
              <a:buNone/>
            </a:pPr>
            <a:r>
              <a:rPr lang="en-US" b="1" u="sng" dirty="0"/>
              <a:t>Effect of Subsidy on Supply Curve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242" name="Picture 2" descr="Economics 101: Supply. Supply and Demand is the most… | by Ben Le Fort |  Impact Economics | Medium">
            <a:extLst>
              <a:ext uri="{FF2B5EF4-FFF2-40B4-BE49-F238E27FC236}">
                <a16:creationId xmlns:a16="http://schemas.microsoft.com/office/drawing/2014/main" id="{AAC5774A-32DD-47DE-8CD4-3E52B9E6B3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175" y="2990848"/>
            <a:ext cx="6343650" cy="340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8837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Equilibrium with Subsidy</a:t>
            </a:r>
            <a:endParaRPr lang="th-TH" dirty="0"/>
          </a:p>
        </p:txBody>
      </p:sp>
      <p:pic>
        <p:nvPicPr>
          <p:cNvPr id="12292" name="Picture 4" descr="Sex, Drugs and Economics: The effect of cutting subsidies for after-hours  doctors">
            <a:extLst>
              <a:ext uri="{FF2B5EF4-FFF2-40B4-BE49-F238E27FC236}">
                <a16:creationId xmlns:a16="http://schemas.microsoft.com/office/drawing/2014/main" id="{267225FE-F423-4D1A-9FB1-313871FD1EB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8164" y="1393823"/>
            <a:ext cx="5507672" cy="500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07925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Subsidy and welfare</a:t>
            </a:r>
            <a:endParaRPr lang="th-TH" dirty="0"/>
          </a:p>
        </p:txBody>
      </p:sp>
      <p:pic>
        <p:nvPicPr>
          <p:cNvPr id="12292" name="Picture 4" descr="Sex, Drugs and Economics: The effect of cutting subsidies for after-hours  doctors">
            <a:extLst>
              <a:ext uri="{FF2B5EF4-FFF2-40B4-BE49-F238E27FC236}">
                <a16:creationId xmlns:a16="http://schemas.microsoft.com/office/drawing/2014/main" id="{267225FE-F423-4D1A-9FB1-313871FD1EB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42" y="1451700"/>
            <a:ext cx="4350058" cy="3954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Sex, Drugs and Economics: The effect of cutting subsidies for after-hours  doctors">
            <a:extLst>
              <a:ext uri="{FF2B5EF4-FFF2-40B4-BE49-F238E27FC236}">
                <a16:creationId xmlns:a16="http://schemas.microsoft.com/office/drawing/2014/main" id="{9DC89678-B369-420E-9280-3895D720B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51700"/>
            <a:ext cx="4350058" cy="3954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74825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Subsidy and welfare</a:t>
            </a:r>
            <a:endParaRPr lang="th-TH" dirty="0"/>
          </a:p>
        </p:txBody>
      </p:sp>
      <p:pic>
        <p:nvPicPr>
          <p:cNvPr id="12292" name="Picture 4" descr="Sex, Drugs and Economics: The effect of cutting subsidies for after-hours  doctors">
            <a:extLst>
              <a:ext uri="{FF2B5EF4-FFF2-40B4-BE49-F238E27FC236}">
                <a16:creationId xmlns:a16="http://schemas.microsoft.com/office/drawing/2014/main" id="{267225FE-F423-4D1A-9FB1-313871FD1EB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42" y="1451700"/>
            <a:ext cx="4350058" cy="3954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Sex, Drugs and Economics: The effect of cutting subsidies for after-hours  doctors">
            <a:extLst>
              <a:ext uri="{FF2B5EF4-FFF2-40B4-BE49-F238E27FC236}">
                <a16:creationId xmlns:a16="http://schemas.microsoft.com/office/drawing/2014/main" id="{9DC89678-B369-420E-9280-3895D720BC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51700"/>
            <a:ext cx="4350058" cy="3954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96956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EA549-A624-4B86-AAC3-763A481A6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2133" y="457202"/>
            <a:ext cx="7704667" cy="750162"/>
          </a:xfrm>
        </p:spPr>
        <p:txBody>
          <a:bodyPr>
            <a:normAutofit fontScale="90000"/>
          </a:bodyPr>
          <a:lstStyle/>
          <a:p>
            <a:r>
              <a:rPr lang="en-US" dirty="0"/>
              <a:t>Tax &amp; subsidy on welfare</a:t>
            </a:r>
            <a:endParaRPr lang="th-T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8EF69A-4657-431A-9E4C-086AE9171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3" y="1278384"/>
            <a:ext cx="7704667" cy="5007006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Both tax and subsidy generate DWL.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Tax reduces the quantity bought and sold, leading to </a:t>
            </a:r>
            <a:r>
              <a:rPr lang="en-US" b="1" dirty="0" err="1"/>
              <a:t>underallocation</a:t>
            </a:r>
            <a:r>
              <a:rPr lang="en-US" b="1" dirty="0"/>
              <a:t> of resources</a:t>
            </a:r>
            <a:r>
              <a:rPr lang="en-US" dirty="0"/>
              <a:t>: there are unexploited gains from trade, as the additional cost of producing the extra units is lower than the additional benefit from consuming them.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Subsidy raises the quantity bought and sold, leading to </a:t>
            </a:r>
            <a:r>
              <a:rPr lang="en-US" b="1" dirty="0"/>
              <a:t>overallocation of resources</a:t>
            </a:r>
            <a:r>
              <a:rPr lang="en-US" dirty="0"/>
              <a:t>: the additional cost of producing the extra units is higher than the additional benefit from consuming them.</a:t>
            </a:r>
          </a:p>
        </p:txBody>
      </p:sp>
    </p:spTree>
    <p:extLst>
      <p:ext uri="{BB962C8B-B14F-4D97-AF65-F5344CB8AC3E}">
        <p14:creationId xmlns:p14="http://schemas.microsoft.com/office/powerpoint/2010/main" val="719953686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171312"/>
      </a:dk2>
      <a:lt2>
        <a:srgbClr val="F7F0DF"/>
      </a:lt2>
      <a:accent1>
        <a:srgbClr val="53AE6E"/>
      </a:accent1>
      <a:accent2>
        <a:srgbClr val="326267"/>
      </a:accent2>
      <a:accent3>
        <a:srgbClr val="C5C34A"/>
      </a:accent3>
      <a:accent4>
        <a:srgbClr val="BF6546"/>
      </a:accent4>
      <a:accent5>
        <a:srgbClr val="81B5A8"/>
      </a:accent5>
      <a:accent6>
        <a:srgbClr val="636455"/>
      </a:accent6>
      <a:hlink>
        <a:srgbClr val="81B5A8"/>
      </a:hlink>
      <a:folHlink>
        <a:srgbClr val="936888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A1A3E1F0-B5EF-49C5-810A-B1B32AEDDC8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458</TotalTime>
  <Words>694</Words>
  <Application>Microsoft Office PowerPoint</Application>
  <PresentationFormat>On-screen Show (4:3)</PresentationFormat>
  <Paragraphs>126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Gill Sans MT</vt:lpstr>
      <vt:lpstr>Impact</vt:lpstr>
      <vt:lpstr>Badge</vt:lpstr>
      <vt:lpstr>Revision Slide 3  Equilibrium in free market and mixed economy</vt:lpstr>
      <vt:lpstr>Outline</vt:lpstr>
      <vt:lpstr>Free market Equilibrium</vt:lpstr>
      <vt:lpstr>Free market Equilibrium</vt:lpstr>
      <vt:lpstr>Surplus and Shortage</vt:lpstr>
      <vt:lpstr>Surplus and Shortage</vt:lpstr>
      <vt:lpstr>Mixed economy</vt:lpstr>
      <vt:lpstr>Price control</vt:lpstr>
      <vt:lpstr>PowerPoint Presentation</vt:lpstr>
      <vt:lpstr>Min. Price / price floor</vt:lpstr>
      <vt:lpstr>Max. Price / price ceiling</vt:lpstr>
      <vt:lpstr>Price control</vt:lpstr>
      <vt:lpstr>Tax</vt:lpstr>
      <vt:lpstr>Equilibrium with Tax</vt:lpstr>
      <vt:lpstr>Tax and welfare</vt:lpstr>
      <vt:lpstr>Tax Incidence</vt:lpstr>
      <vt:lpstr>PED &amp; PES on tax incidence</vt:lpstr>
      <vt:lpstr>Subsidy</vt:lpstr>
      <vt:lpstr>Equilibrium with Subsidy</vt:lpstr>
      <vt:lpstr>Subsidy and welfare</vt:lpstr>
      <vt:lpstr>Subsidy and welfare</vt:lpstr>
      <vt:lpstr>Tax &amp; subsidy on welfare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Revision Slides Besanko Chapters 1 &amp; 2</dc:title>
  <dc:creator>LENOVO</dc:creator>
  <cp:lastModifiedBy>LENOVO</cp:lastModifiedBy>
  <cp:revision>42</cp:revision>
  <dcterms:created xsi:type="dcterms:W3CDTF">2020-09-17T05:04:52Z</dcterms:created>
  <dcterms:modified xsi:type="dcterms:W3CDTF">2020-09-19T16:26:20Z</dcterms:modified>
</cp:coreProperties>
</file>