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69" r:id="rId1"/>
  </p:sldMasterIdLst>
  <p:notesMasterIdLst>
    <p:notesMasterId r:id="rId50"/>
  </p:notesMasterIdLst>
  <p:handoutMasterIdLst>
    <p:handoutMasterId r:id="rId51"/>
  </p:handoutMasterIdLst>
  <p:sldIdLst>
    <p:sldId id="294" r:id="rId2"/>
    <p:sldId id="295" r:id="rId3"/>
    <p:sldId id="285" r:id="rId4"/>
    <p:sldId id="262" r:id="rId5"/>
    <p:sldId id="297" r:id="rId6"/>
    <p:sldId id="296" r:id="rId7"/>
    <p:sldId id="304" r:id="rId8"/>
    <p:sldId id="305" r:id="rId9"/>
    <p:sldId id="303" r:id="rId10"/>
    <p:sldId id="307" r:id="rId11"/>
    <p:sldId id="306" r:id="rId12"/>
    <p:sldId id="314" r:id="rId13"/>
    <p:sldId id="302" r:id="rId14"/>
    <p:sldId id="301" r:id="rId15"/>
    <p:sldId id="309" r:id="rId16"/>
    <p:sldId id="300" r:id="rId17"/>
    <p:sldId id="299" r:id="rId18"/>
    <p:sldId id="267" r:id="rId19"/>
    <p:sldId id="268" r:id="rId20"/>
    <p:sldId id="288" r:id="rId21"/>
    <p:sldId id="269" r:id="rId22"/>
    <p:sldId id="270" r:id="rId23"/>
    <p:sldId id="289" r:id="rId24"/>
    <p:sldId id="271" r:id="rId25"/>
    <p:sldId id="272" r:id="rId26"/>
    <p:sldId id="320" r:id="rId27"/>
    <p:sldId id="317" r:id="rId28"/>
    <p:sldId id="321" r:id="rId29"/>
    <p:sldId id="322" r:id="rId30"/>
    <p:sldId id="319" r:id="rId31"/>
    <p:sldId id="318" r:id="rId32"/>
    <p:sldId id="325" r:id="rId33"/>
    <p:sldId id="273" r:id="rId34"/>
    <p:sldId id="291" r:id="rId35"/>
    <p:sldId id="283" r:id="rId36"/>
    <p:sldId id="275" r:id="rId37"/>
    <p:sldId id="286" r:id="rId38"/>
    <p:sldId id="292" r:id="rId39"/>
    <p:sldId id="277" r:id="rId40"/>
    <p:sldId id="293" r:id="rId41"/>
    <p:sldId id="278" r:id="rId42"/>
    <p:sldId id="279" r:id="rId43"/>
    <p:sldId id="287" r:id="rId44"/>
    <p:sldId id="324" r:id="rId45"/>
    <p:sldId id="284" r:id="rId46"/>
    <p:sldId id="312" r:id="rId47"/>
    <p:sldId id="310" r:id="rId48"/>
    <p:sldId id="323" r:id="rId49"/>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9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8EA2"/>
    <a:srgbClr val="595959"/>
    <a:srgbClr val="3D3D3D"/>
    <a:srgbClr val="003399"/>
    <a:srgbClr val="663300"/>
    <a:srgbClr val="CC0000"/>
    <a:srgbClr val="86311B"/>
    <a:srgbClr val="2B407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62" autoAdjust="0"/>
    <p:restoredTop sz="81867" autoAdjust="0"/>
  </p:normalViewPr>
  <p:slideViewPr>
    <p:cSldViewPr snapToGrid="0" snapToObjects="1">
      <p:cViewPr varScale="1">
        <p:scale>
          <a:sx n="57" d="100"/>
          <a:sy n="57" d="100"/>
        </p:scale>
        <p:origin x="1488" y="72"/>
      </p:cViewPr>
      <p:guideLst>
        <p:guide orient="horz" pos="2160"/>
        <p:guide pos="290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8" d="100"/>
        <a:sy n="128"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handoutMaster" Target="handoutMasters/handoutMaster1.xml"/><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98AD938A-C51A-5243-89B5-4C1C42991EF0}" type="datetime1">
              <a:rPr lang="en-US"/>
              <a:pPr>
                <a:defRPr/>
              </a:pPr>
              <a:t>8/25/19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320D19AB-BE07-B244-8B24-43C3A1234DE0}" type="slidenum">
              <a:rPr lang="en-US"/>
              <a:pPr>
                <a:defRPr/>
              </a:pPr>
              <a:t>‹#›</a:t>
            </a:fld>
            <a:endParaRPr lang="en-US" dirty="0"/>
          </a:p>
        </p:txBody>
      </p:sp>
    </p:spTree>
    <p:extLst>
      <p:ext uri="{BB962C8B-B14F-4D97-AF65-F5344CB8AC3E}">
        <p14:creationId xmlns:p14="http://schemas.microsoft.com/office/powerpoint/2010/main" val="11440168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510B12F8-389B-3A4C-B688-6EFC62B58CB2}" type="datetime1">
              <a:rPr lang="en-US"/>
              <a:pPr>
                <a:defRPr/>
              </a:pPr>
              <a:t>8/25/19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A95C51D6-8B9D-0B4C-A42D-FF233DA1E93C}" type="slidenum">
              <a:rPr lang="en-US"/>
              <a:pPr>
                <a:defRPr/>
              </a:pPr>
              <a:t>‹#›</a:t>
            </a:fld>
            <a:endParaRPr lang="en-US" dirty="0"/>
          </a:p>
        </p:txBody>
      </p:sp>
    </p:spTree>
    <p:extLst>
      <p:ext uri="{BB962C8B-B14F-4D97-AF65-F5344CB8AC3E}">
        <p14:creationId xmlns:p14="http://schemas.microsoft.com/office/powerpoint/2010/main" val="1510042656"/>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a:t>
            </a:fld>
            <a:endParaRPr lang="en-US" dirty="0"/>
          </a:p>
        </p:txBody>
      </p:sp>
    </p:spTree>
    <p:extLst>
      <p:ext uri="{BB962C8B-B14F-4D97-AF65-F5344CB8AC3E}">
        <p14:creationId xmlns:p14="http://schemas.microsoft.com/office/powerpoint/2010/main" val="108955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5</a:t>
            </a:fld>
            <a:endParaRPr lang="en-US" dirty="0"/>
          </a:p>
        </p:txBody>
      </p:sp>
    </p:spTree>
    <p:extLst>
      <p:ext uri="{BB962C8B-B14F-4D97-AF65-F5344CB8AC3E}">
        <p14:creationId xmlns:p14="http://schemas.microsoft.com/office/powerpoint/2010/main" val="1020537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6</a:t>
            </a:fld>
            <a:endParaRPr lang="en-US" dirty="0"/>
          </a:p>
        </p:txBody>
      </p:sp>
    </p:spTree>
    <p:extLst>
      <p:ext uri="{BB962C8B-B14F-4D97-AF65-F5344CB8AC3E}">
        <p14:creationId xmlns:p14="http://schemas.microsoft.com/office/powerpoint/2010/main" val="1667009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smtClean="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12</a:t>
            </a:fld>
            <a:endParaRPr lang="en-US" dirty="0"/>
          </a:p>
        </p:txBody>
      </p:sp>
    </p:spTree>
    <p:extLst>
      <p:ext uri="{BB962C8B-B14F-4D97-AF65-F5344CB8AC3E}">
        <p14:creationId xmlns:p14="http://schemas.microsoft.com/office/powerpoint/2010/main" val="1201007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15</a:t>
            </a:fld>
            <a:endParaRPr lang="en-US" dirty="0"/>
          </a:p>
        </p:txBody>
      </p:sp>
    </p:spTree>
    <p:extLst>
      <p:ext uri="{BB962C8B-B14F-4D97-AF65-F5344CB8AC3E}">
        <p14:creationId xmlns:p14="http://schemas.microsoft.com/office/powerpoint/2010/main" val="614445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smtClean="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21</a:t>
            </a:fld>
            <a:endParaRPr lang="en-US" dirty="0"/>
          </a:p>
        </p:txBody>
      </p:sp>
    </p:spTree>
    <p:extLst>
      <p:ext uri="{BB962C8B-B14F-4D97-AF65-F5344CB8AC3E}">
        <p14:creationId xmlns:p14="http://schemas.microsoft.com/office/powerpoint/2010/main" val="1369654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24</a:t>
            </a:fld>
            <a:endParaRPr lang="en-US" dirty="0"/>
          </a:p>
        </p:txBody>
      </p:sp>
    </p:spTree>
    <p:extLst>
      <p:ext uri="{BB962C8B-B14F-4D97-AF65-F5344CB8AC3E}">
        <p14:creationId xmlns:p14="http://schemas.microsoft.com/office/powerpoint/2010/main" val="2318511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25</a:t>
            </a:fld>
            <a:endParaRPr lang="en-US" dirty="0"/>
          </a:p>
        </p:txBody>
      </p:sp>
    </p:spTree>
    <p:extLst>
      <p:ext uri="{BB962C8B-B14F-4D97-AF65-F5344CB8AC3E}">
        <p14:creationId xmlns:p14="http://schemas.microsoft.com/office/powerpoint/2010/main" val="463524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26</a:t>
            </a:fld>
            <a:endParaRPr lang="en-US" dirty="0"/>
          </a:p>
        </p:txBody>
      </p:sp>
    </p:spTree>
    <p:extLst>
      <p:ext uri="{BB962C8B-B14F-4D97-AF65-F5344CB8AC3E}">
        <p14:creationId xmlns:p14="http://schemas.microsoft.com/office/powerpoint/2010/main" val="1530505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27</a:t>
            </a:fld>
            <a:endParaRPr lang="en-US" dirty="0"/>
          </a:p>
        </p:txBody>
      </p:sp>
    </p:spTree>
    <p:extLst>
      <p:ext uri="{BB962C8B-B14F-4D97-AF65-F5344CB8AC3E}">
        <p14:creationId xmlns:p14="http://schemas.microsoft.com/office/powerpoint/2010/main" val="2121788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28</a:t>
            </a:fld>
            <a:endParaRPr lang="en-US" dirty="0"/>
          </a:p>
        </p:txBody>
      </p:sp>
    </p:spTree>
    <p:extLst>
      <p:ext uri="{BB962C8B-B14F-4D97-AF65-F5344CB8AC3E}">
        <p14:creationId xmlns:p14="http://schemas.microsoft.com/office/powerpoint/2010/main" val="1270475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29</a:t>
            </a:fld>
            <a:endParaRPr lang="en-US" dirty="0"/>
          </a:p>
        </p:txBody>
      </p:sp>
    </p:spTree>
    <p:extLst>
      <p:ext uri="{BB962C8B-B14F-4D97-AF65-F5344CB8AC3E}">
        <p14:creationId xmlns:p14="http://schemas.microsoft.com/office/powerpoint/2010/main" val="18346513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30</a:t>
            </a:fld>
            <a:endParaRPr lang="en-US" dirty="0"/>
          </a:p>
        </p:txBody>
      </p:sp>
    </p:spTree>
    <p:extLst>
      <p:ext uri="{BB962C8B-B14F-4D97-AF65-F5344CB8AC3E}">
        <p14:creationId xmlns:p14="http://schemas.microsoft.com/office/powerpoint/2010/main" val="112549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31</a:t>
            </a:fld>
            <a:endParaRPr lang="en-US" dirty="0"/>
          </a:p>
        </p:txBody>
      </p:sp>
    </p:spTree>
    <p:extLst>
      <p:ext uri="{BB962C8B-B14F-4D97-AF65-F5344CB8AC3E}">
        <p14:creationId xmlns:p14="http://schemas.microsoft.com/office/powerpoint/2010/main" val="4464866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36</a:t>
            </a:fld>
            <a:endParaRPr lang="en-US" dirty="0"/>
          </a:p>
        </p:txBody>
      </p:sp>
    </p:spTree>
    <p:extLst>
      <p:ext uri="{BB962C8B-B14F-4D97-AF65-F5344CB8AC3E}">
        <p14:creationId xmlns:p14="http://schemas.microsoft.com/office/powerpoint/2010/main" val="25745983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37</a:t>
            </a:fld>
            <a:endParaRPr lang="en-US" dirty="0"/>
          </a:p>
        </p:txBody>
      </p:sp>
    </p:spTree>
    <p:extLst>
      <p:ext uri="{BB962C8B-B14F-4D97-AF65-F5344CB8AC3E}">
        <p14:creationId xmlns:p14="http://schemas.microsoft.com/office/powerpoint/2010/main" val="2206321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38</a:t>
            </a:fld>
            <a:endParaRPr lang="en-US" dirty="0"/>
          </a:p>
        </p:txBody>
      </p:sp>
    </p:spTree>
    <p:extLst>
      <p:ext uri="{BB962C8B-B14F-4D97-AF65-F5344CB8AC3E}">
        <p14:creationId xmlns:p14="http://schemas.microsoft.com/office/powerpoint/2010/main" val="8598328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39</a:t>
            </a:fld>
            <a:endParaRPr lang="en-US" dirty="0"/>
          </a:p>
        </p:txBody>
      </p:sp>
    </p:spTree>
    <p:extLst>
      <p:ext uri="{BB962C8B-B14F-4D97-AF65-F5344CB8AC3E}">
        <p14:creationId xmlns:p14="http://schemas.microsoft.com/office/powerpoint/2010/main" val="1076967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40</a:t>
            </a:fld>
            <a:endParaRPr lang="en-US" dirty="0"/>
          </a:p>
        </p:txBody>
      </p:sp>
    </p:spTree>
    <p:extLst>
      <p:ext uri="{BB962C8B-B14F-4D97-AF65-F5344CB8AC3E}">
        <p14:creationId xmlns:p14="http://schemas.microsoft.com/office/powerpoint/2010/main" val="2754543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41</a:t>
            </a:fld>
            <a:endParaRPr lang="en-US" dirty="0"/>
          </a:p>
        </p:txBody>
      </p:sp>
    </p:spTree>
    <p:extLst>
      <p:ext uri="{BB962C8B-B14F-4D97-AF65-F5344CB8AC3E}">
        <p14:creationId xmlns:p14="http://schemas.microsoft.com/office/powerpoint/2010/main" val="3872232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smtClean="0"/>
          </a:p>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44</a:t>
            </a:fld>
            <a:endParaRPr lang="en-US" dirty="0"/>
          </a:p>
        </p:txBody>
      </p:sp>
    </p:spTree>
    <p:extLst>
      <p:ext uri="{BB962C8B-B14F-4D97-AF65-F5344CB8AC3E}">
        <p14:creationId xmlns:p14="http://schemas.microsoft.com/office/powerpoint/2010/main" val="1497925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p:nvSpPr>
        <p:spPr>
          <a:xfrm>
            <a:off x="4540634" y="649358"/>
            <a:ext cx="4306591" cy="580445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hasCustomPrompt="1"/>
          </p:nvPr>
        </p:nvSpPr>
        <p:spPr>
          <a:xfrm>
            <a:off x="4850296" y="2252871"/>
            <a:ext cx="3816626" cy="2521226"/>
          </a:xfrm>
          <a:effectLst/>
        </p:spPr>
        <p:txBody>
          <a:bodyPr anchor="ctr">
            <a:normAutofit/>
          </a:bodyPr>
          <a:lstStyle>
            <a:lvl1pPr algn="ctr">
              <a:defRPr sz="4000" cap="none">
                <a:solidFill>
                  <a:schemeClr val="bg1"/>
                </a:solidFill>
              </a:defRPr>
            </a:lvl1pPr>
          </a:lstStyle>
          <a:p>
            <a:r>
              <a:rPr lang="en-US" dirty="0"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523" y="649358"/>
            <a:ext cx="4350816" cy="5804452"/>
          </a:xfrm>
          <a:prstGeom prst="rect">
            <a:avLst/>
          </a:prstGeom>
        </p:spPr>
      </p:pic>
      <p:sp>
        <p:nvSpPr>
          <p:cNvPr id="10" name="Rectangle 9"/>
          <p:cNvSpPr/>
          <p:nvPr userDrawn="1"/>
        </p:nvSpPr>
        <p:spPr>
          <a:xfrm>
            <a:off x="342523" y="314325"/>
            <a:ext cx="2825477"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userDrawn="1"/>
        </p:nvSpPr>
        <p:spPr>
          <a:xfrm>
            <a:off x="5976001" y="314325"/>
            <a:ext cx="2884476"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p:cNvSpPr/>
          <p:nvPr userDrawn="1"/>
        </p:nvSpPr>
        <p:spPr>
          <a:xfrm>
            <a:off x="3216601" y="314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60922966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345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hasCustomPrompt="1"/>
          </p:nvPr>
        </p:nvSpPr>
        <p:spPr>
          <a:xfrm>
            <a:off x="581192" y="433474"/>
            <a:ext cx="7989752" cy="1083329"/>
          </a:xfrm>
        </p:spPr>
        <p:txBody>
          <a:bodyPr anchor="ctr">
            <a:normAutofit/>
          </a:bodyPr>
          <a:lstStyle>
            <a:lvl1pPr>
              <a:defRPr sz="4000" cap="none"/>
            </a:lvl1pPr>
          </a:lstStyle>
          <a:p>
            <a:r>
              <a:rPr lang="en-US" dirty="0" smtClean="0"/>
              <a:t>Click to edit master title style</a:t>
            </a:r>
            <a:endParaRPr lang="en-US" dirty="0"/>
          </a:p>
        </p:txBody>
      </p:sp>
      <p:sp>
        <p:nvSpPr>
          <p:cNvPr id="3" name="Content Placeholder 2"/>
          <p:cNvSpPr>
            <a:spLocks noGrp="1"/>
          </p:cNvSpPr>
          <p:nvPr>
            <p:ph idx="1"/>
          </p:nvPr>
        </p:nvSpPr>
        <p:spPr>
          <a:xfrm>
            <a:off x="448091" y="1781952"/>
            <a:ext cx="8236601" cy="4658099"/>
          </a:xfrm>
        </p:spPr>
        <p:txBody>
          <a:bodyPr anchor="t">
            <a:noAutofit/>
          </a:bodyPr>
          <a:lstStyle>
            <a:lvl1pPr>
              <a:defRPr sz="2800"/>
            </a:lvl1pPr>
            <a:lvl2pPr>
              <a:defRPr sz="2600"/>
            </a:lvl2pPr>
            <a:lvl3pPr>
              <a:defRPr sz="2400"/>
            </a:lvl3pPr>
            <a:lvl4pPr>
              <a:defRPr sz="22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2"/>
          </p:nvPr>
        </p:nvSpPr>
        <p:spPr>
          <a:xfrm>
            <a:off x="8684692" y="6527800"/>
            <a:ext cx="447361" cy="318052"/>
          </a:xfrm>
        </p:spPr>
        <p:txBody>
          <a:bodyPr/>
          <a:lstStyle>
            <a:lvl1pPr>
              <a:defRPr sz="1200"/>
            </a:lvl1pPr>
          </a:lstStyle>
          <a:p>
            <a:fld id="{D57F1E4F-1CFF-5643-939E-217C01CDF565}" type="slidenum">
              <a:rPr lang="en-US" smtClean="0"/>
              <a:pPr/>
              <a:t>‹#›</a:t>
            </a:fld>
            <a:endParaRPr lang="en-US" dirty="0"/>
          </a:p>
        </p:txBody>
      </p:sp>
      <p:sp>
        <p:nvSpPr>
          <p:cNvPr id="8" name="Rectangle 7"/>
          <p:cNvSpPr/>
          <p:nvPr userDrawn="1"/>
        </p:nvSpPr>
        <p:spPr>
          <a:xfrm>
            <a:off x="448091" y="60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userDrawn="1"/>
        </p:nvSpPr>
        <p:spPr>
          <a:xfrm>
            <a:off x="5976001" y="60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userDrawn="1"/>
        </p:nvSpPr>
        <p:spPr>
          <a:xfrm>
            <a:off x="3216601" y="60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5386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8/25/19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2863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361189"/>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48938"/>
            <a:ext cx="7989752" cy="108332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8/25/19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09604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8/25/19</a:t>
            </a:fld>
            <a:endParaRPr lang="en-US" dirty="0"/>
          </a:p>
        </p:txBody>
      </p:sp>
      <p:sp>
        <p:nvSpPr>
          <p:cNvPr id="8" name="Footer Placeholder 7"/>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00652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33468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88694"/>
            <a:ext cx="7989752" cy="1083329"/>
          </a:xfrm>
        </p:spPr>
        <p:txBody>
          <a:bodyPr anchor="ctr"/>
          <a:lstStyle/>
          <a:p>
            <a:r>
              <a:rPr lang="en-US" dirty="0" smtClean="0"/>
              <a:t>Click to edit Master title style</a:t>
            </a:r>
            <a:endParaRPr lang="en-US" dirty="0"/>
          </a:p>
        </p:txBody>
      </p:sp>
      <p:sp>
        <p:nvSpPr>
          <p:cNvPr id="3" name="Date Placeholder 2"/>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8/25/19</a:t>
            </a:fld>
            <a:endParaRPr lang="en-US" dirty="0"/>
          </a:p>
        </p:txBody>
      </p:sp>
      <p:sp>
        <p:nvSpPr>
          <p:cNvPr id="4" name="Footer Placeholder 3"/>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86798" y="6507711"/>
            <a:ext cx="443949" cy="365125"/>
          </a:xfrm>
        </p:spPr>
        <p:txBody>
          <a:bodyPr/>
          <a:lstStyle>
            <a:lvl1pPr>
              <a:defRPr sz="120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4553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8/25/19</a:t>
            </a:fld>
            <a:endParaRPr lang="en-US" dirty="0"/>
          </a:p>
        </p:txBody>
      </p:sp>
      <p:sp>
        <p:nvSpPr>
          <p:cNvPr id="3" name="Footer Placeholder 2"/>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7385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8/25/19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57930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8/25/19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4756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8/25/19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09446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745255" y="5956136"/>
            <a:ext cx="947672"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8/25/19</a:t>
            </a:fld>
            <a:endParaRPr lang="en-US" dirty="0"/>
          </a:p>
        </p:txBody>
      </p:sp>
      <p:sp>
        <p:nvSpPr>
          <p:cNvPr id="5" name="Footer Placeholder 4"/>
          <p:cNvSpPr>
            <a:spLocks noGrp="1"/>
          </p:cNvSpPr>
          <p:nvPr>
            <p:ph type="ftr" sz="quarter" idx="11"/>
          </p:nvPr>
        </p:nvSpPr>
        <p:spPr>
          <a:xfrm>
            <a:off x="581192" y="5951810"/>
            <a:ext cx="5922209"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49453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9" name="Content Placeholder 2"/>
          <p:cNvSpPr>
            <a:spLocks noGrp="1"/>
          </p:cNvSpPr>
          <p:nvPr>
            <p:ph idx="1"/>
          </p:nvPr>
        </p:nvSpPr>
        <p:spPr>
          <a:xfrm>
            <a:off x="1311274" y="1295400"/>
            <a:ext cx="7693029" cy="4681013"/>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12" name="Title Placeholder 1"/>
          <p:cNvSpPr>
            <a:spLocks noGrp="1"/>
          </p:cNvSpPr>
          <p:nvPr>
            <p:ph type="title"/>
          </p:nvPr>
        </p:nvSpPr>
        <p:spPr bwMode="auto">
          <a:xfrm>
            <a:off x="1302808" y="179388"/>
            <a:ext cx="7556500" cy="1116012"/>
          </a:xfrm>
          <a:prstGeom prst="rect">
            <a:avLst/>
          </a:prstGeom>
          <a:noFill/>
          <a:ln>
            <a:noFill/>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lvl="0"/>
            <a:r>
              <a:rPr lang="en-US" dirty="0"/>
              <a:t>Click to edit Master title style</a:t>
            </a:r>
          </a:p>
        </p:txBody>
      </p:sp>
      <p:sp>
        <p:nvSpPr>
          <p:cNvPr id="4" name="Date Placeholder 3"/>
          <p:cNvSpPr>
            <a:spLocks noGrp="1"/>
          </p:cNvSpPr>
          <p:nvPr>
            <p:ph type="dt" sz="half" idx="10"/>
          </p:nvPr>
        </p:nvSpPr>
        <p:spPr>
          <a:xfrm>
            <a:off x="8326438" y="5976938"/>
            <a:ext cx="817562" cy="365125"/>
          </a:xfrm>
          <a:prstGeom prst="rect">
            <a:avLst/>
          </a:prstGeom>
        </p:spPr>
        <p:txBody>
          <a:bodyPr vert="horz" wrap="square" lIns="91440" tIns="45720" rIns="91440" bIns="45720" numCol="1" anchor="t" anchorCtr="0" compatLnSpc="1">
            <a:prstTxWarp prst="textNoShape">
              <a:avLst/>
            </a:prstTxWarp>
          </a:bodyPr>
          <a:lstStyle>
            <a:lvl1pPr>
              <a:defRPr sz="1200">
                <a:latin typeface="Rockwell" charset="0"/>
              </a:defRPr>
            </a:lvl1pPr>
          </a:lstStyle>
          <a:p>
            <a:pPr>
              <a:defRPr/>
            </a:pPr>
            <a:endParaRPr lang="en-US" dirty="0"/>
          </a:p>
        </p:txBody>
      </p:sp>
      <p:sp>
        <p:nvSpPr>
          <p:cNvPr id="5" name="Slide Number Placeholder 5"/>
          <p:cNvSpPr>
            <a:spLocks noGrp="1"/>
          </p:cNvSpPr>
          <p:nvPr>
            <p:ph type="sldNum" sz="quarter" idx="11"/>
          </p:nvPr>
        </p:nvSpPr>
        <p:spPr/>
        <p:txBody>
          <a:bodyPr/>
          <a:lstStyle>
            <a:lvl1pPr algn="ctr">
              <a:defRPr sz="1000">
                <a:solidFill>
                  <a:srgbClr val="003399"/>
                </a:solidFill>
                <a:latin typeface="Rockwell" charset="0"/>
              </a:defRPr>
            </a:lvl1pPr>
          </a:lstStyle>
          <a:p>
            <a:pPr>
              <a:defRPr/>
            </a:pPr>
            <a:fld id="{7CA3B053-DD34-B645-BCE5-0B617BE5BFE4}" type="slidenum">
              <a:rPr lang="en-US"/>
              <a:pPr>
                <a:defRPr/>
              </a:pPr>
              <a:t>‹#›</a:t>
            </a:fld>
            <a:endParaRPr lang="en-US" dirty="0"/>
          </a:p>
        </p:txBody>
      </p:sp>
    </p:spTree>
    <p:extLst>
      <p:ext uri="{BB962C8B-B14F-4D97-AF65-F5344CB8AC3E}">
        <p14:creationId xmlns:p14="http://schemas.microsoft.com/office/powerpoint/2010/main" val="3592678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iscussion">
    <p:spTree>
      <p:nvGrpSpPr>
        <p:cNvPr id="1" name=""/>
        <p:cNvGrpSpPr/>
        <p:nvPr/>
      </p:nvGrpSpPr>
      <p:grpSpPr>
        <a:xfrm>
          <a:off x="0" y="0"/>
          <a:ext cx="0" cy="0"/>
          <a:chOff x="0" y="0"/>
          <a:chExt cx="0" cy="0"/>
        </a:xfrm>
      </p:grpSpPr>
      <p:pic>
        <p:nvPicPr>
          <p:cNvPr id="4" name="Picture 7" descr="Ferrell6e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Content Placeholder 2"/>
          <p:cNvSpPr>
            <a:spLocks noGrp="1"/>
          </p:cNvSpPr>
          <p:nvPr>
            <p:ph idx="1"/>
          </p:nvPr>
        </p:nvSpPr>
        <p:spPr>
          <a:xfrm>
            <a:off x="1024467" y="160867"/>
            <a:ext cx="7107785" cy="4605866"/>
          </a:xfrm>
        </p:spPr>
        <p:txBody>
          <a:bodyPr anchor="ctr" anchorCtr="1"/>
          <a:lstStyle>
            <a:lvl1pPr marL="0" indent="0" algn="ctr">
              <a:spcBef>
                <a:spcPts val="3200"/>
              </a:spcBef>
              <a:buFontTx/>
              <a:buNone/>
              <a:defRPr sz="3200" b="0" i="0">
                <a:solidFill>
                  <a:schemeClr val="tx1"/>
                </a:solidFill>
                <a:latin typeface="Franklin Gothic Book"/>
                <a:cs typeface="Franklin Gothic Book"/>
              </a:defRPr>
            </a:lvl1pPr>
            <a:lvl2pPr marL="228600" indent="0">
              <a:buFontTx/>
              <a:buNone/>
              <a:defRPr>
                <a:solidFill>
                  <a:srgbClr val="000000"/>
                </a:solidFill>
              </a:defRPr>
            </a:lvl2pPr>
            <a:lvl3pPr marL="457200" indent="0">
              <a:buFontTx/>
              <a:buNone/>
              <a:defRPr>
                <a:solidFill>
                  <a:srgbClr val="000000"/>
                </a:solidFill>
              </a:defRPr>
            </a:lvl3pPr>
            <a:lvl4pPr marL="685800" indent="0">
              <a:buFontTx/>
              <a:buNone/>
              <a:defRPr>
                <a:solidFill>
                  <a:srgbClr val="000000"/>
                </a:solidFill>
              </a:defRPr>
            </a:lvl4pPr>
            <a:lvl5pPr marL="914400" indent="0">
              <a:buFontTx/>
              <a:buNone/>
              <a:defRPr>
                <a:solidFill>
                  <a:srgbClr val="000000"/>
                </a:solidFill>
              </a:defRPr>
            </a:lvl5pPr>
          </a:lstStyle>
          <a:p>
            <a:pPr lvl="0"/>
            <a:r>
              <a:rPr lang="en-US" dirty="0" smtClean="0"/>
              <a:t>Click to edit Master text styles</a:t>
            </a:r>
            <a:endParaRPr dirty="0"/>
          </a:p>
        </p:txBody>
      </p:sp>
      <p:sp>
        <p:nvSpPr>
          <p:cNvPr id="6" name="Slide Number Placeholder 5"/>
          <p:cNvSpPr>
            <a:spLocks noGrp="1"/>
          </p:cNvSpPr>
          <p:nvPr>
            <p:ph type="sldNum" sz="quarter" idx="10"/>
          </p:nvPr>
        </p:nvSpPr>
        <p:spPr>
          <a:xfrm>
            <a:off x="8360280" y="6496128"/>
            <a:ext cx="770468" cy="365125"/>
          </a:xfrm>
        </p:spPr>
        <p:txBody>
          <a:bodyPr/>
          <a:lstStyle>
            <a:lvl1pPr>
              <a:defRPr sz="1200"/>
            </a:lvl1pPr>
          </a:lstStyle>
          <a:p>
            <a:pPr>
              <a:defRPr/>
            </a:pPr>
            <a:fld id="{115EA427-4806-4E43-924A-FA8544444C45}" type="slidenum">
              <a:rPr lang="en-US" smtClean="0"/>
              <a:pPr>
                <a:defRPr/>
              </a:pPr>
              <a:t>‹#›</a:t>
            </a:fld>
            <a:endParaRPr lang="en-US" dirty="0"/>
          </a:p>
        </p:txBody>
      </p:sp>
      <p:sp>
        <p:nvSpPr>
          <p:cNvPr id="9" name="Title Placeholder 1"/>
          <p:cNvSpPr>
            <a:spLocks noGrp="1"/>
          </p:cNvSpPr>
          <p:nvPr>
            <p:ph type="title"/>
          </p:nvPr>
        </p:nvSpPr>
        <p:spPr bwMode="auto">
          <a:xfrm>
            <a:off x="1439863" y="230188"/>
            <a:ext cx="7564437" cy="1116012"/>
          </a:xfrm>
          <a:prstGeom prst="rect">
            <a:avLst/>
          </a:prstGeom>
          <a:noFill/>
          <a:ln>
            <a:noFill/>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title style</a:t>
            </a:r>
          </a:p>
        </p:txBody>
      </p:sp>
      <p:sp>
        <p:nvSpPr>
          <p:cNvPr id="7" name="TextBox 2"/>
          <p:cNvSpPr txBox="1">
            <a:spLocks noChangeArrowheads="1"/>
          </p:cNvSpPr>
          <p:nvPr userDrawn="1"/>
        </p:nvSpPr>
        <p:spPr bwMode="auto">
          <a:xfrm>
            <a:off x="2178687" y="6389829"/>
            <a:ext cx="619483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lvl="0" algn="l"/>
            <a:r>
              <a:rPr lang="en-US" sz="800" b="1" kern="1200" dirty="0" smtClean="0">
                <a:solidFill>
                  <a:schemeClr val="tx1"/>
                </a:solidFill>
                <a:effectLst/>
                <a:latin typeface="+mn-lt"/>
                <a:ea typeface="ＭＳ Ｐゴシック" charset="0"/>
                <a:cs typeface="Times New Roman" panose="02020603050405020304" pitchFamily="18" charset="0"/>
              </a:rPr>
              <a:t>©2017Cengage Learning®. May not be scanned, copied or duplicated, or posted to a publicly accessible website, in whole or in part,</a:t>
            </a:r>
            <a:r>
              <a:rPr lang="en-US" sz="800" b="1" kern="1200" baseline="0" dirty="0" smtClean="0">
                <a:solidFill>
                  <a:schemeClr val="tx1"/>
                </a:solidFill>
                <a:effectLst/>
                <a:latin typeface="+mn-lt"/>
                <a:ea typeface="ＭＳ Ｐゴシック" charset="0"/>
                <a:cs typeface="Times New Roman" panose="02020603050405020304" pitchFamily="18" charset="0"/>
              </a:rPr>
              <a:t> </a:t>
            </a:r>
            <a:r>
              <a:rPr lang="en-US" sz="800" b="1" kern="1200" dirty="0" smtClean="0">
                <a:solidFill>
                  <a:schemeClr val="tx1"/>
                </a:solidFill>
                <a:effectLst/>
                <a:latin typeface="+mn-lt"/>
                <a:ea typeface="ＭＳ Ｐゴシック" charset="0"/>
                <a:cs typeface="Times New Roman" panose="02020603050405020304" pitchFamily="18" charset="0"/>
              </a:rPr>
              <a:t>except for use as permitted in a license distributed with a certain product or service or otherwise on a password-protected website or school-approved learning management system for classroom use.</a:t>
            </a:r>
            <a:endParaRPr lang="en-US" sz="800" kern="1200" dirty="0">
              <a:solidFill>
                <a:schemeClr val="tx1"/>
              </a:solidFill>
              <a:effectLst/>
              <a:latin typeface="+mn-lt"/>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1960653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172200" y="6191250"/>
            <a:ext cx="2476500" cy="476250"/>
          </a:xfrm>
          <a:prstGeom prst="rect">
            <a:avLst/>
          </a:prstGeom>
        </p:spPr>
        <p:txBody>
          <a:bodyPr/>
          <a:lstStyle/>
          <a:p>
            <a:endParaRPr lang="th-TH"/>
          </a:p>
        </p:txBody>
      </p:sp>
      <p:sp>
        <p:nvSpPr>
          <p:cNvPr id="17" name="Footer Placeholder 16"/>
          <p:cNvSpPr>
            <a:spLocks noGrp="1"/>
          </p:cNvSpPr>
          <p:nvPr>
            <p:ph type="ftr" sz="quarter" idx="11"/>
          </p:nvPr>
        </p:nvSpPr>
        <p:spPr>
          <a:xfrm>
            <a:off x="914400" y="6172200"/>
            <a:ext cx="3962400" cy="457200"/>
          </a:xfrm>
          <a:prstGeom prst="rect">
            <a:avLst/>
          </a:prstGeom>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ECE83E2-0EBF-41F3-B245-D596D76FE6A3}" type="slidenum">
              <a:rPr lang="en-US"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054666507"/>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625" y="228600"/>
            <a:ext cx="8510588" cy="1325563"/>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301625" y="1676400"/>
            <a:ext cx="4194175" cy="442277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76400"/>
            <a:ext cx="4194175" cy="442277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304800" y="6245225"/>
            <a:ext cx="2286000" cy="476250"/>
          </a:xfrm>
          <a:prstGeom prst="rect">
            <a:avLst/>
          </a:prstGeo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5225"/>
            <a:ext cx="2895600" cy="476250"/>
          </a:xfrm>
          <a:prstGeom prst="rect">
            <a:avLst/>
          </a:prstGeo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5225"/>
            <a:ext cx="2286000" cy="476250"/>
          </a:xfrm>
        </p:spPr>
        <p:txBody>
          <a:bodyPr/>
          <a:lstStyle>
            <a:lvl1pPr>
              <a:defRPr/>
            </a:lvl1pPr>
          </a:lstStyle>
          <a:p>
            <a:fld id="{3C8C5FB8-1E85-4519-97A6-CAAF78B973E0}" type="slidenum">
              <a:rPr lang="en-US"/>
              <a:pPr/>
              <a:t>‹#›</a:t>
            </a:fld>
            <a:endParaRPr lang="th-TH"/>
          </a:p>
        </p:txBody>
      </p:sp>
    </p:spTree>
    <p:extLst>
      <p:ext uri="{BB962C8B-B14F-4D97-AF65-F5344CB8AC3E}">
        <p14:creationId xmlns:p14="http://schemas.microsoft.com/office/powerpoint/2010/main" val="188991044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12" name="Rectangle 11"/>
          <p:cNvSpPr/>
          <p:nvPr userDrawn="1"/>
        </p:nvSpPr>
        <p:spPr>
          <a:xfrm>
            <a:off x="548684" y="6485364"/>
            <a:ext cx="7393577" cy="338554"/>
          </a:xfrm>
          <a:prstGeom prst="rect">
            <a:avLst/>
          </a:prstGeom>
        </p:spPr>
        <p:txBody>
          <a:bodyPr wrap="square">
            <a:spAutoFit/>
          </a:bodyPr>
          <a:lstStyle/>
          <a:p>
            <a:pPr algn="ctr"/>
            <a:r>
              <a:rPr lang="en-IN" sz="8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©2017Cengage Learning®. May not be scanned, copied or duplicated, or posted to a publicly accessible website, in whole or in part, except for use as permitted in a license distributed with a certain product or service or otherwise on a password-protected website or school-approved learning management system for classroom use.</a:t>
            </a:r>
            <a:endParaRPr lang="en-US" sz="800" dirty="0">
              <a:solidFill>
                <a:schemeClr val="tx1"/>
              </a:solidFill>
            </a:endParaRPr>
          </a:p>
        </p:txBody>
      </p:sp>
    </p:spTree>
    <p:extLst>
      <p:ext uri="{BB962C8B-B14F-4D97-AF65-F5344CB8AC3E}">
        <p14:creationId xmlns:p14="http://schemas.microsoft.com/office/powerpoint/2010/main" val="114879766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Lst>
  <p:timing>
    <p:tnLst>
      <p:par>
        <p:cTn id="1" dur="indefinite" restart="never" nodeType="tmRoot"/>
      </p:par>
    </p:tnLst>
  </p:timing>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7.png"/><Relationship Id="rId3"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9.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7.png"/><Relationship Id="rId3" Type="http://schemas.openxmlformats.org/officeDocument/2006/relationships/image" Target="../media/image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smtClean="0">
                <a:latin typeface="Arial" charset="0"/>
                <a:ea typeface="Arial" charset="0"/>
                <a:cs typeface="Arial" charset="0"/>
              </a:rPr>
              <a:t>Suwalya</a:t>
            </a:r>
            <a:r>
              <a:rPr lang="en-US" dirty="0" smtClean="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457200" y="1600200"/>
            <a:ext cx="7772400" cy="1600200"/>
          </a:xfrm>
        </p:spPr>
        <p:txBody>
          <a:bodyPr/>
          <a:lstStyle/>
          <a:p>
            <a:r>
              <a:rPr lang="en-US" dirty="0"/>
              <a:t>Marketing Planning 312</a:t>
            </a:r>
          </a:p>
          <a:p>
            <a:r>
              <a:rPr lang="en-US" dirty="0"/>
              <a:t>Chapter 1</a:t>
            </a:r>
          </a:p>
          <a:p>
            <a:endParaRPr lang="th-TH" dirty="0"/>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1420871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Chapter 1</a:t>
            </a:r>
            <a:br>
              <a:rPr lang="en-US" dirty="0" smtClean="0"/>
            </a:br>
            <a:r>
              <a:rPr lang="en-US" sz="3000" dirty="0" smtClean="0"/>
              <a:t>Marketing in Today’s Economy</a:t>
            </a:r>
            <a:endParaRPr lang="en-US" sz="3000" dirty="0"/>
          </a:p>
        </p:txBody>
      </p:sp>
    </p:spTree>
    <p:extLst>
      <p:ext uri="{BB962C8B-B14F-4D97-AF65-F5344CB8AC3E}">
        <p14:creationId xmlns:p14="http://schemas.microsoft.com/office/powerpoint/2010/main" val="870290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Chapter Outline</a:t>
            </a:r>
            <a:endParaRPr lang="en-US" dirty="0"/>
          </a:p>
        </p:txBody>
      </p:sp>
      <p:sp>
        <p:nvSpPr>
          <p:cNvPr id="2" name="Content Placeholder 1"/>
          <p:cNvSpPr>
            <a:spLocks noGrp="1"/>
          </p:cNvSpPr>
          <p:nvPr>
            <p:ph idx="1"/>
          </p:nvPr>
        </p:nvSpPr>
        <p:spPr>
          <a:xfrm>
            <a:off x="434277" y="2199902"/>
            <a:ext cx="8350349" cy="3308984"/>
          </a:xfrm>
        </p:spPr>
        <p:txBody>
          <a:bodyPr/>
          <a:lstStyle/>
          <a:p>
            <a:r>
              <a:rPr lang="en-US" smtClean="0"/>
              <a:t>Introduction</a:t>
            </a:r>
          </a:p>
          <a:p>
            <a:r>
              <a:rPr lang="en-US" smtClean="0"/>
              <a:t>The challenges and opportunities of marketing in today’s economy</a:t>
            </a:r>
          </a:p>
          <a:p>
            <a:r>
              <a:rPr lang="en-US" smtClean="0"/>
              <a:t>Basic marketing concepts</a:t>
            </a:r>
          </a:p>
          <a:p>
            <a:r>
              <a:rPr lang="en-US" smtClean="0"/>
              <a:t>Major marketing activities and decisions</a:t>
            </a:r>
          </a:p>
          <a:p>
            <a:r>
              <a:rPr lang="en-US" smtClean="0"/>
              <a:t>Taking on the challenges of marketing strategy</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3</a:t>
            </a:fld>
            <a:endParaRPr lang="en-US" dirty="0"/>
          </a:p>
        </p:txBody>
      </p:sp>
    </p:spTree>
    <p:extLst>
      <p:ext uri="{BB962C8B-B14F-4D97-AF65-F5344CB8AC3E}">
        <p14:creationId xmlns:p14="http://schemas.microsoft.com/office/powerpoint/2010/main" val="5326280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14339" name="Content Placeholder 2"/>
          <p:cNvSpPr>
            <a:spLocks noGrp="1"/>
          </p:cNvSpPr>
          <p:nvPr>
            <p:ph idx="1"/>
          </p:nvPr>
        </p:nvSpPr>
        <p:spPr/>
        <p:txBody>
          <a:bodyPr/>
          <a:lstStyle/>
          <a:p>
            <a:pPr>
              <a:spcBef>
                <a:spcPts val="600"/>
              </a:spcBef>
            </a:pPr>
            <a:r>
              <a:rPr lang="en-US" dirty="0" smtClean="0"/>
              <a:t>Commoditization</a:t>
            </a:r>
          </a:p>
          <a:p>
            <a:pPr lvl="1">
              <a:spcBef>
                <a:spcPts val="600"/>
              </a:spcBef>
            </a:pPr>
            <a:r>
              <a:rPr lang="en-US" dirty="0" smtClean="0"/>
              <a:t>Consequence of mature industries </a:t>
            </a:r>
            <a:r>
              <a:rPr lang="en-US" dirty="0" smtClean="0">
                <a:solidFill>
                  <a:srgbClr val="FF0000"/>
                </a:solidFill>
              </a:rPr>
              <a:t>where slowing innovation, extensive product assortment, excess supply, and frugal consumers</a:t>
            </a:r>
            <a:r>
              <a:rPr lang="en-US" dirty="0" smtClean="0"/>
              <a:t> force margins to the floor</a:t>
            </a:r>
          </a:p>
        </p:txBody>
      </p:sp>
      <p:sp>
        <p:nvSpPr>
          <p:cNvPr id="3" name="Slide Number Placeholder 2"/>
          <p:cNvSpPr>
            <a:spLocks noGrp="1"/>
          </p:cNvSpPr>
          <p:nvPr>
            <p:ph type="sldNum" sz="quarter" idx="12"/>
          </p:nvPr>
        </p:nvSpPr>
        <p:spPr/>
        <p:txBody>
          <a:bodyPr/>
          <a:lstStyle/>
          <a:p>
            <a:fld id="{7CA3B053-DD34-B645-BCE5-0B617BE5BFE4}" type="slidenum">
              <a:rPr lang="en-US" smtClean="0"/>
              <a:pPr/>
              <a:t>4</a:t>
            </a:fld>
            <a:endParaRPr lang="en-US" dirty="0"/>
          </a:p>
        </p:txBody>
      </p:sp>
      <p:pic>
        <p:nvPicPr>
          <p:cNvPr id="4" name="Picture 3"/>
          <p:cNvPicPr>
            <a:picLocks noChangeAspect="1"/>
          </p:cNvPicPr>
          <p:nvPr/>
        </p:nvPicPr>
        <p:blipFill>
          <a:blip r:embed="rId3"/>
          <a:stretch>
            <a:fillRect/>
          </a:stretch>
        </p:blipFill>
        <p:spPr>
          <a:xfrm>
            <a:off x="2967440" y="3913252"/>
            <a:ext cx="3197902" cy="23526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52420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14339" name="Content Placeholder 2"/>
          <p:cNvSpPr>
            <a:spLocks noGrp="1"/>
          </p:cNvSpPr>
          <p:nvPr>
            <p:ph idx="1"/>
          </p:nvPr>
        </p:nvSpPr>
        <p:spPr/>
        <p:txBody>
          <a:bodyPr/>
          <a:lstStyle/>
          <a:p>
            <a:pPr>
              <a:spcBef>
                <a:spcPts val="600"/>
              </a:spcBef>
            </a:pPr>
            <a:r>
              <a:rPr lang="en-US" dirty="0" smtClean="0"/>
              <a:t>All organizations require </a:t>
            </a:r>
            <a:r>
              <a:rPr lang="en-US" dirty="0" smtClean="0">
                <a:solidFill>
                  <a:srgbClr val="FF0000"/>
                </a:solidFill>
              </a:rPr>
              <a:t>effective planning</a:t>
            </a:r>
            <a:r>
              <a:rPr lang="en-US" dirty="0" smtClean="0"/>
              <a:t> and a sound marketing strategy to achieve their goals and objectives</a:t>
            </a:r>
          </a:p>
        </p:txBody>
      </p:sp>
      <p:sp>
        <p:nvSpPr>
          <p:cNvPr id="3" name="Slide Number Placeholder 2"/>
          <p:cNvSpPr>
            <a:spLocks noGrp="1"/>
          </p:cNvSpPr>
          <p:nvPr>
            <p:ph type="sldNum" sz="quarter" idx="12"/>
          </p:nvPr>
        </p:nvSpPr>
        <p:spPr/>
        <p:txBody>
          <a:bodyPr/>
          <a:lstStyle/>
          <a:p>
            <a:fld id="{7CA3B053-DD34-B645-BCE5-0B617BE5BFE4}" type="slidenum">
              <a:rPr lang="en-US" smtClean="0"/>
              <a:pPr/>
              <a:t>5</a:t>
            </a:fld>
            <a:endParaRPr lang="en-US" dirty="0"/>
          </a:p>
        </p:txBody>
      </p:sp>
      <p:pic>
        <p:nvPicPr>
          <p:cNvPr id="4" name="Picture 3"/>
          <p:cNvPicPr>
            <a:picLocks noChangeAspect="1"/>
          </p:cNvPicPr>
          <p:nvPr/>
        </p:nvPicPr>
        <p:blipFill>
          <a:blip r:embed="rId3"/>
          <a:stretch>
            <a:fillRect/>
          </a:stretch>
        </p:blipFill>
        <p:spPr>
          <a:xfrm>
            <a:off x="4566391" y="3179161"/>
            <a:ext cx="3722558" cy="2791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61650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14339" name="Content Placeholder 2"/>
          <p:cNvSpPr>
            <a:spLocks noGrp="1"/>
          </p:cNvSpPr>
          <p:nvPr>
            <p:ph idx="1"/>
          </p:nvPr>
        </p:nvSpPr>
        <p:spPr>
          <a:xfrm>
            <a:off x="448091" y="2187753"/>
            <a:ext cx="3499319" cy="4658099"/>
          </a:xfrm>
        </p:spPr>
        <p:txBody>
          <a:bodyPr/>
          <a:lstStyle/>
          <a:p>
            <a:pPr>
              <a:spcBef>
                <a:spcPts val="600"/>
              </a:spcBef>
            </a:pPr>
            <a:r>
              <a:rPr lang="en-US" dirty="0" smtClean="0"/>
              <a:t>Today’s economy is characterized by </a:t>
            </a:r>
            <a:r>
              <a:rPr lang="en-US" dirty="0" smtClean="0">
                <a:solidFill>
                  <a:srgbClr val="FF0000"/>
                </a:solidFill>
              </a:rPr>
              <a:t>rapid technological change, economic/financial anxiety, and increasing consumer skepticism</a:t>
            </a:r>
            <a:endParaRPr lang="en-US" dirty="0">
              <a:solidFill>
                <a:srgbClr val="FF0000"/>
              </a:solidFill>
            </a:endParaRPr>
          </a:p>
        </p:txBody>
      </p:sp>
      <p:sp>
        <p:nvSpPr>
          <p:cNvPr id="3" name="Slide Number Placeholder 2"/>
          <p:cNvSpPr>
            <a:spLocks noGrp="1"/>
          </p:cNvSpPr>
          <p:nvPr>
            <p:ph type="sldNum" sz="quarter" idx="12"/>
          </p:nvPr>
        </p:nvSpPr>
        <p:spPr/>
        <p:txBody>
          <a:bodyPr/>
          <a:lstStyle/>
          <a:p>
            <a:fld id="{7CA3B053-DD34-B645-BCE5-0B617BE5BFE4}" type="slidenum">
              <a:rPr lang="en-US" smtClean="0"/>
              <a:pPr/>
              <a:t>6</a:t>
            </a:fld>
            <a:endParaRPr lang="en-US" dirty="0"/>
          </a:p>
        </p:txBody>
      </p:sp>
      <p:pic>
        <p:nvPicPr>
          <p:cNvPr id="4" name="Picture 3"/>
          <p:cNvPicPr>
            <a:picLocks noChangeAspect="1"/>
          </p:cNvPicPr>
          <p:nvPr/>
        </p:nvPicPr>
        <p:blipFill>
          <a:blip r:embed="rId3"/>
          <a:stretch>
            <a:fillRect/>
          </a:stretch>
        </p:blipFill>
        <p:spPr>
          <a:xfrm>
            <a:off x="4457282" y="2187753"/>
            <a:ext cx="4113662" cy="3146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995401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581192" y="1869701"/>
            <a:ext cx="8236601" cy="4658099"/>
          </a:xfrm>
        </p:spPr>
        <p:txBody>
          <a:bodyPr/>
          <a:lstStyle/>
          <a:p>
            <a:r>
              <a:rPr lang="en-US" dirty="0" smtClean="0"/>
              <a:t>Power shift to customers</a:t>
            </a:r>
          </a:p>
          <a:p>
            <a:r>
              <a:rPr lang="en-US" dirty="0" smtClean="0"/>
              <a:t>Massive increase in product selection</a:t>
            </a:r>
          </a:p>
          <a:p>
            <a:r>
              <a:rPr lang="en-US" dirty="0" smtClean="0"/>
              <a:t>Audience and media fragmentation</a:t>
            </a:r>
          </a:p>
          <a:p>
            <a:r>
              <a:rPr lang="en-US" dirty="0" smtClean="0"/>
              <a:t>Changing value propositions</a:t>
            </a:r>
          </a:p>
          <a:p>
            <a:r>
              <a:rPr lang="en-US" dirty="0" smtClean="0"/>
              <a:t>Shift in demand patterns</a:t>
            </a:r>
          </a:p>
          <a:p>
            <a:r>
              <a:rPr lang="en-US" dirty="0" smtClean="0"/>
              <a:t>Privacy, security, and ethical concerns</a:t>
            </a:r>
          </a:p>
          <a:p>
            <a:r>
              <a:rPr lang="en-US" dirty="0" smtClean="0"/>
              <a:t>Unclear legal jurisdiction</a:t>
            </a:r>
            <a:endParaRPr lang="en-US" dirty="0"/>
          </a:p>
        </p:txBody>
      </p:sp>
      <p:sp>
        <p:nvSpPr>
          <p:cNvPr id="5" name="Slide Number Placeholder 4"/>
          <p:cNvSpPr>
            <a:spLocks noGrp="1"/>
          </p:cNvSpPr>
          <p:nvPr>
            <p:ph type="sldNum" sz="quarter" idx="12"/>
          </p:nvPr>
        </p:nvSpPr>
        <p:spPr/>
        <p:txBody>
          <a:bodyPr/>
          <a:lstStyle/>
          <a:p>
            <a:fld id="{7CA3B053-DD34-B645-BCE5-0B617BE5BFE4}" type="slidenum">
              <a:rPr lang="en-US" smtClean="0"/>
              <a:pPr/>
              <a:t>7</a:t>
            </a:fld>
            <a:endParaRPr lang="en-US" dirty="0"/>
          </a:p>
        </p:txBody>
      </p:sp>
    </p:spTree>
    <p:extLst>
      <p:ext uri="{BB962C8B-B14F-4D97-AF65-F5344CB8AC3E}">
        <p14:creationId xmlns:p14="http://schemas.microsoft.com/office/powerpoint/2010/main" val="4289460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880996" y="1773836"/>
            <a:ext cx="8236601" cy="4666215"/>
          </a:xfrm>
        </p:spPr>
        <p:txBody>
          <a:bodyPr/>
          <a:lstStyle/>
          <a:p>
            <a:r>
              <a:rPr lang="en-US" dirty="0" smtClean="0"/>
              <a:t>Power shift to customers</a:t>
            </a:r>
          </a:p>
        </p:txBody>
      </p:sp>
      <p:sp>
        <p:nvSpPr>
          <p:cNvPr id="5" name="Slide Number Placeholder 4"/>
          <p:cNvSpPr>
            <a:spLocks noGrp="1"/>
          </p:cNvSpPr>
          <p:nvPr>
            <p:ph type="sldNum" sz="quarter" idx="12"/>
          </p:nvPr>
        </p:nvSpPr>
        <p:spPr/>
        <p:txBody>
          <a:bodyPr/>
          <a:lstStyle/>
          <a:p>
            <a:fld id="{7CA3B053-DD34-B645-BCE5-0B617BE5BFE4}" type="slidenum">
              <a:rPr lang="en-US" smtClean="0"/>
              <a:pPr/>
              <a:t>8</a:t>
            </a:fld>
            <a:endParaRPr lang="en-US" dirty="0"/>
          </a:p>
        </p:txBody>
      </p:sp>
      <p:pic>
        <p:nvPicPr>
          <p:cNvPr id="3" name="Picture 2"/>
          <p:cNvPicPr>
            <a:picLocks noChangeAspect="1"/>
          </p:cNvPicPr>
          <p:nvPr/>
        </p:nvPicPr>
        <p:blipFill>
          <a:blip r:embed="rId2"/>
          <a:stretch>
            <a:fillRect/>
          </a:stretch>
        </p:blipFill>
        <p:spPr>
          <a:xfrm>
            <a:off x="1963787" y="2414761"/>
            <a:ext cx="6071017" cy="37390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02850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p:txBody>
          <a:bodyPr/>
          <a:lstStyle/>
          <a:p>
            <a:r>
              <a:rPr lang="en-US" dirty="0" smtClean="0"/>
              <a:t>Massive increase in product selection</a:t>
            </a:r>
          </a:p>
        </p:txBody>
      </p:sp>
      <p:sp>
        <p:nvSpPr>
          <p:cNvPr id="5" name="Slide Number Placeholder 4"/>
          <p:cNvSpPr>
            <a:spLocks noGrp="1"/>
          </p:cNvSpPr>
          <p:nvPr>
            <p:ph type="sldNum" sz="quarter" idx="12"/>
          </p:nvPr>
        </p:nvSpPr>
        <p:spPr/>
        <p:txBody>
          <a:bodyPr/>
          <a:lstStyle/>
          <a:p>
            <a:fld id="{7CA3B053-DD34-B645-BCE5-0B617BE5BFE4}" type="slidenum">
              <a:rPr lang="en-US" smtClean="0"/>
              <a:pPr/>
              <a:t>9</a:t>
            </a:fld>
            <a:endParaRPr lang="en-US" dirty="0"/>
          </a:p>
        </p:txBody>
      </p:sp>
      <p:pic>
        <p:nvPicPr>
          <p:cNvPr id="3" name="Picture 2"/>
          <p:cNvPicPr>
            <a:picLocks noChangeAspect="1"/>
          </p:cNvPicPr>
          <p:nvPr/>
        </p:nvPicPr>
        <p:blipFill>
          <a:blip r:embed="rId2"/>
          <a:stretch>
            <a:fillRect/>
          </a:stretch>
        </p:blipFill>
        <p:spPr>
          <a:xfrm>
            <a:off x="1861280" y="2575393"/>
            <a:ext cx="5196590" cy="34643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254052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384311" y="2199901"/>
            <a:ext cx="2975985" cy="4658099"/>
          </a:xfrm>
        </p:spPr>
        <p:txBody>
          <a:bodyPr/>
          <a:lstStyle/>
          <a:p>
            <a:r>
              <a:rPr lang="en-US" dirty="0" smtClean="0"/>
              <a:t>Audience and media fragmentation</a:t>
            </a:r>
          </a:p>
        </p:txBody>
      </p:sp>
      <p:sp>
        <p:nvSpPr>
          <p:cNvPr id="5" name="Slide Number Placeholder 4"/>
          <p:cNvSpPr>
            <a:spLocks noGrp="1"/>
          </p:cNvSpPr>
          <p:nvPr>
            <p:ph type="sldNum" sz="quarter" idx="12"/>
          </p:nvPr>
        </p:nvSpPr>
        <p:spPr/>
        <p:txBody>
          <a:bodyPr/>
          <a:lstStyle/>
          <a:p>
            <a:fld id="{7CA3B053-DD34-B645-BCE5-0B617BE5BFE4}" type="slidenum">
              <a:rPr lang="en-US" smtClean="0"/>
              <a:pPr/>
              <a:t>10</a:t>
            </a:fld>
            <a:endParaRPr lang="en-US" dirty="0"/>
          </a:p>
        </p:txBody>
      </p:sp>
      <p:pic>
        <p:nvPicPr>
          <p:cNvPr id="3" name="Picture 2"/>
          <p:cNvPicPr>
            <a:picLocks noChangeAspect="1"/>
          </p:cNvPicPr>
          <p:nvPr/>
        </p:nvPicPr>
        <p:blipFill>
          <a:blip r:embed="rId2"/>
          <a:stretch>
            <a:fillRect/>
          </a:stretch>
        </p:blipFill>
        <p:spPr>
          <a:xfrm>
            <a:off x="3363184" y="2000032"/>
            <a:ext cx="5321508" cy="39911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792783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581192" y="1731985"/>
            <a:ext cx="8236601" cy="4658099"/>
          </a:xfrm>
        </p:spPr>
        <p:txBody>
          <a:bodyPr/>
          <a:lstStyle/>
          <a:p>
            <a:r>
              <a:rPr lang="en-US" dirty="0" smtClean="0"/>
              <a:t>Changing value propositions</a:t>
            </a:r>
          </a:p>
        </p:txBody>
      </p:sp>
      <p:sp>
        <p:nvSpPr>
          <p:cNvPr id="5" name="Slide Number Placeholder 4"/>
          <p:cNvSpPr>
            <a:spLocks noGrp="1"/>
          </p:cNvSpPr>
          <p:nvPr>
            <p:ph type="sldNum" sz="quarter" idx="12"/>
          </p:nvPr>
        </p:nvSpPr>
        <p:spPr/>
        <p:txBody>
          <a:bodyPr/>
          <a:lstStyle/>
          <a:p>
            <a:fld id="{7CA3B053-DD34-B645-BCE5-0B617BE5BFE4}" type="slidenum">
              <a:rPr lang="en-US" smtClean="0"/>
              <a:pPr/>
              <a:t>11</a:t>
            </a:fld>
            <a:endParaRPr lang="en-US" dirty="0"/>
          </a:p>
        </p:txBody>
      </p:sp>
      <p:pic>
        <p:nvPicPr>
          <p:cNvPr id="3" name="Picture 2"/>
          <p:cNvPicPr>
            <a:picLocks noChangeAspect="1"/>
          </p:cNvPicPr>
          <p:nvPr/>
        </p:nvPicPr>
        <p:blipFill>
          <a:blip r:embed="rId2"/>
          <a:stretch>
            <a:fillRect/>
          </a:stretch>
        </p:blipFill>
        <p:spPr>
          <a:xfrm>
            <a:off x="1558490" y="2267020"/>
            <a:ext cx="6035155" cy="4023436"/>
          </a:xfrm>
          <a:prstGeom prst="rect">
            <a:avLst/>
          </a:prstGeom>
        </p:spPr>
      </p:pic>
    </p:spTree>
    <p:extLst>
      <p:ext uri="{BB962C8B-B14F-4D97-AF65-F5344CB8AC3E}">
        <p14:creationId xmlns:p14="http://schemas.microsoft.com/office/powerpoint/2010/main" val="2013701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Exhibit 1.1 - Change in Daily Media Usage by U.S. Adults, 2010-2014</a:t>
            </a:r>
            <a:endParaRPr lang="en-US" dirty="0"/>
          </a:p>
        </p:txBody>
      </p:sp>
      <p:sp>
        <p:nvSpPr>
          <p:cNvPr id="5" name="Slide Number Placeholder 4"/>
          <p:cNvSpPr>
            <a:spLocks noGrp="1"/>
          </p:cNvSpPr>
          <p:nvPr>
            <p:ph type="sldNum" sz="quarter" idx="12"/>
          </p:nvPr>
        </p:nvSpPr>
        <p:spPr/>
        <p:txBody>
          <a:bodyPr/>
          <a:lstStyle/>
          <a:p>
            <a:fld id="{7CA3B053-DD34-B645-BCE5-0B617BE5BFE4}" type="slidenum">
              <a:rPr lang="en-US" sz="1200" smtClean="0"/>
              <a:pPr/>
              <a:t>12</a:t>
            </a:fld>
            <a:endParaRPr lang="en-US" sz="1200" dirty="0"/>
          </a:p>
        </p:txBody>
      </p:sp>
      <p:pic>
        <p:nvPicPr>
          <p:cNvPr id="3" name="Picture 2" descr="This table contains two columns and eight rows. Row 1 contains column headers. Column 1 is blank and column 2 is titled percent change.&#10;In row 2, column 1 reads television and column 2 reads 3.7%.&#10;In row 3, column 1 reads desktop online and column 2 reads -13.6%.&#10;In row 4, column 1 reads tablets and column 2 reads 676.2%.&#10;In row 5, column 1 reads smartphones and column 2 reads 235.0%.&#10;In row 6, column 1 reads radio and column 2 reads -15.5%.&#10;In row 7, column 1 reads newspapers and column 2 reads -9.4%.&#10;In row 8, column 1 reads magazines and column 2 reads -34.9%.&#10;The source given at the bottom reads as follows:&#10;Source: “Average Daily Media Use in the United States from 2010 to 2014,” Statista (http://www.statista.com/statistics/270781/average-daily-media-use-in-the-us/), accessed February 18, 2015.&#10;" title="Exhibit 1.1 Change in Daily Media Usage by U.S. Adults, 2008-2011"/>
          <p:cNvPicPr>
            <a:picLocks noChangeAspect="1"/>
          </p:cNvPicPr>
          <p:nvPr/>
        </p:nvPicPr>
        <p:blipFill rotWithShape="1">
          <a:blip r:embed="rId3">
            <a:extLst>
              <a:ext uri="{28A0092B-C50C-407E-A947-70E740481C1C}">
                <a14:useLocalDpi xmlns:a14="http://schemas.microsoft.com/office/drawing/2010/main" val="0"/>
              </a:ext>
            </a:extLst>
          </a:blip>
          <a:srcRect l="27386" t="18763" r="26331" b="15014"/>
          <a:stretch/>
        </p:blipFill>
        <p:spPr>
          <a:xfrm>
            <a:off x="717469" y="1620008"/>
            <a:ext cx="7510601" cy="4326754"/>
          </a:xfrm>
          <a:prstGeom prst="rect">
            <a:avLst/>
          </a:prstGeom>
        </p:spPr>
      </p:pic>
      <p:sp>
        <p:nvSpPr>
          <p:cNvPr id="4" name="TextBox 3"/>
          <p:cNvSpPr txBox="1"/>
          <p:nvPr/>
        </p:nvSpPr>
        <p:spPr>
          <a:xfrm>
            <a:off x="804445" y="5844047"/>
            <a:ext cx="7147455" cy="400110"/>
          </a:xfrm>
          <a:prstGeom prst="rect">
            <a:avLst/>
          </a:prstGeom>
          <a:noFill/>
        </p:spPr>
        <p:txBody>
          <a:bodyPr wrap="square" rtlCol="0">
            <a:spAutoFit/>
          </a:bodyPr>
          <a:lstStyle/>
          <a:p>
            <a:r>
              <a:rPr lang="en-IN" sz="1000" dirty="0">
                <a:latin typeface="Times New Roman" panose="02020603050405020304" pitchFamily="18" charset="0"/>
                <a:cs typeface="Times New Roman" panose="02020603050405020304" pitchFamily="18" charset="0"/>
              </a:rPr>
              <a:t>Source: “Average Daily Media Use in the United States from 2010 to 2014,” </a:t>
            </a:r>
            <a:r>
              <a:rPr lang="en-IN" sz="1000" dirty="0" err="1">
                <a:latin typeface="Times New Roman" panose="02020603050405020304" pitchFamily="18" charset="0"/>
                <a:cs typeface="Times New Roman" panose="02020603050405020304" pitchFamily="18" charset="0"/>
              </a:rPr>
              <a:t>Statista</a:t>
            </a:r>
            <a:r>
              <a:rPr lang="en-IN" sz="1000" dirty="0">
                <a:latin typeface="Times New Roman" panose="02020603050405020304" pitchFamily="18" charset="0"/>
                <a:cs typeface="Times New Roman" panose="02020603050405020304" pitchFamily="18" charset="0"/>
              </a:rPr>
              <a:t> (http://www.statista.com/statistics/270781/average-daily-media-use-in-the-us/), accessed February 18, 2015.</a:t>
            </a:r>
            <a:endParaRPr 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166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460583" y="2199901"/>
            <a:ext cx="2450007" cy="4658099"/>
          </a:xfrm>
        </p:spPr>
        <p:txBody>
          <a:bodyPr/>
          <a:lstStyle/>
          <a:p>
            <a:r>
              <a:rPr lang="en-US" dirty="0" smtClean="0"/>
              <a:t>Shift in demand patterns</a:t>
            </a:r>
          </a:p>
        </p:txBody>
      </p:sp>
      <p:sp>
        <p:nvSpPr>
          <p:cNvPr id="5" name="Slide Number Placeholder 4"/>
          <p:cNvSpPr>
            <a:spLocks noGrp="1"/>
          </p:cNvSpPr>
          <p:nvPr>
            <p:ph type="sldNum" sz="quarter" idx="12"/>
          </p:nvPr>
        </p:nvSpPr>
        <p:spPr/>
        <p:txBody>
          <a:bodyPr/>
          <a:lstStyle/>
          <a:p>
            <a:fld id="{7CA3B053-DD34-B645-BCE5-0B617BE5BFE4}" type="slidenum">
              <a:rPr lang="en-US" smtClean="0"/>
              <a:pPr/>
              <a:t>13</a:t>
            </a:fld>
            <a:endParaRPr lang="en-US" dirty="0"/>
          </a:p>
        </p:txBody>
      </p:sp>
      <p:pic>
        <p:nvPicPr>
          <p:cNvPr id="3" name="Picture 2"/>
          <p:cNvPicPr>
            <a:picLocks noChangeAspect="1"/>
          </p:cNvPicPr>
          <p:nvPr/>
        </p:nvPicPr>
        <p:blipFill>
          <a:blip r:embed="rId2"/>
          <a:stretch>
            <a:fillRect/>
          </a:stretch>
        </p:blipFill>
        <p:spPr>
          <a:xfrm>
            <a:off x="3052272" y="1886262"/>
            <a:ext cx="5220190" cy="38841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618607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895452" y="1744477"/>
            <a:ext cx="8236601" cy="4658099"/>
          </a:xfrm>
        </p:spPr>
        <p:txBody>
          <a:bodyPr/>
          <a:lstStyle/>
          <a:p>
            <a:r>
              <a:rPr lang="en-US" dirty="0" smtClean="0"/>
              <a:t>Privacy, security, and ethical concerns</a:t>
            </a:r>
          </a:p>
        </p:txBody>
      </p:sp>
      <p:sp>
        <p:nvSpPr>
          <p:cNvPr id="5" name="Slide Number Placeholder 4"/>
          <p:cNvSpPr>
            <a:spLocks noGrp="1"/>
          </p:cNvSpPr>
          <p:nvPr>
            <p:ph type="sldNum" sz="quarter" idx="12"/>
          </p:nvPr>
        </p:nvSpPr>
        <p:spPr/>
        <p:txBody>
          <a:bodyPr/>
          <a:lstStyle/>
          <a:p>
            <a:fld id="{7CA3B053-DD34-B645-BCE5-0B617BE5BFE4}" type="slidenum">
              <a:rPr lang="en-US" smtClean="0"/>
              <a:pPr/>
              <a:t>14</a:t>
            </a:fld>
            <a:endParaRPr lang="en-US" dirty="0"/>
          </a:p>
        </p:txBody>
      </p:sp>
      <p:pic>
        <p:nvPicPr>
          <p:cNvPr id="3" name="Picture 2"/>
          <p:cNvPicPr>
            <a:picLocks noChangeAspect="1"/>
          </p:cNvPicPr>
          <p:nvPr/>
        </p:nvPicPr>
        <p:blipFill>
          <a:blip r:embed="rId2"/>
          <a:stretch>
            <a:fillRect/>
          </a:stretch>
        </p:blipFill>
        <p:spPr>
          <a:xfrm>
            <a:off x="1484442" y="2498684"/>
            <a:ext cx="5473493" cy="37216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710629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Exhibit 1.2 - The Children’s Online Privacy Protection Act </a:t>
            </a:r>
            <a:endParaRPr lang="en-US" dirty="0"/>
          </a:p>
        </p:txBody>
      </p:sp>
      <p:sp>
        <p:nvSpPr>
          <p:cNvPr id="4" name="Slide Number Placeholder 4"/>
          <p:cNvSpPr>
            <a:spLocks noGrp="1"/>
          </p:cNvSpPr>
          <p:nvPr>
            <p:ph type="sldNum" sz="quarter" idx="12"/>
          </p:nvPr>
        </p:nvSpPr>
        <p:spPr/>
        <p:txBody>
          <a:bodyPr/>
          <a:lstStyle/>
          <a:p>
            <a:r>
              <a:rPr lang="en-US" smtClean="0"/>
              <a:t>6</a:t>
            </a:r>
            <a:endParaRPr lang="en-US" dirty="0"/>
          </a:p>
        </p:txBody>
      </p:sp>
      <p:pic>
        <p:nvPicPr>
          <p:cNvPr id="3" name="Picture 2" descr="This exhibit illustrates the Children's Online Privacy Protection Act. The content within the illustration reads as follows:&#10;&#10;The Children's Online Privacy Protection Act applies to operators of commercial websites and online services that attempt to collect personal information from children under the age of 13. The law explains what must be included in the firm's privacy policy, when and how to seek verifiable consent from a parent or guardian, and the firm's responsibilities to protect children's privacy and safety. Firms cannot evade the law's provisions by claiming that children under 13 cannot visit their sites; nor can they make information optional or ask the visitor's age.&#10;&#10;In implementing the provisions of COPPA, the FTC issued the Children’s Online Privacy Protection Rule, which is designed to give parents control over the information that is collected from their children. The rule requires website operators to:&#10;&#10;1. Determine if their company is a website or online service that collects personal information from kids under 13&#10;2. Post a privacy policy that complies with COPPA&#10;3. Notify parents directly before collecting personal information from their kids&#10;4. Get parents’ verifiable consent before collecting information from their kids&#10;5. Honor parents’ ongoing rights with respect to information collected from their kids&#10;6. Implement reasonable procedures to protect the security of kids’ personal information&#10;&#10;The source given at the bottom reads as follows:&#10;&#10;Source: United States Federal Trade Commission, Bureau of Consumer Protection (http://www.ftc.gov/tips-advice/business-center/guidance/childrens-online-privacy-protection-rule-six-step-compliance), accessed February 18, 2015.&#10;" title="Exhibit 1.2 The Children’s Online Privacy Protection Act "/>
          <p:cNvPicPr>
            <a:picLocks noChangeAspect="1"/>
          </p:cNvPicPr>
          <p:nvPr/>
        </p:nvPicPr>
        <p:blipFill rotWithShape="1">
          <a:blip r:embed="rId3">
            <a:extLst>
              <a:ext uri="{28A0092B-C50C-407E-A947-70E740481C1C}">
                <a14:useLocalDpi xmlns:a14="http://schemas.microsoft.com/office/drawing/2010/main" val="0"/>
              </a:ext>
            </a:extLst>
          </a:blip>
          <a:srcRect l="23011" t="11091" r="22933" b="7828"/>
          <a:stretch/>
        </p:blipFill>
        <p:spPr>
          <a:xfrm>
            <a:off x="1784454" y="1613991"/>
            <a:ext cx="5583228" cy="4604027"/>
          </a:xfrm>
          <a:prstGeom prst="rect">
            <a:avLst/>
          </a:prstGeom>
        </p:spPr>
      </p:pic>
      <p:sp>
        <p:nvSpPr>
          <p:cNvPr id="5" name="TextBox 4"/>
          <p:cNvSpPr txBox="1"/>
          <p:nvPr/>
        </p:nvSpPr>
        <p:spPr>
          <a:xfrm>
            <a:off x="606235" y="6184542"/>
            <a:ext cx="7939666" cy="400110"/>
          </a:xfrm>
          <a:prstGeom prst="rect">
            <a:avLst/>
          </a:prstGeom>
          <a:noFill/>
        </p:spPr>
        <p:txBody>
          <a:bodyPr wrap="square" rtlCol="0">
            <a:spAutoFit/>
          </a:bodyPr>
          <a:lstStyle/>
          <a:p>
            <a:r>
              <a:rPr lang="en-IN" sz="1000" dirty="0">
                <a:latin typeface="Times New Roman" panose="02020603050405020304" pitchFamily="18" charset="0"/>
                <a:cs typeface="Times New Roman" panose="02020603050405020304" pitchFamily="18" charset="0"/>
              </a:rPr>
              <a:t>Source: United States Federal Trade Commission, Bureau of Consumer Protection (http://www.ftc.gov/tips-advice/business-center/guidance/childrens-online-privacy-protection-rule-six-step-compliance), accessed February 18, 2015</a:t>
            </a:r>
            <a:r>
              <a:rPr lang="en-IN" sz="1000" dirty="0" smtClean="0">
                <a:latin typeface="Times New Roman" panose="02020603050405020304" pitchFamily="18" charset="0"/>
                <a:cs typeface="Times New Roman" panose="02020603050405020304" pitchFamily="18" charset="0"/>
              </a:rPr>
              <a:t>.</a:t>
            </a:r>
            <a:endParaRPr 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69845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p:txBody>
          <a:bodyPr/>
          <a:lstStyle/>
          <a:p>
            <a:r>
              <a:rPr lang="en-US" dirty="0" smtClean="0"/>
              <a:t>Unclear legal jurisdiction</a:t>
            </a:r>
            <a:endParaRPr lang="en-US" dirty="0"/>
          </a:p>
        </p:txBody>
      </p:sp>
      <p:sp>
        <p:nvSpPr>
          <p:cNvPr id="5" name="Slide Number Placeholder 4"/>
          <p:cNvSpPr>
            <a:spLocks noGrp="1"/>
          </p:cNvSpPr>
          <p:nvPr>
            <p:ph type="sldNum" sz="quarter" idx="12"/>
          </p:nvPr>
        </p:nvSpPr>
        <p:spPr/>
        <p:txBody>
          <a:bodyPr/>
          <a:lstStyle/>
          <a:p>
            <a:fld id="{7CA3B053-DD34-B645-BCE5-0B617BE5BFE4}" type="slidenum">
              <a:rPr lang="en-US" smtClean="0"/>
              <a:pPr/>
              <a:t>16</a:t>
            </a:fld>
            <a:endParaRPr lang="en-US" dirty="0"/>
          </a:p>
        </p:txBody>
      </p:sp>
      <p:pic>
        <p:nvPicPr>
          <p:cNvPr id="3" name="Picture 2"/>
          <p:cNvPicPr>
            <a:picLocks noChangeAspect="1"/>
          </p:cNvPicPr>
          <p:nvPr/>
        </p:nvPicPr>
        <p:blipFill>
          <a:blip r:embed="rId2"/>
          <a:stretch>
            <a:fillRect/>
          </a:stretch>
        </p:blipFill>
        <p:spPr>
          <a:xfrm>
            <a:off x="448091" y="2294136"/>
            <a:ext cx="7663399" cy="3996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73044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Challenges and Opportunities of Marketing in Today’s Economy</a:t>
            </a:r>
            <a:endParaRPr lang="en-US" dirty="0"/>
          </a:p>
        </p:txBody>
      </p:sp>
      <p:sp>
        <p:nvSpPr>
          <p:cNvPr id="15364" name="Content Placeholder 4"/>
          <p:cNvSpPr>
            <a:spLocks noGrp="1"/>
          </p:cNvSpPr>
          <p:nvPr>
            <p:ph idx="1"/>
          </p:nvPr>
        </p:nvSpPr>
        <p:spPr>
          <a:xfrm>
            <a:off x="671771" y="1781952"/>
            <a:ext cx="8236601" cy="4658099"/>
          </a:xfrm>
        </p:spPr>
        <p:txBody>
          <a:bodyPr/>
          <a:lstStyle/>
          <a:p>
            <a:r>
              <a:rPr lang="en-US" dirty="0" smtClean="0"/>
              <a:t>Power shift to customers</a:t>
            </a:r>
          </a:p>
          <a:p>
            <a:r>
              <a:rPr lang="en-US" dirty="0" smtClean="0"/>
              <a:t>Massive increase in product selection</a:t>
            </a:r>
          </a:p>
          <a:p>
            <a:r>
              <a:rPr lang="en-US" dirty="0" smtClean="0"/>
              <a:t>Audience and media fragmentation</a:t>
            </a:r>
          </a:p>
          <a:p>
            <a:r>
              <a:rPr lang="en-US" dirty="0" smtClean="0"/>
              <a:t>Changing value propositions</a:t>
            </a:r>
          </a:p>
          <a:p>
            <a:r>
              <a:rPr lang="en-US" dirty="0" smtClean="0"/>
              <a:t>Shift in demand patterns</a:t>
            </a:r>
          </a:p>
          <a:p>
            <a:r>
              <a:rPr lang="en-US" dirty="0" smtClean="0"/>
              <a:t>Privacy, security, and ethical concerns</a:t>
            </a:r>
          </a:p>
          <a:p>
            <a:r>
              <a:rPr lang="en-US" dirty="0" smtClean="0"/>
              <a:t>Unclear legal jurisdiction</a:t>
            </a:r>
            <a:endParaRPr lang="en-US" dirty="0"/>
          </a:p>
        </p:txBody>
      </p:sp>
      <p:sp>
        <p:nvSpPr>
          <p:cNvPr id="5" name="Slide Number Placeholder 4"/>
          <p:cNvSpPr>
            <a:spLocks noGrp="1"/>
          </p:cNvSpPr>
          <p:nvPr>
            <p:ph type="sldNum" sz="quarter" idx="12"/>
          </p:nvPr>
        </p:nvSpPr>
        <p:spPr/>
        <p:txBody>
          <a:bodyPr/>
          <a:lstStyle/>
          <a:p>
            <a:fld id="{7CA3B053-DD34-B645-BCE5-0B617BE5BFE4}" type="slidenum">
              <a:rPr lang="en-US" smtClean="0"/>
              <a:pPr/>
              <a:t>17</a:t>
            </a:fld>
            <a:endParaRPr lang="en-US" dirty="0"/>
          </a:p>
        </p:txBody>
      </p:sp>
    </p:spTree>
    <p:extLst>
      <p:ext uri="{BB962C8B-B14F-4D97-AF65-F5344CB8AC3E}">
        <p14:creationId xmlns:p14="http://schemas.microsoft.com/office/powerpoint/2010/main" val="6072198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Basic Marketing Concepts: Marketing Defined</a:t>
            </a:r>
            <a:endParaRPr lang="en-US" dirty="0"/>
          </a:p>
        </p:txBody>
      </p:sp>
      <p:sp>
        <p:nvSpPr>
          <p:cNvPr id="19460" name="Content Placeholder 4"/>
          <p:cNvSpPr>
            <a:spLocks noGrp="1"/>
          </p:cNvSpPr>
          <p:nvPr>
            <p:ph idx="1"/>
          </p:nvPr>
        </p:nvSpPr>
        <p:spPr/>
        <p:txBody>
          <a:bodyPr/>
          <a:lstStyle/>
          <a:p>
            <a:r>
              <a:rPr lang="en-US" smtClean="0"/>
              <a:t>Marketing (2005 AMA definition)</a:t>
            </a:r>
          </a:p>
          <a:p>
            <a:pPr lvl="1"/>
            <a:r>
              <a:rPr lang="ja-JP" altLang="en-US" smtClean="0"/>
              <a:t>“</a:t>
            </a:r>
            <a:r>
              <a:rPr lang="en-US" smtClean="0"/>
              <a:t>… </a:t>
            </a:r>
            <a:r>
              <a:rPr lang="en-US" smtClean="0">
                <a:solidFill>
                  <a:srgbClr val="FF0000"/>
                </a:solidFill>
              </a:rPr>
              <a:t>organizational function and a set of processes for creating, communicating, and delivering value to customers and for managing customer relationships in ways that benefit the organization and its stakeholders”</a:t>
            </a:r>
          </a:p>
          <a:p>
            <a:r>
              <a:rPr lang="en-US" smtClean="0"/>
              <a:t>Marketing (2007 AMA definition)</a:t>
            </a:r>
          </a:p>
          <a:p>
            <a:pPr lvl="1"/>
            <a:r>
              <a:rPr lang="ja-JP" altLang="en-US" smtClean="0"/>
              <a:t>“</a:t>
            </a:r>
            <a:r>
              <a:rPr lang="en-US" smtClean="0"/>
              <a:t>… </a:t>
            </a:r>
            <a:r>
              <a:rPr lang="en-US" b="1" i="1" smtClean="0">
                <a:solidFill>
                  <a:srgbClr val="FF0000"/>
                </a:solidFill>
              </a:rPr>
              <a:t>activity, set of institutions, and processes for creating, communicating, delivering, and exchanging offerings that have value for customers, clients, partners, and society at large”</a:t>
            </a:r>
          </a:p>
          <a:p>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18</a:t>
            </a:fld>
            <a:endParaRPr lang="en-US" dirty="0"/>
          </a:p>
        </p:txBody>
      </p:sp>
    </p:spTree>
    <p:extLst>
      <p:ext uri="{BB962C8B-B14F-4D97-AF65-F5344CB8AC3E}">
        <p14:creationId xmlns:p14="http://schemas.microsoft.com/office/powerpoint/2010/main" val="23514760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Market</a:t>
            </a:r>
            <a:endParaRPr lang="en-US" dirty="0"/>
          </a:p>
        </p:txBody>
      </p:sp>
      <p:sp>
        <p:nvSpPr>
          <p:cNvPr id="5" name="Content Placeholder 4"/>
          <p:cNvSpPr>
            <a:spLocks noGrp="1"/>
          </p:cNvSpPr>
          <p:nvPr>
            <p:ph idx="1"/>
          </p:nvPr>
        </p:nvSpPr>
        <p:spPr>
          <a:xfrm>
            <a:off x="334343" y="2199901"/>
            <a:ext cx="8236601" cy="4658099"/>
          </a:xfrm>
        </p:spPr>
        <p:txBody>
          <a:bodyPr/>
          <a:lstStyle/>
          <a:p>
            <a:r>
              <a:rPr lang="en-US" dirty="0" smtClean="0">
                <a:solidFill>
                  <a:srgbClr val="FF0000"/>
                </a:solidFill>
              </a:rPr>
              <a:t>Group of individuals or institutions with similar needs</a:t>
            </a:r>
            <a:r>
              <a:rPr lang="en-US" dirty="0">
                <a:solidFill>
                  <a:srgbClr val="FF0000"/>
                </a:solidFill>
              </a:rPr>
              <a:t> </a:t>
            </a:r>
            <a:r>
              <a:rPr lang="en-US" dirty="0" smtClean="0">
                <a:solidFill>
                  <a:srgbClr val="FF0000"/>
                </a:solidFill>
              </a:rPr>
              <a:t>that can be met by a specific product </a:t>
            </a:r>
          </a:p>
          <a:p>
            <a:r>
              <a:rPr lang="en-US" dirty="0" smtClean="0"/>
              <a:t>Marketspace</a:t>
            </a:r>
          </a:p>
          <a:p>
            <a:pPr lvl="1"/>
            <a:r>
              <a:rPr lang="en-US" dirty="0" smtClean="0">
                <a:solidFill>
                  <a:srgbClr val="FF0000"/>
                </a:solidFill>
              </a:rPr>
              <a:t>Electronic marketplaces unbound by time or space</a:t>
            </a:r>
          </a:p>
          <a:p>
            <a:r>
              <a:rPr lang="en-US" dirty="0" err="1" smtClean="0"/>
              <a:t>Metamarket</a:t>
            </a:r>
            <a:endParaRPr lang="en-US" dirty="0" smtClean="0"/>
          </a:p>
          <a:p>
            <a:pPr lvl="1"/>
            <a:r>
              <a:rPr lang="en-US" dirty="0" smtClean="0">
                <a:solidFill>
                  <a:srgbClr val="FF0000"/>
                </a:solidFill>
              </a:rPr>
              <a:t>Cluster of closely related goods and services that center around a specific consumption activity</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19</a:t>
            </a:fld>
            <a:endParaRPr lang="en-US" dirty="0"/>
          </a:p>
        </p:txBody>
      </p:sp>
    </p:spTree>
    <p:extLst>
      <p:ext uri="{BB962C8B-B14F-4D97-AF65-F5344CB8AC3E}">
        <p14:creationId xmlns:p14="http://schemas.microsoft.com/office/powerpoint/2010/main" val="5152702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Market </a:t>
            </a:r>
            <a:r>
              <a:rPr lang="en-US" sz="2000" dirty="0" smtClean="0"/>
              <a:t>(Continued)</a:t>
            </a:r>
            <a:endParaRPr lang="en-US" sz="2000" dirty="0"/>
          </a:p>
        </p:txBody>
      </p:sp>
      <p:sp>
        <p:nvSpPr>
          <p:cNvPr id="5" name="Content Placeholder 4"/>
          <p:cNvSpPr>
            <a:spLocks noGrp="1"/>
          </p:cNvSpPr>
          <p:nvPr>
            <p:ph idx="1"/>
          </p:nvPr>
        </p:nvSpPr>
        <p:spPr>
          <a:xfrm>
            <a:off x="398123" y="1869701"/>
            <a:ext cx="2762303" cy="4658099"/>
          </a:xfrm>
        </p:spPr>
        <p:txBody>
          <a:bodyPr/>
          <a:lstStyle/>
          <a:p>
            <a:r>
              <a:rPr lang="en-US" dirty="0" err="1"/>
              <a:t>Metamediary</a:t>
            </a:r>
            <a:endParaRPr lang="en-US" dirty="0"/>
          </a:p>
          <a:p>
            <a:pPr lvl="1"/>
            <a:r>
              <a:rPr lang="en-US" dirty="0">
                <a:solidFill>
                  <a:srgbClr val="FF0000"/>
                </a:solidFill>
              </a:rPr>
              <a:t>Provides a single access point where buyers can locate and contact many different sellers in the </a:t>
            </a:r>
            <a:r>
              <a:rPr lang="en-US" dirty="0" err="1">
                <a:solidFill>
                  <a:srgbClr val="FF0000"/>
                </a:solidFill>
              </a:rPr>
              <a:t>metamarket</a:t>
            </a:r>
            <a:endParaRPr lang="en-US" dirty="0">
              <a:solidFill>
                <a:srgbClr val="FF0000"/>
              </a:solidFill>
            </a:endParaRPr>
          </a:p>
        </p:txBody>
      </p:sp>
      <p:sp>
        <p:nvSpPr>
          <p:cNvPr id="4" name="Slide Number Placeholder 3"/>
          <p:cNvSpPr>
            <a:spLocks noGrp="1"/>
          </p:cNvSpPr>
          <p:nvPr>
            <p:ph type="sldNum" sz="quarter" idx="12"/>
          </p:nvPr>
        </p:nvSpPr>
        <p:spPr/>
        <p:txBody>
          <a:bodyPr/>
          <a:lstStyle/>
          <a:p>
            <a:fld id="{7CA3B053-DD34-B645-BCE5-0B617BE5BFE4}" type="slidenum">
              <a:rPr lang="en-US" smtClean="0"/>
              <a:pPr/>
              <a:t>20</a:t>
            </a:fld>
            <a:endParaRPr lang="en-US" dirty="0"/>
          </a:p>
        </p:txBody>
      </p:sp>
      <p:pic>
        <p:nvPicPr>
          <p:cNvPr id="3" name="Picture 2"/>
          <p:cNvPicPr>
            <a:picLocks noChangeAspect="1"/>
          </p:cNvPicPr>
          <p:nvPr/>
        </p:nvPicPr>
        <p:blipFill>
          <a:blip r:embed="rId2"/>
          <a:stretch>
            <a:fillRect/>
          </a:stretch>
        </p:blipFill>
        <p:spPr>
          <a:xfrm>
            <a:off x="3407861" y="1869701"/>
            <a:ext cx="5029396" cy="4239277"/>
          </a:xfrm>
          <a:prstGeom prst="rect">
            <a:avLst/>
          </a:prstGeom>
          <a:ln>
            <a:noFill/>
          </a:ln>
          <a:effectLst>
            <a:softEdge rad="112500"/>
          </a:effectLst>
        </p:spPr>
      </p:pic>
    </p:spTree>
    <p:extLst>
      <p:ext uri="{BB962C8B-B14F-4D97-AF65-F5344CB8AC3E}">
        <p14:creationId xmlns:p14="http://schemas.microsoft.com/office/powerpoint/2010/main" val="17578396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Exhibit 1.3 - Common </a:t>
            </a:r>
            <a:r>
              <a:rPr lang="en-US" dirty="0" err="1" smtClean="0"/>
              <a:t>Metamarkets</a:t>
            </a:r>
            <a:r>
              <a:rPr lang="en-US" dirty="0" smtClean="0"/>
              <a:t> and Participants </a:t>
            </a:r>
            <a:endParaRPr lang="en-US" dirty="0"/>
          </a:p>
        </p:txBody>
      </p:sp>
      <p:sp>
        <p:nvSpPr>
          <p:cNvPr id="5" name="Slide Number Placeholder 4"/>
          <p:cNvSpPr>
            <a:spLocks noGrp="1"/>
          </p:cNvSpPr>
          <p:nvPr>
            <p:ph type="sldNum" sz="quarter" idx="12"/>
          </p:nvPr>
        </p:nvSpPr>
        <p:spPr/>
        <p:txBody>
          <a:bodyPr/>
          <a:lstStyle/>
          <a:p>
            <a:fld id="{7CA3B053-DD34-B645-BCE5-0B617BE5BFE4}" type="slidenum">
              <a:rPr lang="en-US" smtClean="0"/>
              <a:pPr/>
              <a:t>21</a:t>
            </a:fld>
            <a:endParaRPr lang="en-US" dirty="0"/>
          </a:p>
        </p:txBody>
      </p:sp>
      <p:pic>
        <p:nvPicPr>
          <p:cNvPr id="3" name="Picture 2" descr="This table consists of three rows and two columns. &#10;&#10;In row 1, column 1 is untitled. Column 2 is sub-divided into three columns. All three sub-columns fall under the column header metamarkets. From the left to the right, the sub-columns are labeled as follows:&#10;Column 2a is titled automotive.&#10;Column 2b is titled home ownership.&#10;Column 2c is titled parenting. &#10;&#10;In row 2, column 1 reads metamediaries and column 2a consists of three points, which are listed as follows:&#10;www.edmunds.com&#10;www.carsdirect.com&#10;www.kbb.com &#10;&#10;Column 2b consists of three points, which are listed as follows:&#10;www.realtor.com&#10;www.zillow.com&#10;www.bhg.com &#10;&#10;Column 2c consists of three points, which are listed as follows:&#10;www.parenting.com&#10;www.babycenter.com&#10;newparent.com&#10;&#10;In row 3, column 1 is labeled metamarket participants and column 2a consists of 14 points, which are listed as follows:&#10;• Buyers&#10;• Manufacturers&#10;• Car dealerships&#10;• Banks&#10;• Credit unions&#10;• Credit reporting services&#10;• Insurance firms&#10;• Rating services&#10;• Magazines&#10;• Television programs&#10;• Aftermarket parts/accessories&#10;• Repair services&#10;• Car rental firms&#10;• Auction houses&#10; &#10;Column 2b contains 10 points, which are listed as follows:&#10;• Homeowners&#10;• Builders&#10;• Real estate agents&#10;• Mortgage companies&#10;• Insurance companies&#10;• Home inspectors and appraisers&#10;• Pest control services&#10;• Magazines&#10;• Television programs&#10;• Retailers &#10;&#10;Column 2c contains 10 points, which are listed as follows:&#10;• Parents&#10;• Doctors&#10;• Retailers&#10;• Baby supply manufacturers&#10;• Insurance firms&#10;• Financial planners&#10;• Educational providers&#10;• Toy manufacturers&#10;• Television programs&#10;• Movies&#10;&#10;" title="Exhibit 1.3 Common Metamarkets and Participants "/>
          <p:cNvPicPr>
            <a:picLocks noChangeAspect="1"/>
          </p:cNvPicPr>
          <p:nvPr/>
        </p:nvPicPr>
        <p:blipFill rotWithShape="1">
          <a:blip r:embed="rId3">
            <a:extLst>
              <a:ext uri="{28A0092B-C50C-407E-A947-70E740481C1C}">
                <a14:useLocalDpi xmlns:a14="http://schemas.microsoft.com/office/drawing/2010/main" val="0"/>
              </a:ext>
            </a:extLst>
          </a:blip>
          <a:srcRect l="13435" t="7890" r="9172" b="2114"/>
          <a:stretch/>
        </p:blipFill>
        <p:spPr>
          <a:xfrm>
            <a:off x="412174" y="1823970"/>
            <a:ext cx="8371529" cy="4537608"/>
          </a:xfrm>
          <a:prstGeom prst="rect">
            <a:avLst/>
          </a:prstGeom>
        </p:spPr>
      </p:pic>
    </p:spTree>
    <p:extLst>
      <p:ext uri="{BB962C8B-B14F-4D97-AF65-F5344CB8AC3E}">
        <p14:creationId xmlns:p14="http://schemas.microsoft.com/office/powerpoint/2010/main" val="10023290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Exchange</a:t>
            </a:r>
            <a:endParaRPr lang="en-US" dirty="0"/>
          </a:p>
        </p:txBody>
      </p:sp>
      <p:sp>
        <p:nvSpPr>
          <p:cNvPr id="22532" name="Content Placeholder 4"/>
          <p:cNvSpPr>
            <a:spLocks noGrp="1"/>
          </p:cNvSpPr>
          <p:nvPr>
            <p:ph idx="1"/>
          </p:nvPr>
        </p:nvSpPr>
        <p:spPr>
          <a:xfrm>
            <a:off x="448091" y="1697287"/>
            <a:ext cx="8236601" cy="4658099"/>
          </a:xfrm>
        </p:spPr>
        <p:txBody>
          <a:bodyPr/>
          <a:lstStyle/>
          <a:p>
            <a:r>
              <a:rPr lang="en-US" dirty="0" smtClean="0">
                <a:solidFill>
                  <a:srgbClr val="FF0000"/>
                </a:solidFill>
              </a:rPr>
              <a:t>Process of obtaining something of value by offering something in return</a:t>
            </a:r>
          </a:p>
          <a:p>
            <a:r>
              <a:rPr lang="en-US" dirty="0" smtClean="0"/>
              <a:t>Conditions of exchange</a:t>
            </a:r>
          </a:p>
          <a:p>
            <a:pPr lvl="1"/>
            <a:r>
              <a:rPr lang="en-US" dirty="0" smtClean="0"/>
              <a:t>There must be at least two parties for the exchange</a:t>
            </a:r>
          </a:p>
          <a:p>
            <a:pPr lvl="1"/>
            <a:r>
              <a:rPr lang="en-US" dirty="0" smtClean="0"/>
              <a:t>Each party should have something that the other party values</a:t>
            </a:r>
          </a:p>
          <a:p>
            <a:pPr lvl="1"/>
            <a:r>
              <a:rPr lang="en-US" dirty="0" smtClean="0"/>
              <a:t>Each party must be capable of communication and delivery</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22</a:t>
            </a:fld>
            <a:endParaRPr lang="en-US" dirty="0"/>
          </a:p>
        </p:txBody>
      </p:sp>
    </p:spTree>
    <p:extLst>
      <p:ext uri="{BB962C8B-B14F-4D97-AF65-F5344CB8AC3E}">
        <p14:creationId xmlns:p14="http://schemas.microsoft.com/office/powerpoint/2010/main" val="28548399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Exchange </a:t>
            </a:r>
            <a:r>
              <a:rPr lang="en-US" sz="2000" dirty="0" smtClean="0"/>
              <a:t>(Continued)</a:t>
            </a:r>
            <a:endParaRPr lang="en-US" sz="2000" dirty="0"/>
          </a:p>
        </p:txBody>
      </p:sp>
      <p:sp>
        <p:nvSpPr>
          <p:cNvPr id="22532" name="Content Placeholder 4"/>
          <p:cNvSpPr>
            <a:spLocks noGrp="1"/>
          </p:cNvSpPr>
          <p:nvPr>
            <p:ph idx="1"/>
          </p:nvPr>
        </p:nvSpPr>
        <p:spPr>
          <a:xfrm>
            <a:off x="448091" y="1647319"/>
            <a:ext cx="2612401" cy="4658099"/>
          </a:xfrm>
        </p:spPr>
        <p:txBody>
          <a:bodyPr/>
          <a:lstStyle/>
          <a:p>
            <a:pPr lvl="1"/>
            <a:r>
              <a:rPr lang="en-US" dirty="0"/>
              <a:t>Each party must be free to accept or reject exchange</a:t>
            </a:r>
          </a:p>
          <a:p>
            <a:pPr lvl="1"/>
            <a:r>
              <a:rPr lang="en-US" dirty="0"/>
              <a:t>Each party </a:t>
            </a:r>
            <a:r>
              <a:rPr lang="en-US" dirty="0" smtClean="0"/>
              <a:t>must believe it </a:t>
            </a:r>
            <a:r>
              <a:rPr lang="en-US" dirty="0"/>
              <a:t>is desirable to exchange with the other party</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23</a:t>
            </a:fld>
            <a:endParaRPr lang="en-US" dirty="0"/>
          </a:p>
        </p:txBody>
      </p:sp>
      <p:pic>
        <p:nvPicPr>
          <p:cNvPr id="3" name="Picture 2"/>
          <p:cNvPicPr>
            <a:picLocks noChangeAspect="1"/>
          </p:cNvPicPr>
          <p:nvPr/>
        </p:nvPicPr>
        <p:blipFill>
          <a:blip r:embed="rId2"/>
          <a:stretch>
            <a:fillRect/>
          </a:stretch>
        </p:blipFill>
        <p:spPr>
          <a:xfrm>
            <a:off x="3338199" y="2029118"/>
            <a:ext cx="5059181" cy="3894500"/>
          </a:xfrm>
          <a:prstGeom prst="rect">
            <a:avLst/>
          </a:prstGeom>
        </p:spPr>
      </p:pic>
    </p:spTree>
    <p:extLst>
      <p:ext uri="{BB962C8B-B14F-4D97-AF65-F5344CB8AC3E}">
        <p14:creationId xmlns:p14="http://schemas.microsoft.com/office/powerpoint/2010/main" val="23246797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Product</a:t>
            </a:r>
            <a:endParaRPr lang="en-US" dirty="0"/>
          </a:p>
        </p:txBody>
      </p:sp>
      <p:sp>
        <p:nvSpPr>
          <p:cNvPr id="23556" name="Content Placeholder 4"/>
          <p:cNvSpPr>
            <a:spLocks noGrp="1"/>
          </p:cNvSpPr>
          <p:nvPr>
            <p:ph idx="1"/>
          </p:nvPr>
        </p:nvSpPr>
        <p:spPr>
          <a:xfrm>
            <a:off x="581192" y="1751270"/>
            <a:ext cx="8236601" cy="4658099"/>
          </a:xfrm>
        </p:spPr>
        <p:txBody>
          <a:bodyPr/>
          <a:lstStyle/>
          <a:p>
            <a:r>
              <a:rPr lang="en-US" dirty="0" smtClean="0">
                <a:solidFill>
                  <a:srgbClr val="FF0000"/>
                </a:solidFill>
              </a:rPr>
              <a:t>Something acquired through an exchange to satisfy a need or want</a:t>
            </a:r>
          </a:p>
          <a:p>
            <a:r>
              <a:rPr lang="en-US" dirty="0" smtClean="0"/>
              <a:t>Examples</a:t>
            </a:r>
          </a:p>
          <a:p>
            <a:pPr lvl="1"/>
            <a:r>
              <a:rPr lang="en-US" dirty="0" smtClean="0"/>
              <a:t>Goods</a:t>
            </a:r>
          </a:p>
          <a:p>
            <a:pPr lvl="1"/>
            <a:r>
              <a:rPr lang="en-US" dirty="0" smtClean="0"/>
              <a:t>Services</a:t>
            </a:r>
          </a:p>
          <a:p>
            <a:pPr lvl="1"/>
            <a:r>
              <a:rPr lang="en-US" dirty="0" smtClean="0"/>
              <a:t>Ideas</a:t>
            </a:r>
          </a:p>
          <a:p>
            <a:pPr lvl="1"/>
            <a:r>
              <a:rPr lang="en-US" dirty="0" smtClean="0"/>
              <a:t>Information</a:t>
            </a:r>
          </a:p>
          <a:p>
            <a:pPr lvl="1"/>
            <a:r>
              <a:rPr lang="en-US" dirty="0" smtClean="0"/>
              <a:t>Digital products</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24</a:t>
            </a:fld>
            <a:endParaRPr lang="en-US" dirty="0"/>
          </a:p>
        </p:txBody>
      </p:sp>
      <p:sp>
        <p:nvSpPr>
          <p:cNvPr id="13" name="Content Placeholder 4"/>
          <p:cNvSpPr txBox="1">
            <a:spLocks/>
          </p:cNvSpPr>
          <p:nvPr/>
        </p:nvSpPr>
        <p:spPr>
          <a:xfrm>
            <a:off x="3546878" y="3396842"/>
            <a:ext cx="6197034" cy="3330579"/>
          </a:xfrm>
          <a:prstGeom prst="rect">
            <a:avLst/>
          </a:prstGeom>
        </p:spPr>
        <p:txBody>
          <a:bodyPr vert="horz" lIns="91440" tIns="45720" rIns="91440" bIns="45720" rtlCol="0" anchor="t">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2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2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2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2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20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lvl="1" fontAlgn="auto"/>
            <a:r>
              <a:rPr lang="en-US" dirty="0" smtClean="0"/>
              <a:t>People</a:t>
            </a:r>
          </a:p>
          <a:p>
            <a:pPr lvl="1" fontAlgn="auto"/>
            <a:r>
              <a:rPr lang="en-IN" dirty="0" smtClean="0"/>
              <a:t>Places</a:t>
            </a:r>
          </a:p>
          <a:p>
            <a:pPr lvl="1" fontAlgn="auto"/>
            <a:r>
              <a:rPr lang="en-IN" dirty="0" smtClean="0"/>
              <a:t>Experiences</a:t>
            </a:r>
          </a:p>
          <a:p>
            <a:pPr lvl="1" fontAlgn="auto"/>
            <a:r>
              <a:rPr lang="en-IN" dirty="0" smtClean="0"/>
              <a:t>Real or financial property</a:t>
            </a:r>
          </a:p>
          <a:p>
            <a:pPr lvl="1" fontAlgn="auto"/>
            <a:r>
              <a:rPr lang="en-IN" dirty="0" smtClean="0"/>
              <a:t>Organizations </a:t>
            </a:r>
            <a:endParaRPr lang="en-US" dirty="0"/>
          </a:p>
        </p:txBody>
      </p:sp>
    </p:spTree>
    <p:extLst>
      <p:ext uri="{BB962C8B-B14F-4D97-AF65-F5344CB8AC3E}">
        <p14:creationId xmlns:p14="http://schemas.microsoft.com/office/powerpoint/2010/main" val="22447191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a:t>
            </a:r>
            <a:endParaRPr lang="en-US" dirty="0"/>
          </a:p>
        </p:txBody>
      </p:sp>
      <p:sp>
        <p:nvSpPr>
          <p:cNvPr id="24580" name="Content Placeholder 4"/>
          <p:cNvSpPr>
            <a:spLocks noGrp="1"/>
          </p:cNvSpPr>
          <p:nvPr>
            <p:ph idx="1"/>
          </p:nvPr>
        </p:nvSpPr>
        <p:spPr/>
        <p:txBody>
          <a:bodyPr/>
          <a:lstStyle/>
          <a:p>
            <a:r>
              <a:rPr lang="en-US" dirty="0" smtClean="0">
                <a:solidFill>
                  <a:srgbClr val="FF0000"/>
                </a:solidFill>
              </a:rPr>
              <a:t>Ability of a product to satisfy a customer’s need or want</a:t>
            </a:r>
          </a:p>
          <a:p>
            <a:r>
              <a:rPr lang="en-US" dirty="0" smtClean="0"/>
              <a:t>Types</a:t>
            </a:r>
          </a:p>
          <a:p>
            <a:pPr lvl="1"/>
            <a:r>
              <a:rPr lang="en-US" dirty="0" smtClean="0"/>
              <a:t>Form utility - Product contains distinguishing attributes </a:t>
            </a:r>
          </a:p>
          <a:p>
            <a:pPr lvl="1"/>
            <a:r>
              <a:rPr lang="en-US" dirty="0" smtClean="0"/>
              <a:t>Time utility - Product is available when customer wants it</a:t>
            </a:r>
          </a:p>
          <a:p>
            <a:pPr lvl="1"/>
            <a:r>
              <a:rPr lang="en-US" dirty="0" smtClean="0"/>
              <a:t>Place utility - Product is available where customers want it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25</a:t>
            </a:fld>
            <a:endParaRPr lang="en-US" dirty="0"/>
          </a:p>
        </p:txBody>
      </p:sp>
    </p:spTree>
    <p:extLst>
      <p:ext uri="{BB962C8B-B14F-4D97-AF65-F5344CB8AC3E}">
        <p14:creationId xmlns:p14="http://schemas.microsoft.com/office/powerpoint/2010/main" val="17492053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 </a:t>
            </a:r>
            <a:r>
              <a:rPr lang="en-US" sz="2000" dirty="0" smtClean="0"/>
              <a:t>(Continued)</a:t>
            </a:r>
            <a:endParaRPr lang="en-US" sz="2000" dirty="0"/>
          </a:p>
        </p:txBody>
      </p:sp>
      <p:sp>
        <p:nvSpPr>
          <p:cNvPr id="24580" name="Content Placeholder 4"/>
          <p:cNvSpPr>
            <a:spLocks noGrp="1"/>
          </p:cNvSpPr>
          <p:nvPr>
            <p:ph idx="1"/>
          </p:nvPr>
        </p:nvSpPr>
        <p:spPr>
          <a:xfrm>
            <a:off x="334343" y="2028727"/>
            <a:ext cx="8236601" cy="4658099"/>
          </a:xfrm>
        </p:spPr>
        <p:txBody>
          <a:bodyPr/>
          <a:lstStyle/>
          <a:p>
            <a:pPr lvl="1"/>
            <a:r>
              <a:rPr lang="en-US" dirty="0"/>
              <a:t>Possession utility - Deals with easy transfer of ownership or title</a:t>
            </a:r>
          </a:p>
          <a:p>
            <a:pPr lvl="1"/>
            <a:r>
              <a:rPr lang="en-US" dirty="0"/>
              <a:t>Psychological utility - Product provides positive experiential attributes that customers find satisfying</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26</a:t>
            </a:fld>
            <a:endParaRPr lang="en-US" dirty="0"/>
          </a:p>
        </p:txBody>
      </p:sp>
    </p:spTree>
    <p:extLst>
      <p:ext uri="{BB962C8B-B14F-4D97-AF65-F5344CB8AC3E}">
        <p14:creationId xmlns:p14="http://schemas.microsoft.com/office/powerpoint/2010/main" val="7462863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a:t>
            </a:r>
            <a:endParaRPr lang="en-US" dirty="0"/>
          </a:p>
        </p:txBody>
      </p:sp>
      <p:sp>
        <p:nvSpPr>
          <p:cNvPr id="24580" name="Content Placeholder 4"/>
          <p:cNvSpPr>
            <a:spLocks noGrp="1"/>
          </p:cNvSpPr>
          <p:nvPr>
            <p:ph idx="1"/>
          </p:nvPr>
        </p:nvSpPr>
        <p:spPr/>
        <p:txBody>
          <a:bodyPr/>
          <a:lstStyle/>
          <a:p>
            <a:pPr lvl="1"/>
            <a:r>
              <a:rPr lang="en-US" dirty="0" smtClean="0"/>
              <a:t>Form utility - Product contains distinguishing attributes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27</a:t>
            </a:fld>
            <a:endParaRPr lang="en-US" dirty="0"/>
          </a:p>
        </p:txBody>
      </p:sp>
      <p:pic>
        <p:nvPicPr>
          <p:cNvPr id="3" name="Picture 2"/>
          <p:cNvPicPr>
            <a:picLocks noChangeAspect="1"/>
          </p:cNvPicPr>
          <p:nvPr/>
        </p:nvPicPr>
        <p:blipFill>
          <a:blip r:embed="rId3"/>
          <a:stretch>
            <a:fillRect/>
          </a:stretch>
        </p:blipFill>
        <p:spPr>
          <a:xfrm>
            <a:off x="1350681" y="2889464"/>
            <a:ext cx="7220263" cy="3638336"/>
          </a:xfrm>
          <a:prstGeom prst="rect">
            <a:avLst/>
          </a:prstGeom>
        </p:spPr>
      </p:pic>
    </p:spTree>
    <p:extLst>
      <p:ext uri="{BB962C8B-B14F-4D97-AF65-F5344CB8AC3E}">
        <p14:creationId xmlns:p14="http://schemas.microsoft.com/office/powerpoint/2010/main" val="10478662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a:t>
            </a:r>
            <a:endParaRPr lang="en-US" dirty="0"/>
          </a:p>
        </p:txBody>
      </p:sp>
      <p:sp>
        <p:nvSpPr>
          <p:cNvPr id="24580" name="Content Placeholder 4"/>
          <p:cNvSpPr>
            <a:spLocks noGrp="1"/>
          </p:cNvSpPr>
          <p:nvPr>
            <p:ph idx="1"/>
          </p:nvPr>
        </p:nvSpPr>
        <p:spPr>
          <a:xfrm>
            <a:off x="0" y="1229492"/>
            <a:ext cx="9220565" cy="4658099"/>
          </a:xfrm>
        </p:spPr>
        <p:txBody>
          <a:bodyPr/>
          <a:lstStyle/>
          <a:p>
            <a:pPr marL="324000" lvl="1" indent="0">
              <a:buNone/>
            </a:pPr>
            <a:endParaRPr lang="en-US" dirty="0" smtClean="0"/>
          </a:p>
          <a:p>
            <a:pPr lvl="1"/>
            <a:r>
              <a:rPr lang="en-US" dirty="0" smtClean="0"/>
              <a:t>Time utility - Product is available when customer wants it</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28</a:t>
            </a:fld>
            <a:endParaRPr lang="en-US" dirty="0"/>
          </a:p>
        </p:txBody>
      </p:sp>
      <p:pic>
        <p:nvPicPr>
          <p:cNvPr id="3" name="Picture 2"/>
          <p:cNvPicPr>
            <a:picLocks noChangeAspect="1"/>
          </p:cNvPicPr>
          <p:nvPr/>
        </p:nvPicPr>
        <p:blipFill>
          <a:blip r:embed="rId3"/>
          <a:stretch>
            <a:fillRect/>
          </a:stretch>
        </p:blipFill>
        <p:spPr>
          <a:xfrm>
            <a:off x="1180799" y="2450973"/>
            <a:ext cx="6838940" cy="38379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32823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a:t>
            </a:r>
            <a:endParaRPr lang="en-US" dirty="0"/>
          </a:p>
        </p:txBody>
      </p:sp>
      <p:sp>
        <p:nvSpPr>
          <p:cNvPr id="24580" name="Content Placeholder 4"/>
          <p:cNvSpPr>
            <a:spLocks noGrp="1"/>
          </p:cNvSpPr>
          <p:nvPr>
            <p:ph idx="1"/>
          </p:nvPr>
        </p:nvSpPr>
        <p:spPr>
          <a:xfrm>
            <a:off x="0" y="2294115"/>
            <a:ext cx="2211049" cy="4658099"/>
          </a:xfrm>
        </p:spPr>
        <p:txBody>
          <a:bodyPr/>
          <a:lstStyle/>
          <a:p>
            <a:pPr lvl="1"/>
            <a:r>
              <a:rPr lang="en-US" dirty="0" smtClean="0"/>
              <a:t>Place utility - Product is available where customers want it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29</a:t>
            </a:fld>
            <a:endParaRPr lang="en-US" dirty="0"/>
          </a:p>
        </p:txBody>
      </p:sp>
      <p:pic>
        <p:nvPicPr>
          <p:cNvPr id="5" name="Picture 4"/>
          <p:cNvPicPr>
            <a:picLocks noChangeAspect="1"/>
          </p:cNvPicPr>
          <p:nvPr/>
        </p:nvPicPr>
        <p:blipFill>
          <a:blip r:embed="rId3"/>
          <a:stretch>
            <a:fillRect/>
          </a:stretch>
        </p:blipFill>
        <p:spPr>
          <a:xfrm>
            <a:off x="2499804" y="1998689"/>
            <a:ext cx="5521378" cy="3963613"/>
          </a:xfrm>
          <a:prstGeom prst="rect">
            <a:avLst/>
          </a:prstGeom>
        </p:spPr>
      </p:pic>
    </p:spTree>
    <p:extLst>
      <p:ext uri="{BB962C8B-B14F-4D97-AF65-F5344CB8AC3E}">
        <p14:creationId xmlns:p14="http://schemas.microsoft.com/office/powerpoint/2010/main" val="19961816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 </a:t>
            </a:r>
            <a:r>
              <a:rPr lang="en-US" sz="2000" dirty="0" smtClean="0"/>
              <a:t>(Continued)</a:t>
            </a:r>
            <a:endParaRPr lang="en-US" sz="2000" dirty="0"/>
          </a:p>
        </p:txBody>
      </p:sp>
      <p:sp>
        <p:nvSpPr>
          <p:cNvPr id="24580" name="Content Placeholder 4"/>
          <p:cNvSpPr>
            <a:spLocks noGrp="1"/>
          </p:cNvSpPr>
          <p:nvPr>
            <p:ph idx="1"/>
          </p:nvPr>
        </p:nvSpPr>
        <p:spPr>
          <a:xfrm>
            <a:off x="137410" y="1703940"/>
            <a:ext cx="8269574" cy="4658099"/>
          </a:xfrm>
        </p:spPr>
        <p:txBody>
          <a:bodyPr/>
          <a:lstStyle/>
          <a:p>
            <a:pPr lvl="1"/>
            <a:r>
              <a:rPr lang="en-US" dirty="0"/>
              <a:t>Possession utility - Deals with easy transfer of ownership or title</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30</a:t>
            </a:fld>
            <a:endParaRPr lang="en-US" dirty="0"/>
          </a:p>
        </p:txBody>
      </p:sp>
      <p:pic>
        <p:nvPicPr>
          <p:cNvPr id="3" name="Picture 2"/>
          <p:cNvPicPr>
            <a:picLocks noChangeAspect="1"/>
          </p:cNvPicPr>
          <p:nvPr/>
        </p:nvPicPr>
        <p:blipFill>
          <a:blip r:embed="rId3"/>
          <a:stretch>
            <a:fillRect/>
          </a:stretch>
        </p:blipFill>
        <p:spPr>
          <a:xfrm>
            <a:off x="886917" y="2778207"/>
            <a:ext cx="7174459" cy="3346488"/>
          </a:xfrm>
          <a:prstGeom prst="rect">
            <a:avLst/>
          </a:prstGeom>
          <a:ln>
            <a:noFill/>
          </a:ln>
          <a:effectLst>
            <a:softEdge rad="112500"/>
          </a:effectLst>
        </p:spPr>
      </p:pic>
    </p:spTree>
    <p:extLst>
      <p:ext uri="{BB962C8B-B14F-4D97-AF65-F5344CB8AC3E}">
        <p14:creationId xmlns:p14="http://schemas.microsoft.com/office/powerpoint/2010/main" val="17812924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Basic Marketing Concepts: Utility </a:t>
            </a:r>
            <a:r>
              <a:rPr lang="en-US" sz="2000" dirty="0" smtClean="0"/>
              <a:t>(Continued)</a:t>
            </a:r>
            <a:endParaRPr lang="en-US" sz="2000" dirty="0"/>
          </a:p>
        </p:txBody>
      </p:sp>
      <p:sp>
        <p:nvSpPr>
          <p:cNvPr id="24580" name="Content Placeholder 4"/>
          <p:cNvSpPr>
            <a:spLocks noGrp="1"/>
          </p:cNvSpPr>
          <p:nvPr>
            <p:ph idx="1"/>
          </p:nvPr>
        </p:nvSpPr>
        <p:spPr>
          <a:xfrm>
            <a:off x="5320187" y="2199901"/>
            <a:ext cx="3250757" cy="4658099"/>
          </a:xfrm>
        </p:spPr>
        <p:txBody>
          <a:bodyPr/>
          <a:lstStyle/>
          <a:p>
            <a:pPr lvl="1"/>
            <a:r>
              <a:rPr lang="en-US" dirty="0"/>
              <a:t>Psychological utility - Product provides positive experiential attributes that customers find satisfying</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31</a:t>
            </a:fld>
            <a:endParaRPr lang="en-US" dirty="0"/>
          </a:p>
        </p:txBody>
      </p:sp>
      <p:pic>
        <p:nvPicPr>
          <p:cNvPr id="3" name="Picture 2"/>
          <p:cNvPicPr>
            <a:picLocks noChangeAspect="1"/>
          </p:cNvPicPr>
          <p:nvPr/>
        </p:nvPicPr>
        <p:blipFill>
          <a:blip r:embed="rId3"/>
          <a:stretch>
            <a:fillRect/>
          </a:stretch>
        </p:blipFill>
        <p:spPr>
          <a:xfrm>
            <a:off x="679805" y="2016235"/>
            <a:ext cx="4640382" cy="3993952"/>
          </a:xfrm>
          <a:prstGeom prst="rect">
            <a:avLst/>
          </a:prstGeom>
        </p:spPr>
      </p:pic>
    </p:spTree>
    <p:extLst>
      <p:ext uri="{BB962C8B-B14F-4D97-AF65-F5344CB8AC3E}">
        <p14:creationId xmlns:p14="http://schemas.microsoft.com/office/powerpoint/2010/main" val="10264284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9"/>
          <p:cNvPicPr>
            <a:picLocks noChangeAspect="1" noChangeArrowheads="1"/>
          </p:cNvPicPr>
          <p:nvPr/>
        </p:nvPicPr>
        <p:blipFill>
          <a:blip r:embed="rId3" cstate="print"/>
          <a:srcRect/>
          <a:stretch>
            <a:fillRect/>
          </a:stretch>
        </p:blipFill>
        <p:spPr bwMode="auto">
          <a:xfrm>
            <a:off x="6703908" y="3311658"/>
            <a:ext cx="2005247" cy="2606820"/>
          </a:xfrm>
          <a:prstGeom prst="rect">
            <a:avLst/>
          </a:prstGeom>
          <a:noFill/>
        </p:spPr>
      </p:pic>
    </p:spTree>
    <p:extLst>
      <p:ext uri="{BB962C8B-B14F-4D97-AF65-F5344CB8AC3E}">
        <p14:creationId xmlns:p14="http://schemas.microsoft.com/office/powerpoint/2010/main" val="2461404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Marketing Activities and Decisions</a:t>
            </a:r>
            <a:endParaRPr lang="en-US" dirty="0"/>
          </a:p>
        </p:txBody>
      </p:sp>
      <p:sp>
        <p:nvSpPr>
          <p:cNvPr id="25604" name="Content Placeholder 4"/>
          <p:cNvSpPr>
            <a:spLocks noGrp="1"/>
          </p:cNvSpPr>
          <p:nvPr>
            <p:ph idx="1"/>
          </p:nvPr>
        </p:nvSpPr>
        <p:spPr>
          <a:xfrm>
            <a:off x="581192" y="2028727"/>
            <a:ext cx="8236601" cy="4658099"/>
          </a:xfrm>
        </p:spPr>
        <p:txBody>
          <a:bodyPr/>
          <a:lstStyle/>
          <a:p>
            <a:r>
              <a:rPr lang="en-US" dirty="0" smtClean="0"/>
              <a:t>Strategic planning</a:t>
            </a:r>
          </a:p>
          <a:p>
            <a:pPr lvl="1"/>
            <a:r>
              <a:rPr lang="en-US" dirty="0" smtClean="0"/>
              <a:t>Strategy - </a:t>
            </a:r>
            <a:r>
              <a:rPr lang="en-US" dirty="0" smtClean="0">
                <a:solidFill>
                  <a:srgbClr val="FF0000"/>
                </a:solidFill>
              </a:rPr>
              <a:t>Firm’s game plan for success</a:t>
            </a:r>
          </a:p>
          <a:p>
            <a:pPr lvl="1"/>
            <a:endParaRPr lang="en-US" dirty="0" smtClean="0">
              <a:solidFill>
                <a:srgbClr val="FF0000"/>
              </a:solidFill>
            </a:endParaRPr>
          </a:p>
          <a:p>
            <a:pPr lvl="1"/>
            <a:r>
              <a:rPr lang="en-US" dirty="0" smtClean="0"/>
              <a:t>Tactical planning - </a:t>
            </a:r>
            <a:r>
              <a:rPr lang="en-US" dirty="0" smtClean="0">
                <a:solidFill>
                  <a:srgbClr val="FF0000"/>
                </a:solidFill>
              </a:rPr>
              <a:t>Focusing on specific markets or market segments and the marketing programs that meet their needs</a:t>
            </a:r>
          </a:p>
          <a:p>
            <a:pPr lvl="1"/>
            <a:endParaRPr lang="en-US" dirty="0" smtClean="0">
              <a:solidFill>
                <a:srgbClr val="FF0000"/>
              </a:solidFill>
            </a:endParaRPr>
          </a:p>
          <a:p>
            <a:pPr lvl="1"/>
            <a:r>
              <a:rPr lang="en-US" dirty="0" smtClean="0"/>
              <a:t>Marketing plan - </a:t>
            </a:r>
            <a:r>
              <a:rPr lang="en-US" dirty="0" smtClean="0">
                <a:solidFill>
                  <a:srgbClr val="FF0000"/>
                </a:solidFill>
              </a:rPr>
              <a:t>Outlining the marketing program</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33</a:t>
            </a:fld>
            <a:endParaRPr lang="en-US" dirty="0"/>
          </a:p>
        </p:txBody>
      </p:sp>
    </p:spTree>
    <p:extLst>
      <p:ext uri="{BB962C8B-B14F-4D97-AF65-F5344CB8AC3E}">
        <p14:creationId xmlns:p14="http://schemas.microsoft.com/office/powerpoint/2010/main" val="33287764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Marketing Activities and Decisions </a:t>
            </a:r>
            <a:r>
              <a:rPr lang="en-US" sz="2000" dirty="0" smtClean="0"/>
              <a:t>(Continued 1)</a:t>
            </a:r>
            <a:endParaRPr lang="en-US" sz="2000" dirty="0"/>
          </a:p>
        </p:txBody>
      </p:sp>
      <p:sp>
        <p:nvSpPr>
          <p:cNvPr id="25604" name="Content Placeholder 4"/>
          <p:cNvSpPr>
            <a:spLocks noGrp="1"/>
          </p:cNvSpPr>
          <p:nvPr>
            <p:ph idx="1"/>
          </p:nvPr>
        </p:nvSpPr>
        <p:spPr/>
        <p:txBody>
          <a:bodyPr/>
          <a:lstStyle/>
          <a:p>
            <a:r>
              <a:rPr lang="en-US" dirty="0"/>
              <a:t>Research and analysis</a:t>
            </a:r>
          </a:p>
          <a:p>
            <a:pPr lvl="1"/>
            <a:r>
              <a:rPr lang="en-US" dirty="0"/>
              <a:t>Internal analysis - </a:t>
            </a:r>
            <a:r>
              <a:rPr lang="en-US" dirty="0">
                <a:solidFill>
                  <a:srgbClr val="FF0000"/>
                </a:solidFill>
              </a:rPr>
              <a:t>Analyzing the firm’s current and future performance and sustainability strategies</a:t>
            </a:r>
          </a:p>
          <a:p>
            <a:pPr lvl="1"/>
            <a:r>
              <a:rPr lang="en-US" dirty="0"/>
              <a:t>Competitive intelligence - </a:t>
            </a:r>
            <a:r>
              <a:rPr lang="en-US" dirty="0">
                <a:solidFill>
                  <a:srgbClr val="FF0000"/>
                </a:solidFill>
              </a:rPr>
              <a:t>Analyzing competing businesses</a:t>
            </a:r>
          </a:p>
          <a:p>
            <a:pPr lvl="1"/>
            <a:r>
              <a:rPr lang="en-US" dirty="0"/>
              <a:t>Environmental scanning - </a:t>
            </a:r>
            <a:r>
              <a:rPr lang="en-US" dirty="0">
                <a:solidFill>
                  <a:srgbClr val="FF0000"/>
                </a:solidFill>
              </a:rPr>
              <a:t>Analyzing the external environment</a:t>
            </a:r>
          </a:p>
          <a:p>
            <a:pPr lvl="1"/>
            <a:r>
              <a:rPr lang="en-US" dirty="0"/>
              <a:t>Situation analysis - </a:t>
            </a:r>
            <a:r>
              <a:rPr lang="en-US" dirty="0">
                <a:solidFill>
                  <a:srgbClr val="FF0000"/>
                </a:solidFill>
              </a:rPr>
              <a:t>Collecting and interpreting internal, competitive, and environmental information </a:t>
            </a:r>
          </a:p>
          <a:p>
            <a:pPr lvl="2"/>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34</a:t>
            </a:fld>
            <a:endParaRPr lang="en-US" dirty="0"/>
          </a:p>
        </p:txBody>
      </p:sp>
    </p:spTree>
    <p:extLst>
      <p:ext uri="{BB962C8B-B14F-4D97-AF65-F5344CB8AC3E}">
        <p14:creationId xmlns:p14="http://schemas.microsoft.com/office/powerpoint/2010/main" val="10619629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US" smtClean="0"/>
              <a:t>Discussion Question 2</a:t>
            </a:r>
            <a:endParaRPr lang="en-US" dirty="0"/>
          </a:p>
        </p:txBody>
      </p:sp>
      <p:sp>
        <p:nvSpPr>
          <p:cNvPr id="9217" name="Content Placeholder 1"/>
          <p:cNvSpPr>
            <a:spLocks noGrp="1"/>
          </p:cNvSpPr>
          <p:nvPr>
            <p:ph idx="1"/>
          </p:nvPr>
        </p:nvSpPr>
        <p:spPr>
          <a:xfrm>
            <a:off x="368212" y="2187753"/>
            <a:ext cx="8236601" cy="4658099"/>
          </a:xfrm>
        </p:spPr>
        <p:txBody>
          <a:bodyPr/>
          <a:lstStyle/>
          <a:p>
            <a:r>
              <a:rPr lang="en-US" dirty="0" smtClean="0"/>
              <a:t>How concerned are you about privacy and security in today’s economy? Why do so many people, particularly younger people, seem to be unconcerned about privacy? Will these issues still be important in ten years? Explain.</a:t>
            </a:r>
            <a:endParaRPr lang="en-US" dirty="0"/>
          </a:p>
        </p:txBody>
      </p:sp>
      <p:sp>
        <p:nvSpPr>
          <p:cNvPr id="9218" name="Slide Number Placeholder 1"/>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FD618B86-0B06-334D-AAE3-6C852C7ED2B4}" type="slidenum">
              <a:rPr lang="en-US" sz="1200" smtClean="0">
                <a:solidFill>
                  <a:schemeClr val="accent2"/>
                </a:solidFill>
              </a:rPr>
              <a:pPr/>
              <a:t>35</a:t>
            </a:fld>
            <a:endParaRPr lang="en-US" sz="1200" dirty="0">
              <a:solidFill>
                <a:schemeClr val="accent2"/>
              </a:solidFill>
            </a:endParaRPr>
          </a:p>
        </p:txBody>
      </p:sp>
      <p:sp>
        <p:nvSpPr>
          <p:cNvPr id="5" name="Title 1"/>
          <p:cNvSpPr txBox="1">
            <a:spLocks/>
          </p:cNvSpPr>
          <p:nvPr/>
        </p:nvSpPr>
        <p:spPr>
          <a:xfrm>
            <a:off x="615061" y="433477"/>
            <a:ext cx="7989752" cy="1083329"/>
          </a:xfrm>
          <a:prstGeom prst="rect">
            <a:avLst/>
          </a:prstGeom>
        </p:spPr>
        <p:txBody>
          <a:bodyPr vert="horz" lIns="91440" tIns="45720" rIns="91440" bIns="45720" rtlCol="0" anchor="ctr">
            <a:normAutofit fontScale="97500"/>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smtClean="0"/>
              <a:t>Discussion Questions</a:t>
            </a:r>
            <a:endParaRPr lang="en-US" dirty="0"/>
          </a:p>
        </p:txBody>
      </p:sp>
    </p:spTree>
    <p:extLst>
      <p:ext uri="{BB962C8B-B14F-4D97-AF65-F5344CB8AC3E}">
        <p14:creationId xmlns:p14="http://schemas.microsoft.com/office/powerpoint/2010/main" val="112806521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Marketing Activities and Decisions </a:t>
            </a:r>
            <a:r>
              <a:rPr lang="en-US" sz="2000" dirty="0" smtClean="0"/>
              <a:t>(Continued 2)</a:t>
            </a:r>
            <a:endParaRPr lang="en-US" sz="2000" dirty="0"/>
          </a:p>
        </p:txBody>
      </p:sp>
      <p:sp>
        <p:nvSpPr>
          <p:cNvPr id="27652" name="Content Placeholder 4"/>
          <p:cNvSpPr>
            <a:spLocks noGrp="1"/>
          </p:cNvSpPr>
          <p:nvPr>
            <p:ph idx="1"/>
          </p:nvPr>
        </p:nvSpPr>
        <p:spPr/>
        <p:txBody>
          <a:bodyPr/>
          <a:lstStyle/>
          <a:p>
            <a:r>
              <a:rPr lang="en-US" dirty="0" smtClean="0"/>
              <a:t>Developing competitive advantage</a:t>
            </a:r>
          </a:p>
          <a:p>
            <a:pPr lvl="1"/>
            <a:r>
              <a:rPr lang="en-US" dirty="0" smtClean="0"/>
              <a:t>Competitive advantage - </a:t>
            </a:r>
            <a:r>
              <a:rPr lang="en-US" dirty="0" smtClean="0">
                <a:solidFill>
                  <a:srgbClr val="FF0000"/>
                </a:solidFill>
              </a:rPr>
              <a:t>Advantage a firm has over competitors </a:t>
            </a:r>
          </a:p>
          <a:p>
            <a:pPr lvl="1"/>
            <a:r>
              <a:rPr lang="en-US" smtClean="0"/>
              <a:t>Serves as an edge to serve customer needs and maintain relationships with important stakeholders </a:t>
            </a:r>
          </a:p>
          <a:p>
            <a:pPr lvl="1"/>
            <a:r>
              <a:rPr lang="en-US" dirty="0" smtClean="0"/>
              <a:t>Helps set a strategic focus to the entire marketing program </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36</a:t>
            </a:fld>
            <a:endParaRPr lang="en-US" dirty="0"/>
          </a:p>
        </p:txBody>
      </p:sp>
    </p:spTree>
    <p:extLst>
      <p:ext uri="{BB962C8B-B14F-4D97-AF65-F5344CB8AC3E}">
        <p14:creationId xmlns:p14="http://schemas.microsoft.com/office/powerpoint/2010/main" val="39309082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Marketing Activities and Decisions </a:t>
            </a:r>
            <a:r>
              <a:rPr lang="en-US" sz="2000" dirty="0" smtClean="0"/>
              <a:t>(Continued 3)</a:t>
            </a:r>
            <a:endParaRPr lang="en-US" sz="2000" dirty="0"/>
          </a:p>
        </p:txBody>
      </p:sp>
      <p:sp>
        <p:nvSpPr>
          <p:cNvPr id="2" name="Content Placeholder 1"/>
          <p:cNvSpPr>
            <a:spLocks noGrp="1"/>
          </p:cNvSpPr>
          <p:nvPr>
            <p:ph idx="1"/>
          </p:nvPr>
        </p:nvSpPr>
        <p:spPr/>
        <p:txBody>
          <a:bodyPr/>
          <a:lstStyle/>
          <a:p>
            <a:r>
              <a:rPr lang="en-US" dirty="0" smtClean="0"/>
              <a:t>Marketing strategy decisions</a:t>
            </a:r>
          </a:p>
          <a:p>
            <a:pPr lvl="1"/>
            <a:r>
              <a:rPr lang="en-US" dirty="0" smtClean="0"/>
              <a:t>Market segmentation and target marketing</a:t>
            </a:r>
          </a:p>
          <a:p>
            <a:pPr lvl="1"/>
            <a:r>
              <a:rPr lang="en-US" dirty="0" smtClean="0"/>
              <a:t>Marketing program decisions </a:t>
            </a:r>
          </a:p>
          <a:p>
            <a:pPr lvl="2"/>
            <a:r>
              <a:rPr lang="en-US" dirty="0" smtClean="0"/>
              <a:t>Creating a link between product benefits and customer needs </a:t>
            </a:r>
          </a:p>
          <a:p>
            <a:pPr lvl="2"/>
            <a:r>
              <a:rPr lang="en-US" dirty="0" smtClean="0"/>
              <a:t>Pricing decisions</a:t>
            </a:r>
          </a:p>
          <a:p>
            <a:pPr lvl="2"/>
            <a:r>
              <a:rPr lang="en-US" dirty="0" smtClean="0"/>
              <a:t>Distribution and supply chain management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37</a:t>
            </a:fld>
            <a:endParaRPr lang="en-US" dirty="0"/>
          </a:p>
        </p:txBody>
      </p:sp>
    </p:spTree>
    <p:extLst>
      <p:ext uri="{BB962C8B-B14F-4D97-AF65-F5344CB8AC3E}">
        <p14:creationId xmlns:p14="http://schemas.microsoft.com/office/powerpoint/2010/main" val="28737611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Marketing Activities and Decisions </a:t>
            </a:r>
            <a:r>
              <a:rPr lang="en-US" sz="2000" dirty="0" smtClean="0"/>
              <a:t>(Continued 4)</a:t>
            </a:r>
            <a:endParaRPr lang="en-US" sz="2000" dirty="0"/>
          </a:p>
        </p:txBody>
      </p:sp>
      <p:sp>
        <p:nvSpPr>
          <p:cNvPr id="2" name="Content Placeholder 1"/>
          <p:cNvSpPr>
            <a:spLocks noGrp="1"/>
          </p:cNvSpPr>
          <p:nvPr>
            <p:ph idx="1"/>
          </p:nvPr>
        </p:nvSpPr>
        <p:spPr>
          <a:xfrm>
            <a:off x="185763" y="2028727"/>
            <a:ext cx="8236601" cy="4658099"/>
          </a:xfrm>
        </p:spPr>
        <p:txBody>
          <a:bodyPr/>
          <a:lstStyle/>
          <a:p>
            <a:pPr lvl="2"/>
            <a:r>
              <a:rPr lang="en-US" dirty="0"/>
              <a:t>Integrated marketing communication (IMC) or promotion </a:t>
            </a:r>
          </a:p>
          <a:p>
            <a:pPr lvl="1"/>
            <a:r>
              <a:rPr lang="en-US" dirty="0" smtClean="0"/>
              <a:t>Branding and positioning</a:t>
            </a:r>
          </a:p>
          <a:p>
            <a:pPr lvl="2"/>
            <a:r>
              <a:rPr lang="en-US" dirty="0" smtClean="0"/>
              <a:t>Product positioning - </a:t>
            </a:r>
            <a:r>
              <a:rPr lang="en-US" dirty="0" smtClean="0">
                <a:solidFill>
                  <a:srgbClr val="FF0000"/>
                </a:solidFill>
              </a:rPr>
              <a:t>Establishing a mental </a:t>
            </a:r>
            <a:r>
              <a:rPr lang="en-US" dirty="0">
                <a:solidFill>
                  <a:srgbClr val="FF0000"/>
                </a:solidFill>
              </a:rPr>
              <a:t>image of the product in the minds of target buyers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38</a:t>
            </a:fld>
            <a:endParaRPr lang="en-US" dirty="0"/>
          </a:p>
        </p:txBody>
      </p:sp>
    </p:spTree>
    <p:extLst>
      <p:ext uri="{BB962C8B-B14F-4D97-AF65-F5344CB8AC3E}">
        <p14:creationId xmlns:p14="http://schemas.microsoft.com/office/powerpoint/2010/main" val="39538969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Marketing Activities and Decisions </a:t>
            </a:r>
            <a:r>
              <a:rPr lang="en-US" sz="2000" dirty="0" smtClean="0"/>
              <a:t>(Continued 5)</a:t>
            </a:r>
            <a:endParaRPr lang="en-US" sz="2000" dirty="0"/>
          </a:p>
        </p:txBody>
      </p:sp>
      <p:sp>
        <p:nvSpPr>
          <p:cNvPr id="29700" name="Content Placeholder 4"/>
          <p:cNvSpPr>
            <a:spLocks noGrp="1"/>
          </p:cNvSpPr>
          <p:nvPr>
            <p:ph idx="1"/>
          </p:nvPr>
        </p:nvSpPr>
        <p:spPr>
          <a:xfrm>
            <a:off x="334343" y="2028727"/>
            <a:ext cx="8236601" cy="4658099"/>
          </a:xfrm>
        </p:spPr>
        <p:txBody>
          <a:bodyPr/>
          <a:lstStyle/>
          <a:p>
            <a:r>
              <a:rPr lang="en-US" dirty="0" smtClean="0"/>
              <a:t>Social responsibility and ethics</a:t>
            </a:r>
          </a:p>
          <a:p>
            <a:pPr lvl="1"/>
            <a:r>
              <a:rPr lang="en-US" dirty="0" smtClean="0"/>
              <a:t>Social responsibility - </a:t>
            </a:r>
            <a:r>
              <a:rPr lang="en-US" dirty="0" smtClean="0">
                <a:solidFill>
                  <a:srgbClr val="FF0000"/>
                </a:solidFill>
              </a:rPr>
              <a:t>Firm's obligation to maximize positive impact on society while minimizing negative impact</a:t>
            </a:r>
          </a:p>
          <a:p>
            <a:pPr lvl="1"/>
            <a:r>
              <a:rPr lang="en-US" dirty="0" smtClean="0"/>
              <a:t>Marketing ethics - </a:t>
            </a:r>
            <a:r>
              <a:rPr lang="en-US" dirty="0" smtClean="0">
                <a:solidFill>
                  <a:srgbClr val="FF0000"/>
                </a:solidFill>
              </a:rPr>
              <a:t>Principles and standards that define acceptable conduct in marketing activities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39</a:t>
            </a:fld>
            <a:endParaRPr lang="en-US" dirty="0"/>
          </a:p>
        </p:txBody>
      </p:sp>
    </p:spTree>
    <p:extLst>
      <p:ext uri="{BB962C8B-B14F-4D97-AF65-F5344CB8AC3E}">
        <p14:creationId xmlns:p14="http://schemas.microsoft.com/office/powerpoint/2010/main" val="39246443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Marketing Activities and Decisions </a:t>
            </a:r>
            <a:r>
              <a:rPr lang="en-US" sz="2000" dirty="0" smtClean="0"/>
              <a:t>(Continued </a:t>
            </a:r>
            <a:r>
              <a:rPr lang="en-US" sz="2000" dirty="0"/>
              <a:t>6</a:t>
            </a:r>
            <a:r>
              <a:rPr lang="en-US" sz="2000" dirty="0" smtClean="0"/>
              <a:t>)</a:t>
            </a:r>
            <a:endParaRPr lang="en-US" sz="2000" dirty="0"/>
          </a:p>
        </p:txBody>
      </p:sp>
      <p:sp>
        <p:nvSpPr>
          <p:cNvPr id="29700" name="Content Placeholder 4"/>
          <p:cNvSpPr>
            <a:spLocks noGrp="1"/>
          </p:cNvSpPr>
          <p:nvPr>
            <p:ph idx="1"/>
          </p:nvPr>
        </p:nvSpPr>
        <p:spPr/>
        <p:txBody>
          <a:bodyPr/>
          <a:lstStyle/>
          <a:p>
            <a:r>
              <a:rPr lang="en-US" dirty="0"/>
              <a:t>Implementation and control</a:t>
            </a:r>
          </a:p>
          <a:p>
            <a:pPr lvl="1"/>
            <a:r>
              <a:rPr lang="en-US" dirty="0"/>
              <a:t>Marketing implementation - </a:t>
            </a:r>
            <a:r>
              <a:rPr lang="en-US" dirty="0">
                <a:solidFill>
                  <a:srgbClr val="FF0000"/>
                </a:solidFill>
              </a:rPr>
              <a:t>Process of executing the marketing plan</a:t>
            </a:r>
          </a:p>
          <a:p>
            <a:pPr lvl="2"/>
            <a:r>
              <a:rPr lang="en-US" dirty="0"/>
              <a:t>Should be controlled to ensure that the strategy stays on course</a:t>
            </a:r>
          </a:p>
          <a:p>
            <a:r>
              <a:rPr lang="en-US" dirty="0"/>
              <a:t>Developing and maintaining customer relationships</a:t>
            </a:r>
          </a:p>
          <a:p>
            <a:pPr lvl="1"/>
            <a:r>
              <a:rPr lang="en-US" dirty="0" smtClean="0"/>
              <a:t>Involves shifting from transactional marketing to relationship </a:t>
            </a:r>
            <a:r>
              <a:rPr lang="en-US" dirty="0"/>
              <a:t>marketing</a:t>
            </a:r>
          </a:p>
        </p:txBody>
      </p:sp>
      <p:sp>
        <p:nvSpPr>
          <p:cNvPr id="4" name="Slide Number Placeholder 3"/>
          <p:cNvSpPr>
            <a:spLocks noGrp="1"/>
          </p:cNvSpPr>
          <p:nvPr>
            <p:ph type="sldNum" sz="quarter" idx="12"/>
          </p:nvPr>
        </p:nvSpPr>
        <p:spPr/>
        <p:txBody>
          <a:bodyPr/>
          <a:lstStyle/>
          <a:p>
            <a:fld id="{7CA3B053-DD34-B645-BCE5-0B617BE5BFE4}" type="slidenum">
              <a:rPr lang="en-US" smtClean="0"/>
              <a:pPr/>
              <a:t>40</a:t>
            </a:fld>
            <a:endParaRPr lang="en-US" dirty="0"/>
          </a:p>
        </p:txBody>
      </p:sp>
    </p:spTree>
    <p:extLst>
      <p:ext uri="{BB962C8B-B14F-4D97-AF65-F5344CB8AC3E}">
        <p14:creationId xmlns:p14="http://schemas.microsoft.com/office/powerpoint/2010/main" val="26737386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Exhibit 1.4 - Major Characteristics of Transactional and Relationship Marketing</a:t>
            </a:r>
            <a:endParaRPr lang="en-US" sz="3600" dirty="0"/>
          </a:p>
        </p:txBody>
      </p:sp>
      <p:sp>
        <p:nvSpPr>
          <p:cNvPr id="5" name="Slide Number Placeholder 4"/>
          <p:cNvSpPr>
            <a:spLocks noGrp="1"/>
          </p:cNvSpPr>
          <p:nvPr>
            <p:ph type="sldNum" sz="quarter" idx="12"/>
          </p:nvPr>
        </p:nvSpPr>
        <p:spPr/>
        <p:txBody>
          <a:bodyPr/>
          <a:lstStyle/>
          <a:p>
            <a:fld id="{7CA3B053-DD34-B645-BCE5-0B617BE5BFE4}" type="slidenum">
              <a:rPr lang="en-US" smtClean="0"/>
              <a:pPr/>
              <a:t>41</a:t>
            </a:fld>
            <a:endParaRPr lang="en-US" dirty="0"/>
          </a:p>
        </p:txBody>
      </p:sp>
      <p:pic>
        <p:nvPicPr>
          <p:cNvPr id="3" name="Picture 2" descr="This table contains three columns and ten rows.&#10;&#10;Row 1 contains column headers. Column 1 is blank, column 2 is labeled transactional marketing, and column 3 is labeled relationship marketing.&#10;&#10;In row 2, column 1 reads marketing focus, column 2 reads customer acquisition, and column 3 reads customer retention.&#10;&#10;In row 3, column 1 reads time orientation, column 2 reads short-term, and column 3 reads long-term.&#10;&#10;In row 4, column 1 reads marketing goal, column 2 reads make the sale, and column 3 reads mutual satisfaction.&#10;&#10;In row 5, column 1 reads relationship focus, column 2 reads create exchanges, and column 3 reads create value.&#10;&#10;In row 6, column 1 reads customer service priority, column 2 reads low, and column 3 reads high.&#10;&#10;In row 7, column 1 reads customer contact, column 2 reads low to moderate, and column 3 reads frequent.&#10;&#10;In row 8, column 1 reads commitment to customers, column 2 reads low, and column 3 reads high.&#10;&#10;In row 9, column 1 reads characteristics of the interaction. Column 2 reads adversarial, manipulation, conflict resolution. Column 3 reads cooperation, trust, mutual respect, confidence.&#10;&#10;In row 10, column 1 reads source of competitive advantage, column 2 reads production, marketing, and column 3 reads relationship commitment.&#10;" title="Exhibit 1.4 Major Characteristics of Transactional and Relationship Marketing"/>
          <p:cNvPicPr>
            <a:picLocks noChangeAspect="1"/>
          </p:cNvPicPr>
          <p:nvPr/>
        </p:nvPicPr>
        <p:blipFill rotWithShape="1">
          <a:blip r:embed="rId3">
            <a:extLst>
              <a:ext uri="{28A0092B-C50C-407E-A947-70E740481C1C}">
                <a14:useLocalDpi xmlns:a14="http://schemas.microsoft.com/office/drawing/2010/main" val="0"/>
              </a:ext>
            </a:extLst>
          </a:blip>
          <a:srcRect l="14713" t="14338" r="13107" b="5361"/>
          <a:stretch/>
        </p:blipFill>
        <p:spPr>
          <a:xfrm>
            <a:off x="436508" y="1846325"/>
            <a:ext cx="8302823" cy="4243668"/>
          </a:xfrm>
          <a:prstGeom prst="rect">
            <a:avLst/>
          </a:prstGeom>
        </p:spPr>
      </p:pic>
    </p:spTree>
    <p:extLst>
      <p:ext uri="{BB962C8B-B14F-4D97-AF65-F5344CB8AC3E}">
        <p14:creationId xmlns:p14="http://schemas.microsoft.com/office/powerpoint/2010/main" val="11747134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 of Marketing Strategy</a:t>
            </a:r>
            <a:endParaRPr lang="en-US" dirty="0"/>
          </a:p>
        </p:txBody>
      </p:sp>
      <p:sp>
        <p:nvSpPr>
          <p:cNvPr id="31748" name="Content Placeholder 4"/>
          <p:cNvSpPr>
            <a:spLocks noGrp="1"/>
          </p:cNvSpPr>
          <p:nvPr>
            <p:ph idx="1"/>
          </p:nvPr>
        </p:nvSpPr>
        <p:spPr/>
        <p:txBody>
          <a:bodyPr/>
          <a:lstStyle/>
          <a:p>
            <a:r>
              <a:rPr lang="en-US" smtClean="0"/>
              <a:t>Constant change </a:t>
            </a:r>
          </a:p>
          <a:p>
            <a:r>
              <a:rPr lang="en-US" smtClean="0"/>
              <a:t>People-driven nature of marketing</a:t>
            </a:r>
          </a:p>
          <a:p>
            <a:r>
              <a:rPr lang="en-US" smtClean="0"/>
              <a:t>Lack of rules for choosing marketing activities</a:t>
            </a:r>
          </a:p>
          <a:p>
            <a:r>
              <a:rPr lang="en-US" smtClean="0"/>
              <a:t>Societal evolution of marketing and business practices </a:t>
            </a:r>
          </a:p>
          <a:p>
            <a:r>
              <a:rPr lang="en-US" smtClean="0"/>
              <a:t>Increasing customer expectations</a:t>
            </a:r>
          </a:p>
          <a:p>
            <a:r>
              <a:rPr lang="en-US" smtClean="0"/>
              <a:t>Declining customer satisfaction and brand loyalty</a:t>
            </a:r>
          </a:p>
          <a:p>
            <a:r>
              <a:rPr lang="en-US" smtClean="0"/>
              <a:t>Increasing price sensitivity </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42</a:t>
            </a:fld>
            <a:endParaRPr lang="en-US" dirty="0"/>
          </a:p>
        </p:txBody>
      </p:sp>
    </p:spTree>
    <p:extLst>
      <p:ext uri="{BB962C8B-B14F-4D97-AF65-F5344CB8AC3E}">
        <p14:creationId xmlns:p14="http://schemas.microsoft.com/office/powerpoint/2010/main" val="20265681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Challenges of Marketing Strategy </a:t>
            </a:r>
            <a:r>
              <a:rPr lang="en-US" sz="2000" dirty="0" smtClean="0"/>
              <a:t>(Continued)</a:t>
            </a:r>
            <a:endParaRPr lang="en-US" sz="2000" dirty="0"/>
          </a:p>
        </p:txBody>
      </p:sp>
      <p:sp>
        <p:nvSpPr>
          <p:cNvPr id="31748" name="Content Placeholder 4"/>
          <p:cNvSpPr>
            <a:spLocks noGrp="1"/>
          </p:cNvSpPr>
          <p:nvPr>
            <p:ph idx="1"/>
          </p:nvPr>
        </p:nvSpPr>
        <p:spPr/>
        <p:txBody>
          <a:bodyPr/>
          <a:lstStyle/>
          <a:p>
            <a:r>
              <a:rPr lang="en-US" smtClean="0"/>
              <a:t>Change in customer attitudes toward business and marketing activities </a:t>
            </a:r>
          </a:p>
          <a:p>
            <a:r>
              <a:rPr lang="en-US" smtClean="0"/>
              <a:t>Competition in mature markets</a:t>
            </a:r>
          </a:p>
          <a:p>
            <a:r>
              <a:rPr lang="en-US" smtClean="0"/>
              <a:t>Increase in expansion into foreign markets </a:t>
            </a:r>
          </a:p>
          <a:p>
            <a:r>
              <a:rPr lang="en-US" smtClean="0"/>
              <a:t>Aggressive cost-cutting measures</a:t>
            </a:r>
          </a:p>
          <a:p>
            <a:endParaRPr lang="en-US" dirty="0" smtClean="0"/>
          </a:p>
        </p:txBody>
      </p:sp>
      <p:sp>
        <p:nvSpPr>
          <p:cNvPr id="4" name="Slide Number Placeholder 3"/>
          <p:cNvSpPr>
            <a:spLocks noGrp="1"/>
          </p:cNvSpPr>
          <p:nvPr>
            <p:ph type="sldNum" sz="quarter" idx="12"/>
          </p:nvPr>
        </p:nvSpPr>
        <p:spPr/>
        <p:txBody>
          <a:bodyPr/>
          <a:lstStyle/>
          <a:p>
            <a:fld id="{7CA3B053-DD34-B645-BCE5-0B617BE5BFE4}" type="slidenum">
              <a:rPr lang="en-US" smtClean="0"/>
              <a:pPr/>
              <a:t>43</a:t>
            </a:fld>
            <a:endParaRPr lang="en-US" dirty="0"/>
          </a:p>
        </p:txBody>
      </p:sp>
    </p:spTree>
    <p:extLst>
      <p:ext uri="{BB962C8B-B14F-4D97-AF65-F5344CB8AC3E}">
        <p14:creationId xmlns:p14="http://schemas.microsoft.com/office/powerpoint/2010/main" val="5648799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Exhibit 1.5 - American Customer Satisfaction Index</a:t>
            </a:r>
            <a:endParaRPr lang="en-US" dirty="0"/>
          </a:p>
        </p:txBody>
      </p:sp>
      <p:sp>
        <p:nvSpPr>
          <p:cNvPr id="5" name="Slide Number Placeholder 4"/>
          <p:cNvSpPr>
            <a:spLocks noGrp="1"/>
          </p:cNvSpPr>
          <p:nvPr>
            <p:ph type="sldNum" sz="quarter" idx="12"/>
          </p:nvPr>
        </p:nvSpPr>
        <p:spPr/>
        <p:txBody>
          <a:bodyPr/>
          <a:lstStyle/>
          <a:p>
            <a:fld id="{7CA3B053-DD34-B645-BCE5-0B617BE5BFE4}" type="slidenum">
              <a:rPr lang="en-US" smtClean="0"/>
              <a:pPr/>
              <a:t>44</a:t>
            </a:fld>
            <a:endParaRPr lang="en-US" dirty="0"/>
          </a:p>
        </p:txBody>
      </p:sp>
      <p:pic>
        <p:nvPicPr>
          <p:cNvPr id="3" name="Picture 2" descr="This exhibit illustrates the American customer satisfaction index. Six elements are plotted on the graph in the form of lines. These line graphs depict overall consumer satisfaction and satisfaction derived from airlines, automobiles, PCs, soft drinks, and life insurance. &#10;There are 21 markings on the x-axis that represent the years from 1994 to 2014. There are seven markings on the y-axis. Starting from the bottom, the markings are labeled 60, 65, 70, 75, 80, 85, and 90. &#10;Overall customer satisfaction has increased from 74% in 1994 to 76% in 2014. For over two decades, the American customers have been most consistently satisfied with soft drinks with the percentage being above 80%. The customer satisfaction level for automobiles was at 79% in 2014, which steadily rose over the years and stands at 83% in 2014. Customer satisfaction for PCs was at 78% in 1994. It dropped to 70% in 1997 but climbed steadily to reach 78% again in 2014. In 1994, the customer satisfaction for life insurance was 81%. Satisfaction levels were stagnant at 75% between 2004 and 2005 but rose to reach 80% in 2014. American customers have been most dissatisfied with airlines. The starting percentage was 72% and the closing percentage is 69%. The rates dropped below 65% twice; once in 2001 and the next time in 2008. &#10;" title="Exhibit 1.5 American Customer Satisfaction Index"/>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715" y="1825726"/>
            <a:ext cx="7337343" cy="4355887"/>
          </a:xfrm>
          <a:prstGeom prst="rect">
            <a:avLst/>
          </a:prstGeom>
        </p:spPr>
      </p:pic>
    </p:spTree>
    <p:extLst>
      <p:ext uri="{BB962C8B-B14F-4D97-AF65-F5344CB8AC3E}">
        <p14:creationId xmlns:p14="http://schemas.microsoft.com/office/powerpoint/2010/main" val="19869618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US" smtClean="0"/>
              <a:t>Discussion Question 3</a:t>
            </a:r>
            <a:endParaRPr lang="en-US" dirty="0"/>
          </a:p>
        </p:txBody>
      </p:sp>
      <p:sp>
        <p:nvSpPr>
          <p:cNvPr id="9217" name="Content Placeholder 1"/>
          <p:cNvSpPr>
            <a:spLocks noGrp="1"/>
          </p:cNvSpPr>
          <p:nvPr>
            <p:ph idx="1"/>
          </p:nvPr>
        </p:nvSpPr>
        <p:spPr/>
        <p:txBody>
          <a:bodyPr/>
          <a:lstStyle/>
          <a:p>
            <a:r>
              <a:rPr lang="en-US" dirty="0" smtClean="0"/>
              <a:t>The text argues that marketing possesses very few rules for choosing appropriate marketing activities. Can you describe any universal rule of marketing that can be applied to most products, markets, customers, and situations?</a:t>
            </a:r>
            <a:endParaRPr lang="en-US" dirty="0"/>
          </a:p>
        </p:txBody>
      </p:sp>
      <p:sp>
        <p:nvSpPr>
          <p:cNvPr id="9218" name="Slide Number Placeholder 1"/>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FD618B86-0B06-334D-AAE3-6C852C7ED2B4}" type="slidenum">
              <a:rPr lang="en-US" sz="1200" smtClean="0">
                <a:solidFill>
                  <a:schemeClr val="accent2"/>
                </a:solidFill>
              </a:rPr>
              <a:pPr/>
              <a:t>45</a:t>
            </a:fld>
            <a:endParaRPr lang="en-US" sz="1200" dirty="0">
              <a:solidFill>
                <a:schemeClr val="accent2"/>
              </a:solidFill>
            </a:endParaRPr>
          </a:p>
        </p:txBody>
      </p:sp>
      <p:sp>
        <p:nvSpPr>
          <p:cNvPr id="5" name="Title 1"/>
          <p:cNvSpPr txBox="1">
            <a:spLocks/>
          </p:cNvSpPr>
          <p:nvPr/>
        </p:nvSpPr>
        <p:spPr>
          <a:xfrm>
            <a:off x="615058" y="416544"/>
            <a:ext cx="7989752" cy="1083329"/>
          </a:xfrm>
          <a:prstGeom prst="rect">
            <a:avLst/>
          </a:prstGeom>
        </p:spPr>
        <p:txBody>
          <a:bodyPr vert="horz" lIns="91440" tIns="45720" rIns="91440" bIns="45720" rtlCol="0" anchor="ctr">
            <a:normAutofit fontScale="97500"/>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smtClean="0"/>
              <a:t>Discussion Questions</a:t>
            </a:r>
            <a:endParaRPr lang="en-US" dirty="0"/>
          </a:p>
        </p:txBody>
      </p:sp>
    </p:spTree>
    <p:extLst>
      <p:ext uri="{BB962C8B-B14F-4D97-AF65-F5344CB8AC3E}">
        <p14:creationId xmlns:p14="http://schemas.microsoft.com/office/powerpoint/2010/main" val="374111591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9"/>
          <p:cNvPicPr>
            <a:picLocks noChangeAspect="1" noChangeArrowheads="1"/>
          </p:cNvPicPr>
          <p:nvPr/>
        </p:nvPicPr>
        <p:blipFill>
          <a:blip r:embed="rId3" cstate="print"/>
          <a:srcRect/>
          <a:stretch>
            <a:fillRect/>
          </a:stretch>
        </p:blipFill>
        <p:spPr bwMode="auto">
          <a:xfrm>
            <a:off x="6703908" y="3311658"/>
            <a:ext cx="2005247" cy="2606820"/>
          </a:xfrm>
          <a:prstGeom prst="rect">
            <a:avLst/>
          </a:prstGeom>
          <a:noFill/>
        </p:spPr>
      </p:pic>
    </p:spTree>
    <p:extLst>
      <p:ext uri="{BB962C8B-B14F-4D97-AF65-F5344CB8AC3E}">
        <p14:creationId xmlns:p14="http://schemas.microsoft.com/office/powerpoint/2010/main" val="16359342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hidden="1"/>
          <p:cNvSpPr>
            <a:spLocks noGrp="1"/>
          </p:cNvSpPr>
          <p:nvPr>
            <p:ph type="title"/>
          </p:nvPr>
        </p:nvSpPr>
        <p:spPr/>
        <p:txBody>
          <a:bodyPr/>
          <a:lstStyle/>
          <a:p>
            <a:r>
              <a:rPr lang="en-US" smtClean="0"/>
              <a:t>Discussion Question 1</a:t>
            </a:r>
            <a:endParaRPr lang="en-US" dirty="0"/>
          </a:p>
        </p:txBody>
      </p:sp>
      <p:sp>
        <p:nvSpPr>
          <p:cNvPr id="9217" name="Content Placeholder 1"/>
          <p:cNvSpPr>
            <a:spLocks noGrp="1"/>
          </p:cNvSpPr>
          <p:nvPr>
            <p:ph idx="1"/>
          </p:nvPr>
        </p:nvSpPr>
        <p:spPr/>
        <p:txBody>
          <a:bodyPr/>
          <a:lstStyle/>
          <a:p>
            <a:r>
              <a:rPr lang="en-US" dirty="0" smtClean="0"/>
              <a:t>Increasing customer power is a continuous challenge to marketers in today’s economy</a:t>
            </a:r>
          </a:p>
          <a:p>
            <a:pPr lvl="1"/>
            <a:r>
              <a:rPr lang="en-IN" dirty="0" smtClean="0"/>
              <a:t>Have </a:t>
            </a:r>
            <a:r>
              <a:rPr lang="en-IN" dirty="0"/>
              <a:t>you experienced this shift in power, either as a customer or a business person, and in what ways have you experienced it? Is this shift in power uniform across industries and markets? How is it </a:t>
            </a:r>
            <a:r>
              <a:rPr lang="en-IN" dirty="0" smtClean="0"/>
              <a:t>so</a:t>
            </a:r>
            <a:r>
              <a:rPr lang="en-US" dirty="0" smtClean="0"/>
              <a:t>?</a:t>
            </a:r>
          </a:p>
          <a:p>
            <a:pPr lvl="1"/>
            <a:endParaRPr lang="en-US" dirty="0"/>
          </a:p>
          <a:p>
            <a:pPr lvl="1"/>
            <a:r>
              <a:rPr lang="en-US" dirty="0"/>
              <a:t>Please note: no more than one A4 page, please feel free to include charts, graphs or illustrations </a:t>
            </a:r>
          </a:p>
        </p:txBody>
      </p:sp>
      <p:sp>
        <p:nvSpPr>
          <p:cNvPr id="9218" name="Slide Number Placeholder 1"/>
          <p:cNvSpPr>
            <a:spLocks noGrp="1"/>
          </p:cNvSpPr>
          <p:nvPr>
            <p:ph type="sldNum" sz="quarter" idx="12"/>
          </p:nvPr>
        </p:nvSpPr>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FD618B86-0B06-334D-AAE3-6C852C7ED2B4}" type="slidenum">
              <a:rPr lang="en-US" sz="1200" smtClean="0">
                <a:solidFill>
                  <a:schemeClr val="accent2"/>
                </a:solidFill>
              </a:rPr>
              <a:pPr/>
              <a:t>47</a:t>
            </a:fld>
            <a:endParaRPr lang="en-US" sz="1200" dirty="0">
              <a:solidFill>
                <a:schemeClr val="accent2"/>
              </a:solidFill>
            </a:endParaRPr>
          </a:p>
        </p:txBody>
      </p:sp>
      <p:sp>
        <p:nvSpPr>
          <p:cNvPr id="6" name="Title 1"/>
          <p:cNvSpPr txBox="1">
            <a:spLocks/>
          </p:cNvSpPr>
          <p:nvPr/>
        </p:nvSpPr>
        <p:spPr>
          <a:xfrm>
            <a:off x="615055" y="416544"/>
            <a:ext cx="7989752" cy="1083329"/>
          </a:xfrm>
          <a:prstGeom prst="rect">
            <a:avLst/>
          </a:prstGeom>
        </p:spPr>
        <p:txBody>
          <a:bodyPr vert="horz" lIns="91440" tIns="45720" rIns="91440" bIns="45720" rtlCol="0" anchor="ctr">
            <a:normAutofit fontScale="97500"/>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a:t>Individual Assignment –due next class</a:t>
            </a:r>
          </a:p>
        </p:txBody>
      </p:sp>
    </p:spTree>
    <p:extLst>
      <p:ext uri="{BB962C8B-B14F-4D97-AF65-F5344CB8AC3E}">
        <p14:creationId xmlns:p14="http://schemas.microsoft.com/office/powerpoint/2010/main" val="165202980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690956225"/>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1678</TotalTime>
  <Words>1105</Words>
  <Application>Microsoft Macintosh PowerPoint</Application>
  <PresentationFormat>On-screen Show (4:3)</PresentationFormat>
  <Paragraphs>174</Paragraphs>
  <Slides>48</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Calibri</vt:lpstr>
      <vt:lpstr>Gill Sans MT</vt:lpstr>
      <vt:lpstr>ＭＳ Ｐゴシック</vt:lpstr>
      <vt:lpstr>Rockwell</vt:lpstr>
      <vt:lpstr>Times New Roman</vt:lpstr>
      <vt:lpstr>Wingdings 2</vt:lpstr>
      <vt:lpstr>Arial</vt:lpstr>
      <vt:lpstr>Dividend</vt:lpstr>
      <vt:lpstr>Marketing Planning 312 Chapter 1 </vt:lpstr>
      <vt:lpstr>Chapter 1 Marketing in Today’s Economy</vt:lpstr>
      <vt:lpstr>Chapter Outline</vt:lpstr>
      <vt:lpstr>Introduction</vt:lpstr>
      <vt:lpstr>Introduction</vt:lpstr>
      <vt:lpstr>Introduction</vt:lpstr>
      <vt:lpstr>Challenges and Opportunities of Marketing in Today’s Economy</vt:lpstr>
      <vt:lpstr>Challenges and Opportunities of Marketing in Today’s Economy</vt:lpstr>
      <vt:lpstr>Challenges and Opportunities of Marketing in Today’s Economy</vt:lpstr>
      <vt:lpstr>Challenges and Opportunities of Marketing in Today’s Economy</vt:lpstr>
      <vt:lpstr>Challenges and Opportunities of Marketing in Today’s Economy</vt:lpstr>
      <vt:lpstr>Exhibit 1.1 - Change in Daily Media Usage by U.S. Adults, 2010-2014</vt:lpstr>
      <vt:lpstr>Challenges and Opportunities of Marketing in Today’s Economy</vt:lpstr>
      <vt:lpstr>Challenges and Opportunities of Marketing in Today’s Economy</vt:lpstr>
      <vt:lpstr>Exhibit 1.2 - The Children’s Online Privacy Protection Act </vt:lpstr>
      <vt:lpstr>Challenges and Opportunities of Marketing in Today’s Economy</vt:lpstr>
      <vt:lpstr>Challenges and Opportunities of Marketing in Today’s Economy</vt:lpstr>
      <vt:lpstr>Basic Marketing Concepts: Marketing Defined</vt:lpstr>
      <vt:lpstr>Basic Marketing Concepts: Market</vt:lpstr>
      <vt:lpstr>Basic Marketing Concepts: Market (Continued)</vt:lpstr>
      <vt:lpstr>Exhibit 1.3 - Common Metamarkets and Participants </vt:lpstr>
      <vt:lpstr>Basic Marketing Concepts: Exchange</vt:lpstr>
      <vt:lpstr>Basic Marketing Concepts: Exchange (Continued)</vt:lpstr>
      <vt:lpstr>Basic Marketing Concepts: Product</vt:lpstr>
      <vt:lpstr>Basic Marketing Concepts: Utility</vt:lpstr>
      <vt:lpstr>Basic Marketing Concepts: Utility (Continued)</vt:lpstr>
      <vt:lpstr>Basic Marketing Concepts: Utility</vt:lpstr>
      <vt:lpstr>Basic Marketing Concepts: Utility</vt:lpstr>
      <vt:lpstr>Basic Marketing Concepts: Utility</vt:lpstr>
      <vt:lpstr>Basic Marketing Concepts: Utility (Continued)</vt:lpstr>
      <vt:lpstr>Basic Marketing Concepts: Utility (Continued)</vt:lpstr>
      <vt:lpstr>PowerPoint Presentation</vt:lpstr>
      <vt:lpstr>Marketing Activities and Decisions</vt:lpstr>
      <vt:lpstr>Marketing Activities and Decisions (Continued 1)</vt:lpstr>
      <vt:lpstr>Discussion Question 2</vt:lpstr>
      <vt:lpstr>Marketing Activities and Decisions (Continued 2)</vt:lpstr>
      <vt:lpstr>Marketing Activities and Decisions (Continued 3)</vt:lpstr>
      <vt:lpstr>Marketing Activities and Decisions (Continued 4)</vt:lpstr>
      <vt:lpstr>Marketing Activities and Decisions (Continued 5)</vt:lpstr>
      <vt:lpstr>Marketing Activities and Decisions (Continued 6)</vt:lpstr>
      <vt:lpstr>Exhibit 1.4 - Major Characteristics of Transactional and Relationship Marketing</vt:lpstr>
      <vt:lpstr>Challenges of Marketing Strategy</vt:lpstr>
      <vt:lpstr>Challenges of Marketing Strategy (Continued)</vt:lpstr>
      <vt:lpstr>Exhibit 1.5 - American Customer Satisfaction Index</vt:lpstr>
      <vt:lpstr>Discussion Question 3</vt:lpstr>
      <vt:lpstr>PowerPoint Presentation</vt:lpstr>
      <vt:lpstr>Discussion Question 1</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Michael Hartline</dc:creator>
  <cp:lastModifiedBy>Suwalya Ja</cp:lastModifiedBy>
  <cp:revision>419</cp:revision>
  <dcterms:created xsi:type="dcterms:W3CDTF">2010-03-09T18:52:43Z</dcterms:created>
  <dcterms:modified xsi:type="dcterms:W3CDTF">2019-08-25T13:50:08Z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83952724</vt:i4>
  </property>
  <property fmtid="{D5CDD505-2E9C-101B-9397-08002B2CF9AE}" pid="3" name="_NewReviewCycle">
    <vt:lpwstr/>
  </property>
  <property fmtid="{D5CDD505-2E9C-101B-9397-08002B2CF9AE}" pid="4" name="_EmailSubject">
    <vt:lpwstr>PowerPoint Template</vt:lpwstr>
  </property>
  <property fmtid="{D5CDD505-2E9C-101B-9397-08002B2CF9AE}" pid="5" name="_AuthorEmail">
    <vt:lpwstr>Sarah.Blasco@cengage.com</vt:lpwstr>
  </property>
  <property fmtid="{D5CDD505-2E9C-101B-9397-08002B2CF9AE}" pid="6" name="_AuthorEmailDisplayName">
    <vt:lpwstr>Blasco, Sarah</vt:lpwstr>
  </property>
</Properties>
</file>