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Default Extension="jpeg" ContentType="image/jpeg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s/slide23.xml" ContentType="application/vnd.openxmlformats-officedocument.presentationml.slide+xml"/>
  <Default Extension="pdf" ContentType="application/pdf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trictFirstAndLastChars="0" saveSubsetFonts="1" autoCompressPictures="0">
  <p:sldMasterIdLst>
    <p:sldMasterId id="2147483949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306" r:id="rId4"/>
    <p:sldId id="307" r:id="rId5"/>
    <p:sldId id="279" r:id="rId6"/>
    <p:sldId id="281" r:id="rId7"/>
    <p:sldId id="280" r:id="rId8"/>
    <p:sldId id="308" r:id="rId9"/>
    <p:sldId id="282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9" r:id="rId19"/>
    <p:sldId id="320" r:id="rId20"/>
    <p:sldId id="321" r:id="rId21"/>
    <p:sldId id="323" r:id="rId22"/>
    <p:sldId id="322" r:id="rId23"/>
    <p:sldId id="325" r:id="rId24"/>
    <p:sldId id="326" r:id="rId25"/>
    <p:sldId id="324" r:id="rId26"/>
    <p:sldId id="327" r:id="rId27"/>
    <p:sldId id="328" r:id="rId28"/>
    <p:sldId id="329" r:id="rId29"/>
    <p:sldId id="330" r:id="rId30"/>
    <p:sldId id="331" r:id="rId31"/>
  </p:sldIdLst>
  <p:sldSz cx="9144000" cy="6858000" type="screen4x3"/>
  <p:notesSz cx="9144000" cy="6858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Angsana New" pitchFamily="-84" charset="0"/>
        <a:ea typeface="ＭＳ Ｐゴシック" pitchFamily="-84" charset="-128"/>
        <a:cs typeface="ＭＳ Ｐゴシック" pitchFamily="-8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prnWhat="handouts4" scaleToFitPaper="1" frameSlides="1"/>
  <p:clrMru>
    <a:srgbClr val="DB7C69"/>
    <a:srgbClr val="3084FF"/>
    <a:srgbClr val="FF66CC"/>
    <a:srgbClr val="FF33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12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2E4432DF-4DF3-4B45-9D40-FF04E632A8A2}" type="datetime1">
              <a:rPr lang="en-US"/>
              <a:pPr>
                <a:defRPr/>
              </a:pPr>
              <a:t>4/23/14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A27ACFD9-2F74-6A4A-9164-10E47AB368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/>
              <a:t>Click to edit Master text styles</a:t>
            </a:r>
          </a:p>
          <a:p>
            <a:pPr lvl="1"/>
            <a:r>
              <a:rPr lang="th-TH" noProof="0"/>
              <a:t>Second level</a:t>
            </a:r>
          </a:p>
          <a:p>
            <a:pPr lvl="2"/>
            <a:r>
              <a:rPr lang="th-TH" noProof="0"/>
              <a:t>Third level</a:t>
            </a:r>
          </a:p>
          <a:p>
            <a:pPr lvl="3"/>
            <a:r>
              <a:rPr lang="th-TH" noProof="0"/>
              <a:t>Fourth level</a:t>
            </a:r>
          </a:p>
          <a:p>
            <a:pPr lvl="4"/>
            <a:r>
              <a:rPr lang="th-TH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750C6828-47E2-D44D-A0A2-1C6F61391FE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pitchFamily="-111" charset="-128"/>
        <a:cs typeface="ＭＳ Ｐゴシック" pitchFamily="-11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9BD72A-7CE1-6F46-AF36-C0A1E3EF13A9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9AE6B-B9FB-5F4C-838E-9C7744216770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2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AF835-4570-DB4D-A9F2-26FB0D45BD05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5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BD283-00FC-F842-920C-BE27CBCFC13B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6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AD0055-8EC9-A44C-8688-BC2771E63B0A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7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DD7945-566F-E64E-83B3-1E25AF8117C3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9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47A2BA-B7C1-3949-8EBB-32F5DD19067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10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68EFDB-4C0E-CB4A-8CEB-DB297A01FCC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11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1E2021-A289-A646-8085-D67897BFC582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12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1836C7-A6C5-C641-AD9E-395E62E06A2E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13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80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31F0BB-6BF6-8D47-9BD3-C6CF6B394DA7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20</a:t>
            </a:fld>
            <a:endParaRPr lang="en-US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Figure 9.11 Home Loss Due to Threat of Duty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 charge of dumping can sometimes lead Foreign firms to increase their prices, even without an antidumping duty being applied. In that case, there is a loss for Home consumers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b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c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d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 and a gain for Home producers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a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). The net loss for the Home country is area (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b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c 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+ 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d</a:t>
            </a:r>
            <a:r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)</a:t>
            </a:r>
            <a:r>
              <a:rPr lang="en-US" i="1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D72D6-0E63-824C-9C0F-10389946B3D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978B-99A6-484C-8316-ECD0BB03BE5B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62717-830C-024F-94A5-185A6371E715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D9FBE-C94A-C94A-ABDB-2FC02714FDAA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E42F1-E1B5-F848-ADA9-969FA0E06508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C3907-28CE-7148-AB14-4879215EB1FC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707CD-64FD-1D41-BDED-5D11EC40243C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4BC4-21EE-F044-8E03-E2FB52A2EC10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FD56A-7C9C-EE40-9328-635EB0895C0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335D0-1341-3040-AB79-8340E6279B23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6A335D0-1341-3040-AB79-8340E6279B23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 dirty="0" smtClean="0">
                <a:solidFill>
                  <a:schemeClr val="tx1"/>
                </a:solidFill>
              </a:rPr>
              <a:t>  </a:t>
            </a:r>
            <a:endParaRPr lang="en-US" sz="1200" b="0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2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df"/><Relationship Id="rId4" Type="http://schemas.openxmlformats.org/officeDocument/2006/relationships/image" Target="../media/image6.png"/><Relationship Id="rId5" Type="http://schemas.openxmlformats.org/officeDocument/2006/relationships/slide" Target="slide8.xm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df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2362200"/>
          </a:xfrm>
        </p:spPr>
        <p:txBody>
          <a:bodyPr/>
          <a:lstStyle/>
          <a:p>
            <a:r>
              <a:rPr lang="th-TH" dirty="0" smtClean="0"/>
              <a:t>Trade Policies</a:t>
            </a:r>
            <a:r>
              <a:rPr lang="en-US" dirty="0" smtClean="0"/>
              <a:t>: </a:t>
            </a:r>
            <a:br>
              <a:rPr lang="en-US" dirty="0" smtClean="0"/>
            </a:br>
            <a:r>
              <a:rPr lang="en-US" dirty="0" smtClean="0"/>
              <a:t>Extension</a:t>
            </a:r>
            <a:br>
              <a:rPr lang="en-US" dirty="0" smtClean="0"/>
            </a:br>
            <a:r>
              <a:rPr lang="en-US" dirty="0" smtClean="0"/>
              <a:t>EE451</a:t>
            </a:r>
            <a:endParaRPr lang="th-TH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4343400"/>
            <a:ext cx="6400800" cy="1752600"/>
          </a:xfrm>
        </p:spPr>
        <p:txBody>
          <a:bodyPr/>
          <a:lstStyle/>
          <a:p>
            <a:r>
              <a:rPr lang="th-TH" dirty="0" smtClean="0"/>
              <a:t>Chayun Tantivasadakarn</a:t>
            </a:r>
          </a:p>
          <a:p>
            <a:r>
              <a:rPr lang="th-TH" dirty="0" smtClean="0"/>
              <a:t>Faculty of Economics, Thammasat University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Outline</a:t>
            </a:r>
            <a:endParaRPr lang="th-TH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4800" dirty="0" smtClean="0"/>
              <a:t>Tariffs and Quotas with Home Monopoly</a:t>
            </a:r>
          </a:p>
          <a:p>
            <a:pPr lvl="1"/>
            <a:r>
              <a:rPr lang="en-US" sz="4400" dirty="0" smtClean="0"/>
              <a:t>Free Trade equilibrium</a:t>
            </a:r>
          </a:p>
          <a:p>
            <a:pPr lvl="1"/>
            <a:r>
              <a:rPr lang="en-US" sz="4400" dirty="0" smtClean="0"/>
              <a:t>Effect of Home Tariff</a:t>
            </a:r>
          </a:p>
          <a:p>
            <a:pPr lvl="1"/>
            <a:r>
              <a:rPr lang="en-US" sz="4400" dirty="0" smtClean="0"/>
              <a:t>Effect of Home Quota</a:t>
            </a:r>
          </a:p>
          <a:p>
            <a:r>
              <a:rPr lang="th-TH" sz="4800" dirty="0" smtClean="0"/>
              <a:t>Tariff to extract foreign monopoly profit</a:t>
            </a:r>
            <a:endParaRPr lang="en-US" sz="4800" dirty="0" smtClean="0"/>
          </a:p>
          <a:p>
            <a:r>
              <a:rPr lang="th-TH" sz="4800" dirty="0" smtClean="0"/>
              <a:t>Strategic Trade Policy</a:t>
            </a:r>
            <a:endParaRPr lang="en-US" sz="4800" dirty="0" smtClean="0"/>
          </a:p>
        </p:txBody>
      </p:sp>
      <p:sp>
        <p:nvSpPr>
          <p:cNvPr id="174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5DAF0-969E-6440-B922-09EE326D1F96}" type="slidenum">
              <a:rPr lang="en-US" smtClean="0"/>
              <a:pPr/>
              <a:t>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1"/>
          <p:cNvGrpSpPr>
            <a:grpSpLocks/>
          </p:cNvGrpSpPr>
          <p:nvPr/>
        </p:nvGrpSpPr>
        <p:grpSpPr bwMode="auto">
          <a:xfrm>
            <a:off x="2209800" y="4038600"/>
            <a:ext cx="2362200" cy="2514600"/>
            <a:chOff x="2209800" y="4038600"/>
            <a:chExt cx="2362200" cy="2514600"/>
          </a:xfrm>
        </p:grpSpPr>
        <p:cxnSp>
          <p:nvCxnSpPr>
            <p:cNvPr id="19491" name="Straight Connector 43"/>
            <p:cNvCxnSpPr>
              <a:cxnSpLocks noChangeShapeType="1"/>
              <a:stCxn id="19486" idx="0"/>
            </p:cNvCxnSpPr>
            <p:nvPr/>
          </p:nvCxnSpPr>
          <p:spPr bwMode="auto">
            <a:xfrm rot="-5400000" flipH="1" flipV="1">
              <a:off x="3009106" y="5067300"/>
              <a:ext cx="2058194" cy="79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19492" name="Straight Connector 46"/>
            <p:cNvCxnSpPr>
              <a:cxnSpLocks noChangeShapeType="1"/>
            </p:cNvCxnSpPr>
            <p:nvPr/>
          </p:nvCxnSpPr>
          <p:spPr bwMode="auto">
            <a:xfrm rot="-5400000" flipH="1" flipV="1">
              <a:off x="1333501" y="5067300"/>
              <a:ext cx="2058194" cy="79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19493" name="TextBox 48"/>
            <p:cNvSpPr txBox="1">
              <a:spLocks noChangeArrowheads="1"/>
            </p:cNvSpPr>
            <p:nvPr/>
          </p:nvSpPr>
          <p:spPr bwMode="auto">
            <a:xfrm>
              <a:off x="3810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19494" name="TextBox 49"/>
            <p:cNvSpPr txBox="1">
              <a:spLocks noChangeArrowheads="1"/>
            </p:cNvSpPr>
            <p:nvPr/>
          </p:nvSpPr>
          <p:spPr bwMode="auto">
            <a:xfrm>
              <a:off x="22098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Free Trade</a:t>
            </a:r>
          </a:p>
        </p:txBody>
      </p:sp>
      <p:sp>
        <p:nvSpPr>
          <p:cNvPr id="1946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32965C2B-73B5-0540-B9A5-332869F646B2}" type="slidenum">
              <a:rPr lang="en-US" smtClean="0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3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cxnSp>
        <p:nvCxnSpPr>
          <p:cNvPr id="19462" name="Straight Connector 5"/>
          <p:cNvCxnSpPr>
            <a:cxnSpLocks noChangeShapeType="1"/>
          </p:cNvCxnSpPr>
          <p:nvPr/>
        </p:nvCxnSpPr>
        <p:spPr bwMode="auto">
          <a:xfrm rot="5400000">
            <a:off x="-1638299" y="3771900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19463" name="Straight Arrow Connector 8"/>
          <p:cNvCxnSpPr>
            <a:cxnSpLocks noChangeShapeType="1"/>
          </p:cNvCxnSpPr>
          <p:nvPr/>
        </p:nvCxnSpPr>
        <p:spPr bwMode="auto">
          <a:xfrm>
            <a:off x="685800" y="6096000"/>
            <a:ext cx="4800600" cy="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64" name="Straight Connector 10"/>
          <p:cNvCxnSpPr>
            <a:cxnSpLocks noChangeShapeType="1"/>
          </p:cNvCxnSpPr>
          <p:nvPr/>
        </p:nvCxnSpPr>
        <p:spPr bwMode="auto">
          <a:xfrm>
            <a:off x="685800" y="1905000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19465" name="Straight Connector 12"/>
          <p:cNvCxnSpPr>
            <a:cxnSpLocks noChangeShapeType="1"/>
          </p:cNvCxnSpPr>
          <p:nvPr/>
        </p:nvCxnSpPr>
        <p:spPr bwMode="auto">
          <a:xfrm rot="5400000" flipH="1" flipV="1">
            <a:off x="457200" y="2590800"/>
            <a:ext cx="3733800" cy="3276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grpSp>
        <p:nvGrpSpPr>
          <p:cNvPr id="40" name="Group 39"/>
          <p:cNvGrpSpPr/>
          <p:nvPr/>
        </p:nvGrpSpPr>
        <p:grpSpPr>
          <a:xfrm>
            <a:off x="685800" y="1905000"/>
            <a:ext cx="2514600" cy="4151313"/>
            <a:chOff x="685800" y="1905000"/>
            <a:chExt cx="2514600" cy="4151313"/>
          </a:xfrm>
        </p:grpSpPr>
        <p:cxnSp>
          <p:nvCxnSpPr>
            <p:cNvPr id="19466" name="Straight Connector 15"/>
            <p:cNvCxnSpPr>
              <a:cxnSpLocks noChangeShapeType="1"/>
            </p:cNvCxnSpPr>
            <p:nvPr/>
          </p:nvCxnSpPr>
          <p:spPr bwMode="auto">
            <a:xfrm rot="16200000" flipH="1">
              <a:off x="-190500" y="2781300"/>
              <a:ext cx="3733800" cy="1981200"/>
            </a:xfrm>
            <a:prstGeom prst="line">
              <a:avLst/>
            </a:prstGeom>
            <a:noFill/>
            <a:ln w="28575">
              <a:solidFill>
                <a:srgbClr val="3333CC"/>
              </a:solidFill>
              <a:round/>
              <a:headEnd/>
              <a:tailEnd/>
            </a:ln>
          </p:spPr>
        </p:cxnSp>
        <p:sp>
          <p:nvSpPr>
            <p:cNvPr id="19467" name="TextBox 16"/>
            <p:cNvSpPr txBox="1">
              <a:spLocks noChangeArrowheads="1"/>
            </p:cNvSpPr>
            <p:nvPr/>
          </p:nvSpPr>
          <p:spPr bwMode="auto">
            <a:xfrm>
              <a:off x="2438400" y="5410200"/>
              <a:ext cx="7620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 dirty="0"/>
                <a:t>MR</a:t>
              </a:r>
            </a:p>
          </p:txBody>
        </p:sp>
      </p:grpSp>
      <p:sp>
        <p:nvSpPr>
          <p:cNvPr id="19468" name="TextBox 20"/>
          <p:cNvSpPr txBox="1">
            <a:spLocks noChangeArrowheads="1"/>
          </p:cNvSpPr>
          <p:nvPr/>
        </p:nvSpPr>
        <p:spPr bwMode="auto">
          <a:xfrm>
            <a:off x="4876800" y="464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19469" name="TextBox 21"/>
          <p:cNvSpPr txBox="1">
            <a:spLocks noChangeArrowheads="1"/>
          </p:cNvSpPr>
          <p:nvPr/>
        </p:nvSpPr>
        <p:spPr bwMode="auto">
          <a:xfrm>
            <a:off x="3429000" y="1716088"/>
            <a:ext cx="990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sp>
        <p:nvSpPr>
          <p:cNvPr id="19470" name="Freeform 24"/>
          <p:cNvSpPr>
            <a:spLocks noChangeArrowheads="1"/>
          </p:cNvSpPr>
          <p:nvPr/>
        </p:nvSpPr>
        <p:spPr bwMode="auto">
          <a:xfrm>
            <a:off x="685800" y="3429000"/>
            <a:ext cx="2379663" cy="2643188"/>
          </a:xfrm>
          <a:custGeom>
            <a:avLst/>
            <a:gdLst>
              <a:gd name="T0" fmla="*/ 517858954 w 1389118"/>
              <a:gd name="T1" fmla="*/ 280737 h 3307485"/>
              <a:gd name="T2" fmla="*/ 511662680 w 1389118"/>
              <a:gd name="T3" fmla="*/ 0 h 3307485"/>
              <a:gd name="T4" fmla="*/ 0 w 1389118"/>
              <a:gd name="T5" fmla="*/ 0 h 3307485"/>
              <a:gd name="T6" fmla="*/ 0 60000 65536"/>
              <a:gd name="T7" fmla="*/ 0 60000 65536"/>
              <a:gd name="T8" fmla="*/ 0 60000 65536"/>
              <a:gd name="T9" fmla="*/ 0 w 1389118"/>
              <a:gd name="T10" fmla="*/ 0 h 3307485"/>
              <a:gd name="T11" fmla="*/ 1389118 w 1389118"/>
              <a:gd name="T12" fmla="*/ 3307485 h 33074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89118" h="3307485">
                <a:moveTo>
                  <a:pt x="1389118" y="3307485"/>
                </a:moveTo>
                <a:cubicBezTo>
                  <a:pt x="1383578" y="2204990"/>
                  <a:pt x="1378037" y="1102495"/>
                  <a:pt x="1372497" y="0"/>
                </a:cubicBez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71" name="TextBox 25"/>
          <p:cNvSpPr txBox="1">
            <a:spLocks noChangeArrowheads="1"/>
          </p:cNvSpPr>
          <p:nvPr/>
        </p:nvSpPr>
        <p:spPr bwMode="auto">
          <a:xfrm>
            <a:off x="2895600" y="5907088"/>
            <a:ext cx="76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  <a:r>
              <a:rPr lang="en-US" sz="3600" baseline="-25000"/>
              <a:t>C</a:t>
            </a:r>
          </a:p>
        </p:txBody>
      </p:sp>
      <p:sp>
        <p:nvSpPr>
          <p:cNvPr id="19472" name="TextBox 26"/>
          <p:cNvSpPr txBox="1">
            <a:spLocks noChangeArrowheads="1"/>
          </p:cNvSpPr>
          <p:nvPr/>
        </p:nvSpPr>
        <p:spPr bwMode="auto">
          <a:xfrm>
            <a:off x="152400" y="3011488"/>
            <a:ext cx="76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  <a:r>
              <a:rPr lang="en-US" sz="3600" baseline="-25000"/>
              <a:t>C</a:t>
            </a:r>
          </a:p>
        </p:txBody>
      </p:sp>
      <p:sp>
        <p:nvSpPr>
          <p:cNvPr id="19473" name="Oval 29"/>
          <p:cNvSpPr>
            <a:spLocks noChangeArrowheads="1"/>
          </p:cNvSpPr>
          <p:nvPr/>
        </p:nvSpPr>
        <p:spPr bwMode="auto">
          <a:xfrm>
            <a:off x="2971800" y="3352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74" name="TextBox 30"/>
          <p:cNvSpPr txBox="1">
            <a:spLocks noChangeArrowheads="1"/>
          </p:cNvSpPr>
          <p:nvPr/>
        </p:nvSpPr>
        <p:spPr bwMode="auto">
          <a:xfrm>
            <a:off x="2819400" y="2667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C</a:t>
            </a:r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4718050" y="1114425"/>
            <a:ext cx="442595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Under autarky, a perfectly competitive market would produce where </a:t>
            </a:r>
            <a:r>
              <a:rPr lang="en-US" sz="32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200"/>
              <a:t>MC = D giving P</a:t>
            </a:r>
            <a:r>
              <a:rPr lang="en-US" sz="3200" baseline="-25000"/>
              <a:t>C</a:t>
            </a:r>
            <a:r>
              <a:rPr lang="en-US" sz="3200"/>
              <a:t> and Q</a:t>
            </a:r>
            <a:r>
              <a:rPr lang="en-US" sz="3200" baseline="-25000"/>
              <a:t>C</a:t>
            </a:r>
            <a:r>
              <a:rPr lang="en-US" sz="3200"/>
              <a:t>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A Monopolist produces at a lower quantity, Q</a:t>
            </a:r>
            <a:r>
              <a:rPr lang="en-US" sz="3200" baseline="-25000"/>
              <a:t>M</a:t>
            </a:r>
            <a:r>
              <a:rPr lang="en-US" sz="3200"/>
              <a:t>, and a higher price, P</a:t>
            </a:r>
            <a:r>
              <a:rPr lang="en-US" sz="3200" baseline="-25000"/>
              <a:t>M</a:t>
            </a:r>
            <a:r>
              <a:rPr lang="en-US" sz="3200"/>
              <a:t>.</a:t>
            </a:r>
          </a:p>
          <a:p>
            <a:pPr marL="180975" indent="-180975">
              <a:lnSpc>
                <a:spcPct val="20000"/>
              </a:lnSpc>
              <a:spcAft>
                <a:spcPct val="5000"/>
              </a:spcAft>
            </a:pPr>
            <a:endParaRPr lang="en-US" sz="3200" baseline="-25000"/>
          </a:p>
        </p:txBody>
      </p: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152400" y="3352800"/>
            <a:ext cx="4876800" cy="914400"/>
            <a:chOff x="152400" y="3352800"/>
            <a:chExt cx="4876800" cy="914400"/>
          </a:xfrm>
        </p:grpSpPr>
        <p:cxnSp>
          <p:nvCxnSpPr>
            <p:cNvPr id="19485" name="Straight Connector 33"/>
            <p:cNvCxnSpPr>
              <a:cxnSpLocks noChangeShapeType="1"/>
            </p:cNvCxnSpPr>
            <p:nvPr/>
          </p:nvCxnSpPr>
          <p:spPr bwMode="auto">
            <a:xfrm>
              <a:off x="685800" y="4114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9486" name="Oval 37"/>
            <p:cNvSpPr>
              <a:spLocks noChangeArrowheads="1"/>
            </p:cNvSpPr>
            <p:nvPr/>
          </p:nvSpPr>
          <p:spPr bwMode="auto">
            <a:xfrm>
              <a:off x="3962400" y="4038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7" name="TextBox 38"/>
            <p:cNvSpPr txBox="1">
              <a:spLocks noChangeArrowheads="1"/>
            </p:cNvSpPr>
            <p:nvPr/>
          </p:nvSpPr>
          <p:spPr bwMode="auto">
            <a:xfrm>
              <a:off x="3810000" y="3352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19488" name="Oval 39"/>
            <p:cNvSpPr>
              <a:spLocks noChangeArrowheads="1"/>
            </p:cNvSpPr>
            <p:nvPr/>
          </p:nvSpPr>
          <p:spPr bwMode="auto">
            <a:xfrm>
              <a:off x="2286000" y="4038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9" name="TextBox 40"/>
            <p:cNvSpPr txBox="1">
              <a:spLocks noChangeArrowheads="1"/>
            </p:cNvSpPr>
            <p:nvPr/>
          </p:nvSpPr>
          <p:spPr bwMode="auto">
            <a:xfrm>
              <a:off x="2133600" y="3352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19490" name="TextBox 41"/>
            <p:cNvSpPr txBox="1">
              <a:spLocks noChangeArrowheads="1"/>
            </p:cNvSpPr>
            <p:nvPr/>
          </p:nvSpPr>
          <p:spPr bwMode="auto">
            <a:xfrm>
              <a:off x="152400" y="3620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sp>
        <p:nvSpPr>
          <p:cNvPr id="53" name="Text Box 36"/>
          <p:cNvSpPr txBox="1">
            <a:spLocks noChangeArrowheads="1"/>
          </p:cNvSpPr>
          <p:nvPr/>
        </p:nvSpPr>
        <p:spPr bwMode="auto">
          <a:xfrm>
            <a:off x="6019800" y="3810000"/>
            <a:ext cx="312420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Under free trade, the Monopolist will take fixed world price, P</a:t>
            </a:r>
            <a:r>
              <a:rPr lang="en-US" sz="3200" baseline="-25000"/>
              <a:t>W</a:t>
            </a:r>
            <a:r>
              <a:rPr lang="en-US" sz="3200"/>
              <a:t>, and set it equal to </a:t>
            </a:r>
            <a:r>
              <a:rPr lang="en-US" sz="32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200"/>
              <a:t>MC at, Q</a:t>
            </a:r>
            <a:r>
              <a:rPr lang="en-US" sz="3200" baseline="-25000"/>
              <a:t>S</a:t>
            </a:r>
            <a:r>
              <a:rPr lang="en-US" sz="3200"/>
              <a:t>. Imports = Q</a:t>
            </a:r>
            <a:r>
              <a:rPr lang="en-US" sz="3200" baseline="-25000"/>
              <a:t>D</a:t>
            </a:r>
            <a:r>
              <a:rPr lang="en-US" sz="3200"/>
              <a:t>– Q</a:t>
            </a:r>
            <a:r>
              <a:rPr lang="en-US" sz="3200" baseline="-25000"/>
              <a:t>S</a:t>
            </a:r>
            <a:r>
              <a:rPr lang="en-US" sz="3200"/>
              <a:t>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endParaRPr lang="en-US" sz="3200" baseline="-25000"/>
          </a:p>
        </p:txBody>
      </p: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152400" y="2133600"/>
            <a:ext cx="2362200" cy="4419600"/>
            <a:chOff x="152400" y="2133600"/>
            <a:chExt cx="2362200" cy="4419600"/>
          </a:xfrm>
        </p:grpSpPr>
        <p:sp>
          <p:nvSpPr>
            <p:cNvPr id="19479" name="Freeform 19"/>
            <p:cNvSpPr>
              <a:spLocks noChangeArrowheads="1"/>
            </p:cNvSpPr>
            <p:nvPr/>
          </p:nvSpPr>
          <p:spPr bwMode="auto">
            <a:xfrm>
              <a:off x="673100" y="2819400"/>
              <a:ext cx="1373188" cy="3244850"/>
            </a:xfrm>
            <a:custGeom>
              <a:avLst/>
              <a:gdLst>
                <a:gd name="T0" fmla="*/ 1338245 w 1372497"/>
                <a:gd name="T1" fmla="*/ 2754852 h 3298395"/>
                <a:gd name="T2" fmla="*/ 1379422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0" name="TextBox 22"/>
            <p:cNvSpPr txBox="1">
              <a:spLocks noChangeArrowheads="1"/>
            </p:cNvSpPr>
            <p:nvPr/>
          </p:nvSpPr>
          <p:spPr bwMode="auto">
            <a:xfrm>
              <a:off x="1752600" y="5907088"/>
              <a:ext cx="762000" cy="64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M</a:t>
              </a:r>
            </a:p>
          </p:txBody>
        </p:sp>
        <p:sp>
          <p:nvSpPr>
            <p:cNvPr id="19481" name="TextBox 23"/>
            <p:cNvSpPr txBox="1">
              <a:spLocks noChangeArrowheads="1"/>
            </p:cNvSpPr>
            <p:nvPr/>
          </p:nvSpPr>
          <p:spPr bwMode="auto">
            <a:xfrm>
              <a:off x="152400" y="2362200"/>
              <a:ext cx="7620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M</a:t>
              </a:r>
            </a:p>
          </p:txBody>
        </p:sp>
        <p:sp>
          <p:nvSpPr>
            <p:cNvPr id="19482" name="Oval 27"/>
            <p:cNvSpPr>
              <a:spLocks noChangeArrowheads="1"/>
            </p:cNvSpPr>
            <p:nvPr/>
          </p:nvSpPr>
          <p:spPr bwMode="auto">
            <a:xfrm>
              <a:off x="1981200" y="27432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83" name="TextBox 28"/>
            <p:cNvSpPr txBox="1">
              <a:spLocks noChangeArrowheads="1"/>
            </p:cNvSpPr>
            <p:nvPr/>
          </p:nvSpPr>
          <p:spPr bwMode="auto">
            <a:xfrm>
              <a:off x="1905000" y="2133600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  <p:sp>
          <p:nvSpPr>
            <p:cNvPr id="19484" name="Oval 27"/>
            <p:cNvSpPr>
              <a:spLocks noChangeArrowheads="1"/>
            </p:cNvSpPr>
            <p:nvPr/>
          </p:nvSpPr>
          <p:spPr bwMode="auto">
            <a:xfrm>
              <a:off x="1981200" y="44196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" name="Footer Placeholder 3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51"/>
          <p:cNvGrpSpPr>
            <a:grpSpLocks/>
          </p:cNvGrpSpPr>
          <p:nvPr/>
        </p:nvGrpSpPr>
        <p:grpSpPr bwMode="auto">
          <a:xfrm>
            <a:off x="1905000" y="4419600"/>
            <a:ext cx="3276600" cy="2133600"/>
            <a:chOff x="1905000" y="4419601"/>
            <a:chExt cx="3276600" cy="2133599"/>
          </a:xfrm>
        </p:grpSpPr>
        <p:cxnSp>
          <p:nvCxnSpPr>
            <p:cNvPr id="20525" name="Straight Connector 43"/>
            <p:cNvCxnSpPr>
              <a:cxnSpLocks noChangeShapeType="1"/>
              <a:stCxn id="20520" idx="0"/>
            </p:cNvCxnSpPr>
            <p:nvPr/>
          </p:nvCxnSpPr>
          <p:spPr bwMode="auto">
            <a:xfrm rot="16200000" flipH="1">
              <a:off x="3886200" y="5257800"/>
              <a:ext cx="1676400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0526" name="Straight Connector 46"/>
            <p:cNvCxnSpPr>
              <a:cxnSpLocks noChangeShapeType="1"/>
              <a:stCxn id="20522" idx="0"/>
            </p:cNvCxnSpPr>
            <p:nvPr/>
          </p:nvCxnSpPr>
          <p:spPr bwMode="auto">
            <a:xfrm rot="16200000" flipH="1">
              <a:off x="1371203" y="5258197"/>
              <a:ext cx="167719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0527" name="TextBox 48"/>
            <p:cNvSpPr txBox="1">
              <a:spLocks noChangeArrowheads="1"/>
            </p:cNvSpPr>
            <p:nvPr/>
          </p:nvSpPr>
          <p:spPr bwMode="auto">
            <a:xfrm>
              <a:off x="44196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0528" name="TextBox 49"/>
            <p:cNvSpPr txBox="1">
              <a:spLocks noChangeArrowheads="1"/>
            </p:cNvSpPr>
            <p:nvPr/>
          </p:nvSpPr>
          <p:spPr bwMode="auto">
            <a:xfrm>
              <a:off x="1905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tariffs</a:t>
            </a:r>
          </a:p>
        </p:txBody>
      </p:sp>
      <p:sp>
        <p:nvSpPr>
          <p:cNvPr id="2048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4F699259-DB3F-6045-AF03-9275E2BC7403}" type="slidenum">
              <a:rPr lang="en-US" smtClean="0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4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cxnSp>
        <p:nvCxnSpPr>
          <p:cNvPr id="20486" name="Straight Connector 5"/>
          <p:cNvCxnSpPr>
            <a:cxnSpLocks noChangeShapeType="1"/>
          </p:cNvCxnSpPr>
          <p:nvPr/>
        </p:nvCxnSpPr>
        <p:spPr bwMode="auto">
          <a:xfrm rot="5400000">
            <a:off x="-1562099" y="3771900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20487" name="Straight Arrow Connector 8"/>
          <p:cNvCxnSpPr>
            <a:cxnSpLocks noChangeShapeType="1"/>
          </p:cNvCxnSpPr>
          <p:nvPr/>
        </p:nvCxnSpPr>
        <p:spPr bwMode="auto">
          <a:xfrm>
            <a:off x="762000" y="6096000"/>
            <a:ext cx="4800600" cy="15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0488" name="Straight Connector 10"/>
          <p:cNvCxnSpPr>
            <a:cxnSpLocks noChangeShapeType="1"/>
          </p:cNvCxnSpPr>
          <p:nvPr/>
        </p:nvCxnSpPr>
        <p:spPr bwMode="auto">
          <a:xfrm>
            <a:off x="762000" y="1905000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20489" name="Straight Connector 12"/>
          <p:cNvCxnSpPr>
            <a:cxnSpLocks noChangeShapeType="1"/>
          </p:cNvCxnSpPr>
          <p:nvPr/>
        </p:nvCxnSpPr>
        <p:spPr bwMode="auto">
          <a:xfrm rot="5400000" flipH="1" flipV="1">
            <a:off x="533400" y="2590800"/>
            <a:ext cx="3733800" cy="3276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sp>
        <p:nvSpPr>
          <p:cNvPr id="20490" name="TextBox 20"/>
          <p:cNvSpPr txBox="1">
            <a:spLocks noChangeArrowheads="1"/>
          </p:cNvSpPr>
          <p:nvPr/>
        </p:nvSpPr>
        <p:spPr bwMode="auto">
          <a:xfrm>
            <a:off x="4953000" y="464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20491" name="TextBox 21"/>
          <p:cNvSpPr txBox="1">
            <a:spLocks noChangeArrowheads="1"/>
          </p:cNvSpPr>
          <p:nvPr/>
        </p:nvSpPr>
        <p:spPr bwMode="auto">
          <a:xfrm>
            <a:off x="3276600" y="1792288"/>
            <a:ext cx="990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sp>
        <p:nvSpPr>
          <p:cNvPr id="20492" name="Oval 29"/>
          <p:cNvSpPr>
            <a:spLocks noChangeArrowheads="1"/>
          </p:cNvSpPr>
          <p:nvPr/>
        </p:nvSpPr>
        <p:spPr bwMode="auto">
          <a:xfrm>
            <a:off x="3048000" y="3352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493" name="TextBox 30"/>
          <p:cNvSpPr txBox="1">
            <a:spLocks noChangeArrowheads="1"/>
          </p:cNvSpPr>
          <p:nvPr/>
        </p:nvSpPr>
        <p:spPr bwMode="auto">
          <a:xfrm>
            <a:off x="2895600" y="2667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C</a:t>
            </a:r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4495800" y="1038225"/>
            <a:ext cx="4572000" cy="1704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With a tariff, price increases from t to P</a:t>
            </a:r>
            <a:r>
              <a:rPr lang="en-US" sz="3200" baseline="-25000"/>
              <a:t>W</a:t>
            </a:r>
            <a:r>
              <a:rPr lang="en-US" sz="3200"/>
              <a:t>+ t.</a:t>
            </a:r>
            <a:endParaRPr lang="en-US" sz="3200" baseline="-25000"/>
          </a:p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Domestic output increases to Q</a:t>
            </a:r>
            <a:r>
              <a:rPr lang="en-US" sz="3200" baseline="30000"/>
              <a:t>/</a:t>
            </a:r>
            <a:r>
              <a:rPr lang="en-US" sz="3200" baseline="-25000"/>
              <a:t>S</a:t>
            </a:r>
            <a:r>
              <a:rPr lang="en-US" sz="3200"/>
              <a:t> and demand decreases to Q</a:t>
            </a:r>
            <a:r>
              <a:rPr lang="en-US" sz="3200" baseline="30000"/>
              <a:t>/</a:t>
            </a:r>
            <a:r>
              <a:rPr lang="en-US" sz="3200" baseline="-25000"/>
              <a:t>D</a:t>
            </a:r>
            <a:r>
              <a:rPr lang="en-US" sz="3200"/>
              <a:t>.  Imports decrease from M to M</a:t>
            </a:r>
            <a:r>
              <a:rPr lang="en-US" sz="3200" baseline="30000"/>
              <a:t>/</a:t>
            </a:r>
            <a:r>
              <a:rPr lang="en-US" sz="3200"/>
              <a:t>.</a:t>
            </a:r>
          </a:p>
          <a:p>
            <a:pPr marL="180975" indent="-180975">
              <a:lnSpc>
                <a:spcPct val="20000"/>
              </a:lnSpc>
              <a:spcAft>
                <a:spcPct val="5000"/>
              </a:spcAft>
            </a:pPr>
            <a:endParaRPr lang="en-US" sz="3200" baseline="-25000"/>
          </a:p>
        </p:txBody>
      </p:sp>
      <p:grpSp>
        <p:nvGrpSpPr>
          <p:cNvPr id="20495" name="Group 44"/>
          <p:cNvGrpSpPr>
            <a:grpSpLocks/>
          </p:cNvGrpSpPr>
          <p:nvPr/>
        </p:nvGrpSpPr>
        <p:grpSpPr bwMode="auto">
          <a:xfrm>
            <a:off x="228600" y="4002088"/>
            <a:ext cx="4876800" cy="1027112"/>
            <a:chOff x="152400" y="4001869"/>
            <a:chExt cx="4876800" cy="1027331"/>
          </a:xfrm>
        </p:grpSpPr>
        <p:cxnSp>
          <p:nvCxnSpPr>
            <p:cNvPr id="20519" name="Straight Connector 33"/>
            <p:cNvCxnSpPr>
              <a:cxnSpLocks noChangeShapeType="1"/>
            </p:cNvCxnSpPr>
            <p:nvPr/>
          </p:nvCxnSpPr>
          <p:spPr bwMode="auto">
            <a:xfrm>
              <a:off x="685800" y="4495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520" name="Oval 37"/>
            <p:cNvSpPr>
              <a:spLocks noChangeArrowheads="1"/>
            </p:cNvSpPr>
            <p:nvPr/>
          </p:nvSpPr>
          <p:spPr bwMode="auto">
            <a:xfrm>
              <a:off x="45720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21" name="TextBox 38"/>
            <p:cNvSpPr txBox="1">
              <a:spLocks noChangeArrowheads="1"/>
            </p:cNvSpPr>
            <p:nvPr/>
          </p:nvSpPr>
          <p:spPr bwMode="auto">
            <a:xfrm>
              <a:off x="4343400" y="43066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20522" name="Oval 39"/>
            <p:cNvSpPr>
              <a:spLocks noChangeArrowheads="1"/>
            </p:cNvSpPr>
            <p:nvPr/>
          </p:nvSpPr>
          <p:spPr bwMode="auto">
            <a:xfrm>
              <a:off x="20574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23" name="TextBox 40"/>
            <p:cNvSpPr txBox="1">
              <a:spLocks noChangeArrowheads="1"/>
            </p:cNvSpPr>
            <p:nvPr/>
          </p:nvSpPr>
          <p:spPr bwMode="auto">
            <a:xfrm>
              <a:off x="1828800" y="4382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20524" name="TextBox 41"/>
            <p:cNvSpPr txBox="1">
              <a:spLocks noChangeArrowheads="1"/>
            </p:cNvSpPr>
            <p:nvPr/>
          </p:nvSpPr>
          <p:spPr bwMode="auto">
            <a:xfrm>
              <a:off x="152400" y="4001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sp>
        <p:nvSpPr>
          <p:cNvPr id="53" name="Text Box 36"/>
          <p:cNvSpPr txBox="1">
            <a:spLocks noChangeArrowheads="1"/>
          </p:cNvSpPr>
          <p:nvPr/>
        </p:nvSpPr>
        <p:spPr bwMode="auto">
          <a:xfrm>
            <a:off x="5943600" y="3705225"/>
            <a:ext cx="3124200" cy="23145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180975" indent="-180975">
              <a:spcAft>
                <a:spcPct val="5000"/>
              </a:spcAft>
              <a:buFont typeface="Arial" pitchFamily="-84" charset="0"/>
              <a:buChar char="•"/>
            </a:pPr>
            <a:r>
              <a:rPr lang="en-US" sz="3200"/>
              <a:t>The welfare effects are the same as the perfectly competitive case.</a:t>
            </a:r>
          </a:p>
        </p:txBody>
      </p: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362200" y="3962400"/>
            <a:ext cx="1981200" cy="2590800"/>
            <a:chOff x="1905000" y="3962400"/>
            <a:chExt cx="1981200" cy="2590800"/>
          </a:xfrm>
        </p:grpSpPr>
        <p:cxnSp>
          <p:nvCxnSpPr>
            <p:cNvPr id="20515" name="Straight Connector 58"/>
            <p:cNvCxnSpPr>
              <a:cxnSpLocks noChangeShapeType="1"/>
              <a:stCxn id="20506" idx="4"/>
            </p:cNvCxnSpPr>
            <p:nvPr/>
          </p:nvCxnSpPr>
          <p:spPr bwMode="auto">
            <a:xfrm rot="16200000" flipH="1">
              <a:off x="2286397" y="5028803"/>
              <a:ext cx="2134394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0516" name="Straight Connector 59"/>
            <p:cNvCxnSpPr>
              <a:cxnSpLocks noChangeShapeType="1"/>
              <a:stCxn id="20507" idx="4"/>
            </p:cNvCxnSpPr>
            <p:nvPr/>
          </p:nvCxnSpPr>
          <p:spPr bwMode="auto">
            <a:xfrm rot="5400000">
              <a:off x="1142603" y="5029597"/>
              <a:ext cx="2134395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0517" name="TextBox 60"/>
            <p:cNvSpPr txBox="1">
              <a:spLocks noChangeArrowheads="1"/>
            </p:cNvSpPr>
            <p:nvPr/>
          </p:nvSpPr>
          <p:spPr bwMode="auto">
            <a:xfrm>
              <a:off x="31242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0518" name="TextBox 61"/>
            <p:cNvSpPr txBox="1">
              <a:spLocks noChangeArrowheads="1"/>
            </p:cNvSpPr>
            <p:nvPr/>
          </p:nvSpPr>
          <p:spPr bwMode="auto">
            <a:xfrm>
              <a:off x="19050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</a:t>
              </a:r>
              <a:r>
                <a:rPr lang="en-US" sz="3600" baseline="-25000"/>
                <a:t>S</a:t>
              </a:r>
            </a:p>
          </p:txBody>
        </p:sp>
      </p:grpSp>
      <p:grpSp>
        <p:nvGrpSpPr>
          <p:cNvPr id="20498" name="Group 67"/>
          <p:cNvGrpSpPr>
            <a:grpSpLocks/>
          </p:cNvGrpSpPr>
          <p:nvPr/>
        </p:nvGrpSpPr>
        <p:grpSpPr bwMode="auto">
          <a:xfrm>
            <a:off x="2286000" y="5334000"/>
            <a:ext cx="2514600" cy="646113"/>
            <a:chOff x="2286000" y="5221069"/>
            <a:chExt cx="2514600" cy="646331"/>
          </a:xfrm>
        </p:grpSpPr>
        <p:cxnSp>
          <p:nvCxnSpPr>
            <p:cNvPr id="20513" name="Straight Arrow Connector 65"/>
            <p:cNvCxnSpPr>
              <a:cxnSpLocks noChangeShapeType="1"/>
            </p:cNvCxnSpPr>
            <p:nvPr/>
          </p:nvCxnSpPr>
          <p:spPr bwMode="auto">
            <a:xfrm>
              <a:off x="2286000" y="5791200"/>
              <a:ext cx="25146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0514" name="TextBox 66"/>
            <p:cNvSpPr txBox="1">
              <a:spLocks noChangeArrowheads="1"/>
            </p:cNvSpPr>
            <p:nvPr/>
          </p:nvSpPr>
          <p:spPr bwMode="auto">
            <a:xfrm>
              <a:off x="3276600" y="52210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>
            <a:off x="2667000" y="4840288"/>
            <a:ext cx="1143000" cy="646112"/>
            <a:chOff x="2286000" y="5373469"/>
            <a:chExt cx="1143000" cy="646331"/>
          </a:xfrm>
        </p:grpSpPr>
        <p:cxnSp>
          <p:nvCxnSpPr>
            <p:cNvPr id="20511" name="Straight Arrow Connector 69"/>
            <p:cNvCxnSpPr>
              <a:cxnSpLocks noChangeShapeType="1"/>
            </p:cNvCxnSpPr>
            <p:nvPr/>
          </p:nvCxnSpPr>
          <p:spPr bwMode="auto">
            <a:xfrm>
              <a:off x="2286000" y="5942012"/>
              <a:ext cx="11430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0512" name="TextBox 70"/>
            <p:cNvSpPr txBox="1">
              <a:spLocks noChangeArrowheads="1"/>
            </p:cNvSpPr>
            <p:nvPr/>
          </p:nvSpPr>
          <p:spPr bwMode="auto">
            <a:xfrm>
              <a:off x="2514600" y="53734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  <a:r>
                <a:rPr lang="en-US" sz="3600" baseline="30000"/>
                <a:t>/</a:t>
              </a:r>
            </a:p>
          </p:txBody>
        </p:sp>
      </p:grpSp>
      <p:grpSp>
        <p:nvGrpSpPr>
          <p:cNvPr id="7" name="Group 76"/>
          <p:cNvGrpSpPr>
            <a:grpSpLocks/>
          </p:cNvGrpSpPr>
          <p:nvPr/>
        </p:nvGrpSpPr>
        <p:grpSpPr bwMode="auto">
          <a:xfrm>
            <a:off x="-76200" y="3240088"/>
            <a:ext cx="5334000" cy="1257300"/>
            <a:chOff x="-76200" y="3239869"/>
            <a:chExt cx="5334000" cy="1256725"/>
          </a:xfrm>
        </p:grpSpPr>
        <p:sp>
          <p:nvSpPr>
            <p:cNvPr id="20503" name="TextBox 51"/>
            <p:cNvSpPr txBox="1">
              <a:spLocks noChangeArrowheads="1"/>
            </p:cNvSpPr>
            <p:nvPr/>
          </p:nvSpPr>
          <p:spPr bwMode="auto">
            <a:xfrm>
              <a:off x="3657600" y="3239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F</a:t>
              </a:r>
            </a:p>
          </p:txBody>
        </p:sp>
        <p:sp>
          <p:nvSpPr>
            <p:cNvPr id="20504" name="TextBox 54"/>
            <p:cNvSpPr txBox="1">
              <a:spLocks noChangeArrowheads="1"/>
            </p:cNvSpPr>
            <p:nvPr/>
          </p:nvSpPr>
          <p:spPr bwMode="auto">
            <a:xfrm>
              <a:off x="2438400" y="32398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E</a:t>
              </a:r>
            </a:p>
          </p:txBody>
        </p:sp>
        <p:cxnSp>
          <p:nvCxnSpPr>
            <p:cNvPr id="20505" name="Straight Connector 47"/>
            <p:cNvCxnSpPr>
              <a:cxnSpLocks noChangeShapeType="1"/>
            </p:cNvCxnSpPr>
            <p:nvPr/>
          </p:nvCxnSpPr>
          <p:spPr bwMode="auto">
            <a:xfrm>
              <a:off x="762000" y="38862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506" name="Oval 50"/>
            <p:cNvSpPr>
              <a:spLocks noChangeArrowheads="1"/>
            </p:cNvSpPr>
            <p:nvPr/>
          </p:nvSpPr>
          <p:spPr bwMode="auto">
            <a:xfrm>
              <a:off x="3733800" y="3810000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07" name="Oval 53"/>
            <p:cNvSpPr>
              <a:spLocks noChangeArrowheads="1"/>
            </p:cNvSpPr>
            <p:nvPr/>
          </p:nvSpPr>
          <p:spPr bwMode="auto">
            <a:xfrm>
              <a:off x="2590800" y="3810000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08" name="TextBox 55"/>
            <p:cNvSpPr txBox="1">
              <a:spLocks noChangeArrowheads="1"/>
            </p:cNvSpPr>
            <p:nvPr/>
          </p:nvSpPr>
          <p:spPr bwMode="auto">
            <a:xfrm>
              <a:off x="-76200" y="3392269"/>
              <a:ext cx="914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  <a:r>
                <a:rPr lang="en-US" sz="3600"/>
                <a:t>+ t</a:t>
              </a:r>
              <a:endParaRPr lang="en-US" sz="3600" baseline="-25000"/>
            </a:p>
          </p:txBody>
        </p:sp>
        <p:cxnSp>
          <p:nvCxnSpPr>
            <p:cNvPr id="20509" name="Straight Arrow Connector 73"/>
            <p:cNvCxnSpPr>
              <a:cxnSpLocks noChangeShapeType="1"/>
            </p:cNvCxnSpPr>
            <p:nvPr/>
          </p:nvCxnSpPr>
          <p:spPr bwMode="auto">
            <a:xfrm rot="5400000" flipH="1" flipV="1">
              <a:off x="4648200" y="4191000"/>
              <a:ext cx="609600" cy="1588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20510" name="TextBox 74"/>
            <p:cNvSpPr txBox="1">
              <a:spLocks noChangeArrowheads="1"/>
            </p:cNvSpPr>
            <p:nvPr/>
          </p:nvSpPr>
          <p:spPr bwMode="auto">
            <a:xfrm>
              <a:off x="4724400" y="3733800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t</a:t>
              </a:r>
            </a:p>
          </p:txBody>
        </p:sp>
      </p:grpSp>
      <p:sp>
        <p:nvSpPr>
          <p:cNvPr id="20501" name="TextBox 20"/>
          <p:cNvSpPr txBox="1">
            <a:spLocks noChangeArrowheads="1"/>
          </p:cNvSpPr>
          <p:nvPr/>
        </p:nvSpPr>
        <p:spPr bwMode="auto">
          <a:xfrm>
            <a:off x="5257800" y="5907088"/>
            <a:ext cx="533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20502" name="TextBox 20"/>
          <p:cNvSpPr txBox="1">
            <a:spLocks noChangeArrowheads="1"/>
          </p:cNvSpPr>
          <p:nvPr/>
        </p:nvSpPr>
        <p:spPr bwMode="auto">
          <a:xfrm>
            <a:off x="304800" y="11430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</a:p>
        </p:txBody>
      </p:sp>
      <p:sp>
        <p:nvSpPr>
          <p:cNvPr id="49" name="Footer Placeholder 48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4400" dirty="0" smtClean="0"/>
              <a:t>Replace a tariff with an equivalent quota.</a:t>
            </a:r>
          </a:p>
          <a:p>
            <a:pPr lvl="1"/>
            <a:r>
              <a:rPr lang="en-US" sz="4400" dirty="0" smtClean="0"/>
              <a:t>The quota will end up with higher prices for Home consumers since it allows the monopolist to keep its market power, which  leads to higher prices.</a:t>
            </a:r>
          </a:p>
          <a:p>
            <a:pPr lvl="1"/>
            <a:r>
              <a:rPr lang="en-US" sz="4400" dirty="0" smtClean="0"/>
              <a:t>This is another reason why the WTO has encouraged countries to replace quotas with tariffs.</a:t>
            </a:r>
          </a:p>
          <a:p>
            <a:endParaRPr lang="th-TH" sz="4400" dirty="0"/>
          </a:p>
        </p:txBody>
      </p:sp>
      <p:sp>
        <p:nvSpPr>
          <p:cNvPr id="2150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EE938-EBBF-D449-A366-7F994D0EEE77}" type="slidenum">
              <a:rPr lang="en-US" smtClean="0"/>
              <a:pPr/>
              <a:t>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>
            <a:grpSpLocks/>
          </p:cNvGrpSpPr>
          <p:nvPr/>
        </p:nvGrpSpPr>
        <p:grpSpPr bwMode="auto">
          <a:xfrm>
            <a:off x="2438400" y="3732213"/>
            <a:ext cx="2057400" cy="3125787"/>
            <a:chOff x="2438400" y="3733006"/>
            <a:chExt cx="2057400" cy="3124994"/>
          </a:xfrm>
        </p:grpSpPr>
        <p:grpSp>
          <p:nvGrpSpPr>
            <p:cNvPr id="23619" name="Group 51"/>
            <p:cNvGrpSpPr>
              <a:grpSpLocks/>
            </p:cNvGrpSpPr>
            <p:nvPr/>
          </p:nvGrpSpPr>
          <p:grpSpPr bwMode="auto">
            <a:xfrm>
              <a:off x="2438400" y="3733006"/>
              <a:ext cx="2057400" cy="2513807"/>
              <a:chOff x="1981200" y="4039393"/>
              <a:chExt cx="2057400" cy="2513807"/>
            </a:xfrm>
          </p:grpSpPr>
          <p:cxnSp>
            <p:nvCxnSpPr>
              <p:cNvPr id="23621" name="Straight Connector 58"/>
              <p:cNvCxnSpPr>
                <a:cxnSpLocks noChangeShapeType="1"/>
              </p:cNvCxnSpPr>
              <p:nvPr/>
            </p:nvCxnSpPr>
            <p:spPr bwMode="auto">
              <a:xfrm rot="16200000" flipH="1">
                <a:off x="2665809" y="5105796"/>
                <a:ext cx="2134394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</p:cxnSp>
          <p:cxnSp>
            <p:nvCxnSpPr>
              <p:cNvPr id="23622" name="Straight Connector 59"/>
              <p:cNvCxnSpPr>
                <a:cxnSpLocks noChangeShapeType="1"/>
              </p:cNvCxnSpPr>
              <p:nvPr/>
            </p:nvCxnSpPr>
            <p:spPr bwMode="auto">
              <a:xfrm rot="5400000">
                <a:off x="1218008" y="5106591"/>
                <a:ext cx="2134395" cy="15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</p:cxnSp>
          <p:sp>
            <p:nvSpPr>
              <p:cNvPr id="23623" name="TextBox 60"/>
              <p:cNvSpPr txBox="1">
                <a:spLocks noChangeArrowheads="1"/>
              </p:cNvSpPr>
              <p:nvPr/>
            </p:nvSpPr>
            <p:spPr bwMode="auto">
              <a:xfrm>
                <a:off x="3429000" y="5906869"/>
                <a:ext cx="6096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Q</a:t>
                </a:r>
                <a:r>
                  <a:rPr lang="en-US" sz="3600" baseline="30000"/>
                  <a:t>/</a:t>
                </a:r>
                <a:r>
                  <a:rPr lang="en-US" sz="3600" baseline="-25000"/>
                  <a:t>D</a:t>
                </a:r>
              </a:p>
            </p:txBody>
          </p:sp>
          <p:sp>
            <p:nvSpPr>
              <p:cNvPr id="23624" name="TextBox 61"/>
              <p:cNvSpPr txBox="1">
                <a:spLocks noChangeArrowheads="1"/>
              </p:cNvSpPr>
              <p:nvPr/>
            </p:nvSpPr>
            <p:spPr bwMode="auto">
              <a:xfrm>
                <a:off x="1981200" y="5906869"/>
                <a:ext cx="7620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Q</a:t>
                </a:r>
                <a:r>
                  <a:rPr lang="en-US" sz="3600" baseline="30000"/>
                  <a:t>/</a:t>
                </a:r>
                <a:r>
                  <a:rPr lang="en-US" sz="3600" baseline="-25000"/>
                  <a:t>S</a:t>
                </a:r>
              </a:p>
            </p:txBody>
          </p:sp>
        </p:grpSp>
        <p:pic>
          <p:nvPicPr>
            <p:cNvPr id="23620" name="Picture 198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"/>
                <a:srcRect/>
                <a:stretch>
                  <a:fillRect/>
                </a:stretch>
              </p:blipFill>
            </mc:Choice>
            <mc:Fallback>
              <p:blipFill>
                <a:blip r:embed="rId4"/>
                <a:srcRect/>
                <a:stretch>
                  <a:fillRect/>
                </a:stretch>
              </p:blipFill>
            </mc:Fallback>
          </mc:AlternateContent>
          <p:spPr bwMode="auto">
            <a:xfrm>
              <a:off x="3179445" y="6395085"/>
              <a:ext cx="325755" cy="462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200"/>
          <p:cNvGrpSpPr>
            <a:grpSpLocks/>
          </p:cNvGrpSpPr>
          <p:nvPr/>
        </p:nvGrpSpPr>
        <p:grpSpPr bwMode="auto">
          <a:xfrm>
            <a:off x="762000" y="2514600"/>
            <a:ext cx="4953000" cy="3160713"/>
            <a:chOff x="762000" y="2514600"/>
            <a:chExt cx="4953000" cy="3160931"/>
          </a:xfrm>
        </p:grpSpPr>
        <p:cxnSp>
          <p:nvCxnSpPr>
            <p:cNvPr id="187" name="Straight Connector 10"/>
            <p:cNvCxnSpPr>
              <a:cxnSpLocks noChangeShapeType="1"/>
            </p:cNvCxnSpPr>
            <p:nvPr/>
          </p:nvCxnSpPr>
          <p:spPr bwMode="auto">
            <a:xfrm>
              <a:off x="762000" y="2514600"/>
              <a:ext cx="4114800" cy="2743389"/>
            </a:xfrm>
            <a:prstGeom prst="line">
              <a:avLst/>
            </a:prstGeom>
            <a:noFill/>
            <a:ln w="5715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</p:cxnSp>
        <p:grpSp>
          <p:nvGrpSpPr>
            <p:cNvPr id="23616" name="Group 199"/>
            <p:cNvGrpSpPr>
              <a:grpSpLocks/>
            </p:cNvGrpSpPr>
            <p:nvPr/>
          </p:nvGrpSpPr>
          <p:grpSpPr bwMode="auto">
            <a:xfrm>
              <a:off x="4800600" y="5029200"/>
              <a:ext cx="914400" cy="646331"/>
              <a:chOff x="4800600" y="5029200"/>
              <a:chExt cx="914400" cy="646331"/>
            </a:xfrm>
          </p:grpSpPr>
          <p:sp>
            <p:nvSpPr>
              <p:cNvPr id="23617" name="TextBox 20"/>
              <p:cNvSpPr txBox="1">
                <a:spLocks noChangeArrowheads="1"/>
              </p:cNvSpPr>
              <p:nvPr/>
            </p:nvSpPr>
            <p:spPr bwMode="auto">
              <a:xfrm>
                <a:off x="4800600" y="5029200"/>
                <a:ext cx="914400" cy="6463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r>
                  <a:rPr lang="en-US" sz="3600"/>
                  <a:t>D- </a:t>
                </a:r>
              </a:p>
            </p:txBody>
          </p:sp>
          <p:pic>
            <p:nvPicPr>
              <p:cNvPr id="23618" name="Picture 197"/>
              <p:cNvPicPr>
                <a:picLocks noChangeAspect="1"/>
              </p:cNvPicPr>
              <p:nvPr/>
            </p:nvPicPr>
            <mc:AlternateContent>
              <mc:Choice xmlns:ma="http://schemas.microsoft.com/office/mac/drawingml/2008/main" Requires="ma">
                <p:blipFill>
                  <a:blip r:embed="rId3"/>
                  <a:srcRect/>
                  <a:stretch>
                    <a:fillRect/>
                  </a:stretch>
                </p:blipFill>
              </mc:Choice>
              <mc:Fallback>
                <p:blipFill>
                  <a:blip r:embed="rId4"/>
                  <a:srcRect/>
                  <a:stretch>
                    <a:fillRect/>
                  </a:stretch>
                </p:blipFill>
              </mc:Fallback>
            </mc:AlternateContent>
            <p:spPr bwMode="auto">
              <a:xfrm>
                <a:off x="5181600" y="5175885"/>
                <a:ext cx="325755" cy="4629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543800" cy="8382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Home Monopoly with quotas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2355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D183AFB-5D82-254D-9135-1B174649FAE1}" type="slidenum">
              <a:rPr lang="en-US">
                <a:latin typeface="Angsana New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6</a:t>
            </a:fld>
            <a:endParaRPr lang="th-TH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23559" name="Action Button: Forward or Next 10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77200" y="6172200"/>
            <a:ext cx="304800" cy="381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3560" name="Group 51"/>
          <p:cNvGrpSpPr>
            <a:grpSpLocks/>
          </p:cNvGrpSpPr>
          <p:nvPr/>
        </p:nvGrpSpPr>
        <p:grpSpPr bwMode="auto">
          <a:xfrm>
            <a:off x="2057400" y="4114800"/>
            <a:ext cx="3124200" cy="2133600"/>
            <a:chOff x="2057400" y="4421187"/>
            <a:chExt cx="3124200" cy="2133600"/>
          </a:xfrm>
        </p:grpSpPr>
        <p:cxnSp>
          <p:nvCxnSpPr>
            <p:cNvPr id="23611" name="Straight Connector 43"/>
            <p:cNvCxnSpPr>
              <a:cxnSpLocks noChangeShapeType="1"/>
            </p:cNvCxnSpPr>
            <p:nvPr/>
          </p:nvCxnSpPr>
          <p:spPr bwMode="auto">
            <a:xfrm rot="16200000" flipH="1">
              <a:off x="3886200" y="5258593"/>
              <a:ext cx="1676400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23612" name="Straight Connector 46"/>
            <p:cNvCxnSpPr>
              <a:cxnSpLocks noChangeShapeType="1"/>
            </p:cNvCxnSpPr>
            <p:nvPr/>
          </p:nvCxnSpPr>
          <p:spPr bwMode="auto">
            <a:xfrm rot="5400000">
              <a:off x="1484709" y="5297090"/>
              <a:ext cx="1600994" cy="15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sp>
          <p:nvSpPr>
            <p:cNvPr id="23613" name="TextBox 48"/>
            <p:cNvSpPr txBox="1">
              <a:spLocks noChangeArrowheads="1"/>
            </p:cNvSpPr>
            <p:nvPr/>
          </p:nvSpPr>
          <p:spPr bwMode="auto">
            <a:xfrm>
              <a:off x="4419600" y="59068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3614" name="TextBox 49"/>
            <p:cNvSpPr txBox="1">
              <a:spLocks noChangeArrowheads="1"/>
            </p:cNvSpPr>
            <p:nvPr/>
          </p:nvSpPr>
          <p:spPr bwMode="auto">
            <a:xfrm>
              <a:off x="2057400" y="5908456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S</a:t>
              </a:r>
            </a:p>
          </p:txBody>
        </p:sp>
      </p:grpSp>
      <p:cxnSp>
        <p:nvCxnSpPr>
          <p:cNvPr id="23561" name="Straight Connector 5"/>
          <p:cNvCxnSpPr>
            <a:cxnSpLocks noChangeShapeType="1"/>
          </p:cNvCxnSpPr>
          <p:nvPr/>
        </p:nvCxnSpPr>
        <p:spPr bwMode="auto">
          <a:xfrm rot="5400000">
            <a:off x="-1562099" y="3465512"/>
            <a:ext cx="4648200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lg" len="lg"/>
            <a:tailEnd/>
          </a:ln>
        </p:spPr>
      </p:cxnSp>
      <p:cxnSp>
        <p:nvCxnSpPr>
          <p:cNvPr id="23562" name="Straight Arrow Connector 8"/>
          <p:cNvCxnSpPr>
            <a:cxnSpLocks noChangeShapeType="1"/>
          </p:cNvCxnSpPr>
          <p:nvPr/>
        </p:nvCxnSpPr>
        <p:spPr bwMode="auto">
          <a:xfrm>
            <a:off x="762000" y="5789613"/>
            <a:ext cx="4800600" cy="158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3563" name="Straight Connector 10"/>
          <p:cNvCxnSpPr>
            <a:cxnSpLocks noChangeShapeType="1"/>
          </p:cNvCxnSpPr>
          <p:nvPr/>
        </p:nvCxnSpPr>
        <p:spPr bwMode="auto">
          <a:xfrm>
            <a:off x="762000" y="1598613"/>
            <a:ext cx="4419600" cy="2895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/>
          </a:ln>
        </p:spPr>
      </p:cxnSp>
      <p:cxnSp>
        <p:nvCxnSpPr>
          <p:cNvPr id="23564" name="Straight Connector 12"/>
          <p:cNvCxnSpPr>
            <a:cxnSpLocks noChangeShapeType="1"/>
          </p:cNvCxnSpPr>
          <p:nvPr/>
        </p:nvCxnSpPr>
        <p:spPr bwMode="auto">
          <a:xfrm flipV="1">
            <a:off x="838200" y="2819400"/>
            <a:ext cx="3124200" cy="2514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</p:cxnSp>
      <p:sp>
        <p:nvSpPr>
          <p:cNvPr id="23565" name="TextBox 20"/>
          <p:cNvSpPr txBox="1">
            <a:spLocks noChangeArrowheads="1"/>
          </p:cNvSpPr>
          <p:nvPr/>
        </p:nvSpPr>
        <p:spPr bwMode="auto">
          <a:xfrm>
            <a:off x="5181600" y="40386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D</a:t>
            </a:r>
          </a:p>
        </p:txBody>
      </p:sp>
      <p:sp>
        <p:nvSpPr>
          <p:cNvPr id="23566" name="TextBox 21"/>
          <p:cNvSpPr txBox="1">
            <a:spLocks noChangeArrowheads="1"/>
          </p:cNvSpPr>
          <p:nvPr/>
        </p:nvSpPr>
        <p:spPr bwMode="auto">
          <a:xfrm>
            <a:off x="3810000" y="2286000"/>
            <a:ext cx="990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latin typeface="Symbol" pitchFamily="-84" charset="2"/>
                <a:ea typeface="Symbol" pitchFamily="-84" charset="2"/>
                <a:cs typeface="Symbol" pitchFamily="-84" charset="2"/>
              </a:rPr>
              <a:t>S</a:t>
            </a:r>
            <a:r>
              <a:rPr lang="en-US" sz="3600"/>
              <a:t>MC</a:t>
            </a:r>
          </a:p>
        </p:txBody>
      </p:sp>
      <p:grpSp>
        <p:nvGrpSpPr>
          <p:cNvPr id="23567" name="Group 44"/>
          <p:cNvGrpSpPr>
            <a:grpSpLocks/>
          </p:cNvGrpSpPr>
          <p:nvPr/>
        </p:nvGrpSpPr>
        <p:grpSpPr bwMode="auto">
          <a:xfrm>
            <a:off x="228600" y="3849688"/>
            <a:ext cx="4876800" cy="796925"/>
            <a:chOff x="152400" y="4155807"/>
            <a:chExt cx="4876800" cy="797193"/>
          </a:xfrm>
        </p:grpSpPr>
        <p:cxnSp>
          <p:nvCxnSpPr>
            <p:cNvPr id="23605" name="Straight Connector 33"/>
            <p:cNvCxnSpPr>
              <a:cxnSpLocks noChangeShapeType="1"/>
            </p:cNvCxnSpPr>
            <p:nvPr/>
          </p:nvCxnSpPr>
          <p:spPr bwMode="auto">
            <a:xfrm>
              <a:off x="685800" y="4495800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3606" name="Oval 37"/>
            <p:cNvSpPr>
              <a:spLocks noChangeArrowheads="1"/>
            </p:cNvSpPr>
            <p:nvPr/>
          </p:nvSpPr>
          <p:spPr bwMode="auto">
            <a:xfrm>
              <a:off x="45720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7" name="TextBox 38"/>
            <p:cNvSpPr txBox="1">
              <a:spLocks noChangeArrowheads="1"/>
            </p:cNvSpPr>
            <p:nvPr/>
          </p:nvSpPr>
          <p:spPr bwMode="auto">
            <a:xfrm>
              <a:off x="4343400" y="4306669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B</a:t>
              </a:r>
            </a:p>
          </p:txBody>
        </p:sp>
        <p:sp>
          <p:nvSpPr>
            <p:cNvPr id="23608" name="Oval 39"/>
            <p:cNvSpPr>
              <a:spLocks noChangeArrowheads="1"/>
            </p:cNvSpPr>
            <p:nvPr/>
          </p:nvSpPr>
          <p:spPr bwMode="auto">
            <a:xfrm>
              <a:off x="2133600" y="44196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9" name="TextBox 40"/>
            <p:cNvSpPr txBox="1">
              <a:spLocks noChangeArrowheads="1"/>
            </p:cNvSpPr>
            <p:nvPr/>
          </p:nvSpPr>
          <p:spPr bwMode="auto">
            <a:xfrm>
              <a:off x="2133600" y="4268625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A</a:t>
              </a:r>
            </a:p>
          </p:txBody>
        </p:sp>
        <p:sp>
          <p:nvSpPr>
            <p:cNvPr id="23610" name="TextBox 41"/>
            <p:cNvSpPr txBox="1">
              <a:spLocks noChangeArrowheads="1"/>
            </p:cNvSpPr>
            <p:nvPr/>
          </p:nvSpPr>
          <p:spPr bwMode="auto">
            <a:xfrm>
              <a:off x="152400" y="4155807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</a:p>
          </p:txBody>
        </p:sp>
      </p:grpSp>
      <p:grpSp>
        <p:nvGrpSpPr>
          <p:cNvPr id="8" name="Group 68"/>
          <p:cNvGrpSpPr>
            <a:grpSpLocks/>
          </p:cNvGrpSpPr>
          <p:nvPr/>
        </p:nvGrpSpPr>
        <p:grpSpPr bwMode="auto">
          <a:xfrm>
            <a:off x="2743200" y="5791200"/>
            <a:ext cx="1447800" cy="533400"/>
            <a:chOff x="2286000" y="5373469"/>
            <a:chExt cx="1143000" cy="573291"/>
          </a:xfrm>
        </p:grpSpPr>
        <p:cxnSp>
          <p:nvCxnSpPr>
            <p:cNvPr id="23603" name="Straight Arrow Connector 69"/>
            <p:cNvCxnSpPr>
              <a:cxnSpLocks noChangeShapeType="1"/>
            </p:cNvCxnSpPr>
            <p:nvPr/>
          </p:nvCxnSpPr>
          <p:spPr bwMode="auto">
            <a:xfrm>
              <a:off x="2286000" y="5945172"/>
              <a:ext cx="1143000" cy="1588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 type="triangle" w="lg" len="med"/>
              <a:tailEnd type="triangle" w="lg" len="med"/>
            </a:ln>
          </p:spPr>
        </p:cxnSp>
        <p:sp>
          <p:nvSpPr>
            <p:cNvPr id="23604" name="TextBox 70"/>
            <p:cNvSpPr txBox="1">
              <a:spLocks noChangeArrowheads="1"/>
            </p:cNvSpPr>
            <p:nvPr/>
          </p:nvSpPr>
          <p:spPr bwMode="auto">
            <a:xfrm>
              <a:off x="2514600" y="5373469"/>
              <a:ext cx="533400" cy="461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endParaRPr lang="en-US" sz="3600" baseline="30000"/>
            </a:p>
          </p:txBody>
        </p:sp>
      </p:grpSp>
      <p:grpSp>
        <p:nvGrpSpPr>
          <p:cNvPr id="9" name="Group 76"/>
          <p:cNvGrpSpPr>
            <a:grpSpLocks/>
          </p:cNvGrpSpPr>
          <p:nvPr/>
        </p:nvGrpSpPr>
        <p:grpSpPr bwMode="auto">
          <a:xfrm>
            <a:off x="-76200" y="3124200"/>
            <a:ext cx="5257800" cy="1066800"/>
            <a:chOff x="-76200" y="3430282"/>
            <a:chExt cx="5257800" cy="1066317"/>
          </a:xfrm>
        </p:grpSpPr>
        <p:sp>
          <p:nvSpPr>
            <p:cNvPr id="23595" name="TextBox 51"/>
            <p:cNvSpPr txBox="1">
              <a:spLocks noChangeArrowheads="1"/>
            </p:cNvSpPr>
            <p:nvPr/>
          </p:nvSpPr>
          <p:spPr bwMode="auto">
            <a:xfrm>
              <a:off x="4038600" y="3469436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F</a:t>
              </a:r>
            </a:p>
          </p:txBody>
        </p:sp>
        <p:sp>
          <p:nvSpPr>
            <p:cNvPr id="23596" name="TextBox 54"/>
            <p:cNvSpPr txBox="1">
              <a:spLocks noChangeArrowheads="1"/>
            </p:cNvSpPr>
            <p:nvPr/>
          </p:nvSpPr>
          <p:spPr bwMode="auto">
            <a:xfrm>
              <a:off x="2438400" y="3430282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E</a:t>
              </a:r>
            </a:p>
          </p:txBody>
        </p:sp>
        <p:cxnSp>
          <p:nvCxnSpPr>
            <p:cNvPr id="23597" name="Straight Connector 47"/>
            <p:cNvCxnSpPr>
              <a:cxnSpLocks noChangeShapeType="1"/>
            </p:cNvCxnSpPr>
            <p:nvPr/>
          </p:nvCxnSpPr>
          <p:spPr bwMode="auto">
            <a:xfrm>
              <a:off x="762000" y="4114179"/>
              <a:ext cx="4343400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3598" name="Oval 50"/>
            <p:cNvSpPr>
              <a:spLocks noChangeArrowheads="1"/>
            </p:cNvSpPr>
            <p:nvPr/>
          </p:nvSpPr>
          <p:spPr bwMode="auto">
            <a:xfrm>
              <a:off x="4114800" y="4039532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99" name="Oval 53"/>
            <p:cNvSpPr>
              <a:spLocks noChangeArrowheads="1"/>
            </p:cNvSpPr>
            <p:nvPr/>
          </p:nvSpPr>
          <p:spPr bwMode="auto">
            <a:xfrm>
              <a:off x="2667000" y="4039532"/>
              <a:ext cx="152400" cy="1524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00" name="TextBox 55"/>
            <p:cNvSpPr txBox="1">
              <a:spLocks noChangeArrowheads="1"/>
            </p:cNvSpPr>
            <p:nvPr/>
          </p:nvSpPr>
          <p:spPr bwMode="auto">
            <a:xfrm>
              <a:off x="-76200" y="3621772"/>
              <a:ext cx="914400" cy="646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W</a:t>
              </a:r>
              <a:r>
                <a:rPr lang="en-US" sz="3600"/>
                <a:t>+ t</a:t>
              </a:r>
              <a:endParaRPr lang="en-US" sz="3600" baseline="-25000"/>
            </a:p>
          </p:txBody>
        </p:sp>
        <p:cxnSp>
          <p:nvCxnSpPr>
            <p:cNvPr id="23601" name="Straight Arrow Connector 73"/>
            <p:cNvCxnSpPr>
              <a:cxnSpLocks noChangeShapeType="1"/>
            </p:cNvCxnSpPr>
            <p:nvPr/>
          </p:nvCxnSpPr>
          <p:spPr bwMode="auto">
            <a:xfrm rot="5400000" flipH="1" flipV="1">
              <a:off x="4762190" y="4305786"/>
              <a:ext cx="380828" cy="795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23602" name="TextBox 74"/>
            <p:cNvSpPr txBox="1">
              <a:spLocks noChangeArrowheads="1"/>
            </p:cNvSpPr>
            <p:nvPr/>
          </p:nvSpPr>
          <p:spPr bwMode="auto">
            <a:xfrm>
              <a:off x="4648200" y="3850563"/>
              <a:ext cx="533400" cy="646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t</a:t>
              </a:r>
            </a:p>
          </p:txBody>
        </p:sp>
      </p:grpSp>
      <p:sp>
        <p:nvSpPr>
          <p:cNvPr id="23570" name="TextBox 20"/>
          <p:cNvSpPr txBox="1">
            <a:spLocks noChangeArrowheads="1"/>
          </p:cNvSpPr>
          <p:nvPr/>
        </p:nvSpPr>
        <p:spPr bwMode="auto">
          <a:xfrm>
            <a:off x="5257800" y="5602288"/>
            <a:ext cx="533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23571" name="TextBox 20"/>
          <p:cNvSpPr txBox="1">
            <a:spLocks noChangeArrowheads="1"/>
          </p:cNvSpPr>
          <p:nvPr/>
        </p:nvSpPr>
        <p:spPr bwMode="auto">
          <a:xfrm>
            <a:off x="304800" y="838200"/>
            <a:ext cx="533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/>
              <a:t>P</a:t>
            </a:r>
          </a:p>
        </p:txBody>
      </p:sp>
      <p:grpSp>
        <p:nvGrpSpPr>
          <p:cNvPr id="10" name="Group 210"/>
          <p:cNvGrpSpPr>
            <a:grpSpLocks/>
          </p:cNvGrpSpPr>
          <p:nvPr/>
        </p:nvGrpSpPr>
        <p:grpSpPr bwMode="auto">
          <a:xfrm>
            <a:off x="228600" y="2630488"/>
            <a:ext cx="2057400" cy="3617912"/>
            <a:chOff x="228600" y="2630487"/>
            <a:chExt cx="2057400" cy="3618132"/>
          </a:xfrm>
        </p:grpSpPr>
        <p:sp>
          <p:nvSpPr>
            <p:cNvPr id="23590" name="Freeform 19"/>
            <p:cNvSpPr>
              <a:spLocks noChangeArrowheads="1"/>
            </p:cNvSpPr>
            <p:nvPr/>
          </p:nvSpPr>
          <p:spPr bwMode="auto">
            <a:xfrm>
              <a:off x="762000" y="3276600"/>
              <a:ext cx="1131888" cy="2482850"/>
            </a:xfrm>
            <a:custGeom>
              <a:avLst/>
              <a:gdLst>
                <a:gd name="T0" fmla="*/ 193763 w 1372497"/>
                <a:gd name="T1" fmla="*/ 189522 h 3298395"/>
                <a:gd name="T2" fmla="*/ 199725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91" name="TextBox 22"/>
            <p:cNvSpPr txBox="1">
              <a:spLocks noChangeArrowheads="1"/>
            </p:cNvSpPr>
            <p:nvPr/>
          </p:nvSpPr>
          <p:spPr bwMode="auto">
            <a:xfrm>
              <a:off x="1600200" y="5602288"/>
              <a:ext cx="533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-25000"/>
                <a:t>q</a:t>
              </a:r>
            </a:p>
          </p:txBody>
        </p:sp>
        <p:sp>
          <p:nvSpPr>
            <p:cNvPr id="23592" name="TextBox 23"/>
            <p:cNvSpPr txBox="1">
              <a:spLocks noChangeArrowheads="1"/>
            </p:cNvSpPr>
            <p:nvPr/>
          </p:nvSpPr>
          <p:spPr bwMode="auto">
            <a:xfrm>
              <a:off x="228600" y="2706687"/>
              <a:ext cx="7620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P</a:t>
              </a:r>
              <a:r>
                <a:rPr lang="en-US" sz="3600" baseline="-25000"/>
                <a:t>q</a:t>
              </a:r>
            </a:p>
          </p:txBody>
        </p:sp>
        <p:sp>
          <p:nvSpPr>
            <p:cNvPr id="23593" name="TextBox 28"/>
            <p:cNvSpPr txBox="1">
              <a:spLocks noChangeArrowheads="1"/>
            </p:cNvSpPr>
            <p:nvPr/>
          </p:nvSpPr>
          <p:spPr bwMode="auto">
            <a:xfrm>
              <a:off x="1752600" y="2630487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H</a:t>
              </a:r>
            </a:p>
          </p:txBody>
        </p:sp>
        <p:sp>
          <p:nvSpPr>
            <p:cNvPr id="23594" name="Oval 29"/>
            <p:cNvSpPr>
              <a:spLocks noChangeArrowheads="1"/>
            </p:cNvSpPr>
            <p:nvPr/>
          </p:nvSpPr>
          <p:spPr bwMode="auto">
            <a:xfrm>
              <a:off x="1828800" y="32004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10" name="Straight Arrow Connector 209"/>
          <p:cNvCxnSpPr>
            <a:cxnSpLocks noChangeShapeType="1"/>
          </p:cNvCxnSpPr>
          <p:nvPr/>
        </p:nvCxnSpPr>
        <p:spPr bwMode="auto">
          <a:xfrm rot="5400000" flipH="1" flipV="1">
            <a:off x="533401" y="3733800"/>
            <a:ext cx="914400" cy="3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</p:spPr>
      </p:cxnSp>
      <p:grpSp>
        <p:nvGrpSpPr>
          <p:cNvPr id="11" name="Group 202"/>
          <p:cNvGrpSpPr>
            <a:grpSpLocks/>
          </p:cNvGrpSpPr>
          <p:nvPr/>
        </p:nvGrpSpPr>
        <p:grpSpPr bwMode="auto">
          <a:xfrm>
            <a:off x="761999" y="2514601"/>
            <a:ext cx="2286001" cy="3124199"/>
            <a:chOff x="761998" y="2514603"/>
            <a:chExt cx="2286002" cy="3124197"/>
          </a:xfrm>
        </p:grpSpPr>
        <p:sp>
          <p:nvSpPr>
            <p:cNvPr id="23586" name="TextBox 30"/>
            <p:cNvSpPr txBox="1">
              <a:spLocks noChangeArrowheads="1"/>
            </p:cNvSpPr>
            <p:nvPr/>
          </p:nvSpPr>
          <p:spPr bwMode="auto">
            <a:xfrm>
              <a:off x="2286000" y="4992469"/>
              <a:ext cx="7620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 dirty="0"/>
                <a:t>MR</a:t>
              </a:r>
              <a:r>
                <a:rPr lang="en-US" sz="3600" baseline="30000" dirty="0"/>
                <a:t>/</a:t>
              </a:r>
            </a:p>
          </p:txBody>
        </p:sp>
        <p:cxnSp>
          <p:nvCxnSpPr>
            <p:cNvPr id="188" name="Straight Connector 10"/>
            <p:cNvCxnSpPr>
              <a:cxnSpLocks noChangeShapeType="1"/>
            </p:cNvCxnSpPr>
            <p:nvPr/>
          </p:nvCxnSpPr>
          <p:spPr bwMode="auto">
            <a:xfrm rot="16200000" flipH="1">
              <a:off x="152400" y="3124201"/>
              <a:ext cx="2743198" cy="1524001"/>
            </a:xfrm>
            <a:prstGeom prst="line">
              <a:avLst/>
            </a:prstGeom>
            <a:noFill/>
            <a:ln w="5715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</p:spPr>
        </p:cxnSp>
        <p:sp>
          <p:nvSpPr>
            <p:cNvPr id="23588" name="Oval 29"/>
            <p:cNvSpPr>
              <a:spLocks noChangeArrowheads="1"/>
            </p:cNvSpPr>
            <p:nvPr/>
          </p:nvSpPr>
          <p:spPr bwMode="auto">
            <a:xfrm>
              <a:off x="1828800" y="44196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9" name="TextBox 20"/>
            <p:cNvSpPr txBox="1">
              <a:spLocks noChangeArrowheads="1"/>
            </p:cNvSpPr>
            <p:nvPr/>
          </p:nvSpPr>
          <p:spPr bwMode="auto">
            <a:xfrm>
              <a:off x="1447800" y="4078287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G</a:t>
              </a:r>
            </a:p>
          </p:txBody>
        </p:sp>
      </p:grpSp>
      <p:grpSp>
        <p:nvGrpSpPr>
          <p:cNvPr id="12" name="Group 215"/>
          <p:cNvGrpSpPr>
            <a:grpSpLocks/>
          </p:cNvGrpSpPr>
          <p:nvPr/>
        </p:nvGrpSpPr>
        <p:grpSpPr bwMode="auto">
          <a:xfrm>
            <a:off x="1447800" y="890588"/>
            <a:ext cx="7391400" cy="985837"/>
            <a:chOff x="1447800" y="890826"/>
            <a:chExt cx="7391400" cy="984885"/>
          </a:xfrm>
        </p:grpSpPr>
        <p:sp>
          <p:nvSpPr>
            <p:cNvPr id="23584" name="Text Box 59"/>
            <p:cNvSpPr txBox="1">
              <a:spLocks noChangeArrowheads="1"/>
            </p:cNvSpPr>
            <p:nvPr/>
          </p:nvSpPr>
          <p:spPr bwMode="auto">
            <a:xfrm>
              <a:off x="1447800" y="890826"/>
              <a:ext cx="7391400" cy="9848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/>
                <a:t>Under a tariff, the monopolist produces at E, selling Q</a:t>
              </a:r>
              <a:r>
                <a:rPr lang="en-US" sz="3200" baseline="30000" dirty="0"/>
                <a:t>/</a:t>
              </a:r>
              <a:r>
                <a:rPr lang="en-US" sz="3200" baseline="-25000" dirty="0"/>
                <a:t>S</a:t>
              </a:r>
              <a:r>
                <a:rPr lang="en-US" sz="3200" dirty="0"/>
                <a:t>, charging  P</a:t>
              </a:r>
              <a:r>
                <a:rPr lang="en-US" sz="3200" baseline="30000" dirty="0"/>
                <a:t>W</a:t>
              </a:r>
              <a:r>
                <a:rPr lang="en-US" sz="3200" dirty="0"/>
                <a:t>+ </a:t>
              </a:r>
              <a:r>
                <a:rPr lang="en-US" sz="3200" dirty="0" err="1"/>
                <a:t>t</a:t>
              </a:r>
              <a:r>
                <a:rPr lang="en-US" sz="3200" dirty="0"/>
                <a:t>.  Consumers demand Q</a:t>
              </a:r>
              <a:r>
                <a:rPr lang="en-US" sz="3200" baseline="30000" dirty="0"/>
                <a:t>/</a:t>
              </a:r>
              <a:r>
                <a:rPr lang="en-US" sz="3200" baseline="-25000" dirty="0"/>
                <a:t>D</a:t>
              </a:r>
              <a:r>
                <a:rPr lang="en-US" sz="3200" dirty="0"/>
                <a:t>, </a:t>
              </a:r>
              <a:r>
                <a:rPr lang="en-US" sz="3200" dirty="0" smtClean="0"/>
                <a:t>giving       </a:t>
              </a:r>
              <a:r>
                <a:rPr lang="en-US" sz="3200" dirty="0"/>
                <a:t>imports.</a:t>
              </a:r>
            </a:p>
          </p:txBody>
        </p:sp>
        <p:pic>
          <p:nvPicPr>
            <p:cNvPr id="23585" name="Picture 214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"/>
                <a:srcRect/>
                <a:stretch>
                  <a:fillRect/>
                </a:stretch>
              </p:blipFill>
            </mc:Choice>
            <mc:Fallback>
              <p:blipFill>
                <a:blip r:embed="rId4"/>
                <a:srcRect/>
                <a:stretch>
                  <a:fillRect/>
                </a:stretch>
              </p:blipFill>
            </mc:Fallback>
          </mc:AlternateContent>
          <p:spPr bwMode="auto">
            <a:xfrm>
              <a:off x="5715000" y="1447807"/>
              <a:ext cx="289560" cy="411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Group 231"/>
          <p:cNvGrpSpPr>
            <a:grpSpLocks/>
          </p:cNvGrpSpPr>
          <p:nvPr/>
        </p:nvGrpSpPr>
        <p:grpSpPr bwMode="auto">
          <a:xfrm>
            <a:off x="1981200" y="2590800"/>
            <a:ext cx="1828800" cy="3657600"/>
            <a:chOff x="1981200" y="2590800"/>
            <a:chExt cx="1828800" cy="3657600"/>
          </a:xfrm>
        </p:grpSpPr>
        <p:sp>
          <p:nvSpPr>
            <p:cNvPr id="23580" name="Freeform 19"/>
            <p:cNvSpPr>
              <a:spLocks noChangeArrowheads="1"/>
            </p:cNvSpPr>
            <p:nvPr/>
          </p:nvSpPr>
          <p:spPr bwMode="auto">
            <a:xfrm>
              <a:off x="1981200" y="3276600"/>
              <a:ext cx="1295400" cy="2514600"/>
            </a:xfrm>
            <a:custGeom>
              <a:avLst/>
              <a:gdLst>
                <a:gd name="T0" fmla="*/ 746921 w 1372497"/>
                <a:gd name="T1" fmla="*/ 215199 h 3298395"/>
                <a:gd name="T2" fmla="*/ 769903 w 1372497"/>
                <a:gd name="T3" fmla="*/ 0 h 3298395"/>
                <a:gd name="T4" fmla="*/ 0 w 1372497"/>
                <a:gd name="T5" fmla="*/ 0 h 3298395"/>
                <a:gd name="T6" fmla="*/ 0 60000 65536"/>
                <a:gd name="T7" fmla="*/ 0 60000 65536"/>
                <a:gd name="T8" fmla="*/ 0 60000 65536"/>
                <a:gd name="T9" fmla="*/ 0 w 1372497"/>
                <a:gd name="T10" fmla="*/ 0 h 3298395"/>
                <a:gd name="T11" fmla="*/ 1372497 w 1372497"/>
                <a:gd name="T12" fmla="*/ 3298395 h 32983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72497" h="3298395">
                  <a:moveTo>
                    <a:pt x="1331527" y="3298395"/>
                  </a:moveTo>
                  <a:lnTo>
                    <a:pt x="1372497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1" name="TextBox 22"/>
            <p:cNvSpPr txBox="1">
              <a:spLocks noChangeArrowheads="1"/>
            </p:cNvSpPr>
            <p:nvPr/>
          </p:nvSpPr>
          <p:spPr bwMode="auto">
            <a:xfrm>
              <a:off x="3048000" y="5602288"/>
              <a:ext cx="762000" cy="646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Q</a:t>
              </a:r>
              <a:r>
                <a:rPr lang="en-US" sz="3600" baseline="30000"/>
                <a:t>//</a:t>
              </a:r>
              <a:r>
                <a:rPr lang="en-US" sz="3600" baseline="-25000"/>
                <a:t>D</a:t>
              </a:r>
            </a:p>
          </p:txBody>
        </p:sp>
        <p:sp>
          <p:nvSpPr>
            <p:cNvPr id="23582" name="Oval 27"/>
            <p:cNvSpPr>
              <a:spLocks noChangeArrowheads="1"/>
            </p:cNvSpPr>
            <p:nvPr/>
          </p:nvSpPr>
          <p:spPr bwMode="auto">
            <a:xfrm>
              <a:off x="3200400" y="3200400"/>
              <a:ext cx="152400" cy="1524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83" name="TextBox 28"/>
            <p:cNvSpPr txBox="1">
              <a:spLocks noChangeArrowheads="1"/>
            </p:cNvSpPr>
            <p:nvPr/>
          </p:nvSpPr>
          <p:spPr bwMode="auto">
            <a:xfrm>
              <a:off x="3048000" y="2590800"/>
              <a:ext cx="533400" cy="646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r>
                <a:rPr lang="en-US" sz="3600"/>
                <a:t>M</a:t>
              </a:r>
            </a:p>
          </p:txBody>
        </p:sp>
      </p:grpSp>
      <p:grpSp>
        <p:nvGrpSpPr>
          <p:cNvPr id="14" name="Group 225"/>
          <p:cNvGrpSpPr>
            <a:grpSpLocks/>
          </p:cNvGrpSpPr>
          <p:nvPr/>
        </p:nvGrpSpPr>
        <p:grpSpPr bwMode="auto">
          <a:xfrm>
            <a:off x="5791200" y="1905000"/>
            <a:ext cx="3276600" cy="3916363"/>
            <a:chOff x="5638800" y="1905000"/>
            <a:chExt cx="3505200" cy="3916680"/>
          </a:xfrm>
        </p:grpSpPr>
        <p:sp>
          <p:nvSpPr>
            <p:cNvPr id="23578" name="Text Box 66"/>
            <p:cNvSpPr txBox="1">
              <a:spLocks noChangeArrowheads="1"/>
            </p:cNvSpPr>
            <p:nvPr/>
          </p:nvSpPr>
          <p:spPr bwMode="auto">
            <a:xfrm>
              <a:off x="5638800" y="1905000"/>
              <a:ext cx="3505200" cy="34470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r>
                <a:rPr lang="en-US" sz="3200" dirty="0"/>
                <a:t>With a quota, the monopolist’s demand shifts in by the size of the quota. It  sets quantity where new MR</a:t>
              </a:r>
              <a:r>
                <a:rPr lang="en-US" sz="3200" baseline="30000" dirty="0"/>
                <a:t>/</a:t>
              </a:r>
              <a:r>
                <a:rPr lang="en-US" sz="3200" dirty="0"/>
                <a:t>=</a:t>
              </a:r>
              <a:r>
                <a:rPr lang="en-US" sz="3200" dirty="0">
                  <a:latin typeface="Symbol" pitchFamily="-84" charset="2"/>
                  <a:ea typeface="Symbol" pitchFamily="-84" charset="2"/>
                  <a:cs typeface="Symbol" pitchFamily="-84" charset="2"/>
                </a:rPr>
                <a:t>S</a:t>
              </a:r>
              <a:r>
                <a:rPr lang="en-US" sz="3200" dirty="0"/>
                <a:t>MC, at G and </a:t>
              </a:r>
              <a:r>
                <a:rPr lang="en-US" sz="3200" dirty="0" err="1"/>
                <a:t>Q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, with price from new demand, </a:t>
              </a:r>
              <a:r>
                <a:rPr lang="en-US" sz="3200" dirty="0" err="1"/>
                <a:t>P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. At </a:t>
              </a:r>
              <a:r>
                <a:rPr lang="en-US" sz="3200" dirty="0" err="1"/>
                <a:t>P</a:t>
              </a:r>
              <a:r>
                <a:rPr lang="en-US" sz="3200" baseline="-25000" dirty="0" err="1"/>
                <a:t>q</a:t>
              </a:r>
              <a:r>
                <a:rPr lang="en-US" sz="3200" dirty="0"/>
                <a:t>, demand is Q</a:t>
              </a:r>
              <a:r>
                <a:rPr lang="en-US" sz="3200" baseline="30000" dirty="0"/>
                <a:t>//</a:t>
              </a:r>
              <a:r>
                <a:rPr lang="en-US" sz="3200" baseline="-25000" dirty="0"/>
                <a:t>D</a:t>
              </a:r>
              <a:r>
                <a:rPr lang="en-US" sz="3200" dirty="0"/>
                <a:t>, giving imports of    , same as tariff.</a:t>
              </a:r>
              <a:endParaRPr lang="en-US" sz="3200" baseline="-25000" dirty="0"/>
            </a:p>
          </p:txBody>
        </p:sp>
        <p:pic>
          <p:nvPicPr>
            <p:cNvPr id="23579" name="Picture 224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3"/>
                <a:srcRect/>
                <a:stretch>
                  <a:fillRect/>
                </a:stretch>
              </p:blipFill>
            </mc:Choice>
            <mc:Fallback>
              <p:blipFill>
                <a:blip r:embed="rId4"/>
                <a:srcRect/>
                <a:stretch>
                  <a:fillRect/>
                </a:stretch>
              </p:blipFill>
            </mc:Fallback>
          </mc:AlternateContent>
          <p:spPr bwMode="auto">
            <a:xfrm>
              <a:off x="6861544" y="5410200"/>
              <a:ext cx="289560" cy="411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" name="Footer Placeholder 7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74" name="Action Button: Custom 73">
            <a:hlinkClick r:id="rId5" action="ppaction://hlinksldjump" highlightClick="1"/>
          </p:cNvPr>
          <p:cNvSpPr/>
          <p:nvPr/>
        </p:nvSpPr>
        <p:spPr bwMode="auto">
          <a:xfrm>
            <a:off x="8534400" y="6172200"/>
            <a:ext cx="304800" cy="381000"/>
          </a:xfrm>
          <a:prstGeom prst="actionButtonBlank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560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C20B4-29A0-144B-BF78-B64C63E5E750}" type="slidenum">
              <a:rPr lang="en-US" smtClean="0"/>
              <a:pPr/>
              <a:t>7</a:t>
            </a:fld>
            <a:endParaRPr lang="th-T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33400" y="838200"/>
            <a:ext cx="8153400" cy="1371600"/>
          </a:xfrm>
        </p:spPr>
        <p:txBody>
          <a:bodyPr/>
          <a:lstStyle/>
          <a:p>
            <a:pPr marL="285750" lvl="1" eaLnBrk="1" hangingPunct="1">
              <a:buFont typeface="Arial" pitchFamily="-84" charset="0"/>
              <a:buChar char="•"/>
            </a:pPr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We choose a quota that will give us the same import as the tariff,   .</a:t>
            </a:r>
          </a:p>
        </p:txBody>
      </p:sp>
      <p:pic>
        <p:nvPicPr>
          <p:cNvPr id="25606" name="Picture 5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2197100" y="16002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2273300" y="33528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7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2120900" y="6172200"/>
            <a:ext cx="2413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33400" y="1981200"/>
            <a:ext cx="8153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 dirty="0">
                <a:ea typeface="Angsana New" pitchFamily="-84" charset="0"/>
                <a:cs typeface="Angsana New" pitchFamily="-84" charset="0"/>
              </a:rPr>
              <a:t>The effective demand curve facing the Home monopolist under the quota is now the old demand curve, D, minus the quota,   .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33400" y="3657600"/>
            <a:ext cx="8153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>
                <a:ea typeface="Angsana New" pitchFamily="-84" charset="0"/>
                <a:cs typeface="Angsana New" pitchFamily="-84" charset="0"/>
              </a:rPr>
              <a:t>Because the monopolist know that imports cannot increase, a quota gives it the ability to adjust the price without the competition from abroad.</a:t>
            </a:r>
          </a:p>
          <a:p>
            <a:pPr marL="285750" lvl="1" indent="-285750">
              <a:lnSpc>
                <a:spcPct val="90000"/>
              </a:lnSpc>
              <a:spcBef>
                <a:spcPct val="10000"/>
              </a:spcBef>
              <a:buFont typeface="Arial" pitchFamily="-84" charset="0"/>
              <a:buChar char="•"/>
            </a:pPr>
            <a:r>
              <a:rPr lang="en-US" sz="4000">
                <a:ea typeface="Angsana New" pitchFamily="-84" charset="0"/>
                <a:cs typeface="Angsana New" pitchFamily="-84" charset="0"/>
              </a:rPr>
              <a:t>The monopolist will choose its profit-maximizing price along D-   .</a:t>
            </a:r>
            <a:endParaRPr lang="en-US" sz="4000" baseline="-25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25611" name="Action Button: Back or Previous 1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458200" y="6248400"/>
            <a:ext cx="304800" cy="3810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bldLvl="2" autoUpdateAnimBg="0"/>
      <p:bldP spid="9" grpId="0" build="p" bldLvl="2" autoUpdateAnimBg="0"/>
      <p:bldP spid="10" grpId="0" build="p" bldLvl="2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D9E919-892A-6E4C-9267-1BCBEE924B66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2000" y="1371600"/>
            <a:ext cx="8001000" cy="4724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With the new demand, we can derive a new marginal revenue, MR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MR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MC at point G with a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ouput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and a price of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P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Even though the quota allows the same amount of imports as a tariff, the price is higher: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P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&gt; P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W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+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t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and the output is lower: </a:t>
            </a:r>
            <a:r>
              <a:rPr lang="en-US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baseline="-25000" dirty="0" err="1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&lt; Q</a:t>
            </a:r>
            <a:r>
              <a:rPr lang="en-US" baseline="30000" dirty="0" smtClean="0">
                <a:latin typeface="Angsana New" pitchFamily="-84" charset="0"/>
                <a:ea typeface="ＭＳ Ｐゴシック" pitchFamily="-84" charset="-128"/>
              </a:rPr>
              <a:t>/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S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. 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In fact the output can be even lower than the autarky’s. </a:t>
            </a:r>
          </a:p>
        </p:txBody>
      </p:sp>
      <p:sp>
        <p:nvSpPr>
          <p:cNvPr id="27654" name="Action Button: Custom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4400" y="6019800"/>
            <a:ext cx="304800" cy="304800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Home Monopoly with quotas</a:t>
            </a:r>
            <a:endParaRPr lang="th-TH" smtClean="0"/>
          </a:p>
        </p:txBody>
      </p:sp>
      <p:sp>
        <p:nvSpPr>
          <p:cNvPr id="2867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FEA3F-8DFE-A649-AC69-5E97420131DA}" type="slidenum">
              <a:rPr lang="en-US" smtClean="0"/>
              <a:pPr/>
              <a:t>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914400"/>
            <a:ext cx="8686800" cy="4038600"/>
          </a:xfrm>
        </p:spPr>
        <p:txBody>
          <a:bodyPr/>
          <a:lstStyle/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Since price rises more with a quota than a tariff, the loss in consumer surplus under a quota will be larger.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higher price benefits the monopolist.  The quota rents are measured by the difference between P</a:t>
            </a:r>
            <a:r>
              <a:rPr lang="en-US" baseline="-25000" smtClean="0">
                <a:latin typeface="Angsana New" pitchFamily="-84" charset="0"/>
                <a:ea typeface="ＭＳ Ｐゴシック" pitchFamily="-84" charset="-128"/>
              </a:rPr>
              <a:t>q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 and P</a:t>
            </a:r>
            <a:r>
              <a:rPr lang="en-US" baseline="-25000" smtClean="0">
                <a:latin typeface="Angsana New" pitchFamily="-84" charset="0"/>
                <a:ea typeface="ＭＳ Ｐゴシック" pitchFamily="-84" charset="-128"/>
              </a:rPr>
              <a:t>W</a:t>
            </a:r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 times the imports.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quota rents are higher than the tax revenue would  be under a tariff.</a:t>
            </a:r>
          </a:p>
          <a:p>
            <a:pPr eaLnBrk="1" hangingPunct="1"/>
            <a:r>
              <a:rPr lang="en-US" smtClean="0">
                <a:latin typeface="Angsana New" pitchFamily="-84" charset="0"/>
                <a:ea typeface="ＭＳ Ｐゴシック" pitchFamily="-84" charset="-128"/>
              </a:rPr>
              <a:t>The quota rents may be wasted on rent-seeking activities. </a:t>
            </a:r>
            <a:endParaRPr lang="th-TH" smtClean="0">
              <a:latin typeface="Angsana New" pitchFamily="-84" charset="0"/>
              <a:ea typeface="ＭＳ Ｐゴシック" pitchFamily="-8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Tariff to extract foreign monopoly profit</a:t>
            </a:r>
          </a:p>
        </p:txBody>
      </p:sp>
      <p:sp>
        <p:nvSpPr>
          <p:cNvPr id="3072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E87E7-1DDC-4A49-953F-68FA452D0859}" type="slidenum">
              <a:rPr lang="en-US" smtClean="0"/>
              <a:pPr/>
              <a:t>10</a:t>
            </a:fld>
            <a:endParaRPr lang="th-TH"/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181600" y="1524000"/>
            <a:ext cx="4038600" cy="1905000"/>
          </a:xfrm>
        </p:spPr>
        <p:txBody>
          <a:bodyPr/>
          <a:lstStyle/>
          <a:p>
            <a:pPr eaLnBrk="1" hangingPunct="1"/>
            <a:r>
              <a:rPr lang="th-TH" dirty="0">
                <a:latin typeface="Angsana New" pitchFamily="-84" charset="0"/>
                <a:ea typeface="ＭＳ Ｐゴシック" pitchFamily="-84" charset="-128"/>
              </a:rPr>
              <a:t>With the tariff, MC rises to MC + t, the firm sells  Q</a:t>
            </a:r>
            <a:r>
              <a:rPr lang="th-TH" baseline="-25000" dirty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th-TH" dirty="0">
                <a:latin typeface="Angsana New" pitchFamily="-84" charset="0"/>
                <a:ea typeface="ＭＳ Ｐゴシック" pitchFamily="-84" charset="-128"/>
              </a:rPr>
              <a:t> at P</a:t>
            </a:r>
            <a:r>
              <a:rPr lang="th-TH" baseline="-25000" dirty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th-TH" dirty="0">
                <a:latin typeface="Angsana New" pitchFamily="-84" charset="0"/>
                <a:ea typeface="ＭＳ Ｐゴシック" pitchFamily="-84" charset="-128"/>
              </a:rPr>
              <a:t>.</a:t>
            </a:r>
          </a:p>
          <a:p>
            <a:pPr eaLnBrk="1" hangingPunct="1"/>
            <a:endParaRPr lang="th-TH" dirty="0">
              <a:latin typeface="Angsana New" pitchFamily="-84" charset="0"/>
              <a:ea typeface="ＭＳ Ｐゴシック" pitchFamily="-84" charset="-128"/>
            </a:endParaRPr>
          </a:p>
        </p:txBody>
      </p:sp>
      <p:sp>
        <p:nvSpPr>
          <p:cNvPr id="47140" name="Rectangle 36"/>
          <p:cNvSpPr>
            <a:spLocks noChangeArrowheads="1"/>
          </p:cNvSpPr>
          <p:nvPr/>
        </p:nvSpPr>
        <p:spPr bwMode="auto">
          <a:xfrm>
            <a:off x="609600" y="3733800"/>
            <a:ext cx="898525" cy="12144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th-TH" sz="3200" b="1"/>
              <a:t>R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609600" y="2362200"/>
            <a:ext cx="1371600" cy="536575"/>
            <a:chOff x="384" y="1488"/>
            <a:chExt cx="864" cy="338"/>
          </a:xfrm>
        </p:grpSpPr>
        <p:sp>
          <p:nvSpPr>
            <p:cNvPr id="30764" name="Freeform 33"/>
            <p:cNvSpPr>
              <a:spLocks/>
            </p:cNvSpPr>
            <p:nvPr/>
          </p:nvSpPr>
          <p:spPr bwMode="auto">
            <a:xfrm>
              <a:off x="384" y="1525"/>
              <a:ext cx="864" cy="301"/>
            </a:xfrm>
            <a:custGeom>
              <a:avLst/>
              <a:gdLst>
                <a:gd name="T0" fmla="*/ 10 w 864"/>
                <a:gd name="T1" fmla="*/ 59 h 277"/>
                <a:gd name="T2" fmla="*/ 591 w 864"/>
                <a:gd name="T3" fmla="*/ 0 h 277"/>
                <a:gd name="T4" fmla="*/ 864 w 864"/>
                <a:gd name="T5" fmla="*/ 1459 h 277"/>
                <a:gd name="T6" fmla="*/ 0 w 864"/>
                <a:gd name="T7" fmla="*/ 1441 h 27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64"/>
                <a:gd name="T13" fmla="*/ 0 h 277"/>
                <a:gd name="T14" fmla="*/ 864 w 864"/>
                <a:gd name="T15" fmla="*/ 277 h 27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64" h="277">
                  <a:moveTo>
                    <a:pt x="10" y="12"/>
                  </a:moveTo>
                  <a:lnTo>
                    <a:pt x="591" y="0"/>
                  </a:lnTo>
                  <a:lnTo>
                    <a:pt x="864" y="277"/>
                  </a:lnTo>
                  <a:lnTo>
                    <a:pt x="0" y="274"/>
                  </a:lnTo>
                </a:path>
              </a:pathLst>
            </a:custGeom>
            <a:solidFill>
              <a:srgbClr val="FF66CC"/>
            </a:solidFill>
            <a:ln w="9525">
              <a:noFill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5" name="Text Box 34"/>
            <p:cNvSpPr txBox="1">
              <a:spLocks noChangeArrowheads="1"/>
            </p:cNvSpPr>
            <p:nvPr/>
          </p:nvSpPr>
          <p:spPr bwMode="auto">
            <a:xfrm>
              <a:off x="751" y="1488"/>
              <a:ext cx="20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3200" b="1"/>
                <a:t>L</a:t>
              </a:r>
            </a:p>
          </p:txBody>
        </p:sp>
      </p:grpSp>
      <p:sp>
        <p:nvSpPr>
          <p:cNvPr id="30728" name="Rectangle 4"/>
          <p:cNvSpPr>
            <a:spLocks noChangeArrowheads="1"/>
          </p:cNvSpPr>
          <p:nvPr/>
        </p:nvSpPr>
        <p:spPr bwMode="auto">
          <a:xfrm>
            <a:off x="4867275" y="5791200"/>
            <a:ext cx="393700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Q</a:t>
            </a:r>
          </a:p>
        </p:txBody>
      </p:sp>
      <p:sp>
        <p:nvSpPr>
          <p:cNvPr id="30729" name="Line 5"/>
          <p:cNvSpPr>
            <a:spLocks noChangeShapeType="1"/>
          </p:cNvSpPr>
          <p:nvPr/>
        </p:nvSpPr>
        <p:spPr bwMode="auto">
          <a:xfrm>
            <a:off x="582613" y="1181100"/>
            <a:ext cx="1587" cy="47228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0" name="Rectangle 6"/>
          <p:cNvSpPr>
            <a:spLocks noChangeArrowheads="1"/>
          </p:cNvSpPr>
          <p:nvPr/>
        </p:nvSpPr>
        <p:spPr bwMode="auto">
          <a:xfrm>
            <a:off x="188913" y="914400"/>
            <a:ext cx="347662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P</a:t>
            </a:r>
          </a:p>
        </p:txBody>
      </p:sp>
      <p:sp>
        <p:nvSpPr>
          <p:cNvPr id="30731" name="Line 7"/>
          <p:cNvSpPr>
            <a:spLocks noChangeShapeType="1"/>
          </p:cNvSpPr>
          <p:nvPr/>
        </p:nvSpPr>
        <p:spPr bwMode="auto">
          <a:xfrm>
            <a:off x="584200" y="5903913"/>
            <a:ext cx="4549775" cy="3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2" name="Line 8"/>
          <p:cNvSpPr>
            <a:spLocks noChangeShapeType="1"/>
          </p:cNvSpPr>
          <p:nvPr/>
        </p:nvSpPr>
        <p:spPr bwMode="auto">
          <a:xfrm>
            <a:off x="609600" y="1524000"/>
            <a:ext cx="3962400" cy="381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3" name="Rectangle 9"/>
          <p:cNvSpPr>
            <a:spLocks noChangeArrowheads="1"/>
          </p:cNvSpPr>
          <p:nvPr/>
        </p:nvSpPr>
        <p:spPr bwMode="auto">
          <a:xfrm>
            <a:off x="4502150" y="5138738"/>
            <a:ext cx="37782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D</a:t>
            </a:r>
          </a:p>
        </p:txBody>
      </p:sp>
      <p:sp>
        <p:nvSpPr>
          <p:cNvPr id="30734" name="Line 10"/>
          <p:cNvSpPr>
            <a:spLocks noChangeShapeType="1"/>
          </p:cNvSpPr>
          <p:nvPr/>
        </p:nvSpPr>
        <p:spPr bwMode="auto">
          <a:xfrm>
            <a:off x="568325" y="1508125"/>
            <a:ext cx="1717675" cy="39782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5" name="Line 11"/>
          <p:cNvSpPr>
            <a:spLocks noChangeShapeType="1"/>
          </p:cNvSpPr>
          <p:nvPr/>
        </p:nvSpPr>
        <p:spPr bwMode="auto">
          <a:xfrm>
            <a:off x="609600" y="4953000"/>
            <a:ext cx="4419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36" name="Rectangle 13"/>
          <p:cNvSpPr>
            <a:spLocks noChangeArrowheads="1"/>
          </p:cNvSpPr>
          <p:nvPr/>
        </p:nvSpPr>
        <p:spPr bwMode="auto">
          <a:xfrm>
            <a:off x="2255838" y="5138738"/>
            <a:ext cx="64452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MR</a:t>
            </a:r>
          </a:p>
        </p:txBody>
      </p:sp>
      <p:sp>
        <p:nvSpPr>
          <p:cNvPr id="30737" name="Rectangle 14"/>
          <p:cNvSpPr>
            <a:spLocks noChangeArrowheads="1"/>
          </p:cNvSpPr>
          <p:nvPr/>
        </p:nvSpPr>
        <p:spPr bwMode="auto">
          <a:xfrm>
            <a:off x="4019550" y="4376738"/>
            <a:ext cx="1316038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MC = AC</a:t>
            </a:r>
          </a:p>
        </p:txBody>
      </p:sp>
      <p:sp>
        <p:nvSpPr>
          <p:cNvPr id="30738" name="Rectangle 26"/>
          <p:cNvSpPr>
            <a:spLocks noChangeArrowheads="1"/>
          </p:cNvSpPr>
          <p:nvPr/>
        </p:nvSpPr>
        <p:spPr bwMode="auto">
          <a:xfrm>
            <a:off x="139700" y="4529138"/>
            <a:ext cx="39370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3200" b="1"/>
              <a:t>c</a:t>
            </a:r>
            <a:r>
              <a:rPr lang="en-US" sz="3200" b="1" baseline="-25000"/>
              <a:t>1</a:t>
            </a:r>
            <a:endParaRPr lang="en-US" sz="3200" b="1"/>
          </a:p>
        </p:txBody>
      </p:sp>
      <p:sp>
        <p:nvSpPr>
          <p:cNvPr id="30739" name="Rectangle 31"/>
          <p:cNvSpPr>
            <a:spLocks noChangeArrowheads="1"/>
          </p:cNvSpPr>
          <p:nvPr/>
        </p:nvSpPr>
        <p:spPr bwMode="auto">
          <a:xfrm>
            <a:off x="2971800" y="866775"/>
            <a:ext cx="609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290513" indent="-290513"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Initially the monopoly firm sells Q</a:t>
            </a:r>
            <a:r>
              <a:rPr lang="th-TH" sz="4000" baseline="-25000">
                <a:ea typeface="Angsana New" pitchFamily="-84" charset="0"/>
                <a:cs typeface="Angsana New" pitchFamily="-84" charset="0"/>
              </a:rPr>
              <a:t>1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 at P</a:t>
            </a:r>
            <a:r>
              <a:rPr lang="th-TH" sz="4000" baseline="-25000">
                <a:ea typeface="Angsana New" pitchFamily="-84" charset="0"/>
                <a:cs typeface="Angsana New" pitchFamily="-84" charset="0"/>
              </a:rPr>
              <a:t>1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.</a:t>
            </a:r>
          </a:p>
        </p:txBody>
      </p: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69850" y="2362200"/>
            <a:ext cx="2293938" cy="4044950"/>
            <a:chOff x="44" y="1488"/>
            <a:chExt cx="1445" cy="2548"/>
          </a:xfrm>
        </p:grpSpPr>
        <p:sp>
          <p:nvSpPr>
            <p:cNvPr id="30759" name="Freeform 16"/>
            <p:cNvSpPr>
              <a:spLocks/>
            </p:cNvSpPr>
            <p:nvPr/>
          </p:nvSpPr>
          <p:spPr bwMode="auto">
            <a:xfrm>
              <a:off x="358" y="1820"/>
              <a:ext cx="938" cy="1876"/>
            </a:xfrm>
            <a:custGeom>
              <a:avLst/>
              <a:gdLst>
                <a:gd name="T0" fmla="*/ 1601 w 912"/>
                <a:gd name="T1" fmla="*/ 1952 h 1872"/>
                <a:gd name="T2" fmla="*/ 1601 w 912"/>
                <a:gd name="T3" fmla="*/ 0 h 1872"/>
                <a:gd name="T4" fmla="*/ 0 w 912"/>
                <a:gd name="T5" fmla="*/ 0 h 1872"/>
                <a:gd name="T6" fmla="*/ 0 60000 65536"/>
                <a:gd name="T7" fmla="*/ 0 60000 65536"/>
                <a:gd name="T8" fmla="*/ 0 60000 65536"/>
                <a:gd name="T9" fmla="*/ 0 w 912"/>
                <a:gd name="T10" fmla="*/ 0 h 1872"/>
                <a:gd name="T11" fmla="*/ 912 w 912"/>
                <a:gd name="T12" fmla="*/ 1872 h 18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2" h="1872">
                  <a:moveTo>
                    <a:pt x="912" y="1872"/>
                  </a:moveTo>
                  <a:lnTo>
                    <a:pt x="912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2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0" name="Oval 19"/>
            <p:cNvSpPr>
              <a:spLocks noChangeAspect="1" noChangeArrowheads="1"/>
            </p:cNvSpPr>
            <p:nvPr/>
          </p:nvSpPr>
          <p:spPr bwMode="auto">
            <a:xfrm>
              <a:off x="1248" y="1776"/>
              <a:ext cx="96" cy="96"/>
            </a:xfrm>
            <a:prstGeom prst="ellipse">
              <a:avLst/>
            </a:prstGeom>
            <a:solidFill>
              <a:schemeClr val="accent2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61" name="Rectangle 23"/>
            <p:cNvSpPr>
              <a:spLocks noChangeArrowheads="1"/>
            </p:cNvSpPr>
            <p:nvPr/>
          </p:nvSpPr>
          <p:spPr bwMode="auto">
            <a:xfrm>
              <a:off x="44" y="1557"/>
              <a:ext cx="27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P</a:t>
              </a:r>
              <a:r>
                <a:rPr lang="en-US" sz="3200" b="1" baseline="-25000"/>
                <a:t>1</a:t>
              </a:r>
              <a:endParaRPr lang="en-US" sz="3200" b="1"/>
            </a:p>
          </p:txBody>
        </p:sp>
        <p:sp>
          <p:nvSpPr>
            <p:cNvPr id="30762" name="Rectangle 28"/>
            <p:cNvSpPr>
              <a:spLocks noChangeArrowheads="1"/>
            </p:cNvSpPr>
            <p:nvPr/>
          </p:nvSpPr>
          <p:spPr bwMode="auto">
            <a:xfrm>
              <a:off x="1184" y="3669"/>
              <a:ext cx="30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Q</a:t>
              </a:r>
              <a:r>
                <a:rPr lang="en-US" sz="3200" b="1" baseline="-25000"/>
                <a:t>1</a:t>
              </a:r>
              <a:endParaRPr lang="en-US" sz="3200" b="1"/>
            </a:p>
          </p:txBody>
        </p:sp>
        <p:sp>
          <p:nvSpPr>
            <p:cNvPr id="30763" name="Rectangle 39"/>
            <p:cNvSpPr>
              <a:spLocks noChangeArrowheads="1"/>
            </p:cNvSpPr>
            <p:nvPr/>
          </p:nvSpPr>
          <p:spPr bwMode="auto">
            <a:xfrm>
              <a:off x="1249" y="1488"/>
              <a:ext cx="22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B</a:t>
              </a:r>
            </a:p>
          </p:txBody>
        </p:sp>
      </p:grpSp>
      <p:grpSp>
        <p:nvGrpSpPr>
          <p:cNvPr id="4" name="Group 45"/>
          <p:cNvGrpSpPr>
            <a:grpSpLocks/>
          </p:cNvGrpSpPr>
          <p:nvPr/>
        </p:nvGrpSpPr>
        <p:grpSpPr bwMode="auto">
          <a:xfrm>
            <a:off x="58738" y="1862138"/>
            <a:ext cx="1841500" cy="4545012"/>
            <a:chOff x="37" y="1173"/>
            <a:chExt cx="1160" cy="2863"/>
          </a:xfrm>
        </p:grpSpPr>
        <p:sp>
          <p:nvSpPr>
            <p:cNvPr id="30753" name="Freeform 17"/>
            <p:cNvSpPr>
              <a:spLocks/>
            </p:cNvSpPr>
            <p:nvPr/>
          </p:nvSpPr>
          <p:spPr bwMode="auto">
            <a:xfrm>
              <a:off x="341" y="1536"/>
              <a:ext cx="619" cy="2182"/>
            </a:xfrm>
            <a:custGeom>
              <a:avLst/>
              <a:gdLst>
                <a:gd name="T0" fmla="*/ 1 w 912"/>
                <a:gd name="T1" fmla="*/ 40105 h 1872"/>
                <a:gd name="T2" fmla="*/ 1 w 912"/>
                <a:gd name="T3" fmla="*/ 0 h 1872"/>
                <a:gd name="T4" fmla="*/ 0 w 912"/>
                <a:gd name="T5" fmla="*/ 0 h 1872"/>
                <a:gd name="T6" fmla="*/ 0 60000 65536"/>
                <a:gd name="T7" fmla="*/ 0 60000 65536"/>
                <a:gd name="T8" fmla="*/ 0 60000 65536"/>
                <a:gd name="T9" fmla="*/ 0 w 912"/>
                <a:gd name="T10" fmla="*/ 0 h 1872"/>
                <a:gd name="T11" fmla="*/ 912 w 912"/>
                <a:gd name="T12" fmla="*/ 1872 h 18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2" h="1872">
                  <a:moveTo>
                    <a:pt x="912" y="1872"/>
                  </a:moveTo>
                  <a:lnTo>
                    <a:pt x="912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3300"/>
              </a:solidFill>
              <a:prstDash val="dash"/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4" name="Oval 21"/>
            <p:cNvSpPr>
              <a:spLocks noChangeAspect="1" noChangeArrowheads="1"/>
            </p:cNvSpPr>
            <p:nvPr/>
          </p:nvSpPr>
          <p:spPr bwMode="auto">
            <a:xfrm>
              <a:off x="912" y="1488"/>
              <a:ext cx="96" cy="96"/>
            </a:xfrm>
            <a:prstGeom prst="ellipse">
              <a:avLst/>
            </a:prstGeom>
            <a:solidFill>
              <a:srgbClr val="FF3300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5" name="Rectangle 22"/>
            <p:cNvSpPr>
              <a:spLocks noChangeArrowheads="1"/>
            </p:cNvSpPr>
            <p:nvPr/>
          </p:nvSpPr>
          <p:spPr bwMode="auto">
            <a:xfrm>
              <a:off x="37" y="1269"/>
              <a:ext cx="27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P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56" name="Rectangle 27"/>
            <p:cNvSpPr>
              <a:spLocks noChangeArrowheads="1"/>
            </p:cNvSpPr>
            <p:nvPr/>
          </p:nvSpPr>
          <p:spPr bwMode="auto">
            <a:xfrm>
              <a:off x="848" y="3669"/>
              <a:ext cx="30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Q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57" name="Line 29"/>
            <p:cNvSpPr>
              <a:spLocks noChangeShapeType="1"/>
            </p:cNvSpPr>
            <p:nvPr/>
          </p:nvSpPr>
          <p:spPr bwMode="auto">
            <a:xfrm flipV="1">
              <a:off x="288" y="1536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8" name="Rectangle 41"/>
            <p:cNvSpPr>
              <a:spLocks noChangeArrowheads="1"/>
            </p:cNvSpPr>
            <p:nvPr/>
          </p:nvSpPr>
          <p:spPr bwMode="auto">
            <a:xfrm>
              <a:off x="968" y="1173"/>
              <a:ext cx="22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E</a:t>
              </a:r>
            </a:p>
          </p:txBody>
        </p:sp>
      </p:grp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1981200" y="4343400"/>
            <a:ext cx="530225" cy="685800"/>
            <a:chOff x="1248" y="2736"/>
            <a:chExt cx="334" cy="432"/>
          </a:xfrm>
        </p:grpSpPr>
        <p:sp>
          <p:nvSpPr>
            <p:cNvPr id="30751" name="Oval 18"/>
            <p:cNvSpPr>
              <a:spLocks noChangeAspect="1" noChangeArrowheads="1"/>
            </p:cNvSpPr>
            <p:nvPr/>
          </p:nvSpPr>
          <p:spPr bwMode="auto">
            <a:xfrm>
              <a:off x="1248" y="3072"/>
              <a:ext cx="96" cy="96"/>
            </a:xfrm>
            <a:prstGeom prst="ellipse">
              <a:avLst/>
            </a:prstGeom>
            <a:solidFill>
              <a:schemeClr val="accent2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2" name="Rectangle 38"/>
            <p:cNvSpPr>
              <a:spLocks noChangeArrowheads="1"/>
            </p:cNvSpPr>
            <p:nvPr/>
          </p:nvSpPr>
          <p:spPr bwMode="auto">
            <a:xfrm>
              <a:off x="1344" y="2736"/>
              <a:ext cx="23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A</a:t>
              </a:r>
            </a:p>
          </p:txBody>
        </p:sp>
      </p:grpSp>
      <p:sp>
        <p:nvSpPr>
          <p:cNvPr id="47150" name="Rectangle 46"/>
          <p:cNvSpPr>
            <a:spLocks noChangeArrowheads="1"/>
          </p:cNvSpPr>
          <p:nvPr/>
        </p:nvSpPr>
        <p:spPr bwMode="auto">
          <a:xfrm>
            <a:off x="5181600" y="3200400"/>
            <a:ext cx="4038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 </a:t>
            </a:r>
            <a:r>
              <a:rPr lang="th-TH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CS =  -L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 </a:t>
            </a:r>
            <a:r>
              <a:rPr lang="th-TH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GR =  R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Net = R - L &gt; 0</a:t>
            </a:r>
          </a:p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Profit is shifted to Home but the </a:t>
            </a:r>
            <a:r>
              <a:rPr lang="en-US" sz="4000">
                <a:ea typeface="Angsana New" pitchFamily="-84" charset="0"/>
                <a:cs typeface="Angsana New" pitchFamily="-84" charset="0"/>
              </a:rPr>
              <a:t>world </a:t>
            </a:r>
            <a:r>
              <a:rPr lang="th-TH" sz="4000">
                <a:ea typeface="Angsana New" pitchFamily="-84" charset="0"/>
                <a:cs typeface="Angsana New" pitchFamily="-84" charset="0"/>
              </a:rPr>
              <a:t>welfare declines.</a:t>
            </a:r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114300" y="3157538"/>
            <a:ext cx="5072063" cy="1719262"/>
            <a:chOff x="72" y="1989"/>
            <a:chExt cx="3195" cy="1083"/>
          </a:xfrm>
        </p:grpSpPr>
        <p:sp>
          <p:nvSpPr>
            <p:cNvPr id="30745" name="Line 12"/>
            <p:cNvSpPr>
              <a:spLocks noChangeShapeType="1"/>
            </p:cNvSpPr>
            <p:nvPr/>
          </p:nvSpPr>
          <p:spPr bwMode="auto">
            <a:xfrm>
              <a:off x="384" y="2352"/>
              <a:ext cx="27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6" name="Rectangle 15"/>
            <p:cNvSpPr>
              <a:spLocks noChangeArrowheads="1"/>
            </p:cNvSpPr>
            <p:nvPr/>
          </p:nvSpPr>
          <p:spPr bwMode="auto">
            <a:xfrm>
              <a:off x="1948" y="1989"/>
              <a:ext cx="1319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MC + t = AC + t</a:t>
              </a:r>
            </a:p>
          </p:txBody>
        </p:sp>
        <p:sp>
          <p:nvSpPr>
            <p:cNvPr id="30747" name="Oval 20"/>
            <p:cNvSpPr>
              <a:spLocks noChangeAspect="1" noChangeArrowheads="1"/>
            </p:cNvSpPr>
            <p:nvPr/>
          </p:nvSpPr>
          <p:spPr bwMode="auto">
            <a:xfrm>
              <a:off x="912" y="2304"/>
              <a:ext cx="96" cy="96"/>
            </a:xfrm>
            <a:prstGeom prst="ellipse">
              <a:avLst/>
            </a:prstGeom>
            <a:solidFill>
              <a:srgbClr val="FF3300"/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48" name="Rectangle 24"/>
            <p:cNvSpPr>
              <a:spLocks noChangeArrowheads="1"/>
            </p:cNvSpPr>
            <p:nvPr/>
          </p:nvSpPr>
          <p:spPr bwMode="auto">
            <a:xfrm>
              <a:off x="72" y="2085"/>
              <a:ext cx="24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c</a:t>
              </a:r>
              <a:r>
                <a:rPr lang="en-US" sz="3200" b="1" baseline="-25000"/>
                <a:t>2</a:t>
              </a:r>
              <a:endParaRPr lang="en-US" sz="3200" b="1"/>
            </a:p>
          </p:txBody>
        </p:sp>
        <p:sp>
          <p:nvSpPr>
            <p:cNvPr id="30749" name="Line 30"/>
            <p:cNvSpPr>
              <a:spLocks noChangeShapeType="1"/>
            </p:cNvSpPr>
            <p:nvPr/>
          </p:nvSpPr>
          <p:spPr bwMode="auto">
            <a:xfrm flipV="1">
              <a:off x="2400" y="2352"/>
              <a:ext cx="0" cy="72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750" name="Rectangle 40"/>
            <p:cNvSpPr>
              <a:spLocks noChangeArrowheads="1"/>
            </p:cNvSpPr>
            <p:nvPr/>
          </p:nvSpPr>
          <p:spPr bwMode="auto">
            <a:xfrm>
              <a:off x="912" y="2016"/>
              <a:ext cx="238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3200" b="1"/>
                <a:t>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autoUpdateAnimBg="0"/>
      <p:bldP spid="47140" grpId="0" animBg="1" autoUpdateAnimBg="0"/>
      <p:bldP spid="47150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Strategic Trade Policy</a:t>
            </a:r>
            <a:endParaRPr lang="th-TH"/>
          </a:p>
        </p:txBody>
      </p:sp>
      <p:sp>
        <p:nvSpPr>
          <p:cNvPr id="3277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37995-38AC-D646-A06A-9804150485D5}" type="slidenum">
              <a:rPr lang="en-US" smtClean="0"/>
              <a:pPr/>
              <a:t>11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1371600"/>
            <a:ext cx="7924800" cy="4724400"/>
          </a:xfrm>
        </p:spPr>
        <p:txBody>
          <a:bodyPr/>
          <a:lstStyle/>
          <a:p>
            <a:pPr eaLnBrk="1" hangingPunct="1"/>
            <a:r>
              <a:rPr lang="th-TH" sz="4400" dirty="0">
                <a:latin typeface="Angsana New" pitchFamily="-84" charset="0"/>
                <a:ea typeface="ＭＳ Ｐゴシック" pitchFamily="-84" charset="-128"/>
              </a:rPr>
              <a:t>The Infant Industry Argument for protection: With economies of scale, some industry may need temporary protection to nurture it to be a mature one.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How to identify the right “infant”.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A production subsidy may be more efficient than a tariff.</a:t>
            </a:r>
          </a:p>
          <a:p>
            <a:pPr lvl="1" eaLnBrk="1" hangingPunct="1"/>
            <a:r>
              <a:rPr lang="th-TH" sz="4000" dirty="0">
                <a:latin typeface="Angsana New" pitchFamily="-84" charset="0"/>
                <a:ea typeface="ＭＳ Ｐゴシック" pitchFamily="-84" charset="-128"/>
              </a:rPr>
              <a:t>What if the “infant” never wants to “grow up”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229600" cy="838200"/>
          </a:xfrm>
        </p:spPr>
        <p:txBody>
          <a:bodyPr/>
          <a:lstStyle/>
          <a:p>
            <a:pPr>
              <a:lnSpc>
                <a:spcPts val="3280"/>
              </a:lnSpc>
            </a:pPr>
            <a:r>
              <a:rPr lang="th-TH" dirty="0" smtClean="0"/>
              <a:t>Strategic Trade Policy: Game theoretical approach</a:t>
            </a:r>
            <a:endParaRPr lang="th-TH" dirty="0"/>
          </a:p>
        </p:txBody>
      </p:sp>
      <p:sp>
        <p:nvSpPr>
          <p:cNvPr id="3482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558156-7428-7740-BFCE-4A7212696604}" type="slidenum">
              <a:rPr lang="en-US" smtClean="0"/>
              <a:pPr/>
              <a:t>12</a:t>
            </a:fld>
            <a:endParaRPr lang="th-TH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371600" y="990600"/>
            <a:ext cx="7772400" cy="1295400"/>
          </a:xfrm>
        </p:spPr>
        <p:txBody>
          <a:bodyPr/>
          <a:lstStyle/>
          <a:p>
            <a:pPr eaLnBrk="1" hangingPunct="1"/>
            <a:r>
              <a:rPr lang="th-TH">
                <a:latin typeface="Angsana New" pitchFamily="-84" charset="0"/>
                <a:ea typeface="ＭＳ Ｐゴシック" pitchFamily="-84" charset="-128"/>
              </a:rPr>
              <a:t>Suppose Boeing and Airbus are deciding to launch a new type of airplane.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2016125" y="1905000"/>
            <a:ext cx="6553200" cy="3763963"/>
            <a:chOff x="1270" y="1200"/>
            <a:chExt cx="4128" cy="2371"/>
          </a:xfrm>
        </p:grpSpPr>
        <p:sp>
          <p:nvSpPr>
            <p:cNvPr id="34828" name="Rectangle 5"/>
            <p:cNvSpPr>
              <a:spLocks noChangeArrowheads="1"/>
            </p:cNvSpPr>
            <p:nvPr/>
          </p:nvSpPr>
          <p:spPr bwMode="auto">
            <a:xfrm>
              <a:off x="2640" y="1748"/>
              <a:ext cx="2758" cy="1756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4829" name="Line 6"/>
            <p:cNvSpPr>
              <a:spLocks noChangeShapeType="1"/>
            </p:cNvSpPr>
            <p:nvPr/>
          </p:nvSpPr>
          <p:spPr bwMode="auto">
            <a:xfrm flipV="1">
              <a:off x="2640" y="2640"/>
              <a:ext cx="27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0" name="Line 7"/>
            <p:cNvSpPr>
              <a:spLocks noChangeShapeType="1"/>
            </p:cNvSpPr>
            <p:nvPr/>
          </p:nvSpPr>
          <p:spPr bwMode="auto">
            <a:xfrm flipV="1">
              <a:off x="4080" y="1746"/>
              <a:ext cx="0" cy="175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831" name="Rectangle 8"/>
            <p:cNvSpPr>
              <a:spLocks noChangeArrowheads="1"/>
            </p:cNvSpPr>
            <p:nvPr/>
          </p:nvSpPr>
          <p:spPr bwMode="auto">
            <a:xfrm>
              <a:off x="1270" y="2585"/>
              <a:ext cx="63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Boeing</a:t>
              </a:r>
            </a:p>
          </p:txBody>
        </p:sp>
        <p:sp>
          <p:nvSpPr>
            <p:cNvPr id="34832" name="Rectangle 9"/>
            <p:cNvSpPr>
              <a:spLocks noChangeArrowheads="1"/>
            </p:cNvSpPr>
            <p:nvPr/>
          </p:nvSpPr>
          <p:spPr bwMode="auto">
            <a:xfrm>
              <a:off x="3022" y="1400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3" name="Rectangle 10"/>
            <p:cNvSpPr>
              <a:spLocks noChangeArrowheads="1"/>
            </p:cNvSpPr>
            <p:nvPr/>
          </p:nvSpPr>
          <p:spPr bwMode="auto">
            <a:xfrm>
              <a:off x="4464" y="1400"/>
              <a:ext cx="91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 Enter</a:t>
              </a:r>
            </a:p>
          </p:txBody>
        </p:sp>
        <p:sp>
          <p:nvSpPr>
            <p:cNvPr id="34834" name="Rectangle 11"/>
            <p:cNvSpPr>
              <a:spLocks noChangeArrowheads="1"/>
            </p:cNvSpPr>
            <p:nvPr/>
          </p:nvSpPr>
          <p:spPr bwMode="auto">
            <a:xfrm>
              <a:off x="2062" y="2099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5" name="Rectangle 12"/>
            <p:cNvSpPr>
              <a:spLocks noChangeArrowheads="1"/>
            </p:cNvSpPr>
            <p:nvPr/>
          </p:nvSpPr>
          <p:spPr bwMode="auto">
            <a:xfrm>
              <a:off x="2001" y="2894"/>
              <a:ext cx="535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</a:t>
              </a:r>
            </a:p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4836" name="Rectangle 13"/>
            <p:cNvSpPr>
              <a:spLocks noChangeArrowheads="1"/>
            </p:cNvSpPr>
            <p:nvPr/>
          </p:nvSpPr>
          <p:spPr bwMode="auto">
            <a:xfrm>
              <a:off x="3694" y="1200"/>
              <a:ext cx="69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Air Bus</a:t>
              </a:r>
            </a:p>
          </p:txBody>
        </p:sp>
        <p:sp>
          <p:nvSpPr>
            <p:cNvPr id="34837" name="Rectangle 15"/>
            <p:cNvSpPr>
              <a:spLocks noChangeArrowheads="1"/>
            </p:cNvSpPr>
            <p:nvPr/>
          </p:nvSpPr>
          <p:spPr bwMode="auto">
            <a:xfrm>
              <a:off x="2973" y="2016"/>
              <a:ext cx="63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 dirty="0">
                  <a:ea typeface="Angsana New" pitchFamily="-84" charset="0"/>
                  <a:cs typeface="Angsana New" pitchFamily="-84" charset="0"/>
                </a:rPr>
                <a:t>-5 , -5</a:t>
              </a:r>
            </a:p>
          </p:txBody>
        </p:sp>
        <p:sp>
          <p:nvSpPr>
            <p:cNvPr id="34838" name="Rectangle 16"/>
            <p:cNvSpPr>
              <a:spLocks noChangeArrowheads="1"/>
            </p:cNvSpPr>
            <p:nvPr/>
          </p:nvSpPr>
          <p:spPr bwMode="auto">
            <a:xfrm>
              <a:off x="4397" y="2016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100 , 0</a:t>
              </a:r>
            </a:p>
          </p:txBody>
        </p:sp>
        <p:sp>
          <p:nvSpPr>
            <p:cNvPr id="34839" name="Rectangle 17"/>
            <p:cNvSpPr>
              <a:spLocks noChangeArrowheads="1"/>
            </p:cNvSpPr>
            <p:nvPr/>
          </p:nvSpPr>
          <p:spPr bwMode="auto">
            <a:xfrm>
              <a:off x="4553" y="2880"/>
              <a:ext cx="488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0 , 0</a:t>
              </a:r>
            </a:p>
          </p:txBody>
        </p:sp>
        <p:sp>
          <p:nvSpPr>
            <p:cNvPr id="34840" name="Rectangle 18"/>
            <p:cNvSpPr>
              <a:spLocks noChangeArrowheads="1"/>
            </p:cNvSpPr>
            <p:nvPr/>
          </p:nvSpPr>
          <p:spPr bwMode="auto">
            <a:xfrm>
              <a:off x="2973" y="2928"/>
              <a:ext cx="595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0 , 95</a:t>
              </a:r>
            </a:p>
          </p:txBody>
        </p:sp>
      </p:grpSp>
      <p:sp>
        <p:nvSpPr>
          <p:cNvPr id="49171" name="Rectangle 19"/>
          <p:cNvSpPr>
            <a:spLocks noChangeArrowheads="1"/>
          </p:cNvSpPr>
          <p:nvPr/>
        </p:nvSpPr>
        <p:spPr bwMode="auto">
          <a:xfrm>
            <a:off x="4648200" y="4800600"/>
            <a:ext cx="384175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49172" name="Rectangle 20"/>
          <p:cNvSpPr>
            <a:spLocks noChangeArrowheads="1"/>
          </p:cNvSpPr>
          <p:nvPr/>
        </p:nvSpPr>
        <p:spPr bwMode="auto">
          <a:xfrm>
            <a:off x="6934200" y="3352800"/>
            <a:ext cx="635000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49173" name="Rectangle 21"/>
          <p:cNvSpPr>
            <a:spLocks noChangeArrowheads="1"/>
          </p:cNvSpPr>
          <p:nvPr/>
        </p:nvSpPr>
        <p:spPr bwMode="auto">
          <a:xfrm>
            <a:off x="7696200" y="3333750"/>
            <a:ext cx="384175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49174" name="Rectangle 22"/>
          <p:cNvSpPr>
            <a:spLocks noChangeArrowheads="1"/>
          </p:cNvSpPr>
          <p:nvPr/>
        </p:nvSpPr>
        <p:spPr bwMode="auto">
          <a:xfrm>
            <a:off x="5181600" y="4800600"/>
            <a:ext cx="441325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0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49175" name="Rectangle 23"/>
          <p:cNvSpPr>
            <a:spLocks noChangeArrowheads="1"/>
          </p:cNvSpPr>
          <p:nvPr/>
        </p:nvSpPr>
        <p:spPr bwMode="auto">
          <a:xfrm>
            <a:off x="1066800" y="5562600"/>
            <a:ext cx="7772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Two Nash equilibria: “Not Enter”,“Enter” = (0,95) and “Enter”,“Not Enter” = (100,0)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 autoUpdateAnimBg="0"/>
      <p:bldP spid="49171" grpId="0" animBg="1"/>
      <p:bldP spid="49172" grpId="0" animBg="1"/>
      <p:bldP spid="49173" grpId="0" animBg="1"/>
      <p:bldP spid="49174" grpId="0" animBg="1"/>
      <p:bldP spid="4917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229600" cy="838200"/>
          </a:xfrm>
        </p:spPr>
        <p:txBody>
          <a:bodyPr/>
          <a:lstStyle/>
          <a:p>
            <a:r>
              <a:rPr lang="th-TH" smtClean="0"/>
              <a:t>Strategic Trade Policy: Game theoretical approach</a:t>
            </a:r>
            <a:endParaRPr lang="th-TH"/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9AC94-4855-0145-8DB9-64E4E47B6F50}" type="slidenum">
              <a:rPr lang="en-US" smtClean="0"/>
              <a:pPr/>
              <a:t>13</a:t>
            </a:fld>
            <a:endParaRPr lang="th-TH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914400"/>
            <a:ext cx="7772400" cy="1295400"/>
          </a:xfrm>
        </p:spPr>
        <p:txBody>
          <a:bodyPr/>
          <a:lstStyle/>
          <a:p>
            <a:pPr eaLnBrk="1" hangingPunct="1"/>
            <a:r>
              <a:rPr lang="th-TH" dirty="0">
                <a:latin typeface="Angsana New" pitchFamily="-84" charset="0"/>
                <a:ea typeface="ＭＳ Ｐゴシック" pitchFamily="-84" charset="-128"/>
              </a:rPr>
              <a:t>Suppose the Airbus’s government pays a subsidy of  $25 Billion if Airbus enters, the new payoff matrix is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16125" y="1905000"/>
            <a:ext cx="6553200" cy="3665538"/>
            <a:chOff x="1270" y="1200"/>
            <a:chExt cx="4128" cy="2309"/>
          </a:xfrm>
        </p:grpSpPr>
        <p:sp>
          <p:nvSpPr>
            <p:cNvPr id="36876" name="Rectangle 5"/>
            <p:cNvSpPr>
              <a:spLocks noChangeArrowheads="1"/>
            </p:cNvSpPr>
            <p:nvPr/>
          </p:nvSpPr>
          <p:spPr bwMode="auto">
            <a:xfrm>
              <a:off x="2640" y="1748"/>
              <a:ext cx="2758" cy="1756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6877" name="Line 6"/>
            <p:cNvSpPr>
              <a:spLocks noChangeShapeType="1"/>
            </p:cNvSpPr>
            <p:nvPr/>
          </p:nvSpPr>
          <p:spPr bwMode="auto">
            <a:xfrm flipV="1">
              <a:off x="2640" y="2640"/>
              <a:ext cx="27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878" name="Line 7"/>
            <p:cNvSpPr>
              <a:spLocks noChangeShapeType="1"/>
            </p:cNvSpPr>
            <p:nvPr/>
          </p:nvSpPr>
          <p:spPr bwMode="auto">
            <a:xfrm flipV="1">
              <a:off x="4080" y="1746"/>
              <a:ext cx="0" cy="175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879" name="Rectangle 8"/>
            <p:cNvSpPr>
              <a:spLocks noChangeArrowheads="1"/>
            </p:cNvSpPr>
            <p:nvPr/>
          </p:nvSpPr>
          <p:spPr bwMode="auto">
            <a:xfrm>
              <a:off x="1270" y="2585"/>
              <a:ext cx="63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Boeing</a:t>
              </a:r>
            </a:p>
          </p:txBody>
        </p:sp>
        <p:sp>
          <p:nvSpPr>
            <p:cNvPr id="36880" name="Rectangle 9"/>
            <p:cNvSpPr>
              <a:spLocks noChangeArrowheads="1"/>
            </p:cNvSpPr>
            <p:nvPr/>
          </p:nvSpPr>
          <p:spPr bwMode="auto">
            <a:xfrm>
              <a:off x="3022" y="1392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1" name="Rectangle 10"/>
            <p:cNvSpPr>
              <a:spLocks noChangeArrowheads="1"/>
            </p:cNvSpPr>
            <p:nvPr/>
          </p:nvSpPr>
          <p:spPr bwMode="auto">
            <a:xfrm>
              <a:off x="4464" y="1409"/>
              <a:ext cx="84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 Enter</a:t>
              </a:r>
            </a:p>
          </p:txBody>
        </p:sp>
        <p:sp>
          <p:nvSpPr>
            <p:cNvPr id="36882" name="Rectangle 11"/>
            <p:cNvSpPr>
              <a:spLocks noChangeArrowheads="1"/>
            </p:cNvSpPr>
            <p:nvPr/>
          </p:nvSpPr>
          <p:spPr bwMode="auto">
            <a:xfrm>
              <a:off x="2062" y="2099"/>
              <a:ext cx="53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3" name="Rectangle 12"/>
            <p:cNvSpPr>
              <a:spLocks noChangeArrowheads="1"/>
            </p:cNvSpPr>
            <p:nvPr/>
          </p:nvSpPr>
          <p:spPr bwMode="auto">
            <a:xfrm>
              <a:off x="2001" y="2832"/>
              <a:ext cx="535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Not</a:t>
              </a:r>
            </a:p>
            <a:p>
              <a:pPr algn="ctr"/>
              <a:r>
                <a:rPr lang="en-US" sz="3200" b="1">
                  <a:solidFill>
                    <a:srgbClr val="663300"/>
                  </a:solidFill>
                  <a:ea typeface="Angsana New" pitchFamily="-84" charset="0"/>
                  <a:cs typeface="Angsana New" pitchFamily="-84" charset="0"/>
                </a:rPr>
                <a:t>Enter</a:t>
              </a:r>
            </a:p>
          </p:txBody>
        </p:sp>
        <p:sp>
          <p:nvSpPr>
            <p:cNvPr id="36884" name="Rectangle 13"/>
            <p:cNvSpPr>
              <a:spLocks noChangeArrowheads="1"/>
            </p:cNvSpPr>
            <p:nvPr/>
          </p:nvSpPr>
          <p:spPr bwMode="auto">
            <a:xfrm>
              <a:off x="3694" y="1200"/>
              <a:ext cx="697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 b="1" i="1">
                  <a:solidFill>
                    <a:srgbClr val="376546"/>
                  </a:solidFill>
                  <a:ea typeface="Angsana New" pitchFamily="-84" charset="0"/>
                  <a:cs typeface="Angsana New" pitchFamily="-84" charset="0"/>
                </a:rPr>
                <a:t>Air Bus</a:t>
              </a:r>
            </a:p>
          </p:txBody>
        </p:sp>
        <p:sp>
          <p:nvSpPr>
            <p:cNvPr id="36885" name="Rectangle 14"/>
            <p:cNvSpPr>
              <a:spLocks noChangeArrowheads="1"/>
            </p:cNvSpPr>
            <p:nvPr/>
          </p:nvSpPr>
          <p:spPr bwMode="auto">
            <a:xfrm>
              <a:off x="2925" y="1968"/>
              <a:ext cx="666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-5 , 20</a:t>
              </a:r>
            </a:p>
          </p:txBody>
        </p:sp>
        <p:sp>
          <p:nvSpPr>
            <p:cNvPr id="36886" name="Rectangle 15"/>
            <p:cNvSpPr>
              <a:spLocks noChangeArrowheads="1"/>
            </p:cNvSpPr>
            <p:nvPr/>
          </p:nvSpPr>
          <p:spPr bwMode="auto">
            <a:xfrm>
              <a:off x="4369" y="1968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100 , 0</a:t>
              </a:r>
            </a:p>
          </p:txBody>
        </p:sp>
        <p:sp>
          <p:nvSpPr>
            <p:cNvPr id="36887" name="Rectangle 16"/>
            <p:cNvSpPr>
              <a:spLocks noChangeArrowheads="1"/>
            </p:cNvSpPr>
            <p:nvPr/>
          </p:nvSpPr>
          <p:spPr bwMode="auto">
            <a:xfrm>
              <a:off x="4553" y="2880"/>
              <a:ext cx="488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0 , 0</a:t>
              </a:r>
            </a:p>
          </p:txBody>
        </p:sp>
        <p:sp>
          <p:nvSpPr>
            <p:cNvPr id="36888" name="Rectangle 17"/>
            <p:cNvSpPr>
              <a:spLocks noChangeArrowheads="1"/>
            </p:cNvSpPr>
            <p:nvPr/>
          </p:nvSpPr>
          <p:spPr bwMode="auto">
            <a:xfrm>
              <a:off x="2973" y="2880"/>
              <a:ext cx="702" cy="4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4000" b="1">
                  <a:ea typeface="Angsana New" pitchFamily="-84" charset="0"/>
                  <a:cs typeface="Angsana New" pitchFamily="-84" charset="0"/>
                </a:rPr>
                <a:t>0 , 120</a:t>
              </a:r>
            </a:p>
          </p:txBody>
        </p:sp>
      </p:grp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4648200" y="4800600"/>
            <a:ext cx="384175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4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1219" name="Rectangle 19"/>
          <p:cNvSpPr>
            <a:spLocks noChangeArrowheads="1"/>
          </p:cNvSpPr>
          <p:nvPr/>
        </p:nvSpPr>
        <p:spPr bwMode="auto">
          <a:xfrm>
            <a:off x="6934200" y="3352800"/>
            <a:ext cx="635000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4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1220" name="Rectangle 20"/>
          <p:cNvSpPr>
            <a:spLocks noChangeArrowheads="1"/>
          </p:cNvSpPr>
          <p:nvPr/>
        </p:nvSpPr>
        <p:spPr bwMode="auto">
          <a:xfrm>
            <a:off x="5257800" y="3333750"/>
            <a:ext cx="384175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4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5181600" y="4800600"/>
            <a:ext cx="609600" cy="476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 sz="4400">
              <a:ea typeface="Angsana New" pitchFamily="-84" charset="0"/>
              <a:cs typeface="Angsana New" pitchFamily="-84" charset="0"/>
            </a:endParaRP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1066800" y="5562600"/>
            <a:ext cx="7772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lnSpc>
                <a:spcPct val="90000"/>
              </a:lnSpc>
              <a:spcBef>
                <a:spcPct val="10000"/>
              </a:spcBef>
              <a:buFontTx/>
              <a:buChar char="•"/>
            </a:pPr>
            <a:r>
              <a:rPr lang="th-TH" sz="4000">
                <a:ea typeface="Angsana New" pitchFamily="-84" charset="0"/>
                <a:cs typeface="Angsana New" pitchFamily="-84" charset="0"/>
              </a:rPr>
              <a:t>There is only one Nash equilibrium: “Not Enter”,“Enter” = (0,120)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autoUpdateAnimBg="0"/>
      <p:bldP spid="51218" grpId="0" animBg="1"/>
      <p:bldP spid="51219" grpId="0" animBg="1"/>
      <p:bldP spid="51220" grpId="0" animBg="1"/>
      <p:bldP spid="51221" grpId="0" animBg="1"/>
      <p:bldP spid="51222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Dumping </a:t>
            </a:r>
            <a:endParaRPr lang="th-TH" smtClean="0"/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B7440-3858-194F-BBDD-057457826BAB}" type="slidenum">
              <a:rPr lang="en-US" smtClean="0"/>
              <a:pPr/>
              <a:t>14</a:t>
            </a:fld>
            <a:endParaRPr lang="th-TH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1143000"/>
            <a:ext cx="8458200" cy="5105400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A monopolist can use price discrimination</a:t>
            </a:r>
            <a:r>
              <a:rPr lang="th-TH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by selling the same product abroad cheaper than the one in its own market.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Necessary conditions for price discrimination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have some market power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be able to identify the different consumers with different price elasticities and charge different prices</a:t>
            </a:r>
          </a:p>
          <a:p>
            <a:pPr lvl="1" eaLnBrk="1" hangingPunct="1"/>
            <a:r>
              <a:rPr lang="en-US" sz="4000" dirty="0" smtClean="0">
                <a:latin typeface="Angsana New" pitchFamily="-84" charset="0"/>
                <a:ea typeface="ＭＳ Ｐゴシック" pitchFamily="-84" charset="-128"/>
              </a:rPr>
              <a:t>be able to prevent arbitrage </a:t>
            </a:r>
          </a:p>
          <a:p>
            <a:pPr eaLnBrk="1" hangingPunct="1"/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Maximize profit when  </a:t>
            </a:r>
            <a:r>
              <a:rPr lang="th-TH" dirty="0" smtClean="0">
                <a:latin typeface="Angsana New" pitchFamily="-84" charset="0"/>
                <a:ea typeface="ＭＳ Ｐゴシック" pitchFamily="-84" charset="-128"/>
              </a:rPr>
              <a:t> 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MR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DOM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MR</a:t>
            </a:r>
            <a:r>
              <a:rPr lang="en-US" baseline="-25000" dirty="0" smtClean="0">
                <a:latin typeface="Angsana New" pitchFamily="-84" charset="0"/>
                <a:ea typeface="ＭＳ Ｐゴシック" pitchFamily="-84" charset="-128"/>
              </a:rPr>
              <a:t>FOR</a:t>
            </a:r>
            <a:r>
              <a:rPr lang="en-US" dirty="0" smtClean="0">
                <a:latin typeface="Angsana New" pitchFamily="-84" charset="0"/>
                <a:ea typeface="ＭＳ Ｐゴシック" pitchFamily="-84" charset="-128"/>
              </a:rPr>
              <a:t> = MC</a:t>
            </a:r>
            <a:endParaRPr lang="th-TH" dirty="0" smtClean="0">
              <a:latin typeface="Angsana New" pitchFamily="-84" charset="0"/>
              <a:ea typeface="ＭＳ Ｐゴシック" pitchFamily="-8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5400" b="0">
                <a:latin typeface="AngsanaUPC" pitchFamily="-84" charset="0"/>
                <a:ea typeface="ＭＳ Ｐゴシック" pitchFamily="-84" charset="-128"/>
              </a:rPr>
              <a:t>Dumping</a:t>
            </a:r>
            <a:endParaRPr lang="th-TH" sz="5400" b="0">
              <a:latin typeface="AngsanaUPC" pitchFamily="-84" charset="0"/>
              <a:ea typeface="ＭＳ Ｐゴシック" pitchFamily="-84" charset="-128"/>
            </a:endParaRPr>
          </a:p>
        </p:txBody>
      </p:sp>
      <p:sp>
        <p:nvSpPr>
          <p:cNvPr id="3994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6922DD1-1A9A-7F4E-82D8-691FC67D8791}" type="slidenum">
              <a:rPr lang="en-US" smtClean="0">
                <a:latin typeface="AngsanaUPC" pitchFamily="-84" charset="0"/>
                <a:ea typeface="ＭＳ Ｐゴシック" pitchFamily="-84" charset="-128"/>
                <a:cs typeface="ＭＳ Ｐゴシック" pitchFamily="-84" charset="-128"/>
              </a:rPr>
              <a:pPr/>
              <a:t>15</a:t>
            </a:fld>
            <a:endParaRPr lang="th-TH" smtClean="0">
              <a:latin typeface="Angsana New" pitchFamily="-84" charset="0"/>
              <a:ea typeface="ＭＳ Ｐゴシック" pitchFamily="-84" charset="-128"/>
              <a:cs typeface="ＭＳ Ｐゴシック" pitchFamily="-84" charset="-128"/>
            </a:endParaRPr>
          </a:p>
        </p:txBody>
      </p:sp>
      <p:sp>
        <p:nvSpPr>
          <p:cNvPr id="39941" name="Line 3"/>
          <p:cNvSpPr>
            <a:spLocks noChangeShapeType="1"/>
          </p:cNvSpPr>
          <p:nvPr/>
        </p:nvSpPr>
        <p:spPr bwMode="auto">
          <a:xfrm flipV="1">
            <a:off x="1676400" y="1462088"/>
            <a:ext cx="0" cy="411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2" name="Line 4"/>
          <p:cNvSpPr>
            <a:spLocks noChangeShapeType="1"/>
          </p:cNvSpPr>
          <p:nvPr/>
        </p:nvSpPr>
        <p:spPr bwMode="auto">
          <a:xfrm flipV="1">
            <a:off x="1676400" y="5576888"/>
            <a:ext cx="5943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3" name="Text Box 11"/>
          <p:cNvSpPr txBox="1">
            <a:spLocks noChangeArrowheads="1"/>
          </p:cNvSpPr>
          <p:nvPr/>
        </p:nvSpPr>
        <p:spPr bwMode="auto">
          <a:xfrm>
            <a:off x="1371600" y="1081088"/>
            <a:ext cx="609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P</a:t>
            </a:r>
            <a:endParaRPr lang="th-TH"/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514600" y="1538288"/>
            <a:ext cx="4300538" cy="3581400"/>
            <a:chOff x="1392" y="768"/>
            <a:chExt cx="2709" cy="2256"/>
          </a:xfrm>
        </p:grpSpPr>
        <p:sp>
          <p:nvSpPr>
            <p:cNvPr id="39968" name="Line 5"/>
            <p:cNvSpPr>
              <a:spLocks noChangeShapeType="1"/>
            </p:cNvSpPr>
            <p:nvPr/>
          </p:nvSpPr>
          <p:spPr bwMode="auto">
            <a:xfrm>
              <a:off x="1392" y="768"/>
              <a:ext cx="877" cy="20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9" name="Line 6"/>
            <p:cNvSpPr>
              <a:spLocks noChangeShapeType="1"/>
            </p:cNvSpPr>
            <p:nvPr/>
          </p:nvSpPr>
          <p:spPr bwMode="auto">
            <a:xfrm>
              <a:off x="1824" y="768"/>
              <a:ext cx="1680" cy="20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70" name="Rectangle 14"/>
            <p:cNvSpPr>
              <a:spLocks noChangeArrowheads="1"/>
            </p:cNvSpPr>
            <p:nvPr/>
          </p:nvSpPr>
          <p:spPr bwMode="auto">
            <a:xfrm>
              <a:off x="2160" y="2697"/>
              <a:ext cx="579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MR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  <p:sp>
          <p:nvSpPr>
            <p:cNvPr id="39971" name="Rectangle 15"/>
            <p:cNvSpPr>
              <a:spLocks noChangeArrowheads="1"/>
            </p:cNvSpPr>
            <p:nvPr/>
          </p:nvSpPr>
          <p:spPr bwMode="auto">
            <a:xfrm>
              <a:off x="3645" y="2688"/>
              <a:ext cx="4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D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</p:grpSp>
      <p:grpSp>
        <p:nvGrpSpPr>
          <p:cNvPr id="3" name="Group 31"/>
          <p:cNvGrpSpPr>
            <a:grpSpLocks/>
          </p:cNvGrpSpPr>
          <p:nvPr/>
        </p:nvGrpSpPr>
        <p:grpSpPr bwMode="auto">
          <a:xfrm>
            <a:off x="5600700" y="3519488"/>
            <a:ext cx="495300" cy="2500312"/>
            <a:chOff x="3336" y="2016"/>
            <a:chExt cx="312" cy="1575"/>
          </a:xfrm>
        </p:grpSpPr>
        <p:sp>
          <p:nvSpPr>
            <p:cNvPr id="39966" name="Line 10"/>
            <p:cNvSpPr>
              <a:spLocks noChangeShapeType="1"/>
            </p:cNvSpPr>
            <p:nvPr/>
          </p:nvSpPr>
          <p:spPr bwMode="auto">
            <a:xfrm flipH="1">
              <a:off x="3452" y="2016"/>
              <a:ext cx="4" cy="12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7" name="Rectangle 17"/>
            <p:cNvSpPr>
              <a:spLocks noChangeArrowheads="1"/>
            </p:cNvSpPr>
            <p:nvPr/>
          </p:nvSpPr>
          <p:spPr bwMode="auto">
            <a:xfrm>
              <a:off x="3336" y="3264"/>
              <a:ext cx="31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Q</a:t>
              </a:r>
              <a:r>
                <a:rPr lang="en-US" baseline="-25000"/>
                <a:t>M</a:t>
              </a:r>
              <a:endParaRPr lang="th-TH" baseline="-25000"/>
            </a:p>
          </p:txBody>
        </p:sp>
      </p:grpSp>
      <p:sp>
        <p:nvSpPr>
          <p:cNvPr id="39946" name="Text Box 20"/>
          <p:cNvSpPr txBox="1">
            <a:spLocks noChangeArrowheads="1"/>
          </p:cNvSpPr>
          <p:nvPr/>
        </p:nvSpPr>
        <p:spPr bwMode="auto">
          <a:xfrm>
            <a:off x="7696200" y="5286375"/>
            <a:ext cx="609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Q</a:t>
            </a:r>
            <a:endParaRPr lang="th-TH"/>
          </a:p>
        </p:txBody>
      </p: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1676400" y="6034088"/>
            <a:ext cx="1752600" cy="671512"/>
            <a:chOff x="864" y="3504"/>
            <a:chExt cx="1104" cy="423"/>
          </a:xfrm>
        </p:grpSpPr>
        <p:sp>
          <p:nvSpPr>
            <p:cNvPr id="39964" name="AutoShape 18"/>
            <p:cNvSpPr>
              <a:spLocks/>
            </p:cNvSpPr>
            <p:nvPr/>
          </p:nvSpPr>
          <p:spPr bwMode="auto">
            <a:xfrm rot="-5400000">
              <a:off x="1248" y="3120"/>
              <a:ext cx="192" cy="960"/>
            </a:xfrm>
            <a:prstGeom prst="leftBrace">
              <a:avLst>
                <a:gd name="adj1" fmla="val 41667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9965" name="Text Box 21"/>
            <p:cNvSpPr txBox="1">
              <a:spLocks noChangeArrowheads="1"/>
            </p:cNvSpPr>
            <p:nvPr/>
          </p:nvSpPr>
          <p:spPr bwMode="auto">
            <a:xfrm>
              <a:off x="864" y="3600"/>
              <a:ext cx="110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>
                  <a:ea typeface="Angsana New" pitchFamily="-84" charset="0"/>
                  <a:cs typeface="Angsana New" pitchFamily="-84" charset="0"/>
                </a:rPr>
                <a:t>Domestic sales</a:t>
              </a:r>
            </a:p>
          </p:txBody>
        </p:sp>
      </p:grp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3276600" y="6034088"/>
            <a:ext cx="2438400" cy="671512"/>
            <a:chOff x="1872" y="3504"/>
            <a:chExt cx="1536" cy="423"/>
          </a:xfrm>
        </p:grpSpPr>
        <p:sp>
          <p:nvSpPr>
            <p:cNvPr id="39962" name="AutoShape 19"/>
            <p:cNvSpPr>
              <a:spLocks/>
            </p:cNvSpPr>
            <p:nvPr/>
          </p:nvSpPr>
          <p:spPr bwMode="auto">
            <a:xfrm rot="-5400000">
              <a:off x="2544" y="2832"/>
              <a:ext cx="192" cy="1536"/>
            </a:xfrm>
            <a:prstGeom prst="leftBrace">
              <a:avLst>
                <a:gd name="adj1" fmla="val 66667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>
                <a:ea typeface="Angsana New" pitchFamily="-84" charset="0"/>
                <a:cs typeface="Angsana New" pitchFamily="-84" charset="0"/>
              </a:endParaRPr>
            </a:p>
          </p:txBody>
        </p:sp>
        <p:sp>
          <p:nvSpPr>
            <p:cNvPr id="39963" name="Text Box 22"/>
            <p:cNvSpPr txBox="1">
              <a:spLocks noChangeArrowheads="1"/>
            </p:cNvSpPr>
            <p:nvPr/>
          </p:nvSpPr>
          <p:spPr bwMode="auto">
            <a:xfrm>
              <a:off x="2400" y="3600"/>
              <a:ext cx="57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>
                  <a:ea typeface="Angsana New" pitchFamily="-84" charset="0"/>
                  <a:cs typeface="Angsana New" pitchFamily="-84" charset="0"/>
                </a:rPr>
                <a:t>Exports</a:t>
              </a:r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1676400" y="1684338"/>
            <a:ext cx="2095500" cy="4335462"/>
            <a:chOff x="864" y="860"/>
            <a:chExt cx="1320" cy="2731"/>
          </a:xfrm>
        </p:grpSpPr>
        <p:sp>
          <p:nvSpPr>
            <p:cNvPr id="39959" name="Freeform 9"/>
            <p:cNvSpPr>
              <a:spLocks/>
            </p:cNvSpPr>
            <p:nvPr/>
          </p:nvSpPr>
          <p:spPr bwMode="auto">
            <a:xfrm>
              <a:off x="864" y="912"/>
              <a:ext cx="1056" cy="2400"/>
            </a:xfrm>
            <a:custGeom>
              <a:avLst/>
              <a:gdLst>
                <a:gd name="T0" fmla="*/ 1333 w 1008"/>
                <a:gd name="T1" fmla="*/ 5738 h 2016"/>
                <a:gd name="T2" fmla="*/ 1333 w 1008"/>
                <a:gd name="T3" fmla="*/ 0 h 2016"/>
                <a:gd name="T4" fmla="*/ 0 w 1008"/>
                <a:gd name="T5" fmla="*/ 0 h 2016"/>
                <a:gd name="T6" fmla="*/ 0 60000 65536"/>
                <a:gd name="T7" fmla="*/ 0 60000 65536"/>
                <a:gd name="T8" fmla="*/ 0 60000 65536"/>
                <a:gd name="T9" fmla="*/ 0 w 1008"/>
                <a:gd name="T10" fmla="*/ 0 h 2016"/>
                <a:gd name="T11" fmla="*/ 1008 w 1008"/>
                <a:gd name="T12" fmla="*/ 2016 h 201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08" h="2016">
                  <a:moveTo>
                    <a:pt x="1008" y="2016"/>
                  </a:moveTo>
                  <a:lnTo>
                    <a:pt x="1008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0" name="Rectangle 16"/>
            <p:cNvSpPr>
              <a:spLocks noChangeArrowheads="1"/>
            </p:cNvSpPr>
            <p:nvPr/>
          </p:nvSpPr>
          <p:spPr bwMode="auto">
            <a:xfrm>
              <a:off x="1728" y="3264"/>
              <a:ext cx="4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en-US"/>
                <a:t>Q</a:t>
              </a:r>
              <a:r>
                <a:rPr lang="en-US" baseline="-25000"/>
                <a:t>DOM</a:t>
              </a:r>
              <a:endParaRPr lang="th-TH" baseline="-25000"/>
            </a:p>
          </p:txBody>
        </p:sp>
        <p:sp>
          <p:nvSpPr>
            <p:cNvPr id="39961" name="Oval 25"/>
            <p:cNvSpPr>
              <a:spLocks noChangeAspect="1" noChangeArrowheads="1"/>
            </p:cNvSpPr>
            <p:nvPr/>
          </p:nvSpPr>
          <p:spPr bwMode="auto">
            <a:xfrm>
              <a:off x="1884" y="860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2514600" y="1843088"/>
            <a:ext cx="4038600" cy="2895600"/>
            <a:chOff x="1392" y="960"/>
            <a:chExt cx="2544" cy="1824"/>
          </a:xfrm>
        </p:grpSpPr>
        <p:sp>
          <p:nvSpPr>
            <p:cNvPr id="39957" name="Arc 24"/>
            <p:cNvSpPr>
              <a:spLocks/>
            </p:cNvSpPr>
            <p:nvPr/>
          </p:nvSpPr>
          <p:spPr bwMode="auto">
            <a:xfrm flipV="1">
              <a:off x="1392" y="1344"/>
              <a:ext cx="2352" cy="144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8" name="Text Box 35"/>
            <p:cNvSpPr txBox="1">
              <a:spLocks noChangeArrowheads="1"/>
            </p:cNvSpPr>
            <p:nvPr/>
          </p:nvSpPr>
          <p:spPr bwMode="auto">
            <a:xfrm>
              <a:off x="3552" y="960"/>
              <a:ext cx="38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MC</a:t>
              </a:r>
              <a:endParaRPr lang="th-TH"/>
            </a:p>
          </p:txBody>
        </p: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990600" y="3152775"/>
            <a:ext cx="7772400" cy="519113"/>
            <a:chOff x="432" y="1785"/>
            <a:chExt cx="4896" cy="327"/>
          </a:xfrm>
        </p:grpSpPr>
        <p:sp>
          <p:nvSpPr>
            <p:cNvPr id="39952" name="Line 8"/>
            <p:cNvSpPr>
              <a:spLocks noChangeShapeType="1"/>
            </p:cNvSpPr>
            <p:nvPr/>
          </p:nvSpPr>
          <p:spPr bwMode="auto">
            <a:xfrm>
              <a:off x="864" y="2016"/>
              <a:ext cx="33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3" name="Text Box 12"/>
            <p:cNvSpPr txBox="1">
              <a:spLocks noChangeArrowheads="1"/>
            </p:cNvSpPr>
            <p:nvPr/>
          </p:nvSpPr>
          <p:spPr bwMode="auto">
            <a:xfrm>
              <a:off x="432" y="1785"/>
              <a:ext cx="43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P</a:t>
              </a:r>
              <a:r>
                <a:rPr lang="en-US" baseline="-25000" dirty="0"/>
                <a:t>FOR</a:t>
              </a:r>
              <a:endParaRPr lang="th-TH" dirty="0"/>
            </a:p>
          </p:txBody>
        </p:sp>
        <p:sp>
          <p:nvSpPr>
            <p:cNvPr id="39954" name="Text Box 13"/>
            <p:cNvSpPr txBox="1">
              <a:spLocks noChangeArrowheads="1"/>
            </p:cNvSpPr>
            <p:nvPr/>
          </p:nvSpPr>
          <p:spPr bwMode="auto">
            <a:xfrm>
              <a:off x="4176" y="1785"/>
              <a:ext cx="115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D</a:t>
              </a:r>
              <a:r>
                <a:rPr lang="en-US" baseline="-25000"/>
                <a:t>FOR</a:t>
              </a:r>
              <a:r>
                <a:rPr lang="en-US"/>
                <a:t> =  MR</a:t>
              </a:r>
              <a:r>
                <a:rPr lang="en-US" baseline="-25000"/>
                <a:t>FOR</a:t>
              </a:r>
              <a:endParaRPr lang="th-TH" baseline="-25000"/>
            </a:p>
          </p:txBody>
        </p:sp>
        <p:sp>
          <p:nvSpPr>
            <p:cNvPr id="39955" name="Oval 26"/>
            <p:cNvSpPr>
              <a:spLocks noChangeAspect="1" noChangeArrowheads="1"/>
            </p:cNvSpPr>
            <p:nvPr/>
          </p:nvSpPr>
          <p:spPr bwMode="auto">
            <a:xfrm>
              <a:off x="1887" y="1969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6" name="Oval 27"/>
            <p:cNvSpPr>
              <a:spLocks noChangeAspect="1" noChangeArrowheads="1"/>
            </p:cNvSpPr>
            <p:nvPr/>
          </p:nvSpPr>
          <p:spPr bwMode="auto">
            <a:xfrm>
              <a:off x="3411" y="1990"/>
              <a:ext cx="73" cy="7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6" name="Footer Placeholder 3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001000" cy="4724400"/>
          </a:xfrm>
        </p:spPr>
        <p:txBody>
          <a:bodyPr/>
          <a:lstStyle/>
          <a:p>
            <a:r>
              <a:rPr lang="en-US" dirty="0" smtClean="0"/>
              <a:t>An imported product is being dumped if its price is below the price that the exporter charges in its own local market.</a:t>
            </a:r>
          </a:p>
          <a:p>
            <a:r>
              <a:rPr lang="en-US" dirty="0" smtClean="0"/>
              <a:t>If the exporter’s local price is not available, then dumping is determined by comparing the import price to:</a:t>
            </a:r>
          </a:p>
          <a:p>
            <a:pPr lvl="1"/>
            <a:r>
              <a:rPr lang="en-US" dirty="0" smtClean="0"/>
              <a:t>A price charged for the product in a third market, or</a:t>
            </a:r>
          </a:p>
          <a:p>
            <a:pPr lvl="1"/>
            <a:r>
              <a:rPr lang="en-US" dirty="0" smtClean="0"/>
              <a:t>The exporter’s average costs of production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838200"/>
            <a:ext cx="8305800" cy="4724400"/>
          </a:xfrm>
        </p:spPr>
        <p:txBody>
          <a:bodyPr/>
          <a:lstStyle/>
          <a:p>
            <a:r>
              <a:rPr lang="en-US" dirty="0" smtClean="0"/>
              <a:t>Anti-dumping Duty</a:t>
            </a:r>
          </a:p>
          <a:p>
            <a:pPr lvl="1"/>
            <a:r>
              <a:rPr lang="en-US" dirty="0" smtClean="0"/>
              <a:t>The amount of the antidumping duty is calculated as the difference between the exporter’s local price and the “dumped” price in the importing country.</a:t>
            </a:r>
          </a:p>
          <a:p>
            <a:pPr lvl="1"/>
            <a:r>
              <a:rPr lang="en-US" dirty="0" smtClean="0"/>
              <a:t>The purpose of the duty is to raise the price of the dumped good and protect domestic producers.</a:t>
            </a:r>
          </a:p>
          <a:p>
            <a:pPr lvl="1"/>
            <a:r>
              <a:rPr lang="en-US" dirty="0" smtClean="0"/>
              <a:t>The fact that the higher price also raises prices for domestic consumers and causes a deadweight loss for the importing country is not taken into account when deciding on whether or not to apply the tariff.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914400"/>
            <a:ext cx="8534400" cy="4724400"/>
          </a:xfrm>
        </p:spPr>
        <p:txBody>
          <a:bodyPr/>
          <a:lstStyle/>
          <a:p>
            <a:pPr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Calculation of Antidumping Duty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To see why firms increase prices before an antidumping duty is applied we need to see how the duty is calculated.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The duty is based on the Foreign firm’s local price.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For example, if the local price is $10 and the export price to Home is $6, the antidumping duty is $4—the difference in the local price and the export price.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r>
              <a:rPr lang="en-US" dirty="0" smtClean="0"/>
              <a:t>This method creates an incentive for the Foreign firm to raise its export price even before the tariff is applied so the duty will be lower.</a:t>
            </a:r>
          </a:p>
          <a:p>
            <a:pPr lvl="1">
              <a:lnSpc>
                <a:spcPts val="41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bldLvl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Calculation of Antidumping Duty</a:t>
            </a:r>
          </a:p>
          <a:p>
            <a:pPr lvl="1"/>
            <a:r>
              <a:rPr lang="en-US" dirty="0" smtClean="0"/>
              <a:t>So using our same example, if they charge an export price of $8 instead of $6 but keep the local price at $10, the duty is now only $2.</a:t>
            </a:r>
          </a:p>
          <a:p>
            <a:pPr lvl="1"/>
            <a:r>
              <a:rPr lang="en-US" dirty="0" smtClean="0"/>
              <a:t>A price of $10, would avoid the duty all together.</a:t>
            </a:r>
          </a:p>
          <a:p>
            <a:pPr lvl="1"/>
            <a:r>
              <a:rPr lang="en-US" dirty="0" smtClean="0"/>
              <a:t>This increase in the import price results in a terms-of-trade loss for the Home country.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 bldLvl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reeform 57"/>
          <p:cNvSpPr>
            <a:spLocks/>
          </p:cNvSpPr>
          <p:nvPr/>
        </p:nvSpPr>
        <p:spPr bwMode="auto">
          <a:xfrm rot="10800000">
            <a:off x="2085975" y="3503613"/>
            <a:ext cx="258763" cy="598487"/>
          </a:xfrm>
          <a:custGeom>
            <a:avLst/>
            <a:gdLst>
              <a:gd name="T0" fmla="*/ 2147483647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2147483647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288" y="0"/>
                </a:moveTo>
                <a:lnTo>
                  <a:pt x="0" y="432"/>
                </a:lnTo>
                <a:lnTo>
                  <a:pt x="288" y="432"/>
                </a:lnTo>
                <a:lnTo>
                  <a:pt x="288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59" name="Freeform 56"/>
          <p:cNvSpPr>
            <a:spLocks/>
          </p:cNvSpPr>
          <p:nvPr/>
        </p:nvSpPr>
        <p:spPr bwMode="auto">
          <a:xfrm>
            <a:off x="1646238" y="3530600"/>
            <a:ext cx="457200" cy="571500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60" name="Freeform 40"/>
          <p:cNvSpPr>
            <a:spLocks/>
          </p:cNvSpPr>
          <p:nvPr/>
        </p:nvSpPr>
        <p:spPr bwMode="auto">
          <a:xfrm>
            <a:off x="2351088" y="3521075"/>
            <a:ext cx="515937" cy="601663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pitchFamily="-84" charset="0"/>
                <a:ea typeface="ＭＳ Ｐゴシック" pitchFamily="-84" charset="-128"/>
              </a:rPr>
              <a:t>Policy Response to Dumping</a:t>
            </a:r>
          </a:p>
        </p:txBody>
      </p:sp>
      <p:sp>
        <p:nvSpPr>
          <p:cNvPr id="45062" name="Line 5"/>
          <p:cNvSpPr>
            <a:spLocks noChangeShapeType="1"/>
          </p:cNvSpPr>
          <p:nvPr/>
        </p:nvSpPr>
        <p:spPr bwMode="auto">
          <a:xfrm>
            <a:off x="2370138" y="3498850"/>
            <a:ext cx="0" cy="612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3" name="Line 6"/>
          <p:cNvSpPr>
            <a:spLocks noChangeShapeType="1"/>
          </p:cNvSpPr>
          <p:nvPr/>
        </p:nvSpPr>
        <p:spPr bwMode="auto">
          <a:xfrm>
            <a:off x="2859088" y="3494088"/>
            <a:ext cx="0" cy="612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64" name="Text Box 7"/>
          <p:cNvSpPr txBox="1">
            <a:spLocks noChangeArrowheads="1"/>
          </p:cNvSpPr>
          <p:nvPr/>
        </p:nvSpPr>
        <p:spPr bwMode="auto">
          <a:xfrm>
            <a:off x="1905000" y="5105400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Q</a:t>
            </a:r>
            <a:r>
              <a:rPr lang="en-US" baseline="-25000"/>
              <a:t>S</a:t>
            </a:r>
            <a:r>
              <a:rPr lang="en-US"/>
              <a:t>  Q</a:t>
            </a:r>
            <a:r>
              <a:rPr lang="en-US" baseline="30000"/>
              <a:t>/</a:t>
            </a:r>
            <a:r>
              <a:rPr lang="en-US" baseline="-25000"/>
              <a:t>S</a:t>
            </a:r>
            <a:r>
              <a:rPr lang="en-US"/>
              <a:t>   Q</a:t>
            </a:r>
            <a:r>
              <a:rPr lang="en-US" baseline="30000"/>
              <a:t>/</a:t>
            </a:r>
            <a:r>
              <a:rPr lang="en-US" baseline="-25000"/>
              <a:t>D</a:t>
            </a:r>
            <a:r>
              <a:rPr lang="en-US"/>
              <a:t> Q</a:t>
            </a:r>
            <a:r>
              <a:rPr lang="en-US" baseline="-25000"/>
              <a:t>D</a:t>
            </a:r>
            <a:endParaRPr lang="en-US"/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508375" y="4572000"/>
            <a:ext cx="301625" cy="22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200"/>
              <a:t>D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1389063" y="3968750"/>
            <a:ext cx="223837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  <a:r>
              <a:rPr lang="en-US" baseline="-25000"/>
              <a:t>1</a:t>
            </a:r>
            <a:endParaRPr lang="en-US"/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1065213" y="2147888"/>
            <a:ext cx="587375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Price</a:t>
            </a:r>
          </a:p>
        </p:txBody>
      </p:sp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2879725" y="1905000"/>
            <a:ext cx="323850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S</a:t>
            </a:r>
          </a:p>
        </p:txBody>
      </p:sp>
      <p:sp>
        <p:nvSpPr>
          <p:cNvPr id="45069" name="Freeform 13"/>
          <p:cNvSpPr>
            <a:spLocks/>
          </p:cNvSpPr>
          <p:nvPr/>
        </p:nvSpPr>
        <p:spPr bwMode="auto">
          <a:xfrm>
            <a:off x="2865438" y="3503613"/>
            <a:ext cx="258762" cy="611187"/>
          </a:xfrm>
          <a:custGeom>
            <a:avLst/>
            <a:gdLst>
              <a:gd name="T0" fmla="*/ 0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0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0" y="0"/>
                </a:moveTo>
                <a:lnTo>
                  <a:pt x="0" y="432"/>
                </a:lnTo>
                <a:lnTo>
                  <a:pt x="288" y="432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70" name="Line 14"/>
          <p:cNvSpPr>
            <a:spLocks noChangeShapeType="1"/>
          </p:cNvSpPr>
          <p:nvPr/>
        </p:nvSpPr>
        <p:spPr bwMode="auto">
          <a:xfrm>
            <a:off x="1638300" y="2301875"/>
            <a:ext cx="0" cy="286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1" name="Line 15"/>
          <p:cNvSpPr>
            <a:spLocks noChangeShapeType="1"/>
          </p:cNvSpPr>
          <p:nvPr/>
        </p:nvSpPr>
        <p:spPr bwMode="auto">
          <a:xfrm>
            <a:off x="1638300" y="5162550"/>
            <a:ext cx="21986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2" name="Line 17"/>
          <p:cNvSpPr>
            <a:spLocks noChangeShapeType="1"/>
          </p:cNvSpPr>
          <p:nvPr/>
        </p:nvSpPr>
        <p:spPr bwMode="auto">
          <a:xfrm>
            <a:off x="2370138" y="2301875"/>
            <a:ext cx="1100137" cy="2654300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3" name="Line 18"/>
          <p:cNvSpPr>
            <a:spLocks noChangeShapeType="1"/>
          </p:cNvSpPr>
          <p:nvPr/>
        </p:nvSpPr>
        <p:spPr bwMode="auto">
          <a:xfrm>
            <a:off x="2370138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4" name="Line 19"/>
          <p:cNvSpPr>
            <a:spLocks noChangeShapeType="1"/>
          </p:cNvSpPr>
          <p:nvPr/>
        </p:nvSpPr>
        <p:spPr bwMode="auto">
          <a:xfrm>
            <a:off x="2859088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5" name="Line 20"/>
          <p:cNvSpPr>
            <a:spLocks noChangeShapeType="1"/>
          </p:cNvSpPr>
          <p:nvPr/>
        </p:nvSpPr>
        <p:spPr bwMode="auto">
          <a:xfrm>
            <a:off x="2125663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6" name="Line 21"/>
          <p:cNvSpPr>
            <a:spLocks noChangeShapeType="1"/>
          </p:cNvSpPr>
          <p:nvPr/>
        </p:nvSpPr>
        <p:spPr bwMode="auto">
          <a:xfrm>
            <a:off x="3103563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77" name="Freeform 22"/>
          <p:cNvSpPr>
            <a:spLocks/>
          </p:cNvSpPr>
          <p:nvPr/>
        </p:nvSpPr>
        <p:spPr bwMode="auto">
          <a:xfrm>
            <a:off x="2108200" y="3527425"/>
            <a:ext cx="258763" cy="598488"/>
          </a:xfrm>
          <a:custGeom>
            <a:avLst/>
            <a:gdLst>
              <a:gd name="T0" fmla="*/ 2147483647 w 288"/>
              <a:gd name="T1" fmla="*/ 0 h 432"/>
              <a:gd name="T2" fmla="*/ 0 w 288"/>
              <a:gd name="T3" fmla="*/ 2147483647 h 432"/>
              <a:gd name="T4" fmla="*/ 2147483647 w 288"/>
              <a:gd name="T5" fmla="*/ 2147483647 h 432"/>
              <a:gd name="T6" fmla="*/ 2147483647 w 288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432"/>
              <a:gd name="T14" fmla="*/ 288 w 288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432">
                <a:moveTo>
                  <a:pt x="288" y="0"/>
                </a:moveTo>
                <a:lnTo>
                  <a:pt x="0" y="432"/>
                </a:lnTo>
                <a:lnTo>
                  <a:pt x="288" y="432"/>
                </a:lnTo>
                <a:lnTo>
                  <a:pt x="288" y="0"/>
                </a:lnTo>
                <a:close/>
              </a:path>
            </a:pathLst>
          </a:custGeom>
          <a:solidFill>
            <a:srgbClr val="FF99CC"/>
          </a:solidFill>
          <a:ln w="9525">
            <a:noFill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78" name="Text Box 23"/>
          <p:cNvSpPr txBox="1">
            <a:spLocks noChangeArrowheads="1"/>
          </p:cNvSpPr>
          <p:nvPr/>
        </p:nvSpPr>
        <p:spPr bwMode="auto">
          <a:xfrm>
            <a:off x="2057400" y="2743200"/>
            <a:ext cx="4730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B</a:t>
            </a:r>
            <a:endParaRPr lang="en-US"/>
          </a:p>
        </p:txBody>
      </p:sp>
      <p:sp>
        <p:nvSpPr>
          <p:cNvPr id="45079" name="Text Box 24"/>
          <p:cNvSpPr txBox="1">
            <a:spLocks noChangeArrowheads="1"/>
          </p:cNvSpPr>
          <p:nvPr/>
        </p:nvSpPr>
        <p:spPr bwMode="auto">
          <a:xfrm>
            <a:off x="4764088" y="2147888"/>
            <a:ext cx="2730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</a:p>
        </p:txBody>
      </p:sp>
      <p:sp>
        <p:nvSpPr>
          <p:cNvPr id="45080" name="Text Box 25"/>
          <p:cNvSpPr txBox="1">
            <a:spLocks noChangeArrowheads="1"/>
          </p:cNvSpPr>
          <p:nvPr/>
        </p:nvSpPr>
        <p:spPr bwMode="auto">
          <a:xfrm>
            <a:off x="6986588" y="5153025"/>
            <a:ext cx="809625" cy="2206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Imports</a:t>
            </a:r>
          </a:p>
        </p:txBody>
      </p:sp>
      <p:sp>
        <p:nvSpPr>
          <p:cNvPr id="45081" name="Line 28"/>
          <p:cNvSpPr>
            <a:spLocks noChangeShapeType="1"/>
          </p:cNvSpPr>
          <p:nvPr/>
        </p:nvSpPr>
        <p:spPr bwMode="auto">
          <a:xfrm>
            <a:off x="6159500" y="4140200"/>
            <a:ext cx="0" cy="102235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2" name="Line 29"/>
          <p:cNvSpPr>
            <a:spLocks noChangeShapeType="1"/>
          </p:cNvSpPr>
          <p:nvPr/>
        </p:nvSpPr>
        <p:spPr bwMode="auto">
          <a:xfrm>
            <a:off x="5451475" y="3527425"/>
            <a:ext cx="0" cy="163512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3" name="Freeform 30"/>
          <p:cNvSpPr>
            <a:spLocks/>
          </p:cNvSpPr>
          <p:nvPr/>
        </p:nvSpPr>
        <p:spPr bwMode="auto">
          <a:xfrm>
            <a:off x="5441950" y="3509963"/>
            <a:ext cx="733425" cy="612775"/>
          </a:xfrm>
          <a:custGeom>
            <a:avLst/>
            <a:gdLst>
              <a:gd name="T0" fmla="*/ 0 w 864"/>
              <a:gd name="T1" fmla="*/ 0 h 432"/>
              <a:gd name="T2" fmla="*/ 0 w 864"/>
              <a:gd name="T3" fmla="*/ 2147483647 h 432"/>
              <a:gd name="T4" fmla="*/ 2147483647 w 864"/>
              <a:gd name="T5" fmla="*/ 2147483647 h 432"/>
              <a:gd name="T6" fmla="*/ 0 w 864"/>
              <a:gd name="T7" fmla="*/ 0 h 432"/>
              <a:gd name="T8" fmla="*/ 0 60000 65536"/>
              <a:gd name="T9" fmla="*/ 0 60000 65536"/>
              <a:gd name="T10" fmla="*/ 0 60000 65536"/>
              <a:gd name="T11" fmla="*/ 0 60000 65536"/>
              <a:gd name="T12" fmla="*/ 0 w 864"/>
              <a:gd name="T13" fmla="*/ 0 h 432"/>
              <a:gd name="T14" fmla="*/ 864 w 864"/>
              <a:gd name="T15" fmla="*/ 432 h 4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4" h="432">
                <a:moveTo>
                  <a:pt x="0" y="0"/>
                </a:moveTo>
                <a:lnTo>
                  <a:pt x="0" y="432"/>
                </a:lnTo>
                <a:lnTo>
                  <a:pt x="864" y="432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84" name="Text Box 31"/>
          <p:cNvSpPr txBox="1">
            <a:spLocks noChangeArrowheads="1"/>
          </p:cNvSpPr>
          <p:nvPr/>
        </p:nvSpPr>
        <p:spPr bwMode="auto">
          <a:xfrm>
            <a:off x="5416550" y="5211763"/>
            <a:ext cx="1195388" cy="361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M</a:t>
            </a:r>
            <a:r>
              <a:rPr lang="en-US" baseline="-25000"/>
              <a:t>2</a:t>
            </a:r>
            <a:r>
              <a:rPr lang="en-US"/>
              <a:t>        M</a:t>
            </a:r>
            <a:r>
              <a:rPr lang="en-US" baseline="-25000"/>
              <a:t>1</a:t>
            </a:r>
            <a:endParaRPr lang="en-US"/>
          </a:p>
        </p:txBody>
      </p:sp>
      <p:sp>
        <p:nvSpPr>
          <p:cNvPr id="45085" name="Text Box 32"/>
          <p:cNvSpPr txBox="1">
            <a:spLocks noChangeArrowheads="1"/>
          </p:cNvSpPr>
          <p:nvPr/>
        </p:nvSpPr>
        <p:spPr bwMode="auto">
          <a:xfrm>
            <a:off x="6905625" y="4591050"/>
            <a:ext cx="323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M</a:t>
            </a:r>
          </a:p>
        </p:txBody>
      </p:sp>
      <p:sp>
        <p:nvSpPr>
          <p:cNvPr id="45086" name="Line 33"/>
          <p:cNvSpPr>
            <a:spLocks noChangeShapeType="1"/>
          </p:cNvSpPr>
          <p:nvPr/>
        </p:nvSpPr>
        <p:spPr bwMode="auto">
          <a:xfrm>
            <a:off x="4937125" y="2301875"/>
            <a:ext cx="0" cy="286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7" name="Text Box 34"/>
          <p:cNvSpPr txBox="1">
            <a:spLocks noChangeArrowheads="1"/>
          </p:cNvSpPr>
          <p:nvPr/>
        </p:nvSpPr>
        <p:spPr bwMode="auto">
          <a:xfrm>
            <a:off x="6069013" y="3240088"/>
            <a:ext cx="1169987" cy="40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600"/>
              <a:t>B+E</a:t>
            </a:r>
          </a:p>
        </p:txBody>
      </p:sp>
      <p:sp>
        <p:nvSpPr>
          <p:cNvPr id="45088" name="Line 35"/>
          <p:cNvSpPr>
            <a:spLocks noChangeShapeType="1"/>
          </p:cNvSpPr>
          <p:nvPr/>
        </p:nvSpPr>
        <p:spPr bwMode="auto">
          <a:xfrm>
            <a:off x="1631950" y="4119563"/>
            <a:ext cx="3881438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89" name="Line 36"/>
          <p:cNvSpPr>
            <a:spLocks noChangeShapeType="1"/>
          </p:cNvSpPr>
          <p:nvPr/>
        </p:nvSpPr>
        <p:spPr bwMode="auto">
          <a:xfrm>
            <a:off x="1643063" y="3525838"/>
            <a:ext cx="3819525" cy="0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0" name="Line 38"/>
          <p:cNvSpPr>
            <a:spLocks noChangeShapeType="1"/>
          </p:cNvSpPr>
          <p:nvPr/>
        </p:nvSpPr>
        <p:spPr bwMode="auto">
          <a:xfrm flipV="1">
            <a:off x="2913063" y="3205163"/>
            <a:ext cx="177800" cy="8366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1" name="Line 39"/>
          <p:cNvSpPr>
            <a:spLocks noChangeShapeType="1"/>
          </p:cNvSpPr>
          <p:nvPr/>
        </p:nvSpPr>
        <p:spPr bwMode="auto">
          <a:xfrm rot="820612" flipV="1">
            <a:off x="5573713" y="3294063"/>
            <a:ext cx="339725" cy="6746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2" name="Text Box 41"/>
          <p:cNvSpPr txBox="1">
            <a:spLocks noChangeArrowheads="1"/>
          </p:cNvSpPr>
          <p:nvPr/>
        </p:nvSpPr>
        <p:spPr bwMode="auto">
          <a:xfrm>
            <a:off x="1828800" y="3429000"/>
            <a:ext cx="13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A</a:t>
            </a:r>
          </a:p>
        </p:txBody>
      </p:sp>
      <p:sp>
        <p:nvSpPr>
          <p:cNvPr id="45093" name="Freeform 42"/>
          <p:cNvSpPr>
            <a:spLocks/>
          </p:cNvSpPr>
          <p:nvPr/>
        </p:nvSpPr>
        <p:spPr bwMode="auto">
          <a:xfrm>
            <a:off x="4941888" y="3525838"/>
            <a:ext cx="514350" cy="603250"/>
          </a:xfrm>
          <a:custGeom>
            <a:avLst/>
            <a:gdLst>
              <a:gd name="T0" fmla="*/ 0 w 576"/>
              <a:gd name="T1" fmla="*/ 0 h 288"/>
              <a:gd name="T2" fmla="*/ 0 w 576"/>
              <a:gd name="T3" fmla="*/ 2147483647 h 288"/>
              <a:gd name="T4" fmla="*/ 2147483647 w 576"/>
              <a:gd name="T5" fmla="*/ 2147483647 h 288"/>
              <a:gd name="T6" fmla="*/ 2147483647 w 576"/>
              <a:gd name="T7" fmla="*/ 0 h 288"/>
              <a:gd name="T8" fmla="*/ 0 w 576"/>
              <a:gd name="T9" fmla="*/ 0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88"/>
              <a:gd name="T17" fmla="*/ 576 w 576"/>
              <a:gd name="T18" fmla="*/ 288 h 2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88">
                <a:moveTo>
                  <a:pt x="0" y="0"/>
                </a:moveTo>
                <a:lnTo>
                  <a:pt x="0" y="288"/>
                </a:lnTo>
                <a:lnTo>
                  <a:pt x="576" y="288"/>
                </a:lnTo>
                <a:lnTo>
                  <a:pt x="57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99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94" name="AutoShape 43"/>
          <p:cNvSpPr>
            <a:spLocks/>
          </p:cNvSpPr>
          <p:nvPr/>
        </p:nvSpPr>
        <p:spPr bwMode="auto">
          <a:xfrm>
            <a:off x="1155700" y="3503613"/>
            <a:ext cx="141288" cy="668337"/>
          </a:xfrm>
          <a:prstGeom prst="leftBrace">
            <a:avLst>
              <a:gd name="adj1" fmla="val 3941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800"/>
          </a:p>
        </p:txBody>
      </p:sp>
      <p:sp>
        <p:nvSpPr>
          <p:cNvPr id="45095" name="Text Box 45"/>
          <p:cNvSpPr txBox="1">
            <a:spLocks noChangeArrowheads="1"/>
          </p:cNvSpPr>
          <p:nvPr/>
        </p:nvSpPr>
        <p:spPr bwMode="auto">
          <a:xfrm>
            <a:off x="5689600" y="1103313"/>
            <a:ext cx="2946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45096" name="Text Box 46"/>
          <p:cNvSpPr txBox="1">
            <a:spLocks noChangeArrowheads="1"/>
          </p:cNvSpPr>
          <p:nvPr/>
        </p:nvSpPr>
        <p:spPr bwMode="auto">
          <a:xfrm>
            <a:off x="5562600" y="990600"/>
            <a:ext cx="35814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ts val="4000"/>
              </a:lnSpc>
            </a:pPr>
            <a:r>
              <a:rPr lang="en-US" b="1" dirty="0"/>
              <a:t>Foreign exporters increase their prices to Home due to the </a:t>
            </a:r>
            <a:r>
              <a:rPr lang="en-US" b="1" i="1" dirty="0"/>
              <a:t>threat</a:t>
            </a:r>
            <a:r>
              <a:rPr lang="en-US" b="1" dirty="0"/>
              <a:t> of anti-dumping duties, which decreases imports from M</a:t>
            </a:r>
            <a:r>
              <a:rPr lang="en-US" b="1" baseline="-25000" dirty="0"/>
              <a:t>1</a:t>
            </a:r>
            <a:r>
              <a:rPr lang="en-US" b="1" dirty="0"/>
              <a:t> to M</a:t>
            </a:r>
            <a:r>
              <a:rPr lang="en-US" b="1" baseline="-25000" dirty="0"/>
              <a:t>2</a:t>
            </a:r>
            <a:r>
              <a:rPr lang="en-US" sz="4000" b="1" dirty="0"/>
              <a:t>.</a:t>
            </a:r>
            <a:endParaRPr lang="en-US" b="1" dirty="0"/>
          </a:p>
        </p:txBody>
      </p:sp>
      <p:sp>
        <p:nvSpPr>
          <p:cNvPr id="45097" name="Line 26"/>
          <p:cNvSpPr>
            <a:spLocks noChangeShapeType="1"/>
          </p:cNvSpPr>
          <p:nvPr/>
        </p:nvSpPr>
        <p:spPr bwMode="auto">
          <a:xfrm>
            <a:off x="4937125" y="5162550"/>
            <a:ext cx="22002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098" name="Text Box 47"/>
          <p:cNvSpPr txBox="1">
            <a:spLocks noChangeArrowheads="1"/>
          </p:cNvSpPr>
          <p:nvPr/>
        </p:nvSpPr>
        <p:spPr bwMode="auto">
          <a:xfrm>
            <a:off x="5481638" y="5726113"/>
            <a:ext cx="2671762" cy="3698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b="1"/>
              <a:t>(b) Import market</a:t>
            </a:r>
          </a:p>
        </p:txBody>
      </p:sp>
      <p:sp>
        <p:nvSpPr>
          <p:cNvPr id="45099" name="Text Box 48"/>
          <p:cNvSpPr txBox="1">
            <a:spLocks noChangeArrowheads="1"/>
          </p:cNvSpPr>
          <p:nvPr/>
        </p:nvSpPr>
        <p:spPr bwMode="auto">
          <a:xfrm>
            <a:off x="3767138" y="4953000"/>
            <a:ext cx="881062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3600"/>
              <a:t>Q</a:t>
            </a:r>
          </a:p>
        </p:txBody>
      </p:sp>
      <p:sp>
        <p:nvSpPr>
          <p:cNvPr id="45100" name="Text Box 49"/>
          <p:cNvSpPr txBox="1">
            <a:spLocks noChangeArrowheads="1"/>
          </p:cNvSpPr>
          <p:nvPr/>
        </p:nvSpPr>
        <p:spPr bwMode="auto">
          <a:xfrm>
            <a:off x="1143000" y="5743575"/>
            <a:ext cx="23336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b="1"/>
              <a:t>(a) Home market</a:t>
            </a:r>
          </a:p>
        </p:txBody>
      </p:sp>
      <p:sp>
        <p:nvSpPr>
          <p:cNvPr id="45101" name="Text Box 50"/>
          <p:cNvSpPr txBox="1">
            <a:spLocks noChangeArrowheads="1"/>
          </p:cNvSpPr>
          <p:nvPr/>
        </p:nvSpPr>
        <p:spPr bwMode="auto">
          <a:xfrm>
            <a:off x="1379538" y="3338513"/>
            <a:ext cx="33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/>
              <a:t>P</a:t>
            </a:r>
            <a:r>
              <a:rPr lang="en-US" baseline="-25000"/>
              <a:t>2</a:t>
            </a:r>
            <a:endParaRPr lang="en-US"/>
          </a:p>
        </p:txBody>
      </p:sp>
      <p:sp>
        <p:nvSpPr>
          <p:cNvPr id="45102" name="Line 51"/>
          <p:cNvSpPr>
            <a:spLocks noChangeShapeType="1"/>
          </p:cNvSpPr>
          <p:nvPr/>
        </p:nvSpPr>
        <p:spPr bwMode="auto">
          <a:xfrm flipV="1">
            <a:off x="900113" y="3584575"/>
            <a:ext cx="0" cy="4937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103" name="Line 52"/>
          <p:cNvSpPr>
            <a:spLocks noChangeShapeType="1"/>
          </p:cNvSpPr>
          <p:nvPr/>
        </p:nvSpPr>
        <p:spPr bwMode="auto">
          <a:xfrm flipH="1">
            <a:off x="5484813" y="4919663"/>
            <a:ext cx="5810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104" name="Line 16"/>
          <p:cNvSpPr>
            <a:spLocks noChangeShapeType="1"/>
          </p:cNvSpPr>
          <p:nvPr/>
        </p:nvSpPr>
        <p:spPr bwMode="auto">
          <a:xfrm flipH="1">
            <a:off x="1760538" y="2301875"/>
            <a:ext cx="1098550" cy="2654300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5" name="Line 37"/>
          <p:cNvSpPr>
            <a:spLocks noChangeShapeType="1"/>
          </p:cNvSpPr>
          <p:nvPr/>
        </p:nvSpPr>
        <p:spPr bwMode="auto">
          <a:xfrm flipH="1" flipV="1">
            <a:off x="2176463" y="3219450"/>
            <a:ext cx="68262" cy="7651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6" name="Text Box 54"/>
          <p:cNvSpPr txBox="1">
            <a:spLocks noChangeArrowheads="1"/>
          </p:cNvSpPr>
          <p:nvPr/>
        </p:nvSpPr>
        <p:spPr bwMode="auto">
          <a:xfrm>
            <a:off x="2514600" y="3381375"/>
            <a:ext cx="952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400" dirty="0"/>
              <a:t>C</a:t>
            </a:r>
            <a:endParaRPr lang="en-US" dirty="0"/>
          </a:p>
        </p:txBody>
      </p:sp>
      <p:sp>
        <p:nvSpPr>
          <p:cNvPr id="45107" name="Line 27"/>
          <p:cNvSpPr>
            <a:spLocks noChangeShapeType="1"/>
          </p:cNvSpPr>
          <p:nvPr/>
        </p:nvSpPr>
        <p:spPr bwMode="auto">
          <a:xfrm>
            <a:off x="4954588" y="3089275"/>
            <a:ext cx="1955800" cy="1635125"/>
          </a:xfrm>
          <a:prstGeom prst="line">
            <a:avLst/>
          </a:prstGeom>
          <a:noFill/>
          <a:ln w="28575">
            <a:solidFill>
              <a:srgbClr val="FD0303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108" name="Text Box 8"/>
          <p:cNvSpPr txBox="1">
            <a:spLocks noChangeArrowheads="1"/>
          </p:cNvSpPr>
          <p:nvPr/>
        </p:nvSpPr>
        <p:spPr bwMode="auto">
          <a:xfrm>
            <a:off x="5029200" y="3352800"/>
            <a:ext cx="361950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800"/>
              <a:t>C</a:t>
            </a:r>
          </a:p>
        </p:txBody>
      </p:sp>
      <p:sp>
        <p:nvSpPr>
          <p:cNvPr id="45109" name="Text Box 23"/>
          <p:cNvSpPr txBox="1">
            <a:spLocks noChangeArrowheads="1"/>
          </p:cNvSpPr>
          <p:nvPr/>
        </p:nvSpPr>
        <p:spPr bwMode="auto">
          <a:xfrm>
            <a:off x="3032125" y="2714625"/>
            <a:ext cx="4730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r>
              <a:rPr lang="en-US" sz="4000"/>
              <a:t>E</a:t>
            </a:r>
            <a:endParaRPr lang="en-US"/>
          </a:p>
        </p:txBody>
      </p:sp>
      <p:sp>
        <p:nvSpPr>
          <p:cNvPr id="45110" name="Action Button: Forward or Next 5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382000" y="6248400"/>
            <a:ext cx="381000" cy="3810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5" name="Slide Number Placeholder 5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56" name="Footer Placeholder 5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21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762000" y="1143000"/>
            <a:ext cx="7772400" cy="4724400"/>
          </a:xfrm>
        </p:spPr>
        <p:txBody>
          <a:bodyPr/>
          <a:lstStyle/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Welfare changes: as price rises from P</a:t>
            </a:r>
            <a:r>
              <a:rPr lang="en-US" sz="4400" baseline="-25000" dirty="0" smtClean="0">
                <a:latin typeface="Angsana New" pitchFamily="-84" charset="0"/>
                <a:ea typeface="ＭＳ Ｐゴシック" pitchFamily="-84" charset="-128"/>
              </a:rPr>
              <a:t>1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to P</a:t>
            </a:r>
            <a:r>
              <a:rPr lang="en-US" sz="4400" baseline="-25000" dirty="0" smtClean="0">
                <a:latin typeface="Angsana New" pitchFamily="-84" charset="0"/>
                <a:ea typeface="ＭＳ Ｐゴシック" pitchFamily="-84" charset="-128"/>
              </a:rPr>
              <a:t>2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 </a:t>
            </a:r>
          </a:p>
          <a:p>
            <a:pPr marL="1173163" lvl="4" eaLnBrk="1" hangingPunct="1">
              <a:buFontTx/>
              <a:buNone/>
            </a:pPr>
            <a:r>
              <a:rPr lang="en-US" sz="3200" dirty="0" smtClean="0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PS =  A </a:t>
            </a:r>
          </a:p>
          <a:p>
            <a:pPr marL="1173163" lvl="4" eaLnBrk="1" hangingPunct="1">
              <a:buFontTx/>
              <a:buNone/>
            </a:pPr>
            <a:r>
              <a:rPr lang="en-US" sz="3200" dirty="0" smtClean="0">
                <a:latin typeface="Symbol" pitchFamily="-84" charset="2"/>
                <a:ea typeface="Symbol" pitchFamily="-84" charset="2"/>
                <a:cs typeface="Symbol" pitchFamily="-84" charset="2"/>
              </a:rPr>
              <a:t>D</a:t>
            </a:r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CS = - [A + B + C + E] </a:t>
            </a:r>
          </a:p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If no duty, then no revenue to the Home government.</a:t>
            </a:r>
          </a:p>
          <a:p>
            <a:pPr marL="258763" lvl="2" eaLnBrk="1" hangingPunct="1"/>
            <a:r>
              <a:rPr lang="en-US" sz="4400" dirty="0" smtClean="0">
                <a:latin typeface="Angsana New" pitchFamily="-84" charset="0"/>
                <a:ea typeface="ＭＳ Ｐゴシック" pitchFamily="-84" charset="-128"/>
              </a:rPr>
              <a:t>B + C + E  is now the deadweight loss which is higher than the tariff.</a:t>
            </a:r>
          </a:p>
        </p:txBody>
      </p:sp>
      <p:sp>
        <p:nvSpPr>
          <p:cNvPr id="47108" name="Action Button: Back or Previous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8153400" y="5943600"/>
            <a:ext cx="381000" cy="381000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bldLvl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Policy Response to Dumping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AD635-AF76-FD47-AA5E-C343497ED025}" type="slidenum">
              <a:rPr lang="en-US" smtClean="0"/>
              <a:pPr/>
              <a:t>22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09600" y="914400"/>
            <a:ext cx="8229600" cy="4724400"/>
          </a:xfrm>
        </p:spPr>
        <p:txBody>
          <a:bodyPr/>
          <a:lstStyle/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 loss of C is the extra costs associated with the threat of an antidumping duty.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 fact that Foreign firms will raise their prices to reduce the potential duty gives Home firms an incentive to charge Foreign firms with dumping, even if none is occurring.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Just the threat of dumping is often enough for Foreign firms to raise prices and therefore reduce competition in the market for that good.</a:t>
            </a:r>
          </a:p>
          <a:p>
            <a:pPr eaLnBrk="1" hangingPunct="1">
              <a:lnSpc>
                <a:spcPts val="4000"/>
              </a:lnSpc>
              <a:spcBef>
                <a:spcPct val="0"/>
              </a:spcBef>
            </a:pPr>
            <a:r>
              <a:rPr lang="en-US">
                <a:latin typeface="Angsana New" pitchFamily="-84" charset="0"/>
                <a:ea typeface="ＭＳ Ｐゴシック" pitchFamily="-84" charset="-128"/>
              </a:rPr>
              <a:t>These incentives lead to excessive filings of antidumping and countervailing duty cases.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4724400"/>
          </a:xfrm>
        </p:spPr>
        <p:txBody>
          <a:bodyPr/>
          <a:lstStyle/>
          <a:p>
            <a:r>
              <a:rPr lang="en-US" dirty="0" smtClean="0"/>
              <a:t>Production of some goods generate externalities to the environment; e.g., waste water, greenhouse gases.</a:t>
            </a:r>
          </a:p>
          <a:p>
            <a:r>
              <a:rPr lang="en-US" dirty="0" smtClean="0"/>
              <a:t>Greenhouse gases (</a:t>
            </a:r>
            <a:r>
              <a:rPr lang="en-US" dirty="0" err="1" smtClean="0"/>
              <a:t>GHGs</a:t>
            </a:r>
            <a:r>
              <a:rPr lang="en-US" dirty="0" smtClean="0"/>
              <a:t>) is the main source of climate change or “global warming.  Carbon dioxide (CO</a:t>
            </a:r>
            <a:r>
              <a:rPr lang="en-US" baseline="-25000" dirty="0" smtClean="0"/>
              <a:t>2</a:t>
            </a:r>
            <a:r>
              <a:rPr lang="en-US" dirty="0" smtClean="0"/>
              <a:t>) contributes about 75% of the </a:t>
            </a:r>
            <a:r>
              <a:rPr lang="en-US" dirty="0" err="1" smtClean="0"/>
              <a:t>GHGs</a:t>
            </a:r>
            <a:r>
              <a:rPr lang="en-US" dirty="0" smtClean="0"/>
              <a:t> emitted by human.</a:t>
            </a:r>
          </a:p>
          <a:p>
            <a:r>
              <a:rPr lang="en-US" dirty="0" smtClean="0"/>
              <a:t>United Nation has urged developed countries (</a:t>
            </a:r>
            <a:r>
              <a:rPr lang="en-US" dirty="0" err="1" smtClean="0"/>
              <a:t>DCs</a:t>
            </a:r>
            <a:r>
              <a:rPr lang="en-US" dirty="0" smtClean="0"/>
              <a:t>), who historically emitted the majority of </a:t>
            </a:r>
            <a:r>
              <a:rPr lang="en-US" dirty="0" err="1" smtClean="0"/>
              <a:t>GHGs</a:t>
            </a:r>
            <a:r>
              <a:rPr lang="en-US" dirty="0" smtClean="0"/>
              <a:t> </a:t>
            </a:r>
            <a:r>
              <a:rPr lang="en-US" dirty="0" smtClean="0"/>
              <a:t>since the industrial revolution, to commit to reduce their emission while the developing countries may voluntarily contribute. 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14400"/>
            <a:ext cx="8382000" cy="5410200"/>
          </a:xfrm>
        </p:spPr>
        <p:txBody>
          <a:bodyPr/>
          <a:lstStyle/>
          <a:p>
            <a:r>
              <a:rPr lang="en-US" dirty="0" smtClean="0"/>
              <a:t>The mitigation measures used by the </a:t>
            </a:r>
            <a:r>
              <a:rPr lang="en-US" dirty="0" err="1" smtClean="0"/>
              <a:t>DCs</a:t>
            </a:r>
            <a:r>
              <a:rPr lang="en-US" dirty="0" smtClean="0"/>
              <a:t> has increased their costs and lowered their competitiveness.</a:t>
            </a:r>
          </a:p>
          <a:p>
            <a:r>
              <a:rPr lang="en-US" dirty="0" smtClean="0"/>
              <a:t>To level the playing field, some politicians in </a:t>
            </a:r>
            <a:r>
              <a:rPr lang="en-US" dirty="0" err="1" smtClean="0"/>
              <a:t>DCs</a:t>
            </a:r>
            <a:r>
              <a:rPr lang="en-US" dirty="0" smtClean="0"/>
              <a:t>, such as the US and EU, proposed a trade restriction from countries that do not </a:t>
            </a:r>
            <a:r>
              <a:rPr lang="en-US" dirty="0" smtClean="0"/>
              <a:t>have </a:t>
            </a:r>
            <a:r>
              <a:rPr lang="en-US" dirty="0" smtClean="0"/>
              <a:t>comparable mitigation measures to protect their local industries.  </a:t>
            </a:r>
          </a:p>
          <a:p>
            <a:r>
              <a:rPr lang="en-US" dirty="0" smtClean="0"/>
              <a:t>The measure is called Border Carbon Adjustment (BCA) which is virtually an import tariff based on the differences in CO</a:t>
            </a:r>
            <a:r>
              <a:rPr lang="en-US" baseline="-25000" dirty="0" smtClean="0"/>
              <a:t>2</a:t>
            </a:r>
            <a:r>
              <a:rPr lang="en-US" dirty="0" smtClean="0"/>
              <a:t> contents.  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externalities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6" name="AutoShape 6" descr="90%"/>
          <p:cNvSpPr>
            <a:spLocks noChangeArrowheads="1"/>
          </p:cNvSpPr>
          <p:nvPr/>
        </p:nvSpPr>
        <p:spPr bwMode="auto">
          <a:xfrm flipH="1">
            <a:off x="4419600" y="1905000"/>
            <a:ext cx="965478" cy="1065764"/>
          </a:xfrm>
          <a:prstGeom prst="rtTriangle">
            <a:avLst/>
          </a:prstGeom>
          <a:solidFill>
            <a:schemeClr val="bg1">
              <a:lumMod val="6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7" name="AutoShape 7" descr="Light upward diagonal"/>
          <p:cNvSpPr>
            <a:spLocks noChangeArrowheads="1"/>
          </p:cNvSpPr>
          <p:nvPr/>
        </p:nvSpPr>
        <p:spPr bwMode="auto">
          <a:xfrm flipH="1" flipV="1">
            <a:off x="2590800" y="2993446"/>
            <a:ext cx="844126" cy="775952"/>
          </a:xfrm>
          <a:prstGeom prst="rtTriangle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8" name="Freeform 8" descr="Light vertical"/>
          <p:cNvSpPr>
            <a:spLocks/>
          </p:cNvSpPr>
          <p:nvPr/>
        </p:nvSpPr>
        <p:spPr bwMode="auto">
          <a:xfrm>
            <a:off x="1725451" y="3912651"/>
            <a:ext cx="2172106" cy="2101039"/>
          </a:xfrm>
          <a:custGeom>
            <a:avLst/>
            <a:gdLst/>
            <a:ahLst/>
            <a:cxnLst>
              <a:cxn ang="0">
                <a:pos x="0" y="1760"/>
              </a:cxn>
              <a:cxn ang="0">
                <a:pos x="1340" y="280"/>
              </a:cxn>
              <a:cxn ang="0">
                <a:pos x="1140" y="0"/>
              </a:cxn>
              <a:cxn ang="0">
                <a:pos x="0" y="1760"/>
              </a:cxn>
            </a:cxnLst>
            <a:rect l="0" t="0" r="r" b="b"/>
            <a:pathLst>
              <a:path w="1340" h="1760">
                <a:moveTo>
                  <a:pt x="0" y="1760"/>
                </a:moveTo>
                <a:lnTo>
                  <a:pt x="1340" y="280"/>
                </a:lnTo>
                <a:lnTo>
                  <a:pt x="1140" y="0"/>
                </a:lnTo>
                <a:lnTo>
                  <a:pt x="0" y="1760"/>
                </a:lnTo>
                <a:close/>
              </a:path>
            </a:pathLst>
          </a:custGeom>
          <a:solidFill>
            <a:srgbClr val="DB7C69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9" name="AutoShape 9" descr="Dark horizontal"/>
          <p:cNvSpPr>
            <a:spLocks noChangeArrowheads="1"/>
          </p:cNvSpPr>
          <p:nvPr/>
        </p:nvSpPr>
        <p:spPr bwMode="auto">
          <a:xfrm flipH="1">
            <a:off x="3702537" y="3007771"/>
            <a:ext cx="714172" cy="798634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0" name="Freeform 10" descr="Light vertical"/>
          <p:cNvSpPr>
            <a:spLocks/>
          </p:cNvSpPr>
          <p:nvPr/>
        </p:nvSpPr>
        <p:spPr bwMode="auto">
          <a:xfrm>
            <a:off x="3444306" y="2986284"/>
            <a:ext cx="987198" cy="834447"/>
          </a:xfrm>
          <a:custGeom>
            <a:avLst/>
            <a:gdLst/>
            <a:ahLst/>
            <a:cxnLst>
              <a:cxn ang="0">
                <a:pos x="3" y="6"/>
              </a:cxn>
              <a:cxn ang="0">
                <a:pos x="609" y="0"/>
              </a:cxn>
              <a:cxn ang="0">
                <a:pos x="144" y="699"/>
              </a:cxn>
              <a:cxn ang="0">
                <a:pos x="0" y="696"/>
              </a:cxn>
              <a:cxn ang="0">
                <a:pos x="3" y="6"/>
              </a:cxn>
            </a:cxnLst>
            <a:rect l="0" t="0" r="r" b="b"/>
            <a:pathLst>
              <a:path w="609" h="699">
                <a:moveTo>
                  <a:pt x="3" y="6"/>
                </a:moveTo>
                <a:lnTo>
                  <a:pt x="609" y="0"/>
                </a:lnTo>
                <a:lnTo>
                  <a:pt x="144" y="699"/>
                </a:lnTo>
                <a:lnTo>
                  <a:pt x="0" y="696"/>
                </a:lnTo>
                <a:lnTo>
                  <a:pt x="3" y="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1" name="Freeform 11" descr="60%"/>
          <p:cNvSpPr>
            <a:spLocks/>
          </p:cNvSpPr>
          <p:nvPr/>
        </p:nvSpPr>
        <p:spPr bwMode="auto">
          <a:xfrm>
            <a:off x="3585526" y="3824312"/>
            <a:ext cx="845978" cy="426177"/>
          </a:xfrm>
          <a:custGeom>
            <a:avLst/>
            <a:gdLst/>
            <a:ahLst/>
            <a:cxnLst>
              <a:cxn ang="0">
                <a:pos x="57" y="0"/>
              </a:cxn>
              <a:cxn ang="0">
                <a:pos x="0" y="72"/>
              </a:cxn>
              <a:cxn ang="0">
                <a:pos x="201" y="357"/>
              </a:cxn>
              <a:cxn ang="0">
                <a:pos x="522" y="0"/>
              </a:cxn>
              <a:cxn ang="0">
                <a:pos x="57" y="0"/>
              </a:cxn>
            </a:cxnLst>
            <a:rect l="0" t="0" r="r" b="b"/>
            <a:pathLst>
              <a:path w="522" h="357">
                <a:moveTo>
                  <a:pt x="57" y="0"/>
                </a:moveTo>
                <a:lnTo>
                  <a:pt x="0" y="72"/>
                </a:lnTo>
                <a:lnTo>
                  <a:pt x="201" y="357"/>
                </a:lnTo>
                <a:lnTo>
                  <a:pt x="522" y="0"/>
                </a:lnTo>
                <a:lnTo>
                  <a:pt x="57" y="0"/>
                </a:lnTo>
                <a:close/>
              </a:path>
            </a:pathLst>
          </a:custGeom>
          <a:solidFill>
            <a:srgbClr val="FF66CC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2" name="Freeform 12" descr="Light horizontal"/>
          <p:cNvSpPr>
            <a:spLocks/>
          </p:cNvSpPr>
          <p:nvPr/>
        </p:nvSpPr>
        <p:spPr bwMode="auto">
          <a:xfrm>
            <a:off x="1725451" y="3008965"/>
            <a:ext cx="1749789" cy="835641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560" y="0"/>
              </a:cxn>
              <a:cxn ang="0">
                <a:pos x="1080" y="720"/>
              </a:cxn>
              <a:cxn ang="0">
                <a:pos x="0" y="720"/>
              </a:cxn>
            </a:cxnLst>
            <a:rect l="0" t="0" r="r" b="b"/>
            <a:pathLst>
              <a:path w="1080" h="720">
                <a:moveTo>
                  <a:pt x="10" y="0"/>
                </a:moveTo>
                <a:lnTo>
                  <a:pt x="560" y="0"/>
                </a:lnTo>
                <a:lnTo>
                  <a:pt x="1080" y="720"/>
                </a:lnTo>
                <a:lnTo>
                  <a:pt x="0" y="720"/>
                </a:lnTo>
              </a:path>
            </a:pathLst>
          </a:custGeom>
          <a:solidFill>
            <a:srgbClr val="3084FF"/>
          </a:solidFill>
          <a:ln w="9525">
            <a:noFill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3" name="AutoShape 13" descr="Light downward diagonal"/>
          <p:cNvSpPr>
            <a:spLocks noChangeArrowheads="1"/>
          </p:cNvSpPr>
          <p:nvPr/>
        </p:nvSpPr>
        <p:spPr bwMode="auto">
          <a:xfrm flipV="1">
            <a:off x="4415365" y="3005384"/>
            <a:ext cx="972404" cy="799828"/>
          </a:xfrm>
          <a:prstGeom prst="rtTriangle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V="1">
            <a:off x="1717381" y="1566888"/>
            <a:ext cx="0" cy="4510072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V="1">
            <a:off x="1717381" y="6065023"/>
            <a:ext cx="4559404" cy="0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>
            <a:off x="1730830" y="2147062"/>
            <a:ext cx="4003937" cy="3882148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1725451" y="2575626"/>
            <a:ext cx="4232580" cy="3445227"/>
          </a:xfrm>
          <a:prstGeom prst="line">
            <a:avLst/>
          </a:prstGeom>
          <a:noFill/>
          <a:ln w="38100" cap="flat" cmpd="sng" algn="ctr">
            <a:solidFill>
              <a:srgbClr val="0000FF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1717381" y="2983896"/>
            <a:ext cx="5572157" cy="0"/>
          </a:xfrm>
          <a:prstGeom prst="line">
            <a:avLst/>
          </a:prstGeom>
          <a:noFill/>
          <a:ln w="38100" cap="flat" cmpd="sng" algn="ctr">
            <a:solidFill>
              <a:srgbClr val="000000"/>
            </a:solidFill>
            <a:prstDash val="dash"/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 flipV="1">
            <a:off x="1693172" y="3815955"/>
            <a:ext cx="5537188" cy="11938"/>
          </a:xfrm>
          <a:prstGeom prst="line">
            <a:avLst/>
          </a:prstGeom>
          <a:noFill/>
          <a:ln w="38100" cap="flat" cmpd="sng" algn="ctr">
            <a:solidFill>
              <a:srgbClr val="FF3300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2613122" y="3048000"/>
            <a:ext cx="0" cy="3057251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 flipV="1">
            <a:off x="3448340" y="2995834"/>
            <a:ext cx="0" cy="305725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 flipV="1">
            <a:off x="4408640" y="2971958"/>
            <a:ext cx="0" cy="305725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 flipH="1" flipV="1">
            <a:off x="5391803" y="2016940"/>
            <a:ext cx="26899" cy="4036145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4" name="Text Box 24"/>
          <p:cNvSpPr txBox="1">
            <a:spLocks noChangeArrowheads="1"/>
          </p:cNvSpPr>
          <p:nvPr/>
        </p:nvSpPr>
        <p:spPr bwMode="auto">
          <a:xfrm>
            <a:off x="6306374" y="5879988"/>
            <a:ext cx="447871" cy="611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Q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5" name="Text Box 25"/>
          <p:cNvSpPr txBox="1">
            <a:spLocks noChangeArrowheads="1"/>
          </p:cNvSpPr>
          <p:nvPr/>
        </p:nvSpPr>
        <p:spPr bwMode="auto">
          <a:xfrm>
            <a:off x="1297754" y="1557338"/>
            <a:ext cx="290511" cy="42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P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6" name="Text Box 26"/>
          <p:cNvSpPr txBox="1">
            <a:spLocks noChangeArrowheads="1"/>
          </p:cNvSpPr>
          <p:nvPr/>
        </p:nvSpPr>
        <p:spPr bwMode="auto">
          <a:xfrm>
            <a:off x="5495729" y="5638382"/>
            <a:ext cx="447871" cy="610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D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27" name="Text Box 27"/>
          <p:cNvSpPr txBox="1">
            <a:spLocks noChangeArrowheads="1"/>
          </p:cNvSpPr>
          <p:nvPr/>
        </p:nvSpPr>
        <p:spPr bwMode="auto">
          <a:xfrm>
            <a:off x="5711050" y="2335765"/>
            <a:ext cx="1576290" cy="3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S = MPC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140394" y="2737979"/>
            <a:ext cx="669789" cy="409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P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W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533400" y="3613818"/>
            <a:ext cx="1344957" cy="348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P</a:t>
            </a:r>
            <a:r>
              <a:rPr lang="en-US" sz="3200" baseline="-25000" dirty="0">
                <a:latin typeface="Angsana New"/>
                <a:ea typeface="Angsana New" pitchFamily="8" charset="0"/>
                <a:cs typeface="Angsana New"/>
              </a:rPr>
              <a:t>W</a:t>
            </a: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 – T</a:t>
            </a:r>
            <a:r>
              <a:rPr lang="en-US" sz="3200" baseline="-25000" dirty="0">
                <a:latin typeface="Angsana New"/>
                <a:ea typeface="Angsana New" pitchFamily="8" charset="0"/>
                <a:cs typeface="Angsana New"/>
              </a:rPr>
              <a:t>C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2422138" y="6092479"/>
            <a:ext cx="449216" cy="43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Q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1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31" name="Text Box 31"/>
          <p:cNvSpPr txBox="1">
            <a:spLocks noChangeArrowheads="1"/>
          </p:cNvSpPr>
          <p:nvPr/>
        </p:nvSpPr>
        <p:spPr bwMode="auto">
          <a:xfrm>
            <a:off x="3207593" y="6092479"/>
            <a:ext cx="447871" cy="43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Q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2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32" name="Text Box 32"/>
          <p:cNvSpPr txBox="1">
            <a:spLocks noChangeArrowheads="1"/>
          </p:cNvSpPr>
          <p:nvPr/>
        </p:nvSpPr>
        <p:spPr bwMode="auto">
          <a:xfrm>
            <a:off x="4267200" y="6092479"/>
            <a:ext cx="446526" cy="43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Q</a:t>
            </a:r>
            <a:r>
              <a:rPr lang="en-US" sz="3200" baseline="-25000" dirty="0">
                <a:latin typeface="Angsana New"/>
                <a:ea typeface="Angsana New" pitchFamily="8" charset="0"/>
                <a:cs typeface="Angsana New"/>
              </a:rPr>
              <a:t>3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33" name="Text Box 33"/>
          <p:cNvSpPr txBox="1">
            <a:spLocks noChangeArrowheads="1"/>
          </p:cNvSpPr>
          <p:nvPr/>
        </p:nvSpPr>
        <p:spPr bwMode="auto">
          <a:xfrm>
            <a:off x="5250583" y="6092479"/>
            <a:ext cx="447871" cy="432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Q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4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37" name="Line 37"/>
          <p:cNvSpPr>
            <a:spLocks noChangeShapeType="1"/>
          </p:cNvSpPr>
          <p:nvPr/>
        </p:nvSpPr>
        <p:spPr bwMode="auto">
          <a:xfrm>
            <a:off x="5721318" y="3025678"/>
            <a:ext cx="0" cy="730589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38" name="Line 38"/>
          <p:cNvSpPr>
            <a:spLocks noChangeShapeType="1"/>
          </p:cNvSpPr>
          <p:nvPr/>
        </p:nvSpPr>
        <p:spPr bwMode="auto">
          <a:xfrm>
            <a:off x="2711304" y="5785680"/>
            <a:ext cx="67247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39" name="Line 39"/>
          <p:cNvSpPr>
            <a:spLocks noChangeShapeType="1"/>
          </p:cNvSpPr>
          <p:nvPr/>
        </p:nvSpPr>
        <p:spPr bwMode="auto">
          <a:xfrm flipH="1">
            <a:off x="4457058" y="5785680"/>
            <a:ext cx="83118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grpSp>
        <p:nvGrpSpPr>
          <p:cNvPr id="64" name="Group 63"/>
          <p:cNvGrpSpPr/>
          <p:nvPr/>
        </p:nvGrpSpPr>
        <p:grpSpPr>
          <a:xfrm>
            <a:off x="2362200" y="2667000"/>
            <a:ext cx="568911" cy="381000"/>
            <a:chOff x="2362200" y="2667000"/>
            <a:chExt cx="568911" cy="381000"/>
          </a:xfrm>
        </p:grpSpPr>
        <p:sp>
          <p:nvSpPr>
            <p:cNvPr id="34" name="Oval 34"/>
            <p:cNvSpPr>
              <a:spLocks noChangeArrowheads="1"/>
            </p:cNvSpPr>
            <p:nvPr/>
          </p:nvSpPr>
          <p:spPr bwMode="auto">
            <a:xfrm>
              <a:off x="2552679" y="2946529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40" name="Text Box 40"/>
            <p:cNvSpPr txBox="1">
              <a:spLocks noChangeArrowheads="1"/>
            </p:cNvSpPr>
            <p:nvPr/>
          </p:nvSpPr>
          <p:spPr bwMode="auto">
            <a:xfrm>
              <a:off x="2362200" y="2667000"/>
              <a:ext cx="568911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a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334000" y="2590800"/>
            <a:ext cx="336239" cy="442041"/>
            <a:chOff x="5334000" y="2590800"/>
            <a:chExt cx="336239" cy="442041"/>
          </a:xfrm>
        </p:grpSpPr>
        <p:sp>
          <p:nvSpPr>
            <p:cNvPr id="36" name="Oval 36"/>
            <p:cNvSpPr>
              <a:spLocks noChangeArrowheads="1"/>
            </p:cNvSpPr>
            <p:nvPr/>
          </p:nvSpPr>
          <p:spPr bwMode="auto">
            <a:xfrm>
              <a:off x="5350110" y="2931370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41" name="Text Box 41"/>
            <p:cNvSpPr txBox="1">
              <a:spLocks noChangeArrowheads="1"/>
            </p:cNvSpPr>
            <p:nvPr/>
          </p:nvSpPr>
          <p:spPr bwMode="auto">
            <a:xfrm>
              <a:off x="5334000" y="2590800"/>
              <a:ext cx="336239" cy="324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 err="1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b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2089934" y="4479693"/>
            <a:ext cx="268991" cy="38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H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45" name="Text Box 45"/>
          <p:cNvSpPr txBox="1">
            <a:spLocks noChangeArrowheads="1"/>
          </p:cNvSpPr>
          <p:nvPr/>
        </p:nvSpPr>
        <p:spPr bwMode="auto">
          <a:xfrm>
            <a:off x="5456640" y="1519412"/>
            <a:ext cx="944160" cy="3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latin typeface="Angsana New"/>
                <a:ea typeface="Angsana New" pitchFamily="8" charset="0"/>
                <a:cs typeface="Angsana New"/>
              </a:rPr>
              <a:t>MSC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46" name="Line 46"/>
          <p:cNvSpPr>
            <a:spLocks noChangeShapeType="1"/>
          </p:cNvSpPr>
          <p:nvPr/>
        </p:nvSpPr>
        <p:spPr bwMode="auto">
          <a:xfrm flipV="1">
            <a:off x="1716036" y="1676400"/>
            <a:ext cx="3846564" cy="4344453"/>
          </a:xfrm>
          <a:prstGeom prst="line">
            <a:avLst/>
          </a:prstGeom>
          <a:noFill/>
          <a:ln w="38100" cap="flat" cmpd="sng" algn="ctr">
            <a:solidFill>
              <a:srgbClr val="008000"/>
            </a:solidFill>
            <a:round/>
            <a:headEnd type="none" w="med" len="med"/>
            <a:tailEnd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47" name="Text Box 47"/>
          <p:cNvSpPr txBox="1">
            <a:spLocks noChangeArrowheads="1"/>
          </p:cNvSpPr>
          <p:nvPr/>
        </p:nvSpPr>
        <p:spPr bwMode="auto">
          <a:xfrm>
            <a:off x="3090582" y="3074623"/>
            <a:ext cx="270336" cy="2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B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48" name="Text Box 48"/>
          <p:cNvSpPr txBox="1">
            <a:spLocks noChangeArrowheads="1"/>
          </p:cNvSpPr>
          <p:nvPr/>
        </p:nvSpPr>
        <p:spPr bwMode="auto">
          <a:xfrm>
            <a:off x="3559972" y="3134311"/>
            <a:ext cx="399452" cy="27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T</a:t>
            </a:r>
            <a:r>
              <a:rPr lang="en-US" sz="3200" baseline="-250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1</a:t>
            </a:r>
            <a:endParaRPr lang="en-US" sz="3200">
              <a:latin typeface="Angsana New"/>
              <a:cs typeface="Angsana New"/>
            </a:endParaRPr>
          </a:p>
        </p:txBody>
      </p:sp>
      <p:sp>
        <p:nvSpPr>
          <p:cNvPr id="49" name="Text Box 49"/>
          <p:cNvSpPr txBox="1">
            <a:spLocks noChangeArrowheads="1"/>
          </p:cNvSpPr>
          <p:nvPr/>
        </p:nvSpPr>
        <p:spPr bwMode="auto">
          <a:xfrm>
            <a:off x="4495800" y="3124200"/>
            <a:ext cx="270336" cy="2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C</a:t>
            </a:r>
            <a:endParaRPr lang="en-US" sz="3200" dirty="0">
              <a:latin typeface="Angsana New"/>
              <a:cs typeface="Angsana New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4209116" y="2624412"/>
            <a:ext cx="277061" cy="408429"/>
            <a:chOff x="4209116" y="2624412"/>
            <a:chExt cx="277061" cy="408429"/>
          </a:xfrm>
        </p:grpSpPr>
        <p:sp>
          <p:nvSpPr>
            <p:cNvPr id="42" name="Text Box 42"/>
            <p:cNvSpPr txBox="1">
              <a:spLocks noChangeArrowheads="1"/>
            </p:cNvSpPr>
            <p:nvPr/>
          </p:nvSpPr>
          <p:spPr bwMode="auto">
            <a:xfrm>
              <a:off x="4209116" y="2624412"/>
              <a:ext cx="277061" cy="347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 err="1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c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  <p:sp>
          <p:nvSpPr>
            <p:cNvPr id="50" name="Oval 50"/>
            <p:cNvSpPr>
              <a:spLocks noChangeArrowheads="1"/>
            </p:cNvSpPr>
            <p:nvPr/>
          </p:nvSpPr>
          <p:spPr bwMode="auto">
            <a:xfrm>
              <a:off x="4333322" y="2931370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</p:grpSp>
      <p:sp>
        <p:nvSpPr>
          <p:cNvPr id="51" name="Text Box 51"/>
          <p:cNvSpPr txBox="1">
            <a:spLocks noChangeArrowheads="1"/>
          </p:cNvSpPr>
          <p:nvPr/>
        </p:nvSpPr>
        <p:spPr bwMode="auto">
          <a:xfrm>
            <a:off x="3995738" y="3429000"/>
            <a:ext cx="380623" cy="27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T</a:t>
            </a:r>
            <a:r>
              <a:rPr lang="en-US" sz="3200" baseline="-250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2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52" name="Text Box 52"/>
          <p:cNvSpPr txBox="1">
            <a:spLocks noChangeArrowheads="1"/>
          </p:cNvSpPr>
          <p:nvPr/>
        </p:nvSpPr>
        <p:spPr bwMode="auto">
          <a:xfrm>
            <a:off x="1828800" y="2590800"/>
            <a:ext cx="270336" cy="26501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G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53" name="Text Box 53"/>
          <p:cNvSpPr txBox="1">
            <a:spLocks noChangeArrowheads="1"/>
          </p:cNvSpPr>
          <p:nvPr/>
        </p:nvSpPr>
        <p:spPr bwMode="auto">
          <a:xfrm>
            <a:off x="2085899" y="3241751"/>
            <a:ext cx="270336" cy="2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A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54" name="Text Box 54"/>
          <p:cNvSpPr txBox="1">
            <a:spLocks noChangeArrowheads="1"/>
          </p:cNvSpPr>
          <p:nvPr/>
        </p:nvSpPr>
        <p:spPr bwMode="auto">
          <a:xfrm>
            <a:off x="3429000" y="4114800"/>
            <a:ext cx="271681" cy="2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E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55" name="Text Box 55"/>
          <p:cNvSpPr txBox="1">
            <a:spLocks noChangeArrowheads="1"/>
          </p:cNvSpPr>
          <p:nvPr/>
        </p:nvSpPr>
        <p:spPr bwMode="auto">
          <a:xfrm>
            <a:off x="3787270" y="3839831"/>
            <a:ext cx="270336" cy="26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F</a:t>
            </a:r>
            <a:endParaRPr lang="en-US" sz="3200">
              <a:latin typeface="Angsana New"/>
              <a:cs typeface="Angsana New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4337357" y="3770592"/>
            <a:ext cx="234643" cy="398733"/>
            <a:chOff x="4337357" y="3770592"/>
            <a:chExt cx="234643" cy="398733"/>
          </a:xfrm>
        </p:grpSpPr>
        <p:sp>
          <p:nvSpPr>
            <p:cNvPr id="44" name="Text Box 44"/>
            <p:cNvSpPr txBox="1">
              <a:spLocks noChangeArrowheads="1"/>
            </p:cNvSpPr>
            <p:nvPr/>
          </p:nvSpPr>
          <p:spPr bwMode="auto">
            <a:xfrm>
              <a:off x="4445574" y="3810000"/>
              <a:ext cx="126426" cy="35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 err="1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f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  <p:sp>
          <p:nvSpPr>
            <p:cNvPr id="56" name="Oval 56"/>
            <p:cNvSpPr>
              <a:spLocks noChangeArrowheads="1"/>
            </p:cNvSpPr>
            <p:nvPr/>
          </p:nvSpPr>
          <p:spPr bwMode="auto">
            <a:xfrm>
              <a:off x="4337357" y="3770592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</p:grpSp>
      <p:sp>
        <p:nvSpPr>
          <p:cNvPr id="57" name="Text Box 57"/>
          <p:cNvSpPr txBox="1">
            <a:spLocks noChangeArrowheads="1"/>
          </p:cNvSpPr>
          <p:nvPr/>
        </p:nvSpPr>
        <p:spPr bwMode="auto">
          <a:xfrm>
            <a:off x="5105400" y="1600200"/>
            <a:ext cx="215193" cy="324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440"/>
              </a:lnSpc>
              <a:spcAft>
                <a:spcPts val="400"/>
              </a:spcAft>
            </a:pPr>
            <a:r>
              <a:rPr lang="en-US" sz="3200" dirty="0" err="1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e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58" name="Oval 58"/>
          <p:cNvSpPr>
            <a:spLocks noChangeArrowheads="1"/>
          </p:cNvSpPr>
          <p:nvPr/>
        </p:nvSpPr>
        <p:spPr bwMode="auto">
          <a:xfrm>
            <a:off x="5323211" y="1828800"/>
            <a:ext cx="114321" cy="101471"/>
          </a:xfrm>
          <a:prstGeom prst="ellipse">
            <a:avLst/>
          </a:prstGeom>
          <a:solidFill>
            <a:srgbClr val="C0C0C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200">
              <a:latin typeface="Angsana New"/>
              <a:cs typeface="Angsana New"/>
            </a:endParaRPr>
          </a:p>
        </p:txBody>
      </p:sp>
      <p:sp>
        <p:nvSpPr>
          <p:cNvPr id="59" name="Text Box 59"/>
          <p:cNvSpPr txBox="1">
            <a:spLocks noChangeArrowheads="1"/>
          </p:cNvSpPr>
          <p:nvPr/>
        </p:nvSpPr>
        <p:spPr bwMode="auto">
          <a:xfrm>
            <a:off x="4957382" y="2549363"/>
            <a:ext cx="270336" cy="265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 dirty="0">
                <a:solidFill>
                  <a:srgbClr val="33521D"/>
                </a:solidFill>
                <a:latin typeface="Angsana New"/>
                <a:ea typeface="ヒラギノ角ゴ Pro W3" pitchFamily="8" charset="-128"/>
                <a:cs typeface="Angsana New"/>
              </a:rPr>
              <a:t>L</a:t>
            </a:r>
            <a:endParaRPr lang="en-US" sz="3200" dirty="0">
              <a:latin typeface="Angsana New"/>
              <a:cs typeface="Angsana New"/>
            </a:endParaRPr>
          </a:p>
        </p:txBody>
      </p:sp>
      <p:sp>
        <p:nvSpPr>
          <p:cNvPr id="60" name="Text Box 60"/>
          <p:cNvSpPr txBox="1">
            <a:spLocks noChangeArrowheads="1"/>
          </p:cNvSpPr>
          <p:nvPr/>
        </p:nvSpPr>
        <p:spPr bwMode="auto">
          <a:xfrm>
            <a:off x="5842364" y="3160574"/>
            <a:ext cx="457285" cy="348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algn="ctr">
              <a:lnSpc>
                <a:spcPts val="2140"/>
              </a:lnSpc>
              <a:spcAft>
                <a:spcPts val="0"/>
              </a:spcAft>
            </a:pPr>
            <a:r>
              <a:rPr lang="en-US" sz="3200">
                <a:latin typeface="Angsana New"/>
                <a:ea typeface="Angsana New" pitchFamily="8" charset="0"/>
                <a:cs typeface="Angsana New"/>
              </a:rPr>
              <a:t>T</a:t>
            </a:r>
            <a:r>
              <a:rPr lang="en-US" sz="3200" baseline="-25000">
                <a:latin typeface="Angsana New"/>
                <a:ea typeface="Angsana New" pitchFamily="8" charset="0"/>
                <a:cs typeface="Angsana New"/>
              </a:rPr>
              <a:t>C</a:t>
            </a:r>
            <a:endParaRPr lang="en-US" sz="3200">
              <a:latin typeface="Angsana New"/>
              <a:cs typeface="Angsana New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3276600" y="3733800"/>
            <a:ext cx="214779" cy="359325"/>
            <a:chOff x="3276600" y="3733800"/>
            <a:chExt cx="214779" cy="359325"/>
          </a:xfrm>
        </p:grpSpPr>
        <p:sp>
          <p:nvSpPr>
            <p:cNvPr id="35" name="Oval 35"/>
            <p:cNvSpPr>
              <a:spLocks noChangeArrowheads="1"/>
            </p:cNvSpPr>
            <p:nvPr/>
          </p:nvSpPr>
          <p:spPr bwMode="auto">
            <a:xfrm>
              <a:off x="3377058" y="3759848"/>
              <a:ext cx="114321" cy="101471"/>
            </a:xfrm>
            <a:prstGeom prst="ellipse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>
                <a:latin typeface="Angsana New"/>
                <a:cs typeface="Angsana New"/>
              </a:endParaRPr>
            </a:p>
          </p:txBody>
        </p:sp>
        <p:sp>
          <p:nvSpPr>
            <p:cNvPr id="61" name="Text Box 61"/>
            <p:cNvSpPr txBox="1">
              <a:spLocks noChangeArrowheads="1"/>
            </p:cNvSpPr>
            <p:nvPr/>
          </p:nvSpPr>
          <p:spPr bwMode="auto">
            <a:xfrm>
              <a:off x="3276600" y="3733800"/>
              <a:ext cx="126426" cy="359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prstTxWarp prst="textNoShape">
                <a:avLst/>
              </a:prstTxWarp>
            </a:bodyPr>
            <a:lstStyle/>
            <a:p>
              <a:pPr algn="ctr">
                <a:lnSpc>
                  <a:spcPts val="2440"/>
                </a:lnSpc>
                <a:spcAft>
                  <a:spcPts val="400"/>
                </a:spcAft>
              </a:pPr>
              <a:r>
                <a:rPr lang="en-US" sz="3200" dirty="0" err="1">
                  <a:solidFill>
                    <a:srgbClr val="33521D"/>
                  </a:solidFill>
                  <a:latin typeface="Angsana New"/>
                  <a:ea typeface="ヒラギノ角ゴ Pro W3" pitchFamily="8" charset="-128"/>
                  <a:cs typeface="Angsana New"/>
                </a:rPr>
                <a:t>e</a:t>
              </a:r>
              <a:endParaRPr lang="en-US" sz="3200" dirty="0">
                <a:latin typeface="Angsana New"/>
                <a:cs typeface="Angsana New"/>
              </a:endParaRPr>
            </a:p>
          </p:txBody>
        </p:sp>
      </p:grpSp>
      <p:sp>
        <p:nvSpPr>
          <p:cNvPr id="67" name="Action Button: Forward or Next 66">
            <a:hlinkClick r:id="" action="ppaction://hlinkshowjump?jump=nextslide" highlightClick="1"/>
          </p:cNvPr>
          <p:cNvSpPr/>
          <p:nvPr/>
        </p:nvSpPr>
        <p:spPr bwMode="auto">
          <a:xfrm>
            <a:off x="8077200" y="6096000"/>
            <a:ext cx="228600" cy="304800"/>
          </a:xfrm>
          <a:prstGeom prst="actionButtonForwardNex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Inefficiency of a production externality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990600"/>
            <a:ext cx="7772400" cy="4724400"/>
          </a:xfrm>
        </p:spPr>
        <p:txBody>
          <a:bodyPr/>
          <a:lstStyle/>
          <a:p>
            <a:r>
              <a:rPr lang="en-US" dirty="0" smtClean="0"/>
              <a:t>Given a world price at P</a:t>
            </a:r>
            <a:r>
              <a:rPr lang="en-US" baseline="-25000" dirty="0" smtClean="0"/>
              <a:t>W</a:t>
            </a:r>
            <a:r>
              <a:rPr lang="en-US" dirty="0" smtClean="0"/>
              <a:t>, the exporting country will produce up to Q</a:t>
            </a:r>
            <a:r>
              <a:rPr lang="en-US" baseline="-25000" dirty="0" smtClean="0"/>
              <a:t>4</a:t>
            </a:r>
            <a:r>
              <a:rPr lang="en-US" dirty="0" smtClean="0"/>
              <a:t>, consume at Q</a:t>
            </a:r>
            <a:r>
              <a:rPr lang="en-US" baseline="-25000" dirty="0" smtClean="0"/>
              <a:t>1</a:t>
            </a:r>
            <a:r>
              <a:rPr lang="en-US" dirty="0" smtClean="0"/>
              <a:t>, and export Q</a:t>
            </a:r>
            <a:r>
              <a:rPr lang="en-US" baseline="-25000" dirty="0" smtClean="0"/>
              <a:t>4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production generates CO</a:t>
            </a:r>
            <a:r>
              <a:rPr lang="en-US" baseline="-25000" dirty="0" smtClean="0"/>
              <a:t>2</a:t>
            </a:r>
            <a:r>
              <a:rPr lang="en-US" dirty="0" smtClean="0"/>
              <a:t> which cause the Marginal Social Cost curve, MSC, to be higher than the Marginal Private Cost curve, MPC. </a:t>
            </a:r>
          </a:p>
          <a:p>
            <a:r>
              <a:rPr lang="en-US" dirty="0" smtClean="0"/>
              <a:t>Welfare:</a:t>
            </a:r>
          </a:p>
          <a:p>
            <a:pPr lvl="1">
              <a:buNone/>
            </a:pPr>
            <a:r>
              <a:rPr lang="en-US" dirty="0" smtClean="0"/>
              <a:t>CS</a:t>
            </a:r>
            <a:r>
              <a:rPr lang="en-US" baseline="-25000" dirty="0" smtClean="0"/>
              <a:t>0</a:t>
            </a:r>
            <a:r>
              <a:rPr lang="en-US" dirty="0" smtClean="0"/>
              <a:t> =  G,  PS</a:t>
            </a:r>
            <a:r>
              <a:rPr lang="en-US" baseline="-25000" dirty="0" smtClean="0"/>
              <a:t>0</a:t>
            </a:r>
            <a:r>
              <a:rPr lang="en-US" dirty="0" smtClean="0"/>
              <a:t> =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 + H + E + F],</a:t>
            </a:r>
          </a:p>
          <a:p>
            <a:pPr lvl="1">
              <a:buNone/>
            </a:pPr>
            <a:r>
              <a:rPr lang="en-US" dirty="0" smtClean="0"/>
              <a:t>GR</a:t>
            </a:r>
            <a:r>
              <a:rPr lang="en-US" baseline="-25000" dirty="0" smtClean="0"/>
              <a:t>0</a:t>
            </a:r>
            <a:r>
              <a:rPr lang="en-US" dirty="0" smtClean="0"/>
              <a:t> =      0,  EX</a:t>
            </a:r>
            <a:r>
              <a:rPr lang="en-US" baseline="-25000" dirty="0" smtClean="0"/>
              <a:t>0</a:t>
            </a:r>
            <a:r>
              <a:rPr lang="en-US" dirty="0" smtClean="0"/>
              <a:t> =  – [E + F + T</a:t>
            </a:r>
            <a:r>
              <a:rPr lang="en-US" baseline="-25000" dirty="0" smtClean="0"/>
              <a:t>2</a:t>
            </a:r>
            <a:r>
              <a:rPr lang="en-US" dirty="0" smtClean="0"/>
              <a:t> + C + L]</a:t>
            </a:r>
          </a:p>
          <a:p>
            <a:pPr lvl="1">
              <a:buNone/>
            </a:pPr>
            <a:r>
              <a:rPr lang="en-US" dirty="0" smtClean="0"/>
              <a:t>EX</a:t>
            </a:r>
            <a:r>
              <a:rPr lang="en-US" baseline="-25000" dirty="0" smtClean="0"/>
              <a:t>0</a:t>
            </a:r>
            <a:r>
              <a:rPr lang="en-US" dirty="0" smtClean="0"/>
              <a:t> is the external cost to the society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777873-F4B0-E846-AFDC-82C725E6AF92}" type="slidenum">
              <a:rPr lang="en-US" smtClean="0"/>
              <a:pPr>
                <a:defRPr/>
              </a:pPr>
              <a:t>26</a:t>
            </a:fld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 bwMode="auto">
          <a:xfrm>
            <a:off x="8229600" y="6248400"/>
            <a:ext cx="304800" cy="381000"/>
          </a:xfrm>
          <a:prstGeom prst="actionButtonBackPrevio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ngsana New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Impacts of the Border Carbon Adjustment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7772400" cy="5105400"/>
          </a:xfrm>
        </p:spPr>
        <p:txBody>
          <a:bodyPr/>
          <a:lstStyle/>
          <a:p>
            <a:r>
              <a:rPr lang="en-US" dirty="0" smtClean="0"/>
              <a:t>A BCA tax at the rate of T</a:t>
            </a:r>
            <a:r>
              <a:rPr lang="en-US" baseline="-25000" dirty="0" smtClean="0"/>
              <a:t>C</a:t>
            </a:r>
            <a:r>
              <a:rPr lang="en-US" dirty="0" smtClean="0"/>
              <a:t> by the importing country will </a:t>
            </a:r>
            <a:r>
              <a:rPr lang="en-US" dirty="0" smtClean="0"/>
              <a:t>cause the net export price to fall to P</a:t>
            </a:r>
            <a:r>
              <a:rPr lang="en-US" baseline="-25000" dirty="0" smtClean="0"/>
              <a:t>W</a:t>
            </a:r>
            <a:r>
              <a:rPr lang="en-US" dirty="0" smtClean="0"/>
              <a:t> – T</a:t>
            </a:r>
            <a:r>
              <a:rPr lang="en-US" baseline="-25000" dirty="0" smtClean="0"/>
              <a:t>C</a:t>
            </a:r>
            <a:r>
              <a:rPr lang="en-US" dirty="0" smtClean="0"/>
              <a:t>.</a:t>
            </a:r>
          </a:p>
          <a:p>
            <a:r>
              <a:rPr lang="en-US" dirty="0" smtClean="0"/>
              <a:t>Local consumption will increase to Q</a:t>
            </a:r>
            <a:r>
              <a:rPr lang="en-US" baseline="-25000" dirty="0" smtClean="0"/>
              <a:t>2</a:t>
            </a:r>
            <a:r>
              <a:rPr lang="en-US" dirty="0" smtClean="0"/>
              <a:t>, production will drop to Q</a:t>
            </a:r>
            <a:r>
              <a:rPr lang="en-US" baseline="-25000" dirty="0" smtClean="0"/>
              <a:t>3</a:t>
            </a:r>
            <a:r>
              <a:rPr lang="en-US" dirty="0" smtClean="0"/>
              <a:t> and exports reduce to Q</a:t>
            </a:r>
            <a:r>
              <a:rPr lang="en-US" baseline="-25000" dirty="0" smtClean="0"/>
              <a:t>3</a:t>
            </a:r>
            <a:r>
              <a:rPr lang="en-US" dirty="0" smtClean="0"/>
              <a:t> – Q</a:t>
            </a:r>
            <a:r>
              <a:rPr lang="en-US" baseline="-25000" dirty="0" smtClean="0"/>
              <a:t>2</a:t>
            </a:r>
            <a:r>
              <a:rPr lang="en-US" dirty="0" smtClean="0"/>
              <a:t>. </a:t>
            </a:r>
          </a:p>
          <a:p>
            <a:r>
              <a:rPr lang="en-US" dirty="0" smtClean="0"/>
              <a:t>Welfare changes: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CS</a:t>
            </a:r>
            <a:r>
              <a:rPr lang="en-US" baseline="-25000" dirty="0" smtClean="0"/>
              <a:t>1</a:t>
            </a:r>
            <a:r>
              <a:rPr lang="en-US" dirty="0" smtClean="0"/>
              <a:t>  =    A,  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PS</a:t>
            </a:r>
            <a:r>
              <a:rPr lang="en-US" baseline="-25000" dirty="0" smtClean="0"/>
              <a:t>1</a:t>
            </a:r>
            <a:r>
              <a:rPr lang="en-US" dirty="0" smtClean="0"/>
              <a:t>  =    –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C],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GR</a:t>
            </a:r>
            <a:r>
              <a:rPr lang="en-US" baseline="-25000" dirty="0" smtClean="0"/>
              <a:t>1</a:t>
            </a:r>
            <a:r>
              <a:rPr lang="en-US" dirty="0" smtClean="0"/>
              <a:t> =       0,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EX</a:t>
            </a:r>
            <a:r>
              <a:rPr lang="en-US" baseline="-25000" dirty="0" smtClean="0"/>
              <a:t>1</a:t>
            </a:r>
            <a:r>
              <a:rPr lang="en-US" dirty="0" smtClean="0"/>
              <a:t>  =   [C + L]</a:t>
            </a:r>
          </a:p>
          <a:p>
            <a:pPr lvl="1">
              <a:buNone/>
            </a:pPr>
            <a:r>
              <a:rPr lang="en-US" dirty="0" smtClean="0"/>
              <a:t>Net    =   L – [B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Impacts of the Border Carbon Adjustment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305800" cy="5105400"/>
          </a:xfrm>
        </p:spPr>
        <p:txBody>
          <a:bodyPr/>
          <a:lstStyle/>
          <a:p>
            <a:r>
              <a:rPr lang="en-US" dirty="0" smtClean="0"/>
              <a:t>The area L is the efficiency improvement of less emission resulting from</a:t>
            </a:r>
            <a:r>
              <a:rPr lang="en-US" dirty="0" smtClean="0"/>
              <a:t> use of the </a:t>
            </a:r>
            <a:r>
              <a:rPr lang="en-US" dirty="0" smtClean="0"/>
              <a:t>BCA.</a:t>
            </a:r>
          </a:p>
          <a:p>
            <a:r>
              <a:rPr lang="en-US" dirty="0" smtClean="0"/>
              <a:t>B is the consumption distortion as BCA </a:t>
            </a:r>
            <a:r>
              <a:rPr lang="en-US" dirty="0" smtClean="0"/>
              <a:t>encourages more </a:t>
            </a:r>
            <a:r>
              <a:rPr lang="en-US" dirty="0" smtClean="0"/>
              <a:t>local consumption which should have been exported.</a:t>
            </a:r>
          </a:p>
          <a:p>
            <a:r>
              <a:rPr lang="en-US" dirty="0" smtClean="0"/>
              <a:t>T</a:t>
            </a:r>
            <a:r>
              <a:rPr lang="en-US" baseline="-25000" dirty="0" smtClean="0"/>
              <a:t>1</a:t>
            </a:r>
            <a:r>
              <a:rPr lang="en-US" dirty="0" smtClean="0"/>
              <a:t> and T</a:t>
            </a:r>
            <a:r>
              <a:rPr lang="en-US" baseline="-25000" dirty="0" smtClean="0"/>
              <a:t>2</a:t>
            </a:r>
            <a:r>
              <a:rPr lang="en-US" dirty="0" smtClean="0"/>
              <a:t> are the transferred welfare from the exporting country to the importing country that use BCA tax.</a:t>
            </a:r>
          </a:p>
          <a:p>
            <a:r>
              <a:rPr lang="en-US" dirty="0" smtClean="0"/>
              <a:t>The net welfare change: L – [B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 is unlikely to be positive.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a local </a:t>
            </a:r>
            <a:r>
              <a:rPr lang="en-US" dirty="0" err="1" smtClean="0"/>
              <a:t>Pigouvian</a:t>
            </a:r>
            <a:r>
              <a:rPr lang="en-US" dirty="0" smtClean="0"/>
              <a:t>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229600" cy="4724400"/>
          </a:xfrm>
        </p:spPr>
        <p:txBody>
          <a:bodyPr/>
          <a:lstStyle/>
          <a:p>
            <a:r>
              <a:rPr lang="en-US" dirty="0" smtClean="0"/>
              <a:t>An equivalent ad valorem </a:t>
            </a:r>
            <a:r>
              <a:rPr lang="en-US" dirty="0" err="1" smtClean="0"/>
              <a:t>Pigouvian</a:t>
            </a:r>
            <a:r>
              <a:rPr lang="en-US" dirty="0" smtClean="0"/>
              <a:t> tax is used instead by the exporting country which causes the production level to reduce to Q</a:t>
            </a:r>
            <a:r>
              <a:rPr lang="en-US" baseline="-25000" dirty="0" smtClean="0"/>
              <a:t>3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Welfare changes: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CS</a:t>
            </a:r>
            <a:r>
              <a:rPr lang="en-US" baseline="-25000" dirty="0" smtClean="0"/>
              <a:t>1</a:t>
            </a:r>
            <a:r>
              <a:rPr lang="en-US" dirty="0" smtClean="0"/>
              <a:t>  =    0,  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PS</a:t>
            </a:r>
            <a:r>
              <a:rPr lang="en-US" baseline="-25000" dirty="0" smtClean="0"/>
              <a:t>1</a:t>
            </a:r>
            <a:r>
              <a:rPr lang="en-US" dirty="0" smtClean="0"/>
              <a:t>  =    –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 + C],</a:t>
            </a:r>
          </a:p>
          <a:p>
            <a:pPr lvl="1">
              <a:buNone/>
            </a:pP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GR</a:t>
            </a:r>
            <a:r>
              <a:rPr lang="en-US" baseline="-25000" dirty="0" smtClean="0"/>
              <a:t>1</a:t>
            </a:r>
            <a:r>
              <a:rPr lang="en-US" dirty="0" smtClean="0"/>
              <a:t> =    [A + B + 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</a:t>
            </a:r>
            <a:r>
              <a:rPr lang="en-US" dirty="0" smtClean="0"/>
              <a:t>],  </a:t>
            </a:r>
            <a:r>
              <a:rPr lang="en-US" sz="2800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EX</a:t>
            </a:r>
            <a:r>
              <a:rPr lang="en-US" baseline="-25000" dirty="0" smtClean="0"/>
              <a:t>1</a:t>
            </a:r>
            <a:r>
              <a:rPr lang="en-US" dirty="0" smtClean="0"/>
              <a:t>  =   [C + L]</a:t>
            </a:r>
          </a:p>
          <a:p>
            <a:pPr lvl="1">
              <a:buNone/>
            </a:pPr>
            <a:r>
              <a:rPr lang="en-US" dirty="0" smtClean="0"/>
              <a:t>Net    =    L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29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a local </a:t>
            </a:r>
            <a:r>
              <a:rPr lang="en-US" dirty="0" err="1" smtClean="0"/>
              <a:t>Pigouvian</a:t>
            </a:r>
            <a:r>
              <a:rPr lang="en-US" dirty="0" smtClean="0"/>
              <a:t>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458200" cy="5410200"/>
          </a:xfrm>
        </p:spPr>
        <p:txBody>
          <a:bodyPr/>
          <a:lstStyle/>
          <a:p>
            <a:r>
              <a:rPr lang="en-US" dirty="0" smtClean="0"/>
              <a:t>An equivalent ad valorem </a:t>
            </a:r>
            <a:r>
              <a:rPr lang="en-US" dirty="0" err="1" smtClean="0"/>
              <a:t>Pigouvian</a:t>
            </a:r>
            <a:r>
              <a:rPr lang="en-US" dirty="0" smtClean="0"/>
              <a:t> </a:t>
            </a:r>
            <a:r>
              <a:rPr lang="en-US" dirty="0" smtClean="0"/>
              <a:t>tax </a:t>
            </a:r>
            <a:r>
              <a:rPr lang="en-US" dirty="0" smtClean="0"/>
              <a:t>generates the same impacts on the producers and the reduction in the external costs, but has no impact on the consumers since they pay the same price.</a:t>
            </a:r>
          </a:p>
          <a:p>
            <a:r>
              <a:rPr lang="en-US" dirty="0" smtClean="0"/>
              <a:t>The local government receives tax revenue from the </a:t>
            </a:r>
            <a:r>
              <a:rPr lang="en-US" dirty="0" err="1" smtClean="0"/>
              <a:t>Pigouvian</a:t>
            </a:r>
            <a:r>
              <a:rPr lang="en-US" dirty="0" smtClean="0"/>
              <a:t> tax which then is distributed back to the society.</a:t>
            </a:r>
          </a:p>
          <a:p>
            <a:r>
              <a:rPr lang="en-US" dirty="0" smtClean="0"/>
              <a:t>The inefficient amount of emission is removed and the net welfare rises by the area L. </a:t>
            </a:r>
          </a:p>
          <a:p>
            <a:r>
              <a:rPr lang="en-US" dirty="0" smtClean="0"/>
              <a:t>Correcting the externalities at the source is more </a:t>
            </a:r>
            <a:r>
              <a:rPr lang="en-US" dirty="0" smtClean="0"/>
              <a:t>efficient than an indirect </a:t>
            </a:r>
            <a:r>
              <a:rPr lang="en-US" smtClean="0"/>
              <a:t>trade tax. </a:t>
            </a:r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3AD635-AF76-FD47-AA5E-C343497ED025}" type="slidenum">
              <a:rPr lang="en-US" smtClean="0"/>
              <a:pPr>
                <a:defRPr/>
              </a:pPr>
              <a:t>30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Chayun tantivasadakarn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06Trade Policies PC.potx</Template>
  <TotalTime>10349</TotalTime>
  <Words>2380</Words>
  <Application>Microsoft Macintosh PowerPoint</Application>
  <PresentationFormat>On-screen Show (4:3)</PresentationFormat>
  <Paragraphs>362</Paragraphs>
  <Slides>30</Slides>
  <Notes>11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1_Default Design</vt:lpstr>
      <vt:lpstr>Trade Policies:  Extension EE451</vt:lpstr>
      <vt:lpstr>Outline</vt:lpstr>
      <vt:lpstr>Home Monopoly with Free Trade</vt:lpstr>
      <vt:lpstr>Home Monopoly with tariffs</vt:lpstr>
      <vt:lpstr>Home Monopoly with quotas</vt:lpstr>
      <vt:lpstr>Home Monopoly with quotas</vt:lpstr>
      <vt:lpstr>Home Monopoly with quotas</vt:lpstr>
      <vt:lpstr>Home Monopoly with quotas</vt:lpstr>
      <vt:lpstr>Home Monopoly with quotas</vt:lpstr>
      <vt:lpstr>Tariff to extract foreign monopoly profit</vt:lpstr>
      <vt:lpstr>Strategic Trade Policy</vt:lpstr>
      <vt:lpstr>Strategic Trade Policy: Game theoretical approach</vt:lpstr>
      <vt:lpstr>Strategic Trade Policy: Game theoretical approach</vt:lpstr>
      <vt:lpstr>  Dumping </vt:lpstr>
      <vt:lpstr>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Policy Response to Dumping</vt:lpstr>
      <vt:lpstr>Trade and externalities</vt:lpstr>
      <vt:lpstr>Trade and externalities</vt:lpstr>
      <vt:lpstr>Trade and externalities</vt:lpstr>
      <vt:lpstr>Inefficiency of a production externality</vt:lpstr>
      <vt:lpstr>Impacts of the Border Carbon Adjustment Tax</vt:lpstr>
      <vt:lpstr>Impacts of the Border Carbon Adjustment Tax</vt:lpstr>
      <vt:lpstr>Impact of a local Pigouvian tax</vt:lpstr>
      <vt:lpstr>Impact of a local Pigouvian tax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Trade Policies</dc:title>
  <dc:creator>Chayun Tantivasadakarn</dc:creator>
  <cp:lastModifiedBy>Chayun Vasada</cp:lastModifiedBy>
  <cp:revision>201</cp:revision>
  <cp:lastPrinted>2012-03-27T00:26:39Z</cp:lastPrinted>
  <dcterms:created xsi:type="dcterms:W3CDTF">2014-04-23T00:03:30Z</dcterms:created>
  <dcterms:modified xsi:type="dcterms:W3CDTF">2014-04-23T00:21:47Z</dcterms:modified>
</cp:coreProperties>
</file>