
<file path=[Content_Types].xml><?xml version="1.0" encoding="utf-8"?>
<Types xmlns="http://schemas.openxmlformats.org/package/2006/content-types">
  <Default Extension="bin" ContentType="application/vnd.openxmlformats-officedocument.oleObject"/>
  <Default Extension="wmf" ContentType="image/x-wmf"/>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0" r:id="rId1"/>
  </p:sldMasterIdLst>
  <p:notesMasterIdLst>
    <p:notesMasterId r:id="rId55"/>
  </p:notesMasterIdLst>
  <p:handoutMasterIdLst>
    <p:handoutMasterId r:id="rId56"/>
  </p:handoutMasterIdLst>
  <p:sldIdLst>
    <p:sldId id="256" r:id="rId2"/>
    <p:sldId id="257" r:id="rId3"/>
    <p:sldId id="297" r:id="rId4"/>
    <p:sldId id="367" r:id="rId5"/>
    <p:sldId id="370" r:id="rId6"/>
    <p:sldId id="371" r:id="rId7"/>
    <p:sldId id="320" r:id="rId8"/>
    <p:sldId id="363" r:id="rId9"/>
    <p:sldId id="321" r:id="rId10"/>
    <p:sldId id="340" r:id="rId11"/>
    <p:sldId id="344" r:id="rId12"/>
    <p:sldId id="322" r:id="rId13"/>
    <p:sldId id="346" r:id="rId14"/>
    <p:sldId id="359" r:id="rId15"/>
    <p:sldId id="361" r:id="rId16"/>
    <p:sldId id="353" r:id="rId17"/>
    <p:sldId id="339" r:id="rId18"/>
    <p:sldId id="373" r:id="rId19"/>
    <p:sldId id="368" r:id="rId20"/>
    <p:sldId id="365" r:id="rId21"/>
    <p:sldId id="364" r:id="rId22"/>
    <p:sldId id="378" r:id="rId23"/>
    <p:sldId id="366" r:id="rId24"/>
    <p:sldId id="301" r:id="rId25"/>
    <p:sldId id="303" r:id="rId26"/>
    <p:sldId id="305" r:id="rId27"/>
    <p:sldId id="323" r:id="rId28"/>
    <p:sldId id="350" r:id="rId29"/>
    <p:sldId id="324" r:id="rId30"/>
    <p:sldId id="325" r:id="rId31"/>
    <p:sldId id="326" r:id="rId32"/>
    <p:sldId id="328" r:id="rId33"/>
    <p:sldId id="329" r:id="rId34"/>
    <p:sldId id="338" r:id="rId35"/>
    <p:sldId id="352" r:id="rId36"/>
    <p:sldId id="327" r:id="rId37"/>
    <p:sldId id="330" r:id="rId38"/>
    <p:sldId id="379" r:id="rId39"/>
    <p:sldId id="270" r:id="rId40"/>
    <p:sldId id="331" r:id="rId41"/>
    <p:sldId id="349" r:id="rId42"/>
    <p:sldId id="332" r:id="rId43"/>
    <p:sldId id="313" r:id="rId44"/>
    <p:sldId id="314" r:id="rId45"/>
    <p:sldId id="317" r:id="rId46"/>
    <p:sldId id="318" r:id="rId47"/>
    <p:sldId id="343" r:id="rId48"/>
    <p:sldId id="351" r:id="rId49"/>
    <p:sldId id="375" r:id="rId50"/>
    <p:sldId id="319" r:id="rId51"/>
    <p:sldId id="348" r:id="rId52"/>
    <p:sldId id="377" r:id="rId53"/>
    <p:sldId id="345" r:id="rId54"/>
  </p:sldIdLst>
  <p:sldSz cx="9144000" cy="6858000" type="screen4x3"/>
  <p:notesSz cx="9144000" cy="6858000"/>
  <p:defaultTextStyle>
    <a:defPPr>
      <a:defRPr lang="en-US"/>
    </a:defPPr>
    <a:lvl1pPr algn="l" rtl="0" fontAlgn="base">
      <a:spcBef>
        <a:spcPct val="0"/>
      </a:spcBef>
      <a:spcAft>
        <a:spcPct val="0"/>
      </a:spcAft>
      <a:defRPr sz="2400" b="1" kern="1200">
        <a:solidFill>
          <a:schemeClr val="tx1"/>
        </a:solidFill>
        <a:latin typeface="Verdana" pitchFamily="34" charset="0"/>
        <a:ea typeface="+mn-ea"/>
        <a:cs typeface="Angsana New" pitchFamily="18" charset="-34"/>
      </a:defRPr>
    </a:lvl1pPr>
    <a:lvl2pPr marL="457200" algn="l" rtl="0" fontAlgn="base">
      <a:spcBef>
        <a:spcPct val="0"/>
      </a:spcBef>
      <a:spcAft>
        <a:spcPct val="0"/>
      </a:spcAft>
      <a:defRPr sz="2400" b="1" kern="1200">
        <a:solidFill>
          <a:schemeClr val="tx1"/>
        </a:solidFill>
        <a:latin typeface="Verdana" pitchFamily="34" charset="0"/>
        <a:ea typeface="+mn-ea"/>
        <a:cs typeface="Angsana New" pitchFamily="18" charset="-34"/>
      </a:defRPr>
    </a:lvl2pPr>
    <a:lvl3pPr marL="914400" algn="l" rtl="0" fontAlgn="base">
      <a:spcBef>
        <a:spcPct val="0"/>
      </a:spcBef>
      <a:spcAft>
        <a:spcPct val="0"/>
      </a:spcAft>
      <a:defRPr sz="2400" b="1" kern="1200">
        <a:solidFill>
          <a:schemeClr val="tx1"/>
        </a:solidFill>
        <a:latin typeface="Verdana" pitchFamily="34" charset="0"/>
        <a:ea typeface="+mn-ea"/>
        <a:cs typeface="Angsana New" pitchFamily="18" charset="-34"/>
      </a:defRPr>
    </a:lvl3pPr>
    <a:lvl4pPr marL="1371600" algn="l" rtl="0" fontAlgn="base">
      <a:spcBef>
        <a:spcPct val="0"/>
      </a:spcBef>
      <a:spcAft>
        <a:spcPct val="0"/>
      </a:spcAft>
      <a:defRPr sz="2400" b="1" kern="1200">
        <a:solidFill>
          <a:schemeClr val="tx1"/>
        </a:solidFill>
        <a:latin typeface="Verdana" pitchFamily="34" charset="0"/>
        <a:ea typeface="+mn-ea"/>
        <a:cs typeface="Angsana New" pitchFamily="18" charset="-34"/>
      </a:defRPr>
    </a:lvl4pPr>
    <a:lvl5pPr marL="1828800" algn="l" rtl="0" fontAlgn="base">
      <a:spcBef>
        <a:spcPct val="0"/>
      </a:spcBef>
      <a:spcAft>
        <a:spcPct val="0"/>
      </a:spcAft>
      <a:defRPr sz="2400" b="1" kern="1200">
        <a:solidFill>
          <a:schemeClr val="tx1"/>
        </a:solidFill>
        <a:latin typeface="Verdana" pitchFamily="34" charset="0"/>
        <a:ea typeface="+mn-ea"/>
        <a:cs typeface="Angsana New" pitchFamily="18" charset="-34"/>
      </a:defRPr>
    </a:lvl5pPr>
    <a:lvl6pPr marL="2286000" algn="l" defTabSz="914400" rtl="0" eaLnBrk="1" latinLnBrk="0" hangingPunct="1">
      <a:defRPr sz="2400" b="1" kern="1200">
        <a:solidFill>
          <a:schemeClr val="tx1"/>
        </a:solidFill>
        <a:latin typeface="Verdana" pitchFamily="34" charset="0"/>
        <a:ea typeface="+mn-ea"/>
        <a:cs typeface="Angsana New" pitchFamily="18" charset="-34"/>
      </a:defRPr>
    </a:lvl6pPr>
    <a:lvl7pPr marL="2743200" algn="l" defTabSz="914400" rtl="0" eaLnBrk="1" latinLnBrk="0" hangingPunct="1">
      <a:defRPr sz="2400" b="1" kern="1200">
        <a:solidFill>
          <a:schemeClr val="tx1"/>
        </a:solidFill>
        <a:latin typeface="Verdana" pitchFamily="34" charset="0"/>
        <a:ea typeface="+mn-ea"/>
        <a:cs typeface="Angsana New" pitchFamily="18" charset="-34"/>
      </a:defRPr>
    </a:lvl7pPr>
    <a:lvl8pPr marL="3200400" algn="l" defTabSz="914400" rtl="0" eaLnBrk="1" latinLnBrk="0" hangingPunct="1">
      <a:defRPr sz="2400" b="1" kern="1200">
        <a:solidFill>
          <a:schemeClr val="tx1"/>
        </a:solidFill>
        <a:latin typeface="Verdana" pitchFamily="34" charset="0"/>
        <a:ea typeface="+mn-ea"/>
        <a:cs typeface="Angsana New" pitchFamily="18" charset="-34"/>
      </a:defRPr>
    </a:lvl8pPr>
    <a:lvl9pPr marL="3657600" algn="l" defTabSz="914400" rtl="0" eaLnBrk="1" latinLnBrk="0" hangingPunct="1">
      <a:defRPr sz="2400" b="1" kern="1200">
        <a:solidFill>
          <a:schemeClr val="tx1"/>
        </a:solidFill>
        <a:latin typeface="Verdan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02" autoAdjust="0"/>
    <p:restoredTop sz="90929"/>
  </p:normalViewPr>
  <p:slideViewPr>
    <p:cSldViewPr>
      <p:cViewPr varScale="1">
        <p:scale>
          <a:sx n="52" d="100"/>
          <a:sy n="52" d="100"/>
        </p:scale>
        <p:origin x="-122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F:\index%20of%20EER%20April%202013.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G:\IFS_Tabl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index%20of%20EER%20April%202013.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I:\net%20forward%20intervention.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F:\index%20of%20EER%20April%20201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Nominal vs Real Effective Exchange Rates</a:t>
            </a:r>
          </a:p>
        </c:rich>
      </c:tx>
      <c:layout/>
      <c:overlay val="0"/>
    </c:title>
    <c:autoTitleDeleted val="0"/>
    <c:plotArea>
      <c:layout/>
      <c:lineChart>
        <c:grouping val="standard"/>
        <c:varyColors val="0"/>
        <c:ser>
          <c:idx val="0"/>
          <c:order val="0"/>
          <c:tx>
            <c:strRef>
              <c:f>Sheet1!$B$5</c:f>
              <c:strCache>
                <c:ptCount val="1"/>
                <c:pt idx="0">
                  <c:v>Nominal Effective Exchange Rate (NEER)</c:v>
                </c:pt>
              </c:strCache>
            </c:strRef>
          </c:tx>
          <c:marker>
            <c:symbol val="none"/>
          </c:marker>
          <c:cat>
            <c:strRef>
              <c:f>Sheet1!$C$4:$HV$4</c:f>
              <c:strCache>
                <c:ptCount val="228"/>
                <c:pt idx="0">
                  <c:v>JAN 1994 r</c:v>
                </c:pt>
                <c:pt idx="1">
                  <c:v>FEB 1994 r</c:v>
                </c:pt>
                <c:pt idx="2">
                  <c:v>MAR 1994 r</c:v>
                </c:pt>
                <c:pt idx="3">
                  <c:v>APR 1994 r</c:v>
                </c:pt>
                <c:pt idx="4">
                  <c:v>MAY 1994 r</c:v>
                </c:pt>
                <c:pt idx="5">
                  <c:v>JUN 1994 r</c:v>
                </c:pt>
                <c:pt idx="6">
                  <c:v>JUL 1994 r</c:v>
                </c:pt>
                <c:pt idx="7">
                  <c:v>AUG 1994 r</c:v>
                </c:pt>
                <c:pt idx="8">
                  <c:v>SEP 1994 r</c:v>
                </c:pt>
                <c:pt idx="9">
                  <c:v>OCT 1994 r</c:v>
                </c:pt>
                <c:pt idx="10">
                  <c:v>NOV 1994 r</c:v>
                </c:pt>
                <c:pt idx="11">
                  <c:v>DEC 1994 r</c:v>
                </c:pt>
                <c:pt idx="12">
                  <c:v>JAN 1995 r</c:v>
                </c:pt>
                <c:pt idx="13">
                  <c:v>FEB 1995 r</c:v>
                </c:pt>
                <c:pt idx="14">
                  <c:v>MAR 1995 r</c:v>
                </c:pt>
                <c:pt idx="15">
                  <c:v>APR 1995 r</c:v>
                </c:pt>
                <c:pt idx="16">
                  <c:v>MAY 1995 r</c:v>
                </c:pt>
                <c:pt idx="17">
                  <c:v>JUN 1995 r</c:v>
                </c:pt>
                <c:pt idx="18">
                  <c:v>JUL 1995 r</c:v>
                </c:pt>
                <c:pt idx="19">
                  <c:v>AUG 1995 r</c:v>
                </c:pt>
                <c:pt idx="20">
                  <c:v>SEP 1995 r</c:v>
                </c:pt>
                <c:pt idx="21">
                  <c:v>OCT 1995 r</c:v>
                </c:pt>
                <c:pt idx="22">
                  <c:v>NOV 1995 r</c:v>
                </c:pt>
                <c:pt idx="23">
                  <c:v>DEC 1995 r</c:v>
                </c:pt>
                <c:pt idx="24">
                  <c:v>JAN 1996 r</c:v>
                </c:pt>
                <c:pt idx="25">
                  <c:v>FEB 1996 r</c:v>
                </c:pt>
                <c:pt idx="26">
                  <c:v>MAR 1996 r</c:v>
                </c:pt>
                <c:pt idx="27">
                  <c:v>APR 1996 r</c:v>
                </c:pt>
                <c:pt idx="28">
                  <c:v>MAY 1996 r</c:v>
                </c:pt>
                <c:pt idx="29">
                  <c:v>JUN 1996 r</c:v>
                </c:pt>
                <c:pt idx="30">
                  <c:v>JUL 1996 r</c:v>
                </c:pt>
                <c:pt idx="31">
                  <c:v>AUG 1996 r</c:v>
                </c:pt>
                <c:pt idx="32">
                  <c:v>SEP 1996 r</c:v>
                </c:pt>
                <c:pt idx="33">
                  <c:v>OCT 1996 r</c:v>
                </c:pt>
                <c:pt idx="34">
                  <c:v>NOV 1996 r</c:v>
                </c:pt>
                <c:pt idx="35">
                  <c:v>DEC 1996 r</c:v>
                </c:pt>
                <c:pt idx="36">
                  <c:v>JAN 1997 r</c:v>
                </c:pt>
                <c:pt idx="37">
                  <c:v>FEB 1997 r</c:v>
                </c:pt>
                <c:pt idx="38">
                  <c:v>MAR 1997 r</c:v>
                </c:pt>
                <c:pt idx="39">
                  <c:v>APR 1997 r</c:v>
                </c:pt>
                <c:pt idx="40">
                  <c:v>MAY 1997 r</c:v>
                </c:pt>
                <c:pt idx="41">
                  <c:v>JUN 1997 r</c:v>
                </c:pt>
                <c:pt idx="42">
                  <c:v>JUL 1997 r</c:v>
                </c:pt>
                <c:pt idx="43">
                  <c:v>AUG 1997 r</c:v>
                </c:pt>
                <c:pt idx="44">
                  <c:v>SEP 1997 r</c:v>
                </c:pt>
                <c:pt idx="45">
                  <c:v>OCT 1997 r</c:v>
                </c:pt>
                <c:pt idx="46">
                  <c:v>NOV 1997 r</c:v>
                </c:pt>
                <c:pt idx="47">
                  <c:v>DEC 1997 r</c:v>
                </c:pt>
                <c:pt idx="48">
                  <c:v>JAN 1998 r</c:v>
                </c:pt>
                <c:pt idx="49">
                  <c:v>FEB 1998 r</c:v>
                </c:pt>
                <c:pt idx="50">
                  <c:v>MAR 1998 r</c:v>
                </c:pt>
                <c:pt idx="51">
                  <c:v>APR 1998 r</c:v>
                </c:pt>
                <c:pt idx="52">
                  <c:v>MAY 1998 r</c:v>
                </c:pt>
                <c:pt idx="53">
                  <c:v>JUN 1998 r</c:v>
                </c:pt>
                <c:pt idx="54">
                  <c:v>JUL 1998 r</c:v>
                </c:pt>
                <c:pt idx="55">
                  <c:v>AUG 1998 r</c:v>
                </c:pt>
                <c:pt idx="56">
                  <c:v>SEP 1998 r</c:v>
                </c:pt>
                <c:pt idx="57">
                  <c:v>OCT 1998 r</c:v>
                </c:pt>
                <c:pt idx="58">
                  <c:v>NOV 1998 r</c:v>
                </c:pt>
                <c:pt idx="59">
                  <c:v>DEC 1998 r</c:v>
                </c:pt>
                <c:pt idx="60">
                  <c:v>JAN 1999 r</c:v>
                </c:pt>
                <c:pt idx="61">
                  <c:v>FEB 1999 r</c:v>
                </c:pt>
                <c:pt idx="62">
                  <c:v>MAR 1999 r</c:v>
                </c:pt>
                <c:pt idx="63">
                  <c:v>APR 1999 r</c:v>
                </c:pt>
                <c:pt idx="64">
                  <c:v>MAY 1999 r</c:v>
                </c:pt>
                <c:pt idx="65">
                  <c:v>JUN 1999 r</c:v>
                </c:pt>
                <c:pt idx="66">
                  <c:v>JUL 1999 r</c:v>
                </c:pt>
                <c:pt idx="67">
                  <c:v>AUG 1999 r</c:v>
                </c:pt>
                <c:pt idx="68">
                  <c:v>SEP 1999 r</c:v>
                </c:pt>
                <c:pt idx="69">
                  <c:v>OCT 1999 r</c:v>
                </c:pt>
                <c:pt idx="70">
                  <c:v>NOV 1999 r</c:v>
                </c:pt>
                <c:pt idx="71">
                  <c:v>DEC 1999 r</c:v>
                </c:pt>
                <c:pt idx="72">
                  <c:v>JAN 2000 r</c:v>
                </c:pt>
                <c:pt idx="73">
                  <c:v>FEB 2000 r</c:v>
                </c:pt>
                <c:pt idx="74">
                  <c:v>MAR 2000 r</c:v>
                </c:pt>
                <c:pt idx="75">
                  <c:v>APR 2000 r</c:v>
                </c:pt>
                <c:pt idx="76">
                  <c:v>MAY 2000 r</c:v>
                </c:pt>
                <c:pt idx="77">
                  <c:v>JUN 2000 r</c:v>
                </c:pt>
                <c:pt idx="78">
                  <c:v>JUL 2000 r</c:v>
                </c:pt>
                <c:pt idx="79">
                  <c:v>AUG 2000 r</c:v>
                </c:pt>
                <c:pt idx="80">
                  <c:v>SEP 2000 r</c:v>
                </c:pt>
                <c:pt idx="81">
                  <c:v>OCT 2000 r</c:v>
                </c:pt>
                <c:pt idx="82">
                  <c:v>NOV 2000 r</c:v>
                </c:pt>
                <c:pt idx="83">
                  <c:v>DEC 2000 r</c:v>
                </c:pt>
                <c:pt idx="84">
                  <c:v>JAN 2001 r</c:v>
                </c:pt>
                <c:pt idx="85">
                  <c:v>FEB 2001 r</c:v>
                </c:pt>
                <c:pt idx="86">
                  <c:v>MAR 2001 r</c:v>
                </c:pt>
                <c:pt idx="87">
                  <c:v>APR 2001 r</c:v>
                </c:pt>
                <c:pt idx="88">
                  <c:v>MAY 2001 r</c:v>
                </c:pt>
                <c:pt idx="89">
                  <c:v>JUN 2001 r</c:v>
                </c:pt>
                <c:pt idx="90">
                  <c:v>JUL 2001 r</c:v>
                </c:pt>
                <c:pt idx="91">
                  <c:v>AUG 2001 r</c:v>
                </c:pt>
                <c:pt idx="92">
                  <c:v>SEP 2001 r</c:v>
                </c:pt>
                <c:pt idx="93">
                  <c:v>OCT 2001 r</c:v>
                </c:pt>
                <c:pt idx="94">
                  <c:v>NOV 2001 r</c:v>
                </c:pt>
                <c:pt idx="95">
                  <c:v>DEC 2001 r</c:v>
                </c:pt>
                <c:pt idx="96">
                  <c:v>JAN 2002 r</c:v>
                </c:pt>
                <c:pt idx="97">
                  <c:v>FEB 2002 r</c:v>
                </c:pt>
                <c:pt idx="98">
                  <c:v>MAR 2002 r</c:v>
                </c:pt>
                <c:pt idx="99">
                  <c:v>APR 2002 r</c:v>
                </c:pt>
                <c:pt idx="100">
                  <c:v>MAY 2002 r</c:v>
                </c:pt>
                <c:pt idx="101">
                  <c:v>JUN 2002 r</c:v>
                </c:pt>
                <c:pt idx="102">
                  <c:v>JUL 2002 r</c:v>
                </c:pt>
                <c:pt idx="103">
                  <c:v>AUG 2002 r</c:v>
                </c:pt>
                <c:pt idx="104">
                  <c:v>SEP 2002 r</c:v>
                </c:pt>
                <c:pt idx="105">
                  <c:v>OCT 2002 r</c:v>
                </c:pt>
                <c:pt idx="106">
                  <c:v>NOV 2002 r</c:v>
                </c:pt>
                <c:pt idx="107">
                  <c:v>DEC 2002 r</c:v>
                </c:pt>
                <c:pt idx="108">
                  <c:v>JAN 2003 r</c:v>
                </c:pt>
                <c:pt idx="109">
                  <c:v>FEB 2003 r</c:v>
                </c:pt>
                <c:pt idx="110">
                  <c:v>MAR 2003 r</c:v>
                </c:pt>
                <c:pt idx="111">
                  <c:v>APR 2003 r</c:v>
                </c:pt>
                <c:pt idx="112">
                  <c:v>MAY 2003 r</c:v>
                </c:pt>
                <c:pt idx="113">
                  <c:v>JUN 2003 r</c:v>
                </c:pt>
                <c:pt idx="114">
                  <c:v>JUL 2003 r</c:v>
                </c:pt>
                <c:pt idx="115">
                  <c:v>AUG 2003 r</c:v>
                </c:pt>
                <c:pt idx="116">
                  <c:v>SEP 2003 r</c:v>
                </c:pt>
                <c:pt idx="117">
                  <c:v>OCT 2003 r</c:v>
                </c:pt>
                <c:pt idx="118">
                  <c:v>NOV 2003 r</c:v>
                </c:pt>
                <c:pt idx="119">
                  <c:v>DEC 2003 r</c:v>
                </c:pt>
                <c:pt idx="120">
                  <c:v>JAN 2004 r</c:v>
                </c:pt>
                <c:pt idx="121">
                  <c:v>FEB 2004 r</c:v>
                </c:pt>
                <c:pt idx="122">
                  <c:v>MAR 2004 r</c:v>
                </c:pt>
                <c:pt idx="123">
                  <c:v>APR 2004 r</c:v>
                </c:pt>
                <c:pt idx="124">
                  <c:v>MAY 2004 r</c:v>
                </c:pt>
                <c:pt idx="125">
                  <c:v>JUN 2004 r</c:v>
                </c:pt>
                <c:pt idx="126">
                  <c:v>JUL 2004 r</c:v>
                </c:pt>
                <c:pt idx="127">
                  <c:v>AUG 2004 r</c:v>
                </c:pt>
                <c:pt idx="128">
                  <c:v>SEP 2004 r</c:v>
                </c:pt>
                <c:pt idx="129">
                  <c:v>OCT 2004 r</c:v>
                </c:pt>
                <c:pt idx="130">
                  <c:v>NOV 2004 r</c:v>
                </c:pt>
                <c:pt idx="131">
                  <c:v>DEC 2004 </c:v>
                </c:pt>
                <c:pt idx="132">
                  <c:v>JAN 2005 </c:v>
                </c:pt>
                <c:pt idx="133">
                  <c:v>FEB 2005 </c:v>
                </c:pt>
                <c:pt idx="134">
                  <c:v>MAR 2005 </c:v>
                </c:pt>
                <c:pt idx="135">
                  <c:v>APR 2005 </c:v>
                </c:pt>
                <c:pt idx="136">
                  <c:v>MAY 2005 </c:v>
                </c:pt>
                <c:pt idx="137">
                  <c:v>JUN 2005 </c:v>
                </c:pt>
                <c:pt idx="138">
                  <c:v>JUL 2005 </c:v>
                </c:pt>
                <c:pt idx="139">
                  <c:v>AUG 2005 </c:v>
                </c:pt>
                <c:pt idx="140">
                  <c:v>SEP 2005 </c:v>
                </c:pt>
                <c:pt idx="141">
                  <c:v>OCT 2005 </c:v>
                </c:pt>
                <c:pt idx="142">
                  <c:v>NOV 2005 </c:v>
                </c:pt>
                <c:pt idx="143">
                  <c:v>DEC 2005 </c:v>
                </c:pt>
                <c:pt idx="144">
                  <c:v>JAN 2006 </c:v>
                </c:pt>
                <c:pt idx="145">
                  <c:v>FEB 2006 </c:v>
                </c:pt>
                <c:pt idx="146">
                  <c:v>MAR 2006 </c:v>
                </c:pt>
                <c:pt idx="147">
                  <c:v>APR 2006 </c:v>
                </c:pt>
                <c:pt idx="148">
                  <c:v>MAY 2006 </c:v>
                </c:pt>
                <c:pt idx="149">
                  <c:v>JUN 2006 </c:v>
                </c:pt>
                <c:pt idx="150">
                  <c:v>JUL 2006 </c:v>
                </c:pt>
                <c:pt idx="151">
                  <c:v>AUG 2006 </c:v>
                </c:pt>
                <c:pt idx="152">
                  <c:v>SEP 2006 </c:v>
                </c:pt>
                <c:pt idx="153">
                  <c:v>OCT 2006 </c:v>
                </c:pt>
                <c:pt idx="154">
                  <c:v>NOV 2006 </c:v>
                </c:pt>
                <c:pt idx="155">
                  <c:v>DEC 2006 </c:v>
                </c:pt>
                <c:pt idx="156">
                  <c:v>JAN 2007 </c:v>
                </c:pt>
                <c:pt idx="157">
                  <c:v>FEB 2007 </c:v>
                </c:pt>
                <c:pt idx="158">
                  <c:v>MAR 2007 </c:v>
                </c:pt>
                <c:pt idx="159">
                  <c:v>APR 2007 </c:v>
                </c:pt>
                <c:pt idx="160">
                  <c:v>MAY 2007 </c:v>
                </c:pt>
                <c:pt idx="161">
                  <c:v>JUN 2007 </c:v>
                </c:pt>
                <c:pt idx="162">
                  <c:v>JUL 2007 </c:v>
                </c:pt>
                <c:pt idx="163">
                  <c:v>AUG 2007 </c:v>
                </c:pt>
                <c:pt idx="164">
                  <c:v>SEP 2007 </c:v>
                </c:pt>
                <c:pt idx="165">
                  <c:v>OCT 2007 </c:v>
                </c:pt>
                <c:pt idx="166">
                  <c:v>NOV 2007 </c:v>
                </c:pt>
                <c:pt idx="167">
                  <c:v>DEC 2007 </c:v>
                </c:pt>
                <c:pt idx="168">
                  <c:v>JAN 2008 </c:v>
                </c:pt>
                <c:pt idx="169">
                  <c:v>FEB 2008 </c:v>
                </c:pt>
                <c:pt idx="170">
                  <c:v>MAR 2008 </c:v>
                </c:pt>
                <c:pt idx="171">
                  <c:v>APR 2008 </c:v>
                </c:pt>
                <c:pt idx="172">
                  <c:v>MAY 2008 </c:v>
                </c:pt>
                <c:pt idx="173">
                  <c:v>JUN 2008 </c:v>
                </c:pt>
                <c:pt idx="174">
                  <c:v>JUL 2008 </c:v>
                </c:pt>
                <c:pt idx="175">
                  <c:v>AUG 2008 </c:v>
                </c:pt>
                <c:pt idx="176">
                  <c:v>SEP 2008 </c:v>
                </c:pt>
                <c:pt idx="177">
                  <c:v>OCT 2008 </c:v>
                </c:pt>
                <c:pt idx="178">
                  <c:v>NOV 2008 </c:v>
                </c:pt>
                <c:pt idx="179">
                  <c:v>DEC 2008 </c:v>
                </c:pt>
                <c:pt idx="180">
                  <c:v>JAN 2009 </c:v>
                </c:pt>
                <c:pt idx="181">
                  <c:v>FEB 2009 </c:v>
                </c:pt>
                <c:pt idx="182">
                  <c:v>MAR 2009 </c:v>
                </c:pt>
                <c:pt idx="183">
                  <c:v>APR 2009 </c:v>
                </c:pt>
                <c:pt idx="184">
                  <c:v>MAY 2009 </c:v>
                </c:pt>
                <c:pt idx="185">
                  <c:v>JUN 2009 </c:v>
                </c:pt>
                <c:pt idx="186">
                  <c:v>JUL 2009 </c:v>
                </c:pt>
                <c:pt idx="187">
                  <c:v>AUG 2009 </c:v>
                </c:pt>
                <c:pt idx="188">
                  <c:v>SEP 2009 </c:v>
                </c:pt>
                <c:pt idx="189">
                  <c:v>OCT 2009 </c:v>
                </c:pt>
                <c:pt idx="190">
                  <c:v>NOV 2009 </c:v>
                </c:pt>
                <c:pt idx="191">
                  <c:v>DEC 2009 </c:v>
                </c:pt>
                <c:pt idx="192">
                  <c:v>JAN 2010 </c:v>
                </c:pt>
                <c:pt idx="193">
                  <c:v>FEB 2010 </c:v>
                </c:pt>
                <c:pt idx="194">
                  <c:v>MAR 2010 </c:v>
                </c:pt>
                <c:pt idx="195">
                  <c:v>APR 2010 </c:v>
                </c:pt>
                <c:pt idx="196">
                  <c:v>MAY 2010 </c:v>
                </c:pt>
                <c:pt idx="197">
                  <c:v>JUN 2010 </c:v>
                </c:pt>
                <c:pt idx="198">
                  <c:v>JUL 2010 </c:v>
                </c:pt>
                <c:pt idx="199">
                  <c:v>AUG 2010 </c:v>
                </c:pt>
                <c:pt idx="200">
                  <c:v>SEP 2010 </c:v>
                </c:pt>
                <c:pt idx="201">
                  <c:v>OCT 2010 r</c:v>
                </c:pt>
                <c:pt idx="202">
                  <c:v>NOV 2010 r</c:v>
                </c:pt>
                <c:pt idx="203">
                  <c:v>DEC 2010 r</c:v>
                </c:pt>
                <c:pt idx="204">
                  <c:v>JAN 2011 r</c:v>
                </c:pt>
                <c:pt idx="205">
                  <c:v>FEB 2011 r</c:v>
                </c:pt>
                <c:pt idx="206">
                  <c:v>MAR 2011 </c:v>
                </c:pt>
                <c:pt idx="207">
                  <c:v>APR 2011 </c:v>
                </c:pt>
                <c:pt idx="208">
                  <c:v>MAY 2011 r</c:v>
                </c:pt>
                <c:pt idx="209">
                  <c:v>JUN 2011 r</c:v>
                </c:pt>
                <c:pt idx="210">
                  <c:v>JUL 2011 r</c:v>
                </c:pt>
                <c:pt idx="211">
                  <c:v>AUG 2011 r</c:v>
                </c:pt>
                <c:pt idx="212">
                  <c:v>SEP 2011 </c:v>
                </c:pt>
                <c:pt idx="213">
                  <c:v>OCT 2011 </c:v>
                </c:pt>
                <c:pt idx="214">
                  <c:v>NOV 2011 r</c:v>
                </c:pt>
                <c:pt idx="215">
                  <c:v>DEC 2011 r</c:v>
                </c:pt>
                <c:pt idx="216">
                  <c:v>JAN 2012 r</c:v>
                </c:pt>
                <c:pt idx="217">
                  <c:v>FEB 2012 r</c:v>
                </c:pt>
                <c:pt idx="218">
                  <c:v>MAR 2012 r</c:v>
                </c:pt>
                <c:pt idx="219">
                  <c:v>APR 2012 r</c:v>
                </c:pt>
                <c:pt idx="220">
                  <c:v>MAY 2012 r</c:v>
                </c:pt>
                <c:pt idx="221">
                  <c:v>JUN 2012 </c:v>
                </c:pt>
                <c:pt idx="222">
                  <c:v>JUL 2012 </c:v>
                </c:pt>
                <c:pt idx="223">
                  <c:v>AUG 2012 r</c:v>
                </c:pt>
                <c:pt idx="224">
                  <c:v>SEP 2012 </c:v>
                </c:pt>
                <c:pt idx="225">
                  <c:v>OCT 2012 r</c:v>
                </c:pt>
                <c:pt idx="226">
                  <c:v>NOV 2012 r</c:v>
                </c:pt>
                <c:pt idx="227">
                  <c:v>DEC 2012 </c:v>
                </c:pt>
              </c:strCache>
            </c:strRef>
          </c:cat>
          <c:val>
            <c:numRef>
              <c:f>Sheet1!$C$5:$HV$5</c:f>
              <c:numCache>
                <c:formatCode>#,##0.00_);\(#,##0.00\)</c:formatCode>
                <c:ptCount val="228"/>
                <c:pt idx="0">
                  <c:v>131.44</c:v>
                </c:pt>
                <c:pt idx="1">
                  <c:v>131.12</c:v>
                </c:pt>
                <c:pt idx="2">
                  <c:v>130.82000000000005</c:v>
                </c:pt>
                <c:pt idx="3">
                  <c:v>130.65</c:v>
                </c:pt>
                <c:pt idx="4">
                  <c:v>130.15</c:v>
                </c:pt>
                <c:pt idx="5">
                  <c:v>129.69</c:v>
                </c:pt>
                <c:pt idx="6">
                  <c:v>128.76</c:v>
                </c:pt>
                <c:pt idx="7">
                  <c:v>128.47</c:v>
                </c:pt>
                <c:pt idx="8">
                  <c:v>127.84</c:v>
                </c:pt>
                <c:pt idx="9">
                  <c:v>127.02</c:v>
                </c:pt>
                <c:pt idx="10">
                  <c:v>127.09</c:v>
                </c:pt>
                <c:pt idx="11">
                  <c:v>127.61999999999999</c:v>
                </c:pt>
                <c:pt idx="12">
                  <c:v>127.77</c:v>
                </c:pt>
                <c:pt idx="13">
                  <c:v>127.67999999999998</c:v>
                </c:pt>
                <c:pt idx="14">
                  <c:v>126.23</c:v>
                </c:pt>
                <c:pt idx="15">
                  <c:v>124.33</c:v>
                </c:pt>
                <c:pt idx="16">
                  <c:v>124.33</c:v>
                </c:pt>
                <c:pt idx="17">
                  <c:v>124.05</c:v>
                </c:pt>
                <c:pt idx="18">
                  <c:v>124.11</c:v>
                </c:pt>
                <c:pt idx="19">
                  <c:v>126.09</c:v>
                </c:pt>
                <c:pt idx="20">
                  <c:v>127.21000000000002</c:v>
                </c:pt>
                <c:pt idx="21">
                  <c:v>126.86999999999999</c:v>
                </c:pt>
                <c:pt idx="22">
                  <c:v>127.28</c:v>
                </c:pt>
                <c:pt idx="23">
                  <c:v>127.78</c:v>
                </c:pt>
                <c:pt idx="24">
                  <c:v>128.5</c:v>
                </c:pt>
                <c:pt idx="25">
                  <c:v>128.72999999999999</c:v>
                </c:pt>
                <c:pt idx="26">
                  <c:v>128.73999999999998</c:v>
                </c:pt>
                <c:pt idx="27">
                  <c:v>128.81</c:v>
                </c:pt>
                <c:pt idx="28">
                  <c:v>128.9</c:v>
                </c:pt>
                <c:pt idx="29">
                  <c:v>129.10999999999999</c:v>
                </c:pt>
                <c:pt idx="30">
                  <c:v>128.96</c:v>
                </c:pt>
                <c:pt idx="31">
                  <c:v>128.84</c:v>
                </c:pt>
                <c:pt idx="32">
                  <c:v>128.99</c:v>
                </c:pt>
                <c:pt idx="33">
                  <c:v>129.10999999999999</c:v>
                </c:pt>
                <c:pt idx="34">
                  <c:v>128.72999999999999</c:v>
                </c:pt>
                <c:pt idx="35">
                  <c:v>129.1</c:v>
                </c:pt>
                <c:pt idx="36">
                  <c:v>129.91999999999999</c:v>
                </c:pt>
                <c:pt idx="37">
                  <c:v>131.01</c:v>
                </c:pt>
                <c:pt idx="38">
                  <c:v>131.47</c:v>
                </c:pt>
                <c:pt idx="39">
                  <c:v>131.85000000000005</c:v>
                </c:pt>
                <c:pt idx="40">
                  <c:v>132.10999999999999</c:v>
                </c:pt>
                <c:pt idx="41">
                  <c:v>139.05000000000001</c:v>
                </c:pt>
                <c:pt idx="42">
                  <c:v>114.31</c:v>
                </c:pt>
                <c:pt idx="43">
                  <c:v>108.07</c:v>
                </c:pt>
                <c:pt idx="44">
                  <c:v>100.44000000000003</c:v>
                </c:pt>
                <c:pt idx="45">
                  <c:v>95.39</c:v>
                </c:pt>
                <c:pt idx="46">
                  <c:v>92.64</c:v>
                </c:pt>
                <c:pt idx="47">
                  <c:v>85.57</c:v>
                </c:pt>
                <c:pt idx="48">
                  <c:v>74.669999999999987</c:v>
                </c:pt>
                <c:pt idx="49">
                  <c:v>84.29</c:v>
                </c:pt>
                <c:pt idx="50">
                  <c:v>93.7</c:v>
                </c:pt>
                <c:pt idx="51">
                  <c:v>97.04</c:v>
                </c:pt>
                <c:pt idx="52">
                  <c:v>99.27</c:v>
                </c:pt>
                <c:pt idx="53">
                  <c:v>94.34</c:v>
                </c:pt>
                <c:pt idx="54">
                  <c:v>96.86999999999999</c:v>
                </c:pt>
                <c:pt idx="55">
                  <c:v>96.59</c:v>
                </c:pt>
                <c:pt idx="56">
                  <c:v>97.08</c:v>
                </c:pt>
                <c:pt idx="57">
                  <c:v>98.83</c:v>
                </c:pt>
                <c:pt idx="58">
                  <c:v>103</c:v>
                </c:pt>
                <c:pt idx="59">
                  <c:v>102.75</c:v>
                </c:pt>
                <c:pt idx="60">
                  <c:v>101.53</c:v>
                </c:pt>
                <c:pt idx="61">
                  <c:v>101.52</c:v>
                </c:pt>
                <c:pt idx="62">
                  <c:v>101.66</c:v>
                </c:pt>
                <c:pt idx="63">
                  <c:v>101.16999999999999</c:v>
                </c:pt>
                <c:pt idx="64">
                  <c:v>103.01</c:v>
                </c:pt>
                <c:pt idx="65">
                  <c:v>103.23</c:v>
                </c:pt>
                <c:pt idx="66">
                  <c:v>102.4</c:v>
                </c:pt>
                <c:pt idx="67">
                  <c:v>98.85</c:v>
                </c:pt>
                <c:pt idx="68">
                  <c:v>93.53</c:v>
                </c:pt>
                <c:pt idx="69">
                  <c:v>93.83</c:v>
                </c:pt>
                <c:pt idx="70">
                  <c:v>95.710000000000022</c:v>
                </c:pt>
                <c:pt idx="71">
                  <c:v>97.14</c:v>
                </c:pt>
                <c:pt idx="72">
                  <c:v>99.460000000000022</c:v>
                </c:pt>
                <c:pt idx="73">
                  <c:v>99.960000000000022</c:v>
                </c:pt>
                <c:pt idx="74">
                  <c:v>99.47</c:v>
                </c:pt>
                <c:pt idx="75">
                  <c:v>99.59</c:v>
                </c:pt>
                <c:pt idx="76">
                  <c:v>98.9</c:v>
                </c:pt>
                <c:pt idx="77">
                  <c:v>97.53</c:v>
                </c:pt>
                <c:pt idx="78">
                  <c:v>95.38</c:v>
                </c:pt>
                <c:pt idx="79">
                  <c:v>94.4</c:v>
                </c:pt>
                <c:pt idx="80">
                  <c:v>92.86999999999999</c:v>
                </c:pt>
                <c:pt idx="81">
                  <c:v>91.05</c:v>
                </c:pt>
                <c:pt idx="82">
                  <c:v>90.490000000000023</c:v>
                </c:pt>
                <c:pt idx="83">
                  <c:v>91.45</c:v>
                </c:pt>
                <c:pt idx="84">
                  <c:v>91.7</c:v>
                </c:pt>
                <c:pt idx="85">
                  <c:v>92.960000000000022</c:v>
                </c:pt>
                <c:pt idx="86">
                  <c:v>91.79</c:v>
                </c:pt>
                <c:pt idx="87">
                  <c:v>89.73</c:v>
                </c:pt>
                <c:pt idx="88">
                  <c:v>89.56</c:v>
                </c:pt>
                <c:pt idx="89">
                  <c:v>90.73</c:v>
                </c:pt>
                <c:pt idx="90">
                  <c:v>90.22</c:v>
                </c:pt>
                <c:pt idx="91">
                  <c:v>89.73</c:v>
                </c:pt>
                <c:pt idx="92">
                  <c:v>90.55</c:v>
                </c:pt>
                <c:pt idx="93">
                  <c:v>90.69</c:v>
                </c:pt>
                <c:pt idx="94">
                  <c:v>91.88</c:v>
                </c:pt>
                <c:pt idx="95">
                  <c:v>93.61999999999999</c:v>
                </c:pt>
                <c:pt idx="96">
                  <c:v>94.42</c:v>
                </c:pt>
                <c:pt idx="97">
                  <c:v>95.11</c:v>
                </c:pt>
                <c:pt idx="98">
                  <c:v>95.45</c:v>
                </c:pt>
                <c:pt idx="99">
                  <c:v>94.910000000000025</c:v>
                </c:pt>
                <c:pt idx="100">
                  <c:v>94.56</c:v>
                </c:pt>
                <c:pt idx="101">
                  <c:v>94.57</c:v>
                </c:pt>
                <c:pt idx="102">
                  <c:v>94.95</c:v>
                </c:pt>
                <c:pt idx="103">
                  <c:v>93.54</c:v>
                </c:pt>
                <c:pt idx="104">
                  <c:v>92.47</c:v>
                </c:pt>
                <c:pt idx="105">
                  <c:v>91.35</c:v>
                </c:pt>
                <c:pt idx="106">
                  <c:v>91.11999999999999</c:v>
                </c:pt>
                <c:pt idx="107">
                  <c:v>90.740000000000023</c:v>
                </c:pt>
                <c:pt idx="108">
                  <c:v>90.55</c:v>
                </c:pt>
                <c:pt idx="109">
                  <c:v>90.25</c:v>
                </c:pt>
                <c:pt idx="110">
                  <c:v>90.54</c:v>
                </c:pt>
                <c:pt idx="111">
                  <c:v>90.13</c:v>
                </c:pt>
                <c:pt idx="112">
                  <c:v>89.66</c:v>
                </c:pt>
                <c:pt idx="113">
                  <c:v>90.61</c:v>
                </c:pt>
                <c:pt idx="114">
                  <c:v>90.960000000000022</c:v>
                </c:pt>
                <c:pt idx="115">
                  <c:v>91.73</c:v>
                </c:pt>
                <c:pt idx="116">
                  <c:v>93.48</c:v>
                </c:pt>
                <c:pt idx="117">
                  <c:v>93.38</c:v>
                </c:pt>
                <c:pt idx="118">
                  <c:v>92.86</c:v>
                </c:pt>
                <c:pt idx="119">
                  <c:v>92.08</c:v>
                </c:pt>
                <c:pt idx="120">
                  <c:v>92.61</c:v>
                </c:pt>
                <c:pt idx="121">
                  <c:v>92.460000000000022</c:v>
                </c:pt>
                <c:pt idx="122">
                  <c:v>92.55</c:v>
                </c:pt>
                <c:pt idx="123">
                  <c:v>92.740000000000023</c:v>
                </c:pt>
                <c:pt idx="124">
                  <c:v>91.42</c:v>
                </c:pt>
                <c:pt idx="125">
                  <c:v>90.22</c:v>
                </c:pt>
                <c:pt idx="126">
                  <c:v>89.61</c:v>
                </c:pt>
                <c:pt idx="127">
                  <c:v>88.7</c:v>
                </c:pt>
                <c:pt idx="128">
                  <c:v>88.669999999999987</c:v>
                </c:pt>
                <c:pt idx="129">
                  <c:v>88.210000000000022</c:v>
                </c:pt>
                <c:pt idx="130">
                  <c:v>88.35</c:v>
                </c:pt>
                <c:pt idx="131">
                  <c:v>89.97</c:v>
                </c:pt>
                <c:pt idx="132">
                  <c:v>91.26</c:v>
                </c:pt>
                <c:pt idx="133">
                  <c:v>92.06</c:v>
                </c:pt>
                <c:pt idx="134">
                  <c:v>91.490000000000023</c:v>
                </c:pt>
                <c:pt idx="135">
                  <c:v>90.02</c:v>
                </c:pt>
                <c:pt idx="136">
                  <c:v>89.55</c:v>
                </c:pt>
                <c:pt idx="137">
                  <c:v>88.179999999999978</c:v>
                </c:pt>
                <c:pt idx="138">
                  <c:v>87.179999999999978</c:v>
                </c:pt>
                <c:pt idx="139">
                  <c:v>87.61</c:v>
                </c:pt>
                <c:pt idx="140">
                  <c:v>88.149999999999991</c:v>
                </c:pt>
                <c:pt idx="141">
                  <c:v>89.39</c:v>
                </c:pt>
                <c:pt idx="142">
                  <c:v>89.73</c:v>
                </c:pt>
                <c:pt idx="143">
                  <c:v>89.410000000000025</c:v>
                </c:pt>
                <c:pt idx="144">
                  <c:v>91.33</c:v>
                </c:pt>
                <c:pt idx="145">
                  <c:v>92.16</c:v>
                </c:pt>
                <c:pt idx="146">
                  <c:v>93</c:v>
                </c:pt>
                <c:pt idx="147">
                  <c:v>94.55</c:v>
                </c:pt>
                <c:pt idx="148">
                  <c:v>92.95</c:v>
                </c:pt>
                <c:pt idx="149">
                  <c:v>93.26</c:v>
                </c:pt>
                <c:pt idx="150">
                  <c:v>94.04</c:v>
                </c:pt>
                <c:pt idx="151">
                  <c:v>94.710000000000022</c:v>
                </c:pt>
                <c:pt idx="152">
                  <c:v>95.5</c:v>
                </c:pt>
                <c:pt idx="153">
                  <c:v>96.03</c:v>
                </c:pt>
                <c:pt idx="154">
                  <c:v>97.14</c:v>
                </c:pt>
                <c:pt idx="155">
                  <c:v>98.23</c:v>
                </c:pt>
                <c:pt idx="156">
                  <c:v>98.52</c:v>
                </c:pt>
                <c:pt idx="157">
                  <c:v>98.9</c:v>
                </c:pt>
                <c:pt idx="158">
                  <c:v>100.16999999999999</c:v>
                </c:pt>
                <c:pt idx="159">
                  <c:v>100</c:v>
                </c:pt>
                <c:pt idx="160">
                  <c:v>100.63</c:v>
                </c:pt>
                <c:pt idx="161">
                  <c:v>101.02</c:v>
                </c:pt>
                <c:pt idx="162">
                  <c:v>102.64999999999999</c:v>
                </c:pt>
                <c:pt idx="163">
                  <c:v>101.21000000000002</c:v>
                </c:pt>
                <c:pt idx="164">
                  <c:v>100.06</c:v>
                </c:pt>
                <c:pt idx="165">
                  <c:v>99.03</c:v>
                </c:pt>
                <c:pt idx="166">
                  <c:v>98.35</c:v>
                </c:pt>
                <c:pt idx="167">
                  <c:v>99.45</c:v>
                </c:pt>
                <c:pt idx="168">
                  <c:v>99.6</c:v>
                </c:pt>
                <c:pt idx="169">
                  <c:v>100.78</c:v>
                </c:pt>
                <c:pt idx="170">
                  <c:v>102.14</c:v>
                </c:pt>
                <c:pt idx="171">
                  <c:v>101.59</c:v>
                </c:pt>
                <c:pt idx="172">
                  <c:v>100.67999999999998</c:v>
                </c:pt>
                <c:pt idx="173">
                  <c:v>97.84</c:v>
                </c:pt>
                <c:pt idx="174">
                  <c:v>96.47</c:v>
                </c:pt>
                <c:pt idx="175">
                  <c:v>97.59</c:v>
                </c:pt>
                <c:pt idx="176">
                  <c:v>97.960000000000022</c:v>
                </c:pt>
                <c:pt idx="177">
                  <c:v>100.16999999999999</c:v>
                </c:pt>
                <c:pt idx="178">
                  <c:v>100.01</c:v>
                </c:pt>
                <c:pt idx="179">
                  <c:v>97.95</c:v>
                </c:pt>
                <c:pt idx="180">
                  <c:v>98.78</c:v>
                </c:pt>
                <c:pt idx="181">
                  <c:v>99.63</c:v>
                </c:pt>
                <c:pt idx="182">
                  <c:v>99.13</c:v>
                </c:pt>
                <c:pt idx="183">
                  <c:v>98.669999999999987</c:v>
                </c:pt>
                <c:pt idx="184">
                  <c:v>98.53</c:v>
                </c:pt>
                <c:pt idx="185">
                  <c:v>99.11</c:v>
                </c:pt>
                <c:pt idx="186">
                  <c:v>98.89</c:v>
                </c:pt>
                <c:pt idx="187">
                  <c:v>98.47</c:v>
                </c:pt>
                <c:pt idx="188">
                  <c:v>97.740000000000023</c:v>
                </c:pt>
                <c:pt idx="189">
                  <c:v>97.54</c:v>
                </c:pt>
                <c:pt idx="190">
                  <c:v>97.39</c:v>
                </c:pt>
                <c:pt idx="191">
                  <c:v>98.31</c:v>
                </c:pt>
                <c:pt idx="192">
                  <c:v>99</c:v>
                </c:pt>
                <c:pt idx="193">
                  <c:v>99.58</c:v>
                </c:pt>
                <c:pt idx="194">
                  <c:v>101.14999999999999</c:v>
                </c:pt>
                <c:pt idx="195">
                  <c:v>101.86</c:v>
                </c:pt>
                <c:pt idx="196">
                  <c:v>103.21000000000002</c:v>
                </c:pt>
                <c:pt idx="197">
                  <c:v>103.44000000000003</c:v>
                </c:pt>
                <c:pt idx="198">
                  <c:v>101.97</c:v>
                </c:pt>
                <c:pt idx="199">
                  <c:v>102.75</c:v>
                </c:pt>
                <c:pt idx="200">
                  <c:v>104.77</c:v>
                </c:pt>
                <c:pt idx="201">
                  <c:v>105.34</c:v>
                </c:pt>
                <c:pt idx="202">
                  <c:v>106.05</c:v>
                </c:pt>
                <c:pt idx="203">
                  <c:v>105.89</c:v>
                </c:pt>
                <c:pt idx="204">
                  <c:v>103.35</c:v>
                </c:pt>
                <c:pt idx="205">
                  <c:v>102.41000000000003</c:v>
                </c:pt>
                <c:pt idx="206">
                  <c:v>102.79</c:v>
                </c:pt>
                <c:pt idx="207">
                  <c:v>102.8</c:v>
                </c:pt>
                <c:pt idx="208">
                  <c:v>101.77</c:v>
                </c:pt>
                <c:pt idx="209">
                  <c:v>100.63</c:v>
                </c:pt>
                <c:pt idx="210">
                  <c:v>101.46000000000002</c:v>
                </c:pt>
                <c:pt idx="211">
                  <c:v>101.74000000000002</c:v>
                </c:pt>
                <c:pt idx="212">
                  <c:v>101.86</c:v>
                </c:pt>
                <c:pt idx="213">
                  <c:v>101.05</c:v>
                </c:pt>
                <c:pt idx="214">
                  <c:v>101.3</c:v>
                </c:pt>
                <c:pt idx="215">
                  <c:v>101.24000000000002</c:v>
                </c:pt>
                <c:pt idx="216">
                  <c:v>99.56</c:v>
                </c:pt>
                <c:pt idx="217">
                  <c:v>101.38</c:v>
                </c:pt>
                <c:pt idx="218">
                  <c:v>102.55</c:v>
                </c:pt>
                <c:pt idx="219">
                  <c:v>101.9</c:v>
                </c:pt>
                <c:pt idx="220">
                  <c:v>101.32</c:v>
                </c:pt>
                <c:pt idx="221">
                  <c:v>101.13</c:v>
                </c:pt>
                <c:pt idx="222">
                  <c:v>100.97</c:v>
                </c:pt>
                <c:pt idx="223">
                  <c:v>101.16999999999999</c:v>
                </c:pt>
                <c:pt idx="224">
                  <c:v>101.51</c:v>
                </c:pt>
                <c:pt idx="225">
                  <c:v>102.33</c:v>
                </c:pt>
                <c:pt idx="226">
                  <c:v>102.77</c:v>
                </c:pt>
                <c:pt idx="227">
                  <c:v>103.11999999999999</c:v>
                </c:pt>
              </c:numCache>
            </c:numRef>
          </c:val>
          <c:smooth val="0"/>
        </c:ser>
        <c:ser>
          <c:idx val="1"/>
          <c:order val="1"/>
          <c:tx>
            <c:strRef>
              <c:f>Sheet1!$B$6</c:f>
              <c:strCache>
                <c:ptCount val="1"/>
                <c:pt idx="0">
                  <c:v>Real Effective Exchange Rate (REER)</c:v>
                </c:pt>
              </c:strCache>
            </c:strRef>
          </c:tx>
          <c:spPr>
            <a:ln w="34925"/>
          </c:spPr>
          <c:marker>
            <c:symbol val="none"/>
          </c:marker>
          <c:cat>
            <c:strRef>
              <c:f>Sheet1!$C$4:$HV$4</c:f>
              <c:strCache>
                <c:ptCount val="228"/>
                <c:pt idx="0">
                  <c:v>JAN 1994 r</c:v>
                </c:pt>
                <c:pt idx="1">
                  <c:v>FEB 1994 r</c:v>
                </c:pt>
                <c:pt idx="2">
                  <c:v>MAR 1994 r</c:v>
                </c:pt>
                <c:pt idx="3">
                  <c:v>APR 1994 r</c:v>
                </c:pt>
                <c:pt idx="4">
                  <c:v>MAY 1994 r</c:v>
                </c:pt>
                <c:pt idx="5">
                  <c:v>JUN 1994 r</c:v>
                </c:pt>
                <c:pt idx="6">
                  <c:v>JUL 1994 r</c:v>
                </c:pt>
                <c:pt idx="7">
                  <c:v>AUG 1994 r</c:v>
                </c:pt>
                <c:pt idx="8">
                  <c:v>SEP 1994 r</c:v>
                </c:pt>
                <c:pt idx="9">
                  <c:v>OCT 1994 r</c:v>
                </c:pt>
                <c:pt idx="10">
                  <c:v>NOV 1994 r</c:v>
                </c:pt>
                <c:pt idx="11">
                  <c:v>DEC 1994 r</c:v>
                </c:pt>
                <c:pt idx="12">
                  <c:v>JAN 1995 r</c:v>
                </c:pt>
                <c:pt idx="13">
                  <c:v>FEB 1995 r</c:v>
                </c:pt>
                <c:pt idx="14">
                  <c:v>MAR 1995 r</c:v>
                </c:pt>
                <c:pt idx="15">
                  <c:v>APR 1995 r</c:v>
                </c:pt>
                <c:pt idx="16">
                  <c:v>MAY 1995 r</c:v>
                </c:pt>
                <c:pt idx="17">
                  <c:v>JUN 1995 r</c:v>
                </c:pt>
                <c:pt idx="18">
                  <c:v>JUL 1995 r</c:v>
                </c:pt>
                <c:pt idx="19">
                  <c:v>AUG 1995 r</c:v>
                </c:pt>
                <c:pt idx="20">
                  <c:v>SEP 1995 r</c:v>
                </c:pt>
                <c:pt idx="21">
                  <c:v>OCT 1995 r</c:v>
                </c:pt>
                <c:pt idx="22">
                  <c:v>NOV 1995 r</c:v>
                </c:pt>
                <c:pt idx="23">
                  <c:v>DEC 1995 r</c:v>
                </c:pt>
                <c:pt idx="24">
                  <c:v>JAN 1996 r</c:v>
                </c:pt>
                <c:pt idx="25">
                  <c:v>FEB 1996 r</c:v>
                </c:pt>
                <c:pt idx="26">
                  <c:v>MAR 1996 r</c:v>
                </c:pt>
                <c:pt idx="27">
                  <c:v>APR 1996 r</c:v>
                </c:pt>
                <c:pt idx="28">
                  <c:v>MAY 1996 r</c:v>
                </c:pt>
                <c:pt idx="29">
                  <c:v>JUN 1996 r</c:v>
                </c:pt>
                <c:pt idx="30">
                  <c:v>JUL 1996 r</c:v>
                </c:pt>
                <c:pt idx="31">
                  <c:v>AUG 1996 r</c:v>
                </c:pt>
                <c:pt idx="32">
                  <c:v>SEP 1996 r</c:v>
                </c:pt>
                <c:pt idx="33">
                  <c:v>OCT 1996 r</c:v>
                </c:pt>
                <c:pt idx="34">
                  <c:v>NOV 1996 r</c:v>
                </c:pt>
                <c:pt idx="35">
                  <c:v>DEC 1996 r</c:v>
                </c:pt>
                <c:pt idx="36">
                  <c:v>JAN 1997 r</c:v>
                </c:pt>
                <c:pt idx="37">
                  <c:v>FEB 1997 r</c:v>
                </c:pt>
                <c:pt idx="38">
                  <c:v>MAR 1997 r</c:v>
                </c:pt>
                <c:pt idx="39">
                  <c:v>APR 1997 r</c:v>
                </c:pt>
                <c:pt idx="40">
                  <c:v>MAY 1997 r</c:v>
                </c:pt>
                <c:pt idx="41">
                  <c:v>JUN 1997 r</c:v>
                </c:pt>
                <c:pt idx="42">
                  <c:v>JUL 1997 r</c:v>
                </c:pt>
                <c:pt idx="43">
                  <c:v>AUG 1997 r</c:v>
                </c:pt>
                <c:pt idx="44">
                  <c:v>SEP 1997 r</c:v>
                </c:pt>
                <c:pt idx="45">
                  <c:v>OCT 1997 r</c:v>
                </c:pt>
                <c:pt idx="46">
                  <c:v>NOV 1997 r</c:v>
                </c:pt>
                <c:pt idx="47">
                  <c:v>DEC 1997 r</c:v>
                </c:pt>
                <c:pt idx="48">
                  <c:v>JAN 1998 r</c:v>
                </c:pt>
                <c:pt idx="49">
                  <c:v>FEB 1998 r</c:v>
                </c:pt>
                <c:pt idx="50">
                  <c:v>MAR 1998 r</c:v>
                </c:pt>
                <c:pt idx="51">
                  <c:v>APR 1998 r</c:v>
                </c:pt>
                <c:pt idx="52">
                  <c:v>MAY 1998 r</c:v>
                </c:pt>
                <c:pt idx="53">
                  <c:v>JUN 1998 r</c:v>
                </c:pt>
                <c:pt idx="54">
                  <c:v>JUL 1998 r</c:v>
                </c:pt>
                <c:pt idx="55">
                  <c:v>AUG 1998 r</c:v>
                </c:pt>
                <c:pt idx="56">
                  <c:v>SEP 1998 r</c:v>
                </c:pt>
                <c:pt idx="57">
                  <c:v>OCT 1998 r</c:v>
                </c:pt>
                <c:pt idx="58">
                  <c:v>NOV 1998 r</c:v>
                </c:pt>
                <c:pt idx="59">
                  <c:v>DEC 1998 r</c:v>
                </c:pt>
                <c:pt idx="60">
                  <c:v>JAN 1999 r</c:v>
                </c:pt>
                <c:pt idx="61">
                  <c:v>FEB 1999 r</c:v>
                </c:pt>
                <c:pt idx="62">
                  <c:v>MAR 1999 r</c:v>
                </c:pt>
                <c:pt idx="63">
                  <c:v>APR 1999 r</c:v>
                </c:pt>
                <c:pt idx="64">
                  <c:v>MAY 1999 r</c:v>
                </c:pt>
                <c:pt idx="65">
                  <c:v>JUN 1999 r</c:v>
                </c:pt>
                <c:pt idx="66">
                  <c:v>JUL 1999 r</c:v>
                </c:pt>
                <c:pt idx="67">
                  <c:v>AUG 1999 r</c:v>
                </c:pt>
                <c:pt idx="68">
                  <c:v>SEP 1999 r</c:v>
                </c:pt>
                <c:pt idx="69">
                  <c:v>OCT 1999 r</c:v>
                </c:pt>
                <c:pt idx="70">
                  <c:v>NOV 1999 r</c:v>
                </c:pt>
                <c:pt idx="71">
                  <c:v>DEC 1999 r</c:v>
                </c:pt>
                <c:pt idx="72">
                  <c:v>JAN 2000 r</c:v>
                </c:pt>
                <c:pt idx="73">
                  <c:v>FEB 2000 r</c:v>
                </c:pt>
                <c:pt idx="74">
                  <c:v>MAR 2000 r</c:v>
                </c:pt>
                <c:pt idx="75">
                  <c:v>APR 2000 r</c:v>
                </c:pt>
                <c:pt idx="76">
                  <c:v>MAY 2000 r</c:v>
                </c:pt>
                <c:pt idx="77">
                  <c:v>JUN 2000 r</c:v>
                </c:pt>
                <c:pt idx="78">
                  <c:v>JUL 2000 r</c:v>
                </c:pt>
                <c:pt idx="79">
                  <c:v>AUG 2000 r</c:v>
                </c:pt>
                <c:pt idx="80">
                  <c:v>SEP 2000 r</c:v>
                </c:pt>
                <c:pt idx="81">
                  <c:v>OCT 2000 r</c:v>
                </c:pt>
                <c:pt idx="82">
                  <c:v>NOV 2000 r</c:v>
                </c:pt>
                <c:pt idx="83">
                  <c:v>DEC 2000 r</c:v>
                </c:pt>
                <c:pt idx="84">
                  <c:v>JAN 2001 r</c:v>
                </c:pt>
                <c:pt idx="85">
                  <c:v>FEB 2001 r</c:v>
                </c:pt>
                <c:pt idx="86">
                  <c:v>MAR 2001 r</c:v>
                </c:pt>
                <c:pt idx="87">
                  <c:v>APR 2001 r</c:v>
                </c:pt>
                <c:pt idx="88">
                  <c:v>MAY 2001 r</c:v>
                </c:pt>
                <c:pt idx="89">
                  <c:v>JUN 2001 r</c:v>
                </c:pt>
                <c:pt idx="90">
                  <c:v>JUL 2001 r</c:v>
                </c:pt>
                <c:pt idx="91">
                  <c:v>AUG 2001 r</c:v>
                </c:pt>
                <c:pt idx="92">
                  <c:v>SEP 2001 r</c:v>
                </c:pt>
                <c:pt idx="93">
                  <c:v>OCT 2001 r</c:v>
                </c:pt>
                <c:pt idx="94">
                  <c:v>NOV 2001 r</c:v>
                </c:pt>
                <c:pt idx="95">
                  <c:v>DEC 2001 r</c:v>
                </c:pt>
                <c:pt idx="96">
                  <c:v>JAN 2002 r</c:v>
                </c:pt>
                <c:pt idx="97">
                  <c:v>FEB 2002 r</c:v>
                </c:pt>
                <c:pt idx="98">
                  <c:v>MAR 2002 r</c:v>
                </c:pt>
                <c:pt idx="99">
                  <c:v>APR 2002 r</c:v>
                </c:pt>
                <c:pt idx="100">
                  <c:v>MAY 2002 r</c:v>
                </c:pt>
                <c:pt idx="101">
                  <c:v>JUN 2002 r</c:v>
                </c:pt>
                <c:pt idx="102">
                  <c:v>JUL 2002 r</c:v>
                </c:pt>
                <c:pt idx="103">
                  <c:v>AUG 2002 r</c:v>
                </c:pt>
                <c:pt idx="104">
                  <c:v>SEP 2002 r</c:v>
                </c:pt>
                <c:pt idx="105">
                  <c:v>OCT 2002 r</c:v>
                </c:pt>
                <c:pt idx="106">
                  <c:v>NOV 2002 r</c:v>
                </c:pt>
                <c:pt idx="107">
                  <c:v>DEC 2002 r</c:v>
                </c:pt>
                <c:pt idx="108">
                  <c:v>JAN 2003 r</c:v>
                </c:pt>
                <c:pt idx="109">
                  <c:v>FEB 2003 r</c:v>
                </c:pt>
                <c:pt idx="110">
                  <c:v>MAR 2003 r</c:v>
                </c:pt>
                <c:pt idx="111">
                  <c:v>APR 2003 r</c:v>
                </c:pt>
                <c:pt idx="112">
                  <c:v>MAY 2003 r</c:v>
                </c:pt>
                <c:pt idx="113">
                  <c:v>JUN 2003 r</c:v>
                </c:pt>
                <c:pt idx="114">
                  <c:v>JUL 2003 r</c:v>
                </c:pt>
                <c:pt idx="115">
                  <c:v>AUG 2003 r</c:v>
                </c:pt>
                <c:pt idx="116">
                  <c:v>SEP 2003 r</c:v>
                </c:pt>
                <c:pt idx="117">
                  <c:v>OCT 2003 r</c:v>
                </c:pt>
                <c:pt idx="118">
                  <c:v>NOV 2003 r</c:v>
                </c:pt>
                <c:pt idx="119">
                  <c:v>DEC 2003 r</c:v>
                </c:pt>
                <c:pt idx="120">
                  <c:v>JAN 2004 r</c:v>
                </c:pt>
                <c:pt idx="121">
                  <c:v>FEB 2004 r</c:v>
                </c:pt>
                <c:pt idx="122">
                  <c:v>MAR 2004 r</c:v>
                </c:pt>
                <c:pt idx="123">
                  <c:v>APR 2004 r</c:v>
                </c:pt>
                <c:pt idx="124">
                  <c:v>MAY 2004 r</c:v>
                </c:pt>
                <c:pt idx="125">
                  <c:v>JUN 2004 r</c:v>
                </c:pt>
                <c:pt idx="126">
                  <c:v>JUL 2004 r</c:v>
                </c:pt>
                <c:pt idx="127">
                  <c:v>AUG 2004 r</c:v>
                </c:pt>
                <c:pt idx="128">
                  <c:v>SEP 2004 r</c:v>
                </c:pt>
                <c:pt idx="129">
                  <c:v>OCT 2004 r</c:v>
                </c:pt>
                <c:pt idx="130">
                  <c:v>NOV 2004 r</c:v>
                </c:pt>
                <c:pt idx="131">
                  <c:v>DEC 2004 </c:v>
                </c:pt>
                <c:pt idx="132">
                  <c:v>JAN 2005 </c:v>
                </c:pt>
                <c:pt idx="133">
                  <c:v>FEB 2005 </c:v>
                </c:pt>
                <c:pt idx="134">
                  <c:v>MAR 2005 </c:v>
                </c:pt>
                <c:pt idx="135">
                  <c:v>APR 2005 </c:v>
                </c:pt>
                <c:pt idx="136">
                  <c:v>MAY 2005 </c:v>
                </c:pt>
                <c:pt idx="137">
                  <c:v>JUN 2005 </c:v>
                </c:pt>
                <c:pt idx="138">
                  <c:v>JUL 2005 </c:v>
                </c:pt>
                <c:pt idx="139">
                  <c:v>AUG 2005 </c:v>
                </c:pt>
                <c:pt idx="140">
                  <c:v>SEP 2005 </c:v>
                </c:pt>
                <c:pt idx="141">
                  <c:v>OCT 2005 </c:v>
                </c:pt>
                <c:pt idx="142">
                  <c:v>NOV 2005 </c:v>
                </c:pt>
                <c:pt idx="143">
                  <c:v>DEC 2005 </c:v>
                </c:pt>
                <c:pt idx="144">
                  <c:v>JAN 2006 </c:v>
                </c:pt>
                <c:pt idx="145">
                  <c:v>FEB 2006 </c:v>
                </c:pt>
                <c:pt idx="146">
                  <c:v>MAR 2006 </c:v>
                </c:pt>
                <c:pt idx="147">
                  <c:v>APR 2006 </c:v>
                </c:pt>
                <c:pt idx="148">
                  <c:v>MAY 2006 </c:v>
                </c:pt>
                <c:pt idx="149">
                  <c:v>JUN 2006 </c:v>
                </c:pt>
                <c:pt idx="150">
                  <c:v>JUL 2006 </c:v>
                </c:pt>
                <c:pt idx="151">
                  <c:v>AUG 2006 </c:v>
                </c:pt>
                <c:pt idx="152">
                  <c:v>SEP 2006 </c:v>
                </c:pt>
                <c:pt idx="153">
                  <c:v>OCT 2006 </c:v>
                </c:pt>
                <c:pt idx="154">
                  <c:v>NOV 2006 </c:v>
                </c:pt>
                <c:pt idx="155">
                  <c:v>DEC 2006 </c:v>
                </c:pt>
                <c:pt idx="156">
                  <c:v>JAN 2007 </c:v>
                </c:pt>
                <c:pt idx="157">
                  <c:v>FEB 2007 </c:v>
                </c:pt>
                <c:pt idx="158">
                  <c:v>MAR 2007 </c:v>
                </c:pt>
                <c:pt idx="159">
                  <c:v>APR 2007 </c:v>
                </c:pt>
                <c:pt idx="160">
                  <c:v>MAY 2007 </c:v>
                </c:pt>
                <c:pt idx="161">
                  <c:v>JUN 2007 </c:v>
                </c:pt>
                <c:pt idx="162">
                  <c:v>JUL 2007 </c:v>
                </c:pt>
                <c:pt idx="163">
                  <c:v>AUG 2007 </c:v>
                </c:pt>
                <c:pt idx="164">
                  <c:v>SEP 2007 </c:v>
                </c:pt>
                <c:pt idx="165">
                  <c:v>OCT 2007 </c:v>
                </c:pt>
                <c:pt idx="166">
                  <c:v>NOV 2007 </c:v>
                </c:pt>
                <c:pt idx="167">
                  <c:v>DEC 2007 </c:v>
                </c:pt>
                <c:pt idx="168">
                  <c:v>JAN 2008 </c:v>
                </c:pt>
                <c:pt idx="169">
                  <c:v>FEB 2008 </c:v>
                </c:pt>
                <c:pt idx="170">
                  <c:v>MAR 2008 </c:v>
                </c:pt>
                <c:pt idx="171">
                  <c:v>APR 2008 </c:v>
                </c:pt>
                <c:pt idx="172">
                  <c:v>MAY 2008 </c:v>
                </c:pt>
                <c:pt idx="173">
                  <c:v>JUN 2008 </c:v>
                </c:pt>
                <c:pt idx="174">
                  <c:v>JUL 2008 </c:v>
                </c:pt>
                <c:pt idx="175">
                  <c:v>AUG 2008 </c:v>
                </c:pt>
                <c:pt idx="176">
                  <c:v>SEP 2008 </c:v>
                </c:pt>
                <c:pt idx="177">
                  <c:v>OCT 2008 </c:v>
                </c:pt>
                <c:pt idx="178">
                  <c:v>NOV 2008 </c:v>
                </c:pt>
                <c:pt idx="179">
                  <c:v>DEC 2008 </c:v>
                </c:pt>
                <c:pt idx="180">
                  <c:v>JAN 2009 </c:v>
                </c:pt>
                <c:pt idx="181">
                  <c:v>FEB 2009 </c:v>
                </c:pt>
                <c:pt idx="182">
                  <c:v>MAR 2009 </c:v>
                </c:pt>
                <c:pt idx="183">
                  <c:v>APR 2009 </c:v>
                </c:pt>
                <c:pt idx="184">
                  <c:v>MAY 2009 </c:v>
                </c:pt>
                <c:pt idx="185">
                  <c:v>JUN 2009 </c:v>
                </c:pt>
                <c:pt idx="186">
                  <c:v>JUL 2009 </c:v>
                </c:pt>
                <c:pt idx="187">
                  <c:v>AUG 2009 </c:v>
                </c:pt>
                <c:pt idx="188">
                  <c:v>SEP 2009 </c:v>
                </c:pt>
                <c:pt idx="189">
                  <c:v>OCT 2009 </c:v>
                </c:pt>
                <c:pt idx="190">
                  <c:v>NOV 2009 </c:v>
                </c:pt>
                <c:pt idx="191">
                  <c:v>DEC 2009 </c:v>
                </c:pt>
                <c:pt idx="192">
                  <c:v>JAN 2010 </c:v>
                </c:pt>
                <c:pt idx="193">
                  <c:v>FEB 2010 </c:v>
                </c:pt>
                <c:pt idx="194">
                  <c:v>MAR 2010 </c:v>
                </c:pt>
                <c:pt idx="195">
                  <c:v>APR 2010 </c:v>
                </c:pt>
                <c:pt idx="196">
                  <c:v>MAY 2010 </c:v>
                </c:pt>
                <c:pt idx="197">
                  <c:v>JUN 2010 </c:v>
                </c:pt>
                <c:pt idx="198">
                  <c:v>JUL 2010 </c:v>
                </c:pt>
                <c:pt idx="199">
                  <c:v>AUG 2010 </c:v>
                </c:pt>
                <c:pt idx="200">
                  <c:v>SEP 2010 </c:v>
                </c:pt>
                <c:pt idx="201">
                  <c:v>OCT 2010 r</c:v>
                </c:pt>
                <c:pt idx="202">
                  <c:v>NOV 2010 r</c:v>
                </c:pt>
                <c:pt idx="203">
                  <c:v>DEC 2010 r</c:v>
                </c:pt>
                <c:pt idx="204">
                  <c:v>JAN 2011 r</c:v>
                </c:pt>
                <c:pt idx="205">
                  <c:v>FEB 2011 r</c:v>
                </c:pt>
                <c:pt idx="206">
                  <c:v>MAR 2011 </c:v>
                </c:pt>
                <c:pt idx="207">
                  <c:v>APR 2011 </c:v>
                </c:pt>
                <c:pt idx="208">
                  <c:v>MAY 2011 r</c:v>
                </c:pt>
                <c:pt idx="209">
                  <c:v>JUN 2011 r</c:v>
                </c:pt>
                <c:pt idx="210">
                  <c:v>JUL 2011 r</c:v>
                </c:pt>
                <c:pt idx="211">
                  <c:v>AUG 2011 r</c:v>
                </c:pt>
                <c:pt idx="212">
                  <c:v>SEP 2011 </c:v>
                </c:pt>
                <c:pt idx="213">
                  <c:v>OCT 2011 </c:v>
                </c:pt>
                <c:pt idx="214">
                  <c:v>NOV 2011 r</c:v>
                </c:pt>
                <c:pt idx="215">
                  <c:v>DEC 2011 r</c:v>
                </c:pt>
                <c:pt idx="216">
                  <c:v>JAN 2012 r</c:v>
                </c:pt>
                <c:pt idx="217">
                  <c:v>FEB 2012 r</c:v>
                </c:pt>
                <c:pt idx="218">
                  <c:v>MAR 2012 r</c:v>
                </c:pt>
                <c:pt idx="219">
                  <c:v>APR 2012 r</c:v>
                </c:pt>
                <c:pt idx="220">
                  <c:v>MAY 2012 r</c:v>
                </c:pt>
                <c:pt idx="221">
                  <c:v>JUN 2012 </c:v>
                </c:pt>
                <c:pt idx="222">
                  <c:v>JUL 2012 </c:v>
                </c:pt>
                <c:pt idx="223">
                  <c:v>AUG 2012 r</c:v>
                </c:pt>
                <c:pt idx="224">
                  <c:v>SEP 2012 </c:v>
                </c:pt>
                <c:pt idx="225">
                  <c:v>OCT 2012 r</c:v>
                </c:pt>
                <c:pt idx="226">
                  <c:v>NOV 2012 r</c:v>
                </c:pt>
                <c:pt idx="227">
                  <c:v>DEC 2012 </c:v>
                </c:pt>
              </c:strCache>
            </c:strRef>
          </c:cat>
          <c:val>
            <c:numRef>
              <c:f>Sheet1!$C$6:$HV$6</c:f>
              <c:numCache>
                <c:formatCode>#,##0.00_);\(#,##0.00\)</c:formatCode>
                <c:ptCount val="228"/>
                <c:pt idx="0">
                  <c:v>114.26</c:v>
                </c:pt>
                <c:pt idx="1">
                  <c:v>113.61999999999999</c:v>
                </c:pt>
                <c:pt idx="2">
                  <c:v>113.44000000000003</c:v>
                </c:pt>
                <c:pt idx="3">
                  <c:v>113.02</c:v>
                </c:pt>
                <c:pt idx="4">
                  <c:v>113.6</c:v>
                </c:pt>
                <c:pt idx="5">
                  <c:v>113.51</c:v>
                </c:pt>
                <c:pt idx="6">
                  <c:v>112.5</c:v>
                </c:pt>
                <c:pt idx="7">
                  <c:v>111.92</c:v>
                </c:pt>
                <c:pt idx="8">
                  <c:v>111.77</c:v>
                </c:pt>
                <c:pt idx="9">
                  <c:v>111.79</c:v>
                </c:pt>
                <c:pt idx="10">
                  <c:v>110.82</c:v>
                </c:pt>
                <c:pt idx="11">
                  <c:v>110.89</c:v>
                </c:pt>
                <c:pt idx="12">
                  <c:v>110.86</c:v>
                </c:pt>
                <c:pt idx="13">
                  <c:v>110.69</c:v>
                </c:pt>
                <c:pt idx="14">
                  <c:v>109.41000000000003</c:v>
                </c:pt>
                <c:pt idx="15">
                  <c:v>107.96000000000002</c:v>
                </c:pt>
                <c:pt idx="16">
                  <c:v>108.9</c:v>
                </c:pt>
                <c:pt idx="17">
                  <c:v>109.05</c:v>
                </c:pt>
                <c:pt idx="18">
                  <c:v>109.64</c:v>
                </c:pt>
                <c:pt idx="19">
                  <c:v>111.77</c:v>
                </c:pt>
                <c:pt idx="20">
                  <c:v>113.23</c:v>
                </c:pt>
                <c:pt idx="21">
                  <c:v>114.29</c:v>
                </c:pt>
                <c:pt idx="22">
                  <c:v>114.36</c:v>
                </c:pt>
                <c:pt idx="23">
                  <c:v>114.7</c:v>
                </c:pt>
                <c:pt idx="24">
                  <c:v>115.34</c:v>
                </c:pt>
                <c:pt idx="25">
                  <c:v>115.43</c:v>
                </c:pt>
                <c:pt idx="26">
                  <c:v>115.28</c:v>
                </c:pt>
                <c:pt idx="27">
                  <c:v>115.25</c:v>
                </c:pt>
                <c:pt idx="28">
                  <c:v>115.63</c:v>
                </c:pt>
                <c:pt idx="29">
                  <c:v>115.8</c:v>
                </c:pt>
                <c:pt idx="30">
                  <c:v>116.01</c:v>
                </c:pt>
                <c:pt idx="31">
                  <c:v>116.46000000000002</c:v>
                </c:pt>
                <c:pt idx="32">
                  <c:v>116.28</c:v>
                </c:pt>
                <c:pt idx="33">
                  <c:v>117.43</c:v>
                </c:pt>
                <c:pt idx="34">
                  <c:v>117.35</c:v>
                </c:pt>
                <c:pt idx="35">
                  <c:v>117.39</c:v>
                </c:pt>
                <c:pt idx="36">
                  <c:v>117.89</c:v>
                </c:pt>
                <c:pt idx="37">
                  <c:v>118.96000000000002</c:v>
                </c:pt>
                <c:pt idx="38">
                  <c:v>119.86</c:v>
                </c:pt>
                <c:pt idx="39">
                  <c:v>119.81</c:v>
                </c:pt>
                <c:pt idx="40">
                  <c:v>120.5</c:v>
                </c:pt>
                <c:pt idx="41">
                  <c:v>126.79</c:v>
                </c:pt>
                <c:pt idx="42">
                  <c:v>105.03</c:v>
                </c:pt>
                <c:pt idx="43">
                  <c:v>101.48</c:v>
                </c:pt>
                <c:pt idx="44">
                  <c:v>94.32</c:v>
                </c:pt>
                <c:pt idx="45">
                  <c:v>90.61</c:v>
                </c:pt>
                <c:pt idx="46">
                  <c:v>88.679999999999978</c:v>
                </c:pt>
                <c:pt idx="47">
                  <c:v>81.819999999999993</c:v>
                </c:pt>
                <c:pt idx="48">
                  <c:v>71.709999999999994</c:v>
                </c:pt>
                <c:pt idx="49">
                  <c:v>81.11999999999999</c:v>
                </c:pt>
                <c:pt idx="50">
                  <c:v>90.649999999999991</c:v>
                </c:pt>
                <c:pt idx="51">
                  <c:v>94.36999999999999</c:v>
                </c:pt>
                <c:pt idx="52">
                  <c:v>96.9</c:v>
                </c:pt>
                <c:pt idx="53">
                  <c:v>92.48</c:v>
                </c:pt>
                <c:pt idx="54">
                  <c:v>95.03</c:v>
                </c:pt>
                <c:pt idx="55">
                  <c:v>94.77</c:v>
                </c:pt>
                <c:pt idx="56">
                  <c:v>94.679999999999978</c:v>
                </c:pt>
                <c:pt idx="57">
                  <c:v>96.4</c:v>
                </c:pt>
                <c:pt idx="58">
                  <c:v>99.940000000000026</c:v>
                </c:pt>
                <c:pt idx="59">
                  <c:v>99.51</c:v>
                </c:pt>
                <c:pt idx="60">
                  <c:v>98.32</c:v>
                </c:pt>
                <c:pt idx="61">
                  <c:v>98.38</c:v>
                </c:pt>
                <c:pt idx="62">
                  <c:v>98.09</c:v>
                </c:pt>
                <c:pt idx="63">
                  <c:v>96.940000000000026</c:v>
                </c:pt>
                <c:pt idx="64">
                  <c:v>98.490000000000023</c:v>
                </c:pt>
                <c:pt idx="65">
                  <c:v>98.740000000000023</c:v>
                </c:pt>
                <c:pt idx="66">
                  <c:v>98.2</c:v>
                </c:pt>
                <c:pt idx="67">
                  <c:v>94.83</c:v>
                </c:pt>
                <c:pt idx="68">
                  <c:v>89.55</c:v>
                </c:pt>
                <c:pt idx="69">
                  <c:v>90.13</c:v>
                </c:pt>
                <c:pt idx="70">
                  <c:v>92.13</c:v>
                </c:pt>
                <c:pt idx="71">
                  <c:v>93.8</c:v>
                </c:pt>
                <c:pt idx="72">
                  <c:v>95.85</c:v>
                </c:pt>
                <c:pt idx="73">
                  <c:v>96.460000000000022</c:v>
                </c:pt>
                <c:pt idx="74">
                  <c:v>95.76</c:v>
                </c:pt>
                <c:pt idx="75">
                  <c:v>95.490000000000023</c:v>
                </c:pt>
                <c:pt idx="76">
                  <c:v>95.02</c:v>
                </c:pt>
                <c:pt idx="77">
                  <c:v>93.740000000000023</c:v>
                </c:pt>
                <c:pt idx="78">
                  <c:v>91.78</c:v>
                </c:pt>
                <c:pt idx="79">
                  <c:v>91.09</c:v>
                </c:pt>
                <c:pt idx="80">
                  <c:v>89.440000000000026</c:v>
                </c:pt>
                <c:pt idx="81">
                  <c:v>87.440000000000026</c:v>
                </c:pt>
                <c:pt idx="82">
                  <c:v>86.8</c:v>
                </c:pt>
                <c:pt idx="83">
                  <c:v>87.669999999999987</c:v>
                </c:pt>
                <c:pt idx="84">
                  <c:v>87.679999999999978</c:v>
                </c:pt>
                <c:pt idx="85">
                  <c:v>89.47</c:v>
                </c:pt>
                <c:pt idx="86">
                  <c:v>88.08</c:v>
                </c:pt>
                <c:pt idx="87">
                  <c:v>86.43</c:v>
                </c:pt>
                <c:pt idx="88">
                  <c:v>86.54</c:v>
                </c:pt>
                <c:pt idx="89">
                  <c:v>87.36</c:v>
                </c:pt>
                <c:pt idx="90">
                  <c:v>87.04</c:v>
                </c:pt>
                <c:pt idx="91">
                  <c:v>86.22</c:v>
                </c:pt>
                <c:pt idx="92">
                  <c:v>87.08</c:v>
                </c:pt>
                <c:pt idx="93">
                  <c:v>87.05</c:v>
                </c:pt>
                <c:pt idx="94">
                  <c:v>87.990000000000023</c:v>
                </c:pt>
                <c:pt idx="95">
                  <c:v>89.64</c:v>
                </c:pt>
                <c:pt idx="96">
                  <c:v>90.2</c:v>
                </c:pt>
                <c:pt idx="97">
                  <c:v>90.78</c:v>
                </c:pt>
                <c:pt idx="98">
                  <c:v>91.08</c:v>
                </c:pt>
                <c:pt idx="99">
                  <c:v>90.82</c:v>
                </c:pt>
                <c:pt idx="100">
                  <c:v>90.55</c:v>
                </c:pt>
                <c:pt idx="101">
                  <c:v>90.31</c:v>
                </c:pt>
                <c:pt idx="102">
                  <c:v>90.73</c:v>
                </c:pt>
                <c:pt idx="103">
                  <c:v>89.11999999999999</c:v>
                </c:pt>
                <c:pt idx="104">
                  <c:v>88.29</c:v>
                </c:pt>
                <c:pt idx="105">
                  <c:v>87.84</c:v>
                </c:pt>
                <c:pt idx="106">
                  <c:v>87.05</c:v>
                </c:pt>
                <c:pt idx="107">
                  <c:v>86.84</c:v>
                </c:pt>
                <c:pt idx="108">
                  <c:v>86.940000000000026</c:v>
                </c:pt>
                <c:pt idx="109">
                  <c:v>86.32</c:v>
                </c:pt>
                <c:pt idx="110">
                  <c:v>86.32</c:v>
                </c:pt>
                <c:pt idx="111">
                  <c:v>86.26</c:v>
                </c:pt>
                <c:pt idx="112">
                  <c:v>86.33</c:v>
                </c:pt>
                <c:pt idx="113">
                  <c:v>86.990000000000023</c:v>
                </c:pt>
                <c:pt idx="114">
                  <c:v>87.440000000000026</c:v>
                </c:pt>
                <c:pt idx="115">
                  <c:v>88.19</c:v>
                </c:pt>
                <c:pt idx="116">
                  <c:v>89.5</c:v>
                </c:pt>
                <c:pt idx="117">
                  <c:v>89.56</c:v>
                </c:pt>
                <c:pt idx="118">
                  <c:v>89.06</c:v>
                </c:pt>
                <c:pt idx="119">
                  <c:v>88.39</c:v>
                </c:pt>
                <c:pt idx="120">
                  <c:v>88.75</c:v>
                </c:pt>
                <c:pt idx="121">
                  <c:v>89.16</c:v>
                </c:pt>
                <c:pt idx="122">
                  <c:v>89.06</c:v>
                </c:pt>
                <c:pt idx="123">
                  <c:v>89.460000000000022</c:v>
                </c:pt>
                <c:pt idx="124">
                  <c:v>88.39</c:v>
                </c:pt>
                <c:pt idx="125">
                  <c:v>87.210000000000022</c:v>
                </c:pt>
                <c:pt idx="126">
                  <c:v>86.7</c:v>
                </c:pt>
                <c:pt idx="127">
                  <c:v>85.9</c:v>
                </c:pt>
                <c:pt idx="128">
                  <c:v>85.95</c:v>
                </c:pt>
                <c:pt idx="129">
                  <c:v>85.4</c:v>
                </c:pt>
                <c:pt idx="130">
                  <c:v>85.2</c:v>
                </c:pt>
                <c:pt idx="131">
                  <c:v>86.910000000000025</c:v>
                </c:pt>
                <c:pt idx="132">
                  <c:v>87.97</c:v>
                </c:pt>
                <c:pt idx="133">
                  <c:v>88.88</c:v>
                </c:pt>
                <c:pt idx="134">
                  <c:v>88.740000000000023</c:v>
                </c:pt>
                <c:pt idx="135">
                  <c:v>87.86999999999999</c:v>
                </c:pt>
                <c:pt idx="136">
                  <c:v>87.75</c:v>
                </c:pt>
                <c:pt idx="137">
                  <c:v>86.649999999999991</c:v>
                </c:pt>
                <c:pt idx="138">
                  <c:v>86.72</c:v>
                </c:pt>
                <c:pt idx="139">
                  <c:v>87.42</c:v>
                </c:pt>
                <c:pt idx="140">
                  <c:v>88.23</c:v>
                </c:pt>
                <c:pt idx="141">
                  <c:v>89.410000000000025</c:v>
                </c:pt>
                <c:pt idx="142">
                  <c:v>89.240000000000023</c:v>
                </c:pt>
                <c:pt idx="143">
                  <c:v>88.93</c:v>
                </c:pt>
                <c:pt idx="144">
                  <c:v>90.55</c:v>
                </c:pt>
                <c:pt idx="145">
                  <c:v>91.5</c:v>
                </c:pt>
                <c:pt idx="146">
                  <c:v>92.940000000000026</c:v>
                </c:pt>
                <c:pt idx="147">
                  <c:v>95.240000000000023</c:v>
                </c:pt>
                <c:pt idx="148">
                  <c:v>94.03</c:v>
                </c:pt>
                <c:pt idx="149">
                  <c:v>94.169999999999987</c:v>
                </c:pt>
                <c:pt idx="150">
                  <c:v>94.990000000000023</c:v>
                </c:pt>
                <c:pt idx="151">
                  <c:v>95.42</c:v>
                </c:pt>
                <c:pt idx="152">
                  <c:v>95.86999999999999</c:v>
                </c:pt>
                <c:pt idx="153">
                  <c:v>96.86999999999999</c:v>
                </c:pt>
                <c:pt idx="154">
                  <c:v>97.940000000000026</c:v>
                </c:pt>
                <c:pt idx="155">
                  <c:v>98.78</c:v>
                </c:pt>
                <c:pt idx="156">
                  <c:v>98.59</c:v>
                </c:pt>
                <c:pt idx="157">
                  <c:v>98.34</c:v>
                </c:pt>
                <c:pt idx="158">
                  <c:v>99.86</c:v>
                </c:pt>
                <c:pt idx="159">
                  <c:v>100.4</c:v>
                </c:pt>
                <c:pt idx="160">
                  <c:v>101.52</c:v>
                </c:pt>
                <c:pt idx="161">
                  <c:v>101.61</c:v>
                </c:pt>
                <c:pt idx="162">
                  <c:v>102.81</c:v>
                </c:pt>
                <c:pt idx="163">
                  <c:v>100.4</c:v>
                </c:pt>
                <c:pt idx="164">
                  <c:v>99.69</c:v>
                </c:pt>
                <c:pt idx="165">
                  <c:v>98.990000000000023</c:v>
                </c:pt>
                <c:pt idx="166">
                  <c:v>98.36999999999999</c:v>
                </c:pt>
                <c:pt idx="167">
                  <c:v>99.42</c:v>
                </c:pt>
                <c:pt idx="168">
                  <c:v>99.81</c:v>
                </c:pt>
                <c:pt idx="169">
                  <c:v>100.98</c:v>
                </c:pt>
                <c:pt idx="170">
                  <c:v>102.36999999999999</c:v>
                </c:pt>
                <c:pt idx="171">
                  <c:v>103.27</c:v>
                </c:pt>
                <c:pt idx="172">
                  <c:v>103.86999999999999</c:v>
                </c:pt>
                <c:pt idx="173">
                  <c:v>101.27</c:v>
                </c:pt>
                <c:pt idx="174">
                  <c:v>99.55</c:v>
                </c:pt>
                <c:pt idx="175">
                  <c:v>97.5</c:v>
                </c:pt>
                <c:pt idx="176">
                  <c:v>98.16</c:v>
                </c:pt>
                <c:pt idx="177">
                  <c:v>99.27</c:v>
                </c:pt>
                <c:pt idx="178">
                  <c:v>98.52</c:v>
                </c:pt>
                <c:pt idx="179">
                  <c:v>95.48</c:v>
                </c:pt>
                <c:pt idx="180">
                  <c:v>96.13</c:v>
                </c:pt>
                <c:pt idx="181">
                  <c:v>97.85</c:v>
                </c:pt>
                <c:pt idx="182">
                  <c:v>97.56</c:v>
                </c:pt>
                <c:pt idx="183">
                  <c:v>98.179999999999978</c:v>
                </c:pt>
                <c:pt idx="184">
                  <c:v>97.649999999999991</c:v>
                </c:pt>
                <c:pt idx="185">
                  <c:v>98.54</c:v>
                </c:pt>
                <c:pt idx="186">
                  <c:v>98.04</c:v>
                </c:pt>
                <c:pt idx="187">
                  <c:v>97.61999999999999</c:v>
                </c:pt>
                <c:pt idx="188">
                  <c:v>97.05</c:v>
                </c:pt>
                <c:pt idx="189">
                  <c:v>96.93</c:v>
                </c:pt>
                <c:pt idx="190">
                  <c:v>96.940000000000026</c:v>
                </c:pt>
                <c:pt idx="191">
                  <c:v>97.69</c:v>
                </c:pt>
                <c:pt idx="192">
                  <c:v>98.56</c:v>
                </c:pt>
                <c:pt idx="193">
                  <c:v>99.42</c:v>
                </c:pt>
                <c:pt idx="194">
                  <c:v>100.88</c:v>
                </c:pt>
                <c:pt idx="195">
                  <c:v>102.14</c:v>
                </c:pt>
                <c:pt idx="196">
                  <c:v>103.51</c:v>
                </c:pt>
                <c:pt idx="197">
                  <c:v>104.01</c:v>
                </c:pt>
                <c:pt idx="198">
                  <c:v>102.32</c:v>
                </c:pt>
                <c:pt idx="199">
                  <c:v>102.98</c:v>
                </c:pt>
                <c:pt idx="200">
                  <c:v>104.71000000000002</c:v>
                </c:pt>
                <c:pt idx="201">
                  <c:v>104.85</c:v>
                </c:pt>
                <c:pt idx="202">
                  <c:v>105.6</c:v>
                </c:pt>
                <c:pt idx="203">
                  <c:v>105.31</c:v>
                </c:pt>
                <c:pt idx="204">
                  <c:v>102.8</c:v>
                </c:pt>
                <c:pt idx="205">
                  <c:v>101.89</c:v>
                </c:pt>
                <c:pt idx="206">
                  <c:v>102.17999999999998</c:v>
                </c:pt>
                <c:pt idx="207">
                  <c:v>103.5</c:v>
                </c:pt>
                <c:pt idx="208">
                  <c:v>102.6</c:v>
                </c:pt>
                <c:pt idx="209">
                  <c:v>101.38</c:v>
                </c:pt>
                <c:pt idx="210">
                  <c:v>101.88</c:v>
                </c:pt>
                <c:pt idx="211">
                  <c:v>102.29</c:v>
                </c:pt>
                <c:pt idx="212">
                  <c:v>101.89</c:v>
                </c:pt>
                <c:pt idx="213">
                  <c:v>101.02</c:v>
                </c:pt>
                <c:pt idx="214">
                  <c:v>101.6</c:v>
                </c:pt>
                <c:pt idx="215">
                  <c:v>100.94000000000003</c:v>
                </c:pt>
                <c:pt idx="216">
                  <c:v>99.28</c:v>
                </c:pt>
                <c:pt idx="217">
                  <c:v>101.49000000000002</c:v>
                </c:pt>
                <c:pt idx="218">
                  <c:v>102.54</c:v>
                </c:pt>
                <c:pt idx="219">
                  <c:v>102.34</c:v>
                </c:pt>
                <c:pt idx="220">
                  <c:v>102.07</c:v>
                </c:pt>
                <c:pt idx="221">
                  <c:v>102.03</c:v>
                </c:pt>
                <c:pt idx="222">
                  <c:v>101.88</c:v>
                </c:pt>
                <c:pt idx="223">
                  <c:v>101.97</c:v>
                </c:pt>
                <c:pt idx="224">
                  <c:v>102.35</c:v>
                </c:pt>
                <c:pt idx="225">
                  <c:v>103.11</c:v>
                </c:pt>
                <c:pt idx="226">
                  <c:v>103.36999999999999</c:v>
                </c:pt>
                <c:pt idx="227">
                  <c:v>103.84</c:v>
                </c:pt>
              </c:numCache>
            </c:numRef>
          </c:val>
          <c:smooth val="0"/>
        </c:ser>
        <c:dLbls>
          <c:showLegendKey val="0"/>
          <c:showVal val="0"/>
          <c:showCatName val="0"/>
          <c:showSerName val="0"/>
          <c:showPercent val="0"/>
          <c:showBubbleSize val="0"/>
        </c:dLbls>
        <c:marker val="1"/>
        <c:smooth val="0"/>
        <c:axId val="105084032"/>
        <c:axId val="105085568"/>
      </c:lineChart>
      <c:catAx>
        <c:axId val="105084032"/>
        <c:scaling>
          <c:orientation val="minMax"/>
        </c:scaling>
        <c:delete val="0"/>
        <c:axPos val="b"/>
        <c:majorTickMark val="none"/>
        <c:minorTickMark val="none"/>
        <c:tickLblPos val="nextTo"/>
        <c:crossAx val="105085568"/>
        <c:crosses val="autoZero"/>
        <c:auto val="1"/>
        <c:lblAlgn val="ctr"/>
        <c:lblOffset val="100"/>
        <c:noMultiLvlLbl val="0"/>
      </c:catAx>
      <c:valAx>
        <c:axId val="105085568"/>
        <c:scaling>
          <c:orientation val="minMax"/>
          <c:min val="60"/>
        </c:scaling>
        <c:delete val="0"/>
        <c:axPos val="l"/>
        <c:majorGridlines/>
        <c:title>
          <c:tx>
            <c:rich>
              <a:bodyPr/>
              <a:lstStyle/>
              <a:p>
                <a:pPr>
                  <a:defRPr/>
                </a:pPr>
                <a:r>
                  <a:rPr lang="en-US"/>
                  <a:t>2007=100</a:t>
                </a:r>
              </a:p>
            </c:rich>
          </c:tx>
          <c:layout/>
          <c:overlay val="0"/>
        </c:title>
        <c:numFmt formatCode="#,##0" sourceLinked="0"/>
        <c:majorTickMark val="none"/>
        <c:minorTickMark val="none"/>
        <c:tickLblPos val="nextTo"/>
        <c:crossAx val="105084032"/>
        <c:crosses val="autoZero"/>
        <c:crossBetween val="between"/>
      </c:valAx>
    </c:plotArea>
    <c:legend>
      <c:legendPos val="r"/>
      <c:layout/>
      <c:overlay val="0"/>
      <c:txPr>
        <a:bodyPr/>
        <a:lstStyle/>
        <a:p>
          <a:pPr>
            <a:defRPr sz="1800" b="1"/>
          </a:pPr>
          <a:endParaRPr lang="th-TH"/>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3600"/>
            </a:pPr>
            <a:r>
              <a:rPr lang="en-US" sz="2800" dirty="0"/>
              <a:t>Nominal price of the dollar</a:t>
            </a:r>
          </a:p>
        </c:rich>
      </c:tx>
      <c:layout/>
      <c:overlay val="0"/>
    </c:title>
    <c:autoTitleDeleted val="0"/>
    <c:plotArea>
      <c:layout/>
      <c:lineChart>
        <c:grouping val="standard"/>
        <c:varyColors val="0"/>
        <c:ser>
          <c:idx val="0"/>
          <c:order val="0"/>
          <c:tx>
            <c:strRef>
              <c:f>'exchange rate'!$A$4</c:f>
              <c:strCache>
                <c:ptCount val="1"/>
                <c:pt idx="0">
                  <c:v>nominal price of USD</c:v>
                </c:pt>
              </c:strCache>
            </c:strRef>
          </c:tx>
          <c:spPr>
            <a:ln w="50800">
              <a:solidFill>
                <a:srgbClr val="FF0000"/>
              </a:solidFill>
            </a:ln>
          </c:spPr>
          <c:marker>
            <c:symbol val="none"/>
          </c:marker>
          <c:cat>
            <c:numRef>
              <c:f>'exchange rate'!$B$3:$BJ$3</c:f>
              <c:numCache>
                <c:formatCode>General</c:formatCode>
                <c:ptCount val="61"/>
                <c:pt idx="0">
                  <c:v>1948</c:v>
                </c:pt>
                <c:pt idx="1">
                  <c:v>1949</c:v>
                </c:pt>
                <c:pt idx="2">
                  <c:v>1950</c:v>
                </c:pt>
                <c:pt idx="3">
                  <c:v>1951</c:v>
                </c:pt>
                <c:pt idx="4">
                  <c:v>1952</c:v>
                </c:pt>
                <c:pt idx="5">
                  <c:v>1953</c:v>
                </c:pt>
                <c:pt idx="6">
                  <c:v>1954</c:v>
                </c:pt>
                <c:pt idx="7">
                  <c:v>1955</c:v>
                </c:pt>
                <c:pt idx="8">
                  <c:v>1956</c:v>
                </c:pt>
                <c:pt idx="9">
                  <c:v>1957</c:v>
                </c:pt>
                <c:pt idx="10">
                  <c:v>1958</c:v>
                </c:pt>
                <c:pt idx="11">
                  <c:v>1959</c:v>
                </c:pt>
                <c:pt idx="12">
                  <c:v>1960</c:v>
                </c:pt>
                <c:pt idx="13">
                  <c:v>1961</c:v>
                </c:pt>
                <c:pt idx="14">
                  <c:v>1962</c:v>
                </c:pt>
                <c:pt idx="15">
                  <c:v>1963</c:v>
                </c:pt>
                <c:pt idx="16">
                  <c:v>1964</c:v>
                </c:pt>
                <c:pt idx="17">
                  <c:v>1965</c:v>
                </c:pt>
                <c:pt idx="18">
                  <c:v>1966</c:v>
                </c:pt>
                <c:pt idx="19">
                  <c:v>1967</c:v>
                </c:pt>
                <c:pt idx="20">
                  <c:v>1968</c:v>
                </c:pt>
                <c:pt idx="21">
                  <c:v>1969</c:v>
                </c:pt>
                <c:pt idx="22">
                  <c:v>1970</c:v>
                </c:pt>
                <c:pt idx="23">
                  <c:v>1971</c:v>
                </c:pt>
                <c:pt idx="24">
                  <c:v>1972</c:v>
                </c:pt>
                <c:pt idx="25">
                  <c:v>1973</c:v>
                </c:pt>
                <c:pt idx="26">
                  <c:v>1974</c:v>
                </c:pt>
                <c:pt idx="27">
                  <c:v>1975</c:v>
                </c:pt>
                <c:pt idx="28">
                  <c:v>1976</c:v>
                </c:pt>
                <c:pt idx="29">
                  <c:v>1977</c:v>
                </c:pt>
                <c:pt idx="30">
                  <c:v>1978</c:v>
                </c:pt>
                <c:pt idx="31">
                  <c:v>1979</c:v>
                </c:pt>
                <c:pt idx="32">
                  <c:v>1980</c:v>
                </c:pt>
                <c:pt idx="33">
                  <c:v>1981</c:v>
                </c:pt>
                <c:pt idx="34">
                  <c:v>1982</c:v>
                </c:pt>
                <c:pt idx="35">
                  <c:v>1983</c:v>
                </c:pt>
                <c:pt idx="36">
                  <c:v>1984</c:v>
                </c:pt>
                <c:pt idx="37">
                  <c:v>1985</c:v>
                </c:pt>
                <c:pt idx="38">
                  <c:v>1986</c:v>
                </c:pt>
                <c:pt idx="39">
                  <c:v>1987</c:v>
                </c:pt>
                <c:pt idx="40">
                  <c:v>1988</c:v>
                </c:pt>
                <c:pt idx="41">
                  <c:v>1989</c:v>
                </c:pt>
                <c:pt idx="42">
                  <c:v>1990</c:v>
                </c:pt>
                <c:pt idx="43">
                  <c:v>1991</c:v>
                </c:pt>
                <c:pt idx="44">
                  <c:v>1992</c:v>
                </c:pt>
                <c:pt idx="45">
                  <c:v>1993</c:v>
                </c:pt>
                <c:pt idx="46">
                  <c:v>1994</c:v>
                </c:pt>
                <c:pt idx="47">
                  <c:v>1995</c:v>
                </c:pt>
                <c:pt idx="48">
                  <c:v>1996</c:v>
                </c:pt>
                <c:pt idx="49">
                  <c:v>1997</c:v>
                </c:pt>
                <c:pt idx="50">
                  <c:v>1998</c:v>
                </c:pt>
                <c:pt idx="51">
                  <c:v>1999</c:v>
                </c:pt>
                <c:pt idx="52">
                  <c:v>2000</c:v>
                </c:pt>
                <c:pt idx="53">
                  <c:v>2001</c:v>
                </c:pt>
                <c:pt idx="54">
                  <c:v>2002</c:v>
                </c:pt>
                <c:pt idx="55">
                  <c:v>2003</c:v>
                </c:pt>
                <c:pt idx="56">
                  <c:v>2004</c:v>
                </c:pt>
                <c:pt idx="57">
                  <c:v>2005</c:v>
                </c:pt>
                <c:pt idx="58">
                  <c:v>2006</c:v>
                </c:pt>
                <c:pt idx="59">
                  <c:v>2007</c:v>
                </c:pt>
                <c:pt idx="60">
                  <c:v>2008</c:v>
                </c:pt>
              </c:numCache>
            </c:numRef>
          </c:cat>
          <c:val>
            <c:numRef>
              <c:f>'exchange rate'!$B$4:$BJ$4</c:f>
              <c:numCache>
                <c:formatCode>0.000</c:formatCode>
                <c:ptCount val="61"/>
                <c:pt idx="0">
                  <c:v>20.0501</c:v>
                </c:pt>
                <c:pt idx="1">
                  <c:v>21.619100000000035</c:v>
                </c:pt>
                <c:pt idx="2">
                  <c:v>22.339099999999988</c:v>
                </c:pt>
                <c:pt idx="3">
                  <c:v>21.556100000000001</c:v>
                </c:pt>
                <c:pt idx="4">
                  <c:v>18.874099999999999</c:v>
                </c:pt>
                <c:pt idx="5">
                  <c:v>18.228099999999781</c:v>
                </c:pt>
                <c:pt idx="6">
                  <c:v>21.133099999999999</c:v>
                </c:pt>
                <c:pt idx="7">
                  <c:v>21.637100000000135</c:v>
                </c:pt>
                <c:pt idx="8">
                  <c:v>20.780099999999766</c:v>
                </c:pt>
                <c:pt idx="9">
                  <c:v>20.7501</c:v>
                </c:pt>
                <c:pt idx="10">
                  <c:v>20.991800000000001</c:v>
                </c:pt>
                <c:pt idx="11">
                  <c:v>21.170100000000001</c:v>
                </c:pt>
                <c:pt idx="12">
                  <c:v>21.181799999999889</c:v>
                </c:pt>
                <c:pt idx="13">
                  <c:v>21.058399999999889</c:v>
                </c:pt>
                <c:pt idx="14">
                  <c:v>20.880099999999889</c:v>
                </c:pt>
                <c:pt idx="15">
                  <c:v>20.830100000000005</c:v>
                </c:pt>
                <c:pt idx="16">
                  <c:v>20.8</c:v>
                </c:pt>
                <c:pt idx="17">
                  <c:v>20.8</c:v>
                </c:pt>
                <c:pt idx="18">
                  <c:v>20.8</c:v>
                </c:pt>
                <c:pt idx="19">
                  <c:v>20.8</c:v>
                </c:pt>
                <c:pt idx="20">
                  <c:v>20.8</c:v>
                </c:pt>
                <c:pt idx="21">
                  <c:v>20.8</c:v>
                </c:pt>
                <c:pt idx="22">
                  <c:v>20.8</c:v>
                </c:pt>
                <c:pt idx="23" formatCode="General">
                  <c:v>20.8</c:v>
                </c:pt>
                <c:pt idx="24">
                  <c:v>20.8</c:v>
                </c:pt>
                <c:pt idx="25">
                  <c:v>20.491599999999792</c:v>
                </c:pt>
                <c:pt idx="26">
                  <c:v>20.3751</c:v>
                </c:pt>
                <c:pt idx="27">
                  <c:v>20.379300000000001</c:v>
                </c:pt>
                <c:pt idx="28">
                  <c:v>20.400099999999796</c:v>
                </c:pt>
                <c:pt idx="29">
                  <c:v>20.400099999999796</c:v>
                </c:pt>
                <c:pt idx="30">
                  <c:v>20.336099999999988</c:v>
                </c:pt>
                <c:pt idx="31">
                  <c:v>20.418900000000001</c:v>
                </c:pt>
                <c:pt idx="32">
                  <c:v>20.476400000000002</c:v>
                </c:pt>
                <c:pt idx="33">
                  <c:v>21.820399999999989</c:v>
                </c:pt>
                <c:pt idx="34">
                  <c:v>23.0001</c:v>
                </c:pt>
                <c:pt idx="35">
                  <c:v>23.0001</c:v>
                </c:pt>
                <c:pt idx="36">
                  <c:v>23.639399999999988</c:v>
                </c:pt>
                <c:pt idx="37">
                  <c:v>27.158899999999999</c:v>
                </c:pt>
                <c:pt idx="38">
                  <c:v>26.2989</c:v>
                </c:pt>
                <c:pt idx="39">
                  <c:v>25.722799999999694</c:v>
                </c:pt>
                <c:pt idx="40">
                  <c:v>25.293900000000001</c:v>
                </c:pt>
                <c:pt idx="41">
                  <c:v>25.702000000000002</c:v>
                </c:pt>
                <c:pt idx="42">
                  <c:v>25.585499999999701</c:v>
                </c:pt>
                <c:pt idx="43">
                  <c:v>25.516800000000035</c:v>
                </c:pt>
                <c:pt idx="44">
                  <c:v>25.400099999999796</c:v>
                </c:pt>
                <c:pt idx="45">
                  <c:v>25.319600000000001</c:v>
                </c:pt>
                <c:pt idx="46">
                  <c:v>25.150000000000031</c:v>
                </c:pt>
                <c:pt idx="47">
                  <c:v>24.915199999999889</c:v>
                </c:pt>
                <c:pt idx="48">
                  <c:v>25.342699999999759</c:v>
                </c:pt>
                <c:pt idx="49" formatCode="General">
                  <c:v>31.3643</c:v>
                </c:pt>
                <c:pt idx="50">
                  <c:v>41.359399999999994</c:v>
                </c:pt>
                <c:pt idx="51">
                  <c:v>37.813699999999997</c:v>
                </c:pt>
                <c:pt idx="52">
                  <c:v>40.111799999999995</c:v>
                </c:pt>
                <c:pt idx="53">
                  <c:v>44.431899999999999</c:v>
                </c:pt>
                <c:pt idx="54">
                  <c:v>42.960100000000011</c:v>
                </c:pt>
                <c:pt idx="55">
                  <c:v>41.484599999999993</c:v>
                </c:pt>
                <c:pt idx="56">
                  <c:v>40.222400000000263</c:v>
                </c:pt>
                <c:pt idx="57">
                  <c:v>40.220100000000393</c:v>
                </c:pt>
                <c:pt idx="58">
                  <c:v>37.881999999999998</c:v>
                </c:pt>
                <c:pt idx="59">
                  <c:v>34.5182</c:v>
                </c:pt>
                <c:pt idx="60">
                  <c:v>33.313299999999998</c:v>
                </c:pt>
              </c:numCache>
            </c:numRef>
          </c:val>
          <c:smooth val="0"/>
        </c:ser>
        <c:dLbls>
          <c:showLegendKey val="0"/>
          <c:showVal val="0"/>
          <c:showCatName val="0"/>
          <c:showSerName val="0"/>
          <c:showPercent val="0"/>
          <c:showBubbleSize val="0"/>
        </c:dLbls>
        <c:marker val="1"/>
        <c:smooth val="0"/>
        <c:axId val="105115648"/>
        <c:axId val="105117184"/>
      </c:lineChart>
      <c:catAx>
        <c:axId val="105115648"/>
        <c:scaling>
          <c:orientation val="minMax"/>
        </c:scaling>
        <c:delete val="0"/>
        <c:axPos val="b"/>
        <c:numFmt formatCode="General" sourceLinked="1"/>
        <c:majorTickMark val="none"/>
        <c:minorTickMark val="none"/>
        <c:tickLblPos val="nextTo"/>
        <c:txPr>
          <a:bodyPr/>
          <a:lstStyle/>
          <a:p>
            <a:pPr>
              <a:defRPr sz="3200" b="1"/>
            </a:pPr>
            <a:endParaRPr lang="th-TH"/>
          </a:p>
        </c:txPr>
        <c:crossAx val="105117184"/>
        <c:crosses val="autoZero"/>
        <c:auto val="1"/>
        <c:lblAlgn val="ctr"/>
        <c:lblOffset val="100"/>
        <c:noMultiLvlLbl val="0"/>
      </c:catAx>
      <c:valAx>
        <c:axId val="105117184"/>
        <c:scaling>
          <c:orientation val="minMax"/>
        </c:scaling>
        <c:delete val="0"/>
        <c:axPos val="l"/>
        <c:majorGridlines/>
        <c:title>
          <c:tx>
            <c:rich>
              <a:bodyPr/>
              <a:lstStyle/>
              <a:p>
                <a:pPr>
                  <a:defRPr sz="2400"/>
                </a:pPr>
                <a:r>
                  <a:rPr lang="en-US" sz="2400"/>
                  <a:t>baht</a:t>
                </a:r>
              </a:p>
            </c:rich>
          </c:tx>
          <c:layout/>
          <c:overlay val="0"/>
        </c:title>
        <c:numFmt formatCode="0" sourceLinked="0"/>
        <c:majorTickMark val="none"/>
        <c:minorTickMark val="none"/>
        <c:tickLblPos val="nextTo"/>
        <c:txPr>
          <a:bodyPr/>
          <a:lstStyle/>
          <a:p>
            <a:pPr>
              <a:defRPr sz="1100" b="1"/>
            </a:pPr>
            <a:endParaRPr lang="th-TH"/>
          </a:p>
        </c:txPr>
        <c:crossAx val="105115648"/>
        <c:crosses val="autoZero"/>
        <c:crossBetween val="between"/>
      </c:valAx>
    </c:plotArea>
    <c:plotVisOnly val="1"/>
    <c:dispBlanksAs val="gap"/>
    <c:showDLblsOverMax val="0"/>
  </c:chart>
  <c:spPr>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Baht-dollar exchange rate</a:t>
            </a:r>
          </a:p>
        </c:rich>
      </c:tx>
      <c:layout/>
      <c:overlay val="0"/>
    </c:title>
    <c:autoTitleDeleted val="0"/>
    <c:plotArea>
      <c:layout/>
      <c:lineChart>
        <c:grouping val="standard"/>
        <c:varyColors val="0"/>
        <c:ser>
          <c:idx val="0"/>
          <c:order val="0"/>
          <c:tx>
            <c:strRef>
              <c:f>Sheet1!$A$110</c:f>
              <c:strCache>
                <c:ptCount val="1"/>
                <c:pt idx="0">
                  <c:v>exchange rate</c:v>
                </c:pt>
              </c:strCache>
            </c:strRef>
          </c:tx>
          <c:spPr>
            <a:ln w="63500">
              <a:solidFill>
                <a:srgbClr val="C0504D">
                  <a:shade val="95000"/>
                  <a:satMod val="105000"/>
                </a:srgbClr>
              </a:solidFill>
            </a:ln>
          </c:spPr>
          <c:marker>
            <c:symbol val="none"/>
          </c:marker>
          <c:cat>
            <c:strRef>
              <c:f>Sheet1!$B$109:$AJ$109</c:f>
              <c:strCache>
                <c:ptCount val="35"/>
                <c:pt idx="0">
                  <c:v>1979 </c:v>
                </c:pt>
                <c:pt idx="1">
                  <c:v>1980 </c:v>
                </c:pt>
                <c:pt idx="2">
                  <c:v>1981 </c:v>
                </c:pt>
                <c:pt idx="3">
                  <c:v>1982 </c:v>
                </c:pt>
                <c:pt idx="4">
                  <c:v>1983 </c:v>
                </c:pt>
                <c:pt idx="5">
                  <c:v>1984 </c:v>
                </c:pt>
                <c:pt idx="6">
                  <c:v>1985 </c:v>
                </c:pt>
                <c:pt idx="7">
                  <c:v>1986 </c:v>
                </c:pt>
                <c:pt idx="8">
                  <c:v>1987 </c:v>
                </c:pt>
                <c:pt idx="9">
                  <c:v>1988 </c:v>
                </c:pt>
                <c:pt idx="10">
                  <c:v>1989 </c:v>
                </c:pt>
                <c:pt idx="11">
                  <c:v>1990 </c:v>
                </c:pt>
                <c:pt idx="12">
                  <c:v>1991 </c:v>
                </c:pt>
                <c:pt idx="13">
                  <c:v>1992 </c:v>
                </c:pt>
                <c:pt idx="14">
                  <c:v>1993 </c:v>
                </c:pt>
                <c:pt idx="15">
                  <c:v>1994 </c:v>
                </c:pt>
                <c:pt idx="16">
                  <c:v>1995 </c:v>
                </c:pt>
                <c:pt idx="17">
                  <c:v>1996 </c:v>
                </c:pt>
                <c:pt idx="18">
                  <c:v>1997 </c:v>
                </c:pt>
                <c:pt idx="19">
                  <c:v>1998 </c:v>
                </c:pt>
                <c:pt idx="20">
                  <c:v>1999 </c:v>
                </c:pt>
                <c:pt idx="21">
                  <c:v>2000 </c:v>
                </c:pt>
                <c:pt idx="22">
                  <c:v>2001 </c:v>
                </c:pt>
                <c:pt idx="23">
                  <c:v>2002 </c:v>
                </c:pt>
                <c:pt idx="24">
                  <c:v>2003 </c:v>
                </c:pt>
                <c:pt idx="25">
                  <c:v>2004 </c:v>
                </c:pt>
                <c:pt idx="26">
                  <c:v>2005 </c:v>
                </c:pt>
                <c:pt idx="27">
                  <c:v>2006 </c:v>
                </c:pt>
                <c:pt idx="28">
                  <c:v>2007 </c:v>
                </c:pt>
                <c:pt idx="29">
                  <c:v>2008 </c:v>
                </c:pt>
                <c:pt idx="30">
                  <c:v>2009 </c:v>
                </c:pt>
                <c:pt idx="31">
                  <c:v>2010 </c:v>
                </c:pt>
                <c:pt idx="32">
                  <c:v>2011 </c:v>
                </c:pt>
                <c:pt idx="33">
                  <c:v>2012 </c:v>
                </c:pt>
                <c:pt idx="34">
                  <c:v>2013 p</c:v>
                </c:pt>
              </c:strCache>
            </c:strRef>
          </c:cat>
          <c:val>
            <c:numRef>
              <c:f>Sheet1!$B$110:$AJ$110</c:f>
              <c:numCache>
                <c:formatCode>#,##0.00_);\(#,##0.00\)</c:formatCode>
                <c:ptCount val="35"/>
                <c:pt idx="0">
                  <c:v>20.420000000000002</c:v>
                </c:pt>
                <c:pt idx="1">
                  <c:v>20.479999999999997</c:v>
                </c:pt>
                <c:pt idx="2">
                  <c:v>21.82</c:v>
                </c:pt>
                <c:pt idx="3">
                  <c:v>23</c:v>
                </c:pt>
                <c:pt idx="4">
                  <c:v>23</c:v>
                </c:pt>
                <c:pt idx="5">
                  <c:v>23.64</c:v>
                </c:pt>
                <c:pt idx="6">
                  <c:v>27.16</c:v>
                </c:pt>
                <c:pt idx="7">
                  <c:v>26.3</c:v>
                </c:pt>
                <c:pt idx="8">
                  <c:v>25.74</c:v>
                </c:pt>
                <c:pt idx="9">
                  <c:v>25.29</c:v>
                </c:pt>
                <c:pt idx="10">
                  <c:v>25.7</c:v>
                </c:pt>
                <c:pt idx="11">
                  <c:v>25.59</c:v>
                </c:pt>
                <c:pt idx="12">
                  <c:v>25.52</c:v>
                </c:pt>
                <c:pt idx="13">
                  <c:v>25.4</c:v>
                </c:pt>
                <c:pt idx="14">
                  <c:v>25.32</c:v>
                </c:pt>
                <c:pt idx="15">
                  <c:v>25.150000000000002</c:v>
                </c:pt>
                <c:pt idx="16">
                  <c:v>24.919999999999998</c:v>
                </c:pt>
                <c:pt idx="17">
                  <c:v>25.34</c:v>
                </c:pt>
                <c:pt idx="18">
                  <c:v>31.37</c:v>
                </c:pt>
                <c:pt idx="19">
                  <c:v>41.37</c:v>
                </c:pt>
                <c:pt idx="20">
                  <c:v>37.839999999999996</c:v>
                </c:pt>
                <c:pt idx="21">
                  <c:v>40.160000000000004</c:v>
                </c:pt>
                <c:pt idx="22">
                  <c:v>44.48</c:v>
                </c:pt>
                <c:pt idx="23">
                  <c:v>43</c:v>
                </c:pt>
                <c:pt idx="24">
                  <c:v>41.53</c:v>
                </c:pt>
                <c:pt idx="25">
                  <c:v>40.270000000000003</c:v>
                </c:pt>
                <c:pt idx="26">
                  <c:v>40.270000000000003</c:v>
                </c:pt>
                <c:pt idx="27">
                  <c:v>37.93</c:v>
                </c:pt>
                <c:pt idx="28">
                  <c:v>34.56</c:v>
                </c:pt>
                <c:pt idx="29">
                  <c:v>33.36</c:v>
                </c:pt>
                <c:pt idx="30">
                  <c:v>34.339999999999996</c:v>
                </c:pt>
                <c:pt idx="31">
                  <c:v>31.73</c:v>
                </c:pt>
                <c:pt idx="32">
                  <c:v>30.49</c:v>
                </c:pt>
                <c:pt idx="33">
                  <c:v>31.08</c:v>
                </c:pt>
                <c:pt idx="34">
                  <c:v>29.95</c:v>
                </c:pt>
              </c:numCache>
            </c:numRef>
          </c:val>
          <c:smooth val="0"/>
        </c:ser>
        <c:dLbls>
          <c:showLegendKey val="0"/>
          <c:showVal val="0"/>
          <c:showCatName val="0"/>
          <c:showSerName val="0"/>
          <c:showPercent val="0"/>
          <c:showBubbleSize val="0"/>
        </c:dLbls>
        <c:marker val="1"/>
        <c:smooth val="0"/>
        <c:axId val="105019648"/>
        <c:axId val="105021440"/>
      </c:lineChart>
      <c:catAx>
        <c:axId val="105019648"/>
        <c:scaling>
          <c:orientation val="minMax"/>
        </c:scaling>
        <c:delete val="0"/>
        <c:axPos val="b"/>
        <c:majorTickMark val="out"/>
        <c:minorTickMark val="none"/>
        <c:tickLblPos val="nextTo"/>
        <c:txPr>
          <a:bodyPr/>
          <a:lstStyle/>
          <a:p>
            <a:pPr>
              <a:defRPr sz="1600"/>
            </a:pPr>
            <a:endParaRPr lang="th-TH"/>
          </a:p>
        </c:txPr>
        <c:crossAx val="105021440"/>
        <c:crosses val="autoZero"/>
        <c:auto val="1"/>
        <c:lblAlgn val="ctr"/>
        <c:lblOffset val="100"/>
        <c:noMultiLvlLbl val="0"/>
      </c:catAx>
      <c:valAx>
        <c:axId val="105021440"/>
        <c:scaling>
          <c:orientation val="minMax"/>
          <c:min val="15"/>
        </c:scaling>
        <c:delete val="0"/>
        <c:axPos val="l"/>
        <c:majorGridlines/>
        <c:numFmt formatCode="#,##0" sourceLinked="0"/>
        <c:majorTickMark val="out"/>
        <c:minorTickMark val="none"/>
        <c:tickLblPos val="nextTo"/>
        <c:txPr>
          <a:bodyPr/>
          <a:lstStyle/>
          <a:p>
            <a:pPr>
              <a:defRPr sz="1800" b="1"/>
            </a:pPr>
            <a:endParaRPr lang="th-TH"/>
          </a:p>
        </c:txPr>
        <c:crossAx val="105019648"/>
        <c:crosses val="autoZero"/>
        <c:crossBetween val="between"/>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dirty="0"/>
              <a:t>Effective Exchange rates: </a:t>
            </a:r>
            <a:r>
              <a:rPr lang="en-US" sz="2400" dirty="0" smtClean="0"/>
              <a:t>2000-2012</a:t>
            </a:r>
          </a:p>
          <a:p>
            <a:pPr>
              <a:defRPr sz="2400"/>
            </a:pPr>
            <a:r>
              <a:rPr lang="en-US" sz="2400" dirty="0" smtClean="0"/>
              <a:t>Appreciation:</a:t>
            </a:r>
            <a:r>
              <a:rPr lang="en-US" sz="2400" baseline="0" dirty="0" smtClean="0"/>
              <a:t> upward direction</a:t>
            </a:r>
            <a:endParaRPr lang="en-US" sz="2400" dirty="0"/>
          </a:p>
        </c:rich>
      </c:tx>
      <c:layout/>
      <c:overlay val="0"/>
    </c:title>
    <c:autoTitleDeleted val="0"/>
    <c:plotArea>
      <c:layout/>
      <c:lineChart>
        <c:grouping val="standard"/>
        <c:varyColors val="0"/>
        <c:ser>
          <c:idx val="0"/>
          <c:order val="0"/>
          <c:tx>
            <c:strRef>
              <c:f>Sheet1!$B$33</c:f>
              <c:strCache>
                <c:ptCount val="1"/>
                <c:pt idx="0">
                  <c:v>NEER</c:v>
                </c:pt>
              </c:strCache>
            </c:strRef>
          </c:tx>
          <c:spPr>
            <a:ln w="44450"/>
          </c:spPr>
          <c:marker>
            <c:symbol val="none"/>
          </c:marker>
          <c:cat>
            <c:strRef>
              <c:f>Sheet1!$C$32:$FB$32</c:f>
              <c:strCache>
                <c:ptCount val="156"/>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c:v>
                </c:pt>
                <c:pt idx="109">
                  <c:v>FEB 2009 </c:v>
                </c:pt>
                <c:pt idx="110">
                  <c:v>MAR 2009 </c:v>
                </c:pt>
                <c:pt idx="111">
                  <c:v>APR 2009 </c:v>
                </c:pt>
                <c:pt idx="112">
                  <c:v>MAY 2009 </c:v>
                </c:pt>
                <c:pt idx="113">
                  <c:v>JUN 2009 </c:v>
                </c:pt>
                <c:pt idx="114">
                  <c:v>JUL 2009 </c:v>
                </c:pt>
                <c:pt idx="115">
                  <c:v>AUG 2009 </c:v>
                </c:pt>
                <c:pt idx="116">
                  <c:v>SEP 2009 </c:v>
                </c:pt>
                <c:pt idx="117">
                  <c:v>OCT 2009 </c:v>
                </c:pt>
                <c:pt idx="118">
                  <c:v>NOV 2009 </c:v>
                </c:pt>
                <c:pt idx="119">
                  <c:v>DEC 2009 </c:v>
                </c:pt>
                <c:pt idx="120">
                  <c:v>JAN 2010 </c:v>
                </c:pt>
                <c:pt idx="121">
                  <c:v>FEB 2010 </c:v>
                </c:pt>
                <c:pt idx="122">
                  <c:v>MAR 2010 </c:v>
                </c:pt>
                <c:pt idx="123">
                  <c:v>APR 2010 </c:v>
                </c:pt>
                <c:pt idx="124">
                  <c:v>MAY 2010 </c:v>
                </c:pt>
                <c:pt idx="125">
                  <c:v>JUN 2010 </c:v>
                </c:pt>
                <c:pt idx="126">
                  <c:v>JUL 2010 </c:v>
                </c:pt>
                <c:pt idx="127">
                  <c:v>AUG 2010 </c:v>
                </c:pt>
                <c:pt idx="128">
                  <c:v>SEP 2010 </c:v>
                </c:pt>
                <c:pt idx="129">
                  <c:v>OCT 2010 r</c:v>
                </c:pt>
                <c:pt idx="130">
                  <c:v>NOV 2010 r</c:v>
                </c:pt>
                <c:pt idx="131">
                  <c:v>DEC 2010 r</c:v>
                </c:pt>
                <c:pt idx="132">
                  <c:v>JAN 2011 r</c:v>
                </c:pt>
                <c:pt idx="133">
                  <c:v>FEB 2011 r</c:v>
                </c:pt>
                <c:pt idx="134">
                  <c:v>MAR 2011 </c:v>
                </c:pt>
                <c:pt idx="135">
                  <c:v>APR 2011 </c:v>
                </c:pt>
                <c:pt idx="136">
                  <c:v>MAY 2011 r</c:v>
                </c:pt>
                <c:pt idx="137">
                  <c:v>JUN 2011 r</c:v>
                </c:pt>
                <c:pt idx="138">
                  <c:v>JUL 2011 r</c:v>
                </c:pt>
                <c:pt idx="139">
                  <c:v>AUG 2011 r</c:v>
                </c:pt>
                <c:pt idx="140">
                  <c:v>SEP 2011 </c:v>
                </c:pt>
                <c:pt idx="141">
                  <c:v>OCT 2011 </c:v>
                </c:pt>
                <c:pt idx="142">
                  <c:v>NOV 2011 r</c:v>
                </c:pt>
                <c:pt idx="143">
                  <c:v>DEC 2011 r</c:v>
                </c:pt>
                <c:pt idx="144">
                  <c:v>JAN 2012 r</c:v>
                </c:pt>
                <c:pt idx="145">
                  <c:v>FEB 2012 r</c:v>
                </c:pt>
                <c:pt idx="146">
                  <c:v>MAR 2012 r</c:v>
                </c:pt>
                <c:pt idx="147">
                  <c:v>APR 2012 r</c:v>
                </c:pt>
                <c:pt idx="148">
                  <c:v>MAY 2012 r</c:v>
                </c:pt>
                <c:pt idx="149">
                  <c:v>JUN 2012 </c:v>
                </c:pt>
                <c:pt idx="150">
                  <c:v>JUL 2012 </c:v>
                </c:pt>
                <c:pt idx="151">
                  <c:v>AUG 2012 r</c:v>
                </c:pt>
                <c:pt idx="152">
                  <c:v>SEP 2012 </c:v>
                </c:pt>
                <c:pt idx="153">
                  <c:v>OCT 2012 r</c:v>
                </c:pt>
                <c:pt idx="154">
                  <c:v>NOV 2012 r</c:v>
                </c:pt>
                <c:pt idx="155">
                  <c:v>DEC 2012 </c:v>
                </c:pt>
              </c:strCache>
            </c:strRef>
          </c:cat>
          <c:val>
            <c:numRef>
              <c:f>Sheet1!$C$33:$FB$33</c:f>
              <c:numCache>
                <c:formatCode>#,##0.00_);\(#,##0.00\)</c:formatCode>
                <c:ptCount val="156"/>
                <c:pt idx="0">
                  <c:v>99.460000000000022</c:v>
                </c:pt>
                <c:pt idx="1">
                  <c:v>99.960000000000022</c:v>
                </c:pt>
                <c:pt idx="2">
                  <c:v>99.47</c:v>
                </c:pt>
                <c:pt idx="3">
                  <c:v>99.59</c:v>
                </c:pt>
                <c:pt idx="4">
                  <c:v>98.9</c:v>
                </c:pt>
                <c:pt idx="5">
                  <c:v>97.53</c:v>
                </c:pt>
                <c:pt idx="6">
                  <c:v>95.38</c:v>
                </c:pt>
                <c:pt idx="7">
                  <c:v>94.4</c:v>
                </c:pt>
                <c:pt idx="8">
                  <c:v>92.86999999999999</c:v>
                </c:pt>
                <c:pt idx="9">
                  <c:v>91.05</c:v>
                </c:pt>
                <c:pt idx="10">
                  <c:v>90.490000000000023</c:v>
                </c:pt>
                <c:pt idx="11">
                  <c:v>91.45</c:v>
                </c:pt>
                <c:pt idx="12">
                  <c:v>91.7</c:v>
                </c:pt>
                <c:pt idx="13">
                  <c:v>92.960000000000022</c:v>
                </c:pt>
                <c:pt idx="14">
                  <c:v>91.79</c:v>
                </c:pt>
                <c:pt idx="15">
                  <c:v>89.73</c:v>
                </c:pt>
                <c:pt idx="16">
                  <c:v>89.56</c:v>
                </c:pt>
                <c:pt idx="17">
                  <c:v>90.73</c:v>
                </c:pt>
                <c:pt idx="18">
                  <c:v>90.22</c:v>
                </c:pt>
                <c:pt idx="19">
                  <c:v>89.73</c:v>
                </c:pt>
                <c:pt idx="20">
                  <c:v>90.55</c:v>
                </c:pt>
                <c:pt idx="21">
                  <c:v>90.69</c:v>
                </c:pt>
                <c:pt idx="22">
                  <c:v>91.88</c:v>
                </c:pt>
                <c:pt idx="23">
                  <c:v>93.61999999999999</c:v>
                </c:pt>
                <c:pt idx="24">
                  <c:v>94.42</c:v>
                </c:pt>
                <c:pt idx="25">
                  <c:v>95.11</c:v>
                </c:pt>
                <c:pt idx="26">
                  <c:v>95.45</c:v>
                </c:pt>
                <c:pt idx="27">
                  <c:v>94.910000000000025</c:v>
                </c:pt>
                <c:pt idx="28">
                  <c:v>94.56</c:v>
                </c:pt>
                <c:pt idx="29">
                  <c:v>94.57</c:v>
                </c:pt>
                <c:pt idx="30">
                  <c:v>94.95</c:v>
                </c:pt>
                <c:pt idx="31">
                  <c:v>93.54</c:v>
                </c:pt>
                <c:pt idx="32">
                  <c:v>92.47</c:v>
                </c:pt>
                <c:pt idx="33">
                  <c:v>91.35</c:v>
                </c:pt>
                <c:pt idx="34">
                  <c:v>91.11999999999999</c:v>
                </c:pt>
                <c:pt idx="35">
                  <c:v>90.740000000000023</c:v>
                </c:pt>
                <c:pt idx="36">
                  <c:v>90.55</c:v>
                </c:pt>
                <c:pt idx="37">
                  <c:v>90.25</c:v>
                </c:pt>
                <c:pt idx="38">
                  <c:v>90.54</c:v>
                </c:pt>
                <c:pt idx="39">
                  <c:v>90.13</c:v>
                </c:pt>
                <c:pt idx="40">
                  <c:v>89.66</c:v>
                </c:pt>
                <c:pt idx="41">
                  <c:v>90.61</c:v>
                </c:pt>
                <c:pt idx="42">
                  <c:v>90.960000000000022</c:v>
                </c:pt>
                <c:pt idx="43">
                  <c:v>91.73</c:v>
                </c:pt>
                <c:pt idx="44">
                  <c:v>93.48</c:v>
                </c:pt>
                <c:pt idx="45">
                  <c:v>93.38</c:v>
                </c:pt>
                <c:pt idx="46">
                  <c:v>92.86</c:v>
                </c:pt>
                <c:pt idx="47">
                  <c:v>92.08</c:v>
                </c:pt>
                <c:pt idx="48">
                  <c:v>92.61</c:v>
                </c:pt>
                <c:pt idx="49">
                  <c:v>92.460000000000022</c:v>
                </c:pt>
                <c:pt idx="50">
                  <c:v>92.55</c:v>
                </c:pt>
                <c:pt idx="51">
                  <c:v>92.740000000000023</c:v>
                </c:pt>
                <c:pt idx="52">
                  <c:v>91.42</c:v>
                </c:pt>
                <c:pt idx="53">
                  <c:v>90.22</c:v>
                </c:pt>
                <c:pt idx="54">
                  <c:v>89.61</c:v>
                </c:pt>
                <c:pt idx="55">
                  <c:v>88.7</c:v>
                </c:pt>
                <c:pt idx="56">
                  <c:v>88.669999999999987</c:v>
                </c:pt>
                <c:pt idx="57">
                  <c:v>88.210000000000022</c:v>
                </c:pt>
                <c:pt idx="58">
                  <c:v>88.35</c:v>
                </c:pt>
                <c:pt idx="59">
                  <c:v>89.97</c:v>
                </c:pt>
                <c:pt idx="60">
                  <c:v>91.26</c:v>
                </c:pt>
                <c:pt idx="61">
                  <c:v>92.06</c:v>
                </c:pt>
                <c:pt idx="62">
                  <c:v>91.490000000000023</c:v>
                </c:pt>
                <c:pt idx="63">
                  <c:v>90.02</c:v>
                </c:pt>
                <c:pt idx="64">
                  <c:v>89.55</c:v>
                </c:pt>
                <c:pt idx="65">
                  <c:v>88.179999999999978</c:v>
                </c:pt>
                <c:pt idx="66">
                  <c:v>87.179999999999978</c:v>
                </c:pt>
                <c:pt idx="67">
                  <c:v>87.61</c:v>
                </c:pt>
                <c:pt idx="68">
                  <c:v>88.149999999999991</c:v>
                </c:pt>
                <c:pt idx="69">
                  <c:v>89.39</c:v>
                </c:pt>
                <c:pt idx="70">
                  <c:v>89.73</c:v>
                </c:pt>
                <c:pt idx="71">
                  <c:v>89.410000000000025</c:v>
                </c:pt>
                <c:pt idx="72">
                  <c:v>91.33</c:v>
                </c:pt>
                <c:pt idx="73">
                  <c:v>92.16</c:v>
                </c:pt>
                <c:pt idx="74">
                  <c:v>93</c:v>
                </c:pt>
                <c:pt idx="75">
                  <c:v>94.55</c:v>
                </c:pt>
                <c:pt idx="76">
                  <c:v>92.95</c:v>
                </c:pt>
                <c:pt idx="77">
                  <c:v>93.26</c:v>
                </c:pt>
                <c:pt idx="78">
                  <c:v>94.04</c:v>
                </c:pt>
                <c:pt idx="79">
                  <c:v>94.710000000000022</c:v>
                </c:pt>
                <c:pt idx="80">
                  <c:v>95.5</c:v>
                </c:pt>
                <c:pt idx="81">
                  <c:v>96.03</c:v>
                </c:pt>
                <c:pt idx="82">
                  <c:v>97.14</c:v>
                </c:pt>
                <c:pt idx="83">
                  <c:v>98.23</c:v>
                </c:pt>
                <c:pt idx="84">
                  <c:v>98.52</c:v>
                </c:pt>
                <c:pt idx="85">
                  <c:v>98.9</c:v>
                </c:pt>
                <c:pt idx="86">
                  <c:v>100.16999999999999</c:v>
                </c:pt>
                <c:pt idx="87">
                  <c:v>100</c:v>
                </c:pt>
                <c:pt idx="88">
                  <c:v>100.63</c:v>
                </c:pt>
                <c:pt idx="89">
                  <c:v>101.02</c:v>
                </c:pt>
                <c:pt idx="90">
                  <c:v>102.64999999999999</c:v>
                </c:pt>
                <c:pt idx="91">
                  <c:v>101.21000000000002</c:v>
                </c:pt>
                <c:pt idx="92">
                  <c:v>100.06</c:v>
                </c:pt>
                <c:pt idx="93">
                  <c:v>99.03</c:v>
                </c:pt>
                <c:pt idx="94">
                  <c:v>98.35</c:v>
                </c:pt>
                <c:pt idx="95">
                  <c:v>99.45</c:v>
                </c:pt>
                <c:pt idx="96">
                  <c:v>99.6</c:v>
                </c:pt>
                <c:pt idx="97">
                  <c:v>100.78</c:v>
                </c:pt>
                <c:pt idx="98">
                  <c:v>102.14</c:v>
                </c:pt>
                <c:pt idx="99">
                  <c:v>101.59</c:v>
                </c:pt>
                <c:pt idx="100">
                  <c:v>100.67999999999998</c:v>
                </c:pt>
                <c:pt idx="101">
                  <c:v>97.84</c:v>
                </c:pt>
                <c:pt idx="102">
                  <c:v>96.47</c:v>
                </c:pt>
                <c:pt idx="103">
                  <c:v>97.59</c:v>
                </c:pt>
                <c:pt idx="104">
                  <c:v>97.960000000000022</c:v>
                </c:pt>
                <c:pt idx="105">
                  <c:v>100.16999999999999</c:v>
                </c:pt>
                <c:pt idx="106">
                  <c:v>100.01</c:v>
                </c:pt>
                <c:pt idx="107">
                  <c:v>97.95</c:v>
                </c:pt>
                <c:pt idx="108">
                  <c:v>98.78</c:v>
                </c:pt>
                <c:pt idx="109">
                  <c:v>99.63</c:v>
                </c:pt>
                <c:pt idx="110">
                  <c:v>99.13</c:v>
                </c:pt>
                <c:pt idx="111">
                  <c:v>98.669999999999987</c:v>
                </c:pt>
                <c:pt idx="112">
                  <c:v>98.53</c:v>
                </c:pt>
                <c:pt idx="113">
                  <c:v>99.11</c:v>
                </c:pt>
                <c:pt idx="114">
                  <c:v>98.89</c:v>
                </c:pt>
                <c:pt idx="115">
                  <c:v>98.47</c:v>
                </c:pt>
                <c:pt idx="116">
                  <c:v>97.740000000000023</c:v>
                </c:pt>
                <c:pt idx="117">
                  <c:v>97.54</c:v>
                </c:pt>
                <c:pt idx="118">
                  <c:v>97.39</c:v>
                </c:pt>
                <c:pt idx="119">
                  <c:v>98.31</c:v>
                </c:pt>
                <c:pt idx="120">
                  <c:v>99</c:v>
                </c:pt>
                <c:pt idx="121">
                  <c:v>99.58</c:v>
                </c:pt>
                <c:pt idx="122">
                  <c:v>101.14999999999999</c:v>
                </c:pt>
                <c:pt idx="123">
                  <c:v>101.86</c:v>
                </c:pt>
                <c:pt idx="124">
                  <c:v>103.21000000000002</c:v>
                </c:pt>
                <c:pt idx="125">
                  <c:v>103.44000000000003</c:v>
                </c:pt>
                <c:pt idx="126">
                  <c:v>101.97</c:v>
                </c:pt>
                <c:pt idx="127">
                  <c:v>102.75</c:v>
                </c:pt>
                <c:pt idx="128">
                  <c:v>104.77</c:v>
                </c:pt>
                <c:pt idx="129">
                  <c:v>105.34</c:v>
                </c:pt>
                <c:pt idx="130">
                  <c:v>106.05</c:v>
                </c:pt>
                <c:pt idx="131">
                  <c:v>105.89</c:v>
                </c:pt>
                <c:pt idx="132">
                  <c:v>103.35</c:v>
                </c:pt>
                <c:pt idx="133">
                  <c:v>102.41000000000003</c:v>
                </c:pt>
                <c:pt idx="134">
                  <c:v>102.79</c:v>
                </c:pt>
                <c:pt idx="135">
                  <c:v>102.8</c:v>
                </c:pt>
                <c:pt idx="136">
                  <c:v>101.77</c:v>
                </c:pt>
                <c:pt idx="137">
                  <c:v>100.63</c:v>
                </c:pt>
                <c:pt idx="138">
                  <c:v>101.46000000000002</c:v>
                </c:pt>
                <c:pt idx="139">
                  <c:v>101.74000000000002</c:v>
                </c:pt>
                <c:pt idx="140">
                  <c:v>101.86</c:v>
                </c:pt>
                <c:pt idx="141">
                  <c:v>101.05</c:v>
                </c:pt>
                <c:pt idx="142">
                  <c:v>101.3</c:v>
                </c:pt>
                <c:pt idx="143">
                  <c:v>101.24000000000002</c:v>
                </c:pt>
                <c:pt idx="144">
                  <c:v>99.56</c:v>
                </c:pt>
                <c:pt idx="145">
                  <c:v>101.38</c:v>
                </c:pt>
                <c:pt idx="146">
                  <c:v>102.55</c:v>
                </c:pt>
                <c:pt idx="147">
                  <c:v>101.9</c:v>
                </c:pt>
                <c:pt idx="148">
                  <c:v>101.32</c:v>
                </c:pt>
                <c:pt idx="149">
                  <c:v>101.13</c:v>
                </c:pt>
                <c:pt idx="150">
                  <c:v>100.97</c:v>
                </c:pt>
                <c:pt idx="151">
                  <c:v>101.16999999999999</c:v>
                </c:pt>
                <c:pt idx="152">
                  <c:v>101.51</c:v>
                </c:pt>
                <c:pt idx="153">
                  <c:v>102.33</c:v>
                </c:pt>
                <c:pt idx="154">
                  <c:v>102.77</c:v>
                </c:pt>
                <c:pt idx="155">
                  <c:v>103.11999999999999</c:v>
                </c:pt>
              </c:numCache>
            </c:numRef>
          </c:val>
          <c:smooth val="0"/>
        </c:ser>
        <c:ser>
          <c:idx val="1"/>
          <c:order val="1"/>
          <c:tx>
            <c:strRef>
              <c:f>Sheet1!$B$34</c:f>
              <c:strCache>
                <c:ptCount val="1"/>
                <c:pt idx="0">
                  <c:v>REER</c:v>
                </c:pt>
              </c:strCache>
            </c:strRef>
          </c:tx>
          <c:marker>
            <c:symbol val="none"/>
          </c:marker>
          <c:cat>
            <c:strRef>
              <c:f>Sheet1!$C$32:$FB$32</c:f>
              <c:strCache>
                <c:ptCount val="156"/>
                <c:pt idx="0">
                  <c:v>JAN 2000 r</c:v>
                </c:pt>
                <c:pt idx="1">
                  <c:v>FEB 2000 r</c:v>
                </c:pt>
                <c:pt idx="2">
                  <c:v>MAR 2000 r</c:v>
                </c:pt>
                <c:pt idx="3">
                  <c:v>APR 2000 r</c:v>
                </c:pt>
                <c:pt idx="4">
                  <c:v>MAY 2000 r</c:v>
                </c:pt>
                <c:pt idx="5">
                  <c:v>JUN 2000 r</c:v>
                </c:pt>
                <c:pt idx="6">
                  <c:v>JUL 2000 r</c:v>
                </c:pt>
                <c:pt idx="7">
                  <c:v>AUG 2000 r</c:v>
                </c:pt>
                <c:pt idx="8">
                  <c:v>SEP 2000 r</c:v>
                </c:pt>
                <c:pt idx="9">
                  <c:v>OCT 2000 r</c:v>
                </c:pt>
                <c:pt idx="10">
                  <c:v>NOV 2000 r</c:v>
                </c:pt>
                <c:pt idx="11">
                  <c:v>DEC 2000 r</c:v>
                </c:pt>
                <c:pt idx="12">
                  <c:v>JAN 2001 r</c:v>
                </c:pt>
                <c:pt idx="13">
                  <c:v>FEB 2001 r</c:v>
                </c:pt>
                <c:pt idx="14">
                  <c:v>MAR 2001 r</c:v>
                </c:pt>
                <c:pt idx="15">
                  <c:v>APR 2001 r</c:v>
                </c:pt>
                <c:pt idx="16">
                  <c:v>MAY 2001 r</c:v>
                </c:pt>
                <c:pt idx="17">
                  <c:v>JUN 2001 r</c:v>
                </c:pt>
                <c:pt idx="18">
                  <c:v>JUL 2001 r</c:v>
                </c:pt>
                <c:pt idx="19">
                  <c:v>AUG 2001 r</c:v>
                </c:pt>
                <c:pt idx="20">
                  <c:v>SEP 2001 r</c:v>
                </c:pt>
                <c:pt idx="21">
                  <c:v>OCT 2001 r</c:v>
                </c:pt>
                <c:pt idx="22">
                  <c:v>NOV 2001 r</c:v>
                </c:pt>
                <c:pt idx="23">
                  <c:v>DEC 2001 r</c:v>
                </c:pt>
                <c:pt idx="24">
                  <c:v>JAN 2002 r</c:v>
                </c:pt>
                <c:pt idx="25">
                  <c:v>FEB 2002 r</c:v>
                </c:pt>
                <c:pt idx="26">
                  <c:v>MAR 2002 r</c:v>
                </c:pt>
                <c:pt idx="27">
                  <c:v>APR 2002 r</c:v>
                </c:pt>
                <c:pt idx="28">
                  <c:v>MAY 2002 r</c:v>
                </c:pt>
                <c:pt idx="29">
                  <c:v>JUN 2002 r</c:v>
                </c:pt>
                <c:pt idx="30">
                  <c:v>JUL 2002 r</c:v>
                </c:pt>
                <c:pt idx="31">
                  <c:v>AUG 2002 r</c:v>
                </c:pt>
                <c:pt idx="32">
                  <c:v>SEP 2002 r</c:v>
                </c:pt>
                <c:pt idx="33">
                  <c:v>OCT 2002 r</c:v>
                </c:pt>
                <c:pt idx="34">
                  <c:v>NOV 2002 r</c:v>
                </c:pt>
                <c:pt idx="35">
                  <c:v>DEC 2002 r</c:v>
                </c:pt>
                <c:pt idx="36">
                  <c:v>JAN 2003 r</c:v>
                </c:pt>
                <c:pt idx="37">
                  <c:v>FEB 2003 r</c:v>
                </c:pt>
                <c:pt idx="38">
                  <c:v>MAR 2003 r</c:v>
                </c:pt>
                <c:pt idx="39">
                  <c:v>APR 2003 r</c:v>
                </c:pt>
                <c:pt idx="40">
                  <c:v>MAY 2003 r</c:v>
                </c:pt>
                <c:pt idx="41">
                  <c:v>JUN 2003 r</c:v>
                </c:pt>
                <c:pt idx="42">
                  <c:v>JUL 2003 r</c:v>
                </c:pt>
                <c:pt idx="43">
                  <c:v>AUG 2003 r</c:v>
                </c:pt>
                <c:pt idx="44">
                  <c:v>SEP 2003 r</c:v>
                </c:pt>
                <c:pt idx="45">
                  <c:v>OCT 2003 r</c:v>
                </c:pt>
                <c:pt idx="46">
                  <c:v>NOV 2003 r</c:v>
                </c:pt>
                <c:pt idx="47">
                  <c:v>DEC 2003 r</c:v>
                </c:pt>
                <c:pt idx="48">
                  <c:v>JAN 2004 r</c:v>
                </c:pt>
                <c:pt idx="49">
                  <c:v>FEB 2004 r</c:v>
                </c:pt>
                <c:pt idx="50">
                  <c:v>MAR 2004 r</c:v>
                </c:pt>
                <c:pt idx="51">
                  <c:v>APR 2004 r</c:v>
                </c:pt>
                <c:pt idx="52">
                  <c:v>MAY 2004 r</c:v>
                </c:pt>
                <c:pt idx="53">
                  <c:v>JUN 2004 r</c:v>
                </c:pt>
                <c:pt idx="54">
                  <c:v>JUL 2004 r</c:v>
                </c:pt>
                <c:pt idx="55">
                  <c:v>AUG 2004 r</c:v>
                </c:pt>
                <c:pt idx="56">
                  <c:v>SEP 2004 r</c:v>
                </c:pt>
                <c:pt idx="57">
                  <c:v>OCT 2004 r</c:v>
                </c:pt>
                <c:pt idx="58">
                  <c:v>NOV 2004 r</c:v>
                </c:pt>
                <c:pt idx="59">
                  <c:v>DEC 2004 </c:v>
                </c:pt>
                <c:pt idx="60">
                  <c:v>JAN 2005 </c:v>
                </c:pt>
                <c:pt idx="61">
                  <c:v>FEB 2005 </c:v>
                </c:pt>
                <c:pt idx="62">
                  <c:v>MAR 2005 </c:v>
                </c:pt>
                <c:pt idx="63">
                  <c:v>APR 2005 </c:v>
                </c:pt>
                <c:pt idx="64">
                  <c:v>MAY 2005 </c:v>
                </c:pt>
                <c:pt idx="65">
                  <c:v>JUN 2005 </c:v>
                </c:pt>
                <c:pt idx="66">
                  <c:v>JUL 2005 </c:v>
                </c:pt>
                <c:pt idx="67">
                  <c:v>AUG 2005 </c:v>
                </c:pt>
                <c:pt idx="68">
                  <c:v>SEP 2005 </c:v>
                </c:pt>
                <c:pt idx="69">
                  <c:v>OCT 2005 </c:v>
                </c:pt>
                <c:pt idx="70">
                  <c:v>NOV 2005 </c:v>
                </c:pt>
                <c:pt idx="71">
                  <c:v>DEC 2005 </c:v>
                </c:pt>
                <c:pt idx="72">
                  <c:v>JAN 2006 </c:v>
                </c:pt>
                <c:pt idx="73">
                  <c:v>FEB 2006 </c:v>
                </c:pt>
                <c:pt idx="74">
                  <c:v>MAR 2006 </c:v>
                </c:pt>
                <c:pt idx="75">
                  <c:v>APR 2006 </c:v>
                </c:pt>
                <c:pt idx="76">
                  <c:v>MAY 2006 </c:v>
                </c:pt>
                <c:pt idx="77">
                  <c:v>JUN 2006 </c:v>
                </c:pt>
                <c:pt idx="78">
                  <c:v>JUL 2006 </c:v>
                </c:pt>
                <c:pt idx="79">
                  <c:v>AUG 2006 </c:v>
                </c:pt>
                <c:pt idx="80">
                  <c:v>SEP 2006 </c:v>
                </c:pt>
                <c:pt idx="81">
                  <c:v>OCT 2006 </c:v>
                </c:pt>
                <c:pt idx="82">
                  <c:v>NOV 2006 </c:v>
                </c:pt>
                <c:pt idx="83">
                  <c:v>DEC 2006 </c:v>
                </c:pt>
                <c:pt idx="84">
                  <c:v>JAN 2007 </c:v>
                </c:pt>
                <c:pt idx="85">
                  <c:v>FEB 2007 </c:v>
                </c:pt>
                <c:pt idx="86">
                  <c:v>MAR 2007 </c:v>
                </c:pt>
                <c:pt idx="87">
                  <c:v>APR 2007 </c:v>
                </c:pt>
                <c:pt idx="88">
                  <c:v>MAY 2007 </c:v>
                </c:pt>
                <c:pt idx="89">
                  <c:v>JUN 2007 </c:v>
                </c:pt>
                <c:pt idx="90">
                  <c:v>JUL 2007 </c:v>
                </c:pt>
                <c:pt idx="91">
                  <c:v>AUG 2007 </c:v>
                </c:pt>
                <c:pt idx="92">
                  <c:v>SEP 2007 </c:v>
                </c:pt>
                <c:pt idx="93">
                  <c:v>OCT 2007 </c:v>
                </c:pt>
                <c:pt idx="94">
                  <c:v>NOV 2007 </c:v>
                </c:pt>
                <c:pt idx="95">
                  <c:v>DEC 2007 </c:v>
                </c:pt>
                <c:pt idx="96">
                  <c:v>JAN 2008 </c:v>
                </c:pt>
                <c:pt idx="97">
                  <c:v>FEB 2008 </c:v>
                </c:pt>
                <c:pt idx="98">
                  <c:v>MAR 2008 </c:v>
                </c:pt>
                <c:pt idx="99">
                  <c:v>APR 2008 </c:v>
                </c:pt>
                <c:pt idx="100">
                  <c:v>MAY 2008 </c:v>
                </c:pt>
                <c:pt idx="101">
                  <c:v>JUN 2008 </c:v>
                </c:pt>
                <c:pt idx="102">
                  <c:v>JUL 2008 </c:v>
                </c:pt>
                <c:pt idx="103">
                  <c:v>AUG 2008 </c:v>
                </c:pt>
                <c:pt idx="104">
                  <c:v>SEP 2008 </c:v>
                </c:pt>
                <c:pt idx="105">
                  <c:v>OCT 2008 </c:v>
                </c:pt>
                <c:pt idx="106">
                  <c:v>NOV 2008 </c:v>
                </c:pt>
                <c:pt idx="107">
                  <c:v>DEC 2008 </c:v>
                </c:pt>
                <c:pt idx="108">
                  <c:v>JAN 2009 </c:v>
                </c:pt>
                <c:pt idx="109">
                  <c:v>FEB 2009 </c:v>
                </c:pt>
                <c:pt idx="110">
                  <c:v>MAR 2009 </c:v>
                </c:pt>
                <c:pt idx="111">
                  <c:v>APR 2009 </c:v>
                </c:pt>
                <c:pt idx="112">
                  <c:v>MAY 2009 </c:v>
                </c:pt>
                <c:pt idx="113">
                  <c:v>JUN 2009 </c:v>
                </c:pt>
                <c:pt idx="114">
                  <c:v>JUL 2009 </c:v>
                </c:pt>
                <c:pt idx="115">
                  <c:v>AUG 2009 </c:v>
                </c:pt>
                <c:pt idx="116">
                  <c:v>SEP 2009 </c:v>
                </c:pt>
                <c:pt idx="117">
                  <c:v>OCT 2009 </c:v>
                </c:pt>
                <c:pt idx="118">
                  <c:v>NOV 2009 </c:v>
                </c:pt>
                <c:pt idx="119">
                  <c:v>DEC 2009 </c:v>
                </c:pt>
                <c:pt idx="120">
                  <c:v>JAN 2010 </c:v>
                </c:pt>
                <c:pt idx="121">
                  <c:v>FEB 2010 </c:v>
                </c:pt>
                <c:pt idx="122">
                  <c:v>MAR 2010 </c:v>
                </c:pt>
                <c:pt idx="123">
                  <c:v>APR 2010 </c:v>
                </c:pt>
                <c:pt idx="124">
                  <c:v>MAY 2010 </c:v>
                </c:pt>
                <c:pt idx="125">
                  <c:v>JUN 2010 </c:v>
                </c:pt>
                <c:pt idx="126">
                  <c:v>JUL 2010 </c:v>
                </c:pt>
                <c:pt idx="127">
                  <c:v>AUG 2010 </c:v>
                </c:pt>
                <c:pt idx="128">
                  <c:v>SEP 2010 </c:v>
                </c:pt>
                <c:pt idx="129">
                  <c:v>OCT 2010 r</c:v>
                </c:pt>
                <c:pt idx="130">
                  <c:v>NOV 2010 r</c:v>
                </c:pt>
                <c:pt idx="131">
                  <c:v>DEC 2010 r</c:v>
                </c:pt>
                <c:pt idx="132">
                  <c:v>JAN 2011 r</c:v>
                </c:pt>
                <c:pt idx="133">
                  <c:v>FEB 2011 r</c:v>
                </c:pt>
                <c:pt idx="134">
                  <c:v>MAR 2011 </c:v>
                </c:pt>
                <c:pt idx="135">
                  <c:v>APR 2011 </c:v>
                </c:pt>
                <c:pt idx="136">
                  <c:v>MAY 2011 r</c:v>
                </c:pt>
                <c:pt idx="137">
                  <c:v>JUN 2011 r</c:v>
                </c:pt>
                <c:pt idx="138">
                  <c:v>JUL 2011 r</c:v>
                </c:pt>
                <c:pt idx="139">
                  <c:v>AUG 2011 r</c:v>
                </c:pt>
                <c:pt idx="140">
                  <c:v>SEP 2011 </c:v>
                </c:pt>
                <c:pt idx="141">
                  <c:v>OCT 2011 </c:v>
                </c:pt>
                <c:pt idx="142">
                  <c:v>NOV 2011 r</c:v>
                </c:pt>
                <c:pt idx="143">
                  <c:v>DEC 2011 r</c:v>
                </c:pt>
                <c:pt idx="144">
                  <c:v>JAN 2012 r</c:v>
                </c:pt>
                <c:pt idx="145">
                  <c:v>FEB 2012 r</c:v>
                </c:pt>
                <c:pt idx="146">
                  <c:v>MAR 2012 r</c:v>
                </c:pt>
                <c:pt idx="147">
                  <c:v>APR 2012 r</c:v>
                </c:pt>
                <c:pt idx="148">
                  <c:v>MAY 2012 r</c:v>
                </c:pt>
                <c:pt idx="149">
                  <c:v>JUN 2012 </c:v>
                </c:pt>
                <c:pt idx="150">
                  <c:v>JUL 2012 </c:v>
                </c:pt>
                <c:pt idx="151">
                  <c:v>AUG 2012 r</c:v>
                </c:pt>
                <c:pt idx="152">
                  <c:v>SEP 2012 </c:v>
                </c:pt>
                <c:pt idx="153">
                  <c:v>OCT 2012 r</c:v>
                </c:pt>
                <c:pt idx="154">
                  <c:v>NOV 2012 r</c:v>
                </c:pt>
                <c:pt idx="155">
                  <c:v>DEC 2012 </c:v>
                </c:pt>
              </c:strCache>
            </c:strRef>
          </c:cat>
          <c:val>
            <c:numRef>
              <c:f>Sheet1!$C$34:$FB$34</c:f>
              <c:numCache>
                <c:formatCode>#,##0.00_);\(#,##0.00\)</c:formatCode>
                <c:ptCount val="156"/>
                <c:pt idx="0">
                  <c:v>95.85</c:v>
                </c:pt>
                <c:pt idx="1">
                  <c:v>96.460000000000022</c:v>
                </c:pt>
                <c:pt idx="2">
                  <c:v>95.76</c:v>
                </c:pt>
                <c:pt idx="3">
                  <c:v>95.490000000000023</c:v>
                </c:pt>
                <c:pt idx="4">
                  <c:v>95.02</c:v>
                </c:pt>
                <c:pt idx="5">
                  <c:v>93.740000000000023</c:v>
                </c:pt>
                <c:pt idx="6">
                  <c:v>91.78</c:v>
                </c:pt>
                <c:pt idx="7">
                  <c:v>91.09</c:v>
                </c:pt>
                <c:pt idx="8">
                  <c:v>89.440000000000026</c:v>
                </c:pt>
                <c:pt idx="9">
                  <c:v>87.440000000000026</c:v>
                </c:pt>
                <c:pt idx="10">
                  <c:v>86.8</c:v>
                </c:pt>
                <c:pt idx="11">
                  <c:v>87.669999999999987</c:v>
                </c:pt>
                <c:pt idx="12">
                  <c:v>87.679999999999978</c:v>
                </c:pt>
                <c:pt idx="13">
                  <c:v>89.47</c:v>
                </c:pt>
                <c:pt idx="14">
                  <c:v>88.08</c:v>
                </c:pt>
                <c:pt idx="15">
                  <c:v>86.43</c:v>
                </c:pt>
                <c:pt idx="16">
                  <c:v>86.54</c:v>
                </c:pt>
                <c:pt idx="17">
                  <c:v>87.36</c:v>
                </c:pt>
                <c:pt idx="18">
                  <c:v>87.04</c:v>
                </c:pt>
                <c:pt idx="19">
                  <c:v>86.22</c:v>
                </c:pt>
                <c:pt idx="20">
                  <c:v>87.08</c:v>
                </c:pt>
                <c:pt idx="21">
                  <c:v>87.05</c:v>
                </c:pt>
                <c:pt idx="22">
                  <c:v>87.990000000000023</c:v>
                </c:pt>
                <c:pt idx="23">
                  <c:v>89.64</c:v>
                </c:pt>
                <c:pt idx="24">
                  <c:v>90.2</c:v>
                </c:pt>
                <c:pt idx="25">
                  <c:v>90.78</c:v>
                </c:pt>
                <c:pt idx="26">
                  <c:v>91.08</c:v>
                </c:pt>
                <c:pt idx="27">
                  <c:v>90.82</c:v>
                </c:pt>
                <c:pt idx="28">
                  <c:v>90.55</c:v>
                </c:pt>
                <c:pt idx="29">
                  <c:v>90.31</c:v>
                </c:pt>
                <c:pt idx="30">
                  <c:v>90.73</c:v>
                </c:pt>
                <c:pt idx="31">
                  <c:v>89.11999999999999</c:v>
                </c:pt>
                <c:pt idx="32">
                  <c:v>88.29</c:v>
                </c:pt>
                <c:pt idx="33">
                  <c:v>87.84</c:v>
                </c:pt>
                <c:pt idx="34">
                  <c:v>87.05</c:v>
                </c:pt>
                <c:pt idx="35">
                  <c:v>86.84</c:v>
                </c:pt>
                <c:pt idx="36">
                  <c:v>86.940000000000026</c:v>
                </c:pt>
                <c:pt idx="37">
                  <c:v>86.32</c:v>
                </c:pt>
                <c:pt idx="38">
                  <c:v>86.32</c:v>
                </c:pt>
                <c:pt idx="39">
                  <c:v>86.26</c:v>
                </c:pt>
                <c:pt idx="40">
                  <c:v>86.33</c:v>
                </c:pt>
                <c:pt idx="41">
                  <c:v>86.990000000000023</c:v>
                </c:pt>
                <c:pt idx="42">
                  <c:v>87.440000000000026</c:v>
                </c:pt>
                <c:pt idx="43">
                  <c:v>88.19</c:v>
                </c:pt>
                <c:pt idx="44">
                  <c:v>89.5</c:v>
                </c:pt>
                <c:pt idx="45">
                  <c:v>89.56</c:v>
                </c:pt>
                <c:pt idx="46">
                  <c:v>89.06</c:v>
                </c:pt>
                <c:pt idx="47">
                  <c:v>88.39</c:v>
                </c:pt>
                <c:pt idx="48">
                  <c:v>88.75</c:v>
                </c:pt>
                <c:pt idx="49">
                  <c:v>89.16</c:v>
                </c:pt>
                <c:pt idx="50">
                  <c:v>89.06</c:v>
                </c:pt>
                <c:pt idx="51">
                  <c:v>89.460000000000022</c:v>
                </c:pt>
                <c:pt idx="52">
                  <c:v>88.39</c:v>
                </c:pt>
                <c:pt idx="53">
                  <c:v>87.210000000000022</c:v>
                </c:pt>
                <c:pt idx="54">
                  <c:v>86.7</c:v>
                </c:pt>
                <c:pt idx="55">
                  <c:v>85.9</c:v>
                </c:pt>
                <c:pt idx="56">
                  <c:v>85.95</c:v>
                </c:pt>
                <c:pt idx="57">
                  <c:v>85.4</c:v>
                </c:pt>
                <c:pt idx="58">
                  <c:v>85.2</c:v>
                </c:pt>
                <c:pt idx="59">
                  <c:v>86.910000000000025</c:v>
                </c:pt>
                <c:pt idx="60">
                  <c:v>87.97</c:v>
                </c:pt>
                <c:pt idx="61">
                  <c:v>88.88</c:v>
                </c:pt>
                <c:pt idx="62">
                  <c:v>88.740000000000023</c:v>
                </c:pt>
                <c:pt idx="63">
                  <c:v>87.86999999999999</c:v>
                </c:pt>
                <c:pt idx="64">
                  <c:v>87.75</c:v>
                </c:pt>
                <c:pt idx="65">
                  <c:v>86.649999999999991</c:v>
                </c:pt>
                <c:pt idx="66">
                  <c:v>86.72</c:v>
                </c:pt>
                <c:pt idx="67">
                  <c:v>87.42</c:v>
                </c:pt>
                <c:pt idx="68">
                  <c:v>88.23</c:v>
                </c:pt>
                <c:pt idx="69">
                  <c:v>89.410000000000025</c:v>
                </c:pt>
                <c:pt idx="70">
                  <c:v>89.240000000000023</c:v>
                </c:pt>
                <c:pt idx="71">
                  <c:v>88.93</c:v>
                </c:pt>
                <c:pt idx="72">
                  <c:v>90.55</c:v>
                </c:pt>
                <c:pt idx="73">
                  <c:v>91.5</c:v>
                </c:pt>
                <c:pt idx="74">
                  <c:v>92.940000000000026</c:v>
                </c:pt>
                <c:pt idx="75">
                  <c:v>95.240000000000023</c:v>
                </c:pt>
                <c:pt idx="76">
                  <c:v>94.03</c:v>
                </c:pt>
                <c:pt idx="77">
                  <c:v>94.169999999999987</c:v>
                </c:pt>
                <c:pt idx="78">
                  <c:v>94.990000000000023</c:v>
                </c:pt>
                <c:pt idx="79">
                  <c:v>95.42</c:v>
                </c:pt>
                <c:pt idx="80">
                  <c:v>95.86999999999999</c:v>
                </c:pt>
                <c:pt idx="81">
                  <c:v>96.86999999999999</c:v>
                </c:pt>
                <c:pt idx="82">
                  <c:v>97.940000000000026</c:v>
                </c:pt>
                <c:pt idx="83">
                  <c:v>98.78</c:v>
                </c:pt>
                <c:pt idx="84">
                  <c:v>98.59</c:v>
                </c:pt>
                <c:pt idx="85">
                  <c:v>98.34</c:v>
                </c:pt>
                <c:pt idx="86">
                  <c:v>99.86</c:v>
                </c:pt>
                <c:pt idx="87">
                  <c:v>100.4</c:v>
                </c:pt>
                <c:pt idx="88">
                  <c:v>101.52</c:v>
                </c:pt>
                <c:pt idx="89">
                  <c:v>101.61</c:v>
                </c:pt>
                <c:pt idx="90">
                  <c:v>102.81</c:v>
                </c:pt>
                <c:pt idx="91">
                  <c:v>100.4</c:v>
                </c:pt>
                <c:pt idx="92">
                  <c:v>99.69</c:v>
                </c:pt>
                <c:pt idx="93">
                  <c:v>98.990000000000023</c:v>
                </c:pt>
                <c:pt idx="94">
                  <c:v>98.36999999999999</c:v>
                </c:pt>
                <c:pt idx="95">
                  <c:v>99.42</c:v>
                </c:pt>
                <c:pt idx="96">
                  <c:v>99.81</c:v>
                </c:pt>
                <c:pt idx="97">
                  <c:v>100.98</c:v>
                </c:pt>
                <c:pt idx="98">
                  <c:v>102.36999999999999</c:v>
                </c:pt>
                <c:pt idx="99">
                  <c:v>103.27</c:v>
                </c:pt>
                <c:pt idx="100">
                  <c:v>103.86999999999999</c:v>
                </c:pt>
                <c:pt idx="101">
                  <c:v>101.27</c:v>
                </c:pt>
                <c:pt idx="102">
                  <c:v>99.55</c:v>
                </c:pt>
                <c:pt idx="103">
                  <c:v>97.5</c:v>
                </c:pt>
                <c:pt idx="104">
                  <c:v>98.16</c:v>
                </c:pt>
                <c:pt idx="105">
                  <c:v>99.27</c:v>
                </c:pt>
                <c:pt idx="106">
                  <c:v>98.52</c:v>
                </c:pt>
                <c:pt idx="107">
                  <c:v>95.48</c:v>
                </c:pt>
                <c:pt idx="108">
                  <c:v>96.13</c:v>
                </c:pt>
                <c:pt idx="109">
                  <c:v>97.85</c:v>
                </c:pt>
                <c:pt idx="110">
                  <c:v>97.56</c:v>
                </c:pt>
                <c:pt idx="111">
                  <c:v>98.179999999999978</c:v>
                </c:pt>
                <c:pt idx="112">
                  <c:v>97.649999999999991</c:v>
                </c:pt>
                <c:pt idx="113">
                  <c:v>98.54</c:v>
                </c:pt>
                <c:pt idx="114">
                  <c:v>98.04</c:v>
                </c:pt>
                <c:pt idx="115">
                  <c:v>97.61999999999999</c:v>
                </c:pt>
                <c:pt idx="116">
                  <c:v>97.05</c:v>
                </c:pt>
                <c:pt idx="117">
                  <c:v>96.93</c:v>
                </c:pt>
                <c:pt idx="118">
                  <c:v>96.940000000000026</c:v>
                </c:pt>
                <c:pt idx="119">
                  <c:v>97.69</c:v>
                </c:pt>
                <c:pt idx="120">
                  <c:v>98.56</c:v>
                </c:pt>
                <c:pt idx="121">
                  <c:v>99.42</c:v>
                </c:pt>
                <c:pt idx="122">
                  <c:v>100.88</c:v>
                </c:pt>
                <c:pt idx="123">
                  <c:v>102.14</c:v>
                </c:pt>
                <c:pt idx="124">
                  <c:v>103.51</c:v>
                </c:pt>
                <c:pt idx="125">
                  <c:v>104.01</c:v>
                </c:pt>
                <c:pt idx="126">
                  <c:v>102.32</c:v>
                </c:pt>
                <c:pt idx="127">
                  <c:v>102.98</c:v>
                </c:pt>
                <c:pt idx="128">
                  <c:v>104.71000000000002</c:v>
                </c:pt>
                <c:pt idx="129">
                  <c:v>104.85</c:v>
                </c:pt>
                <c:pt idx="130">
                  <c:v>105.6</c:v>
                </c:pt>
                <c:pt idx="131">
                  <c:v>105.31</c:v>
                </c:pt>
                <c:pt idx="132">
                  <c:v>102.8</c:v>
                </c:pt>
                <c:pt idx="133">
                  <c:v>101.89</c:v>
                </c:pt>
                <c:pt idx="134">
                  <c:v>102.17999999999998</c:v>
                </c:pt>
                <c:pt idx="135">
                  <c:v>103.5</c:v>
                </c:pt>
                <c:pt idx="136">
                  <c:v>102.6</c:v>
                </c:pt>
                <c:pt idx="137">
                  <c:v>101.38</c:v>
                </c:pt>
                <c:pt idx="138">
                  <c:v>101.88</c:v>
                </c:pt>
                <c:pt idx="139">
                  <c:v>102.29</c:v>
                </c:pt>
                <c:pt idx="140">
                  <c:v>101.89</c:v>
                </c:pt>
                <c:pt idx="141">
                  <c:v>101.02</c:v>
                </c:pt>
                <c:pt idx="142">
                  <c:v>101.6</c:v>
                </c:pt>
                <c:pt idx="143">
                  <c:v>100.94000000000003</c:v>
                </c:pt>
                <c:pt idx="144">
                  <c:v>99.28</c:v>
                </c:pt>
                <c:pt idx="145">
                  <c:v>101.49000000000002</c:v>
                </c:pt>
                <c:pt idx="146">
                  <c:v>102.54</c:v>
                </c:pt>
                <c:pt idx="147">
                  <c:v>102.34</c:v>
                </c:pt>
                <c:pt idx="148">
                  <c:v>102.07</c:v>
                </c:pt>
                <c:pt idx="149">
                  <c:v>102.03</c:v>
                </c:pt>
                <c:pt idx="150">
                  <c:v>101.88</c:v>
                </c:pt>
                <c:pt idx="151">
                  <c:v>101.97</c:v>
                </c:pt>
                <c:pt idx="152">
                  <c:v>102.35</c:v>
                </c:pt>
                <c:pt idx="153">
                  <c:v>103.11</c:v>
                </c:pt>
                <c:pt idx="154">
                  <c:v>103.36999999999999</c:v>
                </c:pt>
                <c:pt idx="155">
                  <c:v>103.84</c:v>
                </c:pt>
              </c:numCache>
            </c:numRef>
          </c:val>
          <c:smooth val="0"/>
        </c:ser>
        <c:dLbls>
          <c:showLegendKey val="0"/>
          <c:showVal val="0"/>
          <c:showCatName val="0"/>
          <c:showSerName val="0"/>
          <c:showPercent val="0"/>
          <c:showBubbleSize val="0"/>
        </c:dLbls>
        <c:marker val="1"/>
        <c:smooth val="0"/>
        <c:axId val="99440128"/>
        <c:axId val="99441664"/>
      </c:lineChart>
      <c:catAx>
        <c:axId val="99440128"/>
        <c:scaling>
          <c:orientation val="minMax"/>
        </c:scaling>
        <c:delete val="0"/>
        <c:axPos val="b"/>
        <c:majorTickMark val="none"/>
        <c:minorTickMark val="none"/>
        <c:tickLblPos val="nextTo"/>
        <c:crossAx val="99441664"/>
        <c:crosses val="autoZero"/>
        <c:auto val="1"/>
        <c:lblAlgn val="ctr"/>
        <c:lblOffset val="100"/>
        <c:noMultiLvlLbl val="0"/>
      </c:catAx>
      <c:valAx>
        <c:axId val="99441664"/>
        <c:scaling>
          <c:orientation val="minMax"/>
          <c:min val="80"/>
        </c:scaling>
        <c:delete val="0"/>
        <c:axPos val="l"/>
        <c:majorGridlines/>
        <c:title>
          <c:tx>
            <c:rich>
              <a:bodyPr/>
              <a:lstStyle/>
              <a:p>
                <a:pPr>
                  <a:defRPr sz="1600"/>
                </a:pPr>
                <a:r>
                  <a:rPr lang="en-US" sz="1600"/>
                  <a:t>2007=100</a:t>
                </a:r>
              </a:p>
            </c:rich>
          </c:tx>
          <c:layout/>
          <c:overlay val="0"/>
        </c:title>
        <c:numFmt formatCode="#,##0" sourceLinked="0"/>
        <c:majorTickMark val="none"/>
        <c:minorTickMark val="none"/>
        <c:tickLblPos val="nextTo"/>
        <c:crossAx val="99440128"/>
        <c:crosses val="autoZero"/>
        <c:crossBetween val="between"/>
      </c:valAx>
    </c:plotArea>
    <c:legend>
      <c:legendPos val="r"/>
      <c:layout/>
      <c:overlay val="0"/>
      <c:txPr>
        <a:bodyPr/>
        <a:lstStyle/>
        <a:p>
          <a:pPr>
            <a:defRPr sz="1600" b="0" i="1"/>
          </a:pPr>
          <a:endParaRPr lang="th-TH"/>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International Reserves</a:t>
            </a:r>
          </a:p>
        </c:rich>
      </c:tx>
      <c:layout/>
      <c:overlay val="0"/>
    </c:title>
    <c:autoTitleDeleted val="0"/>
    <c:plotArea>
      <c:layout/>
      <c:lineChart>
        <c:grouping val="standard"/>
        <c:varyColors val="0"/>
        <c:ser>
          <c:idx val="0"/>
          <c:order val="0"/>
          <c:tx>
            <c:strRef>
              <c:f>Sheet1!$B$4</c:f>
              <c:strCache>
                <c:ptCount val="1"/>
                <c:pt idx="0">
                  <c:v>Reserves</c:v>
                </c:pt>
              </c:strCache>
            </c:strRef>
          </c:tx>
          <c:spPr>
            <a:ln w="44450" cmpd="dbl">
              <a:solidFill>
                <a:schemeClr val="tx1"/>
              </a:solidFill>
            </a:ln>
          </c:spPr>
          <c:marker>
            <c:symbol val="none"/>
          </c:marker>
          <c:cat>
            <c:strRef>
              <c:f>Sheet1!$C$3:$AU$3</c:f>
              <c:strCache>
                <c:ptCount val="45"/>
                <c:pt idx="0">
                  <c:v>JAN 2006 </c:v>
                </c:pt>
                <c:pt idx="1">
                  <c:v>FEB 2006 </c:v>
                </c:pt>
                <c:pt idx="2">
                  <c:v>MAR 2006 </c:v>
                </c:pt>
                <c:pt idx="3">
                  <c:v>APR 2006 </c:v>
                </c:pt>
                <c:pt idx="4">
                  <c:v>MAY 2006 </c:v>
                </c:pt>
                <c:pt idx="5">
                  <c:v>JUN 2006 </c:v>
                </c:pt>
                <c:pt idx="6">
                  <c:v>JUL 2006 </c:v>
                </c:pt>
                <c:pt idx="7">
                  <c:v>AUG 2006 </c:v>
                </c:pt>
                <c:pt idx="8">
                  <c:v>SEP 2006 </c:v>
                </c:pt>
                <c:pt idx="9">
                  <c:v>OCT 2006 </c:v>
                </c:pt>
                <c:pt idx="10">
                  <c:v>NOV 2006 </c:v>
                </c:pt>
                <c:pt idx="11">
                  <c:v>DEC 2006 </c:v>
                </c:pt>
                <c:pt idx="12">
                  <c:v>JAN 2007 </c:v>
                </c:pt>
                <c:pt idx="13">
                  <c:v>FEB 2007 </c:v>
                </c:pt>
                <c:pt idx="14">
                  <c:v>MAR 2007 </c:v>
                </c:pt>
                <c:pt idx="15">
                  <c:v>APR 2007 </c:v>
                </c:pt>
                <c:pt idx="16">
                  <c:v>MAY 2007 </c:v>
                </c:pt>
                <c:pt idx="17">
                  <c:v>JUN 2007 </c:v>
                </c:pt>
                <c:pt idx="18">
                  <c:v>JUL 2007 </c:v>
                </c:pt>
                <c:pt idx="19">
                  <c:v>AUG 2007 </c:v>
                </c:pt>
                <c:pt idx="20">
                  <c:v>SEP 2007 </c:v>
                </c:pt>
                <c:pt idx="21">
                  <c:v>OCT 2007 </c:v>
                </c:pt>
                <c:pt idx="22">
                  <c:v>NOV 2007 </c:v>
                </c:pt>
                <c:pt idx="23">
                  <c:v>DEC 2007 </c:v>
                </c:pt>
                <c:pt idx="24">
                  <c:v>JAN 2008 </c:v>
                </c:pt>
                <c:pt idx="25">
                  <c:v>FEB 2008 </c:v>
                </c:pt>
                <c:pt idx="26">
                  <c:v>MAR 2008 </c:v>
                </c:pt>
                <c:pt idx="27">
                  <c:v>APR 2008 </c:v>
                </c:pt>
                <c:pt idx="28">
                  <c:v>MAY 2008 </c:v>
                </c:pt>
                <c:pt idx="29">
                  <c:v>JUN 2008 </c:v>
                </c:pt>
                <c:pt idx="30">
                  <c:v>JUL 2008 </c:v>
                </c:pt>
                <c:pt idx="31">
                  <c:v>AUG 2008 </c:v>
                </c:pt>
                <c:pt idx="32">
                  <c:v>SEP 2008 </c:v>
                </c:pt>
                <c:pt idx="33">
                  <c:v>OCT 2008 </c:v>
                </c:pt>
                <c:pt idx="34">
                  <c:v>NOV 2008 </c:v>
                </c:pt>
                <c:pt idx="35">
                  <c:v>DEC 2008 </c:v>
                </c:pt>
                <c:pt idx="36">
                  <c:v>JAN 2009 </c:v>
                </c:pt>
                <c:pt idx="37">
                  <c:v>FEB 2009 </c:v>
                </c:pt>
                <c:pt idx="38">
                  <c:v>MAR 2009 </c:v>
                </c:pt>
                <c:pt idx="39">
                  <c:v>APR 2009 </c:v>
                </c:pt>
                <c:pt idx="40">
                  <c:v>MAY 2009 </c:v>
                </c:pt>
                <c:pt idx="41">
                  <c:v>JUN 2009 </c:v>
                </c:pt>
                <c:pt idx="42">
                  <c:v>JUL 2009 </c:v>
                </c:pt>
                <c:pt idx="43">
                  <c:v>AUG 2009 </c:v>
                </c:pt>
                <c:pt idx="44">
                  <c:v>SEP 2009 </c:v>
                </c:pt>
              </c:strCache>
            </c:strRef>
          </c:cat>
          <c:val>
            <c:numRef>
              <c:f>Sheet1!$C$4:$AU$4</c:f>
              <c:numCache>
                <c:formatCode>#,##0.00_);\(#,##0.00\)</c:formatCode>
                <c:ptCount val="45"/>
                <c:pt idx="0">
                  <c:v>53228.63</c:v>
                </c:pt>
                <c:pt idx="1">
                  <c:v>54402.97</c:v>
                </c:pt>
                <c:pt idx="2">
                  <c:v>55265.83</c:v>
                </c:pt>
                <c:pt idx="3">
                  <c:v>57249.87</c:v>
                </c:pt>
                <c:pt idx="4">
                  <c:v>57720.99</c:v>
                </c:pt>
                <c:pt idx="5">
                  <c:v>58057.37</c:v>
                </c:pt>
                <c:pt idx="6">
                  <c:v>58796.310000000012</c:v>
                </c:pt>
                <c:pt idx="7">
                  <c:v>59355.68</c:v>
                </c:pt>
                <c:pt idx="8">
                  <c:v>61592.67</c:v>
                </c:pt>
                <c:pt idx="9">
                  <c:v>62302.189999999995</c:v>
                </c:pt>
                <c:pt idx="10">
                  <c:v>64488.39</c:v>
                </c:pt>
                <c:pt idx="11">
                  <c:v>66984.78</c:v>
                </c:pt>
                <c:pt idx="12">
                  <c:v>66769.370000000024</c:v>
                </c:pt>
                <c:pt idx="13">
                  <c:v>68200</c:v>
                </c:pt>
                <c:pt idx="14">
                  <c:v>70863.009999999995</c:v>
                </c:pt>
                <c:pt idx="15">
                  <c:v>71069.170000000027</c:v>
                </c:pt>
                <c:pt idx="16">
                  <c:v>71085.61</c:v>
                </c:pt>
                <c:pt idx="17">
                  <c:v>72999.509999999995</c:v>
                </c:pt>
                <c:pt idx="18">
                  <c:v>73976.800000000003</c:v>
                </c:pt>
                <c:pt idx="19">
                  <c:v>74439.180000000022</c:v>
                </c:pt>
                <c:pt idx="20">
                  <c:v>80686.7</c:v>
                </c:pt>
                <c:pt idx="21">
                  <c:v>82427.81</c:v>
                </c:pt>
                <c:pt idx="22">
                  <c:v>84604.73</c:v>
                </c:pt>
                <c:pt idx="23">
                  <c:v>87455.120000000024</c:v>
                </c:pt>
                <c:pt idx="24">
                  <c:v>92769.280000000013</c:v>
                </c:pt>
                <c:pt idx="25">
                  <c:v>100539.43</c:v>
                </c:pt>
                <c:pt idx="26">
                  <c:v>109970.32</c:v>
                </c:pt>
                <c:pt idx="27">
                  <c:v>109762.27</c:v>
                </c:pt>
                <c:pt idx="28">
                  <c:v>108943.59</c:v>
                </c:pt>
                <c:pt idx="29">
                  <c:v>105676.16</c:v>
                </c:pt>
                <c:pt idx="30">
                  <c:v>104752.81</c:v>
                </c:pt>
                <c:pt idx="31">
                  <c:v>101249.73</c:v>
                </c:pt>
                <c:pt idx="32">
                  <c:v>102421.56</c:v>
                </c:pt>
                <c:pt idx="33">
                  <c:v>103175.90999999999</c:v>
                </c:pt>
                <c:pt idx="34">
                  <c:v>106291.43</c:v>
                </c:pt>
                <c:pt idx="35">
                  <c:v>111008.02</c:v>
                </c:pt>
                <c:pt idx="36">
                  <c:v>110722.2</c:v>
                </c:pt>
                <c:pt idx="37">
                  <c:v>113311.08</c:v>
                </c:pt>
                <c:pt idx="38">
                  <c:v>116216.26</c:v>
                </c:pt>
                <c:pt idx="39">
                  <c:v>116827.14</c:v>
                </c:pt>
                <c:pt idx="40">
                  <c:v>121498.2</c:v>
                </c:pt>
                <c:pt idx="41">
                  <c:v>120810.95999999999</c:v>
                </c:pt>
                <c:pt idx="42">
                  <c:v>123449.16</c:v>
                </c:pt>
                <c:pt idx="43">
                  <c:v>127345.42</c:v>
                </c:pt>
                <c:pt idx="44">
                  <c:v>131755.74000000011</c:v>
                </c:pt>
              </c:numCache>
            </c:numRef>
          </c:val>
          <c:smooth val="0"/>
        </c:ser>
        <c:ser>
          <c:idx val="1"/>
          <c:order val="1"/>
          <c:tx>
            <c:strRef>
              <c:f>Sheet1!$B$5</c:f>
              <c:strCache>
                <c:ptCount val="1"/>
                <c:pt idx="0">
                  <c:v>NFP</c:v>
                </c:pt>
              </c:strCache>
            </c:strRef>
          </c:tx>
          <c:spPr>
            <a:ln w="50800">
              <a:solidFill>
                <a:srgbClr val="FF0000"/>
              </a:solidFill>
            </a:ln>
          </c:spPr>
          <c:marker>
            <c:symbol val="none"/>
          </c:marker>
          <c:cat>
            <c:strRef>
              <c:f>Sheet1!$C$3:$AU$3</c:f>
              <c:strCache>
                <c:ptCount val="45"/>
                <c:pt idx="0">
                  <c:v>JAN 2006 </c:v>
                </c:pt>
                <c:pt idx="1">
                  <c:v>FEB 2006 </c:v>
                </c:pt>
                <c:pt idx="2">
                  <c:v>MAR 2006 </c:v>
                </c:pt>
                <c:pt idx="3">
                  <c:v>APR 2006 </c:v>
                </c:pt>
                <c:pt idx="4">
                  <c:v>MAY 2006 </c:v>
                </c:pt>
                <c:pt idx="5">
                  <c:v>JUN 2006 </c:v>
                </c:pt>
                <c:pt idx="6">
                  <c:v>JUL 2006 </c:v>
                </c:pt>
                <c:pt idx="7">
                  <c:v>AUG 2006 </c:v>
                </c:pt>
                <c:pt idx="8">
                  <c:v>SEP 2006 </c:v>
                </c:pt>
                <c:pt idx="9">
                  <c:v>OCT 2006 </c:v>
                </c:pt>
                <c:pt idx="10">
                  <c:v>NOV 2006 </c:v>
                </c:pt>
                <c:pt idx="11">
                  <c:v>DEC 2006 </c:v>
                </c:pt>
                <c:pt idx="12">
                  <c:v>JAN 2007 </c:v>
                </c:pt>
                <c:pt idx="13">
                  <c:v>FEB 2007 </c:v>
                </c:pt>
                <c:pt idx="14">
                  <c:v>MAR 2007 </c:v>
                </c:pt>
                <c:pt idx="15">
                  <c:v>APR 2007 </c:v>
                </c:pt>
                <c:pt idx="16">
                  <c:v>MAY 2007 </c:v>
                </c:pt>
                <c:pt idx="17">
                  <c:v>JUN 2007 </c:v>
                </c:pt>
                <c:pt idx="18">
                  <c:v>JUL 2007 </c:v>
                </c:pt>
                <c:pt idx="19">
                  <c:v>AUG 2007 </c:v>
                </c:pt>
                <c:pt idx="20">
                  <c:v>SEP 2007 </c:v>
                </c:pt>
                <c:pt idx="21">
                  <c:v>OCT 2007 </c:v>
                </c:pt>
                <c:pt idx="22">
                  <c:v>NOV 2007 </c:v>
                </c:pt>
                <c:pt idx="23">
                  <c:v>DEC 2007 </c:v>
                </c:pt>
                <c:pt idx="24">
                  <c:v>JAN 2008 </c:v>
                </c:pt>
                <c:pt idx="25">
                  <c:v>FEB 2008 </c:v>
                </c:pt>
                <c:pt idx="26">
                  <c:v>MAR 2008 </c:v>
                </c:pt>
                <c:pt idx="27">
                  <c:v>APR 2008 </c:v>
                </c:pt>
                <c:pt idx="28">
                  <c:v>MAY 2008 </c:v>
                </c:pt>
                <c:pt idx="29">
                  <c:v>JUN 2008 </c:v>
                </c:pt>
                <c:pt idx="30">
                  <c:v>JUL 2008 </c:v>
                </c:pt>
                <c:pt idx="31">
                  <c:v>AUG 2008 </c:v>
                </c:pt>
                <c:pt idx="32">
                  <c:v>SEP 2008 </c:v>
                </c:pt>
                <c:pt idx="33">
                  <c:v>OCT 2008 </c:v>
                </c:pt>
                <c:pt idx="34">
                  <c:v>NOV 2008 </c:v>
                </c:pt>
                <c:pt idx="35">
                  <c:v>DEC 2008 </c:v>
                </c:pt>
                <c:pt idx="36">
                  <c:v>JAN 2009 </c:v>
                </c:pt>
                <c:pt idx="37">
                  <c:v>FEB 2009 </c:v>
                </c:pt>
                <c:pt idx="38">
                  <c:v>MAR 2009 </c:v>
                </c:pt>
                <c:pt idx="39">
                  <c:v>APR 2009 </c:v>
                </c:pt>
                <c:pt idx="40">
                  <c:v>MAY 2009 </c:v>
                </c:pt>
                <c:pt idx="41">
                  <c:v>JUN 2009 </c:v>
                </c:pt>
                <c:pt idx="42">
                  <c:v>JUL 2009 </c:v>
                </c:pt>
                <c:pt idx="43">
                  <c:v>AUG 2009 </c:v>
                </c:pt>
                <c:pt idx="44">
                  <c:v>SEP 2009 </c:v>
                </c:pt>
              </c:strCache>
            </c:strRef>
          </c:cat>
          <c:val>
            <c:numRef>
              <c:f>Sheet1!$C$5:$AU$5</c:f>
              <c:numCache>
                <c:formatCode>#,##0.00_);\(#,##0.00\)</c:formatCode>
                <c:ptCount val="45"/>
                <c:pt idx="0">
                  <c:v>5922</c:v>
                </c:pt>
                <c:pt idx="1">
                  <c:v>4560</c:v>
                </c:pt>
                <c:pt idx="2">
                  <c:v>4064</c:v>
                </c:pt>
                <c:pt idx="3">
                  <c:v>5106</c:v>
                </c:pt>
                <c:pt idx="4">
                  <c:v>5373</c:v>
                </c:pt>
                <c:pt idx="5">
                  <c:v>4890</c:v>
                </c:pt>
                <c:pt idx="6">
                  <c:v>5065</c:v>
                </c:pt>
                <c:pt idx="7">
                  <c:v>5815</c:v>
                </c:pt>
                <c:pt idx="8">
                  <c:v>3985</c:v>
                </c:pt>
                <c:pt idx="9">
                  <c:v>5291</c:v>
                </c:pt>
                <c:pt idx="10">
                  <c:v>8536</c:v>
                </c:pt>
                <c:pt idx="11">
                  <c:v>6941</c:v>
                </c:pt>
                <c:pt idx="12">
                  <c:v>7690</c:v>
                </c:pt>
                <c:pt idx="13">
                  <c:v>8608</c:v>
                </c:pt>
                <c:pt idx="14">
                  <c:v>8482</c:v>
                </c:pt>
                <c:pt idx="15">
                  <c:v>9350</c:v>
                </c:pt>
                <c:pt idx="16">
                  <c:v>9846</c:v>
                </c:pt>
                <c:pt idx="17">
                  <c:v>9521.1</c:v>
                </c:pt>
                <c:pt idx="18">
                  <c:v>12296.8</c:v>
                </c:pt>
                <c:pt idx="19">
                  <c:v>13594.1</c:v>
                </c:pt>
                <c:pt idx="20">
                  <c:v>12854.4</c:v>
                </c:pt>
                <c:pt idx="21">
                  <c:v>16772.09999999994</c:v>
                </c:pt>
                <c:pt idx="22">
                  <c:v>18348.7</c:v>
                </c:pt>
                <c:pt idx="23">
                  <c:v>19085.7</c:v>
                </c:pt>
                <c:pt idx="24">
                  <c:v>21944.400000000001</c:v>
                </c:pt>
                <c:pt idx="25">
                  <c:v>23319.58</c:v>
                </c:pt>
                <c:pt idx="26">
                  <c:v>21109.97</c:v>
                </c:pt>
                <c:pt idx="27">
                  <c:v>20350.480000000021</c:v>
                </c:pt>
                <c:pt idx="28">
                  <c:v>18849.45</c:v>
                </c:pt>
                <c:pt idx="29">
                  <c:v>18446.3</c:v>
                </c:pt>
                <c:pt idx="30">
                  <c:v>16595.309999999932</c:v>
                </c:pt>
                <c:pt idx="31">
                  <c:v>15825</c:v>
                </c:pt>
                <c:pt idx="32">
                  <c:v>13390</c:v>
                </c:pt>
                <c:pt idx="33">
                  <c:v>8898</c:v>
                </c:pt>
                <c:pt idx="34">
                  <c:v>6545</c:v>
                </c:pt>
                <c:pt idx="35">
                  <c:v>6955</c:v>
                </c:pt>
                <c:pt idx="36">
                  <c:v>6139</c:v>
                </c:pt>
                <c:pt idx="37">
                  <c:v>3863</c:v>
                </c:pt>
                <c:pt idx="38">
                  <c:v>3701.16</c:v>
                </c:pt>
                <c:pt idx="39">
                  <c:v>3584</c:v>
                </c:pt>
                <c:pt idx="40">
                  <c:v>6259</c:v>
                </c:pt>
                <c:pt idx="41">
                  <c:v>8940</c:v>
                </c:pt>
                <c:pt idx="42">
                  <c:v>11366</c:v>
                </c:pt>
                <c:pt idx="43">
                  <c:v>12557</c:v>
                </c:pt>
                <c:pt idx="44">
                  <c:v>15100</c:v>
                </c:pt>
              </c:numCache>
            </c:numRef>
          </c:val>
          <c:smooth val="0"/>
        </c:ser>
        <c:dLbls>
          <c:showLegendKey val="0"/>
          <c:showVal val="0"/>
          <c:showCatName val="0"/>
          <c:showSerName val="0"/>
          <c:showPercent val="0"/>
          <c:showBubbleSize val="0"/>
        </c:dLbls>
        <c:marker val="1"/>
        <c:smooth val="0"/>
        <c:axId val="99358592"/>
        <c:axId val="99360128"/>
      </c:lineChart>
      <c:catAx>
        <c:axId val="99358592"/>
        <c:scaling>
          <c:orientation val="minMax"/>
        </c:scaling>
        <c:delete val="0"/>
        <c:axPos val="b"/>
        <c:majorTickMark val="none"/>
        <c:minorTickMark val="none"/>
        <c:tickLblPos val="nextTo"/>
        <c:txPr>
          <a:bodyPr/>
          <a:lstStyle/>
          <a:p>
            <a:pPr>
              <a:defRPr sz="1000" baseline="0"/>
            </a:pPr>
            <a:endParaRPr lang="th-TH"/>
          </a:p>
        </c:txPr>
        <c:crossAx val="99360128"/>
        <c:crosses val="autoZero"/>
        <c:auto val="1"/>
        <c:lblAlgn val="ctr"/>
        <c:lblOffset val="100"/>
        <c:noMultiLvlLbl val="0"/>
      </c:catAx>
      <c:valAx>
        <c:axId val="99360128"/>
        <c:scaling>
          <c:orientation val="minMax"/>
        </c:scaling>
        <c:delete val="0"/>
        <c:axPos val="l"/>
        <c:majorGridlines/>
        <c:title>
          <c:tx>
            <c:rich>
              <a:bodyPr/>
              <a:lstStyle/>
              <a:p>
                <a:pPr>
                  <a:defRPr/>
                </a:pPr>
                <a:r>
                  <a:rPr lang="en-US"/>
                  <a:t>million usd</a:t>
                </a:r>
              </a:p>
            </c:rich>
          </c:tx>
          <c:layout/>
          <c:overlay val="0"/>
        </c:title>
        <c:numFmt formatCode="#,##0" sourceLinked="0"/>
        <c:majorTickMark val="none"/>
        <c:minorTickMark val="none"/>
        <c:tickLblPos val="nextTo"/>
        <c:crossAx val="99358592"/>
        <c:crosses val="autoZero"/>
        <c:crossBetween val="between"/>
      </c:valAx>
    </c:plotArea>
    <c:legend>
      <c:legendPos val="r"/>
      <c:layout/>
      <c:overlay val="0"/>
      <c:txPr>
        <a:bodyPr/>
        <a:lstStyle/>
        <a:p>
          <a:pPr>
            <a:defRPr sz="1400"/>
          </a:pPr>
          <a:endParaRPr lang="th-TH"/>
        </a:p>
      </c:txPr>
    </c:legend>
    <c:plotVisOnly val="1"/>
    <c:dispBlanksAs val="gap"/>
    <c:showDLblsOverMax val="0"/>
  </c:chart>
  <c:spPr>
    <a:ln>
      <a:no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a:t>Net Forward Position</a:t>
            </a:r>
          </a:p>
        </c:rich>
      </c:tx>
      <c:layout/>
      <c:overlay val="0"/>
    </c:title>
    <c:autoTitleDeleted val="0"/>
    <c:plotArea>
      <c:layout/>
      <c:lineChart>
        <c:grouping val="standard"/>
        <c:varyColors val="0"/>
        <c:ser>
          <c:idx val="3"/>
          <c:order val="1"/>
          <c:tx>
            <c:strRef>
              <c:f>Sheet1!$B$7</c:f>
              <c:strCache>
                <c:ptCount val="1"/>
                <c:pt idx="0">
                  <c:v>NFP/Reserves (%)</c:v>
                </c:pt>
              </c:strCache>
            </c:strRef>
          </c:tx>
          <c:spPr>
            <a:ln w="53975"/>
          </c:spPr>
          <c:marker>
            <c:symbol val="square"/>
            <c:size val="4"/>
          </c:marker>
          <c:cat>
            <c:strRef>
              <c:f>Sheet1!$C$3:$AU$3</c:f>
              <c:strCache>
                <c:ptCount val="45"/>
                <c:pt idx="0">
                  <c:v>JAN 2006 </c:v>
                </c:pt>
                <c:pt idx="1">
                  <c:v>FEB 2006 </c:v>
                </c:pt>
                <c:pt idx="2">
                  <c:v>MAR 2006 </c:v>
                </c:pt>
                <c:pt idx="3">
                  <c:v>APR 2006 </c:v>
                </c:pt>
                <c:pt idx="4">
                  <c:v>MAY 2006 </c:v>
                </c:pt>
                <c:pt idx="5">
                  <c:v>JUN 2006 </c:v>
                </c:pt>
                <c:pt idx="6">
                  <c:v>JUL 2006 </c:v>
                </c:pt>
                <c:pt idx="7">
                  <c:v>AUG 2006 </c:v>
                </c:pt>
                <c:pt idx="8">
                  <c:v>SEP 2006 </c:v>
                </c:pt>
                <c:pt idx="9">
                  <c:v>OCT 2006 </c:v>
                </c:pt>
                <c:pt idx="10">
                  <c:v>NOV 2006 </c:v>
                </c:pt>
                <c:pt idx="11">
                  <c:v>DEC 2006 </c:v>
                </c:pt>
                <c:pt idx="12">
                  <c:v>JAN 2007 </c:v>
                </c:pt>
                <c:pt idx="13">
                  <c:v>FEB 2007 </c:v>
                </c:pt>
                <c:pt idx="14">
                  <c:v>MAR 2007 </c:v>
                </c:pt>
                <c:pt idx="15">
                  <c:v>APR 2007 </c:v>
                </c:pt>
                <c:pt idx="16">
                  <c:v>MAY 2007 </c:v>
                </c:pt>
                <c:pt idx="17">
                  <c:v>JUN 2007 </c:v>
                </c:pt>
                <c:pt idx="18">
                  <c:v>JUL 2007 </c:v>
                </c:pt>
                <c:pt idx="19">
                  <c:v>AUG 2007 </c:v>
                </c:pt>
                <c:pt idx="20">
                  <c:v>SEP 2007 </c:v>
                </c:pt>
                <c:pt idx="21">
                  <c:v>OCT 2007 </c:v>
                </c:pt>
                <c:pt idx="22">
                  <c:v>NOV 2007 </c:v>
                </c:pt>
                <c:pt idx="23">
                  <c:v>DEC 2007 </c:v>
                </c:pt>
                <c:pt idx="24">
                  <c:v>JAN 2008 </c:v>
                </c:pt>
                <c:pt idx="25">
                  <c:v>FEB 2008 </c:v>
                </c:pt>
                <c:pt idx="26">
                  <c:v>MAR 2008 </c:v>
                </c:pt>
                <c:pt idx="27">
                  <c:v>APR 2008 </c:v>
                </c:pt>
                <c:pt idx="28">
                  <c:v>MAY 2008 </c:v>
                </c:pt>
                <c:pt idx="29">
                  <c:v>JUN 2008 </c:v>
                </c:pt>
                <c:pt idx="30">
                  <c:v>JUL 2008 </c:v>
                </c:pt>
                <c:pt idx="31">
                  <c:v>AUG 2008 </c:v>
                </c:pt>
                <c:pt idx="32">
                  <c:v>SEP 2008 </c:v>
                </c:pt>
                <c:pt idx="33">
                  <c:v>OCT 2008 </c:v>
                </c:pt>
                <c:pt idx="34">
                  <c:v>NOV 2008 </c:v>
                </c:pt>
                <c:pt idx="35">
                  <c:v>DEC 2008 </c:v>
                </c:pt>
                <c:pt idx="36">
                  <c:v>JAN 2009 </c:v>
                </c:pt>
                <c:pt idx="37">
                  <c:v>FEB 2009 </c:v>
                </c:pt>
                <c:pt idx="38">
                  <c:v>MAR 2009 </c:v>
                </c:pt>
                <c:pt idx="39">
                  <c:v>APR 2009 </c:v>
                </c:pt>
                <c:pt idx="40">
                  <c:v>MAY 2009 </c:v>
                </c:pt>
                <c:pt idx="41">
                  <c:v>JUN 2009 </c:v>
                </c:pt>
                <c:pt idx="42">
                  <c:v>JUL 2009 </c:v>
                </c:pt>
                <c:pt idx="43">
                  <c:v>AUG 2009 </c:v>
                </c:pt>
                <c:pt idx="44">
                  <c:v>SEP 2009 </c:v>
                </c:pt>
              </c:strCache>
            </c:strRef>
          </c:cat>
          <c:val>
            <c:numRef>
              <c:f>Sheet1!$C$7:$AU$7</c:f>
              <c:numCache>
                <c:formatCode>General</c:formatCode>
                <c:ptCount val="45"/>
                <c:pt idx="0">
                  <c:v>11.125591622403206</c:v>
                </c:pt>
                <c:pt idx="1">
                  <c:v>8.381895326670568</c:v>
                </c:pt>
                <c:pt idx="2">
                  <c:v>7.3535492002924769</c:v>
                </c:pt>
                <c:pt idx="3">
                  <c:v>8.9187975448677896</c:v>
                </c:pt>
                <c:pt idx="4">
                  <c:v>9.3085721502697734</c:v>
                </c:pt>
                <c:pt idx="5">
                  <c:v>8.4227032674749225</c:v>
                </c:pt>
                <c:pt idx="6">
                  <c:v>8.614486181190621</c:v>
                </c:pt>
                <c:pt idx="7">
                  <c:v>9.7968720095532529</c:v>
                </c:pt>
                <c:pt idx="8">
                  <c:v>6.4699257233044118</c:v>
                </c:pt>
                <c:pt idx="9">
                  <c:v>8.4924783542922047</c:v>
                </c:pt>
                <c:pt idx="10">
                  <c:v>13.236491095528979</c:v>
                </c:pt>
                <c:pt idx="11">
                  <c:v>10.362055380341626</c:v>
                </c:pt>
                <c:pt idx="12">
                  <c:v>11.517257089590633</c:v>
                </c:pt>
                <c:pt idx="13">
                  <c:v>12.621700879765402</c:v>
                </c:pt>
                <c:pt idx="14">
                  <c:v>11.96957340649233</c:v>
                </c:pt>
                <c:pt idx="15">
                  <c:v>13.156196983868016</c:v>
                </c:pt>
                <c:pt idx="16">
                  <c:v>13.850904564229031</c:v>
                </c:pt>
                <c:pt idx="17">
                  <c:v>13.042690286551252</c:v>
                </c:pt>
                <c:pt idx="18">
                  <c:v>16.622508678396468</c:v>
                </c:pt>
                <c:pt idx="19">
                  <c:v>18.262022768117529</c:v>
                </c:pt>
                <c:pt idx="20">
                  <c:v>15.931250131682168</c:v>
                </c:pt>
                <c:pt idx="21">
                  <c:v>20.347622968510262</c:v>
                </c:pt>
                <c:pt idx="22">
                  <c:v>21.687558130615191</c:v>
                </c:pt>
                <c:pt idx="23">
                  <c:v>21.823422116395189</c:v>
                </c:pt>
                <c:pt idx="24">
                  <c:v>23.654813317512101</c:v>
                </c:pt>
                <c:pt idx="25">
                  <c:v>23.194462113023725</c:v>
                </c:pt>
                <c:pt idx="26">
                  <c:v>19.196061264530293</c:v>
                </c:pt>
                <c:pt idx="27">
                  <c:v>18.540505767601196</c:v>
                </c:pt>
                <c:pt idx="28">
                  <c:v>17.302027590609029</c:v>
                </c:pt>
                <c:pt idx="29">
                  <c:v>17.455498004469487</c:v>
                </c:pt>
                <c:pt idx="30">
                  <c:v>15.842353059550385</c:v>
                </c:pt>
                <c:pt idx="31">
                  <c:v>15.629671308753098</c:v>
                </c:pt>
                <c:pt idx="32">
                  <c:v>13.073419307419309</c:v>
                </c:pt>
                <c:pt idx="33">
                  <c:v>8.6241061503600989</c:v>
                </c:pt>
                <c:pt idx="34">
                  <c:v>6.1575989710553083</c:v>
                </c:pt>
                <c:pt idx="35">
                  <c:v>6.2653130827844734</c:v>
                </c:pt>
                <c:pt idx="36">
                  <c:v>5.5445068829918478</c:v>
                </c:pt>
                <c:pt idx="37">
                  <c:v>3.4091988179796715</c:v>
                </c:pt>
                <c:pt idx="38">
                  <c:v>3.1847178699435088</c:v>
                </c:pt>
                <c:pt idx="39">
                  <c:v>3.0677803120062692</c:v>
                </c:pt>
                <c:pt idx="40">
                  <c:v>5.1515166479832359</c:v>
                </c:pt>
                <c:pt idx="41">
                  <c:v>7.399990861756228</c:v>
                </c:pt>
                <c:pt idx="42">
                  <c:v>9.2070290312222447</c:v>
                </c:pt>
                <c:pt idx="43">
                  <c:v>9.8605823436760147</c:v>
                </c:pt>
                <c:pt idx="44">
                  <c:v>11.460601261091169</c:v>
                </c:pt>
              </c:numCache>
            </c:numRef>
          </c:val>
          <c:smooth val="0"/>
        </c:ser>
        <c:dLbls>
          <c:showLegendKey val="0"/>
          <c:showVal val="0"/>
          <c:showCatName val="0"/>
          <c:showSerName val="0"/>
          <c:showPercent val="0"/>
          <c:showBubbleSize val="0"/>
        </c:dLbls>
        <c:marker val="1"/>
        <c:smooth val="0"/>
        <c:axId val="99414016"/>
        <c:axId val="99415552"/>
      </c:lineChart>
      <c:lineChart>
        <c:grouping val="standard"/>
        <c:varyColors val="0"/>
        <c:ser>
          <c:idx val="2"/>
          <c:order val="0"/>
          <c:tx>
            <c:strRef>
              <c:f>Sheet1!$B$6</c:f>
              <c:strCache>
                <c:ptCount val="1"/>
                <c:pt idx="0">
                  <c:v>Baht/dollar (RHS)</c:v>
                </c:pt>
              </c:strCache>
            </c:strRef>
          </c:tx>
          <c:spPr>
            <a:ln w="50800"/>
          </c:spPr>
          <c:marker>
            <c:symbol val="none"/>
          </c:marker>
          <c:cat>
            <c:strRef>
              <c:f>Sheet1!$C$3:$AU$3</c:f>
              <c:strCache>
                <c:ptCount val="45"/>
                <c:pt idx="0">
                  <c:v>JAN 2006 </c:v>
                </c:pt>
                <c:pt idx="1">
                  <c:v>FEB 2006 </c:v>
                </c:pt>
                <c:pt idx="2">
                  <c:v>MAR 2006 </c:v>
                </c:pt>
                <c:pt idx="3">
                  <c:v>APR 2006 </c:v>
                </c:pt>
                <c:pt idx="4">
                  <c:v>MAY 2006 </c:v>
                </c:pt>
                <c:pt idx="5">
                  <c:v>JUN 2006 </c:v>
                </c:pt>
                <c:pt idx="6">
                  <c:v>JUL 2006 </c:v>
                </c:pt>
                <c:pt idx="7">
                  <c:v>AUG 2006 </c:v>
                </c:pt>
                <c:pt idx="8">
                  <c:v>SEP 2006 </c:v>
                </c:pt>
                <c:pt idx="9">
                  <c:v>OCT 2006 </c:v>
                </c:pt>
                <c:pt idx="10">
                  <c:v>NOV 2006 </c:v>
                </c:pt>
                <c:pt idx="11">
                  <c:v>DEC 2006 </c:v>
                </c:pt>
                <c:pt idx="12">
                  <c:v>JAN 2007 </c:v>
                </c:pt>
                <c:pt idx="13">
                  <c:v>FEB 2007 </c:v>
                </c:pt>
                <c:pt idx="14">
                  <c:v>MAR 2007 </c:v>
                </c:pt>
                <c:pt idx="15">
                  <c:v>APR 2007 </c:v>
                </c:pt>
                <c:pt idx="16">
                  <c:v>MAY 2007 </c:v>
                </c:pt>
                <c:pt idx="17">
                  <c:v>JUN 2007 </c:v>
                </c:pt>
                <c:pt idx="18">
                  <c:v>JUL 2007 </c:v>
                </c:pt>
                <c:pt idx="19">
                  <c:v>AUG 2007 </c:v>
                </c:pt>
                <c:pt idx="20">
                  <c:v>SEP 2007 </c:v>
                </c:pt>
                <c:pt idx="21">
                  <c:v>OCT 2007 </c:v>
                </c:pt>
                <c:pt idx="22">
                  <c:v>NOV 2007 </c:v>
                </c:pt>
                <c:pt idx="23">
                  <c:v>DEC 2007 </c:v>
                </c:pt>
                <c:pt idx="24">
                  <c:v>JAN 2008 </c:v>
                </c:pt>
                <c:pt idx="25">
                  <c:v>FEB 2008 </c:v>
                </c:pt>
                <c:pt idx="26">
                  <c:v>MAR 2008 </c:v>
                </c:pt>
                <c:pt idx="27">
                  <c:v>APR 2008 </c:v>
                </c:pt>
                <c:pt idx="28">
                  <c:v>MAY 2008 </c:v>
                </c:pt>
                <c:pt idx="29">
                  <c:v>JUN 2008 </c:v>
                </c:pt>
                <c:pt idx="30">
                  <c:v>JUL 2008 </c:v>
                </c:pt>
                <c:pt idx="31">
                  <c:v>AUG 2008 </c:v>
                </c:pt>
                <c:pt idx="32">
                  <c:v>SEP 2008 </c:v>
                </c:pt>
                <c:pt idx="33">
                  <c:v>OCT 2008 </c:v>
                </c:pt>
                <c:pt idx="34">
                  <c:v>NOV 2008 </c:v>
                </c:pt>
                <c:pt idx="35">
                  <c:v>DEC 2008 </c:v>
                </c:pt>
                <c:pt idx="36">
                  <c:v>JAN 2009 </c:v>
                </c:pt>
                <c:pt idx="37">
                  <c:v>FEB 2009 </c:v>
                </c:pt>
                <c:pt idx="38">
                  <c:v>MAR 2009 </c:v>
                </c:pt>
                <c:pt idx="39">
                  <c:v>APR 2009 </c:v>
                </c:pt>
                <c:pt idx="40">
                  <c:v>MAY 2009 </c:v>
                </c:pt>
                <c:pt idx="41">
                  <c:v>JUN 2009 </c:v>
                </c:pt>
                <c:pt idx="42">
                  <c:v>JUL 2009 </c:v>
                </c:pt>
                <c:pt idx="43">
                  <c:v>AUG 2009 </c:v>
                </c:pt>
                <c:pt idx="44">
                  <c:v>SEP 2009 </c:v>
                </c:pt>
              </c:strCache>
            </c:strRef>
          </c:cat>
          <c:val>
            <c:numRef>
              <c:f>Sheet1!$C$6:$AU$6</c:f>
              <c:numCache>
                <c:formatCode>#,##0.0000;\-#,##0.0000</c:formatCode>
                <c:ptCount val="45"/>
                <c:pt idx="0">
                  <c:v>39.0563</c:v>
                </c:pt>
                <c:pt idx="1">
                  <c:v>39.266800000000003</c:v>
                </c:pt>
                <c:pt idx="2">
                  <c:v>38.795800000000142</c:v>
                </c:pt>
                <c:pt idx="3">
                  <c:v>37.471899999999998</c:v>
                </c:pt>
                <c:pt idx="4">
                  <c:v>38.092300000000165</c:v>
                </c:pt>
                <c:pt idx="5">
                  <c:v>38.185900000000011</c:v>
                </c:pt>
                <c:pt idx="6">
                  <c:v>37.807899999999997</c:v>
                </c:pt>
                <c:pt idx="7">
                  <c:v>37.542200000000001</c:v>
                </c:pt>
                <c:pt idx="8">
                  <c:v>37.493100000000013</c:v>
                </c:pt>
                <c:pt idx="9">
                  <c:v>36.736400000000003</c:v>
                </c:pt>
                <c:pt idx="10">
                  <c:v>35.996900000000011</c:v>
                </c:pt>
                <c:pt idx="11">
                  <c:v>36.045400000000001</c:v>
                </c:pt>
                <c:pt idx="12">
                  <c:v>35.759800000000006</c:v>
                </c:pt>
                <c:pt idx="13">
                  <c:v>35.3932</c:v>
                </c:pt>
                <c:pt idx="14">
                  <c:v>34.966800000000006</c:v>
                </c:pt>
                <c:pt idx="15">
                  <c:v>34.743400000000001</c:v>
                </c:pt>
                <c:pt idx="16">
                  <c:v>34.599200000000003</c:v>
                </c:pt>
                <c:pt idx="17">
                  <c:v>34.496400000000001</c:v>
                </c:pt>
                <c:pt idx="18">
                  <c:v>33.756800000000005</c:v>
                </c:pt>
                <c:pt idx="19">
                  <c:v>34.288400000000003</c:v>
                </c:pt>
                <c:pt idx="20">
                  <c:v>34.214300000000001</c:v>
                </c:pt>
                <c:pt idx="21">
                  <c:v>33.955100000000002</c:v>
                </c:pt>
                <c:pt idx="22">
                  <c:v>33.805400000000006</c:v>
                </c:pt>
                <c:pt idx="23">
                  <c:v>33.718400000000003</c:v>
                </c:pt>
                <c:pt idx="24">
                  <c:v>32.979500000000002</c:v>
                </c:pt>
                <c:pt idx="25">
                  <c:v>31.8506</c:v>
                </c:pt>
                <c:pt idx="26">
                  <c:v>31.460299999999883</c:v>
                </c:pt>
                <c:pt idx="27">
                  <c:v>31.6983</c:v>
                </c:pt>
                <c:pt idx="28">
                  <c:v>32.401600000000002</c:v>
                </c:pt>
                <c:pt idx="29">
                  <c:v>33.483600000000003</c:v>
                </c:pt>
                <c:pt idx="30">
                  <c:v>33.483600000000003</c:v>
                </c:pt>
                <c:pt idx="31">
                  <c:v>34.117600000000003</c:v>
                </c:pt>
                <c:pt idx="32">
                  <c:v>34.0017</c:v>
                </c:pt>
                <c:pt idx="33">
                  <c:v>34.925900000000013</c:v>
                </c:pt>
                <c:pt idx="34">
                  <c:v>35.380200000000002</c:v>
                </c:pt>
                <c:pt idx="35">
                  <c:v>34.897600000000004</c:v>
                </c:pt>
                <c:pt idx="36">
                  <c:v>34.884299999999996</c:v>
                </c:pt>
                <c:pt idx="37">
                  <c:v>36.002000000000002</c:v>
                </c:pt>
                <c:pt idx="38">
                  <c:v>35.479700000000001</c:v>
                </c:pt>
                <c:pt idx="39">
                  <c:v>35.267300000000013</c:v>
                </c:pt>
                <c:pt idx="40">
                  <c:v>34.333200000000005</c:v>
                </c:pt>
                <c:pt idx="41">
                  <c:v>33.979600000000005</c:v>
                </c:pt>
                <c:pt idx="42">
                  <c:v>33.990500000000011</c:v>
                </c:pt>
                <c:pt idx="43">
                  <c:v>33.965300000000013</c:v>
                </c:pt>
                <c:pt idx="44">
                  <c:v>33.510200000000005</c:v>
                </c:pt>
              </c:numCache>
            </c:numRef>
          </c:val>
          <c:smooth val="0"/>
        </c:ser>
        <c:dLbls>
          <c:showLegendKey val="0"/>
          <c:showVal val="0"/>
          <c:showCatName val="0"/>
          <c:showSerName val="0"/>
          <c:showPercent val="0"/>
          <c:showBubbleSize val="0"/>
        </c:dLbls>
        <c:marker val="1"/>
        <c:smooth val="0"/>
        <c:axId val="105780352"/>
        <c:axId val="99417472"/>
      </c:lineChart>
      <c:catAx>
        <c:axId val="99414016"/>
        <c:scaling>
          <c:orientation val="minMax"/>
        </c:scaling>
        <c:delete val="0"/>
        <c:axPos val="b"/>
        <c:majorTickMark val="none"/>
        <c:minorTickMark val="none"/>
        <c:tickLblPos val="nextTo"/>
        <c:txPr>
          <a:bodyPr/>
          <a:lstStyle/>
          <a:p>
            <a:pPr>
              <a:defRPr sz="1400">
                <a:latin typeface="Times New Roman" pitchFamily="18" charset="0"/>
                <a:cs typeface="+mn-cs"/>
              </a:defRPr>
            </a:pPr>
            <a:endParaRPr lang="th-TH"/>
          </a:p>
        </c:txPr>
        <c:crossAx val="99415552"/>
        <c:crosses val="autoZero"/>
        <c:auto val="1"/>
        <c:lblAlgn val="ctr"/>
        <c:lblOffset val="100"/>
        <c:noMultiLvlLbl val="0"/>
      </c:catAx>
      <c:valAx>
        <c:axId val="99415552"/>
        <c:scaling>
          <c:orientation val="minMax"/>
        </c:scaling>
        <c:delete val="0"/>
        <c:axPos val="l"/>
        <c:majorGridlines/>
        <c:title>
          <c:tx>
            <c:rich>
              <a:bodyPr/>
              <a:lstStyle/>
              <a:p>
                <a:pPr>
                  <a:defRPr/>
                </a:pPr>
                <a:r>
                  <a:rPr lang="en-US"/>
                  <a:t>percent</a:t>
                </a:r>
              </a:p>
            </c:rich>
          </c:tx>
          <c:layout/>
          <c:overlay val="0"/>
        </c:title>
        <c:numFmt formatCode="#,##0" sourceLinked="0"/>
        <c:majorTickMark val="none"/>
        <c:minorTickMark val="none"/>
        <c:tickLblPos val="nextTo"/>
        <c:crossAx val="99414016"/>
        <c:crosses val="autoZero"/>
        <c:crossBetween val="between"/>
      </c:valAx>
      <c:valAx>
        <c:axId val="99417472"/>
        <c:scaling>
          <c:orientation val="minMax"/>
          <c:max val="40"/>
          <c:min val="30"/>
        </c:scaling>
        <c:delete val="0"/>
        <c:axPos val="r"/>
        <c:numFmt formatCode="#,##0" sourceLinked="0"/>
        <c:majorTickMark val="out"/>
        <c:minorTickMark val="none"/>
        <c:tickLblPos val="nextTo"/>
        <c:crossAx val="105780352"/>
        <c:crosses val="max"/>
        <c:crossBetween val="between"/>
      </c:valAx>
      <c:catAx>
        <c:axId val="105780352"/>
        <c:scaling>
          <c:orientation val="minMax"/>
        </c:scaling>
        <c:delete val="1"/>
        <c:axPos val="b"/>
        <c:majorTickMark val="out"/>
        <c:minorTickMark val="none"/>
        <c:tickLblPos val="none"/>
        <c:crossAx val="99417472"/>
        <c:crosses val="autoZero"/>
        <c:auto val="1"/>
        <c:lblAlgn val="ctr"/>
        <c:lblOffset val="100"/>
        <c:noMultiLvlLbl val="0"/>
      </c:catAx>
    </c:plotArea>
    <c:legend>
      <c:legendPos val="b"/>
      <c:layout/>
      <c:overlay val="0"/>
    </c:legend>
    <c:plotVisOnly val="1"/>
    <c:dispBlanksAs val="gap"/>
    <c:showDLblsOverMax val="0"/>
  </c:chart>
  <c:spPr>
    <a:ln>
      <a:noFill/>
    </a:ln>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a:t>Exchange rate intervention</a:t>
            </a:r>
          </a:p>
        </c:rich>
      </c:tx>
      <c:layout/>
      <c:overlay val="0"/>
    </c:title>
    <c:autoTitleDeleted val="0"/>
    <c:plotArea>
      <c:layout/>
      <c:lineChart>
        <c:grouping val="standard"/>
        <c:varyColors val="0"/>
        <c:ser>
          <c:idx val="1"/>
          <c:order val="0"/>
          <c:tx>
            <c:strRef>
              <c:f>Sheet1!$A$18</c:f>
              <c:strCache>
                <c:ptCount val="1"/>
                <c:pt idx="0">
                  <c:v>   International reserves (Billions of USD)</c:v>
                </c:pt>
              </c:strCache>
            </c:strRef>
          </c:tx>
          <c:spPr>
            <a:ln w="57150"/>
          </c:spPr>
          <c:marker>
            <c:symbol val="none"/>
          </c:marker>
          <c:cat>
            <c:strRef>
              <c:f>Sheet1!$B$16:$R$16</c:f>
              <c:strCache>
                <c:ptCount val="17"/>
                <c:pt idx="0">
                  <c:v>1997 </c:v>
                </c:pt>
                <c:pt idx="1">
                  <c:v>1998 </c:v>
                </c:pt>
                <c:pt idx="2">
                  <c:v>1999 </c:v>
                </c:pt>
                <c:pt idx="3">
                  <c:v>2000 </c:v>
                </c:pt>
                <c:pt idx="4">
                  <c:v>2001 </c:v>
                </c:pt>
                <c:pt idx="5">
                  <c:v>2002 </c:v>
                </c:pt>
                <c:pt idx="6">
                  <c:v>2003 </c:v>
                </c:pt>
                <c:pt idx="7">
                  <c:v>2004 </c:v>
                </c:pt>
                <c:pt idx="8">
                  <c:v>2005 </c:v>
                </c:pt>
                <c:pt idx="9">
                  <c:v>2006 </c:v>
                </c:pt>
                <c:pt idx="10">
                  <c:v>2007 </c:v>
                </c:pt>
                <c:pt idx="11">
                  <c:v>2008 </c:v>
                </c:pt>
                <c:pt idx="12">
                  <c:v>2009 </c:v>
                </c:pt>
                <c:pt idx="13">
                  <c:v>2010 </c:v>
                </c:pt>
                <c:pt idx="14">
                  <c:v>2011 </c:v>
                </c:pt>
                <c:pt idx="15">
                  <c:v>2012 p</c:v>
                </c:pt>
                <c:pt idx="16">
                  <c:v>2013 p</c:v>
                </c:pt>
              </c:strCache>
            </c:strRef>
          </c:cat>
          <c:val>
            <c:numRef>
              <c:f>Sheet1!$B$18:$R$18</c:f>
              <c:numCache>
                <c:formatCode>#,##0.0;\-#,##0.0</c:formatCode>
                <c:ptCount val="17"/>
                <c:pt idx="0">
                  <c:v>27</c:v>
                </c:pt>
                <c:pt idx="1">
                  <c:v>29.5</c:v>
                </c:pt>
                <c:pt idx="2">
                  <c:v>34.800000000000011</c:v>
                </c:pt>
                <c:pt idx="3">
                  <c:v>32.700000000000003</c:v>
                </c:pt>
                <c:pt idx="4">
                  <c:v>33</c:v>
                </c:pt>
                <c:pt idx="5">
                  <c:v>38.9</c:v>
                </c:pt>
                <c:pt idx="6">
                  <c:v>42.1</c:v>
                </c:pt>
                <c:pt idx="7">
                  <c:v>49.8</c:v>
                </c:pt>
                <c:pt idx="8">
                  <c:v>52.1</c:v>
                </c:pt>
                <c:pt idx="9">
                  <c:v>67</c:v>
                </c:pt>
                <c:pt idx="10">
                  <c:v>87.5</c:v>
                </c:pt>
                <c:pt idx="11">
                  <c:v>111</c:v>
                </c:pt>
                <c:pt idx="12">
                  <c:v>138.4</c:v>
                </c:pt>
                <c:pt idx="13">
                  <c:v>172.1</c:v>
                </c:pt>
                <c:pt idx="14">
                  <c:v>175.1</c:v>
                </c:pt>
                <c:pt idx="15">
                  <c:v>181.6</c:v>
                </c:pt>
                <c:pt idx="16">
                  <c:v>179.3</c:v>
                </c:pt>
              </c:numCache>
            </c:numRef>
          </c:val>
          <c:smooth val="0"/>
        </c:ser>
        <c:ser>
          <c:idx val="2"/>
          <c:order val="1"/>
          <c:tx>
            <c:strRef>
              <c:f>Sheet1!$A$19</c:f>
              <c:strCache>
                <c:ptCount val="1"/>
                <c:pt idx="0">
                  <c:v>   Swap Obligation (Billions of USD)</c:v>
                </c:pt>
              </c:strCache>
            </c:strRef>
          </c:tx>
          <c:spPr>
            <a:ln w="73025"/>
          </c:spPr>
          <c:marker>
            <c:symbol val="none"/>
          </c:marker>
          <c:cat>
            <c:strRef>
              <c:f>Sheet1!$B$16:$R$16</c:f>
              <c:strCache>
                <c:ptCount val="17"/>
                <c:pt idx="0">
                  <c:v>1997 </c:v>
                </c:pt>
                <c:pt idx="1">
                  <c:v>1998 </c:v>
                </c:pt>
                <c:pt idx="2">
                  <c:v>1999 </c:v>
                </c:pt>
                <c:pt idx="3">
                  <c:v>2000 </c:v>
                </c:pt>
                <c:pt idx="4">
                  <c:v>2001 </c:v>
                </c:pt>
                <c:pt idx="5">
                  <c:v>2002 </c:v>
                </c:pt>
                <c:pt idx="6">
                  <c:v>2003 </c:v>
                </c:pt>
                <c:pt idx="7">
                  <c:v>2004 </c:v>
                </c:pt>
                <c:pt idx="8">
                  <c:v>2005 </c:v>
                </c:pt>
                <c:pt idx="9">
                  <c:v>2006 </c:v>
                </c:pt>
                <c:pt idx="10">
                  <c:v>2007 </c:v>
                </c:pt>
                <c:pt idx="11">
                  <c:v>2008 </c:v>
                </c:pt>
                <c:pt idx="12">
                  <c:v>2009 </c:v>
                </c:pt>
                <c:pt idx="13">
                  <c:v>2010 </c:v>
                </c:pt>
                <c:pt idx="14">
                  <c:v>2011 </c:v>
                </c:pt>
                <c:pt idx="15">
                  <c:v>2012 p</c:v>
                </c:pt>
                <c:pt idx="16">
                  <c:v>2013 p</c:v>
                </c:pt>
              </c:strCache>
            </c:strRef>
          </c:cat>
          <c:val>
            <c:numRef>
              <c:f>Sheet1!$B$19:$R$19</c:f>
              <c:numCache>
                <c:formatCode>#,##0.0;\-#,##0.0</c:formatCode>
                <c:ptCount val="17"/>
                <c:pt idx="0">
                  <c:v>18</c:v>
                </c:pt>
                <c:pt idx="1">
                  <c:v>6.6</c:v>
                </c:pt>
                <c:pt idx="2">
                  <c:v>4.8</c:v>
                </c:pt>
                <c:pt idx="3">
                  <c:v>2.1</c:v>
                </c:pt>
                <c:pt idx="4">
                  <c:v>2.1</c:v>
                </c:pt>
                <c:pt idx="5">
                  <c:v>0.5</c:v>
                </c:pt>
                <c:pt idx="6">
                  <c:v>-5.2</c:v>
                </c:pt>
                <c:pt idx="7">
                  <c:v>-4.5999999999999996</c:v>
                </c:pt>
                <c:pt idx="8">
                  <c:v>-3.8</c:v>
                </c:pt>
                <c:pt idx="9">
                  <c:v>-6.9</c:v>
                </c:pt>
                <c:pt idx="10">
                  <c:v>-19.100000000000001</c:v>
                </c:pt>
                <c:pt idx="11">
                  <c:v>-7</c:v>
                </c:pt>
                <c:pt idx="12">
                  <c:v>-15.7</c:v>
                </c:pt>
                <c:pt idx="13">
                  <c:v>-19.600000000000001</c:v>
                </c:pt>
                <c:pt idx="14">
                  <c:v>-31.2</c:v>
                </c:pt>
                <c:pt idx="15">
                  <c:v>-24.1</c:v>
                </c:pt>
                <c:pt idx="16">
                  <c:v>-23.1</c:v>
                </c:pt>
              </c:numCache>
            </c:numRef>
          </c:val>
          <c:smooth val="0"/>
        </c:ser>
        <c:dLbls>
          <c:showLegendKey val="0"/>
          <c:showVal val="0"/>
          <c:showCatName val="0"/>
          <c:showSerName val="0"/>
          <c:showPercent val="0"/>
          <c:showBubbleSize val="0"/>
        </c:dLbls>
        <c:marker val="1"/>
        <c:smooth val="0"/>
        <c:axId val="105812736"/>
        <c:axId val="105814272"/>
      </c:lineChart>
      <c:lineChart>
        <c:grouping val="standard"/>
        <c:varyColors val="0"/>
        <c:ser>
          <c:idx val="4"/>
          <c:order val="2"/>
          <c:tx>
            <c:strRef>
              <c:f>Sheet1!$A$21</c:f>
              <c:strCache>
                <c:ptCount val="1"/>
                <c:pt idx="0">
                  <c:v>exchange rate (baht/dollar)</c:v>
                </c:pt>
              </c:strCache>
            </c:strRef>
          </c:tx>
          <c:spPr>
            <a:ln w="44450" cmpd="dbl">
              <a:prstDash val="dash"/>
            </a:ln>
          </c:spPr>
          <c:marker>
            <c:symbol val="none"/>
          </c:marker>
          <c:cat>
            <c:strRef>
              <c:f>Sheet1!$B$16:$R$16</c:f>
              <c:strCache>
                <c:ptCount val="17"/>
                <c:pt idx="0">
                  <c:v>1997 </c:v>
                </c:pt>
                <c:pt idx="1">
                  <c:v>1998 </c:v>
                </c:pt>
                <c:pt idx="2">
                  <c:v>1999 </c:v>
                </c:pt>
                <c:pt idx="3">
                  <c:v>2000 </c:v>
                </c:pt>
                <c:pt idx="4">
                  <c:v>2001 </c:v>
                </c:pt>
                <c:pt idx="5">
                  <c:v>2002 </c:v>
                </c:pt>
                <c:pt idx="6">
                  <c:v>2003 </c:v>
                </c:pt>
                <c:pt idx="7">
                  <c:v>2004 </c:v>
                </c:pt>
                <c:pt idx="8">
                  <c:v>2005 </c:v>
                </c:pt>
                <c:pt idx="9">
                  <c:v>2006 </c:v>
                </c:pt>
                <c:pt idx="10">
                  <c:v>2007 </c:v>
                </c:pt>
                <c:pt idx="11">
                  <c:v>2008 </c:v>
                </c:pt>
                <c:pt idx="12">
                  <c:v>2009 </c:v>
                </c:pt>
                <c:pt idx="13">
                  <c:v>2010 </c:v>
                </c:pt>
                <c:pt idx="14">
                  <c:v>2011 </c:v>
                </c:pt>
                <c:pt idx="15">
                  <c:v>2012 p</c:v>
                </c:pt>
                <c:pt idx="16">
                  <c:v>2013 p</c:v>
                </c:pt>
              </c:strCache>
            </c:strRef>
          </c:cat>
          <c:val>
            <c:numRef>
              <c:f>Sheet1!$B$21:$R$21</c:f>
              <c:numCache>
                <c:formatCode>#,##0.00_);\(#,##0.00\)</c:formatCode>
                <c:ptCount val="17"/>
                <c:pt idx="0">
                  <c:v>31.37</c:v>
                </c:pt>
                <c:pt idx="1">
                  <c:v>41.37</c:v>
                </c:pt>
                <c:pt idx="2">
                  <c:v>37.839999999999996</c:v>
                </c:pt>
                <c:pt idx="3">
                  <c:v>40.160000000000004</c:v>
                </c:pt>
                <c:pt idx="4">
                  <c:v>44.48</c:v>
                </c:pt>
                <c:pt idx="5">
                  <c:v>43</c:v>
                </c:pt>
                <c:pt idx="6">
                  <c:v>41.53</c:v>
                </c:pt>
                <c:pt idx="7">
                  <c:v>40.270000000000003</c:v>
                </c:pt>
                <c:pt idx="8">
                  <c:v>40.270000000000003</c:v>
                </c:pt>
                <c:pt idx="9">
                  <c:v>37.93</c:v>
                </c:pt>
                <c:pt idx="10">
                  <c:v>34.56</c:v>
                </c:pt>
                <c:pt idx="11">
                  <c:v>33.36</c:v>
                </c:pt>
                <c:pt idx="12">
                  <c:v>34.339999999999996</c:v>
                </c:pt>
                <c:pt idx="13">
                  <c:v>31.73</c:v>
                </c:pt>
                <c:pt idx="14">
                  <c:v>30.49</c:v>
                </c:pt>
                <c:pt idx="15">
                  <c:v>31.08</c:v>
                </c:pt>
                <c:pt idx="16">
                  <c:v>29.95</c:v>
                </c:pt>
              </c:numCache>
            </c:numRef>
          </c:val>
          <c:smooth val="0"/>
        </c:ser>
        <c:dLbls>
          <c:showLegendKey val="0"/>
          <c:showVal val="0"/>
          <c:showCatName val="0"/>
          <c:showSerName val="0"/>
          <c:showPercent val="0"/>
          <c:showBubbleSize val="0"/>
        </c:dLbls>
        <c:marker val="1"/>
        <c:smooth val="0"/>
        <c:axId val="105821696"/>
        <c:axId val="105820160"/>
      </c:lineChart>
      <c:catAx>
        <c:axId val="105812736"/>
        <c:scaling>
          <c:orientation val="minMax"/>
        </c:scaling>
        <c:delete val="0"/>
        <c:axPos val="b"/>
        <c:majorTickMark val="none"/>
        <c:minorTickMark val="none"/>
        <c:tickLblPos val="nextTo"/>
        <c:crossAx val="105814272"/>
        <c:crosses val="autoZero"/>
        <c:auto val="1"/>
        <c:lblAlgn val="ctr"/>
        <c:lblOffset val="100"/>
        <c:noMultiLvlLbl val="0"/>
      </c:catAx>
      <c:valAx>
        <c:axId val="105814272"/>
        <c:scaling>
          <c:orientation val="minMax"/>
        </c:scaling>
        <c:delete val="0"/>
        <c:axPos val="l"/>
        <c:majorGridlines/>
        <c:numFmt formatCode="#,##0" sourceLinked="0"/>
        <c:majorTickMark val="none"/>
        <c:minorTickMark val="none"/>
        <c:tickLblPos val="nextTo"/>
        <c:txPr>
          <a:bodyPr/>
          <a:lstStyle/>
          <a:p>
            <a:pPr>
              <a:defRPr sz="1400" b="1"/>
            </a:pPr>
            <a:endParaRPr lang="th-TH"/>
          </a:p>
        </c:txPr>
        <c:crossAx val="105812736"/>
        <c:crosses val="autoZero"/>
        <c:crossBetween val="between"/>
      </c:valAx>
      <c:valAx>
        <c:axId val="105820160"/>
        <c:scaling>
          <c:orientation val="minMax"/>
        </c:scaling>
        <c:delete val="0"/>
        <c:axPos val="r"/>
        <c:numFmt formatCode="#,##0" sourceLinked="0"/>
        <c:majorTickMark val="out"/>
        <c:minorTickMark val="none"/>
        <c:tickLblPos val="nextTo"/>
        <c:txPr>
          <a:bodyPr/>
          <a:lstStyle/>
          <a:p>
            <a:pPr>
              <a:defRPr sz="1600" b="1"/>
            </a:pPr>
            <a:endParaRPr lang="th-TH"/>
          </a:p>
        </c:txPr>
        <c:crossAx val="105821696"/>
        <c:crosses val="max"/>
        <c:crossBetween val="between"/>
      </c:valAx>
      <c:catAx>
        <c:axId val="105821696"/>
        <c:scaling>
          <c:orientation val="minMax"/>
        </c:scaling>
        <c:delete val="1"/>
        <c:axPos val="b"/>
        <c:majorTickMark val="out"/>
        <c:minorTickMark val="none"/>
        <c:tickLblPos val="none"/>
        <c:crossAx val="105820160"/>
        <c:crosses val="autoZero"/>
        <c:auto val="1"/>
        <c:lblAlgn val="ctr"/>
        <c:lblOffset val="100"/>
        <c:noMultiLvlLbl val="0"/>
      </c:catAx>
    </c:plotArea>
    <c:legend>
      <c:legendPos val="r"/>
      <c:layout/>
      <c:overlay val="0"/>
      <c:txPr>
        <a:bodyPr/>
        <a:lstStyle/>
        <a:p>
          <a:pPr>
            <a:defRPr sz="1600" b="1"/>
          </a:pPr>
          <a:endParaRPr lang="th-TH"/>
        </a:p>
      </c:txPr>
    </c:legend>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Nominal exchange rates: 2010-2012</a:t>
            </a:r>
          </a:p>
        </c:rich>
      </c:tx>
      <c:layout/>
      <c:overlay val="0"/>
    </c:title>
    <c:autoTitleDeleted val="0"/>
    <c:plotArea>
      <c:layout/>
      <c:lineChart>
        <c:grouping val="standard"/>
        <c:varyColors val="0"/>
        <c:ser>
          <c:idx val="0"/>
          <c:order val="0"/>
          <c:tx>
            <c:strRef>
              <c:f>Sheet1!$B$60</c:f>
              <c:strCache>
                <c:ptCount val="1"/>
                <c:pt idx="0">
                  <c:v>NEER</c:v>
                </c:pt>
              </c:strCache>
            </c:strRef>
          </c:tx>
          <c:marker>
            <c:symbol val="none"/>
          </c:marker>
          <c:cat>
            <c:strRef>
              <c:f>Sheet1!$C$59:$AL$59</c:f>
              <c:strCache>
                <c:ptCount val="36"/>
                <c:pt idx="0">
                  <c:v>JAN 2010 </c:v>
                </c:pt>
                <c:pt idx="1">
                  <c:v>FEB 2010 </c:v>
                </c:pt>
                <c:pt idx="2">
                  <c:v>MAR 2010 </c:v>
                </c:pt>
                <c:pt idx="3">
                  <c:v>APR 2010 </c:v>
                </c:pt>
                <c:pt idx="4">
                  <c:v>MAY 2010 </c:v>
                </c:pt>
                <c:pt idx="5">
                  <c:v>JUN 2010 </c:v>
                </c:pt>
                <c:pt idx="6">
                  <c:v>JUL 2010 </c:v>
                </c:pt>
                <c:pt idx="7">
                  <c:v>AUG 2010 </c:v>
                </c:pt>
                <c:pt idx="8">
                  <c:v>SEP 2010 </c:v>
                </c:pt>
                <c:pt idx="9">
                  <c:v>OCT 2010 r</c:v>
                </c:pt>
                <c:pt idx="10">
                  <c:v>NOV 2010 r</c:v>
                </c:pt>
                <c:pt idx="11">
                  <c:v>DEC 2010 r</c:v>
                </c:pt>
                <c:pt idx="12">
                  <c:v>JAN 2011 r</c:v>
                </c:pt>
                <c:pt idx="13">
                  <c:v>FEB 2011 r</c:v>
                </c:pt>
                <c:pt idx="14">
                  <c:v>MAR 2011 </c:v>
                </c:pt>
                <c:pt idx="15">
                  <c:v>APR 2011 </c:v>
                </c:pt>
                <c:pt idx="16">
                  <c:v>MAY 2011 r</c:v>
                </c:pt>
                <c:pt idx="17">
                  <c:v>JUN 2011 r</c:v>
                </c:pt>
                <c:pt idx="18">
                  <c:v>JUL 2011 r</c:v>
                </c:pt>
                <c:pt idx="19">
                  <c:v>AUG 2011 r</c:v>
                </c:pt>
                <c:pt idx="20">
                  <c:v>SEP 2011 </c:v>
                </c:pt>
                <c:pt idx="21">
                  <c:v>OCT 2011 </c:v>
                </c:pt>
                <c:pt idx="22">
                  <c:v>NOV 2011 r</c:v>
                </c:pt>
                <c:pt idx="23">
                  <c:v>DEC 2011 r</c:v>
                </c:pt>
                <c:pt idx="24">
                  <c:v>JAN 2012 r</c:v>
                </c:pt>
                <c:pt idx="25">
                  <c:v>FEB 2012 r</c:v>
                </c:pt>
                <c:pt idx="26">
                  <c:v>MAR 2012 r</c:v>
                </c:pt>
                <c:pt idx="27">
                  <c:v>APR 2012 r</c:v>
                </c:pt>
                <c:pt idx="28">
                  <c:v>MAY 2012 r</c:v>
                </c:pt>
                <c:pt idx="29">
                  <c:v>JUN 2012 </c:v>
                </c:pt>
                <c:pt idx="30">
                  <c:v>JUL 2012 </c:v>
                </c:pt>
                <c:pt idx="31">
                  <c:v>AUG 2012 r</c:v>
                </c:pt>
                <c:pt idx="32">
                  <c:v>SEP 2012 </c:v>
                </c:pt>
                <c:pt idx="33">
                  <c:v>OCT 2012 r</c:v>
                </c:pt>
                <c:pt idx="34">
                  <c:v>NOV 2012 r</c:v>
                </c:pt>
                <c:pt idx="35">
                  <c:v>DEC 2012 </c:v>
                </c:pt>
              </c:strCache>
            </c:strRef>
          </c:cat>
          <c:val>
            <c:numRef>
              <c:f>Sheet1!$C$60:$AL$60</c:f>
              <c:numCache>
                <c:formatCode>#,##0.00_);\(#,##0.00\)</c:formatCode>
                <c:ptCount val="36"/>
                <c:pt idx="0">
                  <c:v>99</c:v>
                </c:pt>
                <c:pt idx="1">
                  <c:v>99.58</c:v>
                </c:pt>
                <c:pt idx="2">
                  <c:v>101.14999999999999</c:v>
                </c:pt>
                <c:pt idx="3">
                  <c:v>101.86</c:v>
                </c:pt>
                <c:pt idx="4">
                  <c:v>103.21000000000002</c:v>
                </c:pt>
                <c:pt idx="5">
                  <c:v>103.44000000000005</c:v>
                </c:pt>
                <c:pt idx="6">
                  <c:v>101.97</c:v>
                </c:pt>
                <c:pt idx="7">
                  <c:v>102.75</c:v>
                </c:pt>
                <c:pt idx="8">
                  <c:v>104.77</c:v>
                </c:pt>
                <c:pt idx="9">
                  <c:v>105.34</c:v>
                </c:pt>
                <c:pt idx="10">
                  <c:v>106.05</c:v>
                </c:pt>
                <c:pt idx="11">
                  <c:v>105.89</c:v>
                </c:pt>
                <c:pt idx="12">
                  <c:v>103.35</c:v>
                </c:pt>
                <c:pt idx="13">
                  <c:v>102.41000000000005</c:v>
                </c:pt>
                <c:pt idx="14">
                  <c:v>102.79</c:v>
                </c:pt>
                <c:pt idx="15">
                  <c:v>102.8</c:v>
                </c:pt>
                <c:pt idx="16">
                  <c:v>101.77</c:v>
                </c:pt>
                <c:pt idx="17">
                  <c:v>100.63</c:v>
                </c:pt>
                <c:pt idx="18">
                  <c:v>101.46000000000002</c:v>
                </c:pt>
                <c:pt idx="19">
                  <c:v>101.74000000000002</c:v>
                </c:pt>
                <c:pt idx="20">
                  <c:v>101.86</c:v>
                </c:pt>
                <c:pt idx="21">
                  <c:v>101.05</c:v>
                </c:pt>
                <c:pt idx="22">
                  <c:v>101.3</c:v>
                </c:pt>
                <c:pt idx="23">
                  <c:v>101.24000000000002</c:v>
                </c:pt>
                <c:pt idx="24">
                  <c:v>99.56</c:v>
                </c:pt>
                <c:pt idx="25">
                  <c:v>101.38</c:v>
                </c:pt>
                <c:pt idx="26">
                  <c:v>102.55</c:v>
                </c:pt>
                <c:pt idx="27">
                  <c:v>101.9</c:v>
                </c:pt>
                <c:pt idx="28">
                  <c:v>101.32</c:v>
                </c:pt>
                <c:pt idx="29">
                  <c:v>101.13</c:v>
                </c:pt>
                <c:pt idx="30">
                  <c:v>100.97</c:v>
                </c:pt>
                <c:pt idx="31">
                  <c:v>101.16999999999999</c:v>
                </c:pt>
                <c:pt idx="32">
                  <c:v>101.51</c:v>
                </c:pt>
                <c:pt idx="33">
                  <c:v>102.33</c:v>
                </c:pt>
                <c:pt idx="34">
                  <c:v>102.77</c:v>
                </c:pt>
                <c:pt idx="35">
                  <c:v>103.11999999999999</c:v>
                </c:pt>
              </c:numCache>
            </c:numRef>
          </c:val>
          <c:smooth val="0"/>
        </c:ser>
        <c:ser>
          <c:idx val="1"/>
          <c:order val="1"/>
          <c:tx>
            <c:strRef>
              <c:f>Sheet1!$B$61</c:f>
              <c:strCache>
                <c:ptCount val="1"/>
                <c:pt idx="0">
                  <c:v>REER</c:v>
                </c:pt>
              </c:strCache>
            </c:strRef>
          </c:tx>
          <c:spPr>
            <a:ln w="47625"/>
          </c:spPr>
          <c:marker>
            <c:symbol val="none"/>
          </c:marker>
          <c:cat>
            <c:strRef>
              <c:f>Sheet1!$C$59:$AL$59</c:f>
              <c:strCache>
                <c:ptCount val="36"/>
                <c:pt idx="0">
                  <c:v>JAN 2010 </c:v>
                </c:pt>
                <c:pt idx="1">
                  <c:v>FEB 2010 </c:v>
                </c:pt>
                <c:pt idx="2">
                  <c:v>MAR 2010 </c:v>
                </c:pt>
                <c:pt idx="3">
                  <c:v>APR 2010 </c:v>
                </c:pt>
                <c:pt idx="4">
                  <c:v>MAY 2010 </c:v>
                </c:pt>
                <c:pt idx="5">
                  <c:v>JUN 2010 </c:v>
                </c:pt>
                <c:pt idx="6">
                  <c:v>JUL 2010 </c:v>
                </c:pt>
                <c:pt idx="7">
                  <c:v>AUG 2010 </c:v>
                </c:pt>
                <c:pt idx="8">
                  <c:v>SEP 2010 </c:v>
                </c:pt>
                <c:pt idx="9">
                  <c:v>OCT 2010 r</c:v>
                </c:pt>
                <c:pt idx="10">
                  <c:v>NOV 2010 r</c:v>
                </c:pt>
                <c:pt idx="11">
                  <c:v>DEC 2010 r</c:v>
                </c:pt>
                <c:pt idx="12">
                  <c:v>JAN 2011 r</c:v>
                </c:pt>
                <c:pt idx="13">
                  <c:v>FEB 2011 r</c:v>
                </c:pt>
                <c:pt idx="14">
                  <c:v>MAR 2011 </c:v>
                </c:pt>
                <c:pt idx="15">
                  <c:v>APR 2011 </c:v>
                </c:pt>
                <c:pt idx="16">
                  <c:v>MAY 2011 r</c:v>
                </c:pt>
                <c:pt idx="17">
                  <c:v>JUN 2011 r</c:v>
                </c:pt>
                <c:pt idx="18">
                  <c:v>JUL 2011 r</c:v>
                </c:pt>
                <c:pt idx="19">
                  <c:v>AUG 2011 r</c:v>
                </c:pt>
                <c:pt idx="20">
                  <c:v>SEP 2011 </c:v>
                </c:pt>
                <c:pt idx="21">
                  <c:v>OCT 2011 </c:v>
                </c:pt>
                <c:pt idx="22">
                  <c:v>NOV 2011 r</c:v>
                </c:pt>
                <c:pt idx="23">
                  <c:v>DEC 2011 r</c:v>
                </c:pt>
                <c:pt idx="24">
                  <c:v>JAN 2012 r</c:v>
                </c:pt>
                <c:pt idx="25">
                  <c:v>FEB 2012 r</c:v>
                </c:pt>
                <c:pt idx="26">
                  <c:v>MAR 2012 r</c:v>
                </c:pt>
                <c:pt idx="27">
                  <c:v>APR 2012 r</c:v>
                </c:pt>
                <c:pt idx="28">
                  <c:v>MAY 2012 r</c:v>
                </c:pt>
                <c:pt idx="29">
                  <c:v>JUN 2012 </c:v>
                </c:pt>
                <c:pt idx="30">
                  <c:v>JUL 2012 </c:v>
                </c:pt>
                <c:pt idx="31">
                  <c:v>AUG 2012 r</c:v>
                </c:pt>
                <c:pt idx="32">
                  <c:v>SEP 2012 </c:v>
                </c:pt>
                <c:pt idx="33">
                  <c:v>OCT 2012 r</c:v>
                </c:pt>
                <c:pt idx="34">
                  <c:v>NOV 2012 r</c:v>
                </c:pt>
                <c:pt idx="35">
                  <c:v>DEC 2012 </c:v>
                </c:pt>
              </c:strCache>
            </c:strRef>
          </c:cat>
          <c:val>
            <c:numRef>
              <c:f>Sheet1!$C$61:$AL$61</c:f>
              <c:numCache>
                <c:formatCode>#,##0.00_);\(#,##0.00\)</c:formatCode>
                <c:ptCount val="36"/>
                <c:pt idx="0">
                  <c:v>98.56</c:v>
                </c:pt>
                <c:pt idx="1">
                  <c:v>99.42</c:v>
                </c:pt>
                <c:pt idx="2">
                  <c:v>100.88</c:v>
                </c:pt>
                <c:pt idx="3">
                  <c:v>102.14</c:v>
                </c:pt>
                <c:pt idx="4">
                  <c:v>103.51</c:v>
                </c:pt>
                <c:pt idx="5">
                  <c:v>104.01</c:v>
                </c:pt>
                <c:pt idx="6">
                  <c:v>102.32</c:v>
                </c:pt>
                <c:pt idx="7">
                  <c:v>102.98</c:v>
                </c:pt>
                <c:pt idx="8">
                  <c:v>104.71000000000002</c:v>
                </c:pt>
                <c:pt idx="9">
                  <c:v>104.85</c:v>
                </c:pt>
                <c:pt idx="10">
                  <c:v>105.6</c:v>
                </c:pt>
                <c:pt idx="11">
                  <c:v>105.31</c:v>
                </c:pt>
                <c:pt idx="12">
                  <c:v>102.8</c:v>
                </c:pt>
                <c:pt idx="13">
                  <c:v>101.89</c:v>
                </c:pt>
                <c:pt idx="14">
                  <c:v>102.17999999999998</c:v>
                </c:pt>
                <c:pt idx="15">
                  <c:v>103.5</c:v>
                </c:pt>
                <c:pt idx="16">
                  <c:v>102.6</c:v>
                </c:pt>
                <c:pt idx="17">
                  <c:v>101.38</c:v>
                </c:pt>
                <c:pt idx="18">
                  <c:v>101.88</c:v>
                </c:pt>
                <c:pt idx="19">
                  <c:v>102.29</c:v>
                </c:pt>
                <c:pt idx="20">
                  <c:v>101.89</c:v>
                </c:pt>
                <c:pt idx="21">
                  <c:v>101.02</c:v>
                </c:pt>
                <c:pt idx="22">
                  <c:v>101.6</c:v>
                </c:pt>
                <c:pt idx="23">
                  <c:v>100.94000000000005</c:v>
                </c:pt>
                <c:pt idx="24">
                  <c:v>99.28</c:v>
                </c:pt>
                <c:pt idx="25">
                  <c:v>101.49000000000002</c:v>
                </c:pt>
                <c:pt idx="26">
                  <c:v>102.54</c:v>
                </c:pt>
                <c:pt idx="27">
                  <c:v>102.34</c:v>
                </c:pt>
                <c:pt idx="28">
                  <c:v>102.07</c:v>
                </c:pt>
                <c:pt idx="29">
                  <c:v>102.03</c:v>
                </c:pt>
                <c:pt idx="30">
                  <c:v>101.88</c:v>
                </c:pt>
                <c:pt idx="31">
                  <c:v>101.97</c:v>
                </c:pt>
                <c:pt idx="32">
                  <c:v>102.35</c:v>
                </c:pt>
                <c:pt idx="33">
                  <c:v>103.11</c:v>
                </c:pt>
                <c:pt idx="34">
                  <c:v>103.36999999999999</c:v>
                </c:pt>
                <c:pt idx="35">
                  <c:v>103.84</c:v>
                </c:pt>
              </c:numCache>
            </c:numRef>
          </c:val>
          <c:smooth val="0"/>
        </c:ser>
        <c:dLbls>
          <c:showLegendKey val="0"/>
          <c:showVal val="0"/>
          <c:showCatName val="0"/>
          <c:showSerName val="0"/>
          <c:showPercent val="0"/>
          <c:showBubbleSize val="0"/>
        </c:dLbls>
        <c:marker val="1"/>
        <c:smooth val="0"/>
        <c:axId val="105847808"/>
        <c:axId val="105861888"/>
      </c:lineChart>
      <c:catAx>
        <c:axId val="105847808"/>
        <c:scaling>
          <c:orientation val="minMax"/>
        </c:scaling>
        <c:delete val="0"/>
        <c:axPos val="b"/>
        <c:majorTickMark val="none"/>
        <c:minorTickMark val="none"/>
        <c:tickLblPos val="nextTo"/>
        <c:crossAx val="105861888"/>
        <c:crosses val="autoZero"/>
        <c:auto val="1"/>
        <c:lblAlgn val="ctr"/>
        <c:lblOffset val="100"/>
        <c:noMultiLvlLbl val="0"/>
      </c:catAx>
      <c:valAx>
        <c:axId val="105861888"/>
        <c:scaling>
          <c:orientation val="minMax"/>
        </c:scaling>
        <c:delete val="0"/>
        <c:axPos val="l"/>
        <c:majorGridlines/>
        <c:title>
          <c:tx>
            <c:rich>
              <a:bodyPr/>
              <a:lstStyle/>
              <a:p>
                <a:pPr>
                  <a:defRPr/>
                </a:pPr>
                <a:r>
                  <a:rPr lang="en-US"/>
                  <a:t>2007=100</a:t>
                </a:r>
              </a:p>
            </c:rich>
          </c:tx>
          <c:layout/>
          <c:overlay val="0"/>
        </c:title>
        <c:numFmt formatCode="#,##0.00_);\(#,##0.00\)" sourceLinked="1"/>
        <c:majorTickMark val="none"/>
        <c:minorTickMark val="none"/>
        <c:tickLblPos val="nextTo"/>
        <c:crossAx val="105847808"/>
        <c:crosses val="autoZero"/>
        <c:crossBetween val="between"/>
      </c:valAx>
    </c:plotArea>
    <c:legend>
      <c:legendPos val="r"/>
      <c:layout/>
      <c:overlay val="0"/>
      <c:txPr>
        <a:bodyPr/>
        <a:lstStyle/>
        <a:p>
          <a:pPr>
            <a:defRPr sz="1200" b="1"/>
          </a:pPr>
          <a:endParaRPr lang="th-TH"/>
        </a:p>
      </c:txPr>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pitchFamily="34" charset="0"/>
              </a:defRPr>
            </a:lvl1pPr>
          </a:lstStyle>
          <a:p>
            <a:endParaRPr lang="en-US"/>
          </a:p>
        </p:txBody>
      </p:sp>
      <p:sp>
        <p:nvSpPr>
          <p:cNvPr id="77827"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pitchFamily="34" charset="0"/>
              </a:defRPr>
            </a:lvl1pPr>
          </a:lstStyle>
          <a:p>
            <a:endParaRPr lang="en-US"/>
          </a:p>
        </p:txBody>
      </p:sp>
      <p:sp>
        <p:nvSpPr>
          <p:cNvPr id="77828"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pitchFamily="34" charset="0"/>
              </a:defRPr>
            </a:lvl1pPr>
          </a:lstStyle>
          <a:p>
            <a:r>
              <a:rPr lang="en-US"/>
              <a:t>Macroeconomic Policy Management</a:t>
            </a:r>
          </a:p>
        </p:txBody>
      </p:sp>
      <p:sp>
        <p:nvSpPr>
          <p:cNvPr id="77829"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pitchFamily="34" charset="0"/>
              </a:defRPr>
            </a:lvl1pPr>
          </a:lstStyle>
          <a:p>
            <a:fld id="{B159C70A-BC25-49C3-89FB-20B85D9C8733}" type="slidenum">
              <a:rPr lang="en-US"/>
              <a:pPr/>
              <a:t>‹#›</a:t>
            </a:fld>
            <a:endParaRPr lang="en-US"/>
          </a:p>
        </p:txBody>
      </p:sp>
    </p:spTree>
    <p:extLst>
      <p:ext uri="{BB962C8B-B14F-4D97-AF65-F5344CB8AC3E}">
        <p14:creationId xmlns:p14="http://schemas.microsoft.com/office/powerpoint/2010/main" val="12300903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pitchFamily="34" charset="0"/>
              </a:defRPr>
            </a:lvl1pPr>
          </a:lstStyle>
          <a:p>
            <a:endParaRPr lang="en-US"/>
          </a:p>
        </p:txBody>
      </p:sp>
      <p:sp>
        <p:nvSpPr>
          <p:cNvPr id="7171"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pitchFamily="34" charset="0"/>
              </a:defRPr>
            </a:lvl1pPr>
          </a:lstStyle>
          <a:p>
            <a:endParaRPr lang="en-US"/>
          </a:p>
        </p:txBody>
      </p:sp>
      <p:sp>
        <p:nvSpPr>
          <p:cNvPr id="7172"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74"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pitchFamily="34" charset="0"/>
              </a:defRPr>
            </a:lvl1pPr>
          </a:lstStyle>
          <a:p>
            <a:r>
              <a:rPr lang="en-US"/>
              <a:t>Macroeconomic Policy Management</a:t>
            </a:r>
          </a:p>
        </p:txBody>
      </p:sp>
      <p:sp>
        <p:nvSpPr>
          <p:cNvPr id="7175"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pitchFamily="34" charset="0"/>
              </a:defRPr>
            </a:lvl1pPr>
          </a:lstStyle>
          <a:p>
            <a:fld id="{D37E18D2-DE7C-4B9D-9B94-002CC7DD659A}" type="slidenum">
              <a:rPr lang="en-US"/>
              <a:pPr/>
              <a:t>‹#›</a:t>
            </a:fld>
            <a:endParaRPr lang="en-US"/>
          </a:p>
        </p:txBody>
      </p:sp>
    </p:spTree>
    <p:extLst>
      <p:ext uri="{BB962C8B-B14F-4D97-AF65-F5344CB8AC3E}">
        <p14:creationId xmlns:p14="http://schemas.microsoft.com/office/powerpoint/2010/main" val="1692861645"/>
      </p:ext>
    </p:extLst>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Macroeconomic Policy Management</a:t>
            </a:r>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
        <p:nvSpPr>
          <p:cNvPr id="6" name="Slide Number Placeholder 5"/>
          <p:cNvSpPr>
            <a:spLocks noGrp="1"/>
          </p:cNvSpPr>
          <p:nvPr>
            <p:ph type="sldNum" sz="quarter" idx="12"/>
          </p:nvPr>
        </p:nvSpPr>
        <p:spPr/>
        <p:txBody>
          <a:bodyPr/>
          <a:lstStyle/>
          <a:p>
            <a:fld id="{BCFF85CB-F838-4505-B782-37318C0B35FE}" type="slidenum">
              <a:rPr lang="en-US"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
        <p:nvSpPr>
          <p:cNvPr id="6" name="Slide Number Placeholder 5"/>
          <p:cNvSpPr>
            <a:spLocks noGrp="1"/>
          </p:cNvSpPr>
          <p:nvPr>
            <p:ph type="sldNum" sz="quarter" idx="12"/>
          </p:nvPr>
        </p:nvSpPr>
        <p:spPr/>
        <p:txBody>
          <a:bodyPr/>
          <a:lstStyle/>
          <a:p>
            <a:fld id="{4F6B53FF-C48C-469B-991F-2562A47F6C33}" type="slidenum">
              <a:rPr lang="en-US"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
        <p:nvSpPr>
          <p:cNvPr id="6" name="Slide Number Placeholder 5"/>
          <p:cNvSpPr>
            <a:spLocks noGrp="1"/>
          </p:cNvSpPr>
          <p:nvPr>
            <p:ph type="sldNum" sz="quarter" idx="12"/>
          </p:nvPr>
        </p:nvSpPr>
        <p:spPr/>
        <p:txBody>
          <a:bodyPr/>
          <a:lstStyle/>
          <a:p>
            <a:fld id="{9C6E74DB-5B12-4B92-9E1A-A39094C8E68C}" type="slidenum">
              <a:rPr lang="en-US"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r>
              <a:rPr lang="en-US" smtClean="0"/>
              <a:t>EE460: Exchange Rate Policy</a:t>
            </a:r>
            <a:endParaRPr lang="th-TH"/>
          </a:p>
        </p:txBody>
      </p:sp>
      <p:sp>
        <p:nvSpPr>
          <p:cNvPr id="7" name="Slide Number Placeholder 6"/>
          <p:cNvSpPr>
            <a:spLocks noGrp="1"/>
          </p:cNvSpPr>
          <p:nvPr>
            <p:ph type="sldNum" sz="quarter" idx="12"/>
          </p:nvPr>
        </p:nvSpPr>
        <p:spPr/>
        <p:txBody>
          <a:bodyPr/>
          <a:lstStyle/>
          <a:p>
            <a:fld id="{C4CE2ACC-364E-451C-A0FF-5C6216B5DA3C}" type="slidenum">
              <a:rPr lang="en-US"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r>
              <a:rPr lang="en-US" smtClean="0"/>
              <a:t>EE460: Exchange Rate Policy</a:t>
            </a:r>
            <a:endParaRPr lang="th-TH"/>
          </a:p>
        </p:txBody>
      </p:sp>
      <p:sp>
        <p:nvSpPr>
          <p:cNvPr id="9" name="Slide Number Placeholder 8"/>
          <p:cNvSpPr>
            <a:spLocks noGrp="1"/>
          </p:cNvSpPr>
          <p:nvPr>
            <p:ph type="sldNum" sz="quarter" idx="12"/>
          </p:nvPr>
        </p:nvSpPr>
        <p:spPr/>
        <p:txBody>
          <a:bodyPr/>
          <a:lstStyle/>
          <a:p>
            <a:fld id="{366733C8-EB81-4694-9C7A-109A42379E3E}" type="slidenum">
              <a:rPr lang="en-US"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EE460: Exchange Rate Policy</a:t>
            </a:r>
            <a:endParaRPr lang="th-TH"/>
          </a:p>
        </p:txBody>
      </p:sp>
      <p:sp>
        <p:nvSpPr>
          <p:cNvPr id="5" name="Slide Number Placeholder 4"/>
          <p:cNvSpPr>
            <a:spLocks noGrp="1"/>
          </p:cNvSpPr>
          <p:nvPr>
            <p:ph type="sldNum" sz="quarter" idx="12"/>
          </p:nvPr>
        </p:nvSpPr>
        <p:spPr/>
        <p:txBody>
          <a:bodyPr/>
          <a:lstStyle/>
          <a:p>
            <a:fld id="{C12010CA-C523-44DB-B4DB-35C195DC9B78}"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r>
              <a:rPr lang="en-US" smtClean="0"/>
              <a:t>EE460: Exchange Rate Policy</a:t>
            </a:r>
            <a:endParaRPr lang="th-TH"/>
          </a:p>
        </p:txBody>
      </p:sp>
      <p:sp>
        <p:nvSpPr>
          <p:cNvPr id="4" name="Slide Number Placeholder 3"/>
          <p:cNvSpPr>
            <a:spLocks noGrp="1"/>
          </p:cNvSpPr>
          <p:nvPr>
            <p:ph type="sldNum" sz="quarter" idx="12"/>
          </p:nvPr>
        </p:nvSpPr>
        <p:spPr/>
        <p:txBody>
          <a:bodyPr/>
          <a:lstStyle/>
          <a:p>
            <a:fld id="{FAFB9F9F-9789-45F1-A85F-6C184303CA87}"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r>
              <a:rPr lang="en-US" smtClean="0"/>
              <a:t>EE460: Exchange Rate Policy</a:t>
            </a:r>
            <a:endParaRPr lang="th-TH"/>
          </a:p>
        </p:txBody>
      </p:sp>
      <p:sp>
        <p:nvSpPr>
          <p:cNvPr id="7" name="Slide Number Placeholder 6"/>
          <p:cNvSpPr>
            <a:spLocks noGrp="1"/>
          </p:cNvSpPr>
          <p:nvPr>
            <p:ph type="sldNum" sz="quarter" idx="12"/>
          </p:nvPr>
        </p:nvSpPr>
        <p:spPr/>
        <p:txBody>
          <a:bodyPr/>
          <a:lstStyle/>
          <a:p>
            <a:fld id="{405CF454-C91C-4FD0-820D-06768FAC221C}" type="slidenum">
              <a:rPr lang="en-US"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r>
              <a:rPr lang="en-US" smtClean="0"/>
              <a:t>EE460: Exchange Rate Policy</a:t>
            </a:r>
            <a:endParaRPr lang="th-TH"/>
          </a:p>
        </p:txBody>
      </p:sp>
      <p:sp>
        <p:nvSpPr>
          <p:cNvPr id="7" name="Slide Number Placeholder 6"/>
          <p:cNvSpPr>
            <a:spLocks noGrp="1"/>
          </p:cNvSpPr>
          <p:nvPr>
            <p:ph type="sldNum" sz="quarter" idx="12"/>
          </p:nvPr>
        </p:nvSpPr>
        <p:spPr/>
        <p:txBody>
          <a:bodyPr/>
          <a:lstStyle/>
          <a:p>
            <a:fld id="{8DCCA1F4-80B0-4908-9358-33A40915E6A9}" type="slidenum">
              <a:rPr lang="en-US"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
        <p:nvSpPr>
          <p:cNvPr id="6" name="Slide Number Placeholder 5"/>
          <p:cNvSpPr>
            <a:spLocks noGrp="1"/>
          </p:cNvSpPr>
          <p:nvPr>
            <p:ph type="sldNum" sz="quarter" idx="12"/>
          </p:nvPr>
        </p:nvSpPr>
        <p:spPr/>
        <p:txBody>
          <a:bodyPr/>
          <a:lstStyle/>
          <a:p>
            <a:fld id="{4869F26C-92A6-4188-B409-E7614760A9C4}"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
        <p:nvSpPr>
          <p:cNvPr id="6" name="Slide Number Placeholder 5"/>
          <p:cNvSpPr>
            <a:spLocks noGrp="1"/>
          </p:cNvSpPr>
          <p:nvPr>
            <p:ph type="sldNum" sz="quarter" idx="12"/>
          </p:nvPr>
        </p:nvSpPr>
        <p:spPr/>
        <p:txBody>
          <a:bodyPr/>
          <a:lstStyle/>
          <a:p>
            <a:fld id="{3B8788EB-5329-4ADA-9949-91FA7A25FC77}" type="slidenum">
              <a:rPr lang="en-US"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871538" y="192088"/>
            <a:ext cx="8162925" cy="14319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912813" y="1905000"/>
            <a:ext cx="8110537" cy="4191000"/>
          </a:xfrm>
        </p:spPr>
        <p:txBody>
          <a:bodyPr/>
          <a:lstStyle/>
          <a:p>
            <a:endParaRPr lang="en-US"/>
          </a:p>
        </p:txBody>
      </p:sp>
      <p:sp>
        <p:nvSpPr>
          <p:cNvPr id="4" name="Date Placeholder 3"/>
          <p:cNvSpPr>
            <a:spLocks noGrp="1"/>
          </p:cNvSpPr>
          <p:nvPr>
            <p:ph type="dt" sz="half" idx="10"/>
          </p:nvPr>
        </p:nvSpPr>
        <p:spPr>
          <a:xfrm>
            <a:off x="1152525" y="6286500"/>
            <a:ext cx="1905000" cy="457200"/>
          </a:xfrm>
        </p:spPr>
        <p:txBody>
          <a:bodyPr/>
          <a:lstStyle>
            <a:lvl1pPr>
              <a:defRPr/>
            </a:lvl1pPr>
          </a:lstStyle>
          <a:p>
            <a:endParaRPr lang="th-TH"/>
          </a:p>
        </p:txBody>
      </p:sp>
      <p:sp>
        <p:nvSpPr>
          <p:cNvPr id="5" name="Footer Placeholder 4"/>
          <p:cNvSpPr>
            <a:spLocks noGrp="1"/>
          </p:cNvSpPr>
          <p:nvPr>
            <p:ph type="ftr" sz="quarter" idx="11"/>
          </p:nvPr>
        </p:nvSpPr>
        <p:spPr>
          <a:xfrm>
            <a:off x="3590925" y="6286500"/>
            <a:ext cx="2895600" cy="457200"/>
          </a:xfrm>
        </p:spPr>
        <p:txBody>
          <a:bodyPr/>
          <a:lstStyle>
            <a:lvl1pPr>
              <a:defRPr/>
            </a:lvl1pPr>
          </a:lstStyle>
          <a:p>
            <a:r>
              <a:rPr lang="en-US" smtClean="0"/>
              <a:t>EE460: Exchange Rate Policy</a:t>
            </a:r>
            <a:endParaRPr lang="th-TH"/>
          </a:p>
        </p:txBody>
      </p:sp>
      <p:sp>
        <p:nvSpPr>
          <p:cNvPr id="6" name="Slide Number Placeholder 5"/>
          <p:cNvSpPr>
            <a:spLocks noGrp="1"/>
          </p:cNvSpPr>
          <p:nvPr>
            <p:ph type="sldNum" sz="quarter" idx="12"/>
          </p:nvPr>
        </p:nvSpPr>
        <p:spPr>
          <a:xfrm>
            <a:off x="7019925" y="6286500"/>
            <a:ext cx="1905000" cy="457200"/>
          </a:xfrm>
        </p:spPr>
        <p:txBody>
          <a:bodyPr/>
          <a:lstStyle>
            <a:lvl1pPr>
              <a:defRPr/>
            </a:lvl1pPr>
          </a:lstStyle>
          <a:p>
            <a:fld id="{41124981-61B3-4F49-9278-D098692FF01A}"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EE460: Exchange Rate Policy</a:t>
            </a: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49182C-1F96-452C-8D2E-BE37CC5099B2}"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3.wmf"/></Relationships>
</file>

<file path=ppt/slides/_rels/slide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5.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7.emf"/><Relationship Id="rId4" Type="http://schemas.openxmlformats.org/officeDocument/2006/relationships/oleObject" Target="../embeddings/Microsoft_Excel_97-2003_Worksheet1.xls"/></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8.emf"/><Relationship Id="rId4" Type="http://schemas.openxmlformats.org/officeDocument/2006/relationships/oleObject" Target="../embeddings/Microsoft_Excel_97-2003_Worksheet2.xls"/></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827088" y="2033588"/>
            <a:ext cx="7678737" cy="707886"/>
          </a:xfrm>
        </p:spPr>
        <p:txBody>
          <a:bodyPr>
            <a:normAutofit fontScale="90000"/>
          </a:bodyPr>
          <a:lstStyle/>
          <a:p>
            <a:r>
              <a:rPr lang="en-US" sz="4000" dirty="0"/>
              <a:t>EE460: </a:t>
            </a:r>
            <a:r>
              <a:rPr lang="en-US" sz="3600" dirty="0" smtClean="0"/>
              <a:t>Exchange </a:t>
            </a:r>
            <a:r>
              <a:rPr lang="en-US" sz="3600" dirty="0"/>
              <a:t>Rate </a:t>
            </a:r>
            <a:r>
              <a:rPr lang="en-US" sz="3600" dirty="0" smtClean="0"/>
              <a:t>Policy</a:t>
            </a:r>
            <a:br>
              <a:rPr lang="en-US" sz="3600" dirty="0" smtClean="0"/>
            </a:br>
            <a:r>
              <a:rPr lang="en-US" sz="3600" dirty="0" smtClean="0"/>
              <a:t>lessons from the past</a:t>
            </a:r>
            <a:endParaRPr lang="en-US" sz="3600" dirty="0"/>
          </a:p>
        </p:txBody>
      </p:sp>
      <p:sp>
        <p:nvSpPr>
          <p:cNvPr id="2051" name="Rectangle 3"/>
          <p:cNvSpPr>
            <a:spLocks noGrp="1" noChangeArrowheads="1"/>
          </p:cNvSpPr>
          <p:nvPr>
            <p:ph type="subTitle" idx="1"/>
          </p:nvPr>
        </p:nvSpPr>
        <p:spPr>
          <a:xfrm>
            <a:off x="2209800" y="3429000"/>
            <a:ext cx="4437063" cy="3114675"/>
          </a:xfrm>
        </p:spPr>
        <p:txBody>
          <a:bodyPr/>
          <a:lstStyle/>
          <a:p>
            <a:r>
              <a:rPr lang="en-US" dirty="0" err="1"/>
              <a:t>Bhanupong</a:t>
            </a:r>
            <a:endParaRPr lang="en-US" dirty="0"/>
          </a:p>
          <a:p>
            <a:r>
              <a:rPr lang="en-US" dirty="0"/>
              <a:t>Lecture </a:t>
            </a:r>
            <a:r>
              <a:rPr lang="en-US" dirty="0" smtClean="0"/>
              <a:t>22</a:t>
            </a:r>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14282" y="428604"/>
            <a:ext cx="8162925" cy="762000"/>
          </a:xfrm>
        </p:spPr>
        <p:txBody>
          <a:bodyPr/>
          <a:lstStyle/>
          <a:p>
            <a:r>
              <a:rPr lang="en-US" dirty="0" smtClean="0"/>
              <a:t>Outline</a:t>
            </a:r>
            <a:endParaRPr lang="en-US" dirty="0"/>
          </a:p>
        </p:txBody>
      </p:sp>
      <p:sp>
        <p:nvSpPr>
          <p:cNvPr id="3075" name="Rectangle 3"/>
          <p:cNvSpPr>
            <a:spLocks noGrp="1" noChangeArrowheads="1"/>
          </p:cNvSpPr>
          <p:nvPr>
            <p:ph idx="1"/>
          </p:nvPr>
        </p:nvSpPr>
        <p:spPr/>
        <p:txBody>
          <a:bodyPr/>
          <a:lstStyle/>
          <a:p>
            <a:r>
              <a:rPr lang="en-US" dirty="0"/>
              <a:t>Adverse consequences of capital inflows and Thailand</a:t>
            </a:r>
            <a:r>
              <a:rPr lang="en-US" dirty="0">
                <a:latin typeface="Times New Roman"/>
              </a:rPr>
              <a:t>’</a:t>
            </a:r>
            <a:r>
              <a:rPr lang="en-US" dirty="0"/>
              <a:t>s optimal policy </a:t>
            </a:r>
            <a:r>
              <a:rPr lang="en-US" dirty="0" smtClean="0"/>
              <a:t>mix</a:t>
            </a:r>
          </a:p>
          <a:p>
            <a:r>
              <a:rPr lang="en-US" dirty="0" smtClean="0"/>
              <a:t>Dutch Disease</a:t>
            </a:r>
          </a:p>
          <a:p>
            <a:r>
              <a:rPr lang="en-US" dirty="0" smtClean="0"/>
              <a:t>Definition of  the real exchange rate</a:t>
            </a:r>
            <a:endParaRPr lang="en-US" dirty="0"/>
          </a:p>
          <a:p>
            <a:r>
              <a:rPr lang="en-US" dirty="0"/>
              <a:t>Implications of a flexible exchange </a:t>
            </a:r>
            <a:r>
              <a:rPr lang="en-US" dirty="0" smtClean="0"/>
              <a:t>rate regime</a:t>
            </a:r>
            <a:endParaRPr lang="en-US" dirty="0"/>
          </a:p>
          <a:p>
            <a:r>
              <a:rPr lang="en-US" dirty="0" err="1"/>
              <a:t>Contractionary</a:t>
            </a:r>
            <a:r>
              <a:rPr lang="en-US" dirty="0"/>
              <a:t> effect of </a:t>
            </a:r>
            <a:r>
              <a:rPr lang="en-US" dirty="0" smtClean="0"/>
              <a:t>devaluation</a:t>
            </a:r>
          </a:p>
          <a:p>
            <a:r>
              <a:rPr lang="en-US" dirty="0" smtClean="0"/>
              <a:t>Exchange rate policy and external shocks</a:t>
            </a:r>
            <a:endParaRPr lang="en-US"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026"/>
          <p:cNvSpPr>
            <a:spLocks noGrp="1" noChangeArrowheads="1"/>
          </p:cNvSpPr>
          <p:nvPr>
            <p:ph type="title"/>
          </p:nvPr>
        </p:nvSpPr>
        <p:spPr>
          <a:xfrm>
            <a:off x="871538" y="557213"/>
            <a:ext cx="8162925" cy="1066800"/>
          </a:xfrm>
        </p:spPr>
        <p:txBody>
          <a:bodyPr/>
          <a:lstStyle/>
          <a:p>
            <a:r>
              <a:rPr lang="en-US" sz="3200"/>
              <a:t>T</a:t>
            </a:r>
            <a:r>
              <a:rPr lang="th-TH" sz="3200"/>
              <a:t>he fixed exchange rate system</a:t>
            </a:r>
            <a:r>
              <a:rPr lang="en-US" sz="3200"/>
              <a:t> prior to the 1997 crisis </a:t>
            </a:r>
            <a:endParaRPr lang="th-TH" sz="3200"/>
          </a:p>
        </p:txBody>
      </p:sp>
      <p:sp>
        <p:nvSpPr>
          <p:cNvPr id="78851" name="Rectangle 1027"/>
          <p:cNvSpPr>
            <a:spLocks noGrp="1" noChangeArrowheads="1"/>
          </p:cNvSpPr>
          <p:nvPr>
            <p:ph idx="1"/>
          </p:nvPr>
        </p:nvSpPr>
        <p:spPr/>
        <p:txBody>
          <a:bodyPr/>
          <a:lstStyle/>
          <a:p>
            <a:pPr>
              <a:lnSpc>
                <a:spcPct val="90000"/>
              </a:lnSpc>
            </a:pPr>
            <a:r>
              <a:rPr lang="en-US" sz="2800" dirty="0"/>
              <a:t>Volatility in exchange rates creates risks and uncertainties in trade and investment.</a:t>
            </a:r>
          </a:p>
          <a:p>
            <a:pPr>
              <a:lnSpc>
                <a:spcPct val="90000"/>
              </a:lnSpc>
            </a:pPr>
            <a:r>
              <a:rPr lang="th-TH" sz="2800" dirty="0"/>
              <a:t>A fixed exchange rate regime can create an illusion of a zero-exchange rate risk.</a:t>
            </a:r>
          </a:p>
          <a:p>
            <a:pPr>
              <a:lnSpc>
                <a:spcPct val="90000"/>
              </a:lnSpc>
            </a:pPr>
            <a:r>
              <a:rPr lang="th-TH" sz="2800" dirty="0"/>
              <a:t>Premature relaxation of capital controls encouraged over-borrowing in foreign currencies</a:t>
            </a:r>
            <a:r>
              <a:rPr lang="en-US" sz="2800" dirty="0"/>
              <a:t> because of zero exchange rate risk</a:t>
            </a:r>
            <a:r>
              <a:rPr lang="th-TH" sz="2800" dirty="0"/>
              <a:t>.</a:t>
            </a:r>
          </a:p>
          <a:p>
            <a:pPr>
              <a:lnSpc>
                <a:spcPct val="90000"/>
              </a:lnSpc>
            </a:pPr>
            <a:r>
              <a:rPr lang="th-TH" sz="2800" dirty="0"/>
              <a:t>Currency and maturity mismatching of Thai commercial banks generated their over-exposure to external shocks.</a:t>
            </a:r>
            <a:endParaRPr lang="th-TH" sz="24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EE460: Exchange Rate Policy</a:t>
            </a:r>
            <a:endParaRPr lang="th-TH"/>
          </a:p>
        </p:txBody>
      </p:sp>
      <p:graphicFrame>
        <p:nvGraphicFramePr>
          <p:cNvPr id="5" name="Chart 4"/>
          <p:cNvGraphicFramePr/>
          <p:nvPr/>
        </p:nvGraphicFramePr>
        <p:xfrm>
          <a:off x="533400" y="381000"/>
          <a:ext cx="8229600" cy="6019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EE460: Exchange Rate Policy</a:t>
            </a:r>
            <a:endParaRPr lang="th-TH"/>
          </a:p>
        </p:txBody>
      </p:sp>
      <p:sp>
        <p:nvSpPr>
          <p:cNvPr id="7" name="Title 6"/>
          <p:cNvSpPr>
            <a:spLocks noGrp="1"/>
          </p:cNvSpPr>
          <p:nvPr>
            <p:ph type="title" idx="4294967295"/>
          </p:nvPr>
        </p:nvSpPr>
        <p:spPr>
          <a:xfrm>
            <a:off x="0" y="274638"/>
            <a:ext cx="8229600" cy="1143000"/>
          </a:xfrm>
        </p:spPr>
        <p:txBody>
          <a:bodyPr/>
          <a:lstStyle/>
          <a:p>
            <a:r>
              <a:rPr lang="en-US" dirty="0" smtClean="0"/>
              <a:t>Nominal and real exchange rates</a:t>
            </a:r>
            <a:endParaRPr lang="th-TH" dirty="0"/>
          </a:p>
        </p:txBody>
      </p:sp>
      <p:graphicFrame>
        <p:nvGraphicFramePr>
          <p:cNvPr id="244739" name="Object 3"/>
          <p:cNvGraphicFramePr>
            <a:graphicFrameLocks noChangeAspect="1"/>
          </p:cNvGraphicFramePr>
          <p:nvPr/>
        </p:nvGraphicFramePr>
        <p:xfrm>
          <a:off x="1143000" y="1981200"/>
          <a:ext cx="2806700" cy="4010025"/>
        </p:xfrm>
        <a:graphic>
          <a:graphicData uri="http://schemas.openxmlformats.org/presentationml/2006/ole">
            <mc:AlternateContent xmlns:mc="http://schemas.openxmlformats.org/markup-compatibility/2006">
              <mc:Choice xmlns:v="urn:schemas-microsoft-com:vml" Requires="v">
                <p:oleObj spid="_x0000_s244747" name="Equation" r:id="rId3" imgW="888840" imgH="1269720" progId="">
                  <p:embed/>
                </p:oleObj>
              </mc:Choice>
              <mc:Fallback>
                <p:oleObj name="Equation" r:id="rId3" imgW="888840" imgH="1269720"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981200"/>
                        <a:ext cx="2806700" cy="401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EE460: Exchange Rate Policy</a:t>
            </a:r>
            <a:endParaRPr lang="th-TH"/>
          </a:p>
        </p:txBody>
      </p:sp>
      <p:sp>
        <p:nvSpPr>
          <p:cNvPr id="4" name="Title 3"/>
          <p:cNvSpPr>
            <a:spLocks noGrp="1"/>
          </p:cNvSpPr>
          <p:nvPr>
            <p:ph type="title" idx="4294967295"/>
          </p:nvPr>
        </p:nvSpPr>
        <p:spPr>
          <a:xfrm>
            <a:off x="0" y="274638"/>
            <a:ext cx="8229600" cy="1143000"/>
          </a:xfrm>
        </p:spPr>
        <p:txBody>
          <a:bodyPr>
            <a:normAutofit fontScale="90000"/>
          </a:bodyPr>
          <a:lstStyle/>
          <a:p>
            <a:r>
              <a:rPr lang="en-US" dirty="0" smtClean="0"/>
              <a:t>Nominal and Real Effective Exchange rates</a:t>
            </a:r>
            <a:endParaRPr lang="th-TH" dirty="0"/>
          </a:p>
        </p:txBody>
      </p:sp>
      <p:graphicFrame>
        <p:nvGraphicFramePr>
          <p:cNvPr id="3" name="Object 2"/>
          <p:cNvGraphicFramePr>
            <a:graphicFrameLocks noChangeAspect="1"/>
          </p:cNvGraphicFramePr>
          <p:nvPr/>
        </p:nvGraphicFramePr>
        <p:xfrm>
          <a:off x="762000" y="2362200"/>
          <a:ext cx="7772535" cy="2274888"/>
        </p:xfrm>
        <a:graphic>
          <a:graphicData uri="http://schemas.openxmlformats.org/presentationml/2006/ole">
            <mc:AlternateContent xmlns:mc="http://schemas.openxmlformats.org/markup-compatibility/2006">
              <mc:Choice xmlns:v="urn:schemas-microsoft-com:vml" Requires="v">
                <p:oleObj spid="_x0000_s245770" name="Equation" r:id="rId3" imgW="3644640" imgH="1066680" progId="">
                  <p:embed/>
                </p:oleObj>
              </mc:Choice>
              <mc:Fallback>
                <p:oleObj name="Equation" r:id="rId3" imgW="3644640" imgH="106668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362200"/>
                        <a:ext cx="7772535" cy="2274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r>
              <a:rPr lang="en-US"/>
              <a:t>Capital inflows prior to 1997 crisis</a:t>
            </a:r>
          </a:p>
        </p:txBody>
      </p:sp>
      <p:sp>
        <p:nvSpPr>
          <p:cNvPr id="125955" name="Rectangle 3"/>
          <p:cNvSpPr>
            <a:spLocks noGrp="1" noChangeArrowheads="1"/>
          </p:cNvSpPr>
          <p:nvPr>
            <p:ph idx="1"/>
          </p:nvPr>
        </p:nvSpPr>
        <p:spPr>
          <a:xfrm>
            <a:off x="642910" y="1785926"/>
            <a:ext cx="8380440" cy="4310074"/>
          </a:xfrm>
        </p:spPr>
        <p:txBody>
          <a:bodyPr/>
          <a:lstStyle/>
          <a:p>
            <a:r>
              <a:rPr lang="en-US" dirty="0"/>
              <a:t>A surge in capital inflows into Thailand began in the late 1980s and continued unabated until 1996.</a:t>
            </a:r>
          </a:p>
          <a:p>
            <a:r>
              <a:rPr lang="en-US" dirty="0"/>
              <a:t>The flows brought high economic growth and a surplus in the balance of </a:t>
            </a:r>
            <a:r>
              <a:rPr lang="en-US" dirty="0" smtClean="0"/>
              <a:t>payments and current account deficit.</a:t>
            </a:r>
            <a:endParaRPr lang="en-US"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p:cNvSpPr>
            <a:spLocks noGrp="1"/>
          </p:cNvSpPr>
          <p:nvPr>
            <p:ph type="title" idx="4294967295"/>
          </p:nvPr>
        </p:nvSpPr>
        <p:spPr>
          <a:xfrm>
            <a:off x="500034" y="0"/>
            <a:ext cx="8229600" cy="1143000"/>
          </a:xfrm>
        </p:spPr>
        <p:txBody>
          <a:bodyPr>
            <a:noAutofit/>
          </a:bodyPr>
          <a:lstStyle/>
          <a:p>
            <a:r>
              <a:rPr lang="en-US" sz="2400" b="1" dirty="0" smtClean="0"/>
              <a:t>During the boom: current account deficit, high price level,  and excessive output growth</a:t>
            </a:r>
            <a:endParaRPr lang="th-TH" sz="2400" b="1" dirty="0"/>
          </a:p>
        </p:txBody>
      </p:sp>
      <p:cxnSp>
        <p:nvCxnSpPr>
          <p:cNvPr id="4" name="Straight Connector 3"/>
          <p:cNvCxnSpPr/>
          <p:nvPr/>
        </p:nvCxnSpPr>
        <p:spPr>
          <a:xfrm rot="5400000">
            <a:off x="-35751" y="3393281"/>
            <a:ext cx="450059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214546" y="5643578"/>
            <a:ext cx="478634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2357422" y="3643314"/>
            <a:ext cx="40005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3250397" y="2321711"/>
            <a:ext cx="3143272" cy="1928826"/>
          </a:xfrm>
          <a:prstGeom prst="line">
            <a:avLst/>
          </a:prstGeom>
        </p:spPr>
        <p:style>
          <a:lnRef idx="3">
            <a:schemeClr val="accent1"/>
          </a:lnRef>
          <a:fillRef idx="0">
            <a:schemeClr val="accent1"/>
          </a:fillRef>
          <a:effectRef idx="2">
            <a:schemeClr val="accent1"/>
          </a:effectRef>
          <a:fontRef idx="minor">
            <a:schemeClr val="tx1"/>
          </a:fontRef>
        </p:style>
      </p:cxnSp>
      <p:sp>
        <p:nvSpPr>
          <p:cNvPr id="13" name="TextBox 12"/>
          <p:cNvSpPr txBox="1"/>
          <p:nvPr/>
        </p:nvSpPr>
        <p:spPr>
          <a:xfrm>
            <a:off x="6000760" y="4714884"/>
            <a:ext cx="678391" cy="461665"/>
          </a:xfrm>
          <a:prstGeom prst="rect">
            <a:avLst/>
          </a:prstGeom>
          <a:noFill/>
        </p:spPr>
        <p:txBody>
          <a:bodyPr wrap="none" rtlCol="0">
            <a:spAutoFit/>
          </a:bodyPr>
          <a:lstStyle/>
          <a:p>
            <a:r>
              <a:rPr lang="en-US" dirty="0" smtClean="0"/>
              <a:t>AD</a:t>
            </a:r>
            <a:endParaRPr lang="th-TH" dirty="0"/>
          </a:p>
        </p:txBody>
      </p:sp>
      <p:cxnSp>
        <p:nvCxnSpPr>
          <p:cNvPr id="15" name="Straight Connector 14"/>
          <p:cNvCxnSpPr/>
          <p:nvPr/>
        </p:nvCxnSpPr>
        <p:spPr>
          <a:xfrm rot="5400000" flipH="1" flipV="1">
            <a:off x="3071802" y="1928802"/>
            <a:ext cx="3143272" cy="3143272"/>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6" name="TextBox 15"/>
          <p:cNvSpPr txBox="1"/>
          <p:nvPr/>
        </p:nvSpPr>
        <p:spPr>
          <a:xfrm>
            <a:off x="6500826" y="1857364"/>
            <a:ext cx="641522" cy="461665"/>
          </a:xfrm>
          <a:prstGeom prst="rect">
            <a:avLst/>
          </a:prstGeom>
          <a:noFill/>
        </p:spPr>
        <p:txBody>
          <a:bodyPr wrap="none" rtlCol="0">
            <a:spAutoFit/>
          </a:bodyPr>
          <a:lstStyle/>
          <a:p>
            <a:r>
              <a:rPr lang="en-US" dirty="0" smtClean="0"/>
              <a:t>AS</a:t>
            </a:r>
            <a:endParaRPr lang="th-TH" dirty="0"/>
          </a:p>
        </p:txBody>
      </p:sp>
      <p:sp>
        <p:nvSpPr>
          <p:cNvPr id="17" name="TextBox 16"/>
          <p:cNvSpPr txBox="1"/>
          <p:nvPr/>
        </p:nvSpPr>
        <p:spPr>
          <a:xfrm>
            <a:off x="4214810" y="6000768"/>
            <a:ext cx="540533" cy="461665"/>
          </a:xfrm>
          <a:prstGeom prst="rect">
            <a:avLst/>
          </a:prstGeom>
          <a:noFill/>
        </p:spPr>
        <p:txBody>
          <a:bodyPr wrap="none" rtlCol="0">
            <a:spAutoFit/>
          </a:bodyPr>
          <a:lstStyle/>
          <a:p>
            <a:r>
              <a:rPr lang="en-US" dirty="0" err="1" smtClean="0"/>
              <a:t>Yf</a:t>
            </a:r>
            <a:endParaRPr lang="th-TH" dirty="0"/>
          </a:p>
        </p:txBody>
      </p:sp>
      <p:cxnSp>
        <p:nvCxnSpPr>
          <p:cNvPr id="19" name="Straight Connector 18"/>
          <p:cNvCxnSpPr/>
          <p:nvPr/>
        </p:nvCxnSpPr>
        <p:spPr>
          <a:xfrm>
            <a:off x="2643174" y="3429000"/>
            <a:ext cx="2714644" cy="1714512"/>
          </a:xfrm>
          <a:prstGeom prst="line">
            <a:avLst/>
          </a:prstGeom>
        </p:spPr>
        <p:style>
          <a:lnRef idx="3">
            <a:schemeClr val="accent2"/>
          </a:lnRef>
          <a:fillRef idx="0">
            <a:schemeClr val="accent2"/>
          </a:fillRef>
          <a:effectRef idx="2">
            <a:schemeClr val="accent2"/>
          </a:effectRef>
          <a:fontRef idx="minor">
            <a:schemeClr val="tx1"/>
          </a:fontRef>
        </p:style>
      </p:cxnSp>
      <p:sp>
        <p:nvSpPr>
          <p:cNvPr id="20" name="TextBox 19"/>
          <p:cNvSpPr txBox="1"/>
          <p:nvPr/>
        </p:nvSpPr>
        <p:spPr>
          <a:xfrm>
            <a:off x="4714876" y="5143512"/>
            <a:ext cx="1168910" cy="461665"/>
          </a:xfrm>
          <a:prstGeom prst="rect">
            <a:avLst/>
          </a:prstGeom>
          <a:noFill/>
        </p:spPr>
        <p:txBody>
          <a:bodyPr wrap="none" rtlCol="0">
            <a:spAutoFit/>
          </a:bodyPr>
          <a:lstStyle/>
          <a:p>
            <a:r>
              <a:rPr lang="en-US" dirty="0" smtClean="0"/>
              <a:t>NX=0</a:t>
            </a:r>
            <a:endParaRPr lang="th-TH" dirty="0"/>
          </a:p>
        </p:txBody>
      </p:sp>
      <p:sp>
        <p:nvSpPr>
          <p:cNvPr id="21" name="TextBox 20"/>
          <p:cNvSpPr txBox="1"/>
          <p:nvPr/>
        </p:nvSpPr>
        <p:spPr>
          <a:xfrm>
            <a:off x="6858016" y="5715016"/>
            <a:ext cx="410690" cy="461665"/>
          </a:xfrm>
          <a:prstGeom prst="rect">
            <a:avLst/>
          </a:prstGeom>
          <a:noFill/>
        </p:spPr>
        <p:txBody>
          <a:bodyPr wrap="none" rtlCol="0">
            <a:spAutoFit/>
          </a:bodyPr>
          <a:lstStyle/>
          <a:p>
            <a:r>
              <a:rPr lang="en-US" dirty="0" smtClean="0"/>
              <a:t>Y</a:t>
            </a:r>
            <a:endParaRPr lang="th-TH" dirty="0"/>
          </a:p>
        </p:txBody>
      </p:sp>
      <p:sp>
        <p:nvSpPr>
          <p:cNvPr id="22" name="TextBox 21"/>
          <p:cNvSpPr txBox="1"/>
          <p:nvPr/>
        </p:nvSpPr>
        <p:spPr>
          <a:xfrm>
            <a:off x="1928794" y="928670"/>
            <a:ext cx="410690" cy="461665"/>
          </a:xfrm>
          <a:prstGeom prst="rect">
            <a:avLst/>
          </a:prstGeom>
          <a:noFill/>
        </p:spPr>
        <p:txBody>
          <a:bodyPr wrap="none" rtlCol="0">
            <a:spAutoFit/>
          </a:bodyPr>
          <a:lstStyle/>
          <a:p>
            <a:r>
              <a:rPr lang="en-US" dirty="0" smtClean="0"/>
              <a:t>P</a:t>
            </a:r>
            <a:endParaRPr lang="th-TH" dirty="0"/>
          </a:p>
        </p:txBody>
      </p:sp>
      <p:sp>
        <p:nvSpPr>
          <p:cNvPr id="23" name="Oval 22"/>
          <p:cNvSpPr/>
          <p:nvPr/>
        </p:nvSpPr>
        <p:spPr>
          <a:xfrm>
            <a:off x="4714876" y="3214686"/>
            <a:ext cx="214314"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Footer Placeholder 17"/>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r>
              <a:rPr lang="en-US"/>
              <a:t>Causes of rapid capital inflows</a:t>
            </a:r>
          </a:p>
        </p:txBody>
      </p:sp>
      <p:sp>
        <p:nvSpPr>
          <p:cNvPr id="130051" name="Rectangle 3"/>
          <p:cNvSpPr>
            <a:spLocks noGrp="1" noChangeArrowheads="1"/>
          </p:cNvSpPr>
          <p:nvPr>
            <p:ph idx="1"/>
          </p:nvPr>
        </p:nvSpPr>
        <p:spPr>
          <a:xfrm>
            <a:off x="571473" y="1428736"/>
            <a:ext cx="8451878" cy="5429264"/>
          </a:xfrm>
        </p:spPr>
        <p:txBody>
          <a:bodyPr/>
          <a:lstStyle/>
          <a:p>
            <a:pPr>
              <a:lnSpc>
                <a:spcPct val="90000"/>
              </a:lnSpc>
            </a:pPr>
            <a:r>
              <a:rPr lang="en-US" sz="2800" dirty="0"/>
              <a:t>A declining in world interest rates widened the interest rate differentials, inducing excessive foreign borrowings.</a:t>
            </a:r>
          </a:p>
          <a:p>
            <a:pPr>
              <a:lnSpc>
                <a:spcPct val="90000"/>
              </a:lnSpc>
            </a:pPr>
            <a:r>
              <a:rPr lang="en-US" sz="2800" dirty="0"/>
              <a:t>Domestic financial liberalization increased the </a:t>
            </a:r>
            <a:r>
              <a:rPr lang="en-US" sz="2800" i="1" dirty="0">
                <a:solidFill>
                  <a:srgbClr val="FF0000"/>
                </a:solidFill>
              </a:rPr>
              <a:t>sensitivity </a:t>
            </a:r>
            <a:r>
              <a:rPr lang="en-US" sz="2800" dirty="0"/>
              <a:t>of capital flows to interest rate differential.</a:t>
            </a:r>
          </a:p>
          <a:p>
            <a:pPr>
              <a:lnSpc>
                <a:spcPct val="90000"/>
              </a:lnSpc>
            </a:pPr>
            <a:r>
              <a:rPr lang="en-US" sz="2800" dirty="0"/>
              <a:t>The measures undertaken to establish Thailand as a regional financial sector induced short-term capital flows though offshore borrowings by the nonbank private </a:t>
            </a:r>
            <a:r>
              <a:rPr lang="en-US" sz="2800" dirty="0" smtClean="0"/>
              <a:t>sector.</a:t>
            </a:r>
          </a:p>
          <a:p>
            <a:pPr>
              <a:lnSpc>
                <a:spcPct val="90000"/>
              </a:lnSpc>
            </a:pPr>
            <a:r>
              <a:rPr lang="en-US" sz="2800" dirty="0" smtClean="0"/>
              <a:t>The culprit: BIBF</a:t>
            </a:r>
            <a:endParaRPr lang="en-US"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538" y="192088"/>
            <a:ext cx="8162925" cy="1446550"/>
          </a:xfrm>
        </p:spPr>
        <p:txBody>
          <a:bodyPr/>
          <a:lstStyle/>
          <a:p>
            <a:r>
              <a:rPr lang="en-US" dirty="0" smtClean="0"/>
              <a:t>Determinants of capital flows</a:t>
            </a:r>
            <a:endParaRPr lang="th-TH" dirty="0"/>
          </a:p>
        </p:txBody>
      </p:sp>
      <p:graphicFrame>
        <p:nvGraphicFramePr>
          <p:cNvPr id="5" name="Content Placeholder 4"/>
          <p:cNvGraphicFramePr>
            <a:graphicFrameLocks noGrp="1" noChangeAspect="1"/>
          </p:cNvGraphicFramePr>
          <p:nvPr>
            <p:ph idx="1"/>
          </p:nvPr>
        </p:nvGraphicFramePr>
        <p:xfrm>
          <a:off x="1169988" y="2184400"/>
          <a:ext cx="6242050" cy="1530350"/>
        </p:xfrm>
        <a:graphic>
          <a:graphicData uri="http://schemas.openxmlformats.org/presentationml/2006/ole">
            <mc:AlternateContent xmlns:mc="http://schemas.openxmlformats.org/markup-compatibility/2006">
              <mc:Choice xmlns:v="urn:schemas-microsoft-com:vml" Requires="v">
                <p:oleObj spid="_x0000_s158734" name="Equation" r:id="rId3" imgW="1968500" imgH="482600" progId="Equation.3">
                  <p:embed/>
                </p:oleObj>
              </mc:Choice>
              <mc:Fallback>
                <p:oleObj name="Equation" r:id="rId3" imgW="1968500" imgH="482600" progId="Equation.3">
                  <p:embed/>
                  <p:pic>
                    <p:nvPicPr>
                      <p:cNvPr id="0" name="Picture 6"/>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9988" y="2184400"/>
                        <a:ext cx="6242050" cy="1530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Footer Placeholder 5"/>
          <p:cNvSpPr>
            <a:spLocks noGrp="1"/>
          </p:cNvSpPr>
          <p:nvPr>
            <p:ph type="ftr" sz="quarter" idx="11"/>
          </p:nvPr>
        </p:nvSpPr>
        <p:spPr/>
        <p:txBody>
          <a:bodyPr/>
          <a:lstStyle/>
          <a:p>
            <a:r>
              <a:rPr lang="en-US" smtClean="0"/>
              <a:t>EE460: Exchange Rate Policy</a:t>
            </a:r>
            <a:endParaRPr lang="th-TH"/>
          </a:p>
        </p:txBody>
      </p:sp>
      <p:sp>
        <p:nvSpPr>
          <p:cNvPr id="7" name="TextBox 6"/>
          <p:cNvSpPr txBox="1"/>
          <p:nvPr/>
        </p:nvSpPr>
        <p:spPr>
          <a:xfrm>
            <a:off x="1371600" y="5029200"/>
            <a:ext cx="6187912" cy="461665"/>
          </a:xfrm>
          <a:prstGeom prst="rect">
            <a:avLst/>
          </a:prstGeom>
          <a:noFill/>
        </p:spPr>
        <p:txBody>
          <a:bodyPr wrap="none" rtlCol="0">
            <a:spAutoFit/>
          </a:bodyPr>
          <a:lstStyle/>
          <a:p>
            <a:r>
              <a:rPr lang="en-US" dirty="0" smtClean="0"/>
              <a:t>The important role of expectations</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538" y="192088"/>
            <a:ext cx="8162925" cy="769441"/>
          </a:xfrm>
        </p:spPr>
        <p:txBody>
          <a:bodyPr/>
          <a:lstStyle/>
          <a:p>
            <a:r>
              <a:rPr lang="en-US" dirty="0" smtClean="0"/>
              <a:t>Speculative capital flows</a:t>
            </a:r>
            <a:endParaRPr lang="th-TH" dirty="0"/>
          </a:p>
        </p:txBody>
      </p:sp>
      <p:pic>
        <p:nvPicPr>
          <p:cNvPr id="6" name="Content Placeholder 3"/>
          <p:cNvPicPr>
            <a:picLocks noGrp="1"/>
          </p:cNvPicPr>
          <p:nvPr>
            <p:ph idx="1"/>
          </p:nvPr>
        </p:nvPicPr>
        <p:blipFill>
          <a:blip r:embed="rId2" cstate="print"/>
          <a:srcRect/>
          <a:stretch>
            <a:fillRect/>
          </a:stretch>
        </p:blipFill>
        <p:spPr bwMode="auto">
          <a:xfrm>
            <a:off x="1285852" y="1905000"/>
            <a:ext cx="7072361" cy="4310082"/>
          </a:xfrm>
          <a:prstGeom prst="rect">
            <a:avLst/>
          </a:prstGeom>
          <a:noFill/>
          <a:ln w="9525">
            <a:noFill/>
            <a:miter lim="800000"/>
            <a:headEnd/>
            <a:tailEnd/>
          </a:ln>
        </p:spPr>
      </p:pic>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428596" y="357167"/>
            <a:ext cx="8605867" cy="785818"/>
          </a:xfrm>
        </p:spPr>
        <p:txBody>
          <a:bodyPr>
            <a:normAutofit/>
          </a:bodyPr>
          <a:lstStyle/>
          <a:p>
            <a:r>
              <a:rPr lang="en-US" dirty="0"/>
              <a:t>Consequences</a:t>
            </a:r>
          </a:p>
        </p:txBody>
      </p:sp>
      <p:sp>
        <p:nvSpPr>
          <p:cNvPr id="131075" name="Rectangle 3"/>
          <p:cNvSpPr>
            <a:spLocks noGrp="1" noChangeArrowheads="1"/>
          </p:cNvSpPr>
          <p:nvPr>
            <p:ph idx="1"/>
          </p:nvPr>
        </p:nvSpPr>
        <p:spPr/>
        <p:txBody>
          <a:bodyPr/>
          <a:lstStyle/>
          <a:p>
            <a:r>
              <a:rPr lang="en-US" sz="2800" dirty="0"/>
              <a:t>The surge in </a:t>
            </a:r>
            <a:r>
              <a:rPr lang="en-US" sz="2800" dirty="0" smtClean="0"/>
              <a:t>capital </a:t>
            </a:r>
            <a:r>
              <a:rPr lang="en-US" sz="2800" dirty="0"/>
              <a:t>flows led to the so-called </a:t>
            </a:r>
            <a:r>
              <a:rPr lang="en-US" sz="2800" dirty="0">
                <a:latin typeface="Times New Roman"/>
              </a:rPr>
              <a:t>“</a:t>
            </a:r>
            <a:r>
              <a:rPr lang="en-US" sz="2800" dirty="0"/>
              <a:t>Dutch disease</a:t>
            </a:r>
            <a:r>
              <a:rPr lang="en-US" sz="2800" dirty="0">
                <a:latin typeface="Times New Roman"/>
              </a:rPr>
              <a:t>”</a:t>
            </a:r>
            <a:r>
              <a:rPr lang="en-US" sz="2800" dirty="0"/>
              <a:t> which results in the appreciation of the real exchange rate and a consequent reduction in external competitiveness.</a:t>
            </a:r>
          </a:p>
          <a:p>
            <a:r>
              <a:rPr lang="en-US" sz="2800" dirty="0"/>
              <a:t>In the Dutch disease, the current account deficit worsens since the price of non-traded goods rises faster than that of traded goods</a:t>
            </a:r>
            <a:r>
              <a:rPr lang="en-US" sz="2800" dirty="0" smtClean="0"/>
              <a:t>.</a:t>
            </a:r>
          </a:p>
          <a:p>
            <a:r>
              <a:rPr lang="en-US" sz="2800" dirty="0" smtClean="0"/>
              <a:t>Another definition of real exchange rate</a:t>
            </a:r>
            <a:endParaRPr lang="en-US" sz="2800" dirty="0"/>
          </a:p>
          <a:p>
            <a:endParaRPr lang="en-US"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le 29"/>
          <p:cNvSpPr>
            <a:spLocks noGrp="1"/>
          </p:cNvSpPr>
          <p:nvPr>
            <p:ph type="title" idx="4294967295"/>
          </p:nvPr>
        </p:nvSpPr>
        <p:spPr>
          <a:xfrm>
            <a:off x="981075" y="192088"/>
            <a:ext cx="8162925" cy="954087"/>
          </a:xfrm>
        </p:spPr>
        <p:txBody>
          <a:bodyPr>
            <a:normAutofit fontScale="90000"/>
          </a:bodyPr>
          <a:lstStyle/>
          <a:p>
            <a:r>
              <a:rPr lang="en-US" sz="2800" dirty="0" smtClean="0"/>
              <a:t>Dutch disease and eroding competitiveness:</a:t>
            </a:r>
            <a:br>
              <a:rPr lang="en-US" sz="2800" dirty="0" smtClean="0"/>
            </a:br>
            <a:r>
              <a:rPr lang="en-US" sz="2800" dirty="0" smtClean="0"/>
              <a:t> Real exchange rate (P</a:t>
            </a:r>
            <a:r>
              <a:rPr lang="en-US" sz="1800" dirty="0" smtClean="0"/>
              <a:t>T</a:t>
            </a:r>
            <a:r>
              <a:rPr lang="en-US" sz="2800" dirty="0" smtClean="0"/>
              <a:t>/P</a:t>
            </a:r>
            <a:r>
              <a:rPr lang="en-US" sz="1800" dirty="0" smtClean="0"/>
              <a:t>NT</a:t>
            </a:r>
            <a:r>
              <a:rPr lang="en-US" sz="2800" dirty="0" smtClean="0"/>
              <a:t>)appreciation</a:t>
            </a:r>
            <a:br>
              <a:rPr lang="en-US" sz="2800" dirty="0" smtClean="0"/>
            </a:br>
            <a:r>
              <a:rPr lang="en-US" sz="2800" i="1" dirty="0" smtClean="0"/>
              <a:t>Resources were transferred to non-traded sector</a:t>
            </a:r>
            <a:endParaRPr lang="th-TH" sz="2800" i="1" dirty="0"/>
          </a:p>
        </p:txBody>
      </p:sp>
      <p:cxnSp>
        <p:nvCxnSpPr>
          <p:cNvPr id="6" name="Straight Connector 5"/>
          <p:cNvCxnSpPr/>
          <p:nvPr/>
        </p:nvCxnSpPr>
        <p:spPr bwMode="auto">
          <a:xfrm rot="5400000">
            <a:off x="-1071602" y="3571876"/>
            <a:ext cx="4572032" cy="1588"/>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8" name="Straight Arrow Connector 7"/>
          <p:cNvCxnSpPr/>
          <p:nvPr/>
        </p:nvCxnSpPr>
        <p:spPr bwMode="auto">
          <a:xfrm>
            <a:off x="1428728" y="5857892"/>
            <a:ext cx="5643602" cy="1588"/>
          </a:xfrm>
          <a:prstGeom prst="straightConnector1">
            <a:avLst/>
          </a:prstGeom>
          <a:solidFill>
            <a:schemeClr val="accent1"/>
          </a:solidFill>
          <a:ln w="9525" cap="flat" cmpd="sng" algn="ctr">
            <a:solidFill>
              <a:schemeClr val="tx1"/>
            </a:solidFill>
            <a:prstDash val="solid"/>
            <a:miter lim="800000"/>
            <a:headEnd type="none" w="med" len="med"/>
            <a:tailEnd type="arrow"/>
          </a:ln>
          <a:effectLst/>
        </p:spPr>
      </p:cxnSp>
      <p:sp>
        <p:nvSpPr>
          <p:cNvPr id="9" name="Arc 8"/>
          <p:cNvSpPr/>
          <p:nvPr/>
        </p:nvSpPr>
        <p:spPr bwMode="auto">
          <a:xfrm>
            <a:off x="-857288" y="2928934"/>
            <a:ext cx="4500594" cy="5857916"/>
          </a:xfrm>
          <a:prstGeom prst="arc">
            <a:avLst>
              <a:gd name="adj1" fmla="val 16232629"/>
              <a:gd name="adj2" fmla="val 21489931"/>
            </a:avLst>
          </a:prstGeom>
          <a:solidFill>
            <a:srgbClr val="FFFF00"/>
          </a:solidFill>
          <a:ln w="9525" cap="flat" cmpd="sng" algn="ctr">
            <a:solidFill>
              <a:srgbClr val="FFFF00"/>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th-TH" sz="2400" b="1" i="0" u="none" strike="noStrike" cap="none" normalizeH="0" baseline="0" dirty="0" smtClean="0">
              <a:ln>
                <a:noFill/>
              </a:ln>
              <a:solidFill>
                <a:srgbClr val="FF0000"/>
              </a:solidFill>
              <a:effectLst/>
              <a:latin typeface="Verdana" pitchFamily="34" charset="0"/>
              <a:cs typeface="Angsana New" pitchFamily="18" charset="-34"/>
            </a:endParaRPr>
          </a:p>
        </p:txBody>
      </p:sp>
      <p:cxnSp>
        <p:nvCxnSpPr>
          <p:cNvPr id="11" name="Straight Connector 10"/>
          <p:cNvCxnSpPr/>
          <p:nvPr/>
        </p:nvCxnSpPr>
        <p:spPr bwMode="auto">
          <a:xfrm>
            <a:off x="1428728" y="2714620"/>
            <a:ext cx="3500462" cy="1714512"/>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13" name="Straight Connector 12"/>
          <p:cNvCxnSpPr/>
          <p:nvPr/>
        </p:nvCxnSpPr>
        <p:spPr bwMode="auto">
          <a:xfrm rot="16200000" flipH="1">
            <a:off x="1607323" y="3107529"/>
            <a:ext cx="2928958" cy="1571636"/>
          </a:xfrm>
          <a:prstGeom prst="line">
            <a:avLst/>
          </a:prstGeom>
          <a:ln>
            <a:headEnd type="none" w="med" len="med"/>
            <a:tailEnd type="none" w="med" len="med"/>
          </a:ln>
        </p:spPr>
        <p:style>
          <a:lnRef idx="3">
            <a:schemeClr val="accent2"/>
          </a:lnRef>
          <a:fillRef idx="0">
            <a:schemeClr val="accent2"/>
          </a:fillRef>
          <a:effectRef idx="2">
            <a:schemeClr val="accent2"/>
          </a:effectRef>
          <a:fontRef idx="minor">
            <a:schemeClr val="tx1"/>
          </a:fontRef>
        </p:style>
      </p:cxnSp>
      <p:cxnSp>
        <p:nvCxnSpPr>
          <p:cNvPr id="15" name="Straight Connector 14"/>
          <p:cNvCxnSpPr/>
          <p:nvPr/>
        </p:nvCxnSpPr>
        <p:spPr bwMode="auto">
          <a:xfrm rot="5400000">
            <a:off x="2107389" y="4893479"/>
            <a:ext cx="1928826" cy="1588"/>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19" name="Straight Connector 18"/>
          <p:cNvCxnSpPr/>
          <p:nvPr/>
        </p:nvCxnSpPr>
        <p:spPr bwMode="auto">
          <a:xfrm rot="10800000">
            <a:off x="1214414" y="3929066"/>
            <a:ext cx="1857388" cy="1588"/>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1" name="Straight Connector 20"/>
          <p:cNvCxnSpPr/>
          <p:nvPr/>
        </p:nvCxnSpPr>
        <p:spPr bwMode="auto">
          <a:xfrm rot="5400000">
            <a:off x="857224" y="4500570"/>
            <a:ext cx="2714644" cy="1588"/>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3" name="Straight Connector 22"/>
          <p:cNvCxnSpPr/>
          <p:nvPr/>
        </p:nvCxnSpPr>
        <p:spPr bwMode="auto">
          <a:xfrm rot="10800000">
            <a:off x="1214414" y="3214686"/>
            <a:ext cx="1000132" cy="1588"/>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sp>
        <p:nvSpPr>
          <p:cNvPr id="24" name="TextBox 23"/>
          <p:cNvSpPr txBox="1"/>
          <p:nvPr/>
        </p:nvSpPr>
        <p:spPr>
          <a:xfrm>
            <a:off x="2143108" y="2786058"/>
            <a:ext cx="423514" cy="461665"/>
          </a:xfrm>
          <a:prstGeom prst="rect">
            <a:avLst/>
          </a:prstGeom>
          <a:noFill/>
        </p:spPr>
        <p:txBody>
          <a:bodyPr wrap="none" rtlCol="0">
            <a:spAutoFit/>
          </a:bodyPr>
          <a:lstStyle/>
          <a:p>
            <a:r>
              <a:rPr lang="en-US" dirty="0" smtClean="0"/>
              <a:t>A</a:t>
            </a:r>
            <a:endParaRPr lang="th-TH" dirty="0"/>
          </a:p>
        </p:txBody>
      </p:sp>
      <p:sp>
        <p:nvSpPr>
          <p:cNvPr id="25" name="TextBox 24"/>
          <p:cNvSpPr txBox="1"/>
          <p:nvPr/>
        </p:nvSpPr>
        <p:spPr>
          <a:xfrm>
            <a:off x="2643174" y="3929066"/>
            <a:ext cx="418704" cy="461665"/>
          </a:xfrm>
          <a:prstGeom prst="rect">
            <a:avLst/>
          </a:prstGeom>
          <a:noFill/>
        </p:spPr>
        <p:txBody>
          <a:bodyPr wrap="none" rtlCol="0">
            <a:spAutoFit/>
          </a:bodyPr>
          <a:lstStyle/>
          <a:p>
            <a:r>
              <a:rPr lang="en-US" dirty="0" smtClean="0"/>
              <a:t>B</a:t>
            </a:r>
            <a:endParaRPr lang="th-TH" dirty="0"/>
          </a:p>
        </p:txBody>
      </p:sp>
      <p:sp>
        <p:nvSpPr>
          <p:cNvPr id="26" name="TextBox 25"/>
          <p:cNvSpPr txBox="1"/>
          <p:nvPr/>
        </p:nvSpPr>
        <p:spPr>
          <a:xfrm>
            <a:off x="4929190" y="4429132"/>
            <a:ext cx="1850186" cy="461665"/>
          </a:xfrm>
          <a:prstGeom prst="rect">
            <a:avLst/>
          </a:prstGeom>
          <a:noFill/>
        </p:spPr>
        <p:txBody>
          <a:bodyPr wrap="none" rtlCol="0">
            <a:spAutoFit/>
          </a:bodyPr>
          <a:lstStyle/>
          <a:p>
            <a:r>
              <a:rPr lang="en-US" dirty="0" smtClean="0"/>
              <a:t>(P</a:t>
            </a:r>
            <a:r>
              <a:rPr lang="en-US" sz="1800" dirty="0" smtClean="0"/>
              <a:t>T</a:t>
            </a:r>
            <a:r>
              <a:rPr lang="en-US" dirty="0" smtClean="0"/>
              <a:t>/P</a:t>
            </a:r>
            <a:r>
              <a:rPr lang="en-US" sz="1800" dirty="0" smtClean="0"/>
              <a:t>NT</a:t>
            </a:r>
            <a:r>
              <a:rPr lang="en-US" dirty="0" smtClean="0"/>
              <a:t>)</a:t>
            </a:r>
            <a:r>
              <a:rPr lang="en-US" sz="1600" dirty="0" smtClean="0"/>
              <a:t>A</a:t>
            </a:r>
            <a:endParaRPr lang="th-TH" dirty="0"/>
          </a:p>
        </p:txBody>
      </p:sp>
      <p:sp>
        <p:nvSpPr>
          <p:cNvPr id="27" name="TextBox 26"/>
          <p:cNvSpPr txBox="1"/>
          <p:nvPr/>
        </p:nvSpPr>
        <p:spPr>
          <a:xfrm>
            <a:off x="7286644" y="5929330"/>
            <a:ext cx="798617" cy="461665"/>
          </a:xfrm>
          <a:prstGeom prst="rect">
            <a:avLst/>
          </a:prstGeom>
          <a:noFill/>
        </p:spPr>
        <p:txBody>
          <a:bodyPr wrap="none" rtlCol="0">
            <a:spAutoFit/>
          </a:bodyPr>
          <a:lstStyle/>
          <a:p>
            <a:r>
              <a:rPr lang="en-US" dirty="0" smtClean="0"/>
              <a:t>Q</a:t>
            </a:r>
            <a:r>
              <a:rPr lang="en-US" sz="1800" dirty="0" smtClean="0"/>
              <a:t>NT</a:t>
            </a:r>
            <a:endParaRPr lang="th-TH" sz="1800" dirty="0"/>
          </a:p>
        </p:txBody>
      </p:sp>
      <p:sp>
        <p:nvSpPr>
          <p:cNvPr id="28" name="TextBox 27"/>
          <p:cNvSpPr txBox="1"/>
          <p:nvPr/>
        </p:nvSpPr>
        <p:spPr>
          <a:xfrm>
            <a:off x="928662" y="1357298"/>
            <a:ext cx="585417" cy="461665"/>
          </a:xfrm>
          <a:prstGeom prst="rect">
            <a:avLst/>
          </a:prstGeom>
          <a:noFill/>
        </p:spPr>
        <p:txBody>
          <a:bodyPr wrap="none" rtlCol="0">
            <a:spAutoFit/>
          </a:bodyPr>
          <a:lstStyle/>
          <a:p>
            <a:r>
              <a:rPr lang="en-US" dirty="0" smtClean="0"/>
              <a:t>Q</a:t>
            </a:r>
            <a:r>
              <a:rPr lang="en-US" sz="1600" dirty="0" smtClean="0"/>
              <a:t>T</a:t>
            </a:r>
            <a:endParaRPr lang="th-TH" dirty="0"/>
          </a:p>
        </p:txBody>
      </p:sp>
      <p:sp>
        <p:nvSpPr>
          <p:cNvPr id="29" name="Rectangle 28"/>
          <p:cNvSpPr/>
          <p:nvPr/>
        </p:nvSpPr>
        <p:spPr>
          <a:xfrm>
            <a:off x="3786182" y="5286388"/>
            <a:ext cx="1925527" cy="461665"/>
          </a:xfrm>
          <a:prstGeom prst="rect">
            <a:avLst/>
          </a:prstGeom>
        </p:spPr>
        <p:txBody>
          <a:bodyPr wrap="none">
            <a:spAutoFit/>
          </a:bodyPr>
          <a:lstStyle/>
          <a:p>
            <a:r>
              <a:rPr lang="en-US" dirty="0" smtClean="0"/>
              <a:t>(P</a:t>
            </a:r>
            <a:r>
              <a:rPr lang="en-US" sz="1800" dirty="0" smtClean="0"/>
              <a:t>T</a:t>
            </a:r>
            <a:r>
              <a:rPr lang="en-US" dirty="0" smtClean="0"/>
              <a:t>/P</a:t>
            </a:r>
            <a:r>
              <a:rPr lang="en-US" sz="1800" dirty="0" smtClean="0"/>
              <a:t>NT</a:t>
            </a:r>
            <a:r>
              <a:rPr lang="en-US" dirty="0" smtClean="0"/>
              <a:t>)</a:t>
            </a:r>
            <a:r>
              <a:rPr lang="en-US" sz="1800" dirty="0" smtClean="0"/>
              <a:t>B</a:t>
            </a:r>
            <a:endParaRPr lang="th-TH" dirty="0"/>
          </a:p>
        </p:txBody>
      </p:sp>
      <p:sp>
        <p:nvSpPr>
          <p:cNvPr id="20" name="Down Arrow 19"/>
          <p:cNvSpPr/>
          <p:nvPr/>
        </p:nvSpPr>
        <p:spPr>
          <a:xfrm>
            <a:off x="3786182" y="4143380"/>
            <a:ext cx="285752" cy="642942"/>
          </a:xfrm>
          <a:prstGeom prst="downArrow">
            <a:avLst/>
          </a:prstGeom>
          <a:solidFill>
            <a:schemeClr val="accent2"/>
          </a:solidFill>
        </p:spPr>
        <p:style>
          <a:lnRef idx="2">
            <a:schemeClr val="accent2"/>
          </a:lnRef>
          <a:fillRef idx="1">
            <a:schemeClr val="lt1"/>
          </a:fillRef>
          <a:effectRef idx="0">
            <a:schemeClr val="accent2"/>
          </a:effectRef>
          <a:fontRef idx="minor">
            <a:schemeClr val="dk1"/>
          </a:fontRef>
        </p:style>
        <p:txBody>
          <a:bodyPr rtlCol="0" anchor="ctr"/>
          <a:lstStyle/>
          <a:p>
            <a:pPr algn="ctr"/>
            <a:endParaRPr lang="th-TH"/>
          </a:p>
        </p:txBody>
      </p:sp>
      <p:sp>
        <p:nvSpPr>
          <p:cNvPr id="22" name="Right Arrow 21"/>
          <p:cNvSpPr/>
          <p:nvPr/>
        </p:nvSpPr>
        <p:spPr>
          <a:xfrm>
            <a:off x="2285984" y="6000768"/>
            <a:ext cx="857256" cy="4286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Footer Placeholder 30"/>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47800" y="1143000"/>
            <a:ext cx="6019800" cy="2419124"/>
          </a:xfrm>
          <a:prstGeom prst="rect">
            <a:avLst/>
          </a:prstGeom>
        </p:spPr>
        <p:txBody>
          <a:bodyPr wrap="square">
            <a:spAutoFit/>
          </a:bodyPr>
          <a:lstStyle/>
          <a:p>
            <a:pPr>
              <a:lnSpc>
                <a:spcPct val="90000"/>
              </a:lnSpc>
            </a:pPr>
            <a:r>
              <a:rPr lang="th-TH" dirty="0" smtClean="0"/>
              <a:t>The export shortfall in </a:t>
            </a:r>
            <a:r>
              <a:rPr lang="en-US" dirty="0" smtClean="0"/>
              <a:t>1996</a:t>
            </a:r>
            <a:r>
              <a:rPr lang="th-TH" dirty="0" smtClean="0"/>
              <a:t> and widening current account deficit raised doubts concerning the sustainability of the baht currency peg</a:t>
            </a:r>
            <a:r>
              <a:rPr lang="en-US" dirty="0" smtClean="0"/>
              <a:t>.</a:t>
            </a:r>
          </a:p>
          <a:p>
            <a:pPr>
              <a:lnSpc>
                <a:spcPct val="90000"/>
              </a:lnSpc>
            </a:pPr>
            <a:r>
              <a:rPr lang="en-US" dirty="0" smtClean="0"/>
              <a:t>See the equation determining capital flows (slide 7)</a:t>
            </a:r>
            <a:endParaRPr lang="en-US" dirty="0"/>
          </a:p>
        </p:txBody>
      </p:sp>
      <p:sp>
        <p:nvSpPr>
          <p:cNvPr id="4" name="Footer Placeholder 3"/>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p:cNvSpPr>
            <a:spLocks noGrp="1"/>
          </p:cNvSpPr>
          <p:nvPr>
            <p:ph type="title" idx="4294967295"/>
          </p:nvPr>
        </p:nvSpPr>
        <p:spPr>
          <a:xfrm>
            <a:off x="500034" y="0"/>
            <a:ext cx="8229600" cy="1143000"/>
          </a:xfrm>
        </p:spPr>
        <p:txBody>
          <a:bodyPr>
            <a:noAutofit/>
          </a:bodyPr>
          <a:lstStyle/>
          <a:p>
            <a:r>
              <a:rPr lang="en-US" sz="3200" b="1" dirty="0" smtClean="0"/>
              <a:t>Impact of a sharp decline in exports in 1996 </a:t>
            </a:r>
            <a:endParaRPr lang="th-TH" sz="3200" b="1" dirty="0"/>
          </a:p>
        </p:txBody>
      </p:sp>
      <p:cxnSp>
        <p:nvCxnSpPr>
          <p:cNvPr id="4" name="Straight Connector 3"/>
          <p:cNvCxnSpPr/>
          <p:nvPr/>
        </p:nvCxnSpPr>
        <p:spPr>
          <a:xfrm rot="5400000">
            <a:off x="-35751" y="3393281"/>
            <a:ext cx="450059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2214546" y="5643578"/>
            <a:ext cx="478634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2357422" y="3643314"/>
            <a:ext cx="40005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3250397" y="2321711"/>
            <a:ext cx="3143272" cy="1928826"/>
          </a:xfrm>
          <a:prstGeom prst="line">
            <a:avLst/>
          </a:prstGeom>
        </p:spPr>
        <p:style>
          <a:lnRef idx="3">
            <a:schemeClr val="accent1"/>
          </a:lnRef>
          <a:fillRef idx="0">
            <a:schemeClr val="accent1"/>
          </a:fillRef>
          <a:effectRef idx="2">
            <a:schemeClr val="accent1"/>
          </a:effectRef>
          <a:fontRef idx="minor">
            <a:schemeClr val="tx1"/>
          </a:fontRef>
        </p:style>
      </p:cxnSp>
      <p:sp>
        <p:nvSpPr>
          <p:cNvPr id="13" name="TextBox 12"/>
          <p:cNvSpPr txBox="1"/>
          <p:nvPr/>
        </p:nvSpPr>
        <p:spPr>
          <a:xfrm>
            <a:off x="5715008" y="4429132"/>
            <a:ext cx="861133" cy="461665"/>
          </a:xfrm>
          <a:prstGeom prst="rect">
            <a:avLst/>
          </a:prstGeom>
          <a:noFill/>
        </p:spPr>
        <p:txBody>
          <a:bodyPr wrap="none" rtlCol="0">
            <a:spAutoFit/>
          </a:bodyPr>
          <a:lstStyle/>
          <a:p>
            <a:r>
              <a:rPr lang="en-US" dirty="0" smtClean="0"/>
              <a:t>AD</a:t>
            </a:r>
            <a:r>
              <a:rPr lang="en-US" sz="1800" dirty="0" smtClean="0"/>
              <a:t>1</a:t>
            </a:r>
            <a:endParaRPr lang="th-TH" dirty="0"/>
          </a:p>
        </p:txBody>
      </p:sp>
      <p:cxnSp>
        <p:nvCxnSpPr>
          <p:cNvPr id="15" name="Straight Connector 14"/>
          <p:cNvCxnSpPr/>
          <p:nvPr/>
        </p:nvCxnSpPr>
        <p:spPr>
          <a:xfrm rot="5400000" flipH="1" flipV="1">
            <a:off x="3071802" y="1928802"/>
            <a:ext cx="3143272" cy="3143272"/>
          </a:xfrm>
          <a:prstGeom prst="line">
            <a:avLst/>
          </a:prstGeom>
          <a:ln/>
        </p:spPr>
        <p:style>
          <a:lnRef idx="3">
            <a:schemeClr val="accent3"/>
          </a:lnRef>
          <a:fillRef idx="0">
            <a:schemeClr val="accent3"/>
          </a:fillRef>
          <a:effectRef idx="2">
            <a:schemeClr val="accent3"/>
          </a:effectRef>
          <a:fontRef idx="minor">
            <a:schemeClr val="tx1"/>
          </a:fontRef>
        </p:style>
      </p:cxnSp>
      <p:sp>
        <p:nvSpPr>
          <p:cNvPr id="16" name="TextBox 15"/>
          <p:cNvSpPr txBox="1"/>
          <p:nvPr/>
        </p:nvSpPr>
        <p:spPr>
          <a:xfrm>
            <a:off x="6500826" y="1857364"/>
            <a:ext cx="641522" cy="461665"/>
          </a:xfrm>
          <a:prstGeom prst="rect">
            <a:avLst/>
          </a:prstGeom>
          <a:noFill/>
        </p:spPr>
        <p:txBody>
          <a:bodyPr wrap="none" rtlCol="0">
            <a:spAutoFit/>
          </a:bodyPr>
          <a:lstStyle/>
          <a:p>
            <a:r>
              <a:rPr lang="en-US" dirty="0" smtClean="0"/>
              <a:t>AS</a:t>
            </a:r>
            <a:endParaRPr lang="th-TH" dirty="0"/>
          </a:p>
        </p:txBody>
      </p:sp>
      <p:sp>
        <p:nvSpPr>
          <p:cNvPr id="17" name="TextBox 16"/>
          <p:cNvSpPr txBox="1"/>
          <p:nvPr/>
        </p:nvSpPr>
        <p:spPr>
          <a:xfrm>
            <a:off x="4071934" y="6000768"/>
            <a:ext cx="540533" cy="461665"/>
          </a:xfrm>
          <a:prstGeom prst="rect">
            <a:avLst/>
          </a:prstGeom>
          <a:noFill/>
        </p:spPr>
        <p:txBody>
          <a:bodyPr wrap="none" rtlCol="0">
            <a:spAutoFit/>
          </a:bodyPr>
          <a:lstStyle/>
          <a:p>
            <a:r>
              <a:rPr lang="en-US" dirty="0" err="1" smtClean="0"/>
              <a:t>Yf</a:t>
            </a:r>
            <a:endParaRPr lang="th-TH" dirty="0"/>
          </a:p>
        </p:txBody>
      </p:sp>
      <p:cxnSp>
        <p:nvCxnSpPr>
          <p:cNvPr id="19" name="Straight Connector 18"/>
          <p:cNvCxnSpPr/>
          <p:nvPr/>
        </p:nvCxnSpPr>
        <p:spPr>
          <a:xfrm>
            <a:off x="2643174" y="3429000"/>
            <a:ext cx="2714644" cy="1714512"/>
          </a:xfrm>
          <a:prstGeom prst="line">
            <a:avLst/>
          </a:prstGeom>
        </p:spPr>
        <p:style>
          <a:lnRef idx="3">
            <a:schemeClr val="accent2"/>
          </a:lnRef>
          <a:fillRef idx="0">
            <a:schemeClr val="accent2"/>
          </a:fillRef>
          <a:effectRef idx="2">
            <a:schemeClr val="accent2"/>
          </a:effectRef>
          <a:fontRef idx="minor">
            <a:schemeClr val="tx1"/>
          </a:fontRef>
        </p:style>
      </p:cxnSp>
      <p:sp>
        <p:nvSpPr>
          <p:cNvPr id="20" name="TextBox 19"/>
          <p:cNvSpPr txBox="1"/>
          <p:nvPr/>
        </p:nvSpPr>
        <p:spPr>
          <a:xfrm>
            <a:off x="4857752" y="4929198"/>
            <a:ext cx="1332416" cy="461665"/>
          </a:xfrm>
          <a:prstGeom prst="rect">
            <a:avLst/>
          </a:prstGeom>
          <a:noFill/>
        </p:spPr>
        <p:txBody>
          <a:bodyPr wrap="none" rtlCol="0">
            <a:spAutoFit/>
          </a:bodyPr>
          <a:lstStyle/>
          <a:p>
            <a:r>
              <a:rPr lang="en-US" dirty="0" smtClean="0"/>
              <a:t>NX</a:t>
            </a:r>
            <a:r>
              <a:rPr lang="en-US" sz="1800" dirty="0" smtClean="0"/>
              <a:t>1</a:t>
            </a:r>
            <a:r>
              <a:rPr lang="en-US" dirty="0" smtClean="0"/>
              <a:t>=0</a:t>
            </a:r>
            <a:endParaRPr lang="th-TH" dirty="0"/>
          </a:p>
        </p:txBody>
      </p:sp>
      <p:sp>
        <p:nvSpPr>
          <p:cNvPr id="21" name="TextBox 20"/>
          <p:cNvSpPr txBox="1"/>
          <p:nvPr/>
        </p:nvSpPr>
        <p:spPr>
          <a:xfrm>
            <a:off x="6858016" y="5715016"/>
            <a:ext cx="410690" cy="461665"/>
          </a:xfrm>
          <a:prstGeom prst="rect">
            <a:avLst/>
          </a:prstGeom>
          <a:noFill/>
        </p:spPr>
        <p:txBody>
          <a:bodyPr wrap="none" rtlCol="0">
            <a:spAutoFit/>
          </a:bodyPr>
          <a:lstStyle/>
          <a:p>
            <a:r>
              <a:rPr lang="en-US" dirty="0" smtClean="0"/>
              <a:t>Y</a:t>
            </a:r>
            <a:endParaRPr lang="th-TH" dirty="0"/>
          </a:p>
        </p:txBody>
      </p:sp>
      <p:sp>
        <p:nvSpPr>
          <p:cNvPr id="22" name="TextBox 21"/>
          <p:cNvSpPr txBox="1"/>
          <p:nvPr/>
        </p:nvSpPr>
        <p:spPr>
          <a:xfrm>
            <a:off x="1928794" y="928670"/>
            <a:ext cx="410690" cy="461665"/>
          </a:xfrm>
          <a:prstGeom prst="rect">
            <a:avLst/>
          </a:prstGeom>
          <a:noFill/>
        </p:spPr>
        <p:txBody>
          <a:bodyPr wrap="none" rtlCol="0">
            <a:spAutoFit/>
          </a:bodyPr>
          <a:lstStyle/>
          <a:p>
            <a:r>
              <a:rPr lang="en-US" dirty="0" smtClean="0"/>
              <a:t>P</a:t>
            </a:r>
            <a:endParaRPr lang="th-TH" dirty="0"/>
          </a:p>
        </p:txBody>
      </p:sp>
      <p:sp>
        <p:nvSpPr>
          <p:cNvPr id="23" name="Oval 22"/>
          <p:cNvSpPr/>
          <p:nvPr/>
        </p:nvSpPr>
        <p:spPr>
          <a:xfrm>
            <a:off x="4714876" y="3214686"/>
            <a:ext cx="214314" cy="21431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th-TH"/>
          </a:p>
        </p:txBody>
      </p:sp>
      <p:cxnSp>
        <p:nvCxnSpPr>
          <p:cNvPr id="26" name="Straight Connector 25"/>
          <p:cNvCxnSpPr/>
          <p:nvPr/>
        </p:nvCxnSpPr>
        <p:spPr>
          <a:xfrm>
            <a:off x="2214546" y="3857628"/>
            <a:ext cx="2714644" cy="1714512"/>
          </a:xfrm>
          <a:prstGeom prst="line">
            <a:avLst/>
          </a:prstGeom>
        </p:spPr>
        <p:style>
          <a:lnRef idx="3">
            <a:schemeClr val="accent2"/>
          </a:lnRef>
          <a:fillRef idx="0">
            <a:schemeClr val="accent2"/>
          </a:fillRef>
          <a:effectRef idx="2">
            <a:schemeClr val="accent2"/>
          </a:effectRef>
          <a:fontRef idx="minor">
            <a:schemeClr val="tx1"/>
          </a:fontRef>
        </p:style>
      </p:cxnSp>
      <p:sp>
        <p:nvSpPr>
          <p:cNvPr id="27" name="Rectangle 26"/>
          <p:cNvSpPr/>
          <p:nvPr/>
        </p:nvSpPr>
        <p:spPr>
          <a:xfrm>
            <a:off x="4643438" y="5429264"/>
            <a:ext cx="1332416" cy="461665"/>
          </a:xfrm>
          <a:prstGeom prst="rect">
            <a:avLst/>
          </a:prstGeom>
        </p:spPr>
        <p:txBody>
          <a:bodyPr wrap="none">
            <a:spAutoFit/>
          </a:bodyPr>
          <a:lstStyle/>
          <a:p>
            <a:r>
              <a:rPr lang="en-US" dirty="0" smtClean="0"/>
              <a:t>NX</a:t>
            </a:r>
            <a:r>
              <a:rPr lang="en-US" sz="1800" dirty="0" smtClean="0"/>
              <a:t>2</a:t>
            </a:r>
            <a:r>
              <a:rPr lang="en-US" dirty="0" smtClean="0"/>
              <a:t>=0</a:t>
            </a:r>
            <a:endParaRPr lang="th-TH" dirty="0"/>
          </a:p>
        </p:txBody>
      </p:sp>
      <p:cxnSp>
        <p:nvCxnSpPr>
          <p:cNvPr id="28" name="Straight Connector 27"/>
          <p:cNvCxnSpPr/>
          <p:nvPr/>
        </p:nvCxnSpPr>
        <p:spPr>
          <a:xfrm rot="16200000" flipH="1">
            <a:off x="2250265" y="3607595"/>
            <a:ext cx="3143272" cy="1928826"/>
          </a:xfrm>
          <a:prstGeom prst="line">
            <a:avLst/>
          </a:prstGeom>
        </p:spPr>
        <p:style>
          <a:lnRef idx="3">
            <a:schemeClr val="accent1"/>
          </a:lnRef>
          <a:fillRef idx="0">
            <a:schemeClr val="accent1"/>
          </a:fillRef>
          <a:effectRef idx="2">
            <a:schemeClr val="accent1"/>
          </a:effectRef>
          <a:fontRef idx="minor">
            <a:schemeClr val="tx1"/>
          </a:fontRef>
        </p:style>
      </p:cxnSp>
      <p:sp>
        <p:nvSpPr>
          <p:cNvPr id="31" name="TextBox 30"/>
          <p:cNvSpPr txBox="1"/>
          <p:nvPr/>
        </p:nvSpPr>
        <p:spPr>
          <a:xfrm>
            <a:off x="2214546" y="3143248"/>
            <a:ext cx="861133" cy="461665"/>
          </a:xfrm>
          <a:prstGeom prst="rect">
            <a:avLst/>
          </a:prstGeom>
          <a:noFill/>
        </p:spPr>
        <p:txBody>
          <a:bodyPr wrap="none" rtlCol="0">
            <a:spAutoFit/>
          </a:bodyPr>
          <a:lstStyle/>
          <a:p>
            <a:r>
              <a:rPr lang="en-US" dirty="0" smtClean="0"/>
              <a:t>AD</a:t>
            </a:r>
            <a:r>
              <a:rPr lang="en-US" sz="1800" dirty="0" smtClean="0"/>
              <a:t>2</a:t>
            </a:r>
            <a:endParaRPr lang="th-TH" dirty="0"/>
          </a:p>
        </p:txBody>
      </p:sp>
      <p:sp>
        <p:nvSpPr>
          <p:cNvPr id="32" name="Oval 31"/>
          <p:cNvSpPr/>
          <p:nvPr/>
        </p:nvSpPr>
        <p:spPr>
          <a:xfrm>
            <a:off x="3571868" y="4357694"/>
            <a:ext cx="214314" cy="214314"/>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th-TH"/>
          </a:p>
        </p:txBody>
      </p:sp>
      <p:sp>
        <p:nvSpPr>
          <p:cNvPr id="33" name="TextBox 32"/>
          <p:cNvSpPr txBox="1"/>
          <p:nvPr/>
        </p:nvSpPr>
        <p:spPr>
          <a:xfrm>
            <a:off x="3286116" y="5715016"/>
            <a:ext cx="630301" cy="461665"/>
          </a:xfrm>
          <a:prstGeom prst="rect">
            <a:avLst/>
          </a:prstGeom>
          <a:noFill/>
        </p:spPr>
        <p:txBody>
          <a:bodyPr wrap="none" rtlCol="0">
            <a:spAutoFit/>
          </a:bodyPr>
          <a:lstStyle/>
          <a:p>
            <a:r>
              <a:rPr lang="en-US" dirty="0" smtClean="0"/>
              <a:t>Y2</a:t>
            </a:r>
            <a:endParaRPr lang="th-TH" dirty="0"/>
          </a:p>
        </p:txBody>
      </p:sp>
      <p:sp>
        <p:nvSpPr>
          <p:cNvPr id="36" name="TextBox 35"/>
          <p:cNvSpPr txBox="1"/>
          <p:nvPr/>
        </p:nvSpPr>
        <p:spPr>
          <a:xfrm>
            <a:off x="5286380" y="3286124"/>
            <a:ext cx="423514" cy="461665"/>
          </a:xfrm>
          <a:prstGeom prst="rect">
            <a:avLst/>
          </a:prstGeom>
          <a:noFill/>
        </p:spPr>
        <p:txBody>
          <a:bodyPr wrap="none" rtlCol="0">
            <a:spAutoFit/>
          </a:bodyPr>
          <a:lstStyle/>
          <a:p>
            <a:r>
              <a:rPr lang="en-US" dirty="0" smtClean="0"/>
              <a:t>A</a:t>
            </a:r>
            <a:endParaRPr lang="th-TH" dirty="0"/>
          </a:p>
        </p:txBody>
      </p:sp>
      <p:sp>
        <p:nvSpPr>
          <p:cNvPr id="37" name="TextBox 36"/>
          <p:cNvSpPr txBox="1"/>
          <p:nvPr/>
        </p:nvSpPr>
        <p:spPr>
          <a:xfrm>
            <a:off x="2714612" y="4714884"/>
            <a:ext cx="418704" cy="461665"/>
          </a:xfrm>
          <a:prstGeom prst="rect">
            <a:avLst/>
          </a:prstGeom>
          <a:noFill/>
        </p:spPr>
        <p:txBody>
          <a:bodyPr wrap="none" rtlCol="0">
            <a:spAutoFit/>
          </a:bodyPr>
          <a:lstStyle/>
          <a:p>
            <a:r>
              <a:rPr lang="en-US" dirty="0" smtClean="0"/>
              <a:t>B</a:t>
            </a:r>
            <a:endParaRPr lang="th-TH" dirty="0"/>
          </a:p>
        </p:txBody>
      </p:sp>
      <p:sp>
        <p:nvSpPr>
          <p:cNvPr id="38" name="Left Arrow 37"/>
          <p:cNvSpPr/>
          <p:nvPr/>
        </p:nvSpPr>
        <p:spPr>
          <a:xfrm>
            <a:off x="2786050" y="3929066"/>
            <a:ext cx="428628" cy="285752"/>
          </a:xfrm>
          <a:prstGeom prst="leftArrow">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th-TH"/>
          </a:p>
        </p:txBody>
      </p:sp>
      <p:cxnSp>
        <p:nvCxnSpPr>
          <p:cNvPr id="40" name="Straight Connector 39"/>
          <p:cNvCxnSpPr/>
          <p:nvPr/>
        </p:nvCxnSpPr>
        <p:spPr>
          <a:xfrm rot="5400000">
            <a:off x="3143240" y="5072074"/>
            <a:ext cx="1143008" cy="1588"/>
          </a:xfrm>
          <a:prstGeom prst="line">
            <a:avLst/>
          </a:prstGeom>
        </p:spPr>
        <p:style>
          <a:lnRef idx="1">
            <a:schemeClr val="accent1"/>
          </a:lnRef>
          <a:fillRef idx="0">
            <a:schemeClr val="accent1"/>
          </a:fillRef>
          <a:effectRef idx="0">
            <a:schemeClr val="accent1"/>
          </a:effectRef>
          <a:fontRef idx="minor">
            <a:schemeClr val="tx1"/>
          </a:fontRef>
        </p:style>
      </p:cxnSp>
      <p:sp>
        <p:nvSpPr>
          <p:cNvPr id="41" name="Left Arrow 40"/>
          <p:cNvSpPr/>
          <p:nvPr/>
        </p:nvSpPr>
        <p:spPr>
          <a:xfrm>
            <a:off x="3428992" y="3214686"/>
            <a:ext cx="978408" cy="484632"/>
          </a:xfrm>
          <a:prstGeom prst="lef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th-TH"/>
          </a:p>
        </p:txBody>
      </p:sp>
      <p:sp>
        <p:nvSpPr>
          <p:cNvPr id="29" name="Footer Placeholder 28"/>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dirty="0" smtClean="0"/>
              <a:t>Economic cris</a:t>
            </a:r>
            <a:r>
              <a:rPr lang="en-US" dirty="0" smtClean="0"/>
              <a:t>is in 1997/98</a:t>
            </a:r>
            <a:endParaRPr lang="th-TH" dirty="0"/>
          </a:p>
        </p:txBody>
      </p:sp>
      <p:sp>
        <p:nvSpPr>
          <p:cNvPr id="3" name="Content Placeholder 2"/>
          <p:cNvSpPr>
            <a:spLocks noGrp="1"/>
          </p:cNvSpPr>
          <p:nvPr>
            <p:ph idx="1"/>
          </p:nvPr>
        </p:nvSpPr>
        <p:spPr/>
        <p:txBody>
          <a:bodyPr/>
          <a:lstStyle/>
          <a:p>
            <a:pPr>
              <a:lnSpc>
                <a:spcPct val="90000"/>
              </a:lnSpc>
            </a:pPr>
            <a:r>
              <a:rPr lang="th-TH" dirty="0" smtClean="0"/>
              <a:t>With the baht succumbing to speculative attacks, the BOT decided to float it on </a:t>
            </a:r>
            <a:r>
              <a:rPr lang="en-US" dirty="0" smtClean="0"/>
              <a:t>July 2, 1997.</a:t>
            </a:r>
          </a:p>
          <a:p>
            <a:pPr>
              <a:lnSpc>
                <a:spcPct val="90000"/>
              </a:lnSpc>
            </a:pPr>
            <a:r>
              <a:rPr lang="th-TH" dirty="0" smtClean="0"/>
              <a:t>Without a nominal anchor and given the lack of political credibility, the value of the baht fell by </a:t>
            </a:r>
            <a:r>
              <a:rPr lang="en-US" dirty="0" smtClean="0"/>
              <a:t>56% </a:t>
            </a:r>
            <a:r>
              <a:rPr lang="th-TH" dirty="0" smtClean="0"/>
              <a:t>through to January </a:t>
            </a:r>
            <a:r>
              <a:rPr lang="en-US" dirty="0" smtClean="0"/>
              <a:t>1998</a:t>
            </a:r>
            <a:r>
              <a:rPr lang="th-TH" dirty="0" smtClean="0"/>
              <a:t>.</a:t>
            </a:r>
            <a:endParaRPr lang="en-US" dirty="0" smtClean="0"/>
          </a:p>
          <a:p>
            <a:pPr>
              <a:lnSpc>
                <a:spcPct val="90000"/>
              </a:lnSpc>
            </a:pPr>
            <a:r>
              <a:rPr lang="en-US" dirty="0" smtClean="0"/>
              <a:t>The deficit became surplus by income and substation effects: expenditure switching and reducing </a:t>
            </a:r>
          </a:p>
          <a:p>
            <a:endParaRPr lang="th-TH"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p:cNvGraphicFramePr>
          <p:nvPr/>
        </p:nvGraphicFramePr>
        <p:xfrm>
          <a:off x="428596" y="214290"/>
          <a:ext cx="8229600" cy="6072254"/>
        </p:xfrm>
        <a:graphic>
          <a:graphicData uri="http://schemas.openxmlformats.org/drawingml/2006/chart">
            <c:chart xmlns:c="http://schemas.openxmlformats.org/drawingml/2006/chart" xmlns:r="http://schemas.openxmlformats.org/officeDocument/2006/relationships" r:id="rId2"/>
          </a:graphicData>
        </a:graphic>
      </p:graphicFrame>
      <p:sp>
        <p:nvSpPr>
          <p:cNvPr id="6" name="Footer Placeholder 5"/>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EE460: Exchange Rate Policy</a:t>
            </a:r>
            <a:endParaRPr lang="th-TH"/>
          </a:p>
        </p:txBody>
      </p:sp>
      <p:sp>
        <p:nvSpPr>
          <p:cNvPr id="4" name="Title 3"/>
          <p:cNvSpPr>
            <a:spLocks noGrp="1"/>
          </p:cNvSpPr>
          <p:nvPr>
            <p:ph type="title" idx="4294967295"/>
          </p:nvPr>
        </p:nvSpPr>
        <p:spPr>
          <a:xfrm>
            <a:off x="0" y="274638"/>
            <a:ext cx="8229600" cy="1143000"/>
          </a:xfrm>
        </p:spPr>
        <p:txBody>
          <a:bodyPr/>
          <a:lstStyle/>
          <a:p>
            <a:r>
              <a:rPr lang="en-US" dirty="0" smtClean="0"/>
              <a:t>From 1979 to 2013</a:t>
            </a:r>
            <a:endParaRPr lang="th-TH" dirty="0"/>
          </a:p>
        </p:txBody>
      </p:sp>
      <p:graphicFrame>
        <p:nvGraphicFramePr>
          <p:cNvPr id="3" name="Content Placeholder 4"/>
          <p:cNvGraphicFramePr>
            <a:graphicFrameLocks/>
          </p:cNvGraphicFramePr>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EE460: Exchange Rate Policy</a:t>
            </a:r>
            <a:endParaRPr lang="th-TH"/>
          </a:p>
        </p:txBody>
      </p:sp>
      <p:graphicFrame>
        <p:nvGraphicFramePr>
          <p:cNvPr id="3" name="Chart 2"/>
          <p:cNvGraphicFramePr/>
          <p:nvPr/>
        </p:nvGraphicFramePr>
        <p:xfrm>
          <a:off x="609600" y="381000"/>
          <a:ext cx="7848600" cy="6019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4294967295"/>
          </p:nvPr>
        </p:nvSpPr>
        <p:spPr>
          <a:xfrm>
            <a:off x="0" y="1600200"/>
            <a:ext cx="8929718" cy="4525963"/>
          </a:xfrm>
        </p:spPr>
        <p:txBody>
          <a:bodyPr>
            <a:normAutofit fontScale="92500" lnSpcReduction="10000"/>
          </a:bodyPr>
          <a:lstStyle/>
          <a:p>
            <a:r>
              <a:rPr lang="en-US" dirty="0" smtClean="0"/>
              <a:t>In the short run, P and Pf are unchanged as a result of an exchange rate depreciation.</a:t>
            </a:r>
          </a:p>
          <a:p>
            <a:r>
              <a:rPr lang="en-US" dirty="0" smtClean="0"/>
              <a:t>The relative price of import </a:t>
            </a:r>
            <a:r>
              <a:rPr lang="en-US" dirty="0" err="1" smtClean="0"/>
              <a:t>ePf</a:t>
            </a:r>
            <a:r>
              <a:rPr lang="en-US" dirty="0" smtClean="0"/>
              <a:t>/P rises.</a:t>
            </a:r>
          </a:p>
          <a:p>
            <a:r>
              <a:rPr lang="en-US" dirty="0" smtClean="0"/>
              <a:t>If the volume of imports does not change, their value measured in baht unambiguously increases.</a:t>
            </a:r>
          </a:p>
          <a:p>
            <a:r>
              <a:rPr lang="en-US" dirty="0" smtClean="0"/>
              <a:t>These two magnitudes  move in an opposite direction.</a:t>
            </a:r>
          </a:p>
          <a:p>
            <a:r>
              <a:rPr lang="en-US" dirty="0" smtClean="0"/>
              <a:t>In the long-term volume effects can be substantial and lead to the trade balance changes caused  by a relative price change.</a:t>
            </a:r>
            <a:endParaRPr lang="th-TH" dirty="0"/>
          </a:p>
        </p:txBody>
      </p:sp>
      <p:graphicFrame>
        <p:nvGraphicFramePr>
          <p:cNvPr id="5" name="Object 4"/>
          <p:cNvGraphicFramePr>
            <a:graphicFrameLocks noChangeAspect="1"/>
          </p:cNvGraphicFramePr>
          <p:nvPr/>
        </p:nvGraphicFramePr>
        <p:xfrm>
          <a:off x="2786050" y="285728"/>
          <a:ext cx="3459332" cy="1214446"/>
        </p:xfrm>
        <a:graphic>
          <a:graphicData uri="http://schemas.openxmlformats.org/presentationml/2006/ole">
            <mc:AlternateContent xmlns:mc="http://schemas.openxmlformats.org/markup-compatibility/2006">
              <mc:Choice xmlns:v="urn:schemas-microsoft-com:vml" Requires="v">
                <p:oleObj spid="_x0000_s214030" name="Equation" r:id="rId3" imgW="1193800" imgH="419100" progId="Equation.3">
                  <p:embed/>
                </p:oleObj>
              </mc:Choice>
              <mc:Fallback>
                <p:oleObj name="Equation" r:id="rId3" imgW="1193800" imgH="419100" progId="Equation.3">
                  <p:embed/>
                  <p:pic>
                    <p:nvPicPr>
                      <p:cNvPr id="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6050" y="285728"/>
                        <a:ext cx="3459332" cy="121444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Footer Placeholder 5"/>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Autofit/>
          </a:bodyPr>
          <a:lstStyle/>
          <a:p>
            <a:r>
              <a:rPr lang="en-US" sz="3200" b="1" dirty="0" smtClean="0"/>
              <a:t>The monetary approach to the balance of payments</a:t>
            </a:r>
            <a:endParaRPr lang="th-TH" sz="3200" b="1" dirty="0"/>
          </a:p>
        </p:txBody>
      </p:sp>
      <p:sp>
        <p:nvSpPr>
          <p:cNvPr id="3" name="Content Placeholder 2"/>
          <p:cNvSpPr>
            <a:spLocks noGrp="1"/>
          </p:cNvSpPr>
          <p:nvPr>
            <p:ph idx="1"/>
          </p:nvPr>
        </p:nvSpPr>
        <p:spPr>
          <a:xfrm>
            <a:off x="642910" y="1071546"/>
            <a:ext cx="8043890" cy="5054617"/>
          </a:xfrm>
        </p:spPr>
        <p:txBody>
          <a:bodyPr>
            <a:noAutofit/>
          </a:bodyPr>
          <a:lstStyle/>
          <a:p>
            <a:r>
              <a:rPr lang="en-US" sz="3600" dirty="0" smtClean="0"/>
              <a:t>Domestic credit (DC) consists of the monetary authority’s holdings of claims on the public sector (government debt) and loans to the private sector (banks).</a:t>
            </a:r>
          </a:p>
          <a:p>
            <a:r>
              <a:rPr lang="en-US" dirty="0" smtClean="0">
                <a:latin typeface="Verdana"/>
              </a:rPr>
              <a:t>ΔNFA=</a:t>
            </a:r>
            <a:r>
              <a:rPr lang="el-GR" dirty="0" smtClean="0">
                <a:latin typeface="Verdana"/>
              </a:rPr>
              <a:t>Δ</a:t>
            </a:r>
            <a:r>
              <a:rPr lang="en-US" dirty="0" smtClean="0">
                <a:latin typeface="Verdana"/>
              </a:rPr>
              <a:t>H-</a:t>
            </a:r>
            <a:r>
              <a:rPr lang="el-GR" dirty="0" smtClean="0">
                <a:latin typeface="Verdana"/>
              </a:rPr>
              <a:t> Δ </a:t>
            </a:r>
            <a:r>
              <a:rPr lang="en-US" dirty="0" smtClean="0">
                <a:latin typeface="Verdana"/>
              </a:rPr>
              <a:t>DC</a:t>
            </a:r>
          </a:p>
          <a:p>
            <a:r>
              <a:rPr lang="el-GR" dirty="0" smtClean="0">
                <a:latin typeface="Verdana"/>
              </a:rPr>
              <a:t>Δ </a:t>
            </a:r>
            <a:r>
              <a:rPr lang="en-US" dirty="0" smtClean="0">
                <a:latin typeface="Verdana"/>
              </a:rPr>
              <a:t>NFA is the change in net foreign assets, which is the balance of payments</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Autofit/>
          </a:bodyPr>
          <a:lstStyle/>
          <a:p>
            <a:r>
              <a:rPr lang="en-US" sz="4000" b="1" dirty="0" smtClean="0"/>
              <a:t>The monetary approach to the balance of payments</a:t>
            </a:r>
            <a:endParaRPr lang="th-TH" sz="4000" b="1" dirty="0"/>
          </a:p>
        </p:txBody>
      </p:sp>
      <p:sp>
        <p:nvSpPr>
          <p:cNvPr id="3" name="Content Placeholder 2"/>
          <p:cNvSpPr>
            <a:spLocks noGrp="1"/>
          </p:cNvSpPr>
          <p:nvPr>
            <p:ph idx="1"/>
          </p:nvPr>
        </p:nvSpPr>
        <p:spPr>
          <a:xfrm>
            <a:off x="685800" y="1752600"/>
            <a:ext cx="8001000" cy="4373563"/>
          </a:xfrm>
        </p:spPr>
        <p:txBody>
          <a:bodyPr>
            <a:noAutofit/>
          </a:bodyPr>
          <a:lstStyle/>
          <a:p>
            <a:r>
              <a:rPr lang="en-US" sz="3600" dirty="0" smtClean="0">
                <a:latin typeface="Verdana"/>
              </a:rPr>
              <a:t>H is high-powered money (commercial bank reserves and currency)</a:t>
            </a:r>
          </a:p>
          <a:p>
            <a:r>
              <a:rPr lang="en-US" sz="3600" dirty="0" smtClean="0">
                <a:latin typeface="Verdana"/>
              </a:rPr>
              <a:t>To reduce the balance of payments deficit, domestic credit must be curtailed.</a:t>
            </a:r>
          </a:p>
          <a:p>
            <a:r>
              <a:rPr lang="en-US" sz="3600" dirty="0" smtClean="0">
                <a:latin typeface="Verdana"/>
              </a:rPr>
              <a:t>Fiscal austerity must be initiated and maintained.</a:t>
            </a:r>
          </a:p>
          <a:p>
            <a:endParaRPr lang="en-US" sz="2400" dirty="0" smtClean="0">
              <a:latin typeface="Verdana"/>
            </a:endParaRP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Autofit/>
          </a:bodyPr>
          <a:lstStyle/>
          <a:p>
            <a:r>
              <a:rPr lang="en-US" sz="2800" dirty="0" smtClean="0"/>
              <a:t>The monetary approach to the balance of payments and the IMF</a:t>
            </a:r>
            <a:endParaRPr lang="th-TH" sz="2800" dirty="0"/>
          </a:p>
        </p:txBody>
      </p:sp>
      <p:sp>
        <p:nvSpPr>
          <p:cNvPr id="3" name="Content Placeholder 2"/>
          <p:cNvSpPr>
            <a:spLocks noGrp="1"/>
          </p:cNvSpPr>
          <p:nvPr>
            <p:ph idx="1"/>
          </p:nvPr>
        </p:nvSpPr>
        <p:spPr>
          <a:xfrm>
            <a:off x="642910" y="1071546"/>
            <a:ext cx="8043890" cy="5054617"/>
          </a:xfrm>
        </p:spPr>
        <p:txBody>
          <a:bodyPr>
            <a:noAutofit/>
          </a:bodyPr>
          <a:lstStyle/>
          <a:p>
            <a:r>
              <a:rPr lang="en-US" dirty="0" smtClean="0">
                <a:latin typeface="Verdana"/>
              </a:rPr>
              <a:t>IMF prescribed the maximum level of domestic credit expansion as a condition, in addition to currency devaluation and fiscal austerity,  for troubled countries  to be eligible for obtaining financial assistance from the IMF.</a:t>
            </a:r>
          </a:p>
          <a:p>
            <a:r>
              <a:rPr lang="en-US" dirty="0" smtClean="0">
                <a:latin typeface="Verdana"/>
              </a:rPr>
              <a:t>A perfect recipe for economic contraction?</a:t>
            </a:r>
            <a:endParaRPr lang="th-TH"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642910" y="357166"/>
            <a:ext cx="8162925" cy="762000"/>
          </a:xfrm>
        </p:spPr>
        <p:txBody>
          <a:bodyPr/>
          <a:lstStyle/>
          <a:p>
            <a:r>
              <a:rPr lang="th-TH" dirty="0"/>
              <a:t>Redistributive effects</a:t>
            </a:r>
          </a:p>
        </p:txBody>
      </p:sp>
      <p:sp>
        <p:nvSpPr>
          <p:cNvPr id="82947" name="Rectangle 3"/>
          <p:cNvSpPr>
            <a:spLocks noGrp="1" noChangeArrowheads="1"/>
          </p:cNvSpPr>
          <p:nvPr>
            <p:ph idx="1"/>
          </p:nvPr>
        </p:nvSpPr>
        <p:spPr>
          <a:xfrm>
            <a:off x="533400" y="1219200"/>
            <a:ext cx="8153400" cy="4906963"/>
          </a:xfrm>
        </p:spPr>
        <p:txBody>
          <a:bodyPr>
            <a:normAutofit/>
          </a:bodyPr>
          <a:lstStyle/>
          <a:p>
            <a:pPr>
              <a:lnSpc>
                <a:spcPct val="90000"/>
              </a:lnSpc>
            </a:pPr>
            <a:r>
              <a:rPr lang="th-TH" sz="2800" dirty="0"/>
              <a:t>If devaluation redistributes income from workers to capital income earners, whose marginal propensity to consume is lower, the resulting fall in aggregate consumption would have a contractionary effect on output.</a:t>
            </a:r>
          </a:p>
          <a:p>
            <a:pPr>
              <a:lnSpc>
                <a:spcPct val="90000"/>
              </a:lnSpc>
            </a:pPr>
            <a:r>
              <a:rPr lang="th-TH" sz="2800" dirty="0"/>
              <a:t>Devaluation may lead to a budget surplus through enhanced tax revenues from traded goods since </a:t>
            </a:r>
            <a:r>
              <a:rPr lang="th-TH" sz="2800" b="1" i="1" dirty="0">
                <a:solidFill>
                  <a:srgbClr val="FF0000"/>
                </a:solidFill>
              </a:rPr>
              <a:t>mpc</a:t>
            </a:r>
            <a:r>
              <a:rPr lang="th-TH" sz="2800" dirty="0"/>
              <a:t> for the private sector is higher than the government</a:t>
            </a:r>
            <a:r>
              <a:rPr lang="th-TH" sz="2800" dirty="0">
                <a:latin typeface="Times New Roman"/>
              </a:rPr>
              <a:t>’</a:t>
            </a:r>
            <a:r>
              <a:rPr lang="th-TH" sz="2800" dirty="0"/>
              <a:t>s. </a:t>
            </a:r>
            <a:endParaRPr lang="en-US" sz="2800" dirty="0"/>
          </a:p>
          <a:p>
            <a:pPr>
              <a:lnSpc>
                <a:spcPct val="90000"/>
              </a:lnSpc>
            </a:pPr>
            <a:r>
              <a:rPr lang="en-US" sz="2800" b="1" i="1" dirty="0"/>
              <a:t>If </a:t>
            </a:r>
            <a:r>
              <a:rPr lang="en-US" sz="2800" b="1" i="1" dirty="0" smtClean="0"/>
              <a:t> there is a possibility that devaluation is </a:t>
            </a:r>
            <a:r>
              <a:rPr lang="en-US" sz="2800" b="1" i="1" dirty="0" err="1" smtClean="0"/>
              <a:t>contractionary</a:t>
            </a:r>
            <a:r>
              <a:rPr lang="en-US" sz="2800" b="1" i="1" dirty="0"/>
              <a:t>, can revaluation be expansionary?</a:t>
            </a:r>
            <a:endParaRPr lang="th-TH" sz="2800" b="1" i="1"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642910" y="357166"/>
            <a:ext cx="8162925" cy="762000"/>
          </a:xfrm>
        </p:spPr>
        <p:txBody>
          <a:bodyPr/>
          <a:lstStyle/>
          <a:p>
            <a:r>
              <a:rPr lang="th-TH" dirty="0"/>
              <a:t>Policy credibility</a:t>
            </a:r>
          </a:p>
        </p:txBody>
      </p:sp>
      <p:sp>
        <p:nvSpPr>
          <p:cNvPr id="84995" name="Rectangle 3"/>
          <p:cNvSpPr>
            <a:spLocks noGrp="1" noChangeArrowheads="1"/>
          </p:cNvSpPr>
          <p:nvPr>
            <p:ph idx="1"/>
          </p:nvPr>
        </p:nvSpPr>
        <p:spPr>
          <a:xfrm>
            <a:off x="457200" y="1371600"/>
            <a:ext cx="8153400" cy="4754563"/>
          </a:xfrm>
        </p:spPr>
        <p:txBody>
          <a:bodyPr>
            <a:normAutofit/>
          </a:bodyPr>
          <a:lstStyle/>
          <a:p>
            <a:pPr>
              <a:lnSpc>
                <a:spcPct val="80000"/>
              </a:lnSpc>
            </a:pPr>
            <a:r>
              <a:rPr lang="th-TH" b="1" dirty="0">
                <a:solidFill>
                  <a:schemeClr val="folHlink"/>
                </a:solidFill>
              </a:rPr>
              <a:t>Policy credibility</a:t>
            </a:r>
            <a:r>
              <a:rPr lang="th-TH" sz="2800" dirty="0"/>
              <a:t> is essential for any country that adopts a floating exchange rate regime.</a:t>
            </a:r>
          </a:p>
          <a:p>
            <a:pPr>
              <a:lnSpc>
                <a:spcPct val="80000"/>
              </a:lnSpc>
            </a:pPr>
            <a:r>
              <a:rPr lang="th-TH" sz="2800" dirty="0"/>
              <a:t>The lack of institutional independence was evident in the high turnover of the Governors of the BOT and the Ministers of Finance during the period of turmoil.</a:t>
            </a:r>
          </a:p>
          <a:p>
            <a:pPr>
              <a:lnSpc>
                <a:spcPct val="80000"/>
              </a:lnSpc>
            </a:pPr>
            <a:r>
              <a:rPr lang="th-TH" sz="2800" dirty="0"/>
              <a:t>The Nukul Commission Report </a:t>
            </a:r>
            <a:r>
              <a:rPr lang="en-US" sz="2800" dirty="0" smtClean="0"/>
              <a:t>views</a:t>
            </a:r>
            <a:r>
              <a:rPr lang="th-TH" sz="2800" dirty="0" smtClean="0"/>
              <a:t> </a:t>
            </a:r>
            <a:r>
              <a:rPr lang="th-TH" sz="2800" dirty="0"/>
              <a:t>that political intervention has weakened the ability of the BOT</a:t>
            </a:r>
            <a:r>
              <a:rPr lang="th-TH" sz="2800" dirty="0">
                <a:latin typeface="Times New Roman"/>
              </a:rPr>
              <a:t>’</a:t>
            </a:r>
            <a:r>
              <a:rPr lang="th-TH" sz="2800" dirty="0"/>
              <a:t>s crisis management. </a:t>
            </a:r>
            <a:endParaRPr lang="en-US" sz="2800" dirty="0"/>
          </a:p>
          <a:p>
            <a:pPr>
              <a:lnSpc>
                <a:spcPct val="80000"/>
              </a:lnSpc>
            </a:pPr>
            <a:r>
              <a:rPr lang="en-US" sz="2800" b="1" i="1" dirty="0"/>
              <a:t>Should the BOT has absolute independence from the control of the government?</a:t>
            </a:r>
            <a:endParaRPr lang="th-TH" sz="2800" b="1" i="1"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871538" y="862013"/>
            <a:ext cx="8162925" cy="762000"/>
          </a:xfrm>
        </p:spPr>
        <p:txBody>
          <a:bodyPr/>
          <a:lstStyle/>
          <a:p>
            <a:r>
              <a:rPr lang="en-US"/>
              <a:t>L</a:t>
            </a:r>
            <a:r>
              <a:rPr lang="th-TH"/>
              <a:t>essons learned</a:t>
            </a:r>
          </a:p>
        </p:txBody>
      </p:sp>
      <p:sp>
        <p:nvSpPr>
          <p:cNvPr id="87043" name="Rectangle 3"/>
          <p:cNvSpPr>
            <a:spLocks noGrp="1" noChangeArrowheads="1"/>
          </p:cNvSpPr>
          <p:nvPr>
            <p:ph idx="1"/>
          </p:nvPr>
        </p:nvSpPr>
        <p:spPr>
          <a:xfrm>
            <a:off x="857224" y="2214554"/>
            <a:ext cx="7829576" cy="3911609"/>
          </a:xfrm>
        </p:spPr>
        <p:txBody>
          <a:bodyPr/>
          <a:lstStyle/>
          <a:p>
            <a:pPr>
              <a:lnSpc>
                <a:spcPct val="90000"/>
              </a:lnSpc>
            </a:pPr>
            <a:r>
              <a:rPr lang="th-TH" sz="2800" dirty="0"/>
              <a:t>Thailand faces the reality that the era of cheap foreign capital, zero foreign exchange risks, reckless investment, and spectacular growth is gone.</a:t>
            </a:r>
          </a:p>
          <a:p>
            <a:pPr>
              <a:lnSpc>
                <a:spcPct val="90000"/>
              </a:lnSpc>
            </a:pPr>
            <a:r>
              <a:rPr lang="th-TH" sz="2800" dirty="0"/>
              <a:t>A new era of economic rationalism </a:t>
            </a:r>
            <a:r>
              <a:rPr lang="en-US" sz="2800" dirty="0"/>
              <a:t>would </a:t>
            </a:r>
            <a:r>
              <a:rPr lang="th-TH" sz="2800" dirty="0"/>
              <a:t> begin with investment efficiency and a sustainable growth path--albeit much less impressive.</a:t>
            </a:r>
            <a:endParaRPr lang="en-US" sz="2800" dirty="0"/>
          </a:p>
          <a:p>
            <a:pPr>
              <a:lnSpc>
                <a:spcPct val="90000"/>
              </a:lnSpc>
            </a:pPr>
            <a:r>
              <a:rPr lang="en-US" sz="2800" dirty="0"/>
              <a:t>Do we really learn anything from the 1998 crisis?</a:t>
            </a:r>
            <a:endParaRPr lang="th-TH"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r>
              <a:rPr lang="en-US"/>
              <a:t>Lessons from the currency crisis</a:t>
            </a:r>
          </a:p>
        </p:txBody>
      </p:sp>
      <p:sp>
        <p:nvSpPr>
          <p:cNvPr id="132099" name="Rectangle 3"/>
          <p:cNvSpPr>
            <a:spLocks noGrp="1" noChangeArrowheads="1"/>
          </p:cNvSpPr>
          <p:nvPr>
            <p:ph idx="1"/>
          </p:nvPr>
        </p:nvSpPr>
        <p:spPr/>
        <p:txBody>
          <a:bodyPr>
            <a:normAutofit lnSpcReduction="10000"/>
          </a:bodyPr>
          <a:lstStyle/>
          <a:p>
            <a:pPr>
              <a:lnSpc>
                <a:spcPct val="80000"/>
              </a:lnSpc>
            </a:pPr>
            <a:r>
              <a:rPr lang="en-US" sz="3600" dirty="0"/>
              <a:t>Capital inflows can have both positive and negative impacts.</a:t>
            </a:r>
          </a:p>
          <a:p>
            <a:pPr>
              <a:lnSpc>
                <a:spcPct val="80000"/>
              </a:lnSpc>
            </a:pPr>
            <a:r>
              <a:rPr lang="en-US" sz="3600" dirty="0"/>
              <a:t>Thailand should have allowed the </a:t>
            </a:r>
            <a:r>
              <a:rPr lang="en-US" sz="3600" dirty="0" smtClean="0"/>
              <a:t>baht </a:t>
            </a:r>
            <a:r>
              <a:rPr lang="en-US" sz="3600" dirty="0"/>
              <a:t>to appreciate during the boom years and </a:t>
            </a:r>
            <a:r>
              <a:rPr lang="en-US" sz="3600" dirty="0" smtClean="0"/>
              <a:t>satisfied </a:t>
            </a:r>
            <a:r>
              <a:rPr lang="en-US" sz="3600" dirty="0"/>
              <a:t>with a lower growth </a:t>
            </a:r>
            <a:r>
              <a:rPr lang="en-US" sz="3600" dirty="0" smtClean="0"/>
              <a:t>rate in the early 1990s.</a:t>
            </a:r>
            <a:endParaRPr lang="en-US" sz="3600" dirty="0"/>
          </a:p>
          <a:p>
            <a:pPr>
              <a:lnSpc>
                <a:spcPct val="80000"/>
              </a:lnSpc>
            </a:pPr>
            <a:r>
              <a:rPr lang="en-US" sz="3600" dirty="0"/>
              <a:t>Even if appreciating currency discourages exports, it is better to live with the </a:t>
            </a:r>
            <a:r>
              <a:rPr lang="en-US" sz="3600" dirty="0" smtClean="0"/>
              <a:t>resulted  slow </a:t>
            </a:r>
            <a:r>
              <a:rPr lang="en-US" sz="3600" dirty="0"/>
              <a:t>output growth rate and </a:t>
            </a:r>
            <a:r>
              <a:rPr lang="en-US" sz="3600" dirty="0" smtClean="0"/>
              <a:t>low foreign </a:t>
            </a:r>
            <a:r>
              <a:rPr lang="en-US" sz="3600" dirty="0"/>
              <a:t>debt.</a:t>
            </a:r>
          </a:p>
          <a:p>
            <a:pPr>
              <a:lnSpc>
                <a:spcPct val="80000"/>
              </a:lnSpc>
            </a:pPr>
            <a:endParaRPr lang="en-US" sz="24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Premature liberalization</a:t>
            </a:r>
            <a:endParaRPr lang="th-TH" dirty="0"/>
          </a:p>
        </p:txBody>
      </p:sp>
      <p:sp>
        <p:nvSpPr>
          <p:cNvPr id="3" name="Content Placeholder 2"/>
          <p:cNvSpPr>
            <a:spLocks noGrp="1"/>
          </p:cNvSpPr>
          <p:nvPr>
            <p:ph idx="1"/>
          </p:nvPr>
        </p:nvSpPr>
        <p:spPr/>
        <p:txBody>
          <a:bodyPr/>
          <a:lstStyle/>
          <a:p>
            <a:r>
              <a:rPr lang="en-US" dirty="0" smtClean="0"/>
              <a:t>Capital control relaxation undertaken when bank supervision and financial regulations are not sufficiently stringent; it can lead to over-borrowing and inefficient lending.</a:t>
            </a:r>
          </a:p>
          <a:p>
            <a:r>
              <a:rPr lang="en-US" dirty="0" smtClean="0"/>
              <a:t>A gradual approach to capital account liberalization should be adopted instead.</a:t>
            </a:r>
          </a:p>
          <a:p>
            <a:endParaRPr lang="en-US" dirty="0" smtClean="0"/>
          </a:p>
          <a:p>
            <a:endParaRPr lang="th-TH"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r>
              <a:rPr lang="en-US"/>
              <a:t>Lessons from the currency crisis</a:t>
            </a:r>
          </a:p>
        </p:txBody>
      </p:sp>
      <p:sp>
        <p:nvSpPr>
          <p:cNvPr id="133123" name="Rectangle 3"/>
          <p:cNvSpPr>
            <a:spLocks noGrp="1" noChangeArrowheads="1"/>
          </p:cNvSpPr>
          <p:nvPr>
            <p:ph idx="1"/>
          </p:nvPr>
        </p:nvSpPr>
        <p:spPr>
          <a:xfrm>
            <a:off x="285720" y="1500174"/>
            <a:ext cx="8737631" cy="5357826"/>
          </a:xfrm>
        </p:spPr>
        <p:txBody>
          <a:bodyPr/>
          <a:lstStyle/>
          <a:p>
            <a:pPr>
              <a:lnSpc>
                <a:spcPct val="90000"/>
              </a:lnSpc>
            </a:pPr>
            <a:r>
              <a:rPr lang="en-US" sz="2800" dirty="0" smtClean="0"/>
              <a:t>Since </a:t>
            </a:r>
            <a:r>
              <a:rPr lang="en-US" sz="2800" dirty="0"/>
              <a:t>capital flows are many times larger than international trade flows, when a country relies too heavily on short-term foreign debt to finance a current account deficit, it is impossible for the central bank to defend a fixed exchange rate for very long</a:t>
            </a:r>
            <a:r>
              <a:rPr lang="en-US" sz="2800" dirty="0">
                <a:latin typeface="Times New Roman"/>
              </a:rPr>
              <a:t>—</a:t>
            </a:r>
            <a:r>
              <a:rPr lang="en-US" sz="2800" dirty="0"/>
              <a:t>let alone to inflict wounds on currency speculators.</a:t>
            </a:r>
          </a:p>
          <a:p>
            <a:pPr>
              <a:lnSpc>
                <a:spcPct val="90000"/>
              </a:lnSpc>
            </a:pPr>
            <a:r>
              <a:rPr lang="en-US" sz="2800" dirty="0"/>
              <a:t>Thailand also learned that accountability and transparency should be well established so that the central bank is not tempted to engage in behavior that is akin to gambling in order to get out of a crisis.</a:t>
            </a:r>
          </a:p>
          <a:p>
            <a:pPr>
              <a:lnSpc>
                <a:spcPct val="90000"/>
              </a:lnSpc>
            </a:pPr>
            <a:endParaRPr lang="en-US" sz="24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642910" y="285728"/>
            <a:ext cx="8162925" cy="762000"/>
          </a:xfrm>
        </p:spPr>
        <p:txBody>
          <a:bodyPr/>
          <a:lstStyle/>
          <a:p>
            <a:r>
              <a:rPr lang="en-US" dirty="0"/>
              <a:t>Flexible exchange rate</a:t>
            </a:r>
          </a:p>
        </p:txBody>
      </p:sp>
      <p:sp>
        <p:nvSpPr>
          <p:cNvPr id="134147" name="Rectangle 3"/>
          <p:cNvSpPr>
            <a:spLocks noGrp="1" noChangeArrowheads="1"/>
          </p:cNvSpPr>
          <p:nvPr>
            <p:ph idx="1"/>
          </p:nvPr>
        </p:nvSpPr>
        <p:spPr/>
        <p:txBody>
          <a:bodyPr>
            <a:noAutofit/>
          </a:bodyPr>
          <a:lstStyle/>
          <a:p>
            <a:pPr>
              <a:lnSpc>
                <a:spcPct val="80000"/>
              </a:lnSpc>
            </a:pPr>
            <a:r>
              <a:rPr lang="en-US" sz="2800" dirty="0"/>
              <a:t>Some instability in foreign exchange rates is a natural consequence of the adoption of a flexible exchange rate regime.</a:t>
            </a:r>
          </a:p>
          <a:p>
            <a:pPr>
              <a:lnSpc>
                <a:spcPct val="80000"/>
              </a:lnSpc>
            </a:pPr>
            <a:r>
              <a:rPr lang="en-US" sz="2800" dirty="0"/>
              <a:t>When Thailand floated the baht from its previous untenable fixed rate, the baht-dollar exchange rate experienced overshooting.</a:t>
            </a:r>
          </a:p>
          <a:p>
            <a:pPr>
              <a:lnSpc>
                <a:spcPct val="80000"/>
              </a:lnSpc>
            </a:pPr>
            <a:r>
              <a:rPr lang="en-US" sz="2800" dirty="0"/>
              <a:t>Various factors contributed to this phenomenon, including speculative bubbles, price stickiness, the rapid strengthening of the dollar against the yen, political instability, and the lack of policy credibility.</a:t>
            </a:r>
          </a:p>
          <a:p>
            <a:pPr>
              <a:lnSpc>
                <a:spcPct val="80000"/>
              </a:lnSpc>
            </a:pPr>
            <a:r>
              <a:rPr lang="en-US" sz="2800" dirty="0"/>
              <a:t>Market participants lacked experience in the flexible exchange rate system.</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normAutofit fontScale="90000"/>
          </a:bodyPr>
          <a:lstStyle/>
          <a:p>
            <a:r>
              <a:rPr lang="en-US" sz="3600" dirty="0"/>
              <a:t>What is </a:t>
            </a:r>
            <a:r>
              <a:rPr lang="en-US" sz="3600" dirty="0" smtClean="0"/>
              <a:t>an appropriate level of the  </a:t>
            </a:r>
            <a:r>
              <a:rPr lang="en-US" sz="3600" dirty="0"/>
              <a:t>exchange </a:t>
            </a:r>
            <a:r>
              <a:rPr lang="en-US" sz="3600" dirty="0" smtClean="0"/>
              <a:t>rate?</a:t>
            </a:r>
            <a:endParaRPr lang="en-US" sz="3600" dirty="0"/>
          </a:p>
        </p:txBody>
      </p:sp>
      <p:sp>
        <p:nvSpPr>
          <p:cNvPr id="135171" name="Rectangle 3"/>
          <p:cNvSpPr>
            <a:spLocks noGrp="1" noChangeArrowheads="1"/>
          </p:cNvSpPr>
          <p:nvPr>
            <p:ph idx="1"/>
          </p:nvPr>
        </p:nvSpPr>
        <p:spPr/>
        <p:txBody>
          <a:bodyPr>
            <a:noAutofit/>
          </a:bodyPr>
          <a:lstStyle/>
          <a:p>
            <a:pPr>
              <a:lnSpc>
                <a:spcPct val="80000"/>
              </a:lnSpc>
            </a:pPr>
            <a:r>
              <a:rPr lang="en-US" sz="2800" dirty="0"/>
              <a:t>It is exceedingly difficult to determine appropriate exchange rates using PPP or the current account balance.</a:t>
            </a:r>
          </a:p>
          <a:p>
            <a:pPr>
              <a:lnSpc>
                <a:spcPct val="80000"/>
              </a:lnSpc>
            </a:pPr>
            <a:r>
              <a:rPr lang="en-US" sz="2800" dirty="0"/>
              <a:t>The cost of intervention in foreign exchange markets could be too high to warren </a:t>
            </a:r>
            <a:r>
              <a:rPr lang="en-US" sz="2800" dirty="0" smtClean="0"/>
              <a:t>the action.</a:t>
            </a:r>
            <a:endParaRPr lang="en-US" sz="2800" dirty="0"/>
          </a:p>
          <a:p>
            <a:pPr>
              <a:lnSpc>
                <a:spcPct val="80000"/>
              </a:lnSpc>
            </a:pPr>
            <a:r>
              <a:rPr lang="en-US" sz="2800" dirty="0"/>
              <a:t>Intervention should not be employed </a:t>
            </a:r>
            <a:r>
              <a:rPr lang="en-US" sz="2800" dirty="0" smtClean="0"/>
              <a:t>to </a:t>
            </a:r>
            <a:r>
              <a:rPr lang="en-US" sz="2800" dirty="0"/>
              <a:t>change the direction of exchange rate movements.</a:t>
            </a:r>
          </a:p>
          <a:p>
            <a:pPr>
              <a:lnSpc>
                <a:spcPct val="80000"/>
              </a:lnSpc>
            </a:pPr>
            <a:r>
              <a:rPr lang="en-US" sz="2800" dirty="0"/>
              <a:t>There is some room for the creation of an orderly and gradual movement of the exchange rate to reduce the amplitude of </a:t>
            </a:r>
            <a:r>
              <a:rPr lang="en-US" sz="2800" dirty="0" smtClean="0"/>
              <a:t>the swings</a:t>
            </a:r>
            <a:r>
              <a:rPr lang="en-US" sz="2800" dirty="0"/>
              <a:t>.</a:t>
            </a:r>
          </a:p>
          <a:p>
            <a:pPr>
              <a:lnSpc>
                <a:spcPct val="80000"/>
              </a:lnSpc>
            </a:pPr>
            <a:r>
              <a:rPr lang="en-US" sz="2800" dirty="0"/>
              <a:t>But the Bank of Thailand cannot lean against the wind of volatile changes in the yen-dollar rate.</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500034" y="428604"/>
            <a:ext cx="8162925" cy="762000"/>
          </a:xfrm>
        </p:spPr>
        <p:txBody>
          <a:bodyPr>
            <a:normAutofit fontScale="90000"/>
          </a:bodyPr>
          <a:lstStyle/>
          <a:p>
            <a:r>
              <a:rPr lang="en-US" dirty="0" smtClean="0"/>
              <a:t>Benefits  </a:t>
            </a:r>
            <a:r>
              <a:rPr lang="en-US" dirty="0"/>
              <a:t>of </a:t>
            </a:r>
            <a:r>
              <a:rPr lang="en-US" dirty="0" smtClean="0"/>
              <a:t>a flexible exchange rate</a:t>
            </a:r>
            <a:endParaRPr lang="en-US" dirty="0"/>
          </a:p>
        </p:txBody>
      </p:sp>
      <p:sp>
        <p:nvSpPr>
          <p:cNvPr id="137219" name="Rectangle 3"/>
          <p:cNvSpPr>
            <a:spLocks noGrp="1" noChangeArrowheads="1"/>
          </p:cNvSpPr>
          <p:nvPr>
            <p:ph idx="1"/>
          </p:nvPr>
        </p:nvSpPr>
        <p:spPr/>
        <p:txBody>
          <a:bodyPr/>
          <a:lstStyle/>
          <a:p>
            <a:r>
              <a:rPr lang="en-US" sz="2800" dirty="0"/>
              <a:t>Flexible exchange rates can impose discipline on the government.</a:t>
            </a:r>
          </a:p>
          <a:p>
            <a:r>
              <a:rPr lang="en-US" sz="2800" dirty="0"/>
              <a:t>Exchange rate movements trace the anticipated successes or failures of the government</a:t>
            </a:r>
            <a:r>
              <a:rPr lang="en-US" sz="2800" dirty="0">
                <a:latin typeface="Times New Roman"/>
              </a:rPr>
              <a:t>’</a:t>
            </a:r>
            <a:r>
              <a:rPr lang="en-US" sz="2800" dirty="0"/>
              <a:t>s economic management.</a:t>
            </a:r>
          </a:p>
          <a:p>
            <a:r>
              <a:rPr lang="en-US" sz="2800" dirty="0"/>
              <a:t>Capital flight can be eliminated only with the establishment of sound </a:t>
            </a:r>
            <a:r>
              <a:rPr lang="en-US" sz="2800" dirty="0" smtClean="0"/>
              <a:t>macroeconomic </a:t>
            </a:r>
            <a:r>
              <a:rPr lang="en-US" sz="2800" dirty="0"/>
              <a:t>fundamentals.</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533400" y="457200"/>
            <a:ext cx="8501063" cy="1166813"/>
          </a:xfrm>
        </p:spPr>
        <p:txBody>
          <a:bodyPr/>
          <a:lstStyle/>
          <a:p>
            <a:r>
              <a:rPr lang="en-US" dirty="0" smtClean="0"/>
              <a:t>Benefits </a:t>
            </a:r>
            <a:r>
              <a:rPr lang="en-US" dirty="0"/>
              <a:t>of </a:t>
            </a:r>
            <a:r>
              <a:rPr lang="en-US" dirty="0" smtClean="0"/>
              <a:t>a flexible exchange rate</a:t>
            </a:r>
            <a:endParaRPr lang="en-US" dirty="0"/>
          </a:p>
        </p:txBody>
      </p:sp>
      <p:sp>
        <p:nvSpPr>
          <p:cNvPr id="138243" name="Rectangle 3"/>
          <p:cNvSpPr>
            <a:spLocks noGrp="1" noChangeArrowheads="1"/>
          </p:cNvSpPr>
          <p:nvPr>
            <p:ph idx="1"/>
          </p:nvPr>
        </p:nvSpPr>
        <p:spPr>
          <a:xfrm>
            <a:off x="304799" y="1676400"/>
            <a:ext cx="8718551" cy="4648200"/>
          </a:xfrm>
        </p:spPr>
        <p:txBody>
          <a:bodyPr>
            <a:normAutofit/>
          </a:bodyPr>
          <a:lstStyle/>
          <a:p>
            <a:pPr>
              <a:lnSpc>
                <a:spcPct val="90000"/>
              </a:lnSpc>
            </a:pPr>
            <a:r>
              <a:rPr lang="en-US" sz="2800" dirty="0"/>
              <a:t>When imports are highly responsive to changes in absorption and when capital flows do not responds significantly to changes in international rate differentials, both fiscal and monetary policy can play an important stabilizing role.</a:t>
            </a:r>
          </a:p>
          <a:p>
            <a:pPr>
              <a:lnSpc>
                <a:spcPct val="90000"/>
              </a:lnSpc>
            </a:pPr>
            <a:r>
              <a:rPr lang="en-US" sz="2800" dirty="0"/>
              <a:t>The flexible exchange rate is expected to insulate the economy from shocks originating in the goods markets.</a:t>
            </a:r>
          </a:p>
          <a:p>
            <a:pPr>
              <a:lnSpc>
                <a:spcPct val="90000"/>
              </a:lnSpc>
            </a:pPr>
            <a:r>
              <a:rPr lang="en-US" sz="2800" dirty="0"/>
              <a:t>But it is asking too much to </a:t>
            </a:r>
            <a:r>
              <a:rPr lang="en-US" sz="2800" dirty="0" smtClean="0"/>
              <a:t>expect the flexible exchange rate to </a:t>
            </a:r>
            <a:r>
              <a:rPr lang="en-US" sz="2800" dirty="0"/>
              <a:t>cushion instability originating from money markets hit by crisis of confidence in the financial system.</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p:cNvPicPr>
          <p:nvPr/>
        </p:nvPicPr>
        <p:blipFill>
          <a:blip r:embed="rId2" cstate="print"/>
          <a:srcRect/>
          <a:stretch>
            <a:fillRect/>
          </a:stretch>
        </p:blipFill>
        <p:spPr bwMode="auto">
          <a:xfrm>
            <a:off x="857224" y="500042"/>
            <a:ext cx="7572427" cy="5579389"/>
          </a:xfrm>
          <a:prstGeom prst="rect">
            <a:avLst/>
          </a:prstGeom>
          <a:noFill/>
          <a:ln w="9525">
            <a:noFill/>
            <a:miter lim="800000"/>
            <a:headEnd/>
            <a:tailEnd/>
          </a:ln>
        </p:spPr>
      </p:pic>
      <p:sp>
        <p:nvSpPr>
          <p:cNvPr id="6" name="Footer Placeholder 5"/>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85800" y="0"/>
          <a:ext cx="8215338" cy="6248401"/>
        </p:xfrm>
        <a:graphic>
          <a:graphicData uri="http://schemas.openxmlformats.org/drawingml/2006/table">
            <a:tbl>
              <a:tblPr/>
              <a:tblGrid>
                <a:gridCol w="1658679"/>
                <a:gridCol w="1170831"/>
                <a:gridCol w="1404999"/>
                <a:gridCol w="1639165"/>
                <a:gridCol w="1639165"/>
                <a:gridCol w="702499"/>
              </a:tblGrid>
              <a:tr h="354085">
                <a:tc gridSpan="6">
                  <a:txBody>
                    <a:bodyPr/>
                    <a:lstStyle/>
                    <a:p>
                      <a:pPr algn="just">
                        <a:lnSpc>
                          <a:spcPct val="115000"/>
                        </a:lnSpc>
                        <a:spcAft>
                          <a:spcPts val="0"/>
                        </a:spcAft>
                      </a:pPr>
                      <a:r>
                        <a:rPr lang="en-US" sz="1600" dirty="0">
                          <a:latin typeface="Times New Roman"/>
                          <a:ea typeface="Cordia New"/>
                          <a:cs typeface="Cordia New"/>
                        </a:rPr>
                        <a:t>unit: y-o-y percentage change</a:t>
                      </a:r>
                      <a:endParaRPr lang="en-US" sz="1400" dirty="0">
                        <a:latin typeface="Cordia New"/>
                        <a:ea typeface="Cordia New"/>
                      </a:endParaRPr>
                    </a:p>
                  </a:txBody>
                  <a:tcPr marL="68580" marR="68580" marT="0" marB="0" anchor="b">
                    <a:lnL>
                      <a:noFill/>
                    </a:lnL>
                    <a:lnR>
                      <a:noFill/>
                    </a:lnR>
                    <a:lnT>
                      <a:noFill/>
                    </a:lnT>
                    <a:lnB>
                      <a:noFill/>
                    </a:lnB>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413098">
                <a:tc>
                  <a:txBody>
                    <a:bodyPr/>
                    <a:lstStyle/>
                    <a:p>
                      <a:pPr algn="just">
                        <a:lnSpc>
                          <a:spcPct val="115000"/>
                        </a:lnSpc>
                        <a:spcAft>
                          <a:spcPts val="0"/>
                        </a:spcAft>
                      </a:pPr>
                      <a:r>
                        <a:rPr lang="en-US" sz="1200">
                          <a:latin typeface="Times New Roman"/>
                          <a:ea typeface="Cordia New"/>
                          <a:cs typeface="Cordia New"/>
                        </a:rPr>
                        <a:t> </a:t>
                      </a:r>
                      <a:endParaRPr lang="en-US" sz="1400">
                        <a:latin typeface="Cordia New"/>
                        <a:ea typeface="Cordia New"/>
                      </a:endParaRPr>
                    </a:p>
                  </a:txBody>
                  <a:tcPr marL="68580" marR="68580" marT="0" marB="0" anchor="b">
                    <a:lnL>
                      <a:noFill/>
                    </a:lnL>
                    <a:lnR>
                      <a:noFill/>
                    </a:lnR>
                    <a:lnT>
                      <a:noFill/>
                    </a:lnT>
                    <a:lnB w="28575" cap="flat" cmpd="dbl"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200">
                          <a:latin typeface="Times New Roman"/>
                          <a:ea typeface="Cordia New"/>
                          <a:cs typeface="Cordia New"/>
                        </a:rPr>
                        <a:t> </a:t>
                      </a:r>
                      <a:endParaRPr lang="en-US" sz="1400">
                        <a:latin typeface="Cordia New"/>
                        <a:ea typeface="Cordia New"/>
                      </a:endParaRPr>
                    </a:p>
                  </a:txBody>
                  <a:tcPr marL="68580" marR="68580" marT="0" marB="0" anchor="b">
                    <a:lnL>
                      <a:noFill/>
                    </a:lnL>
                    <a:lnR>
                      <a:noFill/>
                    </a:lnR>
                    <a:lnT>
                      <a:noFill/>
                    </a:lnT>
                    <a:lnB w="28575" cap="flat" cmpd="dbl"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200">
                          <a:latin typeface="Times New Roman"/>
                          <a:ea typeface="Cordia New"/>
                          <a:cs typeface="Cordia New"/>
                        </a:rPr>
                        <a:t> </a:t>
                      </a:r>
                      <a:endParaRPr lang="en-US" sz="1400">
                        <a:latin typeface="Cordia New"/>
                        <a:ea typeface="Cordia New"/>
                      </a:endParaRPr>
                    </a:p>
                  </a:txBody>
                  <a:tcPr marL="68580" marR="68580" marT="0" marB="0" anchor="b">
                    <a:lnL>
                      <a:noFill/>
                    </a:lnL>
                    <a:lnR>
                      <a:noFill/>
                    </a:lnR>
                    <a:lnT>
                      <a:noFill/>
                    </a:lnT>
                    <a:lnB w="28575" cap="flat" cmpd="dbl"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200">
                          <a:latin typeface="Times New Roman"/>
                          <a:ea typeface="Cordia New"/>
                          <a:cs typeface="Cordia New"/>
                        </a:rPr>
                        <a:t> </a:t>
                      </a:r>
                      <a:endParaRPr lang="en-US" sz="1400">
                        <a:latin typeface="Cordia New"/>
                        <a:ea typeface="Cordia New"/>
                      </a:endParaRPr>
                    </a:p>
                  </a:txBody>
                  <a:tcPr marL="68580" marR="68580" marT="0" marB="0" anchor="b">
                    <a:lnL>
                      <a:noFill/>
                    </a:lnL>
                    <a:lnR>
                      <a:noFill/>
                    </a:lnR>
                    <a:lnT>
                      <a:noFill/>
                    </a:lnT>
                    <a:lnB w="28575" cap="flat" cmpd="dbl"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200">
                          <a:latin typeface="Times New Roman"/>
                          <a:ea typeface="Cordia New"/>
                          <a:cs typeface="Cordia New"/>
                        </a:rPr>
                        <a:t> </a:t>
                      </a:r>
                      <a:endParaRPr lang="en-US" sz="1400">
                        <a:latin typeface="Cordia New"/>
                        <a:ea typeface="Cordia New"/>
                      </a:endParaRPr>
                    </a:p>
                  </a:txBody>
                  <a:tcPr marL="68580" marR="68580" marT="0" marB="0" anchor="b">
                    <a:lnL>
                      <a:noFill/>
                    </a:lnL>
                    <a:lnR>
                      <a:noFill/>
                    </a:lnR>
                    <a:lnT>
                      <a:noFill/>
                    </a:lnT>
                    <a:lnB w="28575" cap="flat" cmpd="dbl"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w="28575" cap="flat" cmpd="dbl" algn="ctr">
                      <a:solidFill>
                        <a:srgbClr val="000000"/>
                      </a:solidFill>
                      <a:prstDash val="solid"/>
                      <a:round/>
                      <a:headEnd type="none" w="med" len="med"/>
                      <a:tailEnd type="none" w="med" len="med"/>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w="28575" cap="flat" cmpd="dbl" algn="ctr">
                      <a:solidFill>
                        <a:srgbClr val="000000"/>
                      </a:solidFill>
                      <a:prstDash val="solid"/>
                      <a:round/>
                      <a:headEnd type="none" w="med" len="med"/>
                      <a:tailEnd type="none" w="med" len="med"/>
                    </a:lnT>
                    <a:lnB>
                      <a:noFill/>
                    </a:lnB>
                  </a:tcPr>
                </a:tc>
                <a:tc>
                  <a:txBody>
                    <a:bodyPr/>
                    <a:lstStyle/>
                    <a:p>
                      <a:pPr algn="just">
                        <a:lnSpc>
                          <a:spcPct val="115000"/>
                        </a:lnSpc>
                        <a:spcAft>
                          <a:spcPts val="0"/>
                        </a:spcAft>
                      </a:pPr>
                      <a:r>
                        <a:rPr lang="en-US" sz="2000">
                          <a:latin typeface="Times New Roman"/>
                          <a:ea typeface="Cordia New"/>
                          <a:cs typeface="Cordia New"/>
                        </a:rPr>
                        <a:t>Baht/$</a:t>
                      </a:r>
                      <a:endParaRPr lang="en-US" sz="2400">
                        <a:latin typeface="Cordia New"/>
                        <a:ea typeface="Cordia New"/>
                      </a:endParaRPr>
                    </a:p>
                  </a:txBody>
                  <a:tcPr marL="68580" marR="68580" marT="0" marB="0" anchor="b">
                    <a:lnL>
                      <a:noFill/>
                    </a:lnL>
                    <a:lnR>
                      <a:noFill/>
                    </a:lnR>
                    <a:lnT w="28575" cap="flat" cmpd="dbl" algn="ctr">
                      <a:solidFill>
                        <a:srgbClr val="000000"/>
                      </a:solidFill>
                      <a:prstDash val="solid"/>
                      <a:round/>
                      <a:headEnd type="none" w="med" len="med"/>
                      <a:tailEnd type="none" w="med" len="med"/>
                    </a:lnT>
                    <a:lnB>
                      <a:noFill/>
                    </a:lnB>
                  </a:tcPr>
                </a:tc>
                <a:tc>
                  <a:txBody>
                    <a:bodyPr/>
                    <a:lstStyle/>
                    <a:p>
                      <a:pPr algn="just">
                        <a:lnSpc>
                          <a:spcPct val="115000"/>
                        </a:lnSpc>
                        <a:spcAft>
                          <a:spcPts val="0"/>
                        </a:spcAft>
                      </a:pPr>
                      <a:r>
                        <a:rPr lang="en-US" sz="2000">
                          <a:latin typeface="Times New Roman"/>
                          <a:ea typeface="Cordia New"/>
                          <a:cs typeface="Cordia New"/>
                        </a:rPr>
                        <a:t>NEER</a:t>
                      </a:r>
                      <a:endParaRPr lang="en-US" sz="2400">
                        <a:latin typeface="Cordia New"/>
                        <a:ea typeface="Cordia New"/>
                      </a:endParaRPr>
                    </a:p>
                  </a:txBody>
                  <a:tcPr marL="68580" marR="68580" marT="0" marB="0" anchor="b">
                    <a:lnL>
                      <a:noFill/>
                    </a:lnL>
                    <a:lnR>
                      <a:noFill/>
                    </a:lnR>
                    <a:lnT w="28575" cap="flat" cmpd="dbl" algn="ctr">
                      <a:solidFill>
                        <a:srgbClr val="000000"/>
                      </a:solidFill>
                      <a:prstDash val="solid"/>
                      <a:round/>
                      <a:headEnd type="none" w="med" len="med"/>
                      <a:tailEnd type="none" w="med" len="med"/>
                    </a:lnT>
                    <a:lnB>
                      <a:noFill/>
                    </a:lnB>
                  </a:tcPr>
                </a:tc>
                <a:tc>
                  <a:txBody>
                    <a:bodyPr/>
                    <a:lstStyle/>
                    <a:p>
                      <a:pPr algn="just">
                        <a:lnSpc>
                          <a:spcPct val="115000"/>
                        </a:lnSpc>
                        <a:spcAft>
                          <a:spcPts val="0"/>
                        </a:spcAft>
                      </a:pPr>
                      <a:r>
                        <a:rPr lang="en-US" sz="2000">
                          <a:latin typeface="Times New Roman"/>
                          <a:ea typeface="Cordia New"/>
                          <a:cs typeface="Cordia New"/>
                        </a:rPr>
                        <a:t>REER</a:t>
                      </a:r>
                      <a:endParaRPr lang="en-US" sz="2400">
                        <a:latin typeface="Cordia New"/>
                        <a:ea typeface="Cordia New"/>
                      </a:endParaRPr>
                    </a:p>
                  </a:txBody>
                  <a:tcPr marL="68580" marR="68580" marT="0" marB="0" anchor="b">
                    <a:lnL>
                      <a:noFill/>
                    </a:lnL>
                    <a:lnR>
                      <a:noFill/>
                    </a:lnR>
                    <a:lnT w="28575" cap="flat" cmpd="dbl"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r>
                        <a:rPr lang="en-US" sz="2000" dirty="0">
                          <a:latin typeface="Times New Roman"/>
                          <a:ea typeface="Cordia New"/>
                          <a:cs typeface="Cordia New"/>
                        </a:rPr>
                        <a:t>1999-2005</a:t>
                      </a:r>
                      <a:endParaRPr lang="en-US" sz="2400" dirty="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Mean</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-0.323</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-0.247</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-0.223</a:t>
                      </a:r>
                      <a:endParaRPr lang="en-US" sz="240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SD</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4.04</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2.95</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2.98</a:t>
                      </a:r>
                      <a:endParaRPr lang="en-US" sz="240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708169">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SD/Mean</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-12.51</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-11.94</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dirty="0">
                          <a:latin typeface="Times New Roman"/>
                          <a:ea typeface="Cordia New"/>
                          <a:cs typeface="Cordia New"/>
                        </a:rPr>
                        <a:t>-13.36</a:t>
                      </a:r>
                      <a:endParaRPr lang="en-US" sz="2400" dirty="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dirty="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r>
                        <a:rPr lang="en-US" sz="2000">
                          <a:latin typeface="Times New Roman"/>
                          <a:ea typeface="Cordia New"/>
                          <a:cs typeface="Cordia New"/>
                        </a:rPr>
                        <a:t>2006-2007</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dirty="0">
                          <a:latin typeface="Times New Roman"/>
                          <a:ea typeface="Cordia New"/>
                          <a:cs typeface="Cordia New"/>
                        </a:rPr>
                        <a:t>Mean</a:t>
                      </a:r>
                      <a:endParaRPr lang="en-US" sz="2400" dirty="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0.48</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0.051</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-0.091</a:t>
                      </a:r>
                      <a:endParaRPr lang="en-US" sz="240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endParaRPr lang="en-US" sz="2000">
                        <a:latin typeface="Times New Roman"/>
                        <a:ea typeface="Cordia New"/>
                        <a:cs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dirty="0">
                          <a:latin typeface="Times New Roman"/>
                          <a:ea typeface="Cordia New"/>
                          <a:cs typeface="Cordia New"/>
                        </a:rPr>
                        <a:t>SD</a:t>
                      </a:r>
                      <a:endParaRPr lang="en-US" sz="2400" dirty="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2.12</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1.56</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1.56</a:t>
                      </a:r>
                      <a:endParaRPr lang="en-US" sz="240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708169">
                <a:tc>
                  <a:txBody>
                    <a:bodyPr/>
                    <a:lstStyle/>
                    <a:p>
                      <a:pPr algn="just">
                        <a:lnSpc>
                          <a:spcPct val="115000"/>
                        </a:lnSpc>
                        <a:spcAft>
                          <a:spcPts val="0"/>
                        </a:spcAft>
                      </a:pPr>
                      <a:r>
                        <a:rPr lang="en-US" sz="2000">
                          <a:latin typeface="Times New Roman"/>
                          <a:ea typeface="Cordia New"/>
                          <a:cs typeface="Cordia New"/>
                        </a:rPr>
                        <a:t> </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SD/Mean</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dirty="0">
                          <a:latin typeface="Times New Roman"/>
                          <a:ea typeface="Cordia New"/>
                          <a:cs typeface="Cordia New"/>
                        </a:rPr>
                        <a:t>4.42</a:t>
                      </a:r>
                      <a:endParaRPr lang="en-US" sz="2400" dirty="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30.59</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-17.14</a:t>
                      </a:r>
                      <a:endParaRPr lang="en-US" sz="240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760096">
                <a:tc>
                  <a:txBody>
                    <a:bodyPr/>
                    <a:lstStyle/>
                    <a:p>
                      <a:pPr algn="just">
                        <a:lnSpc>
                          <a:spcPct val="115000"/>
                        </a:lnSpc>
                        <a:spcAft>
                          <a:spcPts val="0"/>
                        </a:spcAft>
                      </a:pPr>
                      <a:endParaRPr lang="en-US" sz="2000">
                        <a:latin typeface="Times New Roman"/>
                        <a:ea typeface="Cordia New"/>
                        <a:cs typeface="Cordia New"/>
                      </a:endParaRPr>
                    </a:p>
                    <a:p>
                      <a:pPr algn="just">
                        <a:lnSpc>
                          <a:spcPct val="115000"/>
                        </a:lnSpc>
                        <a:spcAft>
                          <a:spcPts val="0"/>
                        </a:spcAft>
                      </a:pPr>
                      <a:r>
                        <a:rPr lang="en-US" sz="2000">
                          <a:latin typeface="Times New Roman"/>
                          <a:ea typeface="Cordia New"/>
                          <a:cs typeface="Cordia New"/>
                        </a:rPr>
                        <a:t>2008</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Mean</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dirty="0">
                          <a:latin typeface="Times New Roman"/>
                          <a:ea typeface="Cordia New"/>
                          <a:cs typeface="Cordia New"/>
                        </a:rPr>
                        <a:t>-0.83</a:t>
                      </a:r>
                      <a:endParaRPr lang="en-US" sz="2400" dirty="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-0.23</a:t>
                      </a:r>
                      <a:endParaRPr lang="en-US" sz="2400">
                        <a:latin typeface="Cordia New"/>
                        <a:ea typeface="Cordia New"/>
                      </a:endParaRPr>
                    </a:p>
                  </a:txBody>
                  <a:tcPr marL="68580" marR="68580" marT="0" marB="0" anchor="b">
                    <a:lnL>
                      <a:noFill/>
                    </a:lnL>
                    <a:lnR>
                      <a:noFill/>
                    </a:lnR>
                    <a:lnT>
                      <a:noFill/>
                    </a:lnT>
                    <a:lnB>
                      <a:noFill/>
                    </a:lnB>
                  </a:tcPr>
                </a:tc>
                <a:tc>
                  <a:txBody>
                    <a:bodyPr/>
                    <a:lstStyle/>
                    <a:p>
                      <a:pPr algn="just">
                        <a:lnSpc>
                          <a:spcPct val="115000"/>
                        </a:lnSpc>
                        <a:spcAft>
                          <a:spcPts val="0"/>
                        </a:spcAft>
                      </a:pPr>
                      <a:r>
                        <a:rPr lang="en-US" sz="2000">
                          <a:latin typeface="Times New Roman"/>
                          <a:ea typeface="Cordia New"/>
                          <a:cs typeface="Cordia New"/>
                        </a:rPr>
                        <a:t>-0.37</a:t>
                      </a:r>
                      <a:endParaRPr lang="en-US" sz="2400">
                        <a:latin typeface="Cordia New"/>
                        <a:ea typeface="Cordia New"/>
                      </a:endParaRPr>
                    </a:p>
                  </a:txBody>
                  <a:tcPr marL="68580" marR="68580" marT="0" marB="0" anchor="b">
                    <a:lnL>
                      <a:noFill/>
                    </a:lnL>
                    <a:lnR>
                      <a:noFill/>
                    </a:lnR>
                    <a:lnT>
                      <a:noFill/>
                    </a:lnT>
                    <a:lnB>
                      <a:noFill/>
                    </a:lnB>
                  </a:tcPr>
                </a:tc>
                <a:tc>
                  <a:txBody>
                    <a:bodyPr/>
                    <a:lstStyle/>
                    <a:p>
                      <a:pPr>
                        <a:lnSpc>
                          <a:spcPct val="115000"/>
                        </a:lnSpc>
                        <a:spcAft>
                          <a:spcPts val="0"/>
                        </a:spcAft>
                      </a:pPr>
                      <a:r>
                        <a:rPr lang="en-US" sz="1400">
                          <a:latin typeface="Cordia New"/>
                          <a:ea typeface="Cordia New"/>
                        </a:rPr>
                        <a:t> </a:t>
                      </a:r>
                    </a:p>
                  </a:txBody>
                  <a:tcPr marL="0" marR="0" marT="0" marB="0" anchor="ctr">
                    <a:lnL>
                      <a:noFill/>
                    </a:lnL>
                    <a:lnR>
                      <a:noFill/>
                    </a:lnR>
                    <a:lnT>
                      <a:noFill/>
                    </a:lnT>
                    <a:lnB>
                      <a:noFill/>
                    </a:lnB>
                  </a:tcPr>
                </a:tc>
              </a:tr>
              <a:tr h="413098">
                <a:tc>
                  <a:txBody>
                    <a:bodyPr/>
                    <a:lstStyle/>
                    <a:p>
                      <a:pPr algn="just">
                        <a:lnSpc>
                          <a:spcPct val="115000"/>
                        </a:lnSpc>
                        <a:spcAft>
                          <a:spcPts val="0"/>
                        </a:spcAft>
                      </a:pPr>
                      <a:r>
                        <a:rPr lang="en-US" sz="2000">
                          <a:latin typeface="Times New Roman"/>
                          <a:ea typeface="Cordia New"/>
                          <a:cs typeface="Cordia New"/>
                        </a:rPr>
                        <a:t>                       </a:t>
                      </a:r>
                      <a:endParaRPr lang="en-US" sz="2400">
                        <a:latin typeface="Cordia New"/>
                        <a:ea typeface="Cordia New"/>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latin typeface="Times New Roman"/>
                          <a:ea typeface="Cordia New"/>
                          <a:cs typeface="Cordia New"/>
                        </a:rPr>
                        <a:t>SD</a:t>
                      </a:r>
                      <a:endParaRPr lang="en-US" sz="2400">
                        <a:latin typeface="Cordia New"/>
                        <a:ea typeface="Cordia New"/>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latin typeface="Times New Roman"/>
                          <a:ea typeface="Cordia New"/>
                          <a:cs typeface="Cordia New"/>
                        </a:rPr>
                        <a:t>1.88</a:t>
                      </a:r>
                      <a:endParaRPr lang="en-US" sz="2400" dirty="0">
                        <a:latin typeface="Cordia New"/>
                        <a:ea typeface="Cordia New"/>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latin typeface="Times New Roman"/>
                          <a:ea typeface="Cordia New"/>
                          <a:cs typeface="Cordia New"/>
                        </a:rPr>
                        <a:t>2.17</a:t>
                      </a:r>
                      <a:endParaRPr lang="en-US" sz="2400" dirty="0">
                        <a:latin typeface="Cordia New"/>
                        <a:ea typeface="Cordia New"/>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latin typeface="Times New Roman"/>
                          <a:ea typeface="Cordia New"/>
                          <a:cs typeface="Cordia New"/>
                        </a:rPr>
                        <a:t>1.88</a:t>
                      </a:r>
                      <a:endParaRPr lang="en-US" sz="2400" dirty="0">
                        <a:latin typeface="Cordia New"/>
                        <a:ea typeface="Cordia New"/>
                      </a:endParaRPr>
                    </a:p>
                  </a:txBody>
                  <a:tcPr marL="68580" marR="6858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dirty="0">
                          <a:latin typeface="Cordia New"/>
                          <a:ea typeface="Cordia New"/>
                        </a:rPr>
                        <a:t> </a:t>
                      </a:r>
                    </a:p>
                  </a:txBody>
                  <a:tcPr marL="0" marR="0" marT="0" marB="0" anchor="ctr">
                    <a:lnL>
                      <a:noFill/>
                    </a:lnL>
                    <a:lnR>
                      <a:noFill/>
                    </a:lnR>
                    <a:lnT>
                      <a:noFill/>
                    </a:lnT>
                    <a:lnB>
                      <a:noFill/>
                    </a:lnB>
                  </a:tcPr>
                </a:tc>
              </a:tr>
            </a:tbl>
          </a:graphicData>
        </a:graphic>
      </p:graphicFrame>
      <p:sp>
        <p:nvSpPr>
          <p:cNvPr id="4" name="Footer Placeholder 3"/>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noAutofit/>
          </a:bodyPr>
          <a:lstStyle/>
          <a:p>
            <a:r>
              <a:rPr lang="en-US" sz="3200" dirty="0" err="1"/>
              <a:t>Contractionary</a:t>
            </a:r>
            <a:r>
              <a:rPr lang="en-US" sz="3200" dirty="0"/>
              <a:t> effect of </a:t>
            </a:r>
            <a:r>
              <a:rPr lang="en-US" sz="3200" dirty="0" smtClean="0"/>
              <a:t>a large </a:t>
            </a:r>
            <a:r>
              <a:rPr lang="en-US" sz="3200" dirty="0"/>
              <a:t>depreciation</a:t>
            </a:r>
          </a:p>
        </p:txBody>
      </p:sp>
      <p:sp>
        <p:nvSpPr>
          <p:cNvPr id="136195" name="Rectangle 3"/>
          <p:cNvSpPr>
            <a:spLocks noGrp="1" noChangeArrowheads="1"/>
          </p:cNvSpPr>
          <p:nvPr>
            <p:ph idx="1"/>
          </p:nvPr>
        </p:nvSpPr>
        <p:spPr>
          <a:xfrm>
            <a:off x="357159" y="1905000"/>
            <a:ext cx="8666192" cy="4191000"/>
          </a:xfrm>
        </p:spPr>
        <p:txBody>
          <a:bodyPr/>
          <a:lstStyle/>
          <a:p>
            <a:r>
              <a:rPr lang="en-US" sz="2800" dirty="0"/>
              <a:t>Output contraction can follow a massive devaluation, particularly if the banking system has relied heavily on foreign borrowing to excessively finance domestic investment.</a:t>
            </a:r>
          </a:p>
          <a:p>
            <a:r>
              <a:rPr lang="en-US" sz="2800" dirty="0"/>
              <a:t>The existence of a large volume of domestic debt would prolong the recovery, as the real value of private debt would be rising after asset price </a:t>
            </a:r>
            <a:r>
              <a:rPr lang="en-US" sz="2800" dirty="0" smtClean="0"/>
              <a:t>deflation.</a:t>
            </a:r>
            <a:endParaRPr lang="en-US"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685800" y="381000"/>
            <a:ext cx="8162925" cy="762000"/>
          </a:xfrm>
        </p:spPr>
        <p:txBody>
          <a:bodyPr/>
          <a:lstStyle/>
          <a:p>
            <a:r>
              <a:rPr lang="en-US" dirty="0"/>
              <a:t>Trouble in </a:t>
            </a:r>
            <a:r>
              <a:rPr lang="en-US" dirty="0" smtClean="0"/>
              <a:t>the banking </a:t>
            </a:r>
            <a:r>
              <a:rPr lang="en-US" dirty="0"/>
              <a:t>sector</a:t>
            </a:r>
          </a:p>
        </p:txBody>
      </p:sp>
      <p:sp>
        <p:nvSpPr>
          <p:cNvPr id="139267" name="Rectangle 3"/>
          <p:cNvSpPr>
            <a:spLocks noGrp="1" noChangeArrowheads="1"/>
          </p:cNvSpPr>
          <p:nvPr>
            <p:ph idx="1"/>
          </p:nvPr>
        </p:nvSpPr>
        <p:spPr>
          <a:xfrm>
            <a:off x="334932" y="1371600"/>
            <a:ext cx="8809068" cy="4191000"/>
          </a:xfrm>
        </p:spPr>
        <p:txBody>
          <a:bodyPr>
            <a:noAutofit/>
          </a:bodyPr>
          <a:lstStyle/>
          <a:p>
            <a:pPr>
              <a:lnSpc>
                <a:spcPct val="80000"/>
              </a:lnSpc>
            </a:pPr>
            <a:r>
              <a:rPr lang="en-US" sz="4400" dirty="0"/>
              <a:t>In the aftermath of the currency shock in 1997/98, banks were not willing to lend since the value of the collateral had declined sharply, resulting in the contraction of firms</a:t>
            </a:r>
            <a:r>
              <a:rPr lang="en-US" sz="4400" dirty="0">
                <a:latin typeface="Times New Roman"/>
              </a:rPr>
              <a:t>’</a:t>
            </a:r>
            <a:r>
              <a:rPr lang="en-US" sz="4400" dirty="0"/>
              <a:t> working capital</a:t>
            </a:r>
            <a:r>
              <a:rPr lang="en-US" sz="4400" dirty="0" smtClean="0"/>
              <a:t>.</a:t>
            </a:r>
            <a:endParaRPr lang="en-US" sz="44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685800" y="381000"/>
            <a:ext cx="8162925" cy="762000"/>
          </a:xfrm>
        </p:spPr>
        <p:txBody>
          <a:bodyPr/>
          <a:lstStyle/>
          <a:p>
            <a:r>
              <a:rPr lang="en-US" dirty="0"/>
              <a:t>Trouble in </a:t>
            </a:r>
            <a:r>
              <a:rPr lang="en-US" dirty="0" smtClean="0"/>
              <a:t>the banking </a:t>
            </a:r>
            <a:r>
              <a:rPr lang="en-US" dirty="0"/>
              <a:t>sector</a:t>
            </a:r>
          </a:p>
        </p:txBody>
      </p:sp>
      <p:sp>
        <p:nvSpPr>
          <p:cNvPr id="139267" name="Rectangle 3"/>
          <p:cNvSpPr>
            <a:spLocks noGrp="1" noChangeArrowheads="1"/>
          </p:cNvSpPr>
          <p:nvPr>
            <p:ph idx="1"/>
          </p:nvPr>
        </p:nvSpPr>
        <p:spPr>
          <a:xfrm>
            <a:off x="334932" y="1371600"/>
            <a:ext cx="8809068" cy="4191000"/>
          </a:xfrm>
        </p:spPr>
        <p:txBody>
          <a:bodyPr>
            <a:noAutofit/>
          </a:bodyPr>
          <a:lstStyle/>
          <a:p>
            <a:pPr>
              <a:lnSpc>
                <a:spcPct val="80000"/>
              </a:lnSpc>
            </a:pPr>
            <a:r>
              <a:rPr lang="en-US" dirty="0" smtClean="0"/>
              <a:t>Large </a:t>
            </a:r>
            <a:r>
              <a:rPr lang="en-US" dirty="0"/>
              <a:t>corporations with higher leverage-- in particular, firms that had issued debt instruments in foreign currencies</a:t>
            </a:r>
            <a:r>
              <a:rPr lang="en-US" dirty="0">
                <a:latin typeface="Times New Roman"/>
              </a:rPr>
              <a:t>—</a:t>
            </a:r>
            <a:r>
              <a:rPr lang="en-US" dirty="0"/>
              <a:t>were not able to service their debt after the unprecedented fall of the baht.</a:t>
            </a:r>
          </a:p>
          <a:p>
            <a:pPr>
              <a:lnSpc>
                <a:spcPct val="80000"/>
              </a:lnSpc>
            </a:pPr>
            <a:r>
              <a:rPr lang="en-US" dirty="0"/>
              <a:t>Banks become more cautious an reduced their credit risk exposure and attempted to rebuild their equity capital.</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3" name="Rectangle 73"/>
          <p:cNvSpPr>
            <a:spLocks noGrp="1" noChangeArrowheads="1"/>
          </p:cNvSpPr>
          <p:nvPr>
            <p:ph type="title"/>
          </p:nvPr>
        </p:nvSpPr>
        <p:spPr>
          <a:xfrm>
            <a:off x="304800" y="304800"/>
            <a:ext cx="8162925" cy="519113"/>
          </a:xfrm>
        </p:spPr>
        <p:txBody>
          <a:bodyPr>
            <a:noAutofit/>
          </a:bodyPr>
          <a:lstStyle/>
          <a:p>
            <a:r>
              <a:rPr lang="en-US" sz="3600" b="1" dirty="0"/>
              <a:t>Southeast Asian Experience in 1998 (%)</a:t>
            </a:r>
          </a:p>
        </p:txBody>
      </p:sp>
      <p:graphicFrame>
        <p:nvGraphicFramePr>
          <p:cNvPr id="20581" name="Group 101"/>
          <p:cNvGraphicFramePr>
            <a:graphicFrameLocks noGrp="1"/>
          </p:cNvGraphicFramePr>
          <p:nvPr>
            <p:ph type="tbl" idx="1"/>
          </p:nvPr>
        </p:nvGraphicFramePr>
        <p:xfrm>
          <a:off x="357158" y="990600"/>
          <a:ext cx="8482042" cy="4411646"/>
        </p:xfrm>
        <a:graphic>
          <a:graphicData uri="http://schemas.openxmlformats.org/drawingml/2006/table">
            <a:tbl>
              <a:tblPr/>
              <a:tblGrid>
                <a:gridCol w="1590383"/>
                <a:gridCol w="1438918"/>
                <a:gridCol w="1287453"/>
                <a:gridCol w="1514650"/>
                <a:gridCol w="1363185"/>
                <a:gridCol w="1287453"/>
              </a:tblGrid>
              <a:tr h="94665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endParaRPr kumimoji="0" lang="th-TH" sz="2800" b="0" i="0" u="none" strike="noStrike" cap="none" normalizeH="0" baseline="0" dirty="0" smtClean="0">
                        <a:ln>
                          <a:noFill/>
                        </a:ln>
                        <a:solidFill>
                          <a:schemeClr val="tx1"/>
                        </a:solidFill>
                        <a:effectLst/>
                        <a:latin typeface="Verdana" pitchFamily="34" charset="0"/>
                        <a:cs typeface="Angsana New" pitchFamily="18"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dirty="0" smtClean="0">
                          <a:ln>
                            <a:noFill/>
                          </a:ln>
                          <a:solidFill>
                            <a:schemeClr val="tx1"/>
                          </a:solidFill>
                          <a:effectLst/>
                          <a:latin typeface="Verdana" pitchFamily="34" charset="0"/>
                          <a:cs typeface="Angsana New" pitchFamily="18" charset="-34"/>
                        </a:rPr>
                        <a:t>Exchange</a:t>
                      </a:r>
                    </a:p>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dirty="0" smtClean="0">
                          <a:ln>
                            <a:noFill/>
                          </a:ln>
                          <a:solidFill>
                            <a:schemeClr val="tx1"/>
                          </a:solidFill>
                          <a:effectLst/>
                          <a:latin typeface="Verdana" pitchFamily="34" charset="0"/>
                          <a:cs typeface="Angsana New" pitchFamily="18" charset="-34"/>
                        </a:rPr>
                        <a:t>Rate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GDP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1400" b="1" i="0" u="none" strike="noStrike" cap="none" normalizeH="0" baseline="0" smtClean="0">
                          <a:ln>
                            <a:noFill/>
                          </a:ln>
                          <a:solidFill>
                            <a:schemeClr val="tx1"/>
                          </a:solidFill>
                          <a:effectLst/>
                          <a:latin typeface="Verdana" pitchFamily="34" charset="0"/>
                          <a:cs typeface="Angsana New" pitchFamily="18" charset="-34"/>
                        </a:rPr>
                        <a:t>INVESMENT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credit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smtClean="0">
                          <a:ln>
                            <a:noFill/>
                          </a:ln>
                          <a:solidFill>
                            <a:schemeClr val="tx1"/>
                          </a:solidFill>
                          <a:effectLst/>
                          <a:latin typeface="Verdana" pitchFamily="34" charset="0"/>
                          <a:cs typeface="Angsana New" pitchFamily="18" charset="-34"/>
                        </a:rPr>
                        <a:t>Inflation</a:t>
                      </a:r>
                      <a:endParaRPr kumimoji="0" lang="en-US" sz="2800" b="0" i="0" u="none" strike="noStrike" cap="none" normalizeH="0" baseline="0" smtClean="0">
                        <a:ln>
                          <a:noFill/>
                        </a:ln>
                        <a:solidFill>
                          <a:schemeClr val="tx1"/>
                        </a:solidFill>
                        <a:effectLst/>
                        <a:latin typeface="Verdana" pitchFamily="34" charset="0"/>
                        <a:cs typeface="Angsana New" pitchFamily="18" charset="-34"/>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330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smtClean="0">
                          <a:ln>
                            <a:noFill/>
                          </a:ln>
                          <a:solidFill>
                            <a:schemeClr val="tx1"/>
                          </a:solidFill>
                          <a:effectLst/>
                          <a:latin typeface="Verdana" pitchFamily="34" charset="0"/>
                          <a:cs typeface="Angsana New" pitchFamily="18" charset="-34"/>
                        </a:rPr>
                        <a:t>Indonesia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244.2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-13.1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-39.4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dirty="0" smtClean="0">
                          <a:ln>
                            <a:noFill/>
                          </a:ln>
                          <a:solidFill>
                            <a:schemeClr val="tx1"/>
                          </a:solidFill>
                          <a:effectLst/>
                          <a:latin typeface="Verdana" pitchFamily="34" charset="0"/>
                          <a:cs typeface="Angsana New" pitchFamily="18" charset="-34"/>
                        </a:rPr>
                        <a:t>28.7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58.5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330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smtClean="0">
                          <a:ln>
                            <a:noFill/>
                          </a:ln>
                          <a:solidFill>
                            <a:schemeClr val="tx1"/>
                          </a:solidFill>
                          <a:effectLst/>
                          <a:latin typeface="Verdana" pitchFamily="34" charset="0"/>
                          <a:cs typeface="Angsana New" pitchFamily="18" charset="-34"/>
                        </a:rPr>
                        <a:t>Malaysia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39.5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-7.36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-43.0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0.41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dirty="0" smtClean="0">
                          <a:ln>
                            <a:noFill/>
                          </a:ln>
                          <a:solidFill>
                            <a:schemeClr val="tx1"/>
                          </a:solidFill>
                          <a:effectLst/>
                          <a:latin typeface="Verdana" pitchFamily="34" charset="0"/>
                          <a:cs typeface="Angsana New" pitchFamily="18" charset="-34"/>
                        </a:rPr>
                        <a:t>5.3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330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1600" b="1" i="0" u="none" strike="noStrike" cap="none" normalizeH="0" baseline="0" smtClean="0">
                          <a:ln>
                            <a:noFill/>
                          </a:ln>
                          <a:solidFill>
                            <a:schemeClr val="tx1"/>
                          </a:solidFill>
                          <a:effectLst/>
                          <a:latin typeface="Verdana" pitchFamily="34" charset="0"/>
                          <a:cs typeface="Angsana New" pitchFamily="18" charset="-34"/>
                        </a:rPr>
                        <a:t>Philippines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38.7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-0.58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-16.3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-2.73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9.7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178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smtClean="0">
                          <a:ln>
                            <a:noFill/>
                          </a:ln>
                          <a:solidFill>
                            <a:schemeClr val="tx1"/>
                          </a:solidFill>
                          <a:effectLst/>
                          <a:latin typeface="Verdana" pitchFamily="34" charset="0"/>
                          <a:cs typeface="Angsana New" pitchFamily="18" charset="-34"/>
                        </a:rPr>
                        <a:t>Singapore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12.7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-0.09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-13.3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18.2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-0.3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330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000" b="0" i="0" u="none" strike="noStrike" cap="none" normalizeH="0" baseline="0" dirty="0" smtClean="0">
                          <a:ln>
                            <a:noFill/>
                          </a:ln>
                          <a:solidFill>
                            <a:schemeClr val="tx1"/>
                          </a:solidFill>
                          <a:effectLst/>
                          <a:latin typeface="Verdana" pitchFamily="34" charset="0"/>
                          <a:cs typeface="Angsana New" pitchFamily="18" charset="-34"/>
                        </a:rPr>
                        <a:t>Thailand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31.9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-10.5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smtClean="0">
                          <a:ln>
                            <a:noFill/>
                          </a:ln>
                          <a:solidFill>
                            <a:schemeClr val="tx1"/>
                          </a:solidFill>
                          <a:effectLst/>
                          <a:latin typeface="Verdana" pitchFamily="34" charset="0"/>
                          <a:cs typeface="Angsana New" pitchFamily="18" charset="-34"/>
                        </a:rPr>
                        <a:t>-50.9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dirty="0" smtClean="0">
                          <a:ln>
                            <a:noFill/>
                          </a:ln>
                          <a:solidFill>
                            <a:schemeClr val="tx1"/>
                          </a:solidFill>
                          <a:effectLst/>
                          <a:latin typeface="Verdana" pitchFamily="34" charset="0"/>
                          <a:cs typeface="Angsana New" pitchFamily="18" charset="-34"/>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75000"/>
                        <a:buFont typeface="Wingdings" pitchFamily="2" charset="2"/>
                        <a:buNone/>
                        <a:tabLst/>
                      </a:pPr>
                      <a:r>
                        <a:rPr kumimoji="0" lang="en-US" sz="2800" b="0" i="0" u="none" strike="noStrike" cap="none" normalizeH="0" baseline="0" dirty="0" smtClean="0">
                          <a:ln>
                            <a:noFill/>
                          </a:ln>
                          <a:solidFill>
                            <a:schemeClr val="tx1"/>
                          </a:solidFill>
                          <a:effectLst/>
                          <a:latin typeface="Verdana" pitchFamily="34" charset="0"/>
                          <a:cs typeface="Angsana New" pitchFamily="18" charset="-34"/>
                        </a:rPr>
                        <a:t>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571472" y="500042"/>
            <a:ext cx="8162925" cy="762000"/>
          </a:xfrm>
        </p:spPr>
        <p:txBody>
          <a:bodyPr/>
          <a:lstStyle/>
          <a:p>
            <a:r>
              <a:rPr lang="en-US" dirty="0"/>
              <a:t>At the threshold</a:t>
            </a:r>
          </a:p>
        </p:txBody>
      </p:sp>
      <p:sp>
        <p:nvSpPr>
          <p:cNvPr id="140291" name="Rectangle 3"/>
          <p:cNvSpPr>
            <a:spLocks noGrp="1" noChangeArrowheads="1"/>
          </p:cNvSpPr>
          <p:nvPr>
            <p:ph idx="1"/>
          </p:nvPr>
        </p:nvSpPr>
        <p:spPr/>
        <p:txBody>
          <a:bodyPr/>
          <a:lstStyle/>
          <a:p>
            <a:pPr>
              <a:lnSpc>
                <a:spcPct val="80000"/>
              </a:lnSpc>
            </a:pPr>
            <a:r>
              <a:rPr lang="en-US" dirty="0"/>
              <a:t>Mild currency depreciation can stimulate growth through export expansion.</a:t>
            </a:r>
          </a:p>
          <a:p>
            <a:pPr>
              <a:lnSpc>
                <a:spcPct val="80000"/>
              </a:lnSpc>
            </a:pPr>
            <a:r>
              <a:rPr lang="en-US" dirty="0"/>
              <a:t>Currency depreciation can be </a:t>
            </a:r>
            <a:r>
              <a:rPr lang="en-US" dirty="0" err="1"/>
              <a:t>contractionary</a:t>
            </a:r>
            <a:r>
              <a:rPr lang="en-US" dirty="0"/>
              <a:t> when the exchange rate depreciates substantially above the threshold level, causing bank credit crunch</a:t>
            </a:r>
            <a:r>
              <a:rPr lang="en-US" dirty="0" smtClean="0"/>
              <a:t>.</a:t>
            </a:r>
          </a:p>
          <a:p>
            <a:pPr>
              <a:lnSpc>
                <a:spcPct val="80000"/>
              </a:lnSpc>
            </a:pPr>
            <a:r>
              <a:rPr lang="en-US" dirty="0" smtClean="0"/>
              <a:t>Investment depends of availability of bank credit.</a:t>
            </a:r>
            <a:endParaRPr lang="en-US"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714348" y="357166"/>
            <a:ext cx="8162925" cy="762000"/>
          </a:xfrm>
        </p:spPr>
        <p:txBody>
          <a:bodyPr/>
          <a:lstStyle/>
          <a:p>
            <a:r>
              <a:rPr lang="en-US" dirty="0"/>
              <a:t>At the threshold</a:t>
            </a:r>
          </a:p>
        </p:txBody>
      </p:sp>
      <p:sp>
        <p:nvSpPr>
          <p:cNvPr id="140291" name="Rectangle 3"/>
          <p:cNvSpPr>
            <a:spLocks noGrp="1" noChangeArrowheads="1"/>
          </p:cNvSpPr>
          <p:nvPr>
            <p:ph idx="1"/>
          </p:nvPr>
        </p:nvSpPr>
        <p:spPr/>
        <p:txBody>
          <a:bodyPr>
            <a:normAutofit fontScale="92500" lnSpcReduction="10000"/>
          </a:bodyPr>
          <a:lstStyle/>
          <a:p>
            <a:pPr>
              <a:lnSpc>
                <a:spcPct val="80000"/>
              </a:lnSpc>
            </a:pPr>
            <a:r>
              <a:rPr lang="en-US" sz="3600" dirty="0" smtClean="0"/>
              <a:t>If </a:t>
            </a:r>
            <a:r>
              <a:rPr lang="en-US" sz="3600" dirty="0"/>
              <a:t>firms and banks accumulate large amounts of </a:t>
            </a:r>
            <a:r>
              <a:rPr lang="en-US" sz="3600" dirty="0" smtClean="0"/>
              <a:t>un-hedged </a:t>
            </a:r>
            <a:r>
              <a:rPr lang="en-US" sz="3600" dirty="0"/>
              <a:t>foreign debt, a high rate of depreciation that exceeds the threshold level can trigger technical bank failure and thereby reduce bank </a:t>
            </a:r>
            <a:r>
              <a:rPr lang="en-US" sz="3600" dirty="0" smtClean="0"/>
              <a:t>lending.</a:t>
            </a:r>
            <a:endParaRPr lang="en-US" sz="3600" dirty="0"/>
          </a:p>
          <a:p>
            <a:pPr>
              <a:lnSpc>
                <a:spcPct val="80000"/>
              </a:lnSpc>
            </a:pPr>
            <a:r>
              <a:rPr lang="en-US" sz="3600" dirty="0"/>
              <a:t>Shortages of </a:t>
            </a:r>
            <a:r>
              <a:rPr lang="en-US" sz="3600" dirty="0" err="1"/>
              <a:t>loanable</a:t>
            </a:r>
            <a:r>
              <a:rPr lang="en-US" sz="3600" dirty="0"/>
              <a:t> funds may arise from the redistributive effects of bank deposits and withdrawals from aggressive to conservative </a:t>
            </a:r>
            <a:r>
              <a:rPr lang="en-US" sz="3600" dirty="0" smtClean="0"/>
              <a:t>banks</a:t>
            </a:r>
          </a:p>
          <a:p>
            <a:pPr>
              <a:lnSpc>
                <a:spcPct val="80000"/>
              </a:lnSpc>
            </a:pPr>
            <a:r>
              <a:rPr lang="en-US" sz="3600" dirty="0" smtClean="0"/>
              <a:t>A sharp decline in investment and durable  goods consumption would follow.</a:t>
            </a:r>
          </a:p>
          <a:p>
            <a:pPr>
              <a:lnSpc>
                <a:spcPct val="80000"/>
              </a:lnSpc>
            </a:pPr>
            <a:endParaRPr lang="en-US"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normAutofit fontScale="90000"/>
          </a:bodyPr>
          <a:lstStyle/>
          <a:p>
            <a:r>
              <a:rPr lang="en-US"/>
              <a:t>Currency and banking crises and related</a:t>
            </a:r>
          </a:p>
        </p:txBody>
      </p:sp>
      <p:sp>
        <p:nvSpPr>
          <p:cNvPr id="141315" name="Rectangle 3"/>
          <p:cNvSpPr>
            <a:spLocks noGrp="1" noChangeArrowheads="1"/>
          </p:cNvSpPr>
          <p:nvPr>
            <p:ph idx="1"/>
          </p:nvPr>
        </p:nvSpPr>
        <p:spPr/>
        <p:txBody>
          <a:bodyPr>
            <a:noAutofit/>
          </a:bodyPr>
          <a:lstStyle/>
          <a:p>
            <a:pPr>
              <a:lnSpc>
                <a:spcPct val="80000"/>
              </a:lnSpc>
            </a:pPr>
            <a:r>
              <a:rPr lang="en-US" sz="3600" dirty="0" smtClean="0"/>
              <a:t>It </a:t>
            </a:r>
            <a:r>
              <a:rPr lang="en-US" sz="3600" dirty="0"/>
              <a:t>is equally possible that currency appreciation can stimulate growth despite its negative impact on net exports.</a:t>
            </a:r>
          </a:p>
          <a:p>
            <a:pPr>
              <a:lnSpc>
                <a:spcPct val="80000"/>
              </a:lnSpc>
            </a:pPr>
            <a:r>
              <a:rPr lang="en-US" sz="3600" dirty="0"/>
              <a:t>The crucial factor is the impact of the currency changes on bank credit.</a:t>
            </a:r>
          </a:p>
          <a:p>
            <a:pPr>
              <a:lnSpc>
                <a:spcPct val="80000"/>
              </a:lnSpc>
            </a:pPr>
            <a:r>
              <a:rPr lang="en-US" sz="3600" dirty="0"/>
              <a:t>A country can experience currency appreciation and economic growth as long as domestic credit increases at normal phase.</a:t>
            </a:r>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669" name="Object 5"/>
          <p:cNvGraphicFramePr>
            <a:graphicFrameLocks noChangeAspect="1"/>
          </p:cNvGraphicFramePr>
          <p:nvPr/>
        </p:nvGraphicFramePr>
        <p:xfrm>
          <a:off x="684213" y="409575"/>
          <a:ext cx="8135937" cy="5783263"/>
        </p:xfrm>
        <a:graphic>
          <a:graphicData uri="http://schemas.openxmlformats.org/presentationml/2006/ole">
            <mc:AlternateContent xmlns:mc="http://schemas.openxmlformats.org/markup-compatibility/2006">
              <mc:Choice xmlns:v="urn:schemas-microsoft-com:vml" Requires="v">
                <p:oleObj spid="_x0000_s113681" name="Chart" r:id="rId4" imgW="4086149" imgH="2905049" progId="Excel.Sheet.8">
                  <p:embed/>
                </p:oleObj>
              </mc:Choice>
              <mc:Fallback>
                <p:oleObj name="Chart" r:id="rId4" imgW="4086149" imgH="2905049" progId="Excel.Sheet.8">
                  <p:embed/>
                  <p:pic>
                    <p:nvPicPr>
                      <p:cNvPr id="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409575"/>
                        <a:ext cx="8135937" cy="578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692" name="Object 4"/>
          <p:cNvGraphicFramePr>
            <a:graphicFrameLocks noChangeAspect="1"/>
          </p:cNvGraphicFramePr>
          <p:nvPr/>
        </p:nvGraphicFramePr>
        <p:xfrm>
          <a:off x="250825" y="333375"/>
          <a:ext cx="8281988" cy="5586413"/>
        </p:xfrm>
        <a:graphic>
          <a:graphicData uri="http://schemas.openxmlformats.org/presentationml/2006/ole">
            <mc:AlternateContent xmlns:mc="http://schemas.openxmlformats.org/markup-compatibility/2006">
              <mc:Choice xmlns:v="urn:schemas-microsoft-com:vml" Requires="v">
                <p:oleObj spid="_x0000_s114704" name="Chart" r:id="rId4" imgW="4229100" imgH="2438400" progId="Excel.Sheet.8">
                  <p:embed/>
                </p:oleObj>
              </mc:Choice>
              <mc:Fallback>
                <p:oleObj name="Chart" r:id="rId4" imgW="4229100" imgH="2438400" progId="Excel.Sheet.8">
                  <p:embed/>
                  <p:pic>
                    <p:nvPicPr>
                      <p:cNvPr id="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333375"/>
                        <a:ext cx="8281988" cy="558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Footer Placeholder 3"/>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normAutofit fontScale="90000"/>
          </a:bodyPr>
          <a:lstStyle/>
          <a:p>
            <a:r>
              <a:rPr lang="en-US"/>
              <a:t>Should the baht be kept undervalued?</a:t>
            </a:r>
          </a:p>
        </p:txBody>
      </p:sp>
      <p:sp>
        <p:nvSpPr>
          <p:cNvPr id="118787" name="Rectangle 3"/>
          <p:cNvSpPr>
            <a:spLocks noGrp="1" noChangeArrowheads="1"/>
          </p:cNvSpPr>
          <p:nvPr>
            <p:ph idx="1"/>
          </p:nvPr>
        </p:nvSpPr>
        <p:spPr/>
        <p:txBody>
          <a:bodyPr/>
          <a:lstStyle/>
          <a:p>
            <a:r>
              <a:rPr lang="en-US" sz="2800"/>
              <a:t>It is a myth to assume a close link between currency depreciation and international competitiveness.</a:t>
            </a:r>
          </a:p>
          <a:p>
            <a:r>
              <a:rPr lang="en-US" sz="2800"/>
              <a:t>Variations in Thailand</a:t>
            </a:r>
            <a:r>
              <a:rPr lang="en-US" sz="2800">
                <a:latin typeface="Times New Roman"/>
              </a:rPr>
              <a:t>’</a:t>
            </a:r>
            <a:r>
              <a:rPr lang="en-US" sz="2800"/>
              <a:t>s export growth can be explained very well by the fluctuation of world income.</a:t>
            </a:r>
          </a:p>
          <a:p>
            <a:r>
              <a:rPr lang="en-US" sz="2800"/>
              <a:t>The strength of the US and Japanese economies is closely related with Thailand's export performance.</a:t>
            </a:r>
          </a:p>
          <a:p>
            <a:endParaRPr lang="en-US" sz="280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normAutofit fontScale="90000"/>
          </a:bodyPr>
          <a:lstStyle/>
          <a:p>
            <a:r>
              <a:rPr lang="en-US" dirty="0"/>
              <a:t>What determine the baht-dollar exchange </a:t>
            </a:r>
            <a:r>
              <a:rPr lang="en-US" dirty="0" smtClean="0"/>
              <a:t>rate:</a:t>
            </a:r>
            <a:endParaRPr lang="en-US" dirty="0"/>
          </a:p>
        </p:txBody>
      </p:sp>
      <p:sp>
        <p:nvSpPr>
          <p:cNvPr id="119811" name="Rectangle 3"/>
          <p:cNvSpPr>
            <a:spLocks noGrp="1" noChangeArrowheads="1"/>
          </p:cNvSpPr>
          <p:nvPr>
            <p:ph idx="1"/>
          </p:nvPr>
        </p:nvSpPr>
        <p:spPr/>
        <p:txBody>
          <a:bodyPr/>
          <a:lstStyle/>
          <a:p>
            <a:r>
              <a:rPr lang="en-US" sz="2800" dirty="0"/>
              <a:t>When the dollar appreciates (</a:t>
            </a:r>
            <a:r>
              <a:rPr lang="en-US" sz="2800" dirty="0">
                <a:solidFill>
                  <a:schemeClr val="folHlink"/>
                </a:solidFill>
              </a:rPr>
              <a:t>depreciates</a:t>
            </a:r>
            <a:r>
              <a:rPr lang="en-US" sz="2800" dirty="0"/>
              <a:t>) against major currencies, baht depreciation (</a:t>
            </a:r>
            <a:r>
              <a:rPr lang="en-US" sz="2800" dirty="0">
                <a:solidFill>
                  <a:schemeClr val="folHlink"/>
                </a:solidFill>
              </a:rPr>
              <a:t>appreciation</a:t>
            </a:r>
            <a:r>
              <a:rPr lang="en-US" sz="2800" dirty="0"/>
              <a:t>) is a natural consequence.</a:t>
            </a:r>
          </a:p>
          <a:p>
            <a:r>
              <a:rPr lang="en-US" sz="2800" dirty="0" smtClean="0"/>
              <a:t>Inflation differentials, </a:t>
            </a:r>
            <a:r>
              <a:rPr lang="en-US" sz="2800" dirty="0"/>
              <a:t>interest </a:t>
            </a:r>
            <a:r>
              <a:rPr lang="en-US" sz="2800" dirty="0" smtClean="0"/>
              <a:t>rates, </a:t>
            </a:r>
            <a:r>
              <a:rPr lang="en-US" sz="2800" dirty="0"/>
              <a:t>and output growth </a:t>
            </a:r>
            <a:r>
              <a:rPr lang="en-US" sz="2800" dirty="0" smtClean="0"/>
              <a:t>matter</a:t>
            </a:r>
            <a:r>
              <a:rPr lang="en-US" sz="2800" dirty="0"/>
              <a:t>.</a:t>
            </a:r>
          </a:p>
          <a:p>
            <a:r>
              <a:rPr lang="en-US" sz="2800" dirty="0"/>
              <a:t>Should the Bank of Thailand raise (</a:t>
            </a:r>
            <a:r>
              <a:rPr lang="en-US" sz="2800" dirty="0">
                <a:solidFill>
                  <a:schemeClr val="folHlink"/>
                </a:solidFill>
              </a:rPr>
              <a:t>reduce</a:t>
            </a:r>
            <a:r>
              <a:rPr lang="en-US" sz="2800" dirty="0"/>
              <a:t>) the interest rate to prevent baht depreciation (</a:t>
            </a:r>
            <a:r>
              <a:rPr lang="en-US" sz="2800" dirty="0">
                <a:solidFill>
                  <a:schemeClr val="folHlink"/>
                </a:solidFill>
              </a:rPr>
              <a:t>appreciation</a:t>
            </a:r>
            <a:r>
              <a:rPr lang="en-US" sz="2800" dirty="0"/>
              <a:t>)?</a:t>
            </a:r>
          </a:p>
          <a:p>
            <a:endParaRPr lang="en-US"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538" y="192088"/>
            <a:ext cx="8162925" cy="1446550"/>
          </a:xfrm>
        </p:spPr>
        <p:txBody>
          <a:bodyPr/>
          <a:lstStyle/>
          <a:p>
            <a:r>
              <a:rPr lang="en-US" dirty="0" smtClean="0"/>
              <a:t>Recent intervention in the forward market</a:t>
            </a:r>
            <a:endParaRPr lang="th-TH" dirty="0"/>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6" name="Footer Placeholder 5"/>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nvGraphicFramePr>
        <p:xfrm>
          <a:off x="571472" y="785794"/>
          <a:ext cx="7858180" cy="5214974"/>
        </p:xfrm>
        <a:graphic>
          <a:graphicData uri="http://schemas.openxmlformats.org/drawingml/2006/chart">
            <c:chart xmlns:c="http://schemas.openxmlformats.org/drawingml/2006/chart" xmlns:r="http://schemas.openxmlformats.org/officeDocument/2006/relationships" r:id="rId2"/>
          </a:graphicData>
        </a:graphic>
      </p:graphicFrame>
      <p:sp>
        <p:nvSpPr>
          <p:cNvPr id="6" name="Footer Placeholder 5"/>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EE460: Exchange Rate Policy</a:t>
            </a:r>
            <a:endParaRPr lang="th-TH"/>
          </a:p>
        </p:txBody>
      </p:sp>
      <p:graphicFrame>
        <p:nvGraphicFramePr>
          <p:cNvPr id="3" name="Chart 2"/>
          <p:cNvGraphicFramePr/>
          <p:nvPr/>
        </p:nvGraphicFramePr>
        <p:xfrm>
          <a:off x="609600" y="1066801"/>
          <a:ext cx="7772400" cy="4953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871538" y="862013"/>
            <a:ext cx="8162925" cy="762000"/>
          </a:xfrm>
        </p:spPr>
        <p:txBody>
          <a:bodyPr/>
          <a:lstStyle/>
          <a:p>
            <a:r>
              <a:rPr lang="en-US"/>
              <a:t>Conclusions</a:t>
            </a:r>
          </a:p>
        </p:txBody>
      </p:sp>
      <p:sp>
        <p:nvSpPr>
          <p:cNvPr id="120835" name="Rectangle 3"/>
          <p:cNvSpPr>
            <a:spLocks noGrp="1" noChangeArrowheads="1"/>
          </p:cNvSpPr>
          <p:nvPr>
            <p:ph idx="1"/>
          </p:nvPr>
        </p:nvSpPr>
        <p:spPr>
          <a:xfrm>
            <a:off x="785786" y="1714488"/>
            <a:ext cx="8237564" cy="5143512"/>
          </a:xfrm>
        </p:spPr>
        <p:txBody>
          <a:bodyPr/>
          <a:lstStyle/>
          <a:p>
            <a:pPr>
              <a:lnSpc>
                <a:spcPct val="80000"/>
              </a:lnSpc>
            </a:pPr>
            <a:r>
              <a:rPr lang="en-US" sz="4000" dirty="0"/>
              <a:t>Appropriate policy responses to </a:t>
            </a:r>
            <a:r>
              <a:rPr lang="en-US" sz="4000" dirty="0" smtClean="0"/>
              <a:t>external shocks must include</a:t>
            </a:r>
            <a:r>
              <a:rPr lang="en-US" sz="4000" dirty="0"/>
              <a:t>:</a:t>
            </a:r>
          </a:p>
          <a:p>
            <a:pPr>
              <a:lnSpc>
                <a:spcPct val="80000"/>
              </a:lnSpc>
            </a:pPr>
            <a:r>
              <a:rPr lang="en-US" sz="4000" dirty="0"/>
              <a:t>Realistic exchange rates and positive </a:t>
            </a:r>
            <a:r>
              <a:rPr lang="en-US" sz="4000" dirty="0" smtClean="0"/>
              <a:t>real interest </a:t>
            </a:r>
            <a:r>
              <a:rPr lang="en-US" sz="4000" dirty="0"/>
              <a:t>rates.</a:t>
            </a:r>
          </a:p>
          <a:p>
            <a:pPr>
              <a:lnSpc>
                <a:spcPct val="80000"/>
              </a:lnSpc>
            </a:pPr>
            <a:r>
              <a:rPr lang="en-US" sz="4000" dirty="0"/>
              <a:t>Avoid price distortions caused by price controls.</a:t>
            </a:r>
          </a:p>
          <a:p>
            <a:pPr>
              <a:lnSpc>
                <a:spcPct val="80000"/>
              </a:lnSpc>
            </a:pPr>
            <a:endParaRPr lang="en-US" sz="2800" dirty="0"/>
          </a:p>
          <a:p>
            <a:pPr>
              <a:lnSpc>
                <a:spcPct val="80000"/>
              </a:lnSpc>
            </a:pPr>
            <a:endParaRPr lang="en-US" sz="28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a:xfrm>
            <a:off x="571472" y="2214554"/>
            <a:ext cx="8451878" cy="3881446"/>
          </a:xfrm>
        </p:spPr>
        <p:txBody>
          <a:bodyPr>
            <a:normAutofit/>
          </a:bodyPr>
          <a:lstStyle/>
          <a:p>
            <a:pPr>
              <a:lnSpc>
                <a:spcPct val="80000"/>
              </a:lnSpc>
            </a:pPr>
            <a:r>
              <a:rPr lang="en-US" sz="3600" dirty="0" smtClean="0"/>
              <a:t>Intervention can be done in case of market failures: utilizing public spending to restore confidence</a:t>
            </a:r>
          </a:p>
          <a:p>
            <a:pPr>
              <a:lnSpc>
                <a:spcPct val="80000"/>
              </a:lnSpc>
            </a:pPr>
            <a:r>
              <a:rPr lang="en-US" sz="3600" dirty="0" smtClean="0"/>
              <a:t>Transparency to establish confidence and cooperation between private and public sector.</a:t>
            </a:r>
          </a:p>
          <a:p>
            <a:endParaRPr lang="th-TH" sz="3600"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Higher index values imply appreciation</a:t>
            </a:r>
            <a:endParaRPr lang="th-TH" dirty="0"/>
          </a:p>
        </p:txBody>
      </p:sp>
      <p:sp>
        <p:nvSpPr>
          <p:cNvPr id="4" name="Footer Placeholder 3"/>
          <p:cNvSpPr>
            <a:spLocks noGrp="1"/>
          </p:cNvSpPr>
          <p:nvPr>
            <p:ph type="ftr" sz="quarter" idx="11"/>
          </p:nvPr>
        </p:nvSpPr>
        <p:spPr/>
        <p:txBody>
          <a:bodyPr/>
          <a:lstStyle/>
          <a:p>
            <a:r>
              <a:rPr lang="en-US" smtClean="0"/>
              <a:t>EE460: Exchange Rate Policy</a:t>
            </a:r>
            <a:endParaRPr lang="th-TH"/>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538" y="192088"/>
            <a:ext cx="8162925" cy="769441"/>
          </a:xfrm>
        </p:spPr>
        <p:txBody>
          <a:bodyPr/>
          <a:lstStyle/>
          <a:p>
            <a:r>
              <a:rPr lang="en-US" dirty="0" smtClean="0"/>
              <a:t>Concluding remarks</a:t>
            </a:r>
            <a:endParaRPr lang="th-TH" dirty="0"/>
          </a:p>
        </p:txBody>
      </p:sp>
      <p:sp>
        <p:nvSpPr>
          <p:cNvPr id="3" name="Content Placeholder 2"/>
          <p:cNvSpPr>
            <a:spLocks noGrp="1"/>
          </p:cNvSpPr>
          <p:nvPr>
            <p:ph idx="1"/>
          </p:nvPr>
        </p:nvSpPr>
        <p:spPr>
          <a:xfrm>
            <a:off x="457200" y="1219200"/>
            <a:ext cx="8229600" cy="4906963"/>
          </a:xfrm>
        </p:spPr>
        <p:txBody>
          <a:bodyPr>
            <a:normAutofit/>
          </a:bodyPr>
          <a:lstStyle/>
          <a:p>
            <a:r>
              <a:rPr lang="en-US" sz="2800" dirty="0" smtClean="0"/>
              <a:t>Thailand’s exchange rate policy exhibits long-term consistency of  market intervention.</a:t>
            </a:r>
          </a:p>
          <a:p>
            <a:r>
              <a:rPr lang="en-US" sz="2800" dirty="0" smtClean="0"/>
              <a:t>Output recovery depends on consumption rebound which requires regained consumer confidence.</a:t>
            </a:r>
          </a:p>
          <a:p>
            <a:r>
              <a:rPr lang="en-US" sz="2800" dirty="0" smtClean="0"/>
              <a:t>Exports demand is an important growth driver in Thailand, which is determined by conditions in the world market rather than the bath's weakness. </a:t>
            </a:r>
          </a:p>
          <a:p>
            <a:r>
              <a:rPr lang="en-US" sz="2800" dirty="0" smtClean="0"/>
              <a:t>What does the lesson from the 1997 currency crisis tell us about  Thailand’s  exchange rate policy in  2013 and 2014?</a:t>
            </a:r>
          </a:p>
          <a:p>
            <a:endParaRPr lang="th-TH" dirty="0"/>
          </a:p>
        </p:txBody>
      </p:sp>
      <p:sp>
        <p:nvSpPr>
          <p:cNvPr id="5" name="Footer Placeholder 4"/>
          <p:cNvSpPr>
            <a:spLocks noGrp="1"/>
          </p:cNvSpPr>
          <p:nvPr>
            <p:ph type="ftr" sz="quarter" idx="11"/>
          </p:nvPr>
        </p:nvSpPr>
        <p:spPr/>
        <p:txBody>
          <a:bodyPr/>
          <a:lstStyle/>
          <a:p>
            <a:r>
              <a:rPr lang="en-US" smtClean="0"/>
              <a:t>EE460: Exchange Rate Policy</a:t>
            </a:r>
            <a:endParaRPr lang="th-TH"/>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1167</TotalTime>
  <Words>2414</Words>
  <Application>Microsoft Office PowerPoint</Application>
  <PresentationFormat>On-screen Show (4:3)</PresentationFormat>
  <Paragraphs>328</Paragraphs>
  <Slides>53</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53</vt:i4>
      </vt:variant>
    </vt:vector>
  </HeadingPairs>
  <TitlesOfParts>
    <vt:vector size="56" baseType="lpstr">
      <vt:lpstr>Office Theme</vt:lpstr>
      <vt:lpstr>Equation</vt:lpstr>
      <vt:lpstr>Chart</vt:lpstr>
      <vt:lpstr>EE460: Exchange Rate Policy lessons from the past</vt:lpstr>
      <vt:lpstr>Outline</vt:lpstr>
      <vt:lpstr>The fixed exchange rate system prior to the 1997 crisis </vt:lpstr>
      <vt:lpstr>PowerPoint Presentation</vt:lpstr>
      <vt:lpstr>Nominal and real exchange rates</vt:lpstr>
      <vt:lpstr>Nominal and Real Effective Exchange rates</vt:lpstr>
      <vt:lpstr>Capital inflows prior to 1997 crisis</vt:lpstr>
      <vt:lpstr>During the boom: current account deficit, high price level,  and excessive output growth</vt:lpstr>
      <vt:lpstr>Causes of rapid capital inflows</vt:lpstr>
      <vt:lpstr>Determinants of capital flows</vt:lpstr>
      <vt:lpstr>Speculative capital flows</vt:lpstr>
      <vt:lpstr>Consequences</vt:lpstr>
      <vt:lpstr>Dutch disease and eroding competitiveness:  Real exchange rate (PT/PNT)appreciation Resources were transferred to non-traded sector</vt:lpstr>
      <vt:lpstr>PowerPoint Presentation</vt:lpstr>
      <vt:lpstr>Impact of a sharp decline in exports in 1996 </vt:lpstr>
      <vt:lpstr>Economic crisis in 1997/98</vt:lpstr>
      <vt:lpstr>PowerPoint Presentation</vt:lpstr>
      <vt:lpstr>From 1979 to 2013</vt:lpstr>
      <vt:lpstr>PowerPoint Presentation</vt:lpstr>
      <vt:lpstr>PowerPoint Presentation</vt:lpstr>
      <vt:lpstr>The monetary approach to the balance of payments</vt:lpstr>
      <vt:lpstr>The monetary approach to the balance of payments</vt:lpstr>
      <vt:lpstr>The monetary approach to the balance of payments and the IMF</vt:lpstr>
      <vt:lpstr>Redistributive effects</vt:lpstr>
      <vt:lpstr>Policy credibility</vt:lpstr>
      <vt:lpstr>Lessons learned</vt:lpstr>
      <vt:lpstr>Lessons from the currency crisis</vt:lpstr>
      <vt:lpstr>Premature liberalization</vt:lpstr>
      <vt:lpstr>Lessons from the currency crisis</vt:lpstr>
      <vt:lpstr>Flexible exchange rate</vt:lpstr>
      <vt:lpstr>What is an appropriate level of the  exchange rate?</vt:lpstr>
      <vt:lpstr>Benefits  of a flexible exchange rate</vt:lpstr>
      <vt:lpstr>Benefits of a flexible exchange rate</vt:lpstr>
      <vt:lpstr>PowerPoint Presentation</vt:lpstr>
      <vt:lpstr>PowerPoint Presentation</vt:lpstr>
      <vt:lpstr>Contractionary effect of a large depreciation</vt:lpstr>
      <vt:lpstr>Trouble in the banking sector</vt:lpstr>
      <vt:lpstr>Trouble in the banking sector</vt:lpstr>
      <vt:lpstr>Southeast Asian Experience in 1998 (%)</vt:lpstr>
      <vt:lpstr>At the threshold</vt:lpstr>
      <vt:lpstr>At the threshold</vt:lpstr>
      <vt:lpstr>Currency and banking crises and related</vt:lpstr>
      <vt:lpstr>PowerPoint Presentation</vt:lpstr>
      <vt:lpstr>PowerPoint Presentation</vt:lpstr>
      <vt:lpstr>Should the baht be kept undervalued?</vt:lpstr>
      <vt:lpstr>What determine the baht-dollar exchange rate:</vt:lpstr>
      <vt:lpstr>Recent intervention in the forward market</vt:lpstr>
      <vt:lpstr>PowerPoint Presentation</vt:lpstr>
      <vt:lpstr>PowerPoint Presentation</vt:lpstr>
      <vt:lpstr>Conclusions</vt:lpstr>
      <vt:lpstr>PowerPoint Presentation</vt:lpstr>
      <vt:lpstr>Higher index values imply appreciation</vt:lpstr>
      <vt:lpstr>Concluding remarks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EE460: The Thai Economy Macroeconomic Policy Management</dc:title>
  <dc:creator>Compaq</dc:creator>
  <cp:lastModifiedBy>bhanupong</cp:lastModifiedBy>
  <cp:revision>132</cp:revision>
  <dcterms:created xsi:type="dcterms:W3CDTF">2003-03-16T04:12:22Z</dcterms:created>
  <dcterms:modified xsi:type="dcterms:W3CDTF">2014-04-07T00:56:45Z</dcterms:modified>
</cp:coreProperties>
</file>