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89" r:id="rId2"/>
    <p:sldId id="257" r:id="rId3"/>
    <p:sldId id="258" r:id="rId4"/>
    <p:sldId id="285" r:id="rId5"/>
    <p:sldId id="259" r:id="rId6"/>
    <p:sldId id="261" r:id="rId7"/>
    <p:sldId id="263" r:id="rId8"/>
    <p:sldId id="262" r:id="rId9"/>
    <p:sldId id="260" r:id="rId10"/>
    <p:sldId id="276" r:id="rId11"/>
    <p:sldId id="273" r:id="rId12"/>
    <p:sldId id="264" r:id="rId13"/>
    <p:sldId id="265" r:id="rId14"/>
    <p:sldId id="277" r:id="rId15"/>
    <p:sldId id="275" r:id="rId16"/>
    <p:sldId id="266" r:id="rId17"/>
    <p:sldId id="267" r:id="rId18"/>
    <p:sldId id="279" r:id="rId19"/>
    <p:sldId id="271" r:id="rId20"/>
    <p:sldId id="269" r:id="rId21"/>
    <p:sldId id="278" r:id="rId22"/>
    <p:sldId id="272" r:id="rId23"/>
    <p:sldId id="290" r:id="rId24"/>
    <p:sldId id="283" r:id="rId25"/>
    <p:sldId id="282" r:id="rId26"/>
    <p:sldId id="286" r:id="rId27"/>
    <p:sldId id="287" r:id="rId28"/>
    <p:sldId id="280" r:id="rId29"/>
    <p:sldId id="288" r:id="rId30"/>
  </p:sldIdLst>
  <p:sldSz cx="9144000" cy="6858000" type="screen4x3"/>
  <p:notesSz cx="9947275" cy="6858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32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C3988459-D5D8-4F40-861B-D4A35BA06E6E}" type="datetimeFigureOut">
              <a:rPr lang="th-TH" smtClean="0"/>
              <a:pPr/>
              <a:t>21/03/61</a:t>
            </a:fld>
            <a:endParaRPr lang="th-TH"/>
          </a:p>
        </p:txBody>
      </p:sp>
      <p:sp>
        <p:nvSpPr>
          <p:cNvPr id="4" name="Footer Placeholder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1CFDA8D1-2F09-4E01-8E9E-D86AD4818BE1}" type="slidenum">
              <a:rPr lang="th-TH" smtClean="0"/>
              <a:pPr/>
              <a:t>‹#›</a:t>
            </a:fld>
            <a:endParaRPr lang="th-TH"/>
          </a:p>
        </p:txBody>
      </p:sp>
    </p:spTree>
    <p:extLst>
      <p:ext uri="{BB962C8B-B14F-4D97-AF65-F5344CB8AC3E}">
        <p14:creationId xmlns:p14="http://schemas.microsoft.com/office/powerpoint/2010/main" val="1918270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634487" y="0"/>
            <a:ext cx="4310486" cy="342900"/>
          </a:xfrm>
          <a:prstGeom prst="rect">
            <a:avLst/>
          </a:prstGeom>
        </p:spPr>
        <p:txBody>
          <a:bodyPr vert="horz" lIns="91440" tIns="45720" rIns="91440" bIns="45720" rtlCol="0"/>
          <a:lstStyle>
            <a:lvl1pPr algn="r">
              <a:defRPr sz="1200"/>
            </a:lvl1pPr>
          </a:lstStyle>
          <a:p>
            <a:fld id="{F4527FC5-6753-4BC2-9978-3DA5C0A249AA}" type="datetimeFigureOut">
              <a:rPr lang="th-TH" smtClean="0"/>
              <a:pPr/>
              <a:t>21/03/61</a:t>
            </a:fld>
            <a:endParaRPr lang="th-TH"/>
          </a:p>
        </p:txBody>
      </p:sp>
      <p:sp>
        <p:nvSpPr>
          <p:cNvPr id="4" name="Slide Image Placeholder 3"/>
          <p:cNvSpPr>
            <a:spLocks noGrp="1" noRot="1" noChangeAspect="1"/>
          </p:cNvSpPr>
          <p:nvPr>
            <p:ph type="sldImg" idx="2"/>
          </p:nvPr>
        </p:nvSpPr>
        <p:spPr>
          <a:xfrm>
            <a:off x="3259138" y="514350"/>
            <a:ext cx="3429000" cy="25717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94728" y="3257550"/>
            <a:ext cx="795782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513910"/>
            <a:ext cx="4310486" cy="3429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634487" y="6513910"/>
            <a:ext cx="4310486" cy="342900"/>
          </a:xfrm>
          <a:prstGeom prst="rect">
            <a:avLst/>
          </a:prstGeom>
        </p:spPr>
        <p:txBody>
          <a:bodyPr vert="horz" lIns="91440" tIns="45720" rIns="91440" bIns="45720" rtlCol="0" anchor="b"/>
          <a:lstStyle>
            <a:lvl1pPr algn="r">
              <a:defRPr sz="1200"/>
            </a:lvl1pPr>
          </a:lstStyle>
          <a:p>
            <a:fld id="{11CF422A-9FC2-4113-823F-B8D3E8BE53D4}" type="slidenum">
              <a:rPr lang="th-TH" smtClean="0"/>
              <a:pPr/>
              <a:t>‹#›</a:t>
            </a:fld>
            <a:endParaRPr lang="th-TH"/>
          </a:p>
        </p:txBody>
      </p:sp>
    </p:spTree>
    <p:extLst>
      <p:ext uri="{BB962C8B-B14F-4D97-AF65-F5344CB8AC3E}">
        <p14:creationId xmlns:p14="http://schemas.microsoft.com/office/powerpoint/2010/main" val="169824687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11CF422A-9FC2-4113-823F-B8D3E8BE53D4}" type="slidenum">
              <a:rPr lang="th-TH" smtClean="0"/>
              <a:pPr/>
              <a:t>20</a:t>
            </a:fld>
            <a:endParaRPr lang="th-TH"/>
          </a:p>
        </p:txBody>
      </p:sp>
    </p:spTree>
    <p:extLst>
      <p:ext uri="{BB962C8B-B14F-4D97-AF65-F5344CB8AC3E}">
        <p14:creationId xmlns:p14="http://schemas.microsoft.com/office/powerpoint/2010/main" val="713222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21/03/61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21/03/61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95E342-3BF6-4289-8084-FB334B8C3AC6}" type="datetimeFigureOut">
              <a:rPr lang="th-TH" smtClean="0"/>
              <a:pPr/>
              <a:t>21/03/61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995E342-3BF6-4289-8084-FB334B8C3AC6}" type="datetimeFigureOut">
              <a:rPr lang="th-TH" smtClean="0"/>
              <a:pPr/>
              <a:t>21/03/61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995E342-3BF6-4289-8084-FB334B8C3AC6}" type="datetimeFigureOut">
              <a:rPr lang="th-TH" smtClean="0"/>
              <a:pPr/>
              <a:t>21/03/61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995E342-3BF6-4289-8084-FB334B8C3AC6}" type="datetimeFigureOut">
              <a:rPr lang="th-TH" smtClean="0"/>
              <a:pPr/>
              <a:t>21/03/61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95E342-3BF6-4289-8084-FB334B8C3AC6}" type="datetimeFigureOut">
              <a:rPr lang="th-TH" smtClean="0"/>
              <a:pPr/>
              <a:t>21/03/61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95E342-3BF6-4289-8084-FB334B8C3AC6}" type="datetimeFigureOut">
              <a:rPr lang="th-TH" smtClean="0"/>
              <a:pPr/>
              <a:t>21/03/61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95E342-3BF6-4289-8084-FB334B8C3AC6}" type="datetimeFigureOut">
              <a:rPr lang="th-TH" smtClean="0"/>
              <a:pPr/>
              <a:t>21/03/61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21/03/61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21/03/61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95E342-3BF6-4289-8084-FB334B8C3AC6}" type="datetimeFigureOut">
              <a:rPr lang="th-TH" smtClean="0"/>
              <a:pPr/>
              <a:t>21/03/61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392C41-12E1-4423-ACEF-BA9F3820F77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2.bot.or.th/statistics/BOTWEBSTAT.aspx?reportID=6&amp;language=E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7.wmf"/><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overview of basic macroeconomic models</a:t>
            </a:r>
            <a:endParaRPr lang="th-TH" dirty="0"/>
          </a:p>
        </p:txBody>
      </p:sp>
      <p:sp>
        <p:nvSpPr>
          <p:cNvPr id="4" name="TextBox 3"/>
          <p:cNvSpPr txBox="1"/>
          <p:nvPr/>
        </p:nvSpPr>
        <p:spPr>
          <a:xfrm>
            <a:off x="285720" y="1357298"/>
            <a:ext cx="2286016" cy="2369880"/>
          </a:xfrm>
          <a:prstGeom prst="rect">
            <a:avLst/>
          </a:prstGeom>
          <a:noFill/>
          <a:ln>
            <a:solidFill>
              <a:schemeClr val="accent1"/>
            </a:solidFill>
          </a:ln>
        </p:spPr>
        <p:txBody>
          <a:bodyPr wrap="square" rtlCol="0">
            <a:spAutoFit/>
          </a:bodyPr>
          <a:lstStyle/>
          <a:p>
            <a:r>
              <a:rPr lang="en-US" sz="2400" u="sng" dirty="0" smtClean="0"/>
              <a:t>The goods and services market</a:t>
            </a:r>
          </a:p>
          <a:p>
            <a:pPr>
              <a:buFont typeface="Arial" pitchFamily="34" charset="0"/>
              <a:buChar char="•"/>
            </a:pPr>
            <a:r>
              <a:rPr lang="en-US" sz="2000" dirty="0" smtClean="0"/>
              <a:t>Planned aggregate expenditure </a:t>
            </a:r>
          </a:p>
          <a:p>
            <a:pPr lvl="1">
              <a:buFont typeface="Arial" pitchFamily="34" charset="0"/>
              <a:buChar char="•"/>
            </a:pPr>
            <a:r>
              <a:rPr lang="en-US" sz="2000" dirty="0" smtClean="0"/>
              <a:t>C + I + G</a:t>
            </a:r>
          </a:p>
          <a:p>
            <a:pPr>
              <a:buFont typeface="Arial" pitchFamily="34" charset="0"/>
              <a:buChar char="•"/>
            </a:pPr>
            <a:r>
              <a:rPr lang="en-US" sz="2000" dirty="0" smtClean="0"/>
              <a:t>Aggregate output (income) (Y)</a:t>
            </a:r>
            <a:endParaRPr lang="th-TH" sz="2000" dirty="0"/>
          </a:p>
        </p:txBody>
      </p:sp>
      <p:sp>
        <p:nvSpPr>
          <p:cNvPr id="5" name="TextBox 4"/>
          <p:cNvSpPr txBox="1"/>
          <p:nvPr/>
        </p:nvSpPr>
        <p:spPr>
          <a:xfrm>
            <a:off x="214282" y="4214818"/>
            <a:ext cx="2357454" cy="1754326"/>
          </a:xfrm>
          <a:prstGeom prst="rect">
            <a:avLst/>
          </a:prstGeom>
          <a:noFill/>
          <a:ln>
            <a:solidFill>
              <a:schemeClr val="accent1"/>
            </a:solidFill>
          </a:ln>
        </p:spPr>
        <p:txBody>
          <a:bodyPr wrap="square" rtlCol="0">
            <a:spAutoFit/>
          </a:bodyPr>
          <a:lstStyle/>
          <a:p>
            <a:r>
              <a:rPr lang="en-US" sz="2400" u="sng" dirty="0" smtClean="0"/>
              <a:t>The money market</a:t>
            </a:r>
          </a:p>
          <a:p>
            <a:pPr>
              <a:buFont typeface="Arial" pitchFamily="34" charset="0"/>
              <a:buChar char="•"/>
            </a:pPr>
            <a:r>
              <a:rPr lang="en-US" sz="2000" dirty="0" smtClean="0"/>
              <a:t>The money supply</a:t>
            </a:r>
          </a:p>
          <a:p>
            <a:pPr>
              <a:buFont typeface="Arial" pitchFamily="34" charset="0"/>
              <a:buChar char="•"/>
            </a:pPr>
            <a:r>
              <a:rPr lang="en-US" sz="2000" dirty="0" smtClean="0"/>
              <a:t>The money demand</a:t>
            </a:r>
          </a:p>
          <a:p>
            <a:pPr>
              <a:buFont typeface="Arial" pitchFamily="34" charset="0"/>
              <a:buChar char="•"/>
            </a:pPr>
            <a:r>
              <a:rPr lang="en-US" sz="2000" dirty="0" smtClean="0"/>
              <a:t>Interest rate (r) </a:t>
            </a:r>
            <a:endParaRPr lang="th-TH" sz="2000" dirty="0"/>
          </a:p>
        </p:txBody>
      </p:sp>
      <p:sp>
        <p:nvSpPr>
          <p:cNvPr id="6" name="TextBox 5"/>
          <p:cNvSpPr txBox="1"/>
          <p:nvPr/>
        </p:nvSpPr>
        <p:spPr>
          <a:xfrm>
            <a:off x="3214678" y="2428868"/>
            <a:ext cx="2500330" cy="2616101"/>
          </a:xfrm>
          <a:prstGeom prst="rect">
            <a:avLst/>
          </a:prstGeom>
          <a:noFill/>
          <a:ln>
            <a:solidFill>
              <a:schemeClr val="accent1"/>
            </a:solidFill>
          </a:ln>
        </p:spPr>
        <p:txBody>
          <a:bodyPr wrap="square" rtlCol="0">
            <a:spAutoFit/>
          </a:bodyPr>
          <a:lstStyle/>
          <a:p>
            <a:r>
              <a:rPr lang="en-US" sz="2000" dirty="0" smtClean="0"/>
              <a:t>Connections between the goods and services market and the money market</a:t>
            </a:r>
          </a:p>
          <a:p>
            <a:endParaRPr lang="en-US" dirty="0"/>
          </a:p>
          <a:p>
            <a:r>
              <a:rPr lang="en-US" dirty="0" smtClean="0"/>
              <a:t>Aggregate demand</a:t>
            </a:r>
            <a:endParaRPr lang="th-TH" dirty="0"/>
          </a:p>
        </p:txBody>
      </p:sp>
      <p:sp>
        <p:nvSpPr>
          <p:cNvPr id="7" name="TextBox 6"/>
          <p:cNvSpPr txBox="1"/>
          <p:nvPr/>
        </p:nvSpPr>
        <p:spPr>
          <a:xfrm>
            <a:off x="6357950" y="1571612"/>
            <a:ext cx="2571768" cy="4401205"/>
          </a:xfrm>
          <a:prstGeom prst="rect">
            <a:avLst/>
          </a:prstGeom>
          <a:noFill/>
          <a:ln>
            <a:solidFill>
              <a:schemeClr val="accent1"/>
            </a:solidFill>
          </a:ln>
        </p:spPr>
        <p:txBody>
          <a:bodyPr wrap="square" rtlCol="0">
            <a:spAutoFit/>
          </a:bodyPr>
          <a:lstStyle/>
          <a:p>
            <a:r>
              <a:rPr lang="en-US" dirty="0" smtClean="0"/>
              <a:t>Aggregate supply</a:t>
            </a:r>
            <a:endParaRPr lang="en-US" dirty="0"/>
          </a:p>
          <a:p>
            <a:pPr>
              <a:buFont typeface="Arial" pitchFamily="34" charset="0"/>
              <a:buChar char="•"/>
            </a:pPr>
            <a:r>
              <a:rPr lang="en-US" sz="2000" dirty="0" smtClean="0"/>
              <a:t>Equilibrium with aggregate demand creates</a:t>
            </a:r>
          </a:p>
          <a:p>
            <a:pPr lvl="1">
              <a:buFont typeface="Arial" pitchFamily="34" charset="0"/>
              <a:buChar char="•"/>
            </a:pPr>
            <a:r>
              <a:rPr lang="en-US" sz="2000" dirty="0" smtClean="0"/>
              <a:t>Equilibrium interest rate (r)</a:t>
            </a:r>
          </a:p>
          <a:p>
            <a:pPr lvl="1">
              <a:buFont typeface="Arial" pitchFamily="34" charset="0"/>
              <a:buChar char="•"/>
            </a:pPr>
            <a:r>
              <a:rPr lang="en-US" sz="2000" dirty="0" smtClean="0"/>
              <a:t>Equilibrium output (income) (Y*)</a:t>
            </a:r>
          </a:p>
          <a:p>
            <a:pPr lvl="1">
              <a:buFont typeface="Arial" pitchFamily="34" charset="0"/>
              <a:buChar char="•"/>
            </a:pPr>
            <a:r>
              <a:rPr lang="en-US" sz="2000" dirty="0" smtClean="0"/>
              <a:t>Equilibrium price level (P*)</a:t>
            </a:r>
          </a:p>
          <a:p>
            <a:pPr lvl="1">
              <a:buFont typeface="Arial" pitchFamily="34" charset="0"/>
              <a:buChar char="•"/>
            </a:pPr>
            <a:endParaRPr lang="th-TH" sz="2400" dirty="0"/>
          </a:p>
        </p:txBody>
      </p:sp>
      <p:cxnSp>
        <p:nvCxnSpPr>
          <p:cNvPr id="11" name="Straight Connector 10"/>
          <p:cNvCxnSpPr/>
          <p:nvPr/>
        </p:nvCxnSpPr>
        <p:spPr>
          <a:xfrm>
            <a:off x="2571736" y="5357826"/>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571736" y="2498718"/>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1357290" y="3929066"/>
            <a:ext cx="285752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2786050" y="3786190"/>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715008" y="3713164"/>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lstStyle/>
          <a:p>
            <a:r>
              <a:rPr lang="en-US" dirty="0" smtClean="0"/>
              <a:t>Money and Monetary Policy (1): Money Supply</a:t>
            </a:r>
            <a:endParaRPr lang="en-US" dirty="0"/>
          </a:p>
        </p:txBody>
      </p:sp>
      <p:sp>
        <p:nvSpPr>
          <p:cNvPr id="3"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a:t>
            </a:r>
            <a:r>
              <a:rPr lang="en-US" sz="2800" dirty="0" smtClean="0"/>
              <a:t>2/2017</a:t>
            </a:r>
            <a:endParaRPr lang="en-US" sz="2800" dirty="0" smtClean="0"/>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pPr lvl="0" fontAlgn="ctr"/>
            <a:r>
              <a:rPr lang="en-US" sz="3600" dirty="0"/>
              <a:t>An overview of money</a:t>
            </a:r>
            <a:endParaRPr lang="en-US" sz="2800" dirty="0"/>
          </a:p>
          <a:p>
            <a:pPr lvl="0" fontAlgn="ctr"/>
            <a:r>
              <a:rPr lang="en-US" sz="3600" dirty="0"/>
              <a:t>Money supply</a:t>
            </a:r>
            <a:endParaRPr lang="en-US" sz="2800" dirty="0"/>
          </a:p>
          <a:p>
            <a:pPr lvl="1" fontAlgn="ctr"/>
            <a:r>
              <a:rPr lang="en-US" sz="3200" dirty="0"/>
              <a:t>How banks create money</a:t>
            </a:r>
            <a:endParaRPr lang="en-US" sz="2400" dirty="0"/>
          </a:p>
          <a:p>
            <a:pPr lvl="1" fontAlgn="ctr"/>
            <a:r>
              <a:rPr lang="en-US" sz="3200" dirty="0"/>
              <a:t>Controlling the money supply</a:t>
            </a:r>
            <a:endParaRPr lang="en-US" sz="2400" dirty="0"/>
          </a:p>
          <a:p>
            <a:pPr>
              <a:buNone/>
            </a:pP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dirty="0" smtClean="0"/>
              <a:t>We have studied the role of the government in managing the economy through fiscal policy. </a:t>
            </a:r>
          </a:p>
          <a:p>
            <a:r>
              <a:rPr lang="en-US" dirty="0" smtClean="0"/>
              <a:t>However, another important tool that can be used to manage the economy is “monetary policy”, by affecting the money market.</a:t>
            </a:r>
          </a:p>
          <a:p>
            <a:r>
              <a:rPr lang="en-US" dirty="0" smtClean="0"/>
              <a:t>In what ways do think the government can affect the “money market”? And how doing so affect the economy?</a:t>
            </a:r>
            <a:endParaRPr lang="th-TH"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lstStyle/>
          <a:p>
            <a:r>
              <a:rPr lang="en-US" dirty="0" smtClean="0"/>
              <a:t>How is it that you are willing to exchange goods with pieces of paper that are essentially worthless?</a:t>
            </a:r>
            <a:endParaRPr lang="th-TH" dirty="0"/>
          </a:p>
        </p:txBody>
      </p:sp>
      <p:pic>
        <p:nvPicPr>
          <p:cNvPr id="4" name="Picture 2"/>
          <p:cNvPicPr>
            <a:picLocks noChangeAspect="1" noChangeArrowheads="1"/>
          </p:cNvPicPr>
          <p:nvPr/>
        </p:nvPicPr>
        <p:blipFill>
          <a:blip r:embed="rId2" cstate="print"/>
          <a:srcRect/>
          <a:stretch>
            <a:fillRect/>
          </a:stretch>
        </p:blipFill>
        <p:spPr bwMode="auto">
          <a:xfrm>
            <a:off x="1857356" y="3429000"/>
            <a:ext cx="5524512" cy="244459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means of payment, or medium of exchange</a:t>
            </a:r>
          </a:p>
          <a:p>
            <a:pPr lvl="2"/>
            <a:r>
              <a:rPr lang="en-US" dirty="0" smtClean="0"/>
              <a:t>Without money, we will need to resort to the use of “___________”. </a:t>
            </a:r>
          </a:p>
          <a:p>
            <a:pPr lvl="2"/>
            <a:r>
              <a:rPr lang="en-US" dirty="0" smtClean="0"/>
              <a:t>But with the barter system, you’ll always need “________________” of wants for trade to take place. </a:t>
            </a:r>
          </a:p>
          <a:p>
            <a:pPr lvl="2"/>
            <a:r>
              <a:rPr lang="en-US" dirty="0" smtClean="0"/>
              <a:t>Using a commonly accepted form of money eliminates the need for a double coincidence of wants, help enabling transactions to occur.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store of value</a:t>
            </a:r>
          </a:p>
          <a:p>
            <a:pPr lvl="2"/>
            <a:r>
              <a:rPr lang="en-US" dirty="0" smtClean="0"/>
              <a:t>Money also serves as an asset that can be used to transport purchasing power from one time period to another. </a:t>
            </a:r>
          </a:p>
          <a:p>
            <a:pPr lvl="2"/>
            <a:r>
              <a:rPr lang="en-US" dirty="0" smtClean="0"/>
              <a:t>Other asset such as gold and diamond can also store value. But they will not have as much </a:t>
            </a:r>
            <a:r>
              <a:rPr lang="en-US" b="1" dirty="0" smtClean="0"/>
              <a:t>“liquidity” </a:t>
            </a:r>
            <a:r>
              <a:rPr lang="en-US" dirty="0" smtClean="0"/>
              <a:t>as money. </a:t>
            </a:r>
          </a:p>
          <a:p>
            <a:pPr lvl="3"/>
            <a:r>
              <a:rPr lang="en-US" sz="2400" b="1" dirty="0" smtClean="0"/>
              <a:t>Liquidity: </a:t>
            </a:r>
            <a:r>
              <a:rPr lang="en-US" sz="2400" dirty="0" smtClean="0"/>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unit of account</a:t>
            </a:r>
          </a:p>
          <a:p>
            <a:pPr lvl="2"/>
            <a:r>
              <a:rPr lang="en-US" dirty="0" smtClean="0"/>
              <a:t>Finally, money also serves as “unit of account” – a consistent way of quoting prices. Money gives a standard in which all prices can be quoted and compared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57200" y="1285860"/>
            <a:ext cx="8229600" cy="5072098"/>
          </a:xfrm>
        </p:spPr>
        <p:txBody>
          <a:bodyPr>
            <a:normAutofit/>
          </a:bodyPr>
          <a:lstStyle/>
          <a:p>
            <a:r>
              <a:rPr lang="en-US" dirty="0" smtClean="0"/>
              <a:t>Commodity monies </a:t>
            </a:r>
          </a:p>
          <a:p>
            <a:pPr lvl="1"/>
            <a:r>
              <a:rPr lang="en-US" dirty="0" smtClean="0"/>
              <a:t>Are the items used as money that also have an intrinsic value in some other use. </a:t>
            </a:r>
          </a:p>
          <a:p>
            <a:pPr lvl="2"/>
            <a:r>
              <a:rPr lang="en-US" dirty="0" smtClean="0"/>
              <a:t>For example: cigarette used as money by prisoners, or gold used as money in the past. </a:t>
            </a:r>
          </a:p>
          <a:p>
            <a:r>
              <a:rPr lang="en-US" dirty="0" smtClean="0"/>
              <a:t>Fiat money</a:t>
            </a:r>
          </a:p>
          <a:p>
            <a:pPr lvl="1"/>
            <a:r>
              <a:rPr lang="en-US" dirty="0" smtClean="0"/>
              <a:t>Money that is intrinsically worthless. </a:t>
            </a:r>
          </a:p>
          <a:p>
            <a:pPr lvl="1"/>
            <a:endParaRPr lang="en-US" dirty="0"/>
          </a:p>
          <a:p>
            <a:pPr lvl="1"/>
            <a:r>
              <a:rPr lang="en-US" dirty="0" smtClean="0"/>
              <a:t>Trust of the government is needed to facilitate the use of fiat money. </a:t>
            </a:r>
          </a:p>
          <a:p>
            <a:pPr lvl="1"/>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28596" y="1214422"/>
            <a:ext cx="8229600" cy="785818"/>
          </a:xfrm>
        </p:spPr>
        <p:txBody>
          <a:bodyPr>
            <a:normAutofit/>
          </a:bodyPr>
          <a:lstStyle/>
          <a:p>
            <a:r>
              <a:rPr lang="en-US" dirty="0" smtClean="0"/>
              <a:t>Commodity monies </a:t>
            </a:r>
          </a:p>
          <a:p>
            <a:pPr lvl="1">
              <a:buNone/>
            </a:pPr>
            <a:endParaRPr lang="en-US" dirty="0" smtClean="0"/>
          </a:p>
        </p:txBody>
      </p:sp>
      <p:sp>
        <p:nvSpPr>
          <p:cNvPr id="33794" name="AutoShape 2" descr="data:image/jpeg;base64,/9j/4AAQSkZJRgABAQAAAQABAAD/2wCEAAkGBxQTEhQUEhQUFBUWFRUVFRgVFxQXFBQUFBcWFhQVFhQYHCggGBooHBQUITEhJSkrLi4vFx8zODMsNygtLisBCgoKDg0OGxAQGywmICQsLCwsNC8vLywtLCw0LCwsNDQsLDAsLCwsLCwsLCwsLCwsNCwsLCwsLCwsLCwsLCwsLP/AABEIAMIBAwMBIgACEQEDEQH/xAAbAAABBQEBAAAAAAAAAAAAAAADAAECBAUGB//EAEMQAAIBAgQDBQUGBAQDCQAAAAECEQADBBIhMQVBURMiYXGBBjJCkaEVUmKxweEUI9HwM0OSwgei0hYkU3KCk7Lx8v/EABoBAAIDAQEAAAAAAAAAAAAAAAABAgMEBQb/xAAxEQACAgEDAgQFAwMFAAAAAAAAAQIRAxIhMQRBEyJRYQVxkeHwMoGhFELRIzOxwfH/2gAMAwEAAhEDEQA/AOwVKIFp1FEAq0ypEAlSy1ICpRSJAwtSy1KKkBQMjlpwKmBTxSHRDLUWt0aKWWgKAKCKIKIFqQWkOgRYU0iiNboTJQMUCnAoeWlFKwDCkTQgKkBTsCVNlqSiphaBAslNlo0U2WmFAstNloxFRy0CoEVpitFimK0xUBK02WjFabLQKgBWlFGy0stMVACtRK1Yy1ErQKivlpUaKVBGhAUBOJWiYzj9PnWP7ZY5rSDKdw0jmQP7NcpwTHgjffcHl5VjzdVolpSNuLp9cdR6crA7a1IVxtnEvbMoxg/L5VuYHjimBcGU9eX7VDH8QxyemWzCfTSStbmwBUoprbAiQQR4UQCtt2Z6IxTgVKKlFBIjFKKnFKKQEYqUU8U8UDIxUWSi0qVgANuo9nRmuL1FBbG2xqSYiZytEDczG1Rc4rljpiCVIJVP7dw//ir6T/SrNjiFp/dcamBuJPhI1o1x9QphgtPFTppFStCIRSiiRTRTEDy0oqcUxFMCEVGKIRTEUxA4piKhisYlsS7AVz2O9pZ0tD1P9Kz5uqxYv1Mshgnk/SjoLjgDUgedUL3GrK/HPlrXK3brvq7E/l8qhasVzZfFm3UImtdDFLzM7TCY63d9xgeo5j0o9ebcR4l/C/zl+CCY5iQCPka9ItPmUMNiAR6610umz+LG2jHnxeG6GpVOKatJQcp7f4buI4mVkADqa87wjm0waDkYwPwnmp6H9PWvY/aHh3b4d0HvRKHo66rXk1slu0zISwkX7fOF/wAxfxDeuX1kdMr7M6fRz2o6vh9zMo1kHY+PQ9DVkppXI8Kxpw5EkPafY8iB+TDpyrp1xgEE/wCG/uPIIM7KY2PSd64uaEr3/b3+5rkkt0WcLi3tnuGPDlW9gfaBW0uDKevKsBkobJRg63Lh4e3oQnhhk5O+tOrCQQfKpxXlvEMdiMPF3DmQPfQ8x1rS4D/xPtXIW+ptt13Wu90/Wxyx1NGLJ00ovY9CAp4qphOJWrihkYMDtFQGMuFiEWBoMzcpI1A6watydTjgru/kVLG26Ll05YkHXbSqvas0wQq8jGYmPAbbVOxYhYZi25gnTZjr12FPlg6bD9CP+k1z8nWzlxsWrGkDDASYd9ecaenkDR7V0MdbZXxMaxz3nr8hTOdQImeny1/0t86YtGg+vXn/ALqzeO07snpAcZg2mjSCPDnt+f8ApFEt4dbiIYUysaDbbQltem3jTX7AdSryQd4MH0PLnVLA45u1u2VChbdsAb+8djvVUsuqVy4odbD8DeO0RvhcgRzBMddBQ8Zd7TOqrAUElp1JHT1qPs/is5uI4i8hKt4pJhl9DrHSrXDbATOp2O+w+IhvoarlN7J7X+ImkuSvw8XmVXV5jdSdDG4Omn7itu6isZI1iPQ71mcMtdnmtxsZHLUEg/7aOzn05f35fnUseao19ROO4a7bJJOYidhAgHxqjg+Lq+aCHymGK9R+dHF4+H6eX6UrIVRooAPQCCT/AF/StOLqZp3FkJQXcsWb6tsfTnRDWfewyuO63ZtIIceG4I/Wsni2JvFJttIEg9SQYNbI/EdMfPHf27lawW9mbON4lbtjvMPLnXN432nLyLYgdTWDfJOrEk+NSs24Fc3P8Ty5No7L87m/H0cIbvce87OZYkmp2LNPbt1aRa5sptmhulsDZelUcbd1yL61dxl/IPxHb+tZN++ti2b97bYDmzcl+e9acC7/AEK36sw/bK7myWB7zAu+vuooMSPSa9h4asWrY/An/wARXh+Bwl3E31LDNcvOrssgZLMjKNdiRy6Ada97S3AAHIAfKvS9HDRCvyzldVLVKyMUqlFKthlJxXA+2nBrnaq9gROYsVgMCREz05V6ABXLe1uINm9ZY/4dwG23QNMqfr+dZerinjNGFtS2PPsE73Hy3EtsrAK1kdx866Z0PK5+dNiMJds27iWmJtFsoYgyrEybd1D7h5bQeXQbnHlI74TMRoQq94r1kbEbg+FC+0Rcyv2gS8QFF1tbOJUfBfGsPsJriybT42OpDzK0QwGPIICd8bG2f8RIAkqZkrM71sWryvqp8xsQehG4qhhcMt73T/DXAdchlC07BtYB6f2NdcMAwN63BGnaWyCCPMbeulYuocOWt/b/AL+w0t/L9ADpXM2vZJTiS90lbHILqxaPdj4VG5PiK725w3MA2HPacwhgP18m9PlWfd7QHLOQk5mBUZpO4IPPTlpVfTZ5QtxfISqSo2+EYS1ZtqtsBRAI6xprJ3mTWkGA8Nf9x/pXNtYDpmeQVGwZiSAPeBERJ5fpU+FcRCg5ncyYHaGAuhJgtz1OpqxZ/UocPQ6MXSYHkPnlH+4063vWd/X/APf0rGGIue8pQqSY0MejTrt9KsYLEEkK2RQeasT9I9fSovqExaDTQ7eP6x/1n5VLNGpMdfXf/dVN7r65bRcbSCoEkEmJOvvjWfhqdrFsTrh7u5kg2yef4x1NR1W6sNJaGikxMCfl/wDRqhwnAhXu3VLd8iJBGaBqYI2nb1rQtYkdmbhBAnUR3gBJO2/un51Xu8SXmt7/ANlyfmBTS2VMW5Vv4VVui+oJYDKwQSTyUxuddx5VbsYcl87ZgGT3SNVLxMnny08aq2uMpM5L4A11tPpEanTw61au4tVGY5iJAEAsdwBsRuartOXmZKn6AsWT2gKqxzazAgSomZ5zlpje10g6HzEa/otVcRxATItXWMj/AC4GkdW8KhhMdqA9q5bE6E5AukEjukkTkOvjRtbd9x06LVwHpMbx8ufk1IExodNz8p/IgetDl2JCIDA1PaAQTKnca7H51XdcQpUt2KrOvfJZlBzEAxAOgFWRyJbiaLaYiZBgbH0/oKhikDbaacvnr6Cue9p8bkUdhcVDqpzQQRGYSwmGE/WqHBDiUVsViroa0FnLaJZomMxnSAfr4Vcm3G39x+H3NLErZYlZUvEgA6mN4jSYqjcQg/3tVf2U4vbu337NACS3OGBPxLyjw2pJjl1QHMMxOYiCOUR+lUZcbT4NOO1sWrQo126FEn08ae1bnbWi3MME79yCeSk6D05ms1qxtpmPjbi2k7fEGAdFHNjuFA9K5DibveftsQuUAHsbHM5R79wfCo0kneIrc9oOJrnDD+ddE5VOiWtJ1HX8I7x5ldjgcRwV25et2lJd74UvcIK5id1AIEInQaH5V3OjxUk5cv8Ahexnyyv5HX/8LfZwuf468SzEt2YPX3S/5gV6aRVH2e4UuGw9uyswo5mdTqfqTWgRXfgqRypu2DpU8UqmQDAVm+0XDkvWGV/h74P3SoOv51qRTsgIIOoO/lUJrUmmTTp2eZcLZlkF1coYkGZU6iar8a4UHOay3Z5tSMs22I+9HutRbfFbas0gGDlDLzQTDMeoiDV7OU90yp1/sbeprzeW07OlBtOzlb2P7FitqVbLla4ABbuZhqpnSRNafDOKMLahJZw3eW6wE2jAU23A1IMyCefhVvE2UeZAgkEgaAxtJOh+VZfEMIltT2VpnJB5sFUchI1J16ioXGaUa3NCknuzurlwAKzobbEaMkAE+fun6Gr2W3ey9qBdI0UyUuR5E6+hrzDgXHsSi5As94Z1M3LGWYMo0nbpr+VdLb4jYJgF8MSTqQb2Ec84eJTyYadKzPpZY5XF7+wOLaOmxvs4wU/w7gAwSt0TqJiHmRvzrAxFrEWjFyxPkR+ta+A4hcOgi4BrNhw40/A0z6Zau/8AaFBILL+IN3D5FHlZ/wDVVM00+LRXTMazi5UKbdzVNkBYDvAlWC7zJ8NTRcG9pdWVg0EAsjjQ77itu3ftRmyG3t3lGh9VzL+VWUuqw7l1G8Dp9RNVqSB2jnLeNsoydncJacqpnZhJBCjKfGPKtKxjTduOBdKNbOVgGRe+SdIaZEZfCr/YNM5QTv3Sp/ej4HCWiS15bctuHtj0kka1bglCUktVfuQlwZ6cCYoVDvq+fNmRjPSNsup0jnRsdjLtpraXHBDwFlFWWDKMsg66E1f4jw/Bi07dna0UnuABjpsMus14HxfiN1MRnti/lW5mQOLg7gOmkmDOkTMV0l0i3jCXPv8AYgpN7s9it37t8vlu27YWAQUDAyNeY8RUW4QcqA3zmVszNAh+YUrOwIWPKvB7/tHiAzlbzrmZmIBiSxk8td61uA+0FztlGKxN1bWucqVO20EAz6US+Gz03aGp+h7Feum0VzurhyApIiHJACxzmZ9DWcly1dzl8S1sBijKGRY7qzqRO5Yb8qLgbODdkexcN5RBzO5bvDaFgRHlV37NwoYt2NnMTJOVSSetY/ChCTt7oerYoXsVw4XMxvLmIVTlunvZdBIU6ms/iHEkdXtANcUBTOsFcwIktqYhJ6610oW2vuqvotZuPw2eYgAjmQP3qrJPGq/ySjbPP/aDiuAKlFHOSqaajTWBWbc9twthMPZt5VAKkkkl1YQymeVXcT7GYW0//eMWFJJIS2veMkwNZJ9BWvgeC4G13rWHNxhqHv7A8jlcj/lBroxngjFVql/C/mg39jO4bwdnS21tWIdQ2UDKF/8ANFbFrC2LbZb99AwAlFMkTtJq1irtw2++8LtCDsk3iMxG3hlO9c1f4gt2y62kAUuEgmLjHTXLqSF/EyiQdKzKEsu7f07F/iPhHR3/AGhVAVsIFEaO25G0qg1PrA8a5jF8Tu31zoTlSV7RtDcO5VCvPTXLtzaqXHbF53U2bd+6vdJ7Ry6PEQCqwpU/PxrTt8KxD23zkI5EKBBhOdtQNEXlpV0MeHClJVb9eSCtmLh8BcuOGC5AYIEmQo3EjrBPrXTYXCvhyLkg3HZbeHQSwQOwmSdfE+VUOH4drS98+6JY6xG8SddOtdF7BXzjMQbnZxYs6Ix+O5OpHlH1rdi1ZMm3CKMstMdz0QLTEUUimiu0jmActKiRSpiCAU4FPFOBSJHl3tXwUC/dUKLa3JNsnQNcIJMRpBrE4Jxdv4eLmjWmyPPTXL9YFep+1XDRdssxnMgYrG4PUePjXmdjDW3vsSILjLdDaC4Rs46PoZHhXD6rGoSafD3R0MM9UfkaeFvLcRXQyCN/3P6UbJz/AL+bVicARsPefDvGUyyHaRP710jW+Y/v1rl5vJLbjsaKIIgOw156b+sUG5hYlrZKE75dJ8xsfWi3YGp+fPzlqp3+K81CsJg6kGf9JFZ/Dm3cCyMilex+Iwo7TNnOYgKirnywSSx028KyF43cZw7XFu5lm2xUZxyCEncDaGn1rWx1/titsIpLsFUaMwb70/DGnKqy2EIKZFzAyQ4DKTJg6DrO0V0MVKHmW/sJvex8LxEMZztaM95LVtzlAiWBUjWZMVo2PaIhi1i+t8ajvqof1FwT8mrFxmEfOCrpaJ95hbEzI0BnMJ12M6c6tYXgq3LYdgRckhmyFM2pg5Dr684p5PCUbkNeZ7G+/tLfiDbjmSFuL+RYVoYH2ouNqUukAahWRh5mVU1xf2dftEm2z7bqxB8ven86CtvEMDcvXLqhRJJuEiBsBbG59azvp8E1tRLRsdu3tfBh7dwGYgW5M8hoxNAue1RBIdApB2e3dBjkdAYriWD3c/Y4i4xKd5PiuQZjMG38PCi4IO1iMTZzqrEoryH27wQghlGgmdKP6HDHlf5I9rR2Nr2ktE9+2gGuqpcJ8NCtEbjlmNAk+KXB/srhuD3cNddCmGJKtDl79/stNSQOcAg5dK6JrIJLW0ttbPu5Vbfw70RUcvS4ccqd/n7iTb3RtDjaz3AAI3KuCT4ALoKH9v6MJBIkEqjkKTtmmAPU1h4rGXLakootgDvNlg/8ok/OuexOOOd1c3GJ0Kw4AP4mXzAjXoanh6THLiKYpbcs7O5xt9HBd0c5EgKFLiRlWC5JnkJ2oeKxjqmW6bebco1zMwB2zCVAjTcTXPWsHfzW3RkKCe+WMgeEAHmdPOp2LV034tjLaU99ySblwlTsT7gE7zJ8qtUMaW1bfL8sTjTLlu/dYsFFpRA9xmLMvWERZHm1WPtJrP8ALsW811gMzFVXKDAAA1C+pY+Io+D4TGpe8Z11uMPGNDMa1dt4VE90BZMk7knrO5NZZdZBOoqyfhruc9bti+uZr7uwYhmtkkpJ1UhveHKauPwREIe0oBzd4wW0IgmJkcpiK1MJgbdsnIioWMnLIk9dDVbivFuyuWk3zsA3PQkDz5/Sn4spSqFkdT4C8Pw4VRlIy8ogCTrAA2HhUsQ5WNCSxyiCIAiSaLjcctpZYxJgbanwowtyaoit9b7hKbaoo2uDLf7jg5TuAYkdJFd/w3AJZtrbtqFVRoAIFZfAsJrPTWugNeo+HYnHHqfc5vUT1SoiaiRUyKYiuiZgcU1SilTALFOBSqVIY0VwHtb7N5WNxB3W6To0/F0EaTXoIqNy2CCDsRFZuowLLGu/YsxzcHZ47ZaYV8rbBToSmYHVWiQfONqs/wAUyXBBU2WWFOxFwcm8+vhW5x/hQV2VJQqC8ACHHTXTpI8a5B7YsjLdYlrraWzrAVi7MCIAyg+A5V5+eJ6nGXJ04zUlsaX2rKibb5iSpWNRHMzyNPdYN/ltmQBgYh13iBIDDSDzHjVy9dQsW3UggiJErqNOsGszheLQF3Fu4s6nMwaV5xJ7vlVCW1xRNNGRdcXLsknM3d1dhcQxoSpGUkeetLF4e7dyhQqYhQRrol5F1zo2wcQZB8aucY4ct0dtbZWBHP3XG4ObkfHTzFE4Fa7Nc965lBMEOxASBAA03j4hvWl5FpU1yuw7rYycXgf5mHt27naNdAVwQCheJOU67AgERpPOiWuNPg/5d1c4DGBm76SAcsnRv0rTwq27F3tMMLd5Fk5AyyCdysmJI3pXuMXLgdLmBQo7lmzwWIJ5EahtZzeFReTWkpRuPe2k7JKPoW+G8dt3gdCkfeiNY5g+IqxcxNs81boAdZ5R01jWuP4Y5tXbqHMAuqAySAzaT0JAXetCzxO8+tqzcfnKrMjfkKrn0UVK48fMScuDYXA2zqVgkfe167+tETAgcyfEsSeccqzOHcaYnK6sr7ZTOn9wa1TjG1gNPj3dPI5j6wKjJTi6sTTK+B4ctosjDuMDDd7Sdx+HTSelaykfDECAApEKKpWMY8GYJ6Ag/TQ0a1jULd7usNJJyzt1IrPlUpux21yWHAA1I9f3oK4dM+chM33mjMT1A2qH8essEUlgYMzr4hjoR4zzqbYZrhViQMvnz5htydfAeFQhDRywbsNZw6D3YAPQiPl18ak+FVt1UzvoJP1oNnDpaBJcgkEsxOpG2pjly86t4e6rLmEx4jX60SlK7RAgmGAGjOPUn01mjlR+53/KqWI4ki3EtyA1w5VB0A8SeQq5jbJVCe0UGCYGvpJP6VBpqnLuG7OU41jGXEI6mcrqG+6o1mY6hqs2L6XsVc7yt2eSANY5nX5Vj8DvpiLmIS6MpYCcxHdeChIMAbERWz9kMFm0VDhFt5l7of7zNHxRHWujkUIeR7OufoHujG4xe/icatof4duSxGmrQN/WK9Cw9rWua4Vw61aLvlCsVDFcxbVYBIY8s2tavBbt25ikT4EOa5pElh3VHl+lOKWScYR4RCe0bO64fYyoOp1qzTxSr1EYqKpHKbt2RNMalTGpkSFKpRSoAJSpU9IYqemp6BlLiGCDiQO9+Y6V5v7R4PKxXsyzENJ10Uk9wwZPlXqtYPtHgMylgNSD8+U+Fc7remUlrjyjRgy6XTPM8FiLKqLVySC3eke6+UaAjkB8tKjirmW4bRMwSIjvhB8QJEPvqDPhS4laKCEhVTumFOfMT3ht46ec1awbWyGkZrtsatyYDnOxImPSuS0l5qN17mety9ZM2w1xDOkWUtmdmzBvyFETE3YW4LaNbeVa2NTmBiRpB5mda08Ri7alVe4QT7oXnHTINqBhcaXYpm1JLWpADSOi75fEnUmo6m1bj/4Fo53jFi2LZhW7UtKFLbI2XnmyrlPn5USxik7FMz3ldPeKkkN5z4GuytXlckKQYBzAdYmPrVXiePWzZa7kzqoEBYzElsugPz9KiuplKoOO9+v2JbLdHK+zzXu0uPaVnGYMrOMoYiQCWPTMTHhW5jf4mxa/k3cgVe/lWSwjrqdPCg4X2xsMIz5X2yujq0nYQAQafiXGDcRRhyuYznUkB46pm5aHlUskc08i1Qpe445IlHiovHs8USM5RVIgbAHv9Axn6V0fB5yhWkncknrBGvkayOF4u8SVuWFg65mYajkAPD5VPH8fe3cLm0TaOUZl1KlYkMRpyqE4zl/ppLb8ok2pHSG0p3APpTLgV5SPIt/WmweIW4oZCGBEgg771YBrntyTojwV7AtkkAyV3BJ09KPdCxDEQdIJisuAk3WUlkDRl3yknTx5fKoYy2bucXBlTJoTpGYa+PhVmhN3ewUzRxltX7jAEbkHYxtNcpxb2gFtmw9smVzBmMdwAwN99K1eFYdbXeN3tIXKkEyV5SOs6UZOE2yS7IpZpLEgSSatxzhib1brt8xUU7FxbiotwWGdACkQjDrlPxDnrSw+HzOScK4YNlkMQp0mTrEeNVeH8LQXTbuqStklla5s1s+4I55dR6Ct9VDrbaxlCsYLRHd5x8o9asyyUHS3v9kClZmY3gJuL7iIFOcIpjtHHu9o/MVqcI4cbSAXGLtlBY8idZ0qzdxGQ9/YkBYGo5ST0qsmNzXW1ORO74ExJP6VTDJknGpcBIHh7LXCIEqz6z8KCf1A+ddj7P4E/wCI22uXxG2asrgWHDiQMiz6kfvXW2nEACu78P6Vf7kv2MXUZf7UGpqQalXYMYqY09NTERp6VKgCdKmmlNAyVKmmol6Qyc0G+QQQdjULl6qty7SYHD8VwORndzs5YeZ0HmIjnXIYu0bL5w15wQXYyAhLdZ0Ay78gBXpvHcLnWeY38R0PUVxfHL9u0ATbZvhgTkGuk9BNcDJCWLLp5TOhjnqiU8GwVlKLrB7QrHcO47rGcpBHu7UYYljdjs0tOQQZgsYEhiVG2nWqxxXZuAFJUqGuMoUKpbmOW0+ECrjYhQsLkJEaSSxJ0Gaf68qplHe6LHfBK3h8lzOohohniEYHU8+vTWpYziLqyoLLXM0e6pCgHmW2jnQuxBCKAUNsh8wbMoI1ErOoOtEwN/tUzvbylnGUAyxH3hB7tUySfmkrJLYp8R4fYusrNbe3czd1ghBbLzIHLbUxTfYlk3DeLFrgZdNQANBB10Hn1q61zIxD3Svwrqu3IbaHenvYwiFZ1CSCWkSQNhHy1qWrIklFuvmNVe6LlnCKNRAMef50lwKqIQ5fqPIjmKEt93H8vurr3mG8aaChDhUMWYuxgwSYInoN6o1c6mJRFw22LTPlGQ+89oSVbrctjflqK27dwEAgyCNCNRWaLQcamHQ6MuhHTfwplwjgkqSDzynKDPMqdJ8qrmlLdvcm/csXM6nuqGHLWCJ5HrRrNsnV48FGw8zzNQwiOAc5J8ysgeQo4eqnzsFlLiji3lMd3N3oGwOxq1aMx+lZPH7pazNsFidFjkwNUsDxYqqq3db4j4jltFXvA5wTXIo8HQXsPMl4I8TpHlQ7loBkLZAojIBMTBjQ6DaqrcW6Mp9P3oTYnPqcukTm0A9N6Ucc0qfAqDcWxf8ALYsADtMzEmFA5TtQcHhi5VEEpOrTqx3bTxMa+FCxN0XAVIlf6V0Hs5hAgzRE7eVbumwa6gQyy0KzosMgVQo5VZS5VNXoitXoYpRVI5jdmhbv1YS5WWrVYtXKsTImhNKgo9EmpCHpVGaegBwaeoA080DEzUC49Eeq9ykAB3obNTXDQHaq2Me69ctxa0FJn3Tz/Q10N1qyOJ28wIrL1GGOVU+S3HPSzlOJ4hFXKLZcE96RsPCNxpsJqnayAqwZAS5PdDZhIyxJPlvFS4o921O+Xw/UVnYLiiBoYLHOQSf2rD4Eorg3r2Na1a7JSSwLEsMwnONNOZ19DUWxxtIoZSSTKqQsFtyTEaVTxNyyZHaETrpmmeRn9qH3YkMHflLCWHrGtV6E/wBX/AKy8/Glbu3LeaRPugQZ20OvODSwt+WVbdu3CAnvySVJ1iT/AFiqyg5M5Rt4gQY84NCsWWJAYHwgNoPMCjRCnRKvU6JOLRcK+9pPdOxEA6cxUhjLjtCCFgkwJg9J6/0rFS2QcoLsOXvFTGunWgq9wPAJtkwIGYE+YjeKo8CHYZ0WGxaDdhrruxY+MQOlWTj7TD3yp5BgyqfPSsSyiiRmAI2DSrfWim24IgSkatK79NTVMsMW+Rmjcx6rtBP4F0/1HehrxEAgO2p58tOVUwRml4yEaQU0PjrQ3CAk51y8txLfKhYoolQcX1TNldoJkx3QSegoL4pQDpA3M/nQBetrE3EY9I/WBTcT4vZUAKoJjcMYB8qtjjbdJNhsiwjljA00kePl41VzwxLwBGhnc9PCse5x8nQAbQAB9SedGwWGu3o7QnKNhWuHSz/u2ISyxR0fD7iOYUEjmTzrq8Lc0isDheCygACt/DpFbcONY1SOfmm5u2Xkajq1Vkoy1rRQWFajWqDbQ1ds26mhBrdGBoarUpqYh6VRmmpgSBqQNDBpwaAJmhOtEFKojKV21VO7brXK0J7VJoDCuLVO/brobmFFVLuBquUB2cti8FPKa5viHs0jSYg+FehXMAaq3MCelVOLROORxPKMV7N3F91p86oXMFfT4fUSD9K9bu4HqKrNw8dKPmWeOeVti74Oueduf51H7Rfnn+v1r1BuFqeQoZ4Mn3R8qg4x9CaznnFvjJGkDTbu6j13qLcWnctPUySPWvRjwO39xfkKQ4Db+4vyFR0Q9CXjnnlvjJHNvONfmaa5xZm1hjy0ET516MOBW/uL8hRl4Og2UfIUvDh6B/UM8yTFPMrbf6iiG1iX2QgdCTXpy8NHQfKirw4dKkopcIT6hs81s8CxD7nL5VeseyM+8Sa9CTh/hR04celPzdit5WzkMF7NqvIVs4bh4XlW8nDTVm3wupKEmVuZk2bEVctWjWrb4eBVpMMBVkcdEGzMtYY1cs4Wrq2xUwKtURAktUUCnpVMQqYmnqBNMBUqjT0CEDUgaGDUgaACCnqANSBpDHpUqVADEVEpRKakAI2qgbAqxFKKBlJ8GDyoD8MU8q04pRSpCMf7JFS+yRWtFKlpQzH+xxU14UorVilFGlBZmfZi9KccNXpWlFKKNKCyiuAXpUxgx0q3SopBZXGGFSFkUaKUU6AHkFSAqUUopgRinp6VADCnFKKUUxCpUxpiaAEaiTSJqJNMREmlTTTUEbJCpClSoGSFSFKlSJEhT0qVADikaVKkMVNSpUAPSpUqBCpUqVAxU1PSpANSpUqYhUqVKkMVNSpUxCpUqVACpUqVACpUqVMBqiaVKgRE1A0qVMTIUqVKgR//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xQTEhQUEhQUFBUWFRUVFRgVFxQXFBQUFBcWFhQVFhQYHCggGBooHBQUITEhJSkrLi4vFx8zODMsNygtLisBCgoKDg0OGxAQGywmICQsLCwsNC8vLywtLCw0LCwsNDQsLDAsLCwsLCwsLCwsLCwsNCwsLCwsLCwsLCwsLCwsLP/AABEIAMIBAwMBIgACEQEDEQH/xAAbAAABBQEBAAAAAAAAAAAAAAADAAECBAUGB//EAEMQAAIBAgQDBQUGBAQDCQAAAAECEQADBBIhMQVBURMiYXGBBjJCkaEVUmKxweEUI9HwM0OSwgei0hYkU3KCk7Lx8v/EABoBAAIDAQEAAAAAAAAAAAAAAAABAgMEBQb/xAAxEQACAgEDAgQFAwMFAAAAAAAAAQIRAxIhMQRBEyJRYQVxkeHwMoGhFELRIzOxwfH/2gAMAwEAAhEDEQA/AOwVKIFp1FEAq0ypEAlSy1ICpRSJAwtSy1KKkBQMjlpwKmBTxSHRDLUWt0aKWWgKAKCKIKIFqQWkOgRYU0iiNboTJQMUCnAoeWlFKwDCkTQgKkBTsCVNlqSiphaBAslNlo0U2WmFAstNloxFRy0CoEVpitFimK0xUBK02WjFabLQKgBWlFGy0stMVACtRK1Yy1ErQKivlpUaKVBGhAUBOJWiYzj9PnWP7ZY5rSDKdw0jmQP7NcpwTHgjffcHl5VjzdVolpSNuLp9cdR6crA7a1IVxtnEvbMoxg/L5VuYHjimBcGU9eX7VDH8QxyemWzCfTSStbmwBUoprbAiQQR4UQCtt2Z6IxTgVKKlFBIjFKKnFKKQEYqUU8U8UDIxUWSi0qVgANuo9nRmuL1FBbG2xqSYiZytEDczG1Rc4rljpiCVIJVP7dw//ir6T/SrNjiFp/dcamBuJPhI1o1x9QphgtPFTppFStCIRSiiRTRTEDy0oqcUxFMCEVGKIRTEUxA4piKhisYlsS7AVz2O9pZ0tD1P9Kz5uqxYv1Mshgnk/SjoLjgDUgedUL3GrK/HPlrXK3brvq7E/l8qhasVzZfFm3UImtdDFLzM7TCY63d9xgeo5j0o9ebcR4l/C/zl+CCY5iQCPka9ItPmUMNiAR6610umz+LG2jHnxeG6GpVOKatJQcp7f4buI4mVkADqa87wjm0waDkYwPwnmp6H9PWvY/aHh3b4d0HvRKHo66rXk1slu0zISwkX7fOF/wAxfxDeuX1kdMr7M6fRz2o6vh9zMo1kHY+PQ9DVkppXI8Kxpw5EkPafY8iB+TDpyrp1xgEE/wCG/uPIIM7KY2PSd64uaEr3/b3+5rkkt0WcLi3tnuGPDlW9gfaBW0uDKevKsBkobJRg63Lh4e3oQnhhk5O+tOrCQQfKpxXlvEMdiMPF3DmQPfQ8x1rS4D/xPtXIW+ptt13Wu90/Wxyx1NGLJ00ovY9CAp4qphOJWrihkYMDtFQGMuFiEWBoMzcpI1A6watydTjgru/kVLG26Ll05YkHXbSqvas0wQq8jGYmPAbbVOxYhYZi25gnTZjr12FPlg6bD9CP+k1z8nWzlxsWrGkDDASYd9ecaenkDR7V0MdbZXxMaxz3nr8hTOdQImeny1/0t86YtGg+vXn/ALqzeO07snpAcZg2mjSCPDnt+f8ApFEt4dbiIYUysaDbbQltem3jTX7AdSryQd4MH0PLnVLA45u1u2VChbdsAb+8djvVUsuqVy4odbD8DeO0RvhcgRzBMddBQ8Zd7TOqrAUElp1JHT1qPs/is5uI4i8hKt4pJhl9DrHSrXDbATOp2O+w+IhvoarlN7J7X+ImkuSvw8XmVXV5jdSdDG4Omn7itu6isZI1iPQ71mcMtdnmtxsZHLUEg/7aOzn05f35fnUseao19ROO4a7bJJOYidhAgHxqjg+Lq+aCHymGK9R+dHF4+H6eX6UrIVRooAPQCCT/AF/StOLqZp3FkJQXcsWb6tsfTnRDWfewyuO63ZtIIceG4I/Wsni2JvFJttIEg9SQYNbI/EdMfPHf27lawW9mbON4lbtjvMPLnXN432nLyLYgdTWDfJOrEk+NSs24Fc3P8Ty5No7L87m/H0cIbvce87OZYkmp2LNPbt1aRa5sptmhulsDZelUcbd1yL61dxl/IPxHb+tZN++ti2b97bYDmzcl+e9acC7/AEK36sw/bK7myWB7zAu+vuooMSPSa9h4asWrY/An/wARXh+Bwl3E31LDNcvOrssgZLMjKNdiRy6Ada97S3AAHIAfKvS9HDRCvyzldVLVKyMUqlFKthlJxXA+2nBrnaq9gROYsVgMCREz05V6ABXLe1uINm9ZY/4dwG23QNMqfr+dZerinjNGFtS2PPsE73Hy3EtsrAK1kdx866Z0PK5+dNiMJds27iWmJtFsoYgyrEybd1D7h5bQeXQbnHlI74TMRoQq94r1kbEbg+FC+0Rcyv2gS8QFF1tbOJUfBfGsPsJriybT42OpDzK0QwGPIICd8bG2f8RIAkqZkrM71sWryvqp8xsQehG4qhhcMt73T/DXAdchlC07BtYB6f2NdcMAwN63BGnaWyCCPMbeulYuocOWt/b/AL+w0t/L9ADpXM2vZJTiS90lbHILqxaPdj4VG5PiK725w3MA2HPacwhgP18m9PlWfd7QHLOQk5mBUZpO4IPPTlpVfTZ5QtxfISqSo2+EYS1ZtqtsBRAI6xprJ3mTWkGA8Nf9x/pXNtYDpmeQVGwZiSAPeBERJ5fpU+FcRCg5ncyYHaGAuhJgtz1OpqxZ/UocPQ6MXSYHkPnlH+4063vWd/X/APf0rGGIue8pQqSY0MejTrt9KsYLEEkK2RQeasT9I9fSovqExaDTQ7eP6x/1n5VLNGpMdfXf/dVN7r65bRcbSCoEkEmJOvvjWfhqdrFsTrh7u5kg2yef4x1NR1W6sNJaGikxMCfl/wDRqhwnAhXu3VLd8iJBGaBqYI2nb1rQtYkdmbhBAnUR3gBJO2/un51Xu8SXmt7/ANlyfmBTS2VMW5Vv4VVui+oJYDKwQSTyUxuddx5VbsYcl87ZgGT3SNVLxMnny08aq2uMpM5L4A11tPpEanTw61au4tVGY5iJAEAsdwBsRuartOXmZKn6AsWT2gKqxzazAgSomZ5zlpje10g6HzEa/otVcRxATItXWMj/AC4GkdW8KhhMdqA9q5bE6E5AukEjukkTkOvjRtbd9x06LVwHpMbx8ufk1IExodNz8p/IgetDl2JCIDA1PaAQTKnca7H51XdcQpUt2KrOvfJZlBzEAxAOgFWRyJbiaLaYiZBgbH0/oKhikDbaacvnr6Cue9p8bkUdhcVDqpzQQRGYSwmGE/WqHBDiUVsViroa0FnLaJZomMxnSAfr4Vcm3G39x+H3NLErZYlZUvEgA6mN4jSYqjcQg/3tVf2U4vbu337NACS3OGBPxLyjw2pJjl1QHMMxOYiCOUR+lUZcbT4NOO1sWrQo126FEn08ae1bnbWi3MME79yCeSk6D05ms1qxtpmPjbi2k7fEGAdFHNjuFA9K5DibveftsQuUAHsbHM5R79wfCo0kneIrc9oOJrnDD+ddE5VOiWtJ1HX8I7x5ldjgcRwV25et2lJd74UvcIK5id1AIEInQaH5V3OjxUk5cv8Ahexnyyv5HX/8LfZwuf468SzEt2YPX3S/5gV6aRVH2e4UuGw9uyswo5mdTqfqTWgRXfgqRypu2DpU8UqmQDAVm+0XDkvWGV/h74P3SoOv51qRTsgIIOoO/lUJrUmmTTp2eZcLZlkF1coYkGZU6iar8a4UHOay3Z5tSMs22I+9HutRbfFbas0gGDlDLzQTDMeoiDV7OU90yp1/sbeprzeW07OlBtOzlb2P7FitqVbLla4ABbuZhqpnSRNafDOKMLahJZw3eW6wE2jAU23A1IMyCefhVvE2UeZAgkEgaAxtJOh+VZfEMIltT2VpnJB5sFUchI1J16ioXGaUa3NCknuzurlwAKzobbEaMkAE+fun6Gr2W3ey9qBdI0UyUuR5E6+hrzDgXHsSi5As94Z1M3LGWYMo0nbpr+VdLb4jYJgF8MSTqQb2Ec84eJTyYadKzPpZY5XF7+wOLaOmxvs4wU/w7gAwSt0TqJiHmRvzrAxFrEWjFyxPkR+ta+A4hcOgi4BrNhw40/A0z6Zau/8AaFBILL+IN3D5FHlZ/wDVVM00+LRXTMazi5UKbdzVNkBYDvAlWC7zJ8NTRcG9pdWVg0EAsjjQ77itu3ftRmyG3t3lGh9VzL+VWUuqw7l1G8Dp9RNVqSB2jnLeNsoydncJacqpnZhJBCjKfGPKtKxjTduOBdKNbOVgGRe+SdIaZEZfCr/YNM5QTv3Sp/ej4HCWiS15bctuHtj0kka1bglCUktVfuQlwZ6cCYoVDvq+fNmRjPSNsup0jnRsdjLtpraXHBDwFlFWWDKMsg66E1f4jw/Bi07dna0UnuABjpsMus14HxfiN1MRnti/lW5mQOLg7gOmkmDOkTMV0l0i3jCXPv8AYgpN7s9it37t8vlu27YWAQUDAyNeY8RUW4QcqA3zmVszNAh+YUrOwIWPKvB7/tHiAzlbzrmZmIBiSxk8td61uA+0FztlGKxN1bWucqVO20EAz6US+Gz03aGp+h7Feum0VzurhyApIiHJACxzmZ9DWcly1dzl8S1sBijKGRY7qzqRO5Yb8qLgbODdkexcN5RBzO5bvDaFgRHlV37NwoYt2NnMTJOVSSetY/ChCTt7oerYoXsVw4XMxvLmIVTlunvZdBIU6ms/iHEkdXtANcUBTOsFcwIktqYhJ6610oW2vuqvotZuPw2eYgAjmQP3qrJPGq/ySjbPP/aDiuAKlFHOSqaajTWBWbc9twthMPZt5VAKkkkl1YQymeVXcT7GYW0//eMWFJJIS2veMkwNZJ9BWvgeC4G13rWHNxhqHv7A8jlcj/lBroxngjFVql/C/mg39jO4bwdnS21tWIdQ2UDKF/8ANFbFrC2LbZb99AwAlFMkTtJq1irtw2++8LtCDsk3iMxG3hlO9c1f4gt2y62kAUuEgmLjHTXLqSF/EyiQdKzKEsu7f07F/iPhHR3/AGhVAVsIFEaO25G0qg1PrA8a5jF8Tu31zoTlSV7RtDcO5VCvPTXLtzaqXHbF53U2bd+6vdJ7Ry6PEQCqwpU/PxrTt8KxD23zkI5EKBBhOdtQNEXlpV0MeHClJVb9eSCtmLh8BcuOGC5AYIEmQo3EjrBPrXTYXCvhyLkg3HZbeHQSwQOwmSdfE+VUOH4drS98+6JY6xG8SddOtdF7BXzjMQbnZxYs6Ix+O5OpHlH1rdi1ZMm3CKMstMdz0QLTEUUimiu0jmActKiRSpiCAU4FPFOBSJHl3tXwUC/dUKLa3JNsnQNcIJMRpBrE4Jxdv4eLmjWmyPPTXL9YFep+1XDRdssxnMgYrG4PUePjXmdjDW3vsSILjLdDaC4Rs46PoZHhXD6rGoSafD3R0MM9UfkaeFvLcRXQyCN/3P6UbJz/AL+bVicARsPefDvGUyyHaRP710jW+Y/v1rl5vJLbjsaKIIgOw156b+sUG5hYlrZKE75dJ8xsfWi3YGp+fPzlqp3+K81CsJg6kGf9JFZ/Dm3cCyMilex+Iwo7TNnOYgKirnywSSx028KyF43cZw7XFu5lm2xUZxyCEncDaGn1rWx1/titsIpLsFUaMwb70/DGnKqy2EIKZFzAyQ4DKTJg6DrO0V0MVKHmW/sJvex8LxEMZztaM95LVtzlAiWBUjWZMVo2PaIhi1i+t8ajvqof1FwT8mrFxmEfOCrpaJ95hbEzI0BnMJ12M6c6tYXgq3LYdgRckhmyFM2pg5Dr684p5PCUbkNeZ7G+/tLfiDbjmSFuL+RYVoYH2ouNqUukAahWRh5mVU1xf2dftEm2z7bqxB8ven86CtvEMDcvXLqhRJJuEiBsBbG59azvp8E1tRLRsdu3tfBh7dwGYgW5M8hoxNAue1RBIdApB2e3dBjkdAYriWD3c/Y4i4xKd5PiuQZjMG38PCi4IO1iMTZzqrEoryH27wQghlGgmdKP6HDHlf5I9rR2Nr2ktE9+2gGuqpcJ8NCtEbjlmNAk+KXB/srhuD3cNddCmGJKtDl79/stNSQOcAg5dK6JrIJLW0ttbPu5Vbfw70RUcvS4ccqd/n7iTb3RtDjaz3AAI3KuCT4ALoKH9v6MJBIkEqjkKTtmmAPU1h4rGXLakootgDvNlg/8ok/OuexOOOd1c3GJ0Kw4AP4mXzAjXoanh6THLiKYpbcs7O5xt9HBd0c5EgKFLiRlWC5JnkJ2oeKxjqmW6bebco1zMwB2zCVAjTcTXPWsHfzW3RkKCe+WMgeEAHmdPOp2LV034tjLaU99ySblwlTsT7gE7zJ8qtUMaW1bfL8sTjTLlu/dYsFFpRA9xmLMvWERZHm1WPtJrP8ALsW811gMzFVXKDAAA1C+pY+Io+D4TGpe8Z11uMPGNDMa1dt4VE90BZMk7knrO5NZZdZBOoqyfhruc9bti+uZr7uwYhmtkkpJ1UhveHKauPwREIe0oBzd4wW0IgmJkcpiK1MJgbdsnIioWMnLIk9dDVbivFuyuWk3zsA3PQkDz5/Sn4spSqFkdT4C8Pw4VRlIy8ogCTrAA2HhUsQ5WNCSxyiCIAiSaLjcctpZYxJgbanwowtyaoit9b7hKbaoo2uDLf7jg5TuAYkdJFd/w3AJZtrbtqFVRoAIFZfAsJrPTWugNeo+HYnHHqfc5vUT1SoiaiRUyKYiuiZgcU1SilTALFOBSqVIY0VwHtb7N5WNxB3W6To0/F0EaTXoIqNy2CCDsRFZuowLLGu/YsxzcHZ47ZaYV8rbBToSmYHVWiQfONqs/wAUyXBBU2WWFOxFwcm8+vhW5x/hQV2VJQqC8ACHHTXTpI8a5B7YsjLdYlrraWzrAVi7MCIAyg+A5V5+eJ6nGXJ04zUlsaX2rKibb5iSpWNRHMzyNPdYN/ltmQBgYh13iBIDDSDzHjVy9dQsW3UggiJErqNOsGszheLQF3Fu4s6nMwaV5xJ7vlVCW1xRNNGRdcXLsknM3d1dhcQxoSpGUkeetLF4e7dyhQqYhQRrol5F1zo2wcQZB8aucY4ct0dtbZWBHP3XG4ObkfHTzFE4Fa7Nc965lBMEOxASBAA03j4hvWl5FpU1yuw7rYycXgf5mHt27naNdAVwQCheJOU67AgERpPOiWuNPg/5d1c4DGBm76SAcsnRv0rTwq27F3tMMLd5Fk5AyyCdysmJI3pXuMXLgdLmBQo7lmzwWIJ5EahtZzeFReTWkpRuPe2k7JKPoW+G8dt3gdCkfeiNY5g+IqxcxNs81boAdZ5R01jWuP4Y5tXbqHMAuqAySAzaT0JAXetCzxO8+tqzcfnKrMjfkKrn0UVK48fMScuDYXA2zqVgkfe167+tETAgcyfEsSeccqzOHcaYnK6sr7ZTOn9wa1TjG1gNPj3dPI5j6wKjJTi6sTTK+B4ctosjDuMDDd7Sdx+HTSelaykfDECAApEKKpWMY8GYJ6Ag/TQ0a1jULd7usNJJyzt1IrPlUpux21yWHAA1I9f3oK4dM+chM33mjMT1A2qH8essEUlgYMzr4hjoR4zzqbYZrhViQMvnz5htydfAeFQhDRywbsNZw6D3YAPQiPl18ak+FVt1UzvoJP1oNnDpaBJcgkEsxOpG2pjly86t4e6rLmEx4jX60SlK7RAgmGAGjOPUn01mjlR+53/KqWI4ki3EtyA1w5VB0A8SeQq5jbJVCe0UGCYGvpJP6VBpqnLuG7OU41jGXEI6mcrqG+6o1mY6hqs2L6XsVc7yt2eSANY5nX5Vj8DvpiLmIS6MpYCcxHdeChIMAbERWz9kMFm0VDhFt5l7of7zNHxRHWujkUIeR7OufoHujG4xe/icatof4duSxGmrQN/WK9Cw9rWua4Vw61aLvlCsVDFcxbVYBIY8s2tavBbt25ikT4EOa5pElh3VHl+lOKWScYR4RCe0bO64fYyoOp1qzTxSr1EYqKpHKbt2RNMalTGpkSFKpRSoAJSpU9IYqemp6BlLiGCDiQO9+Y6V5v7R4PKxXsyzENJ10Uk9wwZPlXqtYPtHgMylgNSD8+U+Fc7remUlrjyjRgy6XTPM8FiLKqLVySC3eke6+UaAjkB8tKjirmW4bRMwSIjvhB8QJEPvqDPhS4laKCEhVTumFOfMT3ht46ec1awbWyGkZrtsatyYDnOxImPSuS0l5qN17mety9ZM2w1xDOkWUtmdmzBvyFETE3YW4LaNbeVa2NTmBiRpB5mda08Ri7alVe4QT7oXnHTINqBhcaXYpm1JLWpADSOi75fEnUmo6m1bj/4Fo53jFi2LZhW7UtKFLbI2XnmyrlPn5USxik7FMz3ldPeKkkN5z4GuytXlckKQYBzAdYmPrVXiePWzZa7kzqoEBYzElsugPz9KiuplKoOO9+v2JbLdHK+zzXu0uPaVnGYMrOMoYiQCWPTMTHhW5jf4mxa/k3cgVe/lWSwjrqdPCg4X2xsMIz5X2yujq0nYQAQafiXGDcRRhyuYznUkB46pm5aHlUskc08i1Qpe445IlHiovHs8USM5RVIgbAHv9Axn6V0fB5yhWkncknrBGvkayOF4u8SVuWFg65mYajkAPD5VPH8fe3cLm0TaOUZl1KlYkMRpyqE4zl/ppLb8ok2pHSG0p3APpTLgV5SPIt/WmweIW4oZCGBEgg771YBrntyTojwV7AtkkAyV3BJ09KPdCxDEQdIJisuAk3WUlkDRl3yknTx5fKoYy2bucXBlTJoTpGYa+PhVmhN3ewUzRxltX7jAEbkHYxtNcpxb2gFtmw9smVzBmMdwAwN99K1eFYdbXeN3tIXKkEyV5SOs6UZOE2yS7IpZpLEgSSatxzhib1brt8xUU7FxbiotwWGdACkQjDrlPxDnrSw+HzOScK4YNlkMQp0mTrEeNVeH8LQXTbuqStklla5s1s+4I55dR6Ct9VDrbaxlCsYLRHd5x8o9asyyUHS3v9kClZmY3gJuL7iIFOcIpjtHHu9o/MVqcI4cbSAXGLtlBY8idZ0qzdxGQ9/YkBYGo5ST0qsmNzXW1ORO74ExJP6VTDJknGpcBIHh7LXCIEqz6z8KCf1A+ddj7P4E/wCI22uXxG2asrgWHDiQMiz6kfvXW2nEACu78P6Vf7kv2MXUZf7UGpqQalXYMYqY09NTERp6VKgCdKmmlNAyVKmmol6Qyc0G+QQQdjULl6qty7SYHD8VwORndzs5YeZ0HmIjnXIYu0bL5w15wQXYyAhLdZ0Ay78gBXpvHcLnWeY38R0PUVxfHL9u0ATbZvhgTkGuk9BNcDJCWLLp5TOhjnqiU8GwVlKLrB7QrHcO47rGcpBHu7UYYljdjs0tOQQZgsYEhiVG2nWqxxXZuAFJUqGuMoUKpbmOW0+ECrjYhQsLkJEaSSxJ0Gaf68qplHe6LHfBK3h8lzOohohniEYHU8+vTWpYziLqyoLLXM0e6pCgHmW2jnQuxBCKAUNsh8wbMoI1ErOoOtEwN/tUzvbylnGUAyxH3hB7tUySfmkrJLYp8R4fYusrNbe3czd1ghBbLzIHLbUxTfYlk3DeLFrgZdNQANBB10Hn1q61zIxD3Svwrqu3IbaHenvYwiFZ1CSCWkSQNhHy1qWrIklFuvmNVe6LlnCKNRAMef50lwKqIQ5fqPIjmKEt93H8vurr3mG8aaChDhUMWYuxgwSYInoN6o1c6mJRFw22LTPlGQ+89oSVbrctjflqK27dwEAgyCNCNRWaLQcamHQ6MuhHTfwplwjgkqSDzynKDPMqdJ8qrmlLdvcm/csXM6nuqGHLWCJ5HrRrNsnV48FGw8zzNQwiOAc5J8ysgeQo4eqnzsFlLiji3lMd3N3oGwOxq1aMx+lZPH7pazNsFidFjkwNUsDxYqqq3db4j4jltFXvA5wTXIo8HQXsPMl4I8TpHlQ7loBkLZAojIBMTBjQ6DaqrcW6Mp9P3oTYnPqcukTm0A9N6Ucc0qfAqDcWxf8ALYsADtMzEmFA5TtQcHhi5VEEpOrTqx3bTxMa+FCxN0XAVIlf6V0Hs5hAgzRE7eVbumwa6gQyy0KzosMgVQo5VZS5VNXoitXoYpRVI5jdmhbv1YS5WWrVYtXKsTImhNKgo9EmpCHpVGaegBwaeoA080DEzUC49Eeq9ykAB3obNTXDQHaq2Me69ctxa0FJn3Tz/Q10N1qyOJ28wIrL1GGOVU+S3HPSzlOJ4hFXKLZcE96RsPCNxpsJqnayAqwZAS5PdDZhIyxJPlvFS4o921O+Xw/UVnYLiiBoYLHOQSf2rD4Eorg3r2Na1a7JSSwLEsMwnONNOZ19DUWxxtIoZSSTKqQsFtyTEaVTxNyyZHaETrpmmeRn9qH3YkMHflLCWHrGtV6E/wBX/AKy8/Glbu3LeaRPugQZ20OvODSwt+WVbdu3CAnvySVJ1iT/AFiqyg5M5Rt4gQY84NCsWWJAYHwgNoPMCjRCnRKvU6JOLRcK+9pPdOxEA6cxUhjLjtCCFgkwJg9J6/0rFS2QcoLsOXvFTGunWgq9wPAJtkwIGYE+YjeKo8CHYZ0WGxaDdhrruxY+MQOlWTj7TD3yp5BgyqfPSsSyiiRmAI2DSrfWim24IgSkatK79NTVMsMW+Rmjcx6rtBP4F0/1HehrxEAgO2p58tOVUwRml4yEaQU0PjrQ3CAk51y8txLfKhYoolQcX1TNldoJkx3QSegoL4pQDpA3M/nQBetrE3EY9I/WBTcT4vZUAKoJjcMYB8qtjjbdJNhsiwjljA00kePl41VzwxLwBGhnc9PCse5x8nQAbQAB9SedGwWGu3o7QnKNhWuHSz/u2ISyxR0fD7iOYUEjmTzrq8Lc0isDheCygACt/DpFbcONY1SOfmm5u2Xkajq1Vkoy1rRQWFajWqDbQ1ds26mhBrdGBoarUpqYh6VRmmpgSBqQNDBpwaAJmhOtEFKojKV21VO7brXK0J7VJoDCuLVO/brobmFFVLuBquUB2cti8FPKa5viHs0jSYg+FehXMAaq3MCelVOLROORxPKMV7N3F91p86oXMFfT4fUSD9K9bu4HqKrNw8dKPmWeOeVti74Oueduf51H7Rfnn+v1r1BuFqeQoZ4Mn3R8qg4x9CaznnFvjJGkDTbu6j13qLcWnctPUySPWvRjwO39xfkKQ4Db+4vyFR0Q9CXjnnlvjJHNvONfmaa5xZm1hjy0ET516MOBW/uL8hRl4Og2UfIUvDh6B/UM8yTFPMrbf6iiG1iX2QgdCTXpy8NHQfKirw4dKkopcIT6hs81s8CxD7nL5VeseyM+8Sa9CTh/hR04celPzdit5WzkMF7NqvIVs4bh4XlW8nDTVm3wupKEmVuZk2bEVctWjWrb4eBVpMMBVkcdEGzMtYY1cs4Wrq2xUwKtURAktUUCnpVMQqYmnqBNMBUqjT0CEDUgaGDUgaACCnqANSBpDHpUqVADEVEpRKakAI2qgbAqxFKKBlJ8GDyoD8MU8q04pRSpCMf7JFS+yRWtFKlpQzH+xxU14UorVilFGlBZmfZi9KccNXpWlFKKNKCyiuAXpUxgx0q3SopBZXGGFSFkUaKUU6AHkFSAqUUopgRinp6VADCnFKKUUxCpUxpiaAEaiTSJqJNMREmlTTTUEbJCpClSoGSFSFKlSJEhT0qVADikaVKkMVNSpUAPSpUqBCpUqVAxU1PSpANSpUqYhUqVKkMVNSpUxCpUqVACpUqVACpUqVMBqiaVKgRE1A0qVMTIUqVKgR//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7" name="Picture 5"/>
          <p:cNvPicPr>
            <a:picLocks noChangeAspect="1" noChangeArrowheads="1"/>
          </p:cNvPicPr>
          <p:nvPr/>
        </p:nvPicPr>
        <p:blipFill>
          <a:blip r:embed="rId2" cstate="print"/>
          <a:srcRect/>
          <a:stretch>
            <a:fillRect/>
          </a:stretch>
        </p:blipFill>
        <p:spPr bwMode="auto">
          <a:xfrm>
            <a:off x="2285984" y="4429132"/>
            <a:ext cx="2466975" cy="1847850"/>
          </a:xfrm>
          <a:prstGeom prst="rect">
            <a:avLst/>
          </a:prstGeom>
          <a:noFill/>
          <a:ln w="9525">
            <a:noFill/>
            <a:miter lim="800000"/>
            <a:headEnd/>
            <a:tailEnd/>
          </a:ln>
          <a:effectLst/>
        </p:spPr>
      </p:pic>
      <p:pic>
        <p:nvPicPr>
          <p:cNvPr id="33798" name="Picture 6"/>
          <p:cNvPicPr>
            <a:picLocks noChangeAspect="1" noChangeArrowheads="1"/>
          </p:cNvPicPr>
          <p:nvPr/>
        </p:nvPicPr>
        <p:blipFill>
          <a:blip r:embed="rId3" cstate="print"/>
          <a:srcRect/>
          <a:stretch>
            <a:fillRect/>
          </a:stretch>
        </p:blipFill>
        <p:spPr bwMode="auto">
          <a:xfrm>
            <a:off x="5214942" y="4429132"/>
            <a:ext cx="1881174" cy="1881174"/>
          </a:xfrm>
          <a:prstGeom prst="rect">
            <a:avLst/>
          </a:prstGeom>
          <a:noFill/>
          <a:ln w="9525">
            <a:noFill/>
            <a:miter lim="800000"/>
            <a:headEnd/>
            <a:tailEnd/>
          </a:ln>
          <a:effectLst/>
        </p:spPr>
      </p:pic>
      <p:pic>
        <p:nvPicPr>
          <p:cNvPr id="33799" name="Picture 7"/>
          <p:cNvPicPr>
            <a:picLocks noChangeAspect="1" noChangeArrowheads="1"/>
          </p:cNvPicPr>
          <p:nvPr/>
        </p:nvPicPr>
        <p:blipFill>
          <a:blip r:embed="rId4" cstate="print"/>
          <a:srcRect/>
          <a:stretch>
            <a:fillRect/>
          </a:stretch>
        </p:blipFill>
        <p:spPr bwMode="auto">
          <a:xfrm>
            <a:off x="1785918" y="1785926"/>
            <a:ext cx="5781525" cy="228118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57200" y="1285860"/>
            <a:ext cx="8229600" cy="714380"/>
          </a:xfrm>
        </p:spPr>
        <p:txBody>
          <a:bodyPr>
            <a:normAutofit/>
          </a:bodyPr>
          <a:lstStyle/>
          <a:p>
            <a:r>
              <a:rPr lang="en-US" dirty="0" smtClean="0"/>
              <a:t>Fiat money</a:t>
            </a:r>
          </a:p>
          <a:p>
            <a:pPr lvl="1">
              <a:buNone/>
            </a:pPr>
            <a:endParaRPr lang="en-US" dirty="0" smtClean="0"/>
          </a:p>
        </p:txBody>
      </p:sp>
      <p:pic>
        <p:nvPicPr>
          <p:cNvPr id="4" name="Picture 2"/>
          <p:cNvPicPr>
            <a:picLocks noChangeAspect="1" noChangeArrowheads="1"/>
          </p:cNvPicPr>
          <p:nvPr/>
        </p:nvPicPr>
        <p:blipFill>
          <a:blip r:embed="rId2" cstate="print"/>
          <a:srcRect/>
          <a:stretch>
            <a:fillRect/>
          </a:stretch>
        </p:blipFill>
        <p:spPr bwMode="auto">
          <a:xfrm>
            <a:off x="1357290" y="2857496"/>
            <a:ext cx="6310330" cy="2792322"/>
          </a:xfrm>
          <a:prstGeom prst="rect">
            <a:avLst/>
          </a:prstGeom>
          <a:noFill/>
          <a:ln w="9525">
            <a:noFill/>
            <a:miter lim="800000"/>
            <a:headEnd/>
            <a:tailEnd/>
          </a:ln>
          <a:effectLst/>
        </p:spPr>
      </p:pic>
      <p:sp>
        <p:nvSpPr>
          <p:cNvPr id="5" name="Oval 4"/>
          <p:cNvSpPr/>
          <p:nvPr/>
        </p:nvSpPr>
        <p:spPr>
          <a:xfrm>
            <a:off x="1571604" y="3929066"/>
            <a:ext cx="1643074" cy="28575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7" name="Straight Arrow Connector 6"/>
          <p:cNvCxnSpPr/>
          <p:nvPr/>
        </p:nvCxnSpPr>
        <p:spPr>
          <a:xfrm rot="5400000">
            <a:off x="1678761" y="3178967"/>
            <a:ext cx="1357322"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143108" y="2071678"/>
            <a:ext cx="3214710" cy="523220"/>
          </a:xfrm>
          <a:prstGeom prst="rect">
            <a:avLst/>
          </a:prstGeom>
          <a:noFill/>
        </p:spPr>
        <p:txBody>
          <a:bodyPr wrap="square" rtlCol="0">
            <a:spAutoFit/>
          </a:bodyPr>
          <a:lstStyle/>
          <a:p>
            <a:r>
              <a:rPr lang="en-US" dirty="0" smtClean="0"/>
              <a:t>Look more closely</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072098"/>
          </a:xfrm>
        </p:spPr>
        <p:txBody>
          <a:bodyPr/>
          <a:lstStyle/>
          <a:p>
            <a:r>
              <a:rPr lang="en-US" dirty="0" smtClean="0"/>
              <a:t>Measurement of money supply</a:t>
            </a:r>
          </a:p>
          <a:p>
            <a:pPr lvl="1"/>
            <a:r>
              <a:rPr lang="en-US" dirty="0" smtClean="0"/>
              <a:t>M1: Transactions money</a:t>
            </a:r>
          </a:p>
          <a:p>
            <a:pPr lvl="2">
              <a:buNone/>
            </a:pPr>
            <a:r>
              <a:rPr lang="en-US" dirty="0" smtClean="0"/>
              <a:t>=  </a:t>
            </a:r>
          </a:p>
          <a:p>
            <a:pPr lvl="2">
              <a:buNone/>
            </a:pPr>
            <a:endParaRPr lang="en-US" dirty="0"/>
          </a:p>
          <a:p>
            <a:pPr lvl="2">
              <a:buNone/>
            </a:pPr>
            <a:endParaRPr lang="en-US" dirty="0" smtClean="0"/>
          </a:p>
          <a:p>
            <a:pPr lvl="2">
              <a:buNone/>
            </a:pPr>
            <a:endParaRPr lang="en-US" dirty="0" smtClean="0"/>
          </a:p>
          <a:p>
            <a:pPr lvl="2"/>
            <a:r>
              <a:rPr lang="en-US" dirty="0" smtClean="0"/>
              <a:t>These are money that can be readily used to engage in transactions</a:t>
            </a:r>
          </a:p>
          <a:p>
            <a:pPr lvl="2"/>
            <a:r>
              <a:rPr lang="en-US" dirty="0" smtClean="0"/>
              <a:t>M1 is most commonly used to measure money supply</a:t>
            </a:r>
          </a:p>
          <a:p>
            <a:pPr lvl="1"/>
            <a:r>
              <a:rPr lang="en-US" dirty="0" smtClean="0"/>
              <a:t>Is M1 a stock or flow variable?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072098"/>
          </a:xfrm>
        </p:spPr>
        <p:txBody>
          <a:bodyPr>
            <a:normAutofit/>
          </a:bodyPr>
          <a:lstStyle/>
          <a:p>
            <a:r>
              <a:rPr lang="en-US" dirty="0" smtClean="0"/>
              <a:t>Measurement of money supply</a:t>
            </a:r>
          </a:p>
          <a:p>
            <a:pPr lvl="1"/>
            <a:r>
              <a:rPr lang="en-US" dirty="0" smtClean="0"/>
              <a:t>M2: Broad money</a:t>
            </a:r>
          </a:p>
          <a:p>
            <a:pPr lvl="2">
              <a:buNone/>
            </a:pPr>
            <a:r>
              <a:rPr lang="en-US" dirty="0" smtClean="0"/>
              <a:t>=  </a:t>
            </a:r>
          </a:p>
          <a:p>
            <a:pPr lvl="2">
              <a:buNone/>
            </a:pPr>
            <a:endParaRPr lang="en-US" dirty="0"/>
          </a:p>
          <a:p>
            <a:pPr lvl="2"/>
            <a:r>
              <a:rPr lang="en-US" dirty="0" smtClean="0"/>
              <a:t>M2 essentially expands from M1 to include money stored in accounts that cannot be readily spent, but can be easily transferred to accounts ready for spending. </a:t>
            </a:r>
          </a:p>
          <a:p>
            <a:pPr lvl="2"/>
            <a:endParaRPr lang="en-US" dirty="0"/>
          </a:p>
          <a:p>
            <a:pPr lvl="1"/>
            <a:r>
              <a:rPr lang="en-US" dirty="0" smtClean="0"/>
              <a:t>The measurement of money can go beyond M2 to include other means of payment, such as that of the credit card, resulting in other measurements.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p:txBody>
          <a:bodyPr/>
          <a:lstStyle/>
          <a:p>
            <a:r>
              <a:rPr lang="en-US" dirty="0" smtClean="0"/>
              <a:t>Check data from BOT</a:t>
            </a:r>
          </a:p>
          <a:p>
            <a:pPr lvl="1"/>
            <a:r>
              <a:rPr lang="en-US" dirty="0" smtClean="0">
                <a:hlinkClick r:id="rId2"/>
              </a:rPr>
              <a:t>http://www2.bot.or.th/statistics/BOTWEBSTAT.aspx?reportID=6&amp;language=ENG</a:t>
            </a:r>
            <a:endParaRPr lang="th-TH"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r>
              <a:rPr lang="en-US" dirty="0" smtClean="0"/>
              <a:t>Money supply</a:t>
            </a:r>
            <a:endParaRPr lang="th-TH" dirty="0"/>
          </a:p>
        </p:txBody>
      </p:sp>
      <p:sp>
        <p:nvSpPr>
          <p:cNvPr id="3" name="Content Placeholder 2"/>
          <p:cNvSpPr>
            <a:spLocks noGrp="1"/>
          </p:cNvSpPr>
          <p:nvPr>
            <p:ph idx="1"/>
          </p:nvPr>
        </p:nvSpPr>
        <p:spPr>
          <a:xfrm>
            <a:off x="457200" y="1142984"/>
            <a:ext cx="8229600" cy="2286016"/>
          </a:xfrm>
        </p:spPr>
        <p:txBody>
          <a:bodyPr>
            <a:normAutofit fontScale="92500" lnSpcReduction="10000"/>
          </a:bodyPr>
          <a:lstStyle/>
          <a:p>
            <a:r>
              <a:rPr lang="en-US" dirty="0" smtClean="0"/>
              <a:t>How banks create money?</a:t>
            </a:r>
          </a:p>
          <a:p>
            <a:pPr lvl="1"/>
            <a:r>
              <a:rPr lang="en-US" dirty="0" smtClean="0"/>
              <a:t>Historical perspective: the goldsmiths</a:t>
            </a:r>
          </a:p>
          <a:p>
            <a:pPr lvl="2"/>
            <a:r>
              <a:rPr lang="en-US" dirty="0" smtClean="0"/>
              <a:t>Goldsmiths store gold and issue receipts for depositors.</a:t>
            </a:r>
          </a:p>
          <a:p>
            <a:pPr lvl="2"/>
            <a:r>
              <a:rPr lang="en-US" dirty="0" smtClean="0"/>
              <a:t>As goldsmiths issues loads of receipts, receipts functioned as a perfect substitute for gold. People deal with each other direct through gold-receipts.  </a:t>
            </a:r>
          </a:p>
        </p:txBody>
      </p:sp>
      <p:pic>
        <p:nvPicPr>
          <p:cNvPr id="3074" name="Picture 2" descr="http://blogs.getty.edu/iris/files/2012/11/gm_329325EX1.jpg"/>
          <p:cNvPicPr>
            <a:picLocks noChangeAspect="1" noChangeArrowheads="1"/>
          </p:cNvPicPr>
          <p:nvPr/>
        </p:nvPicPr>
        <p:blipFill>
          <a:blip r:embed="rId2" cstate="print"/>
          <a:srcRect/>
          <a:stretch>
            <a:fillRect/>
          </a:stretch>
        </p:blipFill>
        <p:spPr bwMode="auto">
          <a:xfrm>
            <a:off x="2786050" y="3549341"/>
            <a:ext cx="3286148" cy="288005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214974"/>
          </a:xfrm>
        </p:spPr>
        <p:txBody>
          <a:bodyPr>
            <a:normAutofit/>
          </a:bodyPr>
          <a:lstStyle/>
          <a:p>
            <a:r>
              <a:rPr lang="en-US" dirty="0" smtClean="0"/>
              <a:t>How banks create money?</a:t>
            </a:r>
          </a:p>
          <a:p>
            <a:pPr lvl="1"/>
            <a:r>
              <a:rPr lang="en-US" dirty="0" smtClean="0"/>
              <a:t>Historical perspective: the goldsmiths</a:t>
            </a:r>
          </a:p>
          <a:p>
            <a:pPr lvl="2"/>
            <a:r>
              <a:rPr lang="en-US" dirty="0" smtClean="0"/>
              <a:t>Goldsmiths then have “extra” gold sitting around. They can use the extra gold to create lending (issuing gold receipts) and earn interests. </a:t>
            </a:r>
          </a:p>
          <a:p>
            <a:pPr lvl="2"/>
            <a:r>
              <a:rPr lang="en-US" dirty="0" smtClean="0"/>
              <a:t>Their lending add money supply to a nation.</a:t>
            </a:r>
          </a:p>
          <a:p>
            <a:pPr lvl="2"/>
            <a:r>
              <a:rPr lang="en-US" dirty="0" smtClean="0"/>
              <a:t>The goldsmiths, like modern banks, have power to create more money. </a:t>
            </a:r>
          </a:p>
          <a:p>
            <a:pPr lvl="2"/>
            <a:r>
              <a:rPr lang="en-US" dirty="0" smtClean="0"/>
              <a:t>But there is one major problem! People cannot all withdraw their deposit at the same time.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214974"/>
          </a:xfrm>
        </p:spPr>
        <p:txBody>
          <a:bodyPr>
            <a:normAutofit/>
          </a:bodyPr>
          <a:lstStyle/>
          <a:p>
            <a:r>
              <a:rPr lang="en-US" dirty="0" smtClean="0"/>
              <a:t>How banks create money?</a:t>
            </a:r>
          </a:p>
          <a:p>
            <a:pPr lvl="1"/>
            <a:r>
              <a:rPr lang="en-US" dirty="0" smtClean="0"/>
              <a:t>Banks creation of money</a:t>
            </a:r>
          </a:p>
          <a:p>
            <a:pPr lvl="2"/>
            <a:r>
              <a:rPr lang="en-US" dirty="0" smtClean="0"/>
              <a:t>Banks role in keeping deposits and issuing lends means they engage in creating “money”</a:t>
            </a:r>
          </a:p>
          <a:p>
            <a:pPr lvl="2"/>
            <a:r>
              <a:rPr lang="en-US" dirty="0" smtClean="0"/>
              <a:t>Banks are required by law, however, to keep a certain ratio of each deposit as a required reserve. This ratio is called “___________________________”.</a:t>
            </a:r>
          </a:p>
          <a:p>
            <a:pPr lvl="2"/>
            <a:r>
              <a:rPr lang="en-US" dirty="0" smtClean="0"/>
              <a:t>The amount of deposits in excess of the “required reserves” is called “_______________”. </a:t>
            </a:r>
          </a:p>
          <a:p>
            <a:pPr lvl="2"/>
            <a:r>
              <a:rPr lang="en-US" dirty="0" smtClean="0"/>
              <a:t>Thinking about deposits as reserves, we can also say</a:t>
            </a:r>
          </a:p>
          <a:p>
            <a:pPr lvl="3"/>
            <a:r>
              <a:rPr lang="en-US" dirty="0" smtClean="0"/>
              <a:t> </a:t>
            </a:r>
          </a:p>
          <a:p>
            <a:pPr marL="1371600" lvl="3" indent="0">
              <a:buNone/>
            </a:pPr>
            <a:endParaRPr lang="en-US"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14290"/>
            <a:ext cx="8229600" cy="1143000"/>
          </a:xfrm>
        </p:spPr>
        <p:txBody>
          <a:bodyPr/>
          <a:lstStyle/>
          <a:p>
            <a:r>
              <a:rPr lang="en-US" dirty="0" smtClean="0"/>
              <a:t>How banks create money</a:t>
            </a:r>
            <a:endParaRPr lang="th-TH" dirty="0"/>
          </a:p>
        </p:txBody>
      </p:sp>
      <p:pic>
        <p:nvPicPr>
          <p:cNvPr id="31746" name="Picture 2"/>
          <p:cNvPicPr>
            <a:picLocks noChangeAspect="1" noChangeArrowheads="1"/>
          </p:cNvPicPr>
          <p:nvPr/>
        </p:nvPicPr>
        <p:blipFill>
          <a:blip r:embed="rId2" cstate="print"/>
          <a:srcRect/>
          <a:stretch>
            <a:fillRect/>
          </a:stretch>
        </p:blipFill>
        <p:spPr bwMode="auto">
          <a:xfrm>
            <a:off x="1071538" y="1500174"/>
            <a:ext cx="7224732" cy="4939920"/>
          </a:xfrm>
          <a:prstGeom prst="rect">
            <a:avLst/>
          </a:prstGeom>
          <a:noFill/>
          <a:ln w="9525">
            <a:noFill/>
            <a:miter lim="800000"/>
            <a:headEnd/>
            <a:tailEnd/>
          </a:ln>
          <a:effectLst/>
        </p:spPr>
      </p:pic>
      <p:sp>
        <p:nvSpPr>
          <p:cNvPr id="6" name="TextBox 5"/>
          <p:cNvSpPr txBox="1"/>
          <p:nvPr/>
        </p:nvSpPr>
        <p:spPr>
          <a:xfrm>
            <a:off x="2643174" y="1142984"/>
            <a:ext cx="5500726" cy="1323439"/>
          </a:xfrm>
          <a:prstGeom prst="rect">
            <a:avLst/>
          </a:prstGeom>
          <a:solidFill>
            <a:schemeClr val="bg1"/>
          </a:solidFill>
        </p:spPr>
        <p:txBody>
          <a:bodyPr wrap="square" rtlCol="0">
            <a:spAutoFit/>
          </a:bodyPr>
          <a:lstStyle/>
          <a:p>
            <a:r>
              <a:rPr lang="en-US" sz="2000" dirty="0" smtClean="0"/>
              <a:t>Let’s suppose initial deposit is 100 and required reserve ratio is 0.2</a:t>
            </a:r>
          </a:p>
          <a:p>
            <a:r>
              <a:rPr lang="en-US" sz="2000" dirty="0" smtClean="0"/>
              <a:t>Assumptions: all excess reserves are lend, and all lend are deposited back. </a:t>
            </a:r>
            <a:endParaRPr lang="th-TH" sz="2000" dirty="0"/>
          </a:p>
        </p:txBody>
      </p:sp>
      <p:sp>
        <p:nvSpPr>
          <p:cNvPr id="7" name="Rectangle 6"/>
          <p:cNvSpPr/>
          <p:nvPr/>
        </p:nvSpPr>
        <p:spPr>
          <a:xfrm>
            <a:off x="2152073" y="2964794"/>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1982584" y="3393422"/>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2562771" y="338445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Rectangle 9"/>
          <p:cNvSpPr/>
          <p:nvPr/>
        </p:nvSpPr>
        <p:spPr>
          <a:xfrm>
            <a:off x="1357290" y="4357694"/>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Rectangle 10"/>
          <p:cNvSpPr/>
          <p:nvPr/>
        </p:nvSpPr>
        <p:spPr>
          <a:xfrm flipH="1" flipV="1">
            <a:off x="2554088" y="5929330"/>
            <a:ext cx="23196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Rectangle 11"/>
          <p:cNvSpPr/>
          <p:nvPr/>
        </p:nvSpPr>
        <p:spPr>
          <a:xfrm flipH="1" flipV="1">
            <a:off x="5580815" y="5893751"/>
            <a:ext cx="267822" cy="2770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Rectangle 12"/>
          <p:cNvSpPr/>
          <p:nvPr/>
        </p:nvSpPr>
        <p:spPr>
          <a:xfrm>
            <a:off x="3893480"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ectangle 13"/>
          <p:cNvSpPr/>
          <p:nvPr/>
        </p:nvSpPr>
        <p:spPr>
          <a:xfrm>
            <a:off x="4920225"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6143636"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Rectangle 15"/>
          <p:cNvSpPr/>
          <p:nvPr/>
        </p:nvSpPr>
        <p:spPr>
          <a:xfrm>
            <a:off x="7090260" y="4018434"/>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Rectangle 16"/>
          <p:cNvSpPr/>
          <p:nvPr/>
        </p:nvSpPr>
        <p:spPr>
          <a:xfrm>
            <a:off x="4286248" y="340238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Rectangle 17"/>
          <p:cNvSpPr/>
          <p:nvPr/>
        </p:nvSpPr>
        <p:spPr>
          <a:xfrm>
            <a:off x="4857752" y="340238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Rectangle 18"/>
          <p:cNvSpPr/>
          <p:nvPr/>
        </p:nvSpPr>
        <p:spPr>
          <a:xfrm>
            <a:off x="6572264" y="3420035"/>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Rectangle 19"/>
          <p:cNvSpPr/>
          <p:nvPr/>
        </p:nvSpPr>
        <p:spPr>
          <a:xfrm>
            <a:off x="7215206" y="3429000"/>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1" name="Rectangle 20"/>
          <p:cNvSpPr/>
          <p:nvPr/>
        </p:nvSpPr>
        <p:spPr>
          <a:xfrm>
            <a:off x="4500562" y="2991407"/>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Rectangle 21"/>
          <p:cNvSpPr/>
          <p:nvPr/>
        </p:nvSpPr>
        <p:spPr>
          <a:xfrm>
            <a:off x="6786578" y="3000372"/>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Rectangle 22"/>
          <p:cNvSpPr/>
          <p:nvPr/>
        </p:nvSpPr>
        <p:spPr>
          <a:xfrm>
            <a:off x="2268054" y="1973344"/>
            <a:ext cx="446558" cy="169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4" name="Rectangle 23"/>
          <p:cNvSpPr/>
          <p:nvPr/>
        </p:nvSpPr>
        <p:spPr>
          <a:xfrm>
            <a:off x="2455755" y="2446516"/>
            <a:ext cx="142876" cy="116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5" name="Rectangle 24"/>
          <p:cNvSpPr/>
          <p:nvPr/>
        </p:nvSpPr>
        <p:spPr>
          <a:xfrm>
            <a:off x="4643438" y="2357430"/>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6" name="Rectangle 25"/>
          <p:cNvSpPr/>
          <p:nvPr/>
        </p:nvSpPr>
        <p:spPr>
          <a:xfrm>
            <a:off x="6929454" y="2357430"/>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2143140"/>
          </a:xfrm>
        </p:spPr>
        <p:txBody>
          <a:bodyPr>
            <a:normAutofit lnSpcReduction="10000"/>
          </a:bodyPr>
          <a:lstStyle/>
          <a:p>
            <a:r>
              <a:rPr lang="en-US" dirty="0" smtClean="0"/>
              <a:t>How banks create money?</a:t>
            </a:r>
          </a:p>
          <a:p>
            <a:pPr lvl="1"/>
            <a:r>
              <a:rPr lang="en-US" dirty="0" smtClean="0"/>
              <a:t>Banks creation of money </a:t>
            </a:r>
          </a:p>
          <a:p>
            <a:pPr lvl="2"/>
            <a:r>
              <a:rPr lang="en-US" dirty="0" smtClean="0"/>
              <a:t>Assumptions: all excess reserves are lend, and all lends are subsequently deposited. </a:t>
            </a:r>
          </a:p>
          <a:p>
            <a:pPr lvl="2"/>
            <a:r>
              <a:rPr lang="en-US" dirty="0" smtClean="0"/>
              <a:t>If initial deposit = 100, and required reserve ratio = 0.2</a:t>
            </a:r>
          </a:p>
          <a:p>
            <a:pPr lvl="2"/>
            <a:endParaRPr lang="en-US" dirty="0" smtClean="0"/>
          </a:p>
        </p:txBody>
      </p:sp>
      <p:graphicFrame>
        <p:nvGraphicFramePr>
          <p:cNvPr id="4" name="ตัวยึดเนื้อหา 3"/>
          <p:cNvGraphicFramePr>
            <a:graphicFrameLocks/>
          </p:cNvGraphicFramePr>
          <p:nvPr/>
        </p:nvGraphicFramePr>
        <p:xfrm>
          <a:off x="571472" y="3571876"/>
          <a:ext cx="8229600" cy="2377440"/>
        </p:xfrm>
        <a:graphic>
          <a:graphicData uri="http://schemas.openxmlformats.org/drawingml/2006/table">
            <a:tbl>
              <a:tblPr firstRow="1" bandRow="1">
                <a:tableStyleId>{5940675A-B579-460E-94D1-54222C63F5DA}</a:tableStyleId>
              </a:tblPr>
              <a:tblGrid>
                <a:gridCol w="1471594"/>
                <a:gridCol w="2428892"/>
                <a:gridCol w="2271714"/>
                <a:gridCol w="2057400"/>
              </a:tblGrid>
              <a:tr h="370840">
                <a:tc>
                  <a:txBody>
                    <a:bodyPr/>
                    <a:lstStyle/>
                    <a:p>
                      <a:pPr algn="ctr"/>
                      <a:r>
                        <a:rPr lang="en-US" sz="2000" dirty="0" smtClean="0">
                          <a:latin typeface="Browallia New" pitchFamily="34" charset="-34"/>
                          <a:cs typeface="Browallia New" pitchFamily="34" charset="-34"/>
                        </a:rPr>
                        <a:t>Round/bank</a:t>
                      </a:r>
                      <a:r>
                        <a:rPr lang="en-US" sz="2000" baseline="0" dirty="0" smtClean="0">
                          <a:latin typeface="Browallia New" pitchFamily="34" charset="-34"/>
                          <a:cs typeface="Browallia New" pitchFamily="34" charset="-34"/>
                        </a:rPr>
                        <a:t> no.</a:t>
                      </a:r>
                      <a:endParaRPr lang="th-TH" sz="2000" dirty="0">
                        <a:latin typeface="Browallia New" pitchFamily="34" charset="-34"/>
                        <a:cs typeface="Browallia New" pitchFamily="34" charset="-34"/>
                      </a:endParaRPr>
                    </a:p>
                  </a:txBody>
                  <a:tcPr anchor="ctr"/>
                </a:tc>
                <a:tc>
                  <a:txBody>
                    <a:bodyPr/>
                    <a:lstStyle/>
                    <a:p>
                      <a:pPr algn="ctr"/>
                      <a:r>
                        <a:rPr lang="en-US" sz="2000" dirty="0" smtClean="0">
                          <a:latin typeface="Browallia New" pitchFamily="34" charset="-34"/>
                          <a:cs typeface="Browallia New" pitchFamily="34" charset="-34"/>
                        </a:rPr>
                        <a:t>Primary Deposit</a:t>
                      </a:r>
                      <a:endParaRPr lang="th-TH" sz="2000" dirty="0">
                        <a:latin typeface="Browallia New" pitchFamily="34" charset="-34"/>
                        <a:cs typeface="Browallia New" pitchFamily="34" charset="-34"/>
                      </a:endParaRPr>
                    </a:p>
                  </a:txBody>
                  <a:tcPr anchor="ctr"/>
                </a:tc>
                <a:tc>
                  <a:txBody>
                    <a:bodyPr/>
                    <a:lstStyle/>
                    <a:p>
                      <a:pPr algn="ctr"/>
                      <a:r>
                        <a:rPr lang="en-US" sz="2000" baseline="0" dirty="0" smtClean="0">
                          <a:latin typeface="Browallia New" pitchFamily="34" charset="-34"/>
                          <a:cs typeface="Browallia New" pitchFamily="34" charset="-34"/>
                        </a:rPr>
                        <a:t>Required Reserve</a:t>
                      </a:r>
                      <a:endParaRPr lang="th-TH" sz="2000" dirty="0">
                        <a:latin typeface="Browallia New" pitchFamily="34" charset="-34"/>
                        <a:cs typeface="Browallia New" pitchFamily="34" charset="-34"/>
                      </a:endParaRPr>
                    </a:p>
                  </a:txBody>
                  <a:tcPr anchor="ctr"/>
                </a:tc>
                <a:tc>
                  <a:txBody>
                    <a:bodyPr/>
                    <a:lstStyle/>
                    <a:p>
                      <a:pPr algn="ctr"/>
                      <a:r>
                        <a:rPr lang="en-US" sz="2000" baseline="0" dirty="0" smtClean="0">
                          <a:latin typeface="Browallia New" pitchFamily="34" charset="-34"/>
                          <a:cs typeface="Browallia New" pitchFamily="34" charset="-34"/>
                        </a:rPr>
                        <a:t>Excess Reserve</a:t>
                      </a:r>
                      <a:endParaRPr lang="th-TH" sz="2000" dirty="0">
                        <a:latin typeface="Browallia New" pitchFamily="34" charset="-34"/>
                        <a:cs typeface="Browallia New" pitchFamily="34" charset="-34"/>
                      </a:endParaRPr>
                    </a:p>
                  </a:txBody>
                  <a:tcPr anchor="ctr"/>
                </a:tc>
              </a:tr>
              <a:tr h="370840">
                <a:tc>
                  <a:txBody>
                    <a:bodyPr/>
                    <a:lstStyle/>
                    <a:p>
                      <a:pPr algn="ctr"/>
                      <a:r>
                        <a:rPr lang="en-US" sz="2000" dirty="0" smtClean="0">
                          <a:latin typeface="Browallia New" pitchFamily="34" charset="-34"/>
                          <a:cs typeface="Browallia New" pitchFamily="34" charset="-34"/>
                        </a:rPr>
                        <a:t>1</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20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80</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2</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80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16</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64</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3</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64</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12.8</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51.2</a:t>
                      </a:r>
                      <a:endParaRPr lang="th-TH" sz="2000" dirty="0">
                        <a:latin typeface="Browallia New" pitchFamily="34" charset="-34"/>
                        <a:cs typeface="Browallia New" pitchFamily="34" charset="-34"/>
                      </a:endParaRPr>
                    </a:p>
                  </a:txBody>
                  <a:tcPr/>
                </a:tc>
              </a:tr>
              <a:tr h="370840">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n</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Total</a:t>
                      </a:r>
                      <a:r>
                        <a:rPr lang="en-US" sz="2000" baseline="0" dirty="0" smtClean="0">
                          <a:latin typeface="Browallia New" pitchFamily="34" charset="-34"/>
                          <a:cs typeface="Browallia New" pitchFamily="34" charset="-34"/>
                        </a:rPr>
                        <a:t> = </a:t>
                      </a:r>
                      <a:r>
                        <a:rPr lang="en-US" sz="2000" dirty="0" smtClean="0">
                          <a:latin typeface="Browallia New" pitchFamily="34" charset="-34"/>
                          <a:cs typeface="Browallia New" pitchFamily="34" charset="-34"/>
                        </a:rPr>
                        <a:t>500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Total = 100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Total = 400</a:t>
                      </a:r>
                      <a:endParaRPr lang="th-TH" sz="2000" dirty="0">
                        <a:latin typeface="Browallia New" pitchFamily="34" charset="-34"/>
                        <a:cs typeface="Browallia New" pitchFamily="34" charset="-34"/>
                      </a:endParaRPr>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How banks create money?</a:t>
            </a:r>
          </a:p>
        </p:txBody>
      </p:sp>
      <p:sp>
        <p:nvSpPr>
          <p:cNvPr id="3" name="TextBox 2"/>
          <p:cNvSpPr txBox="1"/>
          <p:nvPr/>
        </p:nvSpPr>
        <p:spPr>
          <a:xfrm>
            <a:off x="1857356" y="1285860"/>
            <a:ext cx="5822428" cy="2985433"/>
          </a:xfrm>
          <a:prstGeom prst="rect">
            <a:avLst/>
          </a:prstGeom>
          <a:noFill/>
        </p:spPr>
        <p:txBody>
          <a:bodyPr wrap="none" rtlCol="0">
            <a:spAutoFit/>
          </a:bodyPr>
          <a:lstStyle/>
          <a:p>
            <a:r>
              <a:rPr lang="en-US" sz="3200" dirty="0" smtClean="0">
                <a:latin typeface="Browallia New" pitchFamily="34" charset="-34"/>
                <a:cs typeface="Browallia New" pitchFamily="34" charset="-34"/>
              </a:rPr>
              <a:t>D = P + P(1-r) + P(1-r)</a:t>
            </a:r>
            <a:r>
              <a:rPr lang="en-US" sz="3200" baseline="30000" dirty="0" smtClean="0">
                <a:latin typeface="Browallia New" pitchFamily="34" charset="-34"/>
                <a:cs typeface="Browallia New" pitchFamily="34" charset="-34"/>
              </a:rPr>
              <a:t>2</a:t>
            </a:r>
            <a:r>
              <a:rPr lang="en-US" sz="3200" dirty="0" smtClean="0">
                <a:latin typeface="Browallia New" pitchFamily="34" charset="-34"/>
                <a:cs typeface="Browallia New" pitchFamily="34" charset="-34"/>
              </a:rPr>
              <a:t>+ P(1-r)</a:t>
            </a:r>
            <a:r>
              <a:rPr lang="en-US" sz="3200" baseline="30000" dirty="0" smtClean="0">
                <a:latin typeface="Browallia New" pitchFamily="34" charset="-34"/>
                <a:cs typeface="Browallia New" pitchFamily="34" charset="-34"/>
              </a:rPr>
              <a:t>3</a:t>
            </a:r>
            <a:r>
              <a:rPr lang="en-US" sz="3200" dirty="0" smtClean="0">
                <a:latin typeface="Browallia New" pitchFamily="34" charset="-34"/>
                <a:cs typeface="Browallia New" pitchFamily="34" charset="-34"/>
              </a:rPr>
              <a:t> + … + P(1-r)</a:t>
            </a:r>
            <a:r>
              <a:rPr lang="en-US" sz="3200" baseline="30000" dirty="0" smtClean="0">
                <a:latin typeface="Browallia New" pitchFamily="34" charset="-34"/>
                <a:cs typeface="Browallia New" pitchFamily="34" charset="-34"/>
              </a:rPr>
              <a:t>n</a:t>
            </a:r>
          </a:p>
          <a:p>
            <a:r>
              <a:rPr lang="en-US" sz="3200" dirty="0">
                <a:latin typeface="Browallia New" pitchFamily="34" charset="-34"/>
                <a:cs typeface="Browallia New" pitchFamily="34" charset="-34"/>
              </a:rPr>
              <a:t> </a:t>
            </a:r>
            <a:r>
              <a:rPr lang="en-US" sz="3200" dirty="0" smtClean="0">
                <a:latin typeface="Browallia New" pitchFamily="34" charset="-34"/>
                <a:cs typeface="Browallia New" pitchFamily="34" charset="-34"/>
              </a:rPr>
              <a:t>   = P [1+(1-r) + (1-r)</a:t>
            </a:r>
            <a:r>
              <a:rPr lang="en-US" sz="3200" baseline="30000" dirty="0" smtClean="0">
                <a:latin typeface="Browallia New" pitchFamily="34" charset="-34"/>
                <a:cs typeface="Browallia New" pitchFamily="34" charset="-34"/>
              </a:rPr>
              <a:t>2</a:t>
            </a:r>
            <a:r>
              <a:rPr lang="en-US" sz="3200" dirty="0" smtClean="0">
                <a:latin typeface="Browallia New" pitchFamily="34" charset="-34"/>
                <a:cs typeface="Browallia New" pitchFamily="34" charset="-34"/>
              </a:rPr>
              <a:t> + (1-r)</a:t>
            </a:r>
            <a:r>
              <a:rPr lang="en-US" sz="3200" baseline="30000" dirty="0" smtClean="0">
                <a:latin typeface="Browallia New" pitchFamily="34" charset="-34"/>
                <a:cs typeface="Browallia New" pitchFamily="34" charset="-34"/>
              </a:rPr>
              <a:t>3</a:t>
            </a:r>
            <a:r>
              <a:rPr lang="en-US" sz="3200" dirty="0" smtClean="0">
                <a:latin typeface="Browallia New" pitchFamily="34" charset="-34"/>
                <a:cs typeface="Browallia New" pitchFamily="34" charset="-34"/>
              </a:rPr>
              <a:t> + … + (1-r)</a:t>
            </a:r>
            <a:r>
              <a:rPr lang="en-US" sz="3200" baseline="30000" dirty="0" smtClean="0">
                <a:latin typeface="Browallia New" pitchFamily="34" charset="-34"/>
                <a:cs typeface="Browallia New" pitchFamily="34" charset="-34"/>
              </a:rPr>
              <a:t>n</a:t>
            </a:r>
            <a:r>
              <a:rPr lang="en-US" sz="3200" dirty="0" smtClean="0">
                <a:latin typeface="Browallia New" pitchFamily="34" charset="-34"/>
                <a:cs typeface="Browallia New" pitchFamily="34" charset="-34"/>
              </a:rPr>
              <a:t>]</a:t>
            </a:r>
          </a:p>
          <a:p>
            <a:endParaRPr lang="en-US" sz="3200" dirty="0" smtClean="0">
              <a:latin typeface="Browallia New" pitchFamily="34" charset="-34"/>
              <a:cs typeface="Browallia New" pitchFamily="34" charset="-34"/>
            </a:endParaRPr>
          </a:p>
          <a:p>
            <a:r>
              <a:rPr lang="en-US" sz="3200" dirty="0" smtClean="0">
                <a:latin typeface="Browallia New" pitchFamily="34" charset="-34"/>
                <a:cs typeface="Browallia New" pitchFamily="34" charset="-34"/>
              </a:rPr>
              <a:t>	D = P x</a:t>
            </a:r>
          </a:p>
          <a:p>
            <a:endParaRPr lang="en-US" sz="2000" dirty="0" smtClean="0">
              <a:latin typeface="Browallia New" pitchFamily="34" charset="-34"/>
              <a:cs typeface="Browallia New" pitchFamily="34" charset="-34"/>
            </a:endParaRPr>
          </a:p>
          <a:p>
            <a:endParaRPr lang="en-US" sz="2000" dirty="0">
              <a:latin typeface="Browallia New" pitchFamily="34" charset="-34"/>
              <a:cs typeface="Browallia New" pitchFamily="34" charset="-34"/>
            </a:endParaRPr>
          </a:p>
          <a:p>
            <a:endParaRPr lang="th-TH" sz="2000" dirty="0">
              <a:latin typeface="Browallia New" pitchFamily="34" charset="-34"/>
              <a:cs typeface="Browallia New" pitchFamily="34" charset="-34"/>
            </a:endParaRPr>
          </a:p>
        </p:txBody>
      </p:sp>
      <p:graphicFrame>
        <p:nvGraphicFramePr>
          <p:cNvPr id="4" name="วัตถุ 3"/>
          <p:cNvGraphicFramePr>
            <a:graphicFrameLocks noChangeAspect="1"/>
          </p:cNvGraphicFramePr>
          <p:nvPr/>
        </p:nvGraphicFramePr>
        <p:xfrm>
          <a:off x="3929058" y="2714620"/>
          <a:ext cx="238127" cy="785819"/>
        </p:xfrm>
        <a:graphic>
          <a:graphicData uri="http://schemas.openxmlformats.org/presentationml/2006/ole">
            <mc:AlternateContent xmlns:mc="http://schemas.openxmlformats.org/markup-compatibility/2006">
              <mc:Choice xmlns:v="urn:schemas-microsoft-com:vml" Requires="v">
                <p:oleObj spid="_x0000_s1039" name="Equation" r:id="rId4" imgW="126720" imgH="545760" progId="Equation.3">
                  <p:embed/>
                </p:oleObj>
              </mc:Choice>
              <mc:Fallback>
                <p:oleObj name="Equation" r:id="rId4" imgW="126720" imgH="54576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9058" y="2714620"/>
                        <a:ext cx="238127" cy="7858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วงรี 4"/>
          <p:cNvSpPr/>
          <p:nvPr/>
        </p:nvSpPr>
        <p:spPr>
          <a:xfrm>
            <a:off x="3777556" y="2768806"/>
            <a:ext cx="500066" cy="785818"/>
          </a:xfrm>
          <a:prstGeom prst="ellipse">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TextBox 5"/>
          <p:cNvSpPr txBox="1"/>
          <p:nvPr/>
        </p:nvSpPr>
        <p:spPr>
          <a:xfrm>
            <a:off x="4508950" y="2886014"/>
            <a:ext cx="1563248" cy="400110"/>
          </a:xfrm>
          <a:prstGeom prst="rect">
            <a:avLst/>
          </a:prstGeom>
          <a:noFill/>
          <a:ln>
            <a:solidFill>
              <a:srgbClr val="C00000"/>
            </a:solidFill>
          </a:ln>
        </p:spPr>
        <p:txBody>
          <a:bodyPr wrap="none" rtlCol="0">
            <a:spAutoFit/>
          </a:bodyPr>
          <a:lstStyle/>
          <a:p>
            <a:r>
              <a:rPr lang="en-US" sz="2000" b="1" dirty="0" smtClean="0">
                <a:latin typeface="Browallia New" pitchFamily="34" charset="-34"/>
                <a:cs typeface="Browallia New" pitchFamily="34" charset="-34"/>
              </a:rPr>
              <a:t>Money Multiplier)</a:t>
            </a:r>
            <a:endParaRPr lang="th-TH" sz="2000" b="1" dirty="0">
              <a:latin typeface="Browallia New" pitchFamily="34" charset="-34"/>
              <a:cs typeface="Browallia New" pitchFamily="34" charset="-34"/>
            </a:endParaRPr>
          </a:p>
        </p:txBody>
      </p:sp>
      <p:cxnSp>
        <p:nvCxnSpPr>
          <p:cNvPr id="8" name="ลูกศรเชื่อมต่อแบบตรง 7"/>
          <p:cNvCxnSpPr/>
          <p:nvPr/>
        </p:nvCxnSpPr>
        <p:spPr>
          <a:xfrm rot="10800000">
            <a:off x="4286248" y="3071810"/>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สี่เหลี่ยมมุมมน 10"/>
          <p:cNvSpPr/>
          <p:nvPr/>
        </p:nvSpPr>
        <p:spPr>
          <a:xfrm>
            <a:off x="2143108" y="2643182"/>
            <a:ext cx="4500594" cy="92869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714348" y="3643314"/>
            <a:ext cx="3786214" cy="1815882"/>
          </a:xfrm>
          <a:prstGeom prst="rect">
            <a:avLst/>
          </a:prstGeom>
        </p:spPr>
        <p:txBody>
          <a:bodyPr wrap="square">
            <a:spAutoFit/>
          </a:bodyPr>
          <a:lstStyle/>
          <a:p>
            <a:r>
              <a:rPr lang="en-US" dirty="0" smtClean="0">
                <a:latin typeface="Browallia New" pitchFamily="34" charset="-34"/>
                <a:cs typeface="Browallia New" pitchFamily="34" charset="-34"/>
              </a:rPr>
              <a:t>When</a:t>
            </a:r>
            <a:endParaRPr lang="th-TH" dirty="0" smtClean="0">
              <a:latin typeface="Browallia New" pitchFamily="34" charset="-34"/>
              <a:cs typeface="Browallia New" pitchFamily="34" charset="-34"/>
            </a:endParaRPr>
          </a:p>
          <a:p>
            <a:r>
              <a:rPr lang="en-US" b="1" dirty="0" smtClean="0">
                <a:latin typeface="Browallia New" pitchFamily="34" charset="-34"/>
                <a:cs typeface="Browallia New" pitchFamily="34" charset="-34"/>
              </a:rPr>
              <a:t>D</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 Total Deposits in Banks</a:t>
            </a:r>
            <a:endParaRPr lang="th-TH" b="1" dirty="0" smtClean="0">
              <a:latin typeface="Browallia New" pitchFamily="34" charset="-34"/>
              <a:cs typeface="Browallia New" pitchFamily="34" charset="-34"/>
            </a:endParaRPr>
          </a:p>
          <a:p>
            <a:r>
              <a:rPr lang="en-US" b="1" dirty="0" smtClean="0">
                <a:latin typeface="Browallia New" pitchFamily="34" charset="-34"/>
                <a:cs typeface="Browallia New" pitchFamily="34" charset="-34"/>
              </a:rPr>
              <a:t>P</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 Initial Deposit </a:t>
            </a:r>
          </a:p>
          <a:p>
            <a:r>
              <a:rPr lang="en-US" b="1" dirty="0" smtClean="0">
                <a:latin typeface="Browallia New" pitchFamily="34" charset="-34"/>
                <a:cs typeface="Browallia New" pitchFamily="34" charset="-34"/>
              </a:rPr>
              <a:t>r</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 = Required Reserve Ratio</a:t>
            </a:r>
            <a:endParaRPr lang="th-TH" b="1" dirty="0" smtClean="0">
              <a:latin typeface="Browallia New" pitchFamily="34" charset="-34"/>
              <a:cs typeface="Browallia New" pitchFamily="34" charset="-34"/>
            </a:endParaRPr>
          </a:p>
        </p:txBody>
      </p:sp>
      <p:sp>
        <p:nvSpPr>
          <p:cNvPr id="17" name="Rectangle 16"/>
          <p:cNvSpPr/>
          <p:nvPr/>
        </p:nvSpPr>
        <p:spPr>
          <a:xfrm>
            <a:off x="4572000" y="4000504"/>
            <a:ext cx="3714776" cy="954107"/>
          </a:xfrm>
          <a:prstGeom prst="rect">
            <a:avLst/>
          </a:prstGeom>
        </p:spPr>
        <p:txBody>
          <a:bodyPr wrap="square">
            <a:spAutoFit/>
          </a:bodyPr>
          <a:lstStyle/>
          <a:p>
            <a:r>
              <a:rPr lang="en-US" b="1" dirty="0" smtClean="0">
                <a:latin typeface="Browallia New" pitchFamily="34" charset="-34"/>
                <a:cs typeface="Browallia New" pitchFamily="34" charset="-34"/>
              </a:rPr>
              <a:t>Deposits created by banks</a:t>
            </a:r>
          </a:p>
          <a:p>
            <a:r>
              <a:rPr lang="en-US" b="1" dirty="0">
                <a:latin typeface="Browallia New" pitchFamily="34" charset="-34"/>
                <a:cs typeface="Browallia New" pitchFamily="34" charset="-34"/>
              </a:rPr>
              <a:t>	</a:t>
            </a:r>
            <a:r>
              <a:rPr lang="en-US" b="1" dirty="0" smtClean="0">
                <a:latin typeface="Browallia New" pitchFamily="34" charset="-34"/>
                <a:cs typeface="Browallia New" pitchFamily="34" charset="-34"/>
              </a:rPr>
              <a:t>= D - P</a:t>
            </a:r>
            <a:endParaRPr lang="th-TH" b="1" dirty="0" smtClean="0">
              <a:latin typeface="Browallia New" pitchFamily="34" charset="-34"/>
              <a:cs typeface="Browallia New"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banks create money?</a:t>
            </a:r>
            <a:endParaRPr lang="th-TH" dirty="0"/>
          </a:p>
        </p:txBody>
      </p:sp>
      <p:sp>
        <p:nvSpPr>
          <p:cNvPr id="3" name="Content Placeholder 2"/>
          <p:cNvSpPr txBox="1">
            <a:spLocks/>
          </p:cNvSpPr>
          <p:nvPr/>
        </p:nvSpPr>
        <p:spPr>
          <a:xfrm>
            <a:off x="457200" y="1285860"/>
            <a:ext cx="8229600" cy="5214974"/>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Example: </a:t>
            </a:r>
          </a:p>
          <a:p>
            <a:pPr marL="800100" lvl="1" indent="-342900">
              <a:spcBef>
                <a:spcPct val="20000"/>
              </a:spcBef>
              <a:buFont typeface="Arial" pitchFamily="34" charset="0"/>
              <a:buChar char="•"/>
            </a:pPr>
            <a:r>
              <a:rPr lang="en-US" sz="2400" dirty="0" smtClean="0"/>
              <a:t>Initial deposit = 500</a:t>
            </a:r>
          </a:p>
          <a:p>
            <a:pPr marL="800100" lvl="1" indent="-342900">
              <a:spcBef>
                <a:spcPct val="20000"/>
              </a:spcBef>
              <a:buFont typeface="Arial" pitchFamily="34" charset="0"/>
              <a:buChar cha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Required</a:t>
            </a:r>
            <a:r>
              <a:rPr kumimoji="0" lang="en-US" sz="2400" b="0" i="0" u="none" strike="noStrike" kern="1200" cap="none" spc="0" normalizeH="0" noProof="0" dirty="0" smtClean="0">
                <a:ln>
                  <a:noFill/>
                </a:ln>
                <a:solidFill>
                  <a:schemeClr val="tx1"/>
                </a:solidFill>
                <a:effectLst/>
                <a:uLnTx/>
                <a:uFillTx/>
                <a:latin typeface="+mn-lt"/>
                <a:ea typeface="+mn-ea"/>
                <a:cs typeface="+mn-cs"/>
              </a:rPr>
              <a:t> reserve ratio = 0.1</a:t>
            </a:r>
          </a:p>
          <a:p>
            <a:pPr marL="800100" lvl="1" indent="-342900">
              <a:spcBef>
                <a:spcPct val="20000"/>
              </a:spcBef>
              <a:buFont typeface="Arial" pitchFamily="34" charset="0"/>
              <a:buChar char="•"/>
            </a:pPr>
            <a:r>
              <a:rPr kumimoji="0" lang="en-US" sz="2400" b="0" i="0" u="none" strike="noStrike" kern="1200" cap="none" spc="0" normalizeH="0" noProof="0" dirty="0" smtClean="0">
                <a:ln>
                  <a:noFill/>
                </a:ln>
                <a:solidFill>
                  <a:schemeClr val="tx1"/>
                </a:solidFill>
                <a:effectLst/>
                <a:uLnTx/>
                <a:uFillTx/>
                <a:latin typeface="+mn-lt"/>
                <a:ea typeface="+mn-ea"/>
                <a:cs typeface="+mn-cs"/>
              </a:rPr>
              <a:t>Calculate the total deposits in the banks, money multiplier, and the deposits created by banks</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1857364"/>
            <a:ext cx="8229600" cy="4643470"/>
          </a:xfrm>
        </p:spPr>
        <p:txBody>
          <a:bodyPr>
            <a:normAutofit fontScale="92500" lnSpcReduction="20000"/>
          </a:bodyPr>
          <a:lstStyle/>
          <a:p>
            <a:r>
              <a:rPr lang="en-US" dirty="0" smtClean="0"/>
              <a:t>The central bank controls the money supply through the use of </a:t>
            </a:r>
          </a:p>
          <a:p>
            <a:pPr lvl="1"/>
            <a:r>
              <a:rPr lang="en-US" b="1" dirty="0" smtClean="0"/>
              <a:t>Open market operation: </a:t>
            </a:r>
            <a:endParaRPr lang="en-US" dirty="0" smtClean="0"/>
          </a:p>
          <a:p>
            <a:pPr lvl="1"/>
            <a:endParaRPr lang="en-US" dirty="0"/>
          </a:p>
          <a:p>
            <a:pPr lvl="1"/>
            <a:endParaRPr lang="en-US" dirty="0" smtClean="0"/>
          </a:p>
          <a:p>
            <a:pPr lvl="1"/>
            <a:r>
              <a:rPr lang="en-US" dirty="0" smtClean="0"/>
              <a:t>Open market operation change the monetary base.</a:t>
            </a:r>
          </a:p>
          <a:p>
            <a:pPr lvl="2"/>
            <a:r>
              <a:rPr lang="en-US" sz="2600" b="1" dirty="0" smtClean="0"/>
              <a:t>Monetary base </a:t>
            </a:r>
            <a:r>
              <a:rPr lang="en-US" sz="2600" dirty="0" smtClean="0"/>
              <a:t>= the amount of currency in circulation plus reserve balance (deposits held by banks at the central bank) </a:t>
            </a:r>
          </a:p>
          <a:p>
            <a:pPr lvl="2"/>
            <a:r>
              <a:rPr lang="en-US" sz="2600" b="1" dirty="0"/>
              <a:t>Quantitative easing (QE</a:t>
            </a:r>
            <a:r>
              <a:rPr lang="en-US" sz="2600" b="1" dirty="0" smtClean="0"/>
              <a:t>): </a:t>
            </a:r>
            <a:r>
              <a:rPr lang="en-US" sz="2600" dirty="0" smtClean="0"/>
              <a:t>central bank changing the monetary base by </a:t>
            </a:r>
            <a:r>
              <a:rPr lang="en-US" sz="2600" dirty="0"/>
              <a:t>the buying of assets that it usually does not </a:t>
            </a:r>
            <a:r>
              <a:rPr lang="en-US" sz="2600" dirty="0" smtClean="0"/>
              <a:t>buy</a:t>
            </a:r>
            <a:r>
              <a:rPr lang="en-US" sz="2600" dirty="0"/>
              <a:t> </a:t>
            </a:r>
            <a:r>
              <a:rPr lang="en-US" sz="2600" dirty="0" smtClean="0"/>
              <a:t>such as</a:t>
            </a:r>
            <a:r>
              <a:rPr lang="en-US" sz="2600" dirty="0"/>
              <a:t> </a:t>
            </a:r>
            <a:r>
              <a:rPr lang="en-US" sz="2600" dirty="0" smtClean="0"/>
              <a:t>company </a:t>
            </a:r>
            <a:r>
              <a:rPr lang="en-US" sz="2600" dirty="0"/>
              <a:t>bonds, asset-backed securities, </a:t>
            </a:r>
            <a:r>
              <a:rPr lang="en-US" sz="2600" dirty="0" smtClean="0"/>
              <a:t>and stocks.</a:t>
            </a:r>
            <a:endParaRPr lang="en-US" sz="2600" dirty="0"/>
          </a:p>
          <a:p>
            <a:pPr lvl="1"/>
            <a:endParaRPr lang="en-US" sz="30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1772816"/>
            <a:ext cx="8229600" cy="4104456"/>
          </a:xfrm>
        </p:spPr>
        <p:txBody>
          <a:bodyPr>
            <a:normAutofit/>
          </a:bodyPr>
          <a:lstStyle/>
          <a:p>
            <a:r>
              <a:rPr lang="en-US" sz="2800" dirty="0" smtClean="0"/>
              <a:t>The central bank use of open market operation can be seen as affecting the creation of money by changing the reserves (initial deposits) held by commercial banks</a:t>
            </a:r>
          </a:p>
        </p:txBody>
      </p:sp>
      <p:sp>
        <p:nvSpPr>
          <p:cNvPr id="4" name="Rectangle 3"/>
          <p:cNvSpPr/>
          <p:nvPr/>
        </p:nvSpPr>
        <p:spPr>
          <a:xfrm>
            <a:off x="642910" y="4149080"/>
            <a:ext cx="7858180" cy="646331"/>
          </a:xfrm>
          <a:prstGeom prst="rect">
            <a:avLst/>
          </a:prstGeom>
          <a:ln>
            <a:solidFill>
              <a:schemeClr val="accent1">
                <a:shade val="50000"/>
              </a:schemeClr>
            </a:solidFill>
          </a:ln>
        </p:spPr>
        <p:txBody>
          <a:bodyPr wrap="square">
            <a:spAutoFit/>
          </a:bodyPr>
          <a:lstStyle/>
          <a:p>
            <a:pPr algn="ctr"/>
            <a:r>
              <a:rPr lang="el-GR" sz="3600" dirty="0" smtClean="0">
                <a:latin typeface="Calibri"/>
                <a:cs typeface="Calibri"/>
              </a:rPr>
              <a:t>Δ</a:t>
            </a:r>
            <a:r>
              <a:rPr lang="en-US" sz="3600" dirty="0">
                <a:latin typeface="Browallia New" pitchFamily="34" charset="-34"/>
                <a:cs typeface="Browallia New" pitchFamily="34" charset="-34"/>
              </a:rPr>
              <a:t> D</a:t>
            </a:r>
            <a:r>
              <a:rPr lang="en-US" sz="3600" dirty="0" smtClean="0">
                <a:latin typeface="Browallia New" pitchFamily="34" charset="-34"/>
                <a:cs typeface="Browallia New" pitchFamily="34" charset="-34"/>
              </a:rPr>
              <a:t>eposits = </a:t>
            </a:r>
            <a:r>
              <a:rPr lang="el-GR" sz="3600" dirty="0" smtClean="0">
                <a:cs typeface="Calibri"/>
              </a:rPr>
              <a:t>Δ</a:t>
            </a:r>
            <a:r>
              <a:rPr lang="en-US" sz="3600" dirty="0" smtClean="0">
                <a:latin typeface="Browallia New" pitchFamily="34" charset="-34"/>
                <a:cs typeface="Browallia New" pitchFamily="34" charset="-34"/>
              </a:rPr>
              <a:t> Reserves  x Money Multiplier </a:t>
            </a:r>
            <a:endParaRPr lang="th-TH" sz="3600" dirty="0"/>
          </a:p>
        </p:txBody>
      </p:sp>
    </p:spTree>
    <p:extLst>
      <p:ext uri="{BB962C8B-B14F-4D97-AF65-F5344CB8AC3E}">
        <p14:creationId xmlns:p14="http://schemas.microsoft.com/office/powerpoint/2010/main" val="7286993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2000240"/>
            <a:ext cx="8229600" cy="4500594"/>
          </a:xfrm>
        </p:spPr>
        <p:txBody>
          <a:bodyPr>
            <a:normAutofit/>
          </a:bodyPr>
          <a:lstStyle/>
          <a:p>
            <a:r>
              <a:rPr lang="en-US" dirty="0" smtClean="0"/>
              <a:t>The central bank controls the money supply through the use of </a:t>
            </a:r>
          </a:p>
          <a:p>
            <a:pPr lvl="1"/>
            <a:r>
              <a:rPr lang="en-US" b="1" dirty="0" smtClean="0"/>
              <a:t>The required reserve ratio:</a:t>
            </a:r>
            <a:r>
              <a:rPr lang="en-US" dirty="0" smtClean="0"/>
              <a:t> the ratio of reserve that banks are required to hold (usually with the central bank)</a:t>
            </a:r>
          </a:p>
          <a:p>
            <a:pPr lvl="1"/>
            <a:r>
              <a:rPr lang="en-US" dirty="0"/>
              <a:t> </a:t>
            </a:r>
            <a:endParaRPr lang="en-US" dirty="0" smtClean="0"/>
          </a:p>
          <a:p>
            <a:endParaRPr lang="en-US"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1857364"/>
            <a:ext cx="8229600" cy="4643470"/>
          </a:xfrm>
        </p:spPr>
        <p:txBody>
          <a:bodyPr>
            <a:normAutofit/>
          </a:bodyPr>
          <a:lstStyle/>
          <a:p>
            <a:r>
              <a:rPr lang="en-US" dirty="0" smtClean="0"/>
              <a:t>The central bank controls the money supply through the use of </a:t>
            </a:r>
          </a:p>
          <a:p>
            <a:pPr lvl="1"/>
            <a:r>
              <a:rPr lang="en-US" b="1" dirty="0" smtClean="0"/>
              <a:t>The discount rate: </a:t>
            </a:r>
            <a:r>
              <a:rPr lang="en-US" dirty="0" smtClean="0"/>
              <a:t>the interest rate that the central bank charges when commercial banks borrow money from them in case of emergencies</a:t>
            </a:r>
          </a:p>
          <a:p>
            <a:pPr lvl="2"/>
            <a:r>
              <a:rPr lang="en-US" dirty="0" smtClean="0"/>
              <a:t>Discount rare represent the cost to the banks for holding their reserve too low. Charging low discount rate means encouraging banks to risk having reserve closer to the required level.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Controlling the money supply</a:t>
            </a:r>
            <a:endParaRPr lang="th-TH" dirty="0"/>
          </a:p>
        </p:txBody>
      </p:sp>
      <p:sp>
        <p:nvSpPr>
          <p:cNvPr id="3" name="Content Placeholder 2"/>
          <p:cNvSpPr>
            <a:spLocks noGrp="1"/>
          </p:cNvSpPr>
          <p:nvPr>
            <p:ph idx="1"/>
          </p:nvPr>
        </p:nvSpPr>
        <p:spPr>
          <a:xfrm>
            <a:off x="500034" y="1285860"/>
            <a:ext cx="8229600" cy="5286412"/>
          </a:xfrm>
        </p:spPr>
        <p:txBody>
          <a:bodyPr>
            <a:normAutofit fontScale="92500" lnSpcReduction="20000"/>
          </a:bodyPr>
          <a:lstStyle/>
          <a:p>
            <a:r>
              <a:rPr lang="en-US" sz="3000" dirty="0" smtClean="0"/>
              <a:t>In sum, if the government wants to increase the money supply, it can do so by buying bonds, lowering the discount rate, and lowering the required reserve ration</a:t>
            </a:r>
          </a:p>
          <a:p>
            <a:pPr lvl="1"/>
            <a:r>
              <a:rPr lang="en-US" dirty="0" smtClean="0"/>
              <a:t>If it wants to lower the money supply, it does the opposite</a:t>
            </a:r>
          </a:p>
          <a:p>
            <a:r>
              <a:rPr lang="en-US" sz="2800" dirty="0" smtClean="0"/>
              <a:t>In reality, with the economy growing, the central bank usually allows money to grow to accommodate the growth. The control is actually on how fast it allows the money supply to grow. </a:t>
            </a:r>
          </a:p>
          <a:p>
            <a:pPr lvl="1"/>
            <a:r>
              <a:rPr lang="en-US" b="1" dirty="0" smtClean="0"/>
              <a:t>Loose monetary policy: </a:t>
            </a:r>
            <a:r>
              <a:rPr lang="en-US" dirty="0" smtClean="0"/>
              <a:t>allowing money supply to grow faster than previously.</a:t>
            </a:r>
          </a:p>
          <a:p>
            <a:pPr lvl="1"/>
            <a:r>
              <a:rPr lang="en-US" b="1" dirty="0" smtClean="0"/>
              <a:t>Tight monetary policy: </a:t>
            </a:r>
            <a:r>
              <a:rPr lang="en-US" dirty="0" smtClean="0"/>
              <a:t>making the money supply grow slower than previously. </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actual growth of money supply in Thailand </a:t>
            </a:r>
            <a:endParaRPr lang="th-TH" dirty="0"/>
          </a:p>
        </p:txBody>
      </p:sp>
      <p:pic>
        <p:nvPicPr>
          <p:cNvPr id="33794" name="Picture 2"/>
          <p:cNvPicPr>
            <a:picLocks noChangeAspect="1" noChangeArrowheads="1"/>
          </p:cNvPicPr>
          <p:nvPr/>
        </p:nvPicPr>
        <p:blipFill>
          <a:blip r:embed="rId2" cstate="print"/>
          <a:srcRect/>
          <a:stretch>
            <a:fillRect/>
          </a:stretch>
        </p:blipFill>
        <p:spPr bwMode="auto">
          <a:xfrm>
            <a:off x="569576" y="1785926"/>
            <a:ext cx="7875899" cy="470058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a:t>
            </a:r>
            <a:endParaRPr lang="th-TH" dirty="0"/>
          </a:p>
        </p:txBody>
      </p:sp>
      <p:sp>
        <p:nvSpPr>
          <p:cNvPr id="3" name="Content Placeholder 2"/>
          <p:cNvSpPr>
            <a:spLocks noGrp="1"/>
          </p:cNvSpPr>
          <p:nvPr>
            <p:ph idx="1"/>
          </p:nvPr>
        </p:nvSpPr>
        <p:spPr/>
        <p:txBody>
          <a:bodyPr>
            <a:normAutofit lnSpcReduction="10000"/>
          </a:bodyPr>
          <a:lstStyle/>
          <a:p>
            <a:r>
              <a:rPr lang="en-US" dirty="0" smtClean="0"/>
              <a:t>The central bank controls of money supply will produce its effect on the economy through affecting the “interest rate” and the ability of banks to give “loans”. </a:t>
            </a:r>
          </a:p>
          <a:p>
            <a:r>
              <a:rPr lang="en-US" dirty="0" smtClean="0"/>
              <a:t>In order to understand how the effect on interest rate arises, and how that can subsequently affect the macro economy, you will need to first understand the other side of the money market, the “money demand”. </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 curve</a:t>
            </a:r>
            <a:endParaRPr lang="th-TH" dirty="0"/>
          </a:p>
        </p:txBody>
      </p:sp>
      <p:sp>
        <p:nvSpPr>
          <p:cNvPr id="3" name="Content Placeholder 2"/>
          <p:cNvSpPr>
            <a:spLocks noGrp="1"/>
          </p:cNvSpPr>
          <p:nvPr>
            <p:ph idx="1"/>
          </p:nvPr>
        </p:nvSpPr>
        <p:spPr>
          <a:xfrm>
            <a:off x="500034" y="1214422"/>
            <a:ext cx="8229600" cy="1928826"/>
          </a:xfrm>
        </p:spPr>
        <p:txBody>
          <a:bodyPr>
            <a:normAutofit/>
          </a:bodyPr>
          <a:lstStyle/>
          <a:p>
            <a:r>
              <a:rPr lang="en-US" sz="2800" dirty="0" smtClean="0"/>
              <a:t>The working in money market produce effects through equilibrium “interest rate”</a:t>
            </a:r>
          </a:p>
          <a:p>
            <a:r>
              <a:rPr lang="en-US" sz="2800" dirty="0" smtClean="0"/>
              <a:t>That is why, in plotting the money supply curve, we will have the following graph. </a:t>
            </a:r>
            <a:endParaRPr lang="th-TH"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1117</TotalTime>
  <Words>1442</Words>
  <Application>Microsoft Office PowerPoint</Application>
  <PresentationFormat>On-screen Show (4:3)</PresentationFormat>
  <Paragraphs>186</Paragraphs>
  <Slides>29</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6" baseType="lpstr">
      <vt:lpstr>Angsana New</vt:lpstr>
      <vt:lpstr>Arial</vt:lpstr>
      <vt:lpstr>Browallia New</vt:lpstr>
      <vt:lpstr>Calibri</vt:lpstr>
      <vt:lpstr>Cordia New</vt:lpstr>
      <vt:lpstr>Office Theme</vt:lpstr>
      <vt:lpstr>Equation</vt:lpstr>
      <vt:lpstr>The overview of basic macroeconomic models</vt:lpstr>
      <vt:lpstr>Money and Monetary Policy (1): Money Supply</vt:lpstr>
      <vt:lpstr>Topics</vt:lpstr>
      <vt:lpstr>Questions</vt:lpstr>
      <vt:lpstr>What is money?</vt:lpstr>
      <vt:lpstr>What is money?</vt:lpstr>
      <vt:lpstr>What is money?</vt:lpstr>
      <vt:lpstr>What is money?</vt:lpstr>
      <vt:lpstr>Types of money</vt:lpstr>
      <vt:lpstr>Types of money</vt:lpstr>
      <vt:lpstr>Types of money</vt:lpstr>
      <vt:lpstr>Money supply</vt:lpstr>
      <vt:lpstr>Money supply</vt:lpstr>
      <vt:lpstr>Money supply</vt:lpstr>
      <vt:lpstr>Money supply</vt:lpstr>
      <vt:lpstr>Money supply</vt:lpstr>
      <vt:lpstr>Money supply</vt:lpstr>
      <vt:lpstr>How banks create money</vt:lpstr>
      <vt:lpstr>Money supply</vt:lpstr>
      <vt:lpstr>How banks create money?</vt:lpstr>
      <vt:lpstr>How banks create money?</vt:lpstr>
      <vt:lpstr>How the central bank controls money supply?</vt:lpstr>
      <vt:lpstr>How the central bank controls money supply?</vt:lpstr>
      <vt:lpstr>How the central bank controls money supply?</vt:lpstr>
      <vt:lpstr>How the central bank controls money supply?</vt:lpstr>
      <vt:lpstr>Controlling the money supply</vt:lpstr>
      <vt:lpstr>The actual growth of money supply in Thailand </vt:lpstr>
      <vt:lpstr>Monetary policy</vt:lpstr>
      <vt:lpstr>Money supply curve</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 and Monetary Policy (1): Money Supply</dc:title>
  <dc:creator>DELL</dc:creator>
  <cp:lastModifiedBy>Thorn Pitidol</cp:lastModifiedBy>
  <cp:revision>67</cp:revision>
  <dcterms:created xsi:type="dcterms:W3CDTF">2014-01-16T12:31:41Z</dcterms:created>
  <dcterms:modified xsi:type="dcterms:W3CDTF">2018-03-21T06:54:19Z</dcterms:modified>
</cp:coreProperties>
</file>