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5.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6.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7.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8.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859" r:id="rId2"/>
    <p:sldMasterId id="2147483744" r:id="rId3"/>
    <p:sldMasterId id="2147483780" r:id="rId4"/>
    <p:sldMasterId id="2147483838" r:id="rId5"/>
    <p:sldMasterId id="2147483713" r:id="rId6"/>
    <p:sldMasterId id="2147483674" r:id="rId7"/>
    <p:sldMasterId id="2147483897" r:id="rId8"/>
    <p:sldMasterId id="2147483960" r:id="rId9"/>
  </p:sldMasterIdLst>
  <p:notesMasterIdLst>
    <p:notesMasterId r:id="rId25"/>
  </p:notesMasterIdLst>
  <p:handoutMasterIdLst>
    <p:handoutMasterId r:id="rId26"/>
  </p:handoutMasterIdLst>
  <p:sldIdLst>
    <p:sldId id="544" r:id="rId10"/>
    <p:sldId id="579" r:id="rId11"/>
    <p:sldId id="537" r:id="rId12"/>
    <p:sldId id="563" r:id="rId13"/>
    <p:sldId id="564" r:id="rId14"/>
    <p:sldId id="565" r:id="rId15"/>
    <p:sldId id="566" r:id="rId16"/>
    <p:sldId id="567" r:id="rId17"/>
    <p:sldId id="568" r:id="rId18"/>
    <p:sldId id="573" r:id="rId19"/>
    <p:sldId id="574" r:id="rId20"/>
    <p:sldId id="575" r:id="rId21"/>
    <p:sldId id="576" r:id="rId22"/>
    <p:sldId id="569" r:id="rId23"/>
    <p:sldId id="56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08">
          <p15:clr>
            <a:srgbClr val="A4A3A4"/>
          </p15:clr>
        </p15:guide>
        <p15:guide id="2" orient="horz" pos="3600">
          <p15:clr>
            <a:srgbClr val="A4A3A4"/>
          </p15:clr>
        </p15:guide>
        <p15:guide id="3" orient="horz" pos="912" userDrawn="1">
          <p15:clr>
            <a:srgbClr val="A4A3A4"/>
          </p15:clr>
        </p15:guide>
        <p15:guide id="4" orient="horz" pos="3360">
          <p15:clr>
            <a:srgbClr val="A4A3A4"/>
          </p15:clr>
        </p15:guide>
        <p15:guide id="5" pos="5616">
          <p15:clr>
            <a:srgbClr val="A4A3A4"/>
          </p15:clr>
        </p15:guide>
        <p15:guide id="6" pos="432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6A6A"/>
    <a:srgbClr val="E66618"/>
    <a:srgbClr val="307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011" autoAdjust="0"/>
    <p:restoredTop sz="86369" autoAdjust="0"/>
  </p:normalViewPr>
  <p:slideViewPr>
    <p:cSldViewPr>
      <p:cViewPr varScale="1">
        <p:scale>
          <a:sx n="75" d="100"/>
          <a:sy n="75" d="100"/>
        </p:scale>
        <p:origin x="1142" y="48"/>
      </p:cViewPr>
      <p:guideLst>
        <p:guide orient="horz" pos="3408"/>
        <p:guide orient="horz" pos="3600"/>
        <p:guide orient="horz" pos="912"/>
        <p:guide orient="horz" pos="3360"/>
        <p:guide pos="5616"/>
        <p:guide pos="43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84"/>
    </p:cViewPr>
  </p:sorterViewPr>
  <p:notesViewPr>
    <p:cSldViewPr>
      <p:cViewPr varScale="1">
        <p:scale>
          <a:sx n="84" d="100"/>
          <a:sy n="84" d="100"/>
        </p:scale>
        <p:origin x="382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24CCBF-31CF-4FCA-A5B4-50142834420A}" type="datetimeFigureOut">
              <a:rPr lang="en-US" smtClean="0"/>
              <a:t>2/17/2021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895618-5249-4F12-80E4-2F3A0FD18481}" type="slidenum">
              <a:rPr lang="en-US" smtClean="0"/>
              <a:t>‹#›</a:t>
            </a:fld>
            <a:endParaRPr lang="en-US"/>
          </a:p>
        </p:txBody>
      </p:sp>
    </p:spTree>
    <p:extLst>
      <p:ext uri="{BB962C8B-B14F-4D97-AF65-F5344CB8AC3E}">
        <p14:creationId xmlns:p14="http://schemas.microsoft.com/office/powerpoint/2010/main" val="472110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84B720-C9F6-4BFC-BC5C-B1B8D70204DA}" type="datetimeFigureOut">
              <a:rPr lang="en-US" smtClean="0"/>
              <a:t>2/17/2021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003D02-7E89-4EBF-B123-9C334E1BFEF7}" type="slidenum">
              <a:rPr lang="en-US" smtClean="0"/>
              <a:t>‹#›</a:t>
            </a:fld>
            <a:endParaRPr lang="en-US"/>
          </a:p>
        </p:txBody>
      </p:sp>
    </p:spTree>
    <p:extLst>
      <p:ext uri="{BB962C8B-B14F-4D97-AF65-F5344CB8AC3E}">
        <p14:creationId xmlns:p14="http://schemas.microsoft.com/office/powerpoint/2010/main" val="618904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
        <p:nvSpPr>
          <p:cNvPr id="5" name="Content Placeholder 4">
            <a:extLst>
              <a:ext uri="{FF2B5EF4-FFF2-40B4-BE49-F238E27FC236}">
                <a16:creationId xmlns:a16="http://schemas.microsoft.com/office/drawing/2014/main" id="{2B235776-79C6-40B2-BC72-E78A0E6798C3}"/>
              </a:ext>
            </a:extLst>
          </p:cNvPr>
          <p:cNvSpPr>
            <a:spLocks noGrp="1"/>
          </p:cNvSpPr>
          <p:nvPr>
            <p:ph sz="quarter" idx="12"/>
          </p:nvPr>
        </p:nvSpPr>
        <p:spPr>
          <a:xfrm>
            <a:off x="0" y="6705600"/>
            <a:ext cx="9144000" cy="152400"/>
          </a:xfrm>
          <a:prstGeom prst="rect">
            <a:avLst/>
          </a:prstGeom>
        </p:spPr>
        <p:txBody>
          <a:bodyPr/>
          <a:lstStyle>
            <a:lvl1pPr algn="l">
              <a:defRPr sz="800">
                <a:solidFill>
                  <a:schemeClr val="bg1">
                    <a:lumMod val="50000"/>
                  </a:schemeClr>
                </a:solidFill>
              </a:defRPr>
            </a:lvl1pPr>
            <a:lvl2pPr>
              <a:defRPr sz="800"/>
            </a:lvl2pPr>
            <a:lvl3pPr>
              <a:defRPr sz="800"/>
            </a:lvl3pPr>
            <a:lvl4pPr>
              <a:defRPr sz="800"/>
            </a:lvl4pPr>
            <a:lvl5pPr>
              <a:defRPr sz="800"/>
            </a:lvl5pPr>
          </a:lstStyle>
          <a:p>
            <a:pPr lvl="0"/>
            <a:r>
              <a:rPr lang="en-US" dirty="0"/>
              <a:t>Click to edit Master text styles</a:t>
            </a:r>
          </a:p>
        </p:txBody>
      </p:sp>
    </p:spTree>
    <p:extLst>
      <p:ext uri="{BB962C8B-B14F-4D97-AF65-F5344CB8AC3E}">
        <p14:creationId xmlns:p14="http://schemas.microsoft.com/office/powerpoint/2010/main" val="11560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48068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368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833503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599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75564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0741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a:prstGeom prst="rect">
            <a:avLst/>
          </a:prstGeo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6172200" y="6191250"/>
            <a:ext cx="2476500" cy="476250"/>
          </a:xfrm>
          <a:prstGeom prst="rect">
            <a:avLst/>
          </a:prstGeom>
        </p:spPr>
        <p:txBody>
          <a:bodyPr/>
          <a:lstStyle/>
          <a:p>
            <a:fld id="{67245237-72BC-4A61-8B55-E1F8A3621E0F}" type="datetimeFigureOut">
              <a:rPr lang="en-US" smtClean="0"/>
              <a:pPr/>
              <a:t>2/17/2021</a:t>
            </a:fld>
            <a:endParaRPr lang="en-US"/>
          </a:p>
        </p:txBody>
      </p:sp>
      <p:sp>
        <p:nvSpPr>
          <p:cNvPr id="17" name="Footer Placeholder 16"/>
          <p:cNvSpPr>
            <a:spLocks noGrp="1"/>
          </p:cNvSpPr>
          <p:nvPr>
            <p:ph type="ftr" sz="quarter" idx="11"/>
          </p:nvPr>
        </p:nvSpPr>
        <p:spPr>
          <a:xfrm>
            <a:off x="914400" y="6172200"/>
            <a:ext cx="3962400" cy="457200"/>
          </a:xfrm>
          <a:prstGeom prst="rect">
            <a:avLst/>
          </a:prstGeom>
        </p:spPr>
        <p:txBody>
          <a:bodyPr/>
          <a:lstStyle/>
          <a:p>
            <a:endParaRPr lang="en-US"/>
          </a:p>
        </p:txBody>
      </p:sp>
      <p:sp>
        <p:nvSpPr>
          <p:cNvPr id="29" name="Slide Number Placeholder 28"/>
          <p:cNvSpPr>
            <a:spLocks noGrp="1"/>
          </p:cNvSpPr>
          <p:nvPr>
            <p:ph type="sldNum" sz="quarter" idx="12"/>
          </p:nvPr>
        </p:nvSpPr>
        <p:spPr>
          <a:xfrm>
            <a:off x="146304" y="6210300"/>
            <a:ext cx="457200" cy="457200"/>
          </a:xfrm>
          <a:prstGeom prst="ellipse">
            <a:avLst/>
          </a:prstGeom>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a:prstGeom prst="rect">
            <a:avLst/>
          </a:prstGeom>
        </p:spPr>
        <p:txBody>
          <a:bodyPr anchor="ctr"/>
          <a:lstStyle>
            <a:lvl1pPr algn="ctr">
              <a:defRPr lang="en-US" dirty="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168140691"/>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ite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801041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5620235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No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9805406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No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1187976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No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5612"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8740734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o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0198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5873770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o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3" hasCustomPrompt="1"/>
          </p:nvPr>
        </p:nvSpPr>
        <p:spPr>
          <a:xfrm>
            <a:off x="4999894"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750495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No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4910042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o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Jump Link"/>
          <p:cNvSpPr>
            <a:spLocks noGrp="1"/>
          </p:cNvSpPr>
          <p:nvPr>
            <p:ph type="body" sz="quarter" idx="12" hasCustomPrompt="1"/>
          </p:nvPr>
        </p:nvSpPr>
        <p:spPr>
          <a:xfrm>
            <a:off x="3357063" y="510540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326611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No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1"/>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Video Credit Here</a:t>
            </a:r>
          </a:p>
        </p:txBody>
      </p:sp>
    </p:spTree>
    <p:extLst>
      <p:ext uri="{BB962C8B-B14F-4D97-AF65-F5344CB8AC3E}">
        <p14:creationId xmlns:p14="http://schemas.microsoft.com/office/powerpoint/2010/main" val="198741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7" name="Rectangle 6"/>
          <p:cNvSpPr/>
          <p:nvPr userDrawn="1"/>
        </p:nvSpPr>
        <p:spPr>
          <a:xfrm>
            <a:off x="0" y="0"/>
            <a:ext cx="9144000" cy="6858000"/>
          </a:xfrm>
          <a:prstGeom prst="rect">
            <a:avLst/>
          </a:prstGeom>
          <a:solidFill>
            <a:schemeClr val="accent5">
              <a:lumMod val="20000"/>
              <a:lumOff val="80000"/>
            </a:schemeClr>
          </a:solid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381000" y="381000"/>
            <a:ext cx="8382000" cy="5943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1447800"/>
            <a:ext cx="2133600" cy="0"/>
          </a:xfrm>
          <a:prstGeom prst="line">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1738745" y="1447800"/>
            <a:ext cx="2133600" cy="0"/>
          </a:xfrm>
          <a:prstGeom prst="line">
            <a:avLst/>
          </a:prstGeom>
          <a:ln w="76200">
            <a:solidFill>
              <a:srgbClr val="FF5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a:off x="3810000" y="1447800"/>
            <a:ext cx="2133600" cy="0"/>
          </a:xfrm>
          <a:prstGeom prst="line">
            <a:avLst/>
          </a:prstGeom>
          <a:ln w="762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normAutofit/>
          </a:bodyPr>
          <a:lstStyle>
            <a:lvl1pPr algn="l">
              <a:defRPr sz="4000" b="1">
                <a:solidFill>
                  <a:schemeClr val="accent5">
                    <a:lumMod val="75000"/>
                  </a:schemeClr>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lvl1pPr marL="342900" indent="-342900">
              <a:buClr>
                <a:srgbClr val="FF0000"/>
              </a:buClr>
              <a:buFont typeface="Wingdings" pitchFamily="2" charset="2"/>
              <a:buChar char="§"/>
              <a:defRPr sz="2800">
                <a:solidFill>
                  <a:schemeClr val="tx1">
                    <a:lumMod val="50000"/>
                    <a:lumOff val="50000"/>
                  </a:schemeClr>
                </a:solidFill>
              </a:defRPr>
            </a:lvl1pPr>
            <a:lvl2pPr marL="742950" indent="-285750">
              <a:buClr>
                <a:schemeClr val="accent5">
                  <a:lumMod val="75000"/>
                </a:schemeClr>
              </a:buClr>
              <a:buFont typeface="Arial" pitchFamily="34" charset="0"/>
              <a:buChar char="•"/>
              <a:defRPr sz="2400">
                <a:solidFill>
                  <a:schemeClr val="tx1">
                    <a:lumMod val="50000"/>
                    <a:lumOff val="50000"/>
                  </a:schemeClr>
                </a:solidFill>
              </a:defRPr>
            </a:lvl2pPr>
            <a:lvl3pPr>
              <a:defRPr sz="2000">
                <a:solidFill>
                  <a:schemeClr val="tx1">
                    <a:lumMod val="50000"/>
                    <a:lumOff val="50000"/>
                  </a:schemeClr>
                </a:solidFill>
              </a:defRPr>
            </a:lvl3pPr>
            <a:lvl4pPr>
              <a:defRPr sz="1800">
                <a:solidFill>
                  <a:schemeClr val="tx1">
                    <a:lumMod val="50000"/>
                    <a:lumOff val="50000"/>
                  </a:schemeClr>
                </a:solidFill>
              </a:defRPr>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70B84DD-1B13-4F73-8994-F948FEAB3D1D}" type="datetimeFigureOut">
              <a:rPr lang="en-US" smtClean="0"/>
              <a:pPr/>
              <a:t>2/17/2021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E28E9F-1E70-4F4C-9477-56C6AE879AE8}" type="slidenum">
              <a:rPr lang="en-US" smtClean="0"/>
              <a:pPr/>
              <a:t>‹#›</a:t>
            </a:fld>
            <a:endParaRPr lang="en-US"/>
          </a:p>
        </p:txBody>
      </p:sp>
    </p:spTree>
    <p:extLst>
      <p:ext uri="{BB962C8B-B14F-4D97-AF65-F5344CB8AC3E}">
        <p14:creationId xmlns:p14="http://schemas.microsoft.com/office/powerpoint/2010/main" val="26677981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62655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Red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624449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Red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778188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d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194019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ed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Jump Link"/>
          <p:cNvSpPr>
            <a:spLocks noGrp="1"/>
          </p:cNvSpPr>
          <p:nvPr>
            <p:ph type="body" sz="quarter" idx="12" hasCustomPrompt="1"/>
          </p:nvPr>
        </p:nvSpPr>
        <p:spPr>
          <a:xfrm>
            <a:off x="327324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7505567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ed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Jump Link"/>
          <p:cNvSpPr>
            <a:spLocks noGrp="1"/>
          </p:cNvSpPr>
          <p:nvPr>
            <p:ph type="body" sz="quarter" idx="16" hasCustomPrompt="1"/>
          </p:nvPr>
        </p:nvSpPr>
        <p:spPr>
          <a:xfrm>
            <a:off x="3357063" y="59960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207924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ed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502643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4853900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d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164351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Red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Jump Link"/>
          <p:cNvSpPr>
            <a:spLocks noGrp="1"/>
          </p:cNvSpPr>
          <p:nvPr>
            <p:ph type="body" sz="quarter" idx="16" hasCustomPrompt="1"/>
          </p:nvPr>
        </p:nvSpPr>
        <p:spPr>
          <a:xfrm>
            <a:off x="3467512" y="5081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579501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Red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5"/>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a:p>
        </p:txBody>
      </p:sp>
      <p:sp>
        <p:nvSpPr>
          <p:cNvPr id="5" name="Video Credit"/>
          <p:cNvSpPr>
            <a:spLocks noGrp="1"/>
          </p:cNvSpPr>
          <p:nvPr>
            <p:ph type="body" sz="quarter" idx="12"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Video Credit Here</a:t>
            </a:r>
          </a:p>
        </p:txBody>
      </p:sp>
    </p:spTree>
    <p:extLst>
      <p:ext uri="{BB962C8B-B14F-4D97-AF65-F5344CB8AC3E}">
        <p14:creationId xmlns:p14="http://schemas.microsoft.com/office/powerpoint/2010/main" val="246929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No 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No 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o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No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No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13"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mallRedBar-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mallRedBar-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mallRedBar-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mallRedBar-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2"/>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mallRedBar-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ue Slide Title above text">
    <p:spTree>
      <p:nvGrpSpPr>
        <p:cNvPr id="1" name=""/>
        <p:cNvGrpSpPr/>
        <p:nvPr/>
      </p:nvGrpSpPr>
      <p:grpSpPr>
        <a:xfrm>
          <a:off x="0" y="0"/>
          <a:ext cx="0" cy="0"/>
          <a:chOff x="0" y="0"/>
          <a:chExt cx="0" cy="0"/>
        </a:xfrm>
      </p:grpSpPr>
      <p:sp>
        <p:nvSpPr>
          <p:cNvPr id="2" name="Slide Title"/>
          <p:cNvSpPr>
            <a:spLocks noGrp="1"/>
          </p:cNvSpPr>
          <p:nvPr>
            <p:ph type="ctrTitle"/>
          </p:nvPr>
        </p:nvSpPr>
        <p:spPr>
          <a:xfrm>
            <a:off x="1066800" y="1524000"/>
            <a:ext cx="7048500" cy="1470025"/>
          </a:xfrm>
          <a:prstGeom prst="rect">
            <a:avLst/>
          </a:prstGeom>
        </p:spPr>
        <p:txBody>
          <a:bodyPr/>
          <a:lstStyle>
            <a:lvl1pPr algn="l">
              <a:defRPr sz="4400">
                <a:solidFill>
                  <a:schemeClr val="bg1"/>
                </a:solidFill>
              </a:defRPr>
            </a:lvl1pPr>
          </a:lstStyle>
          <a:p>
            <a:r>
              <a:rPr lang="en-US" dirty="0"/>
              <a:t>Click to edit Master title style</a:t>
            </a:r>
          </a:p>
        </p:txBody>
      </p:sp>
      <p:sp>
        <p:nvSpPr>
          <p:cNvPr id="3" name="Subtitle 1"/>
          <p:cNvSpPr>
            <a:spLocks noGrp="1"/>
          </p:cNvSpPr>
          <p:nvPr>
            <p:ph type="subTitle" idx="1"/>
          </p:nvPr>
        </p:nvSpPr>
        <p:spPr>
          <a:xfrm>
            <a:off x="1066800" y="2971800"/>
            <a:ext cx="6400800" cy="1752600"/>
          </a:xfrm>
          <a:prstGeom prst="rect">
            <a:avLst/>
          </a:prstGeom>
        </p:spPr>
        <p:txBody>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3887237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Blue Slide 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722313" y="2643186"/>
            <a:ext cx="7202487" cy="1362075"/>
          </a:xfrm>
          <a:prstGeom prst="rect">
            <a:avLst/>
          </a:prstGeom>
        </p:spPr>
        <p:txBody>
          <a:bodyPr anchor="t"/>
          <a:lstStyle>
            <a:lvl1pPr algn="l">
              <a:defRPr sz="4400" b="1" cap="all">
                <a:solidFill>
                  <a:schemeClr val="bg1"/>
                </a:solidFill>
              </a:defRPr>
            </a:lvl1pPr>
          </a:lstStyle>
          <a:p>
            <a:r>
              <a:rPr lang="en-US" dirty="0"/>
              <a:t>Click to edit Master title style</a:t>
            </a:r>
          </a:p>
        </p:txBody>
      </p:sp>
      <p:sp>
        <p:nvSpPr>
          <p:cNvPr id="3" name="Text Placeholder 1"/>
          <p:cNvSpPr>
            <a:spLocks noGrp="1"/>
          </p:cNvSpPr>
          <p:nvPr>
            <p:ph type="body" idx="1"/>
          </p:nvPr>
        </p:nvSpPr>
        <p:spPr>
          <a:xfrm>
            <a:off x="722313" y="1143000"/>
            <a:ext cx="7202487" cy="1500187"/>
          </a:xfrm>
          <a:prstGeom prst="rect">
            <a:avLst/>
          </a:prstGeo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053150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Plain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8" name="Text Placeholder 1"/>
          <p:cNvSpPr>
            <a:spLocks noGrp="1"/>
          </p:cNvSpPr>
          <p:nvPr>
            <p:ph type="body" sz="quarter" idx="12"/>
          </p:nvPr>
        </p:nvSpPr>
        <p:spPr>
          <a:xfrm>
            <a:off x="457200" y="1066800"/>
            <a:ext cx="8229600" cy="55626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
        <p:nvSpPr>
          <p:cNvPr id="7" name="Jump Link"/>
          <p:cNvSpPr>
            <a:spLocks noGrp="1"/>
          </p:cNvSpPr>
          <p:nvPr>
            <p:ph type="body" sz="quarter" idx="11" hasCustomPrompt="1"/>
          </p:nvPr>
        </p:nvSpPr>
        <p:spPr>
          <a:xfrm>
            <a:off x="3356610" y="66294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701755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lain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9492145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lain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2"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6562608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102418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Red Bar Footer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5"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
        <p:nvSpPr>
          <p:cNvPr id="8" name="Text Placeholder 1"/>
          <p:cNvSpPr>
            <a:spLocks noGrp="1"/>
          </p:cNvSpPr>
          <p:nvPr>
            <p:ph type="body" sz="quarter" idx="12"/>
          </p:nvPr>
        </p:nvSpPr>
        <p:spPr>
          <a:xfrm>
            <a:off x="457200" y="990600"/>
            <a:ext cx="8229600" cy="54102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Tree>
    <p:extLst>
      <p:ext uri="{BB962C8B-B14F-4D97-AF65-F5344CB8AC3E}">
        <p14:creationId xmlns:p14="http://schemas.microsoft.com/office/powerpoint/2010/main" val="2678369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Red Bar Footer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Jump link"/>
          <p:cNvSpPr>
            <a:spLocks noGrp="1"/>
          </p:cNvSpPr>
          <p:nvPr>
            <p:ph type="body" sz="quarter" idx="13"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109974784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Red Bar Footer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112378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image" Target="../media/image3.gif"/><Relationship Id="rId4" Type="http://schemas.openxmlformats.org/officeDocument/2006/relationships/slideLayout" Target="../slideLayouts/slideLayout12.xml"/><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3.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theme" Target="../theme/theme4.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5" Type="http://schemas.openxmlformats.org/officeDocument/2006/relationships/slideLayout" Target="../slideLayouts/slideLayout48.xml"/><Relationship Id="rId4" Type="http://schemas.openxmlformats.org/officeDocument/2006/relationships/slideLayout" Target="../slideLayouts/slideLayout4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52.xml"/><Relationship Id="rId1" Type="http://schemas.openxmlformats.org/officeDocument/2006/relationships/slideLayout" Target="../slideLayouts/slideLayout51.xml"/><Relationship Id="rId4" Type="http://schemas.openxmlformats.org/officeDocument/2006/relationships/image" Target="../media/image4.png"/></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5.xml"/><Relationship Id="rId2" Type="http://schemas.openxmlformats.org/officeDocument/2006/relationships/slideLayout" Target="../slideLayouts/slideLayout54.xml"/><Relationship Id="rId1" Type="http://schemas.openxmlformats.org/officeDocument/2006/relationships/slideLayout" Target="../slideLayouts/slideLayout53.xml"/><Relationship Id="rId5" Type="http://schemas.openxmlformats.org/officeDocument/2006/relationships/theme" Target="../theme/theme8.xml"/><Relationship Id="rId4" Type="http://schemas.openxmlformats.org/officeDocument/2006/relationships/slideLayout" Target="../slideLayouts/slideLayout56.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59.xml"/><Relationship Id="rId2" Type="http://schemas.openxmlformats.org/officeDocument/2006/relationships/slideLayout" Target="../slideLayouts/slideLayout58.xml"/><Relationship Id="rId1" Type="http://schemas.openxmlformats.org/officeDocument/2006/relationships/slideLayout" Target="../slideLayouts/slideLayout57.xml"/><Relationship Id="rId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1066235593"/>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33" r:id="rId5"/>
    <p:sldLayoutId id="2147483734" r:id="rId6"/>
    <p:sldLayoutId id="2147483914" r:id="rId7"/>
    <p:sldLayoutId id="2147483969" r:id="rId8"/>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pic>
        <p:nvPicPr>
          <p:cNvPr id="2" name="MH Tagline" descr="Tag line: Because learning changes everything™"/>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0" y="6257775"/>
            <a:ext cx="3371850" cy="476250"/>
          </a:xfrm>
          <a:prstGeom prst="rect">
            <a:avLst/>
          </a:prstGeom>
        </p:spPr>
      </p:pic>
    </p:spTree>
    <p:extLst>
      <p:ext uri="{BB962C8B-B14F-4D97-AF65-F5344CB8AC3E}">
        <p14:creationId xmlns:p14="http://schemas.microsoft.com/office/powerpoint/2010/main" val="1460950632"/>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1192571768"/>
      </p:ext>
    </p:extLst>
  </p:cSld>
  <p:clrMap bg1="lt1" tx1="dk1" bg2="lt2" tx2="dk2" accent1="accent1" accent2="accent2" accent3="accent3" accent4="accent4" accent5="accent5" accent6="accent6" hlink="hlink" folHlink="folHlink"/>
  <p:sldLayoutIdLst>
    <p:sldLayoutId id="2147483751" r:id="rId1"/>
    <p:sldLayoutId id="2147483896" r:id="rId2"/>
    <p:sldLayoutId id="2147483965" r:id="rId3"/>
    <p:sldLayoutId id="2147483753" r:id="rId4"/>
    <p:sldLayoutId id="2147483908" r:id="rId5"/>
    <p:sldLayoutId id="2147483950" r:id="rId6"/>
    <p:sldLayoutId id="2147483757" r:id="rId7"/>
    <p:sldLayoutId id="2147483877" r:id="rId8"/>
    <p:sldLayoutId id="2147483761" r:id="rId9"/>
    <p:sldLayoutId id="2147483800" r:id="rId10"/>
    <p:sldLayoutId id="2147483966"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0" name="Copyright" descr="©McGraw-Hill Education&#10;"/>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1283304046"/>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64" r:id="rId3"/>
    <p:sldLayoutId id="2147483953" r:id="rId4"/>
    <p:sldLayoutId id="2147483954" r:id="rId5"/>
    <p:sldLayoutId id="2147483955" r:id="rId6"/>
    <p:sldLayoutId id="2147483956" r:id="rId7"/>
    <p:sldLayoutId id="2147483957" r:id="rId8"/>
    <p:sldLayoutId id="2147483958" r:id="rId9"/>
    <p:sldLayoutId id="2147483959"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Copyright" descr="©McGraw-Hill Education&#10;"/>
          <p:cNvSpPr txBox="1"/>
          <p:nvPr userDrawn="1"/>
        </p:nvSpPr>
        <p:spPr>
          <a:xfrm>
            <a:off x="0" y="6642556"/>
            <a:ext cx="1295400" cy="215444"/>
          </a:xfrm>
          <a:prstGeom prst="rect">
            <a:avLst/>
          </a:prstGeom>
          <a:noFill/>
        </p:spPr>
        <p:txBody>
          <a:bodyPr wrap="square" rtlCol="0">
            <a:spAutoFit/>
          </a:bodyPr>
          <a:lstStyle/>
          <a:p>
            <a:r>
              <a:rPr lang="en-US" sz="800" dirty="0">
                <a:solidFill>
                  <a:srgbClr val="6A6A6A"/>
                </a:solidFill>
              </a:rPr>
              <a:t>©McGraw-Hill Education</a:t>
            </a:r>
          </a:p>
        </p:txBody>
      </p:sp>
    </p:spTree>
    <p:extLst>
      <p:ext uri="{BB962C8B-B14F-4D97-AF65-F5344CB8AC3E}">
        <p14:creationId xmlns:p14="http://schemas.microsoft.com/office/powerpoint/2010/main" val="857642538"/>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1" r:id="rId6"/>
    <p:sldLayoutId id="2147483942"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629400"/>
            <a:ext cx="9144000" cy="2286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5"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520106136"/>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ackground"/>
          <p:cNvSpPr/>
          <p:nvPr userDrawn="1"/>
        </p:nvSpPr>
        <p:spPr>
          <a:xfrm>
            <a:off x="0" y="0"/>
            <a:ext cx="9144000" cy="6858000"/>
          </a:xfrm>
          <a:prstGeom prst="rect">
            <a:avLst/>
          </a:prstGeom>
          <a:solidFill>
            <a:srgbClr val="3070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0" name="MH BG Image"/>
          <p:cNvPicPr>
            <a:picLocks noChangeAspect="1"/>
          </p:cNvPicPr>
          <p:nvPr userDrawn="1"/>
        </p:nvPicPr>
        <p:blipFill rotWithShape="1">
          <a:blip r:embed="rId4" cstate="screen">
            <a:alphaModFix amt="25000"/>
            <a:extLst>
              <a:ext uri="{28A0092B-C50C-407E-A947-70E740481C1C}">
                <a14:useLocalDpi xmlns:a14="http://schemas.microsoft.com/office/drawing/2010/main"/>
              </a:ext>
            </a:extLst>
          </a:blip>
          <a:srcRect/>
          <a:stretch/>
        </p:blipFill>
        <p:spPr>
          <a:xfrm>
            <a:off x="461821" y="1943668"/>
            <a:ext cx="8682180" cy="4914333"/>
          </a:xfrm>
          <a:prstGeom prst="rect">
            <a:avLst/>
          </a:prstGeom>
        </p:spPr>
      </p:pic>
      <p:sp>
        <p:nvSpPr>
          <p:cNvPr id="8"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263611861"/>
      </p:ext>
    </p:extLst>
  </p:cSld>
  <p:clrMap bg1="lt1" tx1="dk1" bg2="lt2" tx2="dk2" accent1="accent1" accent2="accent2" accent3="accent3" accent4="accent4" accent5="accent5" accent6="accent6" hlink="hlink" folHlink="folHlink"/>
  <p:sldLayoutIdLst>
    <p:sldLayoutId id="2147483677" r:id="rId1"/>
    <p:sldLayoutId id="214748376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782738187"/>
      </p:ext>
    </p:extLst>
  </p:cSld>
  <p:clrMap bg1="lt1" tx1="dk1" bg2="lt2" tx2="dk2" accent1="accent1" accent2="accent2" accent3="accent3" accent4="accent4" accent5="accent5" accent6="accent6" hlink="hlink" folHlink="folHlink"/>
  <p:sldLayoutIdLst>
    <p:sldLayoutId id="2147483902" r:id="rId1"/>
    <p:sldLayoutId id="2147483906" r:id="rId2"/>
    <p:sldLayoutId id="2147483755" r:id="rId3"/>
    <p:sldLayoutId id="2147483970" r:id="rId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236652239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5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124200" y="5867400"/>
            <a:ext cx="6400800" cy="657228"/>
          </a:xfrm>
        </p:spPr>
        <p:txBody>
          <a:bodyPr>
            <a:normAutofit/>
          </a:bodyPr>
          <a:lstStyle/>
          <a:p>
            <a:r>
              <a:rPr lang="en-US" sz="3600" dirty="0">
                <a:solidFill>
                  <a:schemeClr val="tx1"/>
                </a:solidFill>
              </a:rPr>
              <a:t>By  </a:t>
            </a:r>
            <a:r>
              <a:rPr lang="en-US" sz="3600" dirty="0" err="1">
                <a:solidFill>
                  <a:schemeClr val="tx1"/>
                </a:solidFill>
              </a:rPr>
              <a:t>Ajarn</a:t>
            </a:r>
            <a:r>
              <a:rPr lang="en-US" sz="3600" dirty="0">
                <a:solidFill>
                  <a:schemeClr val="tx1"/>
                </a:solidFill>
              </a:rPr>
              <a:t>  </a:t>
            </a:r>
            <a:r>
              <a:rPr lang="en-US" sz="3600" dirty="0" err="1">
                <a:solidFill>
                  <a:schemeClr val="tx1"/>
                </a:solidFill>
              </a:rPr>
              <a:t>Suwalya K.</a:t>
            </a:r>
            <a:endParaRPr lang="en-US" sz="3600" dirty="0">
              <a:solidFill>
                <a:schemeClr val="tx1"/>
              </a:solidFill>
            </a:endParaRPr>
          </a:p>
          <a:p>
            <a:endParaRPr lang="en-US" dirty="0">
              <a:solidFill>
                <a:schemeClr val="tx1"/>
              </a:solidFill>
            </a:endParaRPr>
          </a:p>
        </p:txBody>
      </p:sp>
      <p:sp>
        <p:nvSpPr>
          <p:cNvPr id="2" name="Title 1"/>
          <p:cNvSpPr>
            <a:spLocks noGrp="1"/>
          </p:cNvSpPr>
          <p:nvPr>
            <p:ph type="ctrTitle"/>
          </p:nvPr>
        </p:nvSpPr>
        <p:spPr>
          <a:xfrm>
            <a:off x="534800" y="1627045"/>
            <a:ext cx="8229600" cy="1470025"/>
          </a:xfrm>
        </p:spPr>
        <p:txBody>
          <a:bodyPr>
            <a:normAutofit/>
          </a:bodyPr>
          <a:lstStyle/>
          <a:p>
            <a:r>
              <a:rPr lang="en-US" sz="3200" b="1" dirty="0"/>
              <a:t>MK 333/326 International Marketing</a:t>
            </a:r>
            <a:br>
              <a:rPr lang="en-US" sz="3200" b="1" dirty="0"/>
            </a:br>
            <a:r>
              <a:rPr lang="en-US" sz="3200" b="1" dirty="0"/>
              <a:t>ASEAN Trading</a:t>
            </a:r>
          </a:p>
        </p:txBody>
      </p:sp>
      <p:pic>
        <p:nvPicPr>
          <p:cNvPr id="5" name="Picture 4" descr="BE image.png"/>
          <p:cNvPicPr>
            <a:picLocks noChangeAspect="1"/>
          </p:cNvPicPr>
          <p:nvPr/>
        </p:nvPicPr>
        <p:blipFill>
          <a:blip r:embed="rId2" cstate="print"/>
          <a:stretch>
            <a:fillRect/>
          </a:stretch>
        </p:blipFill>
        <p:spPr>
          <a:xfrm>
            <a:off x="7698340" y="138056"/>
            <a:ext cx="1189069" cy="1189069"/>
          </a:xfrm>
          <a:prstGeom prst="rect">
            <a:avLst/>
          </a:prstGeom>
        </p:spPr>
      </p:pic>
      <p:pic>
        <p:nvPicPr>
          <p:cNvPr id="4" name="Picture 3"/>
          <p:cNvPicPr>
            <a:picLocks noChangeAspect="1"/>
          </p:cNvPicPr>
          <p:nvPr/>
        </p:nvPicPr>
        <p:blipFill>
          <a:blip r:embed="rId3"/>
          <a:stretch>
            <a:fillRect/>
          </a:stretch>
        </p:blipFill>
        <p:spPr>
          <a:xfrm>
            <a:off x="390681" y="201621"/>
            <a:ext cx="3091097" cy="1117194"/>
          </a:xfrm>
          <a:prstGeom prst="rect">
            <a:avLst/>
          </a:prstGeom>
        </p:spPr>
      </p:pic>
    </p:spTree>
    <p:extLst>
      <p:ext uri="{BB962C8B-B14F-4D97-AF65-F5344CB8AC3E}">
        <p14:creationId xmlns:p14="http://schemas.microsoft.com/office/powerpoint/2010/main" val="1988047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467544" y="311528"/>
            <a:ext cx="8603140" cy="1143000"/>
          </a:xfrm>
          <a:noFill/>
          <a:ln/>
        </p:spPr>
        <p:txBody>
          <a:bodyPr lIns="90488" tIns="44450" rIns="90488" bIns="44450">
            <a:normAutofit fontScale="90000"/>
          </a:bodyPr>
          <a:lstStyle/>
          <a:p>
            <a:r>
              <a:rPr lang="en-US" dirty="0">
                <a:solidFill>
                  <a:schemeClr val="hlink"/>
                </a:solidFill>
              </a:rPr>
              <a:t>MK 333/326 Group Assignment 3:</a:t>
            </a:r>
            <a:br>
              <a:rPr lang="en-US" dirty="0">
                <a:solidFill>
                  <a:schemeClr val="hlink"/>
                </a:solidFill>
              </a:rPr>
            </a:br>
            <a:r>
              <a:rPr lang="en-US" dirty="0">
                <a:solidFill>
                  <a:schemeClr val="hlink"/>
                </a:solidFill>
              </a:rPr>
              <a:t>ASEAN</a:t>
            </a:r>
            <a:br>
              <a:rPr lang="en-US" dirty="0">
                <a:solidFill>
                  <a:schemeClr val="hlink"/>
                </a:solidFill>
              </a:rPr>
            </a:br>
            <a:r>
              <a:rPr lang="en-US" sz="2700" dirty="0">
                <a:solidFill>
                  <a:schemeClr val="hlink"/>
                </a:solidFill>
              </a:rPr>
              <a:t>Topic: BEST ASEAN Trade Partner</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7092280" y="5495376"/>
            <a:ext cx="1296144" cy="919143"/>
          </a:xfrm>
          <a:prstGeom prst="rect">
            <a:avLst/>
          </a:prstGeom>
        </p:spPr>
      </p:pic>
      <p:sp>
        <p:nvSpPr>
          <p:cNvPr id="3" name="Content Placeholder 2"/>
          <p:cNvSpPr>
            <a:spLocks noGrp="1"/>
          </p:cNvSpPr>
          <p:nvPr>
            <p:ph sz="quarter" idx="1"/>
          </p:nvPr>
        </p:nvSpPr>
        <p:spPr>
          <a:xfrm>
            <a:off x="467544" y="1894074"/>
            <a:ext cx="7760232" cy="3312368"/>
          </a:xfrm>
        </p:spPr>
        <p:txBody>
          <a:bodyPr>
            <a:noAutofit/>
          </a:bodyPr>
          <a:lstStyle/>
          <a:p>
            <a:r>
              <a:rPr lang="en-US" sz="2200" dirty="0">
                <a:latin typeface="Arial" charset="0"/>
                <a:ea typeface="Arial" charset="0"/>
                <a:cs typeface="Arial" charset="0"/>
              </a:rPr>
              <a:t>1. Please research what country in ASEAN will be a successful trading partner with THAILAND. ( 1 slide)</a:t>
            </a:r>
          </a:p>
          <a:p>
            <a:endParaRPr lang="en-US" sz="2200" dirty="0">
              <a:latin typeface="Arial" charset="0"/>
              <a:ea typeface="Arial" charset="0"/>
              <a:cs typeface="Arial" charset="0"/>
            </a:endParaRPr>
          </a:p>
          <a:p>
            <a:r>
              <a:rPr lang="en-US" sz="2200" dirty="0">
                <a:latin typeface="Arial" charset="0"/>
                <a:ea typeface="Arial" charset="0"/>
                <a:cs typeface="Arial" charset="0"/>
              </a:rPr>
              <a:t>2. Please research what country in ASEAN will be a successful trading partner with your PROJECT COUNTRY ( 1 slide)</a:t>
            </a:r>
          </a:p>
          <a:p>
            <a:endParaRPr lang="en-US" sz="2200" dirty="0">
              <a:latin typeface="Arial" charset="0"/>
              <a:ea typeface="Arial" charset="0"/>
              <a:cs typeface="Arial" charset="0"/>
            </a:endParaRPr>
          </a:p>
          <a:p>
            <a:r>
              <a:rPr lang="en-US" sz="2200" dirty="0">
                <a:latin typeface="Arial" charset="0"/>
                <a:ea typeface="Arial" charset="0"/>
                <a:cs typeface="Arial" charset="0"/>
              </a:rPr>
              <a:t>3. Please create a total 2 page </a:t>
            </a:r>
            <a:r>
              <a:rPr lang="en-US" sz="2200" dirty="0" err="1">
                <a:latin typeface="Arial" charset="0"/>
                <a:ea typeface="Arial" charset="0"/>
                <a:cs typeface="Arial" charset="0"/>
              </a:rPr>
              <a:t>powerpoint</a:t>
            </a:r>
            <a:r>
              <a:rPr lang="en-US" sz="2200" dirty="0">
                <a:latin typeface="Arial" charset="0"/>
                <a:ea typeface="Arial" charset="0"/>
                <a:cs typeface="Arial" charset="0"/>
              </a:rPr>
              <a:t> slide explaining your findings why it could be beneficial for both countries. It could be due to many reasons.</a:t>
            </a:r>
          </a:p>
          <a:p>
            <a:r>
              <a:rPr lang="en-US" sz="2200" dirty="0">
                <a:latin typeface="Arial" charset="0"/>
                <a:ea typeface="Arial" charset="0"/>
                <a:cs typeface="Arial" charset="0"/>
              </a:rPr>
              <a:t>4.Assignment Due next week February 11, 2021</a:t>
            </a:r>
          </a:p>
        </p:txBody>
      </p:sp>
      <p:pic>
        <p:nvPicPr>
          <p:cNvPr id="1026" name="Picture 2" descr="Image result for asean">
            <a:extLst>
              <a:ext uri="{FF2B5EF4-FFF2-40B4-BE49-F238E27FC236}">
                <a16:creationId xmlns:a16="http://schemas.microsoft.com/office/drawing/2014/main" id="{E3B7F424-2832-445C-8C07-32D71AF5CE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014981"/>
            <a:ext cx="1872208" cy="1051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748250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11 Countries for MK 333/326</a:t>
            </a:r>
          </a:p>
          <a:p>
            <a:endParaRPr lang="en-US" dirty="0"/>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838200" y="821195"/>
            <a:ext cx="2743200" cy="5262979"/>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1.Germany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2.India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3.New Zealand</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4.Switzerland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5.Spain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6.France</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7.Sweden</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8.Russia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9.Italy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10.Portugal </a:t>
            </a:r>
          </a:p>
          <a:p>
            <a:pPr lvl="0" eaLnBrk="0" fontAlgn="base" hangingPunct="0">
              <a:spcBef>
                <a:spcPct val="0"/>
              </a:spcBef>
              <a:spcAft>
                <a:spcPct val="0"/>
              </a:spcAft>
            </a:pPr>
            <a:r>
              <a:rPr lang="en-US" altLang="en-US" sz="2800" dirty="0">
                <a:solidFill>
                  <a:srgbClr val="1C1E21"/>
                </a:solidFill>
                <a:latin typeface="inherit"/>
                <a:cs typeface="Segoe UI Historic" panose="020B0502040204020203" pitchFamily="34" charset="0"/>
              </a:rPr>
              <a:t>11.Canada</a:t>
            </a:r>
            <a:endParaRPr lang="en-US" sz="2800" dirty="0"/>
          </a:p>
        </p:txBody>
      </p:sp>
      <p:pic>
        <p:nvPicPr>
          <p:cNvPr id="2056" name="Picture 8" descr="No photo description available.">
            <a:extLst>
              <a:ext uri="{FF2B5EF4-FFF2-40B4-BE49-F238E27FC236}">
                <a16:creationId xmlns:a16="http://schemas.microsoft.com/office/drawing/2014/main" id="{2BEE7FDF-0753-47F0-A64E-5A50F5582F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1000" y="1090435"/>
            <a:ext cx="4343400" cy="4553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Germany</a:t>
            </a:r>
          </a:p>
          <a:p>
            <a:endParaRPr lang="en-US" dirty="0"/>
          </a:p>
        </p:txBody>
      </p:sp>
      <p:pic>
        <p:nvPicPr>
          <p:cNvPr id="8194" name="Picture 2" descr="May be an image of 5 people, including Phimnara Kwan and text that says 'Nuttanun Slisatakorn 6204641481 Jirisuda Jaroomanopass 6204640301 Tinn Tanyawangrat 6204641721 Ramita Dawjam 6204641366 Nithida Vattanasiritham 6204640384 PR P PRO'">
            <a:extLst>
              <a:ext uri="{FF2B5EF4-FFF2-40B4-BE49-F238E27FC236}">
                <a16:creationId xmlns:a16="http://schemas.microsoft.com/office/drawing/2014/main" id="{5FA4ED54-89EB-45EA-8E87-2FCEA6B34F4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81000"/>
            <a:ext cx="29718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text">
            <a:extLst>
              <a:ext uri="{FF2B5EF4-FFF2-40B4-BE49-F238E27FC236}">
                <a16:creationId xmlns:a16="http://schemas.microsoft.com/office/drawing/2014/main" id="{66AE8D53-70B2-4E57-8209-2F58BD5837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1760" y="1143000"/>
            <a:ext cx="4689475"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76200" y="-4309"/>
            <a:ext cx="9144000" cy="609600"/>
          </a:xfrm>
        </p:spPr>
        <p:txBody>
          <a:bodyPr/>
          <a:lstStyle/>
          <a:p>
            <a:r>
              <a:rPr lang="en-US" dirty="0"/>
              <a:t>India</a:t>
            </a:r>
          </a:p>
          <a:p>
            <a:endParaRPr lang="en-US" dirty="0"/>
          </a:p>
        </p:txBody>
      </p:sp>
      <p:pic>
        <p:nvPicPr>
          <p:cNvPr id="3074" name="Picture 2" descr="May be an image of 5 people, including Earnn Suppasa and text">
            <a:extLst>
              <a:ext uri="{FF2B5EF4-FFF2-40B4-BE49-F238E27FC236}">
                <a16:creationId xmlns:a16="http://schemas.microsoft.com/office/drawing/2014/main" id="{5EF77F21-9668-4B53-BA1A-ED7C44A7721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254000"/>
            <a:ext cx="2499894" cy="1335881"/>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No photo description available.">
            <a:extLst>
              <a:ext uri="{FF2B5EF4-FFF2-40B4-BE49-F238E27FC236}">
                <a16:creationId xmlns:a16="http://schemas.microsoft.com/office/drawing/2014/main" id="{5FFC533F-E3D4-42BE-B2B6-720214EDB4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4177" y="590876"/>
            <a:ext cx="5300662" cy="6029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366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080" y="42545"/>
            <a:ext cx="9144000" cy="609600"/>
          </a:xfrm>
        </p:spPr>
        <p:txBody>
          <a:bodyPr/>
          <a:lstStyle/>
          <a:p>
            <a:r>
              <a:rPr lang="en-US" dirty="0"/>
              <a:t>New Zealand</a:t>
            </a:r>
          </a:p>
          <a:p>
            <a:endParaRPr lang="en-US" dirty="0"/>
          </a:p>
        </p:txBody>
      </p:sp>
      <p:pic>
        <p:nvPicPr>
          <p:cNvPr id="2050" name="Picture 2" descr="May be an image of 5 people, including Chanoknan Sriwichit, Wantitee Jamp and Panitsa Kantima and text">
            <a:extLst>
              <a:ext uri="{FF2B5EF4-FFF2-40B4-BE49-F238E27FC236}">
                <a16:creationId xmlns:a16="http://schemas.microsoft.com/office/drawing/2014/main" id="{D661139C-AD69-4589-A02D-A5B190A1EE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304800"/>
            <a:ext cx="2530549" cy="1360170"/>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May be an image of text that says 'Thailand and Cambodia Export &amp; Import exports In 2019, Cambodia's exports to Thailand were valued Billion, 195% and Thailand's Cambodia were $6.95 Billion. Opportunities Cambodia 01 agricultural and aluminium. establish office, Business Council Centre Two countries signed 'Growth 02 Strategy Border Provinces Economic Cooperation' 2018. Thailand's exports Cambodia machinery, electronic equipment, 04 ASEAN New Zealand and Cambodia Import from Cambodia million women's men's knitted Export from Cambodia million frozen beef, apples pears 01 Opportunities trade agreements with Cambodia Total Number Total $31.33 million US$20 billion Regional Comprehensive Economic Partnership (RCEP) (NZ GDP capitais US$38,345) GDP growth 6.9% including Cambodia'">
            <a:extLst>
              <a:ext uri="{FF2B5EF4-FFF2-40B4-BE49-F238E27FC236}">
                <a16:creationId xmlns:a16="http://schemas.microsoft.com/office/drawing/2014/main" id="{374FA766-E0B5-4930-A193-7C0C4201B6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3626" y="570103"/>
            <a:ext cx="5362524" cy="6188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Switzerland</a:t>
            </a:r>
          </a:p>
          <a:p>
            <a:endParaRPr lang="en-US" dirty="0"/>
          </a:p>
        </p:txBody>
      </p:sp>
      <p:pic>
        <p:nvPicPr>
          <p:cNvPr id="4098" name="Picture 2" descr="May be an image of 7 people, including Bell Chatromyen and text">
            <a:extLst>
              <a:ext uri="{FF2B5EF4-FFF2-40B4-BE49-F238E27FC236}">
                <a16:creationId xmlns:a16="http://schemas.microsoft.com/office/drawing/2014/main" id="{06B03015-B197-4A52-88CA-4B0C7A27A4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81000"/>
            <a:ext cx="2584682" cy="147542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ay be an image of text that says 'THAILAND -SINGAPORE Trading Partners Thailand- Singapore 2,715.22 million. circuit Why Singapore? 1Singapore significant nth probability of business the machine, and Obstacle for investing Singapore Small ob Singapore circuit nechanical well people, logistic expenditure market eng sthe problem import goods obstacle attract foreigners business. would Vietnam and Switzerland 6204641739(CEO) Vietnam exports Swiss Boardcasiting Swiss exportst vietnam Co-operations between Swiss Vietnamese universities -Leather footwear -Pharmaceuticals -Machinery and EU aims to eliminate 99% of tariff Vietnam within years Hotel Management Facilitate tourism euro investment expand from Vietnam Air transport agreement Production hub for more than 60 swiss companies ABB, Novartis, Rocho, Syenta'">
            <a:extLst>
              <a:ext uri="{FF2B5EF4-FFF2-40B4-BE49-F238E27FC236}">
                <a16:creationId xmlns:a16="http://schemas.microsoft.com/office/drawing/2014/main" id="{7A72F557-ED5A-489D-9F1B-DE0796706D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843280"/>
            <a:ext cx="4983620" cy="541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Spain</a:t>
            </a:r>
          </a:p>
          <a:p>
            <a:endParaRPr lang="en-US" dirty="0"/>
          </a:p>
        </p:txBody>
      </p:sp>
      <p:pic>
        <p:nvPicPr>
          <p:cNvPr id="10242" name="Picture 2" descr="May be an image of 6 people, including Imm Sukumdhanakul and Chalida Akkapaiboon, people standing and text that says 'SPAIN TNO Punisa S. 6204641358 Siriyakorn A 6204641689 DMM K Sarocha D. Chalida A. Arissara P 6204640723 6204640418 6204640657 KankamolJ. 6204641242'">
            <a:extLst>
              <a:ext uri="{FF2B5EF4-FFF2-40B4-BE49-F238E27FC236}">
                <a16:creationId xmlns:a16="http://schemas.microsoft.com/office/drawing/2014/main" id="{163C6A44-864E-4F43-B5C8-1C9CB2F1294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208280"/>
            <a:ext cx="3008712" cy="1945856"/>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No photo description available.">
            <a:extLst>
              <a:ext uri="{FF2B5EF4-FFF2-40B4-BE49-F238E27FC236}">
                <a16:creationId xmlns:a16="http://schemas.microsoft.com/office/drawing/2014/main" id="{06A4D8AB-9C94-4A5B-BA12-03B4BCBF67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3712" y="957630"/>
            <a:ext cx="4876800" cy="5579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52400" y="825"/>
            <a:ext cx="9144000" cy="609600"/>
          </a:xfrm>
        </p:spPr>
        <p:txBody>
          <a:bodyPr/>
          <a:lstStyle/>
          <a:p>
            <a:r>
              <a:rPr lang="en-US" dirty="0"/>
              <a:t>France</a:t>
            </a:r>
          </a:p>
          <a:p>
            <a:endParaRPr lang="en-US" dirty="0"/>
          </a:p>
        </p:txBody>
      </p:sp>
      <p:pic>
        <p:nvPicPr>
          <p:cNvPr id="6146" name="Picture 2" descr="May be an image of 3 people, people standing and text">
            <a:extLst>
              <a:ext uri="{FF2B5EF4-FFF2-40B4-BE49-F238E27FC236}">
                <a16:creationId xmlns:a16="http://schemas.microsoft.com/office/drawing/2014/main" id="{1A3B0A04-9FA3-4DCD-817F-0C2D8CAA63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04800"/>
            <a:ext cx="2927304" cy="2286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May be an image of text that says 'REASONS Thailand and Myanmar been trade partner Tha catches 01 Import partners Myanmar Thai authentic Myanmar long time. When attention 2019, they previous both Thaland indicates the natural quality, THAILAND EXPORTS To MYANMAR YEAR 2019 distillation products 2nd IMPORT PARTNER NEXT BELOW CHINA tramway Electrical electronic equipment $238 53M 02 REASONS Singapore considered being important trading port possible nation successful trading ASEAN, France and Singa pore both LOCAL throughout because France. ingapore has brought EXPORTS SINGAPORE €1.91B 2019 ils, perfumes, cosmetics, animal Beverages, spirits, harness, travel good 1.06B Electrical, vinegar equipment 0.77B €8.04 bn VALUE FRENCH EXPORTS To SINGAPORE.'">
            <a:extLst>
              <a:ext uri="{FF2B5EF4-FFF2-40B4-BE49-F238E27FC236}">
                <a16:creationId xmlns:a16="http://schemas.microsoft.com/office/drawing/2014/main" id="{DEFDFC54-D7BE-4242-920A-D41DE52F34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912" y="610425"/>
            <a:ext cx="5346700" cy="609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Sweden</a:t>
            </a:r>
          </a:p>
          <a:p>
            <a:endParaRPr lang="en-US" dirty="0"/>
          </a:p>
        </p:txBody>
      </p:sp>
      <p:pic>
        <p:nvPicPr>
          <p:cNvPr id="7170" name="Picture 2" descr="May be an image of 6 people, including Kaotu Pinto, child, people standing and text that says 'MEMBERS 1. Natsinee Laohapakdee 6104640708 2.Sarita Pornkasem 6104640682 3.Sarisa Sampassaneethamrong 6104640633 4.Thawanrat Laorsatiangul 6104641169 5.Anyamanee Lapprattana 6104640781 6.Bhusana Punyakunasin 6004641509 7.Pattera Rattanatanatevilai 6104640211 Lorem ipsum dolor sit amet.'">
            <a:extLst>
              <a:ext uri="{FF2B5EF4-FFF2-40B4-BE49-F238E27FC236}">
                <a16:creationId xmlns:a16="http://schemas.microsoft.com/office/drawing/2014/main" id="{7856539F-89A8-47A9-86E9-CE3644E4726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0323" y="198120"/>
            <a:ext cx="3045109" cy="167163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No photo description available.">
            <a:extLst>
              <a:ext uri="{FF2B5EF4-FFF2-40B4-BE49-F238E27FC236}">
                <a16:creationId xmlns:a16="http://schemas.microsoft.com/office/drawing/2014/main" id="{5B3C4618-8713-4C40-AB09-D350686273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918880"/>
            <a:ext cx="4962525" cy="5565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4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Russia</a:t>
            </a:r>
          </a:p>
          <a:p>
            <a:endParaRPr lang="en-US" dirty="0"/>
          </a:p>
        </p:txBody>
      </p:sp>
      <p:pic>
        <p:nvPicPr>
          <p:cNvPr id="6148" name="Picture 4" descr="May be an image of 6 people, including Aor Jutamas, Jirakit Leelapanpaibool, Waranya Sitthimunkong and Sippapas Eksombatchai, people standing, outdoors and text that says 'JU+ MOVE TO THE FUTURE 6104640948 RUS 6104640468 6104641516 6104641086 6104640658'">
            <a:extLst>
              <a:ext uri="{FF2B5EF4-FFF2-40B4-BE49-F238E27FC236}">
                <a16:creationId xmlns:a16="http://schemas.microsoft.com/office/drawing/2014/main" id="{89BD75D6-C303-4A7F-BDE3-C694311CDE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98120"/>
            <a:ext cx="3200400" cy="175021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ay be an image of text">
            <a:extLst>
              <a:ext uri="{FF2B5EF4-FFF2-40B4-BE49-F238E27FC236}">
                <a16:creationId xmlns:a16="http://schemas.microsoft.com/office/drawing/2014/main" id="{DEE0B8D6-769F-4938-A77F-D25EAFB5DD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1194625"/>
            <a:ext cx="4611405" cy="510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4458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Italy</a:t>
            </a:r>
          </a:p>
          <a:p>
            <a:endParaRPr lang="en-US" dirty="0"/>
          </a:p>
        </p:txBody>
      </p:sp>
      <p:pic>
        <p:nvPicPr>
          <p:cNvPr id="11266" name="Picture 2" descr="May be an image of 6 people, including Chananyu Wongwien and text that says 'Ussanai Banjongsil Parintorn Jansaengsee Kittithat Ruangsri Chananyu Wongwien Phoomphiphat Khechornsart Ratakorn Sirileark Wutthiporp Singthaweesak Van DerLinde ××•×× MN'">
            <a:extLst>
              <a:ext uri="{FF2B5EF4-FFF2-40B4-BE49-F238E27FC236}">
                <a16:creationId xmlns:a16="http://schemas.microsoft.com/office/drawing/2014/main" id="{F693A25A-0939-472D-8066-C4637580D3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2920" y="182338"/>
            <a:ext cx="2632064" cy="182372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May be an image of text that says 'Vietnam Thailand How both countries will ea successful trading partner. Lower cost production Rising Export Better investment for both countries (Retail Market) Plastics, Oil 戀 G industry Potentiali that Electronic equipment, Iron and Steel, Seafoods Vietnam approximately Souree: tradingeconomics Vietnam Investment Reviem, dBOT product that Thailand imports from Vietnam pproximately S2.16Bir 2019 Thailand &amp; Italy How both countries be successful trading partner. EXPORTS IMPORTS EXPORTS IMPORTS We have what they they what we want Benefits Lower Taxation Import/Export Goods and Services (Fashion and Manufactured Goods) Calturally regarding F relationship been ever'">
            <a:extLst>
              <a:ext uri="{FF2B5EF4-FFF2-40B4-BE49-F238E27FC236}">
                <a16:creationId xmlns:a16="http://schemas.microsoft.com/office/drawing/2014/main" id="{AC23C91B-A87F-49F9-9E61-65EDE7FB4F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1078958"/>
            <a:ext cx="5257800" cy="5511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243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Portugal</a:t>
            </a:r>
          </a:p>
          <a:p>
            <a:endParaRPr lang="en-US" dirty="0"/>
          </a:p>
        </p:txBody>
      </p:sp>
      <p:pic>
        <p:nvPicPr>
          <p:cNvPr id="1026" name="Picture 2" descr="May be a cartoon of 4 people, including Mo YaniSa, child and text that says 'PEDTUGO สำขุมทรัพย์ สุดขอบฟ้า PORTUGAL MEMBER- Phantipa Chobuijankarn. Yanisa Niamson Maytaporn Sae-jao Tippawan Khachinphak Nuttapong Ongsritrakul 6204640053 6204640681 6204640749 6204641382 6204641630'">
            <a:extLst>
              <a:ext uri="{FF2B5EF4-FFF2-40B4-BE49-F238E27FC236}">
                <a16:creationId xmlns:a16="http://schemas.microsoft.com/office/drawing/2014/main" id="{1EACCB2A-77A7-4C89-92BC-9F2803FFCD0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28600"/>
            <a:ext cx="2592400" cy="1675723"/>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May be an image of text that says 'country has the Export duties amount Import duties ofVietnam invest which Thailand Taxes applicable Vietnam imposes imported Vietnam imports product exportst Special preferential Billion originating plenty common Thai investors tariffs pplicable application Vietnam such central percent. IMPORT exempt temporarily 400 The number Portuguese companies to Singapore Portugal and Singapore 21 st €358 Singapore Portugal's The value portuguese from Singapore products Portugal Singapore €60 m value exports Singapore European Union and Singapore have negotiated Free Trade Agreement, signed Corks Electronics Furniture Soft drinks Olive oil Metal fittings overlapping products green technology companies Singapore, Singaporean trade agreement ncrease volume trading future.'">
            <a:extLst>
              <a:ext uri="{FF2B5EF4-FFF2-40B4-BE49-F238E27FC236}">
                <a16:creationId xmlns:a16="http://schemas.microsoft.com/office/drawing/2014/main" id="{B727E76A-9D3D-4C3B-8EA4-E079337B6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2733" y="889543"/>
            <a:ext cx="5137150" cy="5721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202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Canada</a:t>
            </a:r>
          </a:p>
        </p:txBody>
      </p:sp>
      <p:pic>
        <p:nvPicPr>
          <p:cNvPr id="5122" name="Picture 2" descr="May be an image of 6 people">
            <a:extLst>
              <a:ext uri="{FF2B5EF4-FFF2-40B4-BE49-F238E27FC236}">
                <a16:creationId xmlns:a16="http://schemas.microsoft.com/office/drawing/2014/main" id="{2876D643-6DD5-4B67-A111-9B6AFE93F19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228600"/>
            <a:ext cx="2755252" cy="1538349"/>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May be an image of text that says 'CPTPP Prime Minister Agreemento Comprehensive and CPTPP) step Pacific, FTA ion) agepoplation 31years) VIETNAM TRADE RELATIONSHIPS Vietnam been Canada's largest trading partner 2018, trade between Vietnam, Canada's merchandise illion. totall more than result ulated hanges FTA GOVERNMENT vestment, been significantly place rankings SINGAPORE OPEN ECONOMY why Thailand? mbers and7.5 estones RESILIENT ECONOMY economy market Singapore'">
            <a:extLst>
              <a:ext uri="{FF2B5EF4-FFF2-40B4-BE49-F238E27FC236}">
                <a16:creationId xmlns:a16="http://schemas.microsoft.com/office/drawing/2014/main" id="{ECEF27D8-FFB9-443E-985F-0AAB46A41A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5912" y="860148"/>
            <a:ext cx="5133975" cy="5723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89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20141" y="1705131"/>
            <a:ext cx="8166100" cy="3048000"/>
          </a:xfrm>
          <a:prstGeom prst="rect">
            <a:avLst/>
          </a:prstGeom>
        </p:spPr>
      </p:pic>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lternate FIRST, BREAK, LAST slide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Plain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Red bar footer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LAIN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RED FOOTER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LUE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Plain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Red Bar Footer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MHHE_Accessible_PPT_Template-v4 7-19-17</Template>
  <TotalTime>966</TotalTime>
  <Words>151</Words>
  <Application>Microsoft Office PowerPoint</Application>
  <PresentationFormat>นำเสนอทางหน้าจอ (4:3)</PresentationFormat>
  <Paragraphs>34</Paragraphs>
  <Slides>15</Slides>
  <Notes>1</Notes>
  <HiddenSlides>0</HiddenSlides>
  <MMClips>0</MMClips>
  <ScaleCrop>false</ScaleCrop>
  <HeadingPairs>
    <vt:vector size="6" baseType="variant">
      <vt:variant>
        <vt:lpstr>ฟอนต์ที่ถูกใช้</vt:lpstr>
      </vt:variant>
      <vt:variant>
        <vt:i4>8</vt:i4>
      </vt:variant>
      <vt:variant>
        <vt:lpstr>ธีม</vt:lpstr>
      </vt:variant>
      <vt:variant>
        <vt:i4>9</vt:i4>
      </vt:variant>
      <vt:variant>
        <vt:lpstr>ชื่อเรื่องสไลด์</vt:lpstr>
      </vt:variant>
      <vt:variant>
        <vt:i4>15</vt:i4>
      </vt:variant>
    </vt:vector>
  </HeadingPairs>
  <TitlesOfParts>
    <vt:vector size="32" baseType="lpstr">
      <vt:lpstr>Arial</vt:lpstr>
      <vt:lpstr>ArumSans Bold</vt:lpstr>
      <vt:lpstr>ArumSans Regular</vt:lpstr>
      <vt:lpstr>Calibri</vt:lpstr>
      <vt:lpstr>inherit</vt:lpstr>
      <vt:lpstr>Times New Roman</vt:lpstr>
      <vt:lpstr>Vectipede Rg</vt:lpstr>
      <vt:lpstr>Wingdings</vt:lpstr>
      <vt:lpstr>FIRST, BREAK, LAST slides </vt:lpstr>
      <vt:lpstr>Alternate FIRST, BREAK, LAST slides</vt:lpstr>
      <vt:lpstr>Plain BODY/MAIN CONTENT</vt:lpstr>
      <vt:lpstr>Red bar footer BODY/MAIN CONTENT</vt:lpstr>
      <vt:lpstr>PLAIN Section Divider, Quotes, Callouts</vt:lpstr>
      <vt:lpstr>RED FOOTER Section Divider, Quotes, Callouts</vt:lpstr>
      <vt:lpstr>BLUE Section Divider, Quotes, Callouts</vt:lpstr>
      <vt:lpstr>Plain_APPENDIX</vt:lpstr>
      <vt:lpstr>Red Bar Footer_APPENDIX</vt:lpstr>
      <vt:lpstr>MK 333/326 International Marketing ASEAN Trading</vt:lpstr>
      <vt:lpstr>MK 333/326 Group Assignment 3: ASEAN Topic: BEST ASEAN Trade Partner</vt:lpstr>
      <vt:lpstr>11 Countries for MK 333/326 </vt:lpstr>
      <vt:lpstr>Germany </vt:lpstr>
      <vt:lpstr>India </vt:lpstr>
      <vt:lpstr>New Zealand </vt:lpstr>
      <vt:lpstr>Switzerland </vt:lpstr>
      <vt:lpstr>Spain </vt:lpstr>
      <vt:lpstr>France </vt:lpstr>
      <vt:lpstr>Sweden </vt:lpstr>
      <vt:lpstr>Russia </vt:lpstr>
      <vt:lpstr>Italy </vt:lpstr>
      <vt:lpstr>Portugal </vt:lpstr>
      <vt:lpstr>Canada</vt:lpstr>
      <vt:lpstr>งานนำเสนอ PowerPoint</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Marketing 18e</dc:title>
  <dc:creator>Editors Inc.</dc:creator>
  <cp:lastModifiedBy>user</cp:lastModifiedBy>
  <cp:revision>160</cp:revision>
  <dcterms:created xsi:type="dcterms:W3CDTF">2018-06-26T19:27:50Z</dcterms:created>
  <dcterms:modified xsi:type="dcterms:W3CDTF">2021-02-17T08:07:00Z</dcterms:modified>
</cp:coreProperties>
</file>