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51"/>
  </p:notesMasterIdLst>
  <p:sldIdLst>
    <p:sldId id="256" r:id="rId2"/>
    <p:sldId id="328" r:id="rId3"/>
    <p:sldId id="285" r:id="rId4"/>
    <p:sldId id="288" r:id="rId5"/>
    <p:sldId id="289" r:id="rId6"/>
    <p:sldId id="287" r:id="rId7"/>
    <p:sldId id="258" r:id="rId8"/>
    <p:sldId id="259" r:id="rId9"/>
    <p:sldId id="260" r:id="rId10"/>
    <p:sldId id="261" r:id="rId11"/>
    <p:sldId id="327" r:id="rId12"/>
    <p:sldId id="262" r:id="rId13"/>
    <p:sldId id="263" r:id="rId14"/>
    <p:sldId id="264" r:id="rId15"/>
    <p:sldId id="298" r:id="rId16"/>
    <p:sldId id="290" r:id="rId17"/>
    <p:sldId id="336" r:id="rId18"/>
    <p:sldId id="337" r:id="rId19"/>
    <p:sldId id="291" r:id="rId20"/>
    <p:sldId id="293" r:id="rId21"/>
    <p:sldId id="268" r:id="rId22"/>
    <p:sldId id="279" r:id="rId23"/>
    <p:sldId id="313" r:id="rId24"/>
    <p:sldId id="315" r:id="rId25"/>
    <p:sldId id="316" r:id="rId26"/>
    <p:sldId id="325" r:id="rId27"/>
    <p:sldId id="269" r:id="rId28"/>
    <p:sldId id="271" r:id="rId29"/>
    <p:sldId id="274" r:id="rId30"/>
    <p:sldId id="270" r:id="rId31"/>
    <p:sldId id="338" r:id="rId32"/>
    <p:sldId id="339" r:id="rId33"/>
    <p:sldId id="278" r:id="rId34"/>
    <p:sldId id="297" r:id="rId35"/>
    <p:sldId id="340" r:id="rId36"/>
    <p:sldId id="341" r:id="rId37"/>
    <p:sldId id="342" r:id="rId38"/>
    <p:sldId id="343" r:id="rId39"/>
    <p:sldId id="323" r:id="rId40"/>
    <p:sldId id="284" r:id="rId41"/>
    <p:sldId id="344" r:id="rId42"/>
    <p:sldId id="345" r:id="rId43"/>
    <p:sldId id="346" r:id="rId44"/>
    <p:sldId id="347" r:id="rId45"/>
    <p:sldId id="348" r:id="rId46"/>
    <p:sldId id="312" r:id="rId47"/>
    <p:sldId id="349" r:id="rId48"/>
    <p:sldId id="350" r:id="rId49"/>
    <p:sldId id="326" r:id="rId50"/>
  </p:sldIdLst>
  <p:sldSz cx="9144000" cy="6858000" type="screen4x3"/>
  <p:notesSz cx="6858000" cy="9144000"/>
  <p:defaultTextStyle>
    <a:defPPr>
      <a:defRPr lang="th-TH"/>
    </a:defPPr>
    <a:lvl1pPr algn="l" rtl="0" fontAlgn="base">
      <a:spcBef>
        <a:spcPct val="0"/>
      </a:spcBef>
      <a:spcAft>
        <a:spcPct val="0"/>
      </a:spcAft>
      <a:defRPr sz="2800" kern="1200">
        <a:solidFill>
          <a:schemeClr val="tx1"/>
        </a:solidFill>
        <a:latin typeface="Arial" charset="0"/>
        <a:ea typeface="+mn-ea"/>
        <a:cs typeface="Angsana New" charset="-34"/>
      </a:defRPr>
    </a:lvl1pPr>
    <a:lvl2pPr marL="457200" algn="l" rtl="0" fontAlgn="base">
      <a:spcBef>
        <a:spcPct val="0"/>
      </a:spcBef>
      <a:spcAft>
        <a:spcPct val="0"/>
      </a:spcAft>
      <a:defRPr sz="2800" kern="1200">
        <a:solidFill>
          <a:schemeClr val="tx1"/>
        </a:solidFill>
        <a:latin typeface="Arial" charset="0"/>
        <a:ea typeface="+mn-ea"/>
        <a:cs typeface="Angsana New" charset="-34"/>
      </a:defRPr>
    </a:lvl2pPr>
    <a:lvl3pPr marL="914400" algn="l" rtl="0" fontAlgn="base">
      <a:spcBef>
        <a:spcPct val="0"/>
      </a:spcBef>
      <a:spcAft>
        <a:spcPct val="0"/>
      </a:spcAft>
      <a:defRPr sz="2800" kern="1200">
        <a:solidFill>
          <a:schemeClr val="tx1"/>
        </a:solidFill>
        <a:latin typeface="Arial" charset="0"/>
        <a:ea typeface="+mn-ea"/>
        <a:cs typeface="Angsana New" charset="-34"/>
      </a:defRPr>
    </a:lvl3pPr>
    <a:lvl4pPr marL="1371600" algn="l" rtl="0" fontAlgn="base">
      <a:spcBef>
        <a:spcPct val="0"/>
      </a:spcBef>
      <a:spcAft>
        <a:spcPct val="0"/>
      </a:spcAft>
      <a:defRPr sz="2800" kern="1200">
        <a:solidFill>
          <a:schemeClr val="tx1"/>
        </a:solidFill>
        <a:latin typeface="Arial" charset="0"/>
        <a:ea typeface="+mn-ea"/>
        <a:cs typeface="Angsana New" charset="-34"/>
      </a:defRPr>
    </a:lvl4pPr>
    <a:lvl5pPr marL="1828800" algn="l" rtl="0" fontAlgn="base">
      <a:spcBef>
        <a:spcPct val="0"/>
      </a:spcBef>
      <a:spcAft>
        <a:spcPct val="0"/>
      </a:spcAft>
      <a:defRPr sz="2800" kern="1200">
        <a:solidFill>
          <a:schemeClr val="tx1"/>
        </a:solidFill>
        <a:latin typeface="Arial" charset="0"/>
        <a:ea typeface="+mn-ea"/>
        <a:cs typeface="Angsana New" charset="-34"/>
      </a:defRPr>
    </a:lvl5pPr>
    <a:lvl6pPr marL="2286000" algn="l" defTabSz="914400" rtl="0" eaLnBrk="1" latinLnBrk="0" hangingPunct="1">
      <a:defRPr sz="2800" kern="1200">
        <a:solidFill>
          <a:schemeClr val="tx1"/>
        </a:solidFill>
        <a:latin typeface="Arial" charset="0"/>
        <a:ea typeface="+mn-ea"/>
        <a:cs typeface="Angsana New" charset="-34"/>
      </a:defRPr>
    </a:lvl6pPr>
    <a:lvl7pPr marL="2743200" algn="l" defTabSz="914400" rtl="0" eaLnBrk="1" latinLnBrk="0" hangingPunct="1">
      <a:defRPr sz="2800" kern="1200">
        <a:solidFill>
          <a:schemeClr val="tx1"/>
        </a:solidFill>
        <a:latin typeface="Arial" charset="0"/>
        <a:ea typeface="+mn-ea"/>
        <a:cs typeface="Angsana New" charset="-34"/>
      </a:defRPr>
    </a:lvl7pPr>
    <a:lvl8pPr marL="3200400" algn="l" defTabSz="914400" rtl="0" eaLnBrk="1" latinLnBrk="0" hangingPunct="1">
      <a:defRPr sz="2800" kern="1200">
        <a:solidFill>
          <a:schemeClr val="tx1"/>
        </a:solidFill>
        <a:latin typeface="Arial" charset="0"/>
        <a:ea typeface="+mn-ea"/>
        <a:cs typeface="Angsana New" charset="-34"/>
      </a:defRPr>
    </a:lvl8pPr>
    <a:lvl9pPr marL="3657600" algn="l" defTabSz="914400" rtl="0" eaLnBrk="1" latinLnBrk="0" hangingPunct="1">
      <a:defRPr sz="2800" kern="1200">
        <a:solidFill>
          <a:schemeClr val="tx1"/>
        </a:solidFill>
        <a:latin typeface="Arial" charset="0"/>
        <a:ea typeface="+mn-ea"/>
        <a:cs typeface="Angsana New" charset="-34"/>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906" autoAdjust="0"/>
    <p:restoredTop sz="88262" autoAdjust="0"/>
  </p:normalViewPr>
  <p:slideViewPr>
    <p:cSldViewPr>
      <p:cViewPr>
        <p:scale>
          <a:sx n="82" d="100"/>
          <a:sy n="82" d="100"/>
        </p:scale>
        <p:origin x="-462" y="6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5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A99347E-B62D-4B82-91FB-2F398D851C39}" type="datetimeFigureOut">
              <a:rPr lang="en-US" smtClean="0"/>
              <a:t>17-09-19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F4E44CF-715C-423F-A049-5768AF687421}" type="slidenum">
              <a:rPr lang="en-US" smtClean="0"/>
              <a:t>‹#›</a:t>
            </a:fld>
            <a:endParaRPr lang="en-US"/>
          </a:p>
        </p:txBody>
      </p:sp>
    </p:spTree>
    <p:extLst>
      <p:ext uri="{BB962C8B-B14F-4D97-AF65-F5344CB8AC3E}">
        <p14:creationId xmlns:p14="http://schemas.microsoft.com/office/powerpoint/2010/main" val="7418619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8" Type="http://schemas.openxmlformats.org/officeDocument/2006/relationships/hyperlink" Target="http://en.wikipedia.org/wiki/Serial_position_effect#cite_note-3" TargetMode="External"/><Relationship Id="rId3" Type="http://schemas.openxmlformats.org/officeDocument/2006/relationships/hyperlink" Target="http://en.wikipedia.org/wiki/Serial_position_effect#cite_note-1" TargetMode="External"/><Relationship Id="rId7" Type="http://schemas.openxmlformats.org/officeDocument/2006/relationships/hyperlink" Target="http://en.wikipedia.org/wiki/Free_recall" TargetMode="External"/><Relationship Id="rId2" Type="http://schemas.openxmlformats.org/officeDocument/2006/relationships/slide" Target="../slides/slide24.xml"/><Relationship Id="rId1" Type="http://schemas.openxmlformats.org/officeDocument/2006/relationships/notesMaster" Target="../notesMasters/notesMaster1.xml"/><Relationship Id="rId6" Type="http://schemas.openxmlformats.org/officeDocument/2006/relationships/hyperlink" Target="http://en.wikipedia.org/wiki/Serial_position_effect#cite_note-Ebbinghaus-2" TargetMode="External"/><Relationship Id="rId5" Type="http://schemas.openxmlformats.org/officeDocument/2006/relationships/hyperlink" Target="http://en.wikipedia.org/wiki/Recollection_(Leslie_Phillips_album)" TargetMode="External"/><Relationship Id="rId10" Type="http://schemas.openxmlformats.org/officeDocument/2006/relationships/hyperlink" Target="http://en.wikipedia.org/wiki/Long-term_memory" TargetMode="External"/><Relationship Id="rId4" Type="http://schemas.openxmlformats.org/officeDocument/2006/relationships/hyperlink" Target="http://en.wikipedia.org/wiki/Hermann_Ebbinghaus" TargetMode="External"/><Relationship Id="rId9" Type="http://schemas.openxmlformats.org/officeDocument/2006/relationships/hyperlink" Target="http://en.wikipedia.org/wiki/Serial_position_effect#cite_note-Murdock-4" TargetMode="External"/></Relationships>
</file>

<file path=ppt/notesSlides/_rels/notesSlide10.xml.rels><?xml version="1.0" encoding="UTF-8" standalone="yes"?>
<Relationships xmlns="http://schemas.openxmlformats.org/package/2006/relationships"><Relationship Id="rId8" Type="http://schemas.openxmlformats.org/officeDocument/2006/relationships/hyperlink" Target="http://en.wikipedia.org/wiki/Amnesiacs" TargetMode="External"/><Relationship Id="rId3" Type="http://schemas.openxmlformats.org/officeDocument/2006/relationships/hyperlink" Target="http://en.wikipedia.org/wiki/Working_memory" TargetMode="External"/><Relationship Id="rId7" Type="http://schemas.openxmlformats.org/officeDocument/2006/relationships/hyperlink" Target="http://en.wikipedia.org/wiki/Serial_position_effect#cite_note-Murdock_and_Metcalf-7" TargetMode="External"/><Relationship Id="rId2" Type="http://schemas.openxmlformats.org/officeDocument/2006/relationships/slide" Target="../slides/slide25.xml"/><Relationship Id="rId1" Type="http://schemas.openxmlformats.org/officeDocument/2006/relationships/notesMaster" Target="../notesMasters/notesMaster1.xml"/><Relationship Id="rId6" Type="http://schemas.openxmlformats.org/officeDocument/2006/relationships/hyperlink" Target="http://en.wikipedia.org/wiki/Serial_position_effect#cite_note-Murdock-4" TargetMode="External"/><Relationship Id="rId5" Type="http://schemas.openxmlformats.org/officeDocument/2006/relationships/hyperlink" Target="http://en.wikipedia.org/wiki/Serial_position_effect#cite_note-Bjork_and_Whitten-6" TargetMode="External"/><Relationship Id="rId10" Type="http://schemas.openxmlformats.org/officeDocument/2006/relationships/hyperlink" Target="http://en.wikipedia.org/wiki/Alzheimer's_disease" TargetMode="External"/><Relationship Id="rId4" Type="http://schemas.openxmlformats.org/officeDocument/2006/relationships/hyperlink" Target="http://en.wikipedia.org/wiki/Serial_position_effect#cite_note-Howard_and_Kahana_2001-5" TargetMode="External"/><Relationship Id="rId9" Type="http://schemas.openxmlformats.org/officeDocument/2006/relationships/hyperlink" Target="http://en.wikipedia.org/wiki/Serial_position_effect#cite_note-Carlesimo_et_al.-8" TargetMode="Externa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Butterfly,</a:t>
            </a:r>
            <a:r>
              <a:rPr lang="en-US" baseline="0" dirty="0" smtClean="0"/>
              <a:t> House, Chair, Pencil, Ice-cream, Rainbow, clock, telephone, kite, lock, scissor, computer, guitar, light bulb, airplane, apple, earth, pot plant, hammer, cake</a:t>
            </a:r>
            <a:endParaRPr lang="en-US" dirty="0" smtClean="0"/>
          </a:p>
          <a:p>
            <a:endParaRPr lang="en-US" dirty="0"/>
          </a:p>
        </p:txBody>
      </p:sp>
      <p:sp>
        <p:nvSpPr>
          <p:cNvPr id="4" name="Slide Number Placeholder 3"/>
          <p:cNvSpPr>
            <a:spLocks noGrp="1"/>
          </p:cNvSpPr>
          <p:nvPr>
            <p:ph type="sldNum" sz="quarter" idx="10"/>
          </p:nvPr>
        </p:nvSpPr>
        <p:spPr/>
        <p:txBody>
          <a:bodyPr/>
          <a:lstStyle/>
          <a:p>
            <a:fld id="{2F4E44CF-715C-423F-A049-5768AF687421}" type="slidenum">
              <a:rPr lang="en-US" smtClean="0"/>
              <a:t>2</a:t>
            </a:fld>
            <a:endParaRPr lang="en-US"/>
          </a:p>
        </p:txBody>
      </p:sp>
    </p:spTree>
    <p:extLst>
      <p:ext uri="{BB962C8B-B14F-4D97-AF65-F5344CB8AC3E}">
        <p14:creationId xmlns:p14="http://schemas.microsoft.com/office/powerpoint/2010/main" val="1828638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ภาพนิ่ง 1"/>
          <p:cNvSpPr>
            <a:spLocks noGrp="1" noRot="1" noChangeAspect="1"/>
          </p:cNvSpPr>
          <p:nvPr>
            <p:ph type="sldImg"/>
          </p:nvPr>
        </p:nvSpPr>
        <p:spPr/>
      </p:sp>
      <p:sp>
        <p:nvSpPr>
          <p:cNvPr id="3" name="ตัวแทนบันทึกย่อ 2"/>
          <p:cNvSpPr>
            <a:spLocks noGrp="1"/>
          </p:cNvSpPr>
          <p:nvPr>
            <p:ph type="body" idx="1"/>
          </p:nvPr>
        </p:nvSpPr>
        <p:spPr/>
        <p:txBody>
          <a:bodyPr/>
          <a:lstStyle/>
          <a:p>
            <a:r>
              <a:rPr lang="en-AU" dirty="0" smtClean="0"/>
              <a:t>Memory: Process by which we encode, store, and retrieve information</a:t>
            </a:r>
          </a:p>
          <a:p>
            <a:r>
              <a:rPr lang="en-AU" dirty="0" smtClean="0"/>
              <a:t>Three system approach to memory</a:t>
            </a:r>
          </a:p>
          <a:p>
            <a:r>
              <a:rPr lang="en-AU" dirty="0" smtClean="0"/>
              <a:t>Encoding</a:t>
            </a:r>
          </a:p>
          <a:p>
            <a:r>
              <a:rPr lang="en-AU" dirty="0" smtClean="0"/>
              <a:t>Storage</a:t>
            </a:r>
          </a:p>
          <a:p>
            <a:r>
              <a:rPr lang="en-AU" dirty="0" smtClean="0"/>
              <a:t>Retrieval</a:t>
            </a:r>
          </a:p>
          <a:p>
            <a:endParaRPr lang="th-TH" dirty="0"/>
          </a:p>
        </p:txBody>
      </p:sp>
      <p:sp>
        <p:nvSpPr>
          <p:cNvPr id="4" name="ตัวแทนหมายเลขภาพนิ่ง 3"/>
          <p:cNvSpPr>
            <a:spLocks noGrp="1"/>
          </p:cNvSpPr>
          <p:nvPr>
            <p:ph type="sldNum" sz="quarter" idx="10"/>
          </p:nvPr>
        </p:nvSpPr>
        <p:spPr/>
        <p:txBody>
          <a:bodyPr/>
          <a:lstStyle/>
          <a:p>
            <a:fld id="{2F4E44CF-715C-423F-A049-5768AF687421}" type="slidenum">
              <a:rPr lang="en-US" smtClean="0"/>
              <a:t>4</a:t>
            </a:fld>
            <a:endParaRPr lang="en-US"/>
          </a:p>
        </p:txBody>
      </p:sp>
    </p:spTree>
    <p:extLst>
      <p:ext uri="{BB962C8B-B14F-4D97-AF65-F5344CB8AC3E}">
        <p14:creationId xmlns:p14="http://schemas.microsoft.com/office/powerpoint/2010/main" val="18093884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08486E3-7017-40BA-B993-E736D77E6651}" type="slidenum">
              <a:rPr lang="en-US"/>
              <a:pPr/>
              <a:t>6</a:t>
            </a:fld>
            <a:endParaRPr lang="en-US"/>
          </a:p>
        </p:txBody>
      </p:sp>
      <p:sp>
        <p:nvSpPr>
          <p:cNvPr id="7170" name="Rectangle 2"/>
          <p:cNvSpPr>
            <a:spLocks noGrp="1" noRot="1" noChangeAspect="1" noChangeArrowheads="1" noTextEdit="1"/>
          </p:cNvSpPr>
          <p:nvPr>
            <p:ph type="sldImg"/>
          </p:nvPr>
        </p:nvSpPr>
        <p:spPr>
          <a:ln/>
        </p:spPr>
      </p:sp>
      <p:sp>
        <p:nvSpPr>
          <p:cNvPr id="7171" name="Rectangle 3"/>
          <p:cNvSpPr>
            <a:spLocks noGrp="1" noChangeArrowheads="1"/>
          </p:cNvSpPr>
          <p:nvPr>
            <p:ph type="body" idx="1"/>
          </p:nvPr>
        </p:nvSpPr>
        <p:spPr>
          <a:xfrm>
            <a:off x="914400" y="4343400"/>
            <a:ext cx="5029200" cy="4114800"/>
          </a:xfrm>
        </p:spPr>
        <p:txBody>
          <a:bodyPr/>
          <a:lstStyle/>
          <a:p>
            <a:r>
              <a:rPr lang="en-US" altLang="en-US"/>
              <a:t>Hockenbury slides (Schulman)</a:t>
            </a:r>
          </a:p>
          <a:p>
            <a:r>
              <a:rPr lang="en-US" altLang="en-US"/>
              <a:t>Key words: modal model of the mind; stage model of memory; sensory memory; short-term memory; working memory; long-term memory; attention; encoding; maintenance rehearsal; retrieval</a:t>
            </a:r>
          </a:p>
          <a:p>
            <a:endParaRPr lang="en-US" altLang="en-US"/>
          </a:p>
        </p:txBody>
      </p:sp>
    </p:spTree>
    <p:extLst>
      <p:ext uri="{BB962C8B-B14F-4D97-AF65-F5344CB8AC3E}">
        <p14:creationId xmlns:p14="http://schemas.microsoft.com/office/powerpoint/2010/main" val="3723569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ACEB52C-1C0B-4719-800D-3FDF87A3064E}" type="slidenum">
              <a:rPr lang="en-US"/>
              <a:pPr/>
              <a:t>16</a:t>
            </a:fld>
            <a:endParaRPr lang="en-US"/>
          </a:p>
        </p:txBody>
      </p:sp>
      <p:sp>
        <p:nvSpPr>
          <p:cNvPr id="18434" name="Rectangle 2"/>
          <p:cNvSpPr>
            <a:spLocks noGrp="1" noRot="1" noChangeAspect="1" noChangeArrowheads="1" noTextEdit="1"/>
          </p:cNvSpPr>
          <p:nvPr>
            <p:ph type="sldImg"/>
          </p:nvPr>
        </p:nvSpPr>
        <p:spPr>
          <a:ln/>
        </p:spPr>
      </p:sp>
      <p:sp>
        <p:nvSpPr>
          <p:cNvPr id="18435" name="Rectangle 3"/>
          <p:cNvSpPr>
            <a:spLocks noGrp="1" noChangeArrowheads="1"/>
          </p:cNvSpPr>
          <p:nvPr>
            <p:ph type="body" idx="1"/>
          </p:nvPr>
        </p:nvSpPr>
        <p:spPr>
          <a:xfrm>
            <a:off x="914400" y="4343400"/>
            <a:ext cx="5029200" cy="4114800"/>
          </a:xfrm>
        </p:spPr>
        <p:txBody>
          <a:bodyPr/>
          <a:lstStyle/>
          <a:p>
            <a:r>
              <a:rPr lang="en-US" altLang="en-US"/>
              <a:t>Key words: modal model of the mind; stage model of memory; short-term memory; working memory; chunking</a:t>
            </a:r>
          </a:p>
        </p:txBody>
      </p:sp>
    </p:spTree>
    <p:extLst>
      <p:ext uri="{BB962C8B-B14F-4D97-AF65-F5344CB8AC3E}">
        <p14:creationId xmlns:p14="http://schemas.microsoft.com/office/powerpoint/2010/main" val="25058245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ภาพนิ่ง 1"/>
          <p:cNvSpPr>
            <a:spLocks noGrp="1" noRot="1" noChangeAspect="1"/>
          </p:cNvSpPr>
          <p:nvPr>
            <p:ph type="sldImg"/>
          </p:nvPr>
        </p:nvSpPr>
        <p:spPr/>
      </p:sp>
      <p:sp>
        <p:nvSpPr>
          <p:cNvPr id="3" name="ตัวแทนบันทึกย่อ 2"/>
          <p:cNvSpPr>
            <a:spLocks noGrp="1"/>
          </p:cNvSpPr>
          <p:nvPr>
            <p:ph type="body" idx="1"/>
          </p:nvPr>
        </p:nvSpPr>
        <p:spPr/>
        <p:txBody>
          <a:bodyPr/>
          <a:lstStyle/>
          <a:p>
            <a:endParaRPr lang="th-TH" dirty="0"/>
          </a:p>
        </p:txBody>
      </p:sp>
      <p:sp>
        <p:nvSpPr>
          <p:cNvPr id="4" name="ตัวแทนหมายเลขภาพนิ่ง 3"/>
          <p:cNvSpPr>
            <a:spLocks noGrp="1"/>
          </p:cNvSpPr>
          <p:nvPr>
            <p:ph type="sldNum" sz="quarter" idx="10"/>
          </p:nvPr>
        </p:nvSpPr>
        <p:spPr/>
        <p:txBody>
          <a:bodyPr/>
          <a:lstStyle/>
          <a:p>
            <a:fld id="{2F4E44CF-715C-423F-A049-5768AF687421}" type="slidenum">
              <a:rPr lang="en-US" smtClean="0"/>
              <a:t>17</a:t>
            </a:fld>
            <a:endParaRPr lang="en-US"/>
          </a:p>
        </p:txBody>
      </p:sp>
    </p:spTree>
    <p:extLst>
      <p:ext uri="{BB962C8B-B14F-4D97-AF65-F5344CB8AC3E}">
        <p14:creationId xmlns:p14="http://schemas.microsoft.com/office/powerpoint/2010/main" val="12065579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FF225CC-E843-4F2C-97A8-C50D1EDC1038}" type="slidenum">
              <a:rPr lang="en-US"/>
              <a:pPr/>
              <a:t>19</a:t>
            </a:fld>
            <a:endParaRPr lang="en-US"/>
          </a:p>
        </p:txBody>
      </p:sp>
      <p:sp>
        <p:nvSpPr>
          <p:cNvPr id="20482" name="Rectangle 2"/>
          <p:cNvSpPr>
            <a:spLocks noGrp="1" noRot="1" noChangeAspect="1" noChangeArrowheads="1" noTextEdit="1"/>
          </p:cNvSpPr>
          <p:nvPr>
            <p:ph type="sldImg"/>
          </p:nvPr>
        </p:nvSpPr>
        <p:spPr>
          <a:ln/>
        </p:spPr>
      </p:sp>
      <p:sp>
        <p:nvSpPr>
          <p:cNvPr id="20483" name="Rectangle 3"/>
          <p:cNvSpPr>
            <a:spLocks noGrp="1" noChangeArrowheads="1"/>
          </p:cNvSpPr>
          <p:nvPr>
            <p:ph type="body" idx="1"/>
          </p:nvPr>
        </p:nvSpPr>
        <p:spPr>
          <a:xfrm>
            <a:off x="914400" y="4343400"/>
            <a:ext cx="5029200" cy="4114800"/>
          </a:xfrm>
        </p:spPr>
        <p:txBody>
          <a:bodyPr/>
          <a:lstStyle/>
          <a:p>
            <a:r>
              <a:rPr lang="en-US" altLang="en-US"/>
              <a:t>Hockenbury slides (Schulman)</a:t>
            </a:r>
          </a:p>
          <a:p>
            <a:r>
              <a:rPr lang="en-US" altLang="en-US"/>
              <a:t>Key words: modal model of the mind; stage model of memory; long-term memory; working memory; short-term memory; encoding; retrieval</a:t>
            </a:r>
          </a:p>
        </p:txBody>
      </p:sp>
    </p:spTree>
    <p:extLst>
      <p:ext uri="{BB962C8B-B14F-4D97-AF65-F5344CB8AC3E}">
        <p14:creationId xmlns:p14="http://schemas.microsoft.com/office/powerpoint/2010/main" val="14700872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0176073-1F80-4B31-925B-32B2A53B4CC9}" type="slidenum">
              <a:rPr lang="en-US"/>
              <a:pPr/>
              <a:t>20</a:t>
            </a:fld>
            <a:endParaRPr lang="en-US"/>
          </a:p>
        </p:txBody>
      </p:sp>
      <p:sp>
        <p:nvSpPr>
          <p:cNvPr id="24578" name="Rectangle 2"/>
          <p:cNvSpPr>
            <a:spLocks noGrp="1" noRot="1" noChangeAspect="1" noChangeArrowheads="1" noTextEdit="1"/>
          </p:cNvSpPr>
          <p:nvPr>
            <p:ph type="sldImg"/>
          </p:nvPr>
        </p:nvSpPr>
        <p:spPr>
          <a:ln/>
        </p:spPr>
      </p:sp>
      <p:sp>
        <p:nvSpPr>
          <p:cNvPr id="24579" name="Rectangle 3"/>
          <p:cNvSpPr>
            <a:spLocks noGrp="1" noChangeArrowheads="1"/>
          </p:cNvSpPr>
          <p:nvPr>
            <p:ph type="body" idx="1"/>
          </p:nvPr>
        </p:nvSpPr>
        <p:spPr>
          <a:xfrm>
            <a:off x="914400" y="4343400"/>
            <a:ext cx="5029200" cy="4114800"/>
          </a:xfrm>
        </p:spPr>
        <p:txBody>
          <a:bodyPr/>
          <a:lstStyle/>
          <a:p>
            <a:r>
              <a:rPr lang="en-US" altLang="en-US"/>
              <a:t>Hockenbury slides (Schulman)</a:t>
            </a:r>
          </a:p>
          <a:p>
            <a:r>
              <a:rPr lang="en-US" altLang="en-US"/>
              <a:t>Key words: modal model of the mind; stage model of memory; long-term memory; working memory; short-term memory; encoding; retrieval</a:t>
            </a:r>
          </a:p>
        </p:txBody>
      </p:sp>
    </p:spTree>
    <p:extLst>
      <p:ext uri="{BB962C8B-B14F-4D97-AF65-F5344CB8AC3E}">
        <p14:creationId xmlns:p14="http://schemas.microsoft.com/office/powerpoint/2010/main" val="15644914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Encoding:</a:t>
            </a:r>
            <a:r>
              <a:rPr lang="en-US" baseline="0" dirty="0" smtClean="0"/>
              <a:t> prior knowledge help/ Depth of knowledge</a:t>
            </a:r>
            <a:endParaRPr lang="en-US" dirty="0"/>
          </a:p>
        </p:txBody>
      </p:sp>
      <p:sp>
        <p:nvSpPr>
          <p:cNvPr id="4" name="Slide Number Placeholder 3"/>
          <p:cNvSpPr>
            <a:spLocks noGrp="1"/>
          </p:cNvSpPr>
          <p:nvPr>
            <p:ph type="sldNum" sz="quarter" idx="10"/>
          </p:nvPr>
        </p:nvSpPr>
        <p:spPr/>
        <p:txBody>
          <a:bodyPr/>
          <a:lstStyle/>
          <a:p>
            <a:fld id="{2F4E44CF-715C-423F-A049-5768AF687421}" type="slidenum">
              <a:rPr lang="en-US" smtClean="0"/>
              <a:t>21</a:t>
            </a:fld>
            <a:endParaRPr lang="en-US"/>
          </a:p>
        </p:txBody>
      </p:sp>
    </p:spTree>
    <p:extLst>
      <p:ext uri="{BB962C8B-B14F-4D97-AF65-F5344CB8AC3E}">
        <p14:creationId xmlns:p14="http://schemas.microsoft.com/office/powerpoint/2010/main" val="2362640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smtClean="0">
                <a:solidFill>
                  <a:schemeClr val="tx1"/>
                </a:solidFill>
                <a:effectLst/>
                <a:latin typeface="+mn-lt"/>
                <a:ea typeface="+mn-ea"/>
                <a:cs typeface="+mn-cs"/>
              </a:rPr>
              <a:t>Serial position effect</a:t>
            </a:r>
            <a:r>
              <a:rPr lang="en-US" sz="1200" b="0" i="0" kern="1200" dirty="0" smtClean="0">
                <a:solidFill>
                  <a:schemeClr val="tx1"/>
                </a:solidFill>
                <a:effectLst/>
                <a:latin typeface="+mn-lt"/>
                <a:ea typeface="+mn-ea"/>
                <a:cs typeface="+mn-cs"/>
              </a:rPr>
              <a:t> is the tendency of a person to recall the first and last items in a series best, and the middle items worst.</a:t>
            </a:r>
            <a:r>
              <a:rPr lang="en-US" sz="1200" b="0" i="0" u="none" strike="noStrike" kern="1200" baseline="30000" dirty="0" smtClean="0">
                <a:solidFill>
                  <a:schemeClr val="tx1"/>
                </a:solidFill>
                <a:effectLst/>
                <a:latin typeface="+mn-lt"/>
                <a:ea typeface="+mn-ea"/>
                <a:cs typeface="+mn-cs"/>
                <a:hlinkClick r:id="rId3"/>
              </a:rPr>
              <a:t>[1]</a:t>
            </a:r>
            <a:r>
              <a:rPr lang="en-US" sz="1200" b="0" i="0" kern="1200" dirty="0" smtClean="0">
                <a:solidFill>
                  <a:schemeClr val="tx1"/>
                </a:solidFill>
                <a:effectLst/>
                <a:latin typeface="+mn-lt"/>
                <a:ea typeface="+mn-ea"/>
                <a:cs typeface="+mn-cs"/>
              </a:rPr>
              <a:t> The term was coined by </a:t>
            </a:r>
            <a:r>
              <a:rPr lang="en-US" sz="1200" b="0" i="0" u="none" strike="noStrike" kern="1200" dirty="0" smtClean="0">
                <a:solidFill>
                  <a:schemeClr val="tx1"/>
                </a:solidFill>
                <a:effectLst/>
                <a:latin typeface="+mn-lt"/>
                <a:ea typeface="+mn-ea"/>
                <a:cs typeface="+mn-cs"/>
                <a:hlinkClick r:id="rId4" tooltip="Hermann Ebbinghaus"/>
              </a:rPr>
              <a:t>Hermann </a:t>
            </a:r>
            <a:r>
              <a:rPr lang="en-US" sz="1200" b="0" i="0" u="none" strike="noStrike" kern="1200" dirty="0" err="1" smtClean="0">
                <a:solidFill>
                  <a:schemeClr val="tx1"/>
                </a:solidFill>
                <a:effectLst/>
                <a:latin typeface="+mn-lt"/>
                <a:ea typeface="+mn-ea"/>
                <a:cs typeface="+mn-cs"/>
                <a:hlinkClick r:id="rId4" tooltip="Hermann Ebbinghaus"/>
              </a:rPr>
              <a:t>Ebbinghaus</a:t>
            </a:r>
            <a:r>
              <a:rPr lang="en-US" sz="1200" b="0" i="0" kern="1200" dirty="0" smtClean="0">
                <a:solidFill>
                  <a:schemeClr val="tx1"/>
                </a:solidFill>
                <a:effectLst/>
                <a:latin typeface="+mn-lt"/>
                <a:ea typeface="+mn-ea"/>
                <a:cs typeface="+mn-cs"/>
              </a:rPr>
              <a:t> through studies he performed on himself, refers to the finding that </a:t>
            </a:r>
            <a:r>
              <a:rPr lang="en-US" sz="1200" b="0" i="0" u="none" strike="noStrike" kern="1200" dirty="0" smtClean="0">
                <a:solidFill>
                  <a:schemeClr val="tx1"/>
                </a:solidFill>
                <a:effectLst/>
                <a:latin typeface="+mn-lt"/>
                <a:ea typeface="+mn-ea"/>
                <a:cs typeface="+mn-cs"/>
                <a:hlinkClick r:id="rId5" tooltip="Recollection (Leslie Phillips album)"/>
              </a:rPr>
              <a:t>recall</a:t>
            </a:r>
            <a:r>
              <a:rPr lang="en-US" sz="1200" b="0" i="0" kern="1200" dirty="0" smtClean="0">
                <a:solidFill>
                  <a:schemeClr val="tx1"/>
                </a:solidFill>
                <a:effectLst/>
                <a:latin typeface="+mn-lt"/>
                <a:ea typeface="+mn-ea"/>
                <a:cs typeface="+mn-cs"/>
              </a:rPr>
              <a:t> accuracy varies as a function of an item's position within a study list.</a:t>
            </a:r>
            <a:r>
              <a:rPr lang="en-US" sz="1200" b="0" i="0" u="none" strike="noStrike" kern="1200" baseline="30000" dirty="0" smtClean="0">
                <a:solidFill>
                  <a:schemeClr val="tx1"/>
                </a:solidFill>
                <a:effectLst/>
                <a:latin typeface="+mn-lt"/>
                <a:ea typeface="+mn-ea"/>
                <a:cs typeface="+mn-cs"/>
                <a:hlinkClick r:id="rId6"/>
              </a:rPr>
              <a:t>[2]</a:t>
            </a:r>
            <a:r>
              <a:rPr lang="en-US" sz="1200" b="0" i="0" kern="1200" dirty="0" smtClean="0">
                <a:solidFill>
                  <a:schemeClr val="tx1"/>
                </a:solidFill>
                <a:effectLst/>
                <a:latin typeface="+mn-lt"/>
                <a:ea typeface="+mn-ea"/>
                <a:cs typeface="+mn-cs"/>
              </a:rPr>
              <a:t> When asked to recall a list of items in any order (</a:t>
            </a:r>
            <a:r>
              <a:rPr lang="en-US" sz="1200" b="0" i="0" u="none" strike="noStrike" kern="1200" dirty="0" smtClean="0">
                <a:solidFill>
                  <a:schemeClr val="tx1"/>
                </a:solidFill>
                <a:effectLst/>
                <a:latin typeface="+mn-lt"/>
                <a:ea typeface="+mn-ea"/>
                <a:cs typeface="+mn-cs"/>
                <a:hlinkClick r:id="rId7" tooltip="Free recall"/>
              </a:rPr>
              <a:t>free recall</a:t>
            </a:r>
            <a:r>
              <a:rPr lang="en-US" sz="1200" b="0" i="0" kern="1200" dirty="0" smtClean="0">
                <a:solidFill>
                  <a:schemeClr val="tx1"/>
                </a:solidFill>
                <a:effectLst/>
                <a:latin typeface="+mn-lt"/>
                <a:ea typeface="+mn-ea"/>
                <a:cs typeface="+mn-cs"/>
              </a:rPr>
              <a:t>), people tend to begin recall with the end of the list, recalling those items best (the </a:t>
            </a:r>
            <a:r>
              <a:rPr lang="en-US" sz="1200" b="1" i="0" kern="1200" dirty="0" err="1" smtClean="0">
                <a:solidFill>
                  <a:schemeClr val="tx1"/>
                </a:solidFill>
                <a:effectLst/>
                <a:latin typeface="+mn-lt"/>
                <a:ea typeface="+mn-ea"/>
                <a:cs typeface="+mn-cs"/>
              </a:rPr>
              <a:t>recency</a:t>
            </a:r>
            <a:r>
              <a:rPr lang="en-US" sz="1200" b="1" i="0" kern="1200" dirty="0" smtClean="0">
                <a:solidFill>
                  <a:schemeClr val="tx1"/>
                </a:solidFill>
                <a:effectLst/>
                <a:latin typeface="+mn-lt"/>
                <a:ea typeface="+mn-ea"/>
                <a:cs typeface="+mn-cs"/>
              </a:rPr>
              <a:t> effect</a:t>
            </a:r>
            <a:r>
              <a:rPr lang="en-US" sz="1200" b="0" i="0" kern="1200" dirty="0" smtClean="0">
                <a:solidFill>
                  <a:schemeClr val="tx1"/>
                </a:solidFill>
                <a:effectLst/>
                <a:latin typeface="+mn-lt"/>
                <a:ea typeface="+mn-ea"/>
                <a:cs typeface="+mn-cs"/>
              </a:rPr>
              <a:t>). Among earlier list items, the first few items are recalled more frequently than the middle items (the </a:t>
            </a:r>
            <a:r>
              <a:rPr lang="en-US" sz="1200" b="1" i="0" kern="1200" dirty="0" smtClean="0">
                <a:solidFill>
                  <a:schemeClr val="tx1"/>
                </a:solidFill>
                <a:effectLst/>
                <a:latin typeface="+mn-lt"/>
                <a:ea typeface="+mn-ea"/>
                <a:cs typeface="+mn-cs"/>
              </a:rPr>
              <a:t>primacy effect</a:t>
            </a:r>
            <a:r>
              <a:rPr lang="en-US" sz="1200" b="0" i="0" kern="1200" dirty="0" smtClean="0">
                <a:solidFill>
                  <a:schemeClr val="tx1"/>
                </a:solidFill>
                <a:effectLst/>
                <a:latin typeface="+mn-lt"/>
                <a:ea typeface="+mn-ea"/>
                <a:cs typeface="+mn-cs"/>
              </a:rPr>
              <a:t>).</a:t>
            </a:r>
            <a:r>
              <a:rPr lang="en-US" sz="1200" b="0" i="0" u="none" strike="noStrike" kern="1200" baseline="30000" dirty="0" smtClean="0">
                <a:solidFill>
                  <a:schemeClr val="tx1"/>
                </a:solidFill>
                <a:effectLst/>
                <a:latin typeface="+mn-lt"/>
                <a:ea typeface="+mn-ea"/>
                <a:cs typeface="+mn-cs"/>
                <a:hlinkClick r:id="rId8"/>
              </a:rPr>
              <a:t>[3]</a:t>
            </a:r>
            <a:r>
              <a:rPr lang="en-US" sz="1200" b="0" i="0" u="none" strike="noStrike" kern="1200" baseline="30000" dirty="0" smtClean="0">
                <a:solidFill>
                  <a:schemeClr val="tx1"/>
                </a:solidFill>
                <a:effectLst/>
                <a:latin typeface="+mn-lt"/>
                <a:ea typeface="+mn-ea"/>
                <a:cs typeface="+mn-cs"/>
                <a:hlinkClick r:id="rId9"/>
              </a:rPr>
              <a:t>[4]</a:t>
            </a:r>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One suggested reason for the primacy effect is that </a:t>
            </a:r>
            <a:r>
              <a:rPr lang="en-US" sz="1200" b="0" i="0" u="sng" kern="1200" dirty="0" smtClean="0">
                <a:solidFill>
                  <a:schemeClr val="tx1"/>
                </a:solidFill>
                <a:effectLst/>
                <a:latin typeface="+mn-lt"/>
                <a:ea typeface="+mn-ea"/>
                <a:cs typeface="+mn-cs"/>
              </a:rPr>
              <a:t>the initial items presented are most effectively stored </a:t>
            </a:r>
            <a:r>
              <a:rPr lang="en-US" sz="1200" b="0" i="0" kern="1200" dirty="0" smtClean="0">
                <a:solidFill>
                  <a:schemeClr val="tx1"/>
                </a:solidFill>
                <a:effectLst/>
                <a:latin typeface="+mn-lt"/>
                <a:ea typeface="+mn-ea"/>
                <a:cs typeface="+mn-cs"/>
              </a:rPr>
              <a:t>in </a:t>
            </a:r>
            <a:r>
              <a:rPr lang="en-US" sz="1200" b="0" i="0" u="none" strike="noStrike" kern="1200" dirty="0" smtClean="0">
                <a:solidFill>
                  <a:schemeClr val="tx1"/>
                </a:solidFill>
                <a:effectLst/>
                <a:latin typeface="+mn-lt"/>
                <a:ea typeface="+mn-ea"/>
                <a:cs typeface="+mn-cs"/>
                <a:hlinkClick r:id="rId10" tooltip="Long-term memory"/>
              </a:rPr>
              <a:t>long-term </a:t>
            </a:r>
            <a:r>
              <a:rPr lang="en-US" sz="1200" b="0" i="0" u="none" strike="noStrike" kern="1200" dirty="0" err="1" smtClean="0">
                <a:solidFill>
                  <a:schemeClr val="tx1"/>
                </a:solidFill>
                <a:effectLst/>
                <a:latin typeface="+mn-lt"/>
                <a:ea typeface="+mn-ea"/>
                <a:cs typeface="+mn-cs"/>
                <a:hlinkClick r:id="rId10" tooltip="Long-term memory"/>
              </a:rPr>
              <a:t>memory</a:t>
            </a:r>
            <a:r>
              <a:rPr lang="en-US" sz="1200" b="0" i="0" kern="1200" dirty="0" err="1" smtClean="0">
                <a:solidFill>
                  <a:schemeClr val="tx1"/>
                </a:solidFill>
                <a:effectLst/>
                <a:latin typeface="+mn-lt"/>
                <a:ea typeface="+mn-ea"/>
                <a:cs typeface="+mn-cs"/>
              </a:rPr>
              <a:t>because</a:t>
            </a:r>
            <a:r>
              <a:rPr lang="en-US" sz="1200" b="0" i="0" kern="1200" dirty="0" smtClean="0">
                <a:solidFill>
                  <a:schemeClr val="tx1"/>
                </a:solidFill>
                <a:effectLst/>
                <a:latin typeface="+mn-lt"/>
                <a:ea typeface="+mn-ea"/>
                <a:cs typeface="+mn-cs"/>
              </a:rPr>
              <a:t> of the greater amount of processing devoted to them. (The first list item can be rehearsed by itself; the second must be rehearsed along with the first, the third along with the first and second, and so on.) The primacy effect is reduced when items are presented quickly and is enhanced when presented slowly (factors that reduce and enhance processing of each item and thus permanent storage). Longer presentation lists have been found to reduce the primacy effect</a:t>
            </a:r>
          </a:p>
          <a:p>
            <a:endParaRPr lang="en-US" dirty="0"/>
          </a:p>
        </p:txBody>
      </p:sp>
      <p:sp>
        <p:nvSpPr>
          <p:cNvPr id="4" name="Slide Number Placeholder 3"/>
          <p:cNvSpPr>
            <a:spLocks noGrp="1"/>
          </p:cNvSpPr>
          <p:nvPr>
            <p:ph type="sldNum" sz="quarter" idx="10"/>
          </p:nvPr>
        </p:nvSpPr>
        <p:spPr/>
        <p:txBody>
          <a:bodyPr/>
          <a:lstStyle/>
          <a:p>
            <a:fld id="{2F4E44CF-715C-423F-A049-5768AF687421}" type="slidenum">
              <a:rPr lang="en-US" smtClean="0"/>
              <a:t>24</a:t>
            </a:fld>
            <a:endParaRPr lang="en-US"/>
          </a:p>
        </p:txBody>
      </p:sp>
    </p:spTree>
    <p:extLst>
      <p:ext uri="{BB962C8B-B14F-4D97-AF65-F5344CB8AC3E}">
        <p14:creationId xmlns:p14="http://schemas.microsoft.com/office/powerpoint/2010/main" val="6048055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One theorized reason for the </a:t>
            </a:r>
            <a:r>
              <a:rPr lang="en-US" sz="1200" b="0" i="0" kern="1200" dirty="0" err="1" smtClean="0">
                <a:solidFill>
                  <a:schemeClr val="tx1"/>
                </a:solidFill>
                <a:effectLst/>
                <a:latin typeface="+mn-lt"/>
                <a:ea typeface="+mn-ea"/>
                <a:cs typeface="+mn-cs"/>
              </a:rPr>
              <a:t>recency</a:t>
            </a:r>
            <a:r>
              <a:rPr lang="en-US" sz="1200" b="0" i="0" kern="1200" dirty="0" smtClean="0">
                <a:solidFill>
                  <a:schemeClr val="tx1"/>
                </a:solidFill>
                <a:effectLst/>
                <a:latin typeface="+mn-lt"/>
                <a:ea typeface="+mn-ea"/>
                <a:cs typeface="+mn-cs"/>
              </a:rPr>
              <a:t> effect is that these items are still present in </a:t>
            </a:r>
            <a:r>
              <a:rPr lang="en-US" sz="1200" b="0" i="0" u="none" strike="noStrike" kern="1200" dirty="0" smtClean="0">
                <a:solidFill>
                  <a:schemeClr val="tx1"/>
                </a:solidFill>
                <a:effectLst/>
                <a:latin typeface="+mn-lt"/>
                <a:ea typeface="+mn-ea"/>
                <a:cs typeface="+mn-cs"/>
                <a:hlinkClick r:id="rId3" tooltip="Working memory"/>
              </a:rPr>
              <a:t>working memory</a:t>
            </a:r>
            <a:r>
              <a:rPr lang="en-US" sz="1200" b="0" i="0" kern="1200" dirty="0" smtClean="0">
                <a:solidFill>
                  <a:schemeClr val="tx1"/>
                </a:solidFill>
                <a:effectLst/>
                <a:latin typeface="+mn-lt"/>
                <a:ea typeface="+mn-ea"/>
                <a:cs typeface="+mn-cs"/>
              </a:rPr>
              <a:t> when recall is solicited. Items that benefit from neither (the middle items) are recalled most poorly. An additional explanation for the </a:t>
            </a:r>
            <a:r>
              <a:rPr lang="en-US" sz="1200" b="0" i="0" kern="1200" dirty="0" err="1" smtClean="0">
                <a:solidFill>
                  <a:schemeClr val="tx1"/>
                </a:solidFill>
                <a:effectLst/>
                <a:latin typeface="+mn-lt"/>
                <a:ea typeface="+mn-ea"/>
                <a:cs typeface="+mn-cs"/>
              </a:rPr>
              <a:t>recency</a:t>
            </a:r>
            <a:r>
              <a:rPr lang="en-US" sz="1200" b="0" i="0" kern="1200" dirty="0" smtClean="0">
                <a:solidFill>
                  <a:schemeClr val="tx1"/>
                </a:solidFill>
                <a:effectLst/>
                <a:latin typeface="+mn-lt"/>
                <a:ea typeface="+mn-ea"/>
                <a:cs typeface="+mn-cs"/>
              </a:rPr>
              <a:t> effect is related to temporal context: if tested immediately after rehearsal, the current temporal context can serve as a retrieval cue, which would predict more recent items to have a higher likelihood of recall than items that were studied in a different temporal context (earlier in the list).</a:t>
            </a:r>
            <a:r>
              <a:rPr lang="en-US" sz="1200" b="0" i="0" u="none" strike="noStrike" kern="1200" baseline="30000" dirty="0" smtClean="0">
                <a:solidFill>
                  <a:schemeClr val="tx1"/>
                </a:solidFill>
                <a:effectLst/>
                <a:latin typeface="+mn-lt"/>
                <a:ea typeface="+mn-ea"/>
                <a:cs typeface="+mn-cs"/>
                <a:hlinkClick r:id="rId4"/>
              </a:rPr>
              <a:t>[5]</a:t>
            </a:r>
            <a:r>
              <a:rPr lang="en-US" sz="1200" b="0" i="0" kern="1200" dirty="0" smtClean="0">
                <a:solidFill>
                  <a:schemeClr val="tx1"/>
                </a:solidFill>
                <a:effectLst/>
                <a:latin typeface="+mn-lt"/>
                <a:ea typeface="+mn-ea"/>
                <a:cs typeface="+mn-cs"/>
              </a:rPr>
              <a:t> The </a:t>
            </a:r>
            <a:r>
              <a:rPr lang="en-US" sz="1200" b="0" i="0" kern="1200" dirty="0" err="1" smtClean="0">
                <a:solidFill>
                  <a:schemeClr val="tx1"/>
                </a:solidFill>
                <a:effectLst/>
                <a:latin typeface="+mn-lt"/>
                <a:ea typeface="+mn-ea"/>
                <a:cs typeface="+mn-cs"/>
              </a:rPr>
              <a:t>recency</a:t>
            </a:r>
            <a:r>
              <a:rPr lang="en-US" sz="1200" b="0" i="0" kern="1200" dirty="0" smtClean="0">
                <a:solidFill>
                  <a:schemeClr val="tx1"/>
                </a:solidFill>
                <a:effectLst/>
                <a:latin typeface="+mn-lt"/>
                <a:ea typeface="+mn-ea"/>
                <a:cs typeface="+mn-cs"/>
              </a:rPr>
              <a:t> effect is reduced when an interfering task is given. Intervening tasks involve working memory, as the distractor activity, if exceeding 15 to 30 seconds in duration, can cancel out the </a:t>
            </a:r>
            <a:r>
              <a:rPr lang="en-US" sz="1200" b="0" i="0" kern="1200" dirty="0" err="1" smtClean="0">
                <a:solidFill>
                  <a:schemeClr val="tx1"/>
                </a:solidFill>
                <a:effectLst/>
                <a:latin typeface="+mn-lt"/>
                <a:ea typeface="+mn-ea"/>
                <a:cs typeface="+mn-cs"/>
              </a:rPr>
              <a:t>recency</a:t>
            </a:r>
            <a:r>
              <a:rPr lang="en-US" sz="1200" b="0" i="0" kern="1200" dirty="0" smtClean="0">
                <a:solidFill>
                  <a:schemeClr val="tx1"/>
                </a:solidFill>
                <a:effectLst/>
                <a:latin typeface="+mn-lt"/>
                <a:ea typeface="+mn-ea"/>
                <a:cs typeface="+mn-cs"/>
              </a:rPr>
              <a:t> effect.</a:t>
            </a:r>
            <a:r>
              <a:rPr lang="en-US" sz="1200" b="0" i="0" u="none" strike="noStrike" kern="1200" baseline="30000" dirty="0" smtClean="0">
                <a:solidFill>
                  <a:schemeClr val="tx1"/>
                </a:solidFill>
                <a:effectLst/>
                <a:latin typeface="+mn-lt"/>
                <a:ea typeface="+mn-ea"/>
                <a:cs typeface="+mn-cs"/>
                <a:hlinkClick r:id="rId5"/>
              </a:rPr>
              <a:t>[6]</a:t>
            </a:r>
            <a:r>
              <a:rPr lang="en-US" sz="1200" b="0" i="0" kern="1200" dirty="0" smtClean="0">
                <a:solidFill>
                  <a:schemeClr val="tx1"/>
                </a:solidFill>
                <a:effectLst/>
                <a:latin typeface="+mn-lt"/>
                <a:ea typeface="+mn-ea"/>
                <a:cs typeface="+mn-cs"/>
              </a:rPr>
              <a:t> Additionally, if recall comes immediately after test, the </a:t>
            </a:r>
            <a:r>
              <a:rPr lang="en-US" sz="1200" b="0" i="0" kern="1200" dirty="0" err="1" smtClean="0">
                <a:solidFill>
                  <a:schemeClr val="tx1"/>
                </a:solidFill>
                <a:effectLst/>
                <a:latin typeface="+mn-lt"/>
                <a:ea typeface="+mn-ea"/>
                <a:cs typeface="+mn-cs"/>
              </a:rPr>
              <a:t>recency</a:t>
            </a:r>
            <a:r>
              <a:rPr lang="en-US" sz="1200" b="0" i="0" kern="1200" dirty="0" smtClean="0">
                <a:solidFill>
                  <a:schemeClr val="tx1"/>
                </a:solidFill>
                <a:effectLst/>
                <a:latin typeface="+mn-lt"/>
                <a:ea typeface="+mn-ea"/>
                <a:cs typeface="+mn-cs"/>
              </a:rPr>
              <a:t> effect is consistent regardless of the length of the studied list,</a:t>
            </a:r>
            <a:r>
              <a:rPr lang="en-US" sz="1200" b="0" i="0" u="none" strike="noStrike" kern="1200" baseline="30000" dirty="0" smtClean="0">
                <a:solidFill>
                  <a:schemeClr val="tx1"/>
                </a:solidFill>
                <a:effectLst/>
                <a:latin typeface="+mn-lt"/>
                <a:ea typeface="+mn-ea"/>
                <a:cs typeface="+mn-cs"/>
                <a:hlinkClick r:id="rId6"/>
              </a:rPr>
              <a:t>[4]</a:t>
            </a:r>
            <a:r>
              <a:rPr lang="en-US" sz="1200" b="0" i="0" kern="1200" dirty="0" smtClean="0">
                <a:solidFill>
                  <a:schemeClr val="tx1"/>
                </a:solidFill>
                <a:effectLst/>
                <a:latin typeface="+mn-lt"/>
                <a:ea typeface="+mn-ea"/>
                <a:cs typeface="+mn-cs"/>
              </a:rPr>
              <a:t> or presentation rate.</a:t>
            </a:r>
            <a:r>
              <a:rPr lang="en-US" sz="1200" b="0" i="0" u="none" strike="noStrike" kern="1200" baseline="30000" dirty="0" smtClean="0">
                <a:solidFill>
                  <a:schemeClr val="tx1"/>
                </a:solidFill>
                <a:effectLst/>
                <a:latin typeface="+mn-lt"/>
                <a:ea typeface="+mn-ea"/>
                <a:cs typeface="+mn-cs"/>
                <a:hlinkClick r:id="rId7"/>
              </a:rPr>
              <a:t>[7]</a:t>
            </a:r>
            <a:endParaRPr lang="en-US" sz="1200" b="0" i="0" kern="1200" dirty="0" smtClean="0">
              <a:solidFill>
                <a:schemeClr val="tx1"/>
              </a:solidFill>
              <a:effectLst/>
              <a:latin typeface="+mn-lt"/>
              <a:ea typeface="+mn-ea"/>
              <a:cs typeface="+mn-cs"/>
            </a:endParaRPr>
          </a:p>
          <a:p>
            <a:r>
              <a:rPr lang="en-US" sz="1200" b="0" i="0" u="none" strike="noStrike" kern="1200" dirty="0" smtClean="0">
                <a:solidFill>
                  <a:schemeClr val="tx1"/>
                </a:solidFill>
                <a:effectLst/>
                <a:latin typeface="+mn-lt"/>
                <a:ea typeface="+mn-ea"/>
                <a:cs typeface="+mn-cs"/>
                <a:hlinkClick r:id="rId8" tooltip="Amnesiacs"/>
              </a:rPr>
              <a:t>Amnesiacs</a:t>
            </a:r>
            <a:r>
              <a:rPr lang="en-US" sz="1200" b="0" i="0" kern="1200" dirty="0" smtClean="0">
                <a:solidFill>
                  <a:schemeClr val="tx1"/>
                </a:solidFill>
                <a:effectLst/>
                <a:latin typeface="+mn-lt"/>
                <a:ea typeface="+mn-ea"/>
                <a:cs typeface="+mn-cs"/>
              </a:rPr>
              <a:t> with poor ability to form permanent long-term memories do not show a primacy effect, but do show a </a:t>
            </a:r>
            <a:r>
              <a:rPr lang="en-US" sz="1200" b="0" i="0" kern="1200" dirty="0" err="1" smtClean="0">
                <a:solidFill>
                  <a:schemeClr val="tx1"/>
                </a:solidFill>
                <a:effectLst/>
                <a:latin typeface="+mn-lt"/>
                <a:ea typeface="+mn-ea"/>
                <a:cs typeface="+mn-cs"/>
              </a:rPr>
              <a:t>recency</a:t>
            </a:r>
            <a:r>
              <a:rPr lang="en-US" sz="1200" b="0" i="0" kern="1200" dirty="0" smtClean="0">
                <a:solidFill>
                  <a:schemeClr val="tx1"/>
                </a:solidFill>
                <a:effectLst/>
                <a:latin typeface="+mn-lt"/>
                <a:ea typeface="+mn-ea"/>
                <a:cs typeface="+mn-cs"/>
              </a:rPr>
              <a:t> effect if recall comes immediately after study.</a:t>
            </a:r>
            <a:r>
              <a:rPr lang="en-US" sz="1200" b="0" i="0" u="none" strike="noStrike" kern="1200" baseline="30000" dirty="0" smtClean="0">
                <a:solidFill>
                  <a:schemeClr val="tx1"/>
                </a:solidFill>
                <a:effectLst/>
                <a:latin typeface="+mn-lt"/>
                <a:ea typeface="+mn-ea"/>
                <a:cs typeface="+mn-cs"/>
                <a:hlinkClick r:id="rId9"/>
              </a:rPr>
              <a:t>[8]</a:t>
            </a:r>
            <a:r>
              <a:rPr lang="en-US" sz="1200" b="0" i="0" kern="1200" dirty="0" smtClean="0">
                <a:solidFill>
                  <a:schemeClr val="tx1"/>
                </a:solidFill>
                <a:effectLst/>
                <a:latin typeface="+mn-lt"/>
                <a:ea typeface="+mn-ea"/>
                <a:cs typeface="+mn-cs"/>
              </a:rPr>
              <a:t> People with </a:t>
            </a:r>
            <a:r>
              <a:rPr lang="en-US" sz="1200" b="0" i="0" u="none" strike="noStrike" kern="1200" dirty="0" smtClean="0">
                <a:solidFill>
                  <a:schemeClr val="tx1"/>
                </a:solidFill>
                <a:effectLst/>
                <a:latin typeface="+mn-lt"/>
                <a:ea typeface="+mn-ea"/>
                <a:cs typeface="+mn-cs"/>
                <a:hlinkClick r:id="rId10" tooltip="Alzheimer's disease"/>
              </a:rPr>
              <a:t>Alzheimer's Disease</a:t>
            </a:r>
            <a:r>
              <a:rPr lang="en-US" sz="1200" b="0" i="0" kern="1200" dirty="0" smtClean="0">
                <a:solidFill>
                  <a:schemeClr val="tx1"/>
                </a:solidFill>
                <a:effectLst/>
                <a:latin typeface="+mn-lt"/>
                <a:ea typeface="+mn-ea"/>
                <a:cs typeface="+mn-cs"/>
              </a:rPr>
              <a:t> exhibit a reduced primacy effect but do not produce a </a:t>
            </a:r>
            <a:r>
              <a:rPr lang="en-US" sz="1200" b="0" i="0" kern="1200" dirty="0" err="1" smtClean="0">
                <a:solidFill>
                  <a:schemeClr val="tx1"/>
                </a:solidFill>
                <a:effectLst/>
                <a:latin typeface="+mn-lt"/>
                <a:ea typeface="+mn-ea"/>
                <a:cs typeface="+mn-cs"/>
              </a:rPr>
              <a:t>recency</a:t>
            </a:r>
            <a:r>
              <a:rPr lang="en-US" sz="1200" b="0" i="0" kern="1200" dirty="0" smtClean="0">
                <a:solidFill>
                  <a:schemeClr val="tx1"/>
                </a:solidFill>
                <a:effectLst/>
                <a:latin typeface="+mn-lt"/>
                <a:ea typeface="+mn-ea"/>
                <a:cs typeface="+mn-cs"/>
              </a:rPr>
              <a:t> effect in recall.</a:t>
            </a:r>
          </a:p>
          <a:p>
            <a:endParaRPr lang="en-US" dirty="0"/>
          </a:p>
        </p:txBody>
      </p:sp>
      <p:sp>
        <p:nvSpPr>
          <p:cNvPr id="4" name="Slide Number Placeholder 3"/>
          <p:cNvSpPr>
            <a:spLocks noGrp="1"/>
          </p:cNvSpPr>
          <p:nvPr>
            <p:ph type="sldNum" sz="quarter" idx="10"/>
          </p:nvPr>
        </p:nvSpPr>
        <p:spPr/>
        <p:txBody>
          <a:bodyPr/>
          <a:lstStyle/>
          <a:p>
            <a:fld id="{2F4E44CF-715C-423F-A049-5768AF687421}" type="slidenum">
              <a:rPr lang="en-US" smtClean="0"/>
              <a:t>25</a:t>
            </a:fld>
            <a:endParaRPr lang="en-US"/>
          </a:p>
        </p:txBody>
      </p:sp>
    </p:spTree>
    <p:extLst>
      <p:ext uri="{BB962C8B-B14F-4D97-AF65-F5344CB8AC3E}">
        <p14:creationId xmlns:p14="http://schemas.microsoft.com/office/powerpoint/2010/main" val="34394087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Implicit 1) difficult to convey to others 2) may be acquired without awareness 3) require several repetitions</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r>
              <a:rPr lang="en-US" dirty="0" smtClean="0"/>
              <a:t>Explicit – 1) easy to communicate 2) learned</a:t>
            </a:r>
            <a:r>
              <a:rPr lang="en-US" baseline="0" dirty="0" smtClean="0"/>
              <a:t> in a single experience 3) consciously accessible</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2F4E44CF-715C-423F-A049-5768AF687421}" type="slidenum">
              <a:rPr lang="en-US" smtClean="0"/>
              <a:t>28</a:t>
            </a:fld>
            <a:endParaRPr lang="en-US"/>
          </a:p>
        </p:txBody>
      </p:sp>
    </p:spTree>
    <p:extLst>
      <p:ext uri="{BB962C8B-B14F-4D97-AF65-F5344CB8AC3E}">
        <p14:creationId xmlns:p14="http://schemas.microsoft.com/office/powerpoint/2010/main" val="15136946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2F4E44CF-715C-423F-A049-5768AF687421}" type="slidenum">
              <a:rPr lang="en-US" smtClean="0"/>
              <a:t>29</a:t>
            </a:fld>
            <a:endParaRPr lang="en-US"/>
          </a:p>
        </p:txBody>
      </p:sp>
    </p:spTree>
    <p:extLst>
      <p:ext uri="{BB962C8B-B14F-4D97-AF65-F5344CB8AC3E}">
        <p14:creationId xmlns:p14="http://schemas.microsoft.com/office/powerpoint/2010/main" val="40482986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Declarative: memories that you are consciously aware of</a:t>
            </a:r>
            <a:r>
              <a:rPr lang="en-US" baseline="0" dirty="0" smtClean="0"/>
              <a:t> and can communicate </a:t>
            </a:r>
            <a:r>
              <a:rPr lang="en-US" baseline="0" dirty="0" err="1" smtClean="0"/>
              <a:t>flexiblt</a:t>
            </a:r>
            <a:r>
              <a:rPr lang="en-US" baseline="0" dirty="0" smtClean="0"/>
              <a:t>, can be learned quickly</a:t>
            </a:r>
          </a:p>
          <a:p>
            <a:r>
              <a:rPr lang="en-US" baseline="0" dirty="0" err="1" smtClean="0"/>
              <a:t>Nondeclarative</a:t>
            </a:r>
            <a:r>
              <a:rPr lang="en-US" baseline="0" dirty="0" smtClean="0"/>
              <a:t> – memories for habits skills and procedures not flexible and often unconscious requires </a:t>
            </a:r>
            <a:r>
              <a:rPr lang="en-US" baseline="0" dirty="0" err="1" smtClean="0"/>
              <a:t>sunstantial</a:t>
            </a:r>
            <a:r>
              <a:rPr lang="en-US" baseline="0" dirty="0" smtClean="0"/>
              <a:t> practice</a:t>
            </a:r>
          </a:p>
          <a:p>
            <a:endParaRPr lang="en-US" baseline="0" dirty="0" smtClean="0"/>
          </a:p>
          <a:p>
            <a:r>
              <a:rPr lang="en-US" baseline="0" dirty="0" smtClean="0"/>
              <a:t>Episodic – autobiographical memories of </a:t>
            </a:r>
            <a:r>
              <a:rPr lang="en-US" baseline="0" dirty="0" err="1" smtClean="0"/>
              <a:t>yur</a:t>
            </a:r>
            <a:r>
              <a:rPr lang="en-US" baseline="0" dirty="0" smtClean="0"/>
              <a:t> own life</a:t>
            </a:r>
          </a:p>
          <a:p>
            <a:r>
              <a:rPr lang="en-US" baseline="0" dirty="0" smtClean="0"/>
              <a:t>Semantic memories of facts and general knowledge</a:t>
            </a:r>
            <a:endParaRPr lang="en-US" dirty="0"/>
          </a:p>
        </p:txBody>
      </p:sp>
      <p:sp>
        <p:nvSpPr>
          <p:cNvPr id="4" name="Slide Number Placeholder 3"/>
          <p:cNvSpPr>
            <a:spLocks noGrp="1"/>
          </p:cNvSpPr>
          <p:nvPr>
            <p:ph type="sldNum" sz="quarter" idx="10"/>
          </p:nvPr>
        </p:nvSpPr>
        <p:spPr/>
        <p:txBody>
          <a:bodyPr/>
          <a:lstStyle/>
          <a:p>
            <a:fld id="{2F4E44CF-715C-423F-A049-5768AF687421}" type="slidenum">
              <a:rPr lang="en-US" smtClean="0"/>
              <a:t>34</a:t>
            </a:fld>
            <a:endParaRPr lang="en-US"/>
          </a:p>
        </p:txBody>
      </p:sp>
    </p:spTree>
    <p:extLst>
      <p:ext uri="{BB962C8B-B14F-4D97-AF65-F5344CB8AC3E}">
        <p14:creationId xmlns:p14="http://schemas.microsoft.com/office/powerpoint/2010/main" val="25616479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ภาพนิ่ง 1"/>
          <p:cNvSpPr>
            <a:spLocks noGrp="1" noRot="1" noChangeAspect="1"/>
          </p:cNvSpPr>
          <p:nvPr>
            <p:ph type="sldImg"/>
          </p:nvPr>
        </p:nvSpPr>
        <p:spPr/>
      </p:sp>
      <p:sp>
        <p:nvSpPr>
          <p:cNvPr id="3" name="ตัวแทนบันทึกย่อ 2"/>
          <p:cNvSpPr>
            <a:spLocks noGrp="1"/>
          </p:cNvSpPr>
          <p:nvPr>
            <p:ph type="body" idx="1"/>
          </p:nvPr>
        </p:nvSpPr>
        <p:spPr/>
        <p:txBody>
          <a:bodyPr/>
          <a:lstStyle/>
          <a:p>
            <a:endParaRPr lang="th-TH" dirty="0"/>
          </a:p>
        </p:txBody>
      </p:sp>
      <p:sp>
        <p:nvSpPr>
          <p:cNvPr id="4" name="ตัวแทนหมายเลขภาพนิ่ง 3"/>
          <p:cNvSpPr>
            <a:spLocks noGrp="1"/>
          </p:cNvSpPr>
          <p:nvPr>
            <p:ph type="sldNum" sz="quarter" idx="10"/>
          </p:nvPr>
        </p:nvSpPr>
        <p:spPr/>
        <p:txBody>
          <a:bodyPr/>
          <a:lstStyle/>
          <a:p>
            <a:fld id="{2F4E44CF-715C-423F-A049-5768AF687421}" type="slidenum">
              <a:rPr lang="en-US" smtClean="0"/>
              <a:t>37</a:t>
            </a:fld>
            <a:endParaRPr lang="en-US"/>
          </a:p>
        </p:txBody>
      </p:sp>
    </p:spTree>
    <p:extLst>
      <p:ext uri="{BB962C8B-B14F-4D97-AF65-F5344CB8AC3E}">
        <p14:creationId xmlns:p14="http://schemas.microsoft.com/office/powerpoint/2010/main" val="26918974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Forgetting/ interference/ misattribution/</a:t>
            </a:r>
            <a:r>
              <a:rPr lang="en-US" baseline="0" dirty="0" smtClean="0"/>
              <a:t> false memory</a:t>
            </a:r>
            <a:endParaRPr lang="en-US" dirty="0"/>
          </a:p>
        </p:txBody>
      </p:sp>
      <p:sp>
        <p:nvSpPr>
          <p:cNvPr id="4" name="Slide Number Placeholder 3"/>
          <p:cNvSpPr>
            <a:spLocks noGrp="1"/>
          </p:cNvSpPr>
          <p:nvPr>
            <p:ph type="sldNum" sz="quarter" idx="10"/>
          </p:nvPr>
        </p:nvSpPr>
        <p:spPr/>
        <p:txBody>
          <a:bodyPr/>
          <a:lstStyle/>
          <a:p>
            <a:fld id="{2F4E44CF-715C-423F-A049-5768AF687421}" type="slidenum">
              <a:rPr lang="en-US" smtClean="0"/>
              <a:t>40</a:t>
            </a:fld>
            <a:endParaRPr lang="en-US"/>
          </a:p>
        </p:txBody>
      </p:sp>
    </p:spTree>
    <p:extLst>
      <p:ext uri="{BB962C8B-B14F-4D97-AF65-F5344CB8AC3E}">
        <p14:creationId xmlns:p14="http://schemas.microsoft.com/office/powerpoint/2010/main" val="34943718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1. I have trouble recalling my old phone number, because I get it mixed up with my new number.</a:t>
            </a:r>
          </a:p>
          <a:p>
            <a:r>
              <a:rPr lang="en-US" sz="1200" b="0" i="0" kern="1200" dirty="0" smtClean="0">
                <a:solidFill>
                  <a:schemeClr val="tx1"/>
                </a:solidFill>
                <a:effectLst/>
                <a:latin typeface="+mn-lt"/>
                <a:ea typeface="+mn-ea"/>
                <a:cs typeface="+mn-cs"/>
              </a:rPr>
              <a:t>2. A student understood a concept last week but can no longer discuss the concept correctly, because he confuses it with other concepts studied since that time.</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Psychology </a:t>
            </a:r>
            <a:r>
              <a:rPr lang="en-US" sz="1200" b="0" i="0" kern="1200" dirty="0" smtClean="0">
                <a:solidFill>
                  <a:schemeClr val="tx1"/>
                </a:solidFill>
                <a:effectLst/>
                <a:latin typeface="+mn-lt"/>
                <a:ea typeface="+mn-ea"/>
                <a:cs typeface="+mn-cs"/>
                <a:sym typeface="Wingdings" panose="05000000000000000000" pitchFamily="2" charset="2"/>
              </a:rPr>
              <a:t> sociology</a:t>
            </a:r>
          </a:p>
          <a:p>
            <a:endParaRPr lang="en-US" sz="1200" b="0" i="0" kern="1200" dirty="0" smtClean="0">
              <a:solidFill>
                <a:schemeClr val="tx1"/>
              </a:solidFill>
              <a:effectLst/>
              <a:latin typeface="+mn-lt"/>
              <a:ea typeface="+mn-ea"/>
              <a:cs typeface="+mn-cs"/>
              <a:sym typeface="Wingdings" panose="05000000000000000000" pitchFamily="2" charset="2"/>
            </a:endParaRPr>
          </a:p>
          <a:p>
            <a:r>
              <a:rPr lang="en-US" sz="1200" b="0" i="0" kern="1200" dirty="0" smtClean="0">
                <a:solidFill>
                  <a:schemeClr val="tx1"/>
                </a:solidFill>
                <a:effectLst/>
                <a:latin typeface="+mn-lt"/>
                <a:ea typeface="+mn-ea"/>
                <a:cs typeface="+mn-cs"/>
                <a:sym typeface="Wingdings" panose="05000000000000000000" pitchFamily="2" charset="2"/>
              </a:rPr>
              <a:t>Call your ex name</a:t>
            </a:r>
            <a:r>
              <a:rPr lang="en-US" sz="1200" b="0" i="0" kern="1200" baseline="0" dirty="0" smtClean="0">
                <a:solidFill>
                  <a:schemeClr val="tx1"/>
                </a:solidFill>
                <a:effectLst/>
                <a:latin typeface="+mn-lt"/>
                <a:ea typeface="+mn-ea"/>
                <a:cs typeface="+mn-cs"/>
                <a:sym typeface="Wingdings" panose="05000000000000000000" pitchFamily="2" charset="2"/>
              </a:rPr>
              <a:t> </a:t>
            </a:r>
          </a:p>
          <a:p>
            <a:r>
              <a:rPr lang="en-US" sz="1200" b="0" i="0" kern="1200" baseline="0" dirty="0" smtClean="0">
                <a:solidFill>
                  <a:schemeClr val="tx1"/>
                </a:solidFill>
                <a:effectLst/>
                <a:latin typeface="+mn-lt"/>
                <a:ea typeface="+mn-ea"/>
                <a:cs typeface="+mn-cs"/>
                <a:sym typeface="Wingdings" panose="05000000000000000000" pitchFamily="2" charset="2"/>
              </a:rPr>
              <a:t>carpark</a:t>
            </a:r>
            <a:endParaRPr lang="en-US" dirty="0"/>
          </a:p>
        </p:txBody>
      </p:sp>
      <p:sp>
        <p:nvSpPr>
          <p:cNvPr id="4" name="Slide Number Placeholder 3"/>
          <p:cNvSpPr>
            <a:spLocks noGrp="1"/>
          </p:cNvSpPr>
          <p:nvPr>
            <p:ph type="sldNum" sz="quarter" idx="10"/>
          </p:nvPr>
        </p:nvSpPr>
        <p:spPr/>
        <p:txBody>
          <a:bodyPr/>
          <a:lstStyle/>
          <a:p>
            <a:fld id="{2F4E44CF-715C-423F-A049-5768AF687421}" type="slidenum">
              <a:rPr lang="en-US" smtClean="0"/>
              <a:t>46</a:t>
            </a:fld>
            <a:endParaRPr lang="en-US"/>
          </a:p>
        </p:txBody>
      </p:sp>
    </p:spTree>
    <p:extLst>
      <p:ext uri="{BB962C8B-B14F-4D97-AF65-F5344CB8AC3E}">
        <p14:creationId xmlns:p14="http://schemas.microsoft.com/office/powerpoint/2010/main" val="8192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347" y="1122363"/>
            <a:ext cx="7773308"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685347" y="3602038"/>
            <a:ext cx="7773308"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th-TH"/>
          </a:p>
        </p:txBody>
      </p:sp>
      <p:sp>
        <p:nvSpPr>
          <p:cNvPr id="5" name="Footer Placeholder 4"/>
          <p:cNvSpPr>
            <a:spLocks noGrp="1"/>
          </p:cNvSpPr>
          <p:nvPr>
            <p:ph type="ftr" sz="quarter" idx="11"/>
          </p:nvPr>
        </p:nvSpPr>
        <p:spPr/>
        <p:txBody>
          <a:bodyPr/>
          <a:lstStyle/>
          <a:p>
            <a:pPr>
              <a:defRPr/>
            </a:pPr>
            <a:endParaRPr lang="th-TH"/>
          </a:p>
        </p:txBody>
      </p:sp>
      <p:sp>
        <p:nvSpPr>
          <p:cNvPr id="6" name="Slide Number Placeholder 5"/>
          <p:cNvSpPr>
            <a:spLocks noGrp="1"/>
          </p:cNvSpPr>
          <p:nvPr>
            <p:ph type="sldNum" sz="quarter" idx="12"/>
          </p:nvPr>
        </p:nvSpPr>
        <p:spPr/>
        <p:txBody>
          <a:bodyPr/>
          <a:lstStyle/>
          <a:p>
            <a:pPr>
              <a:defRPr/>
            </a:pPr>
            <a:fld id="{59BFE663-FFA7-4B4F-BBD9-74ABD1E76345}" type="slidenum">
              <a:rPr lang="en-US" smtClean="0"/>
              <a:pPr>
                <a:defRPr/>
              </a:pPr>
              <a:t>‹#›</a:t>
            </a:fld>
            <a:endParaRPr lang="th-TH"/>
          </a:p>
        </p:txBody>
      </p:sp>
    </p:spTree>
    <p:extLst>
      <p:ext uri="{BB962C8B-B14F-4D97-AF65-F5344CB8AC3E}">
        <p14:creationId xmlns:p14="http://schemas.microsoft.com/office/powerpoint/2010/main" val="9373264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th-TH"/>
          </a:p>
        </p:txBody>
      </p:sp>
      <p:sp>
        <p:nvSpPr>
          <p:cNvPr id="5" name="Footer Placeholder 4"/>
          <p:cNvSpPr>
            <a:spLocks noGrp="1"/>
          </p:cNvSpPr>
          <p:nvPr>
            <p:ph type="ftr" sz="quarter" idx="11"/>
          </p:nvPr>
        </p:nvSpPr>
        <p:spPr/>
        <p:txBody>
          <a:bodyPr/>
          <a:lstStyle/>
          <a:p>
            <a:pPr>
              <a:defRPr/>
            </a:pPr>
            <a:endParaRPr lang="th-TH"/>
          </a:p>
        </p:txBody>
      </p:sp>
      <p:sp>
        <p:nvSpPr>
          <p:cNvPr id="6" name="Slide Number Placeholder 5"/>
          <p:cNvSpPr>
            <a:spLocks noGrp="1"/>
          </p:cNvSpPr>
          <p:nvPr>
            <p:ph type="sldNum" sz="quarter" idx="12"/>
          </p:nvPr>
        </p:nvSpPr>
        <p:spPr/>
        <p:txBody>
          <a:bodyPr/>
          <a:lstStyle/>
          <a:p>
            <a:pPr>
              <a:defRPr/>
            </a:pPr>
            <a:fld id="{31701D08-2FBB-418D-9481-BA52E3C01692}" type="slidenum">
              <a:rPr lang="en-US" smtClean="0"/>
              <a:pPr>
                <a:defRPr/>
              </a:pPr>
              <a:t>‹#›</a:t>
            </a:fld>
            <a:endParaRPr lang="th-TH"/>
          </a:p>
        </p:txBody>
      </p:sp>
    </p:spTree>
    <p:extLst>
      <p:ext uri="{BB962C8B-B14F-4D97-AF65-F5344CB8AC3E}">
        <p14:creationId xmlns:p14="http://schemas.microsoft.com/office/powerpoint/2010/main" val="524376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21933" y="657227"/>
            <a:ext cx="7300134"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921933" y="3602039"/>
            <a:ext cx="7300134"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th-TH"/>
          </a:p>
        </p:txBody>
      </p:sp>
      <p:sp>
        <p:nvSpPr>
          <p:cNvPr id="5" name="Footer Placeholder 4"/>
          <p:cNvSpPr>
            <a:spLocks noGrp="1"/>
          </p:cNvSpPr>
          <p:nvPr>
            <p:ph type="ftr" sz="quarter" idx="11"/>
          </p:nvPr>
        </p:nvSpPr>
        <p:spPr/>
        <p:txBody>
          <a:bodyPr/>
          <a:lstStyle/>
          <a:p>
            <a:pPr>
              <a:defRPr/>
            </a:pPr>
            <a:endParaRPr lang="th-TH"/>
          </a:p>
        </p:txBody>
      </p:sp>
      <p:sp>
        <p:nvSpPr>
          <p:cNvPr id="6" name="Slide Number Placeholder 5"/>
          <p:cNvSpPr>
            <a:spLocks noGrp="1"/>
          </p:cNvSpPr>
          <p:nvPr>
            <p:ph type="sldNum" sz="quarter" idx="12"/>
          </p:nvPr>
        </p:nvSpPr>
        <p:spPr/>
        <p:txBody>
          <a:bodyPr/>
          <a:lstStyle/>
          <a:p>
            <a:pPr>
              <a:defRPr/>
            </a:pPr>
            <a:fld id="{EE7BCCBD-DAF1-478C-B3C9-E0C53BB0FCC0}" type="slidenum">
              <a:rPr lang="en-US" smtClean="0"/>
              <a:pPr>
                <a:defRPr/>
              </a:pPr>
              <a:t>‹#›</a:t>
            </a:fld>
            <a:endParaRPr lang="th-TH"/>
          </a:p>
        </p:txBody>
      </p:sp>
    </p:spTree>
    <p:extLst>
      <p:ext uri="{BB962C8B-B14F-4D97-AF65-F5344CB8AC3E}">
        <p14:creationId xmlns:p14="http://schemas.microsoft.com/office/powerpoint/2010/main" val="2620278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85347" y="609601"/>
            <a:ext cx="776532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346" y="2088320"/>
            <a:ext cx="3829503" cy="370288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30052" y="2088320"/>
            <a:ext cx="3820616" cy="370288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th-TH"/>
          </a:p>
        </p:txBody>
      </p:sp>
      <p:sp>
        <p:nvSpPr>
          <p:cNvPr id="6" name="Footer Placeholder 5"/>
          <p:cNvSpPr>
            <a:spLocks noGrp="1"/>
          </p:cNvSpPr>
          <p:nvPr>
            <p:ph type="ftr" sz="quarter" idx="11"/>
          </p:nvPr>
        </p:nvSpPr>
        <p:spPr/>
        <p:txBody>
          <a:bodyPr/>
          <a:lstStyle/>
          <a:p>
            <a:pPr>
              <a:defRPr/>
            </a:pPr>
            <a:endParaRPr lang="th-TH"/>
          </a:p>
        </p:txBody>
      </p:sp>
      <p:sp>
        <p:nvSpPr>
          <p:cNvPr id="7" name="Slide Number Placeholder 6"/>
          <p:cNvSpPr>
            <a:spLocks noGrp="1"/>
          </p:cNvSpPr>
          <p:nvPr>
            <p:ph type="sldNum" sz="quarter" idx="12"/>
          </p:nvPr>
        </p:nvSpPr>
        <p:spPr/>
        <p:txBody>
          <a:bodyPr/>
          <a:lstStyle/>
          <a:p>
            <a:pPr>
              <a:defRPr/>
            </a:pPr>
            <a:fld id="{9BBE794A-D074-42AA-82B0-3EA855DDC9E8}" type="slidenum">
              <a:rPr lang="en-US" smtClean="0"/>
              <a:pPr>
                <a:defRPr/>
              </a:pPr>
              <a:t>‹#›</a:t>
            </a:fld>
            <a:endParaRPr lang="th-TH"/>
          </a:p>
        </p:txBody>
      </p:sp>
    </p:spTree>
    <p:extLst>
      <p:ext uri="{BB962C8B-B14F-4D97-AF65-F5344CB8AC3E}">
        <p14:creationId xmlns:p14="http://schemas.microsoft.com/office/powerpoint/2010/main" val="434472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5347" y="609601"/>
            <a:ext cx="776532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5427" y="2088320"/>
            <a:ext cx="3600326"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5346" y="2912232"/>
            <a:ext cx="3830406" cy="287896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859230" y="2088320"/>
            <a:ext cx="3591437"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912232"/>
            <a:ext cx="3821518" cy="287896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th-TH"/>
          </a:p>
        </p:txBody>
      </p:sp>
      <p:sp>
        <p:nvSpPr>
          <p:cNvPr id="8" name="Footer Placeholder 7"/>
          <p:cNvSpPr>
            <a:spLocks noGrp="1"/>
          </p:cNvSpPr>
          <p:nvPr>
            <p:ph type="ftr" sz="quarter" idx="11"/>
          </p:nvPr>
        </p:nvSpPr>
        <p:spPr/>
        <p:txBody>
          <a:bodyPr/>
          <a:lstStyle/>
          <a:p>
            <a:pPr>
              <a:defRPr/>
            </a:pPr>
            <a:endParaRPr lang="th-TH"/>
          </a:p>
        </p:txBody>
      </p:sp>
      <p:sp>
        <p:nvSpPr>
          <p:cNvPr id="9" name="Slide Number Placeholder 8"/>
          <p:cNvSpPr>
            <a:spLocks noGrp="1"/>
          </p:cNvSpPr>
          <p:nvPr>
            <p:ph type="sldNum" sz="quarter" idx="12"/>
          </p:nvPr>
        </p:nvSpPr>
        <p:spPr/>
        <p:txBody>
          <a:bodyPr/>
          <a:lstStyle/>
          <a:p>
            <a:pPr>
              <a:defRPr/>
            </a:pPr>
            <a:fld id="{456160B1-F3E2-42A2-96B0-955ABADBD334}" type="slidenum">
              <a:rPr lang="en-US" smtClean="0"/>
              <a:pPr>
                <a:defRPr/>
              </a:pPr>
              <a:t>‹#›</a:t>
            </a:fld>
            <a:endParaRPr lang="th-TH"/>
          </a:p>
        </p:txBody>
      </p:sp>
    </p:spTree>
    <p:extLst>
      <p:ext uri="{BB962C8B-B14F-4D97-AF65-F5344CB8AC3E}">
        <p14:creationId xmlns:p14="http://schemas.microsoft.com/office/powerpoint/2010/main" val="19449465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endParaRPr lang="th-TH"/>
          </a:p>
        </p:txBody>
      </p:sp>
      <p:sp>
        <p:nvSpPr>
          <p:cNvPr id="4" name="Footer Placeholder 3"/>
          <p:cNvSpPr>
            <a:spLocks noGrp="1"/>
          </p:cNvSpPr>
          <p:nvPr>
            <p:ph type="ftr" sz="quarter" idx="11"/>
          </p:nvPr>
        </p:nvSpPr>
        <p:spPr/>
        <p:txBody>
          <a:bodyPr/>
          <a:lstStyle/>
          <a:p>
            <a:pPr>
              <a:defRPr/>
            </a:pPr>
            <a:endParaRPr lang="th-TH"/>
          </a:p>
        </p:txBody>
      </p:sp>
      <p:sp>
        <p:nvSpPr>
          <p:cNvPr id="5" name="Slide Number Placeholder 4"/>
          <p:cNvSpPr>
            <a:spLocks noGrp="1"/>
          </p:cNvSpPr>
          <p:nvPr>
            <p:ph type="sldNum" sz="quarter" idx="12"/>
          </p:nvPr>
        </p:nvSpPr>
        <p:spPr/>
        <p:txBody>
          <a:bodyPr/>
          <a:lstStyle/>
          <a:p>
            <a:pPr>
              <a:defRPr/>
            </a:pPr>
            <a:fld id="{B2316CAC-075A-40B7-82AE-8B3372CB1A97}" type="slidenum">
              <a:rPr lang="en-US" smtClean="0"/>
              <a:pPr>
                <a:defRPr/>
              </a:pPr>
              <a:t>‹#›</a:t>
            </a:fld>
            <a:endParaRPr lang="th-TH"/>
          </a:p>
        </p:txBody>
      </p:sp>
    </p:spTree>
    <p:extLst>
      <p:ext uri="{BB962C8B-B14F-4D97-AF65-F5344CB8AC3E}">
        <p14:creationId xmlns:p14="http://schemas.microsoft.com/office/powerpoint/2010/main" val="41121109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th-TH"/>
          </a:p>
        </p:txBody>
      </p:sp>
      <p:sp>
        <p:nvSpPr>
          <p:cNvPr id="3" name="Footer Placeholder 2"/>
          <p:cNvSpPr>
            <a:spLocks noGrp="1"/>
          </p:cNvSpPr>
          <p:nvPr>
            <p:ph type="ftr" sz="quarter" idx="11"/>
          </p:nvPr>
        </p:nvSpPr>
        <p:spPr/>
        <p:txBody>
          <a:bodyPr/>
          <a:lstStyle/>
          <a:p>
            <a:pPr>
              <a:defRPr/>
            </a:pPr>
            <a:endParaRPr lang="th-TH"/>
          </a:p>
        </p:txBody>
      </p:sp>
      <p:sp>
        <p:nvSpPr>
          <p:cNvPr id="4" name="Slide Number Placeholder 3"/>
          <p:cNvSpPr>
            <a:spLocks noGrp="1"/>
          </p:cNvSpPr>
          <p:nvPr>
            <p:ph type="sldNum" sz="quarter" idx="12"/>
          </p:nvPr>
        </p:nvSpPr>
        <p:spPr/>
        <p:txBody>
          <a:bodyPr/>
          <a:lstStyle/>
          <a:p>
            <a:pPr>
              <a:defRPr/>
            </a:pPr>
            <a:fld id="{67B9A947-D3E9-4948-98D4-94E51D2A942B}" type="slidenum">
              <a:rPr lang="en-US" smtClean="0"/>
              <a:pPr>
                <a:defRPr/>
              </a:pPr>
              <a:t>‹#›</a:t>
            </a:fld>
            <a:endParaRPr lang="th-TH"/>
          </a:p>
        </p:txBody>
      </p:sp>
    </p:spTree>
    <p:extLst>
      <p:ext uri="{BB962C8B-B14F-4D97-AF65-F5344CB8AC3E}">
        <p14:creationId xmlns:p14="http://schemas.microsoft.com/office/powerpoint/2010/main" val="37812990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7921" y="609600"/>
            <a:ext cx="2949178"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3808548" y="609600"/>
            <a:ext cx="4642119" cy="5181600"/>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7921" y="2971801"/>
            <a:ext cx="2949178"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th-TH"/>
          </a:p>
        </p:txBody>
      </p:sp>
      <p:sp>
        <p:nvSpPr>
          <p:cNvPr id="6" name="Footer Placeholder 5"/>
          <p:cNvSpPr>
            <a:spLocks noGrp="1"/>
          </p:cNvSpPr>
          <p:nvPr>
            <p:ph type="ftr" sz="quarter" idx="11"/>
          </p:nvPr>
        </p:nvSpPr>
        <p:spPr/>
        <p:txBody>
          <a:bodyPr/>
          <a:lstStyle/>
          <a:p>
            <a:pPr>
              <a:defRPr/>
            </a:pPr>
            <a:endParaRPr lang="th-TH"/>
          </a:p>
        </p:txBody>
      </p:sp>
      <p:sp>
        <p:nvSpPr>
          <p:cNvPr id="7" name="Slide Number Placeholder 6"/>
          <p:cNvSpPr>
            <a:spLocks noGrp="1"/>
          </p:cNvSpPr>
          <p:nvPr>
            <p:ph type="sldNum" sz="quarter" idx="12"/>
          </p:nvPr>
        </p:nvSpPr>
        <p:spPr/>
        <p:txBody>
          <a:bodyPr/>
          <a:lstStyle/>
          <a:p>
            <a:pPr>
              <a:defRPr/>
            </a:pPr>
            <a:fld id="{6DC7AFBE-C6D2-4699-99D3-44B884506434}" type="slidenum">
              <a:rPr lang="en-US" smtClean="0"/>
              <a:pPr>
                <a:defRPr/>
              </a:pPr>
              <a:t>‹#›</a:t>
            </a:fld>
            <a:endParaRPr lang="th-TH"/>
          </a:p>
        </p:txBody>
      </p:sp>
    </p:spTree>
    <p:extLst>
      <p:ext uri="{BB962C8B-B14F-4D97-AF65-F5344CB8AC3E}">
        <p14:creationId xmlns:p14="http://schemas.microsoft.com/office/powerpoint/2010/main" val="21739534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7921" y="609600"/>
            <a:ext cx="416760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249932" y="758881"/>
            <a:ext cx="2966938"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346" y="2971800"/>
            <a:ext cx="4171242"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th-TH"/>
          </a:p>
        </p:txBody>
      </p:sp>
      <p:sp>
        <p:nvSpPr>
          <p:cNvPr id="6" name="Footer Placeholder 5"/>
          <p:cNvSpPr>
            <a:spLocks noGrp="1"/>
          </p:cNvSpPr>
          <p:nvPr>
            <p:ph type="ftr" sz="quarter" idx="11"/>
          </p:nvPr>
        </p:nvSpPr>
        <p:spPr/>
        <p:txBody>
          <a:bodyPr/>
          <a:lstStyle/>
          <a:p>
            <a:pPr>
              <a:defRPr/>
            </a:pPr>
            <a:endParaRPr lang="th-TH"/>
          </a:p>
        </p:txBody>
      </p:sp>
      <p:sp>
        <p:nvSpPr>
          <p:cNvPr id="7" name="Slide Number Placeholder 6"/>
          <p:cNvSpPr>
            <a:spLocks noGrp="1"/>
          </p:cNvSpPr>
          <p:nvPr>
            <p:ph type="sldNum" sz="quarter" idx="12"/>
          </p:nvPr>
        </p:nvSpPr>
        <p:spPr/>
        <p:txBody>
          <a:bodyPr/>
          <a:lstStyle/>
          <a:p>
            <a:pPr>
              <a:defRPr/>
            </a:pPr>
            <a:fld id="{71ED0163-972C-4E35-A90B-2DEEA7881153}" type="slidenum">
              <a:rPr lang="en-US" smtClean="0"/>
              <a:pPr>
                <a:defRPr/>
              </a:pPr>
              <a:t>‹#›</a:t>
            </a:fld>
            <a:endParaRPr lang="th-TH"/>
          </a:p>
        </p:txBody>
      </p:sp>
    </p:spTree>
    <p:extLst>
      <p:ext uri="{BB962C8B-B14F-4D97-AF65-F5344CB8AC3E}">
        <p14:creationId xmlns:p14="http://schemas.microsoft.com/office/powerpoint/2010/main" val="26257833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355" y="4289373"/>
            <a:ext cx="7775673"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5355" y="621322"/>
            <a:ext cx="7775673"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346" y="5108728"/>
            <a:ext cx="7774499"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th-TH"/>
          </a:p>
        </p:txBody>
      </p:sp>
      <p:sp>
        <p:nvSpPr>
          <p:cNvPr id="6" name="Footer Placeholder 5"/>
          <p:cNvSpPr>
            <a:spLocks noGrp="1"/>
          </p:cNvSpPr>
          <p:nvPr>
            <p:ph type="ftr" sz="quarter" idx="11"/>
          </p:nvPr>
        </p:nvSpPr>
        <p:spPr/>
        <p:txBody>
          <a:bodyPr/>
          <a:lstStyle/>
          <a:p>
            <a:pPr>
              <a:defRPr/>
            </a:pPr>
            <a:endParaRPr lang="th-TH"/>
          </a:p>
        </p:txBody>
      </p:sp>
      <p:sp>
        <p:nvSpPr>
          <p:cNvPr id="7" name="Slide Number Placeholder 6"/>
          <p:cNvSpPr>
            <a:spLocks noGrp="1"/>
          </p:cNvSpPr>
          <p:nvPr>
            <p:ph type="sldNum" sz="quarter" idx="12"/>
          </p:nvPr>
        </p:nvSpPr>
        <p:spPr/>
        <p:txBody>
          <a:bodyPr/>
          <a:lstStyle/>
          <a:p>
            <a:pPr>
              <a:defRPr/>
            </a:pPr>
            <a:fld id="{AE9F9D29-6B8B-4D6F-9D4C-7B804438D5DD}" type="slidenum">
              <a:rPr lang="en-US" smtClean="0"/>
              <a:pPr>
                <a:defRPr/>
              </a:pPr>
              <a:t>‹#›</a:t>
            </a:fld>
            <a:endParaRPr lang="th-TH"/>
          </a:p>
        </p:txBody>
      </p:sp>
    </p:spTree>
    <p:extLst>
      <p:ext uri="{BB962C8B-B14F-4D97-AF65-F5344CB8AC3E}">
        <p14:creationId xmlns:p14="http://schemas.microsoft.com/office/powerpoint/2010/main" val="4087306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346" y="609601"/>
            <a:ext cx="776532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5347" y="4204820"/>
            <a:ext cx="776532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th-TH"/>
          </a:p>
        </p:txBody>
      </p:sp>
      <p:sp>
        <p:nvSpPr>
          <p:cNvPr id="6" name="Footer Placeholder 5"/>
          <p:cNvSpPr>
            <a:spLocks noGrp="1"/>
          </p:cNvSpPr>
          <p:nvPr>
            <p:ph type="ftr" sz="quarter" idx="11"/>
          </p:nvPr>
        </p:nvSpPr>
        <p:spPr/>
        <p:txBody>
          <a:bodyPr/>
          <a:lstStyle/>
          <a:p>
            <a:pPr>
              <a:defRPr/>
            </a:pPr>
            <a:endParaRPr lang="th-TH"/>
          </a:p>
        </p:txBody>
      </p:sp>
      <p:sp>
        <p:nvSpPr>
          <p:cNvPr id="7" name="Slide Number Placeholder 6"/>
          <p:cNvSpPr>
            <a:spLocks noGrp="1"/>
          </p:cNvSpPr>
          <p:nvPr>
            <p:ph type="sldNum" sz="quarter" idx="12"/>
          </p:nvPr>
        </p:nvSpPr>
        <p:spPr/>
        <p:txBody>
          <a:bodyPr/>
          <a:lstStyle/>
          <a:p>
            <a:pPr>
              <a:defRPr/>
            </a:pPr>
            <a:fld id="{AE9F9D29-6B8B-4D6F-9D4C-7B804438D5DD}" type="slidenum">
              <a:rPr lang="en-US" smtClean="0"/>
              <a:pPr>
                <a:defRPr/>
              </a:pPr>
              <a:t>‹#›</a:t>
            </a:fld>
            <a:endParaRPr lang="th-TH"/>
          </a:p>
        </p:txBody>
      </p:sp>
    </p:spTree>
    <p:extLst>
      <p:ext uri="{BB962C8B-B14F-4D97-AF65-F5344CB8AC3E}">
        <p14:creationId xmlns:p14="http://schemas.microsoft.com/office/powerpoint/2010/main" val="15436556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84659" y="609600"/>
            <a:ext cx="6977064"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290484" y="3610032"/>
            <a:ext cx="6564224"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685345" y="4204821"/>
            <a:ext cx="776532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th-TH"/>
          </a:p>
        </p:txBody>
      </p:sp>
      <p:sp>
        <p:nvSpPr>
          <p:cNvPr id="6" name="Footer Placeholder 5"/>
          <p:cNvSpPr>
            <a:spLocks noGrp="1"/>
          </p:cNvSpPr>
          <p:nvPr>
            <p:ph type="ftr" sz="quarter" idx="11"/>
          </p:nvPr>
        </p:nvSpPr>
        <p:spPr/>
        <p:txBody>
          <a:bodyPr/>
          <a:lstStyle/>
          <a:p>
            <a:pPr>
              <a:defRPr/>
            </a:pPr>
            <a:endParaRPr lang="th-TH"/>
          </a:p>
        </p:txBody>
      </p:sp>
      <p:sp>
        <p:nvSpPr>
          <p:cNvPr id="7" name="Slide Number Placeholder 6"/>
          <p:cNvSpPr>
            <a:spLocks noGrp="1"/>
          </p:cNvSpPr>
          <p:nvPr>
            <p:ph type="sldNum" sz="quarter" idx="12"/>
          </p:nvPr>
        </p:nvSpPr>
        <p:spPr/>
        <p:txBody>
          <a:bodyPr/>
          <a:lstStyle/>
          <a:p>
            <a:pPr>
              <a:defRPr/>
            </a:pPr>
            <a:fld id="{AE9F9D29-6B8B-4D6F-9D4C-7B804438D5DD}" type="slidenum">
              <a:rPr lang="en-US" smtClean="0"/>
              <a:pPr>
                <a:defRPr/>
              </a:pPr>
              <a:t>‹#›</a:t>
            </a:fld>
            <a:endParaRPr lang="th-TH"/>
          </a:p>
        </p:txBody>
      </p:sp>
      <p:sp>
        <p:nvSpPr>
          <p:cNvPr id="10" name="TextBox 9"/>
          <p:cNvSpPr txBox="1"/>
          <p:nvPr/>
        </p:nvSpPr>
        <p:spPr>
          <a:xfrm>
            <a:off x="505245" y="641749"/>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7946721" y="3073376"/>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4144133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355" y="2126943"/>
            <a:ext cx="7766495"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5346" y="4650556"/>
            <a:ext cx="776532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th-TH"/>
          </a:p>
        </p:txBody>
      </p:sp>
      <p:sp>
        <p:nvSpPr>
          <p:cNvPr id="6" name="Footer Placeholder 5"/>
          <p:cNvSpPr>
            <a:spLocks noGrp="1"/>
          </p:cNvSpPr>
          <p:nvPr>
            <p:ph type="ftr" sz="quarter" idx="11"/>
          </p:nvPr>
        </p:nvSpPr>
        <p:spPr/>
        <p:txBody>
          <a:bodyPr/>
          <a:lstStyle/>
          <a:p>
            <a:pPr>
              <a:defRPr/>
            </a:pPr>
            <a:endParaRPr lang="th-TH"/>
          </a:p>
        </p:txBody>
      </p:sp>
      <p:sp>
        <p:nvSpPr>
          <p:cNvPr id="7" name="Slide Number Placeholder 6"/>
          <p:cNvSpPr>
            <a:spLocks noGrp="1"/>
          </p:cNvSpPr>
          <p:nvPr>
            <p:ph type="sldNum" sz="quarter" idx="12"/>
          </p:nvPr>
        </p:nvSpPr>
        <p:spPr/>
        <p:txBody>
          <a:bodyPr/>
          <a:lstStyle/>
          <a:p>
            <a:pPr>
              <a:defRPr/>
            </a:pPr>
            <a:fld id="{AE9F9D29-6B8B-4D6F-9D4C-7B804438D5DD}" type="slidenum">
              <a:rPr lang="en-US" smtClean="0"/>
              <a:pPr>
                <a:defRPr/>
              </a:pPr>
              <a:t>‹#›</a:t>
            </a:fld>
            <a:endParaRPr lang="th-TH"/>
          </a:p>
        </p:txBody>
      </p:sp>
    </p:spTree>
    <p:extLst>
      <p:ext uri="{BB962C8B-B14F-4D97-AF65-F5344CB8AC3E}">
        <p14:creationId xmlns:p14="http://schemas.microsoft.com/office/powerpoint/2010/main" val="26613254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345" y="609601"/>
            <a:ext cx="776532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346" y="2088320"/>
            <a:ext cx="2474217"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685346" y="2911624"/>
            <a:ext cx="2474217"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3333658" y="2088320"/>
            <a:ext cx="2473919"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3333659" y="2911624"/>
            <a:ext cx="247486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5979974" y="2088320"/>
            <a:ext cx="246840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5982260" y="2911624"/>
            <a:ext cx="2468408"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pPr>
              <a:defRPr/>
            </a:pPr>
            <a:endParaRPr lang="th-TH"/>
          </a:p>
        </p:txBody>
      </p:sp>
      <p:sp>
        <p:nvSpPr>
          <p:cNvPr id="4" name="Footer Placeholder 3"/>
          <p:cNvSpPr>
            <a:spLocks noGrp="1"/>
          </p:cNvSpPr>
          <p:nvPr>
            <p:ph type="ftr" sz="quarter" idx="11"/>
          </p:nvPr>
        </p:nvSpPr>
        <p:spPr/>
        <p:txBody>
          <a:bodyPr/>
          <a:lstStyle/>
          <a:p>
            <a:pPr>
              <a:defRPr/>
            </a:pPr>
            <a:endParaRPr lang="th-TH"/>
          </a:p>
        </p:txBody>
      </p:sp>
      <p:sp>
        <p:nvSpPr>
          <p:cNvPr id="5" name="Slide Number Placeholder 4"/>
          <p:cNvSpPr>
            <a:spLocks noGrp="1"/>
          </p:cNvSpPr>
          <p:nvPr>
            <p:ph type="sldNum" sz="quarter" idx="12"/>
          </p:nvPr>
        </p:nvSpPr>
        <p:spPr/>
        <p:txBody>
          <a:bodyPr/>
          <a:lstStyle/>
          <a:p>
            <a:pPr>
              <a:defRPr/>
            </a:pPr>
            <a:fld id="{AE9F9D29-6B8B-4D6F-9D4C-7B804438D5DD}" type="slidenum">
              <a:rPr lang="en-US" smtClean="0"/>
              <a:pPr>
                <a:defRPr/>
              </a:pPr>
              <a:t>‹#›</a:t>
            </a:fld>
            <a:endParaRPr lang="th-TH"/>
          </a:p>
        </p:txBody>
      </p:sp>
    </p:spTree>
    <p:extLst>
      <p:ext uri="{BB962C8B-B14F-4D97-AF65-F5344CB8AC3E}">
        <p14:creationId xmlns:p14="http://schemas.microsoft.com/office/powerpoint/2010/main" val="16851926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346" y="609601"/>
            <a:ext cx="776532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5347" y="3989147"/>
            <a:ext cx="2474216"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819015" y="2092235"/>
            <a:ext cx="2205038"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5347" y="4565409"/>
            <a:ext cx="2474216" cy="122579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3332026" y="3989147"/>
            <a:ext cx="2474237"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3426747" y="2092235"/>
            <a:ext cx="2197894"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3331011" y="4565408"/>
            <a:ext cx="2475252" cy="122579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5980067" y="3989147"/>
            <a:ext cx="246742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6114603" y="2092235"/>
            <a:ext cx="219908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5979973" y="4565410"/>
            <a:ext cx="2470694" cy="122579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pPr>
              <a:defRPr/>
            </a:pPr>
            <a:endParaRPr lang="th-TH"/>
          </a:p>
        </p:txBody>
      </p:sp>
      <p:sp>
        <p:nvSpPr>
          <p:cNvPr id="4" name="Footer Placeholder 3"/>
          <p:cNvSpPr>
            <a:spLocks noGrp="1"/>
          </p:cNvSpPr>
          <p:nvPr>
            <p:ph type="ftr" sz="quarter" idx="11"/>
          </p:nvPr>
        </p:nvSpPr>
        <p:spPr/>
        <p:txBody>
          <a:bodyPr/>
          <a:lstStyle/>
          <a:p>
            <a:pPr>
              <a:defRPr/>
            </a:pPr>
            <a:endParaRPr lang="th-TH"/>
          </a:p>
        </p:txBody>
      </p:sp>
      <p:sp>
        <p:nvSpPr>
          <p:cNvPr id="5" name="Slide Number Placeholder 4"/>
          <p:cNvSpPr>
            <a:spLocks noGrp="1"/>
          </p:cNvSpPr>
          <p:nvPr>
            <p:ph type="sldNum" sz="quarter" idx="12"/>
          </p:nvPr>
        </p:nvSpPr>
        <p:spPr/>
        <p:txBody>
          <a:bodyPr/>
          <a:lstStyle/>
          <a:p>
            <a:pPr>
              <a:defRPr/>
            </a:pPr>
            <a:fld id="{AE9F9D29-6B8B-4D6F-9D4C-7B804438D5DD}" type="slidenum">
              <a:rPr lang="en-US" smtClean="0"/>
              <a:pPr>
                <a:defRPr/>
              </a:pPr>
              <a:t>‹#›</a:t>
            </a:fld>
            <a:endParaRPr lang="th-TH"/>
          </a:p>
        </p:txBody>
      </p:sp>
    </p:spTree>
    <p:extLst>
      <p:ext uri="{BB962C8B-B14F-4D97-AF65-F5344CB8AC3E}">
        <p14:creationId xmlns:p14="http://schemas.microsoft.com/office/powerpoint/2010/main" val="24126037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th-TH"/>
          </a:p>
        </p:txBody>
      </p:sp>
      <p:sp>
        <p:nvSpPr>
          <p:cNvPr id="5" name="Footer Placeholder 4"/>
          <p:cNvSpPr>
            <a:spLocks noGrp="1"/>
          </p:cNvSpPr>
          <p:nvPr>
            <p:ph type="ftr" sz="quarter" idx="11"/>
          </p:nvPr>
        </p:nvSpPr>
        <p:spPr/>
        <p:txBody>
          <a:bodyPr/>
          <a:lstStyle/>
          <a:p>
            <a:pPr>
              <a:defRPr/>
            </a:pPr>
            <a:endParaRPr lang="th-TH"/>
          </a:p>
        </p:txBody>
      </p:sp>
      <p:sp>
        <p:nvSpPr>
          <p:cNvPr id="6" name="Slide Number Placeholder 5"/>
          <p:cNvSpPr>
            <a:spLocks noGrp="1"/>
          </p:cNvSpPr>
          <p:nvPr>
            <p:ph type="sldNum" sz="quarter" idx="12"/>
          </p:nvPr>
        </p:nvSpPr>
        <p:spPr/>
        <p:txBody>
          <a:bodyPr/>
          <a:lstStyle/>
          <a:p>
            <a:pPr>
              <a:defRPr/>
            </a:pPr>
            <a:fld id="{D4F17CDF-02EB-492B-AE76-E0A59937C3CF}" type="slidenum">
              <a:rPr lang="en-US" smtClean="0"/>
              <a:pPr>
                <a:defRPr/>
              </a:pPr>
              <a:t>‹#›</a:t>
            </a:fld>
            <a:endParaRPr lang="th-TH"/>
          </a:p>
        </p:txBody>
      </p:sp>
    </p:spTree>
    <p:extLst>
      <p:ext uri="{BB962C8B-B14F-4D97-AF65-F5344CB8AC3E}">
        <p14:creationId xmlns:p14="http://schemas.microsoft.com/office/powerpoint/2010/main" val="9186974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609600"/>
            <a:ext cx="1906993"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346" y="609600"/>
            <a:ext cx="5744029" cy="51816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th-TH"/>
          </a:p>
        </p:txBody>
      </p:sp>
      <p:sp>
        <p:nvSpPr>
          <p:cNvPr id="5" name="Footer Placeholder 4"/>
          <p:cNvSpPr>
            <a:spLocks noGrp="1"/>
          </p:cNvSpPr>
          <p:nvPr>
            <p:ph type="ftr" sz="quarter" idx="11"/>
          </p:nvPr>
        </p:nvSpPr>
        <p:spPr/>
        <p:txBody>
          <a:bodyPr/>
          <a:lstStyle/>
          <a:p>
            <a:pPr>
              <a:defRPr/>
            </a:pPr>
            <a:endParaRPr lang="th-TH"/>
          </a:p>
        </p:txBody>
      </p:sp>
      <p:sp>
        <p:nvSpPr>
          <p:cNvPr id="6" name="Slide Number Placeholder 5"/>
          <p:cNvSpPr>
            <a:spLocks noGrp="1"/>
          </p:cNvSpPr>
          <p:nvPr>
            <p:ph type="sldNum" sz="quarter" idx="12"/>
          </p:nvPr>
        </p:nvSpPr>
        <p:spPr/>
        <p:txBody>
          <a:bodyPr/>
          <a:lstStyle/>
          <a:p>
            <a:pPr>
              <a:defRPr/>
            </a:pPr>
            <a:fld id="{59588919-6E00-47E9-9DBE-16CD694AE341}" type="slidenum">
              <a:rPr lang="en-US" smtClean="0"/>
              <a:pPr>
                <a:defRPr/>
              </a:pPr>
              <a:t>‹#›</a:t>
            </a:fld>
            <a:endParaRPr lang="th-TH"/>
          </a:p>
        </p:txBody>
      </p:sp>
    </p:spTree>
    <p:extLst>
      <p:ext uri="{BB962C8B-B14F-4D97-AF65-F5344CB8AC3E}">
        <p14:creationId xmlns:p14="http://schemas.microsoft.com/office/powerpoint/2010/main" val="11492360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44475"/>
            <a:ext cx="8385175" cy="143192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838200" y="1905000"/>
            <a:ext cx="3927475" cy="4191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918075" y="1905000"/>
            <a:ext cx="3927475" cy="4191000"/>
          </a:xfrm>
        </p:spPr>
        <p:txBody>
          <a:bodyPr/>
          <a:lstStyle/>
          <a:p>
            <a:endParaRPr lang="en-US"/>
          </a:p>
        </p:txBody>
      </p:sp>
      <p:sp>
        <p:nvSpPr>
          <p:cNvPr id="5" name="Date Placeholder 4"/>
          <p:cNvSpPr>
            <a:spLocks noGrp="1"/>
          </p:cNvSpPr>
          <p:nvPr>
            <p:ph type="dt" sz="half" idx="10"/>
          </p:nvPr>
        </p:nvSpPr>
        <p:spPr>
          <a:xfrm>
            <a:off x="838200" y="6245225"/>
            <a:ext cx="1901825" cy="476250"/>
          </a:xfrm>
        </p:spPr>
        <p:txBody>
          <a:bodyPr/>
          <a:lstStyle>
            <a:lvl1pPr>
              <a:defRPr/>
            </a:lvl1pPr>
          </a:lstStyle>
          <a:p>
            <a:endParaRPr lang="en-US"/>
          </a:p>
        </p:txBody>
      </p:sp>
      <p:sp>
        <p:nvSpPr>
          <p:cNvPr id="6" name="Footer Placeholder 5"/>
          <p:cNvSpPr>
            <a:spLocks noGrp="1"/>
          </p:cNvSpPr>
          <p:nvPr>
            <p:ph type="ftr" sz="quarter" idx="11"/>
          </p:nvPr>
        </p:nvSpPr>
        <p:spPr>
          <a:xfrm>
            <a:off x="3429000" y="6245225"/>
            <a:ext cx="2895600" cy="476250"/>
          </a:xfrm>
        </p:spPr>
        <p:txBody>
          <a:bodyPr/>
          <a:lstStyle>
            <a:lvl1pPr>
              <a:defRPr/>
            </a:lvl1pPr>
          </a:lstStyle>
          <a:p>
            <a:endParaRPr lang="en-US"/>
          </a:p>
        </p:txBody>
      </p:sp>
      <p:sp>
        <p:nvSpPr>
          <p:cNvPr id="7" name="Slide Number Placeholder 6"/>
          <p:cNvSpPr>
            <a:spLocks noGrp="1"/>
          </p:cNvSpPr>
          <p:nvPr>
            <p:ph type="sldNum" sz="quarter" idx="12"/>
          </p:nvPr>
        </p:nvSpPr>
        <p:spPr>
          <a:xfrm>
            <a:off x="6937375" y="6245225"/>
            <a:ext cx="1901825" cy="476250"/>
          </a:xfrm>
        </p:spPr>
        <p:txBody>
          <a:bodyPr/>
          <a:lstStyle>
            <a:lvl1pPr>
              <a:defRPr/>
            </a:lvl1pPr>
          </a:lstStyle>
          <a:p>
            <a:fld id="{C679A20D-4671-4060-AB93-3270F6A419C0}" type="slidenum">
              <a:rPr lang="en-US"/>
              <a:pPr/>
              <a:t>‹#›</a:t>
            </a:fld>
            <a:endParaRPr lang="en-US"/>
          </a:p>
        </p:txBody>
      </p:sp>
    </p:spTree>
    <p:extLst>
      <p:ext uri="{BB962C8B-B14F-4D97-AF65-F5344CB8AC3E}">
        <p14:creationId xmlns:p14="http://schemas.microsoft.com/office/powerpoint/2010/main" val="23357753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347" y="609601"/>
            <a:ext cx="776532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346" y="2096064"/>
            <a:ext cx="7765322" cy="369513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759052" y="5883276"/>
            <a:ext cx="20574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pPr>
              <a:defRPr/>
            </a:pPr>
            <a:endParaRPr lang="th-TH"/>
          </a:p>
        </p:txBody>
      </p:sp>
      <p:sp>
        <p:nvSpPr>
          <p:cNvPr id="5" name="Footer Placeholder 4"/>
          <p:cNvSpPr>
            <a:spLocks noGrp="1"/>
          </p:cNvSpPr>
          <p:nvPr>
            <p:ph type="ftr" sz="quarter" idx="3"/>
          </p:nvPr>
        </p:nvSpPr>
        <p:spPr>
          <a:xfrm>
            <a:off x="685346" y="5883276"/>
            <a:ext cx="5004649" cy="365125"/>
          </a:xfrm>
          <a:prstGeom prst="rect">
            <a:avLst/>
          </a:prstGeom>
        </p:spPr>
        <p:txBody>
          <a:bodyPr vert="horz" lIns="91440" tIns="45720" rIns="91440" bIns="45720" rtlCol="0" anchor="ctr"/>
          <a:lstStyle>
            <a:lvl1pPr algn="l">
              <a:defRPr sz="1000">
                <a:solidFill>
                  <a:schemeClr val="tx1">
                    <a:tint val="75000"/>
                  </a:schemeClr>
                </a:solidFill>
              </a:defRPr>
            </a:lvl1pPr>
          </a:lstStyle>
          <a:p>
            <a:pPr>
              <a:defRPr/>
            </a:pPr>
            <a:endParaRPr lang="th-TH"/>
          </a:p>
        </p:txBody>
      </p:sp>
      <p:sp>
        <p:nvSpPr>
          <p:cNvPr id="6" name="Slide Number Placeholder 5"/>
          <p:cNvSpPr>
            <a:spLocks noGrp="1"/>
          </p:cNvSpPr>
          <p:nvPr>
            <p:ph type="sldNum" sz="quarter" idx="4"/>
          </p:nvPr>
        </p:nvSpPr>
        <p:spPr>
          <a:xfrm>
            <a:off x="7885509" y="5883276"/>
            <a:ext cx="565159" cy="365125"/>
          </a:xfrm>
          <a:prstGeom prst="rect">
            <a:avLst/>
          </a:prstGeom>
        </p:spPr>
        <p:txBody>
          <a:bodyPr vert="horz" lIns="91440" tIns="45720" rIns="91440" bIns="45720" rtlCol="0" anchor="ctr"/>
          <a:lstStyle>
            <a:lvl1pPr algn="r">
              <a:defRPr sz="1000">
                <a:solidFill>
                  <a:schemeClr val="tx1">
                    <a:tint val="75000"/>
                  </a:schemeClr>
                </a:solidFill>
              </a:defRPr>
            </a:lvl1pPr>
          </a:lstStyle>
          <a:p>
            <a:pPr>
              <a:defRPr/>
            </a:pPr>
            <a:fld id="{AE9F9D29-6B8B-4D6F-9D4C-7B804438D5DD}" type="slidenum">
              <a:rPr lang="en-US" smtClean="0"/>
              <a:pPr>
                <a:defRPr/>
              </a:pPr>
              <a:t>‹#›</a:t>
            </a:fld>
            <a:endParaRPr lang="th-TH"/>
          </a:p>
        </p:txBody>
      </p:sp>
    </p:spTree>
    <p:extLst>
      <p:ext uri="{BB962C8B-B14F-4D97-AF65-F5344CB8AC3E}">
        <p14:creationId xmlns:p14="http://schemas.microsoft.com/office/powerpoint/2010/main" val="3048627217"/>
      </p:ext>
    </p:extLst>
  </p:cSld>
  <p:clrMap bg1="dk1" tx1="lt1" bg2="dk2" tx2="lt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 id="2147483687" r:id="rId14"/>
    <p:sldLayoutId id="2147483688" r:id="rId15"/>
    <p:sldLayoutId id="2147483689" r:id="rId16"/>
    <p:sldLayoutId id="2147483690" r:id="rId17"/>
    <p:sldLayoutId id="2147483691" r:id="rId18"/>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4"/>
          <p:cNvSpPr>
            <a:spLocks noGrp="1" noChangeArrowheads="1"/>
          </p:cNvSpPr>
          <p:nvPr>
            <p:ph type="ctrTitle"/>
          </p:nvPr>
        </p:nvSpPr>
        <p:spPr/>
        <p:txBody>
          <a:bodyPr/>
          <a:lstStyle/>
          <a:p>
            <a:pPr eaLnBrk="1" hangingPunct="1"/>
            <a:r>
              <a:rPr lang="en-US" smtClean="0"/>
              <a:t>MEMORY</a:t>
            </a:r>
            <a:endParaRPr lang="th-TH" smtClean="0"/>
          </a:p>
        </p:txBody>
      </p:sp>
      <p:sp>
        <p:nvSpPr>
          <p:cNvPr id="5" name="Subtitle 4"/>
          <p:cNvSpPr>
            <a:spLocks noGrp="1"/>
          </p:cNvSpPr>
          <p:nvPr>
            <p:ph type="subTitle" idx="1"/>
          </p:nvPr>
        </p:nvSpPr>
        <p:spPr/>
        <p:txBody>
          <a:bodyPr/>
          <a:lstStyle/>
          <a:p>
            <a:r>
              <a:rPr lang="en-AU" smtClean="0"/>
              <a:t>PY200/ PY211 </a:t>
            </a:r>
            <a:r>
              <a:rPr lang="en-AU" dirty="0" smtClean="0"/>
              <a:t>General Psychology</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4"/>
          <p:cNvSpPr txBox="1">
            <a:spLocks noChangeArrowheads="1"/>
          </p:cNvSpPr>
          <p:nvPr/>
        </p:nvSpPr>
        <p:spPr bwMode="auto">
          <a:xfrm>
            <a:off x="899592" y="2204864"/>
            <a:ext cx="7416824" cy="1938992"/>
          </a:xfrm>
          <a:prstGeom prst="rect">
            <a:avLst/>
          </a:prstGeom>
          <a:noFill/>
          <a:ln w="9525">
            <a:noFill/>
            <a:miter lim="800000"/>
            <a:headEnd/>
            <a:tailEnd/>
          </a:ln>
        </p:spPr>
        <p:txBody>
          <a:bodyPr wrap="square">
            <a:spAutoFit/>
          </a:bodyPr>
          <a:lstStyle/>
          <a:p>
            <a:pPr>
              <a:lnSpc>
                <a:spcPct val="200000"/>
              </a:lnSpc>
            </a:pPr>
            <a:r>
              <a:rPr lang="en-US" sz="2000" b="1" dirty="0"/>
              <a:t>LOOK AT </a:t>
            </a:r>
            <a:r>
              <a:rPr lang="en-US" sz="2000" b="1" dirty="0" smtClean="0"/>
              <a:t>SOME PICTURES ON </a:t>
            </a:r>
            <a:r>
              <a:rPr lang="en-US" sz="2000" b="1" dirty="0"/>
              <a:t>THE SCREEN </a:t>
            </a:r>
            <a:r>
              <a:rPr lang="en-US" sz="2000" b="1" dirty="0" smtClean="0"/>
              <a:t> FOR ABOUT </a:t>
            </a:r>
            <a:r>
              <a:rPr lang="en-US" sz="2000" b="1" u="sng" dirty="0" smtClean="0"/>
              <a:t>60 </a:t>
            </a:r>
            <a:r>
              <a:rPr lang="en-US" sz="2000" b="1" u="sng" dirty="0"/>
              <a:t>SECONDS</a:t>
            </a:r>
            <a:r>
              <a:rPr lang="en-US" sz="2000" b="1" dirty="0"/>
              <a:t>, WITHOUT ANY DISTRACTIONS. WITH THE INTENTION OF REMEMBERING AS MANY AS YOU CAN.</a:t>
            </a:r>
            <a:endParaRPr lang="en-US" sz="2000" dirty="0"/>
          </a:p>
        </p:txBody>
      </p:sp>
    </p:spTree>
    <p:extLst>
      <p:ext uri="{BB962C8B-B14F-4D97-AF65-F5344CB8AC3E}">
        <p14:creationId xmlns:p14="http://schemas.microsoft.com/office/powerpoint/2010/main" val="37709792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Agenda</a:t>
            </a:r>
            <a:endParaRPr lang="en-US" dirty="0"/>
          </a:p>
        </p:txBody>
      </p:sp>
      <p:sp>
        <p:nvSpPr>
          <p:cNvPr id="3" name="Content Placeholder 2"/>
          <p:cNvSpPr>
            <a:spLocks noGrp="1"/>
          </p:cNvSpPr>
          <p:nvPr>
            <p:ph idx="1"/>
          </p:nvPr>
        </p:nvSpPr>
        <p:spPr>
          <a:xfrm>
            <a:off x="914400" y="1772816"/>
            <a:ext cx="7772400" cy="4246984"/>
          </a:xfrm>
        </p:spPr>
        <p:txBody>
          <a:bodyPr/>
          <a:lstStyle/>
          <a:p>
            <a:pPr>
              <a:buNone/>
            </a:pPr>
            <a:r>
              <a:rPr lang="en-AU" dirty="0" smtClean="0"/>
              <a:t>Information-Processing Model &amp; Types of Memory</a:t>
            </a:r>
          </a:p>
          <a:p>
            <a:r>
              <a:rPr lang="en-AU" dirty="0" smtClean="0"/>
              <a:t>Sensory Register (Sensory Memory)</a:t>
            </a:r>
          </a:p>
          <a:p>
            <a:r>
              <a:rPr lang="en-AU" dirty="0" smtClean="0"/>
              <a:t>Short Term Memory (STM) = Working Memory</a:t>
            </a:r>
          </a:p>
          <a:p>
            <a:r>
              <a:rPr lang="en-AU" dirty="0" smtClean="0"/>
              <a:t>Long Term Memory (LTM) </a:t>
            </a:r>
          </a:p>
          <a:p>
            <a:r>
              <a:rPr lang="en-AU" dirty="0" smtClean="0"/>
              <a:t>Implicit = Non-declarative</a:t>
            </a:r>
          </a:p>
          <a:p>
            <a:r>
              <a:rPr lang="en-AU" dirty="0" smtClean="0"/>
              <a:t>Explicit  = Declarative</a:t>
            </a:r>
          </a:p>
          <a:p>
            <a:r>
              <a:rPr lang="en-AU" dirty="0" smtClean="0"/>
              <a:t>Semantic Memory</a:t>
            </a:r>
          </a:p>
          <a:p>
            <a:r>
              <a:rPr lang="en-AU" dirty="0" smtClean="0"/>
              <a:t>Procedural Memory</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Rot="1" noChangeArrowheads="1"/>
          </p:cNvSpPr>
          <p:nvPr>
            <p:ph type="title"/>
          </p:nvPr>
        </p:nvSpPr>
        <p:spPr/>
        <p:txBody>
          <a:bodyPr/>
          <a:lstStyle/>
          <a:p>
            <a:r>
              <a:rPr lang="en-US" altLang="en-US"/>
              <a:t>Memory Processes</a:t>
            </a:r>
          </a:p>
        </p:txBody>
      </p:sp>
      <p:sp>
        <p:nvSpPr>
          <p:cNvPr id="4099" name="Rectangle 3"/>
          <p:cNvSpPr>
            <a:spLocks noGrp="1" noRot="1" noChangeArrowheads="1"/>
          </p:cNvSpPr>
          <p:nvPr>
            <p:ph idx="1"/>
          </p:nvPr>
        </p:nvSpPr>
        <p:spPr/>
        <p:txBody>
          <a:bodyPr>
            <a:normAutofit fontScale="92500" lnSpcReduction="20000"/>
          </a:bodyPr>
          <a:lstStyle/>
          <a:p>
            <a:pPr>
              <a:lnSpc>
                <a:spcPct val="90000"/>
              </a:lnSpc>
            </a:pPr>
            <a:r>
              <a:rPr lang="en-US" altLang="en-US" b="1" u="sng" dirty="0" smtClean="0"/>
              <a:t>Memory: </a:t>
            </a:r>
            <a:r>
              <a:rPr lang="en-US" altLang="en-US" dirty="0" smtClean="0"/>
              <a:t>Active system that receives, stores, organizes, alters, and recovers (retrieves) information</a:t>
            </a:r>
          </a:p>
          <a:p>
            <a:pPr>
              <a:lnSpc>
                <a:spcPct val="90000"/>
              </a:lnSpc>
              <a:buNone/>
            </a:pPr>
            <a:endParaRPr lang="en-US" altLang="en-US" b="1" u="sng" dirty="0" smtClean="0"/>
          </a:p>
          <a:p>
            <a:pPr>
              <a:lnSpc>
                <a:spcPct val="90000"/>
              </a:lnSpc>
            </a:pPr>
            <a:r>
              <a:rPr lang="en-US" altLang="en-US" b="1" u="sng" dirty="0" smtClean="0"/>
              <a:t>Encoding</a:t>
            </a:r>
            <a:r>
              <a:rPr lang="en-US" altLang="en-US" dirty="0" smtClean="0"/>
              <a:t>-</a:t>
            </a:r>
            <a:r>
              <a:rPr lang="en-US" altLang="en-US" dirty="0"/>
              <a:t>-transforming information into a form that can be entered and retained in the </a:t>
            </a:r>
            <a:r>
              <a:rPr lang="en-US" altLang="en-US" dirty="0" smtClean="0"/>
              <a:t>memory </a:t>
            </a:r>
            <a:r>
              <a:rPr lang="en-US" altLang="en-US" dirty="0"/>
              <a:t>system</a:t>
            </a:r>
          </a:p>
          <a:p>
            <a:pPr>
              <a:lnSpc>
                <a:spcPct val="90000"/>
              </a:lnSpc>
            </a:pPr>
            <a:r>
              <a:rPr lang="en-US" altLang="en-US" b="1" u="sng" dirty="0"/>
              <a:t>Storage</a:t>
            </a:r>
            <a:r>
              <a:rPr lang="en-US" altLang="en-US" dirty="0"/>
              <a:t>--retaining information in memory so that it can be used at a later time</a:t>
            </a:r>
          </a:p>
          <a:p>
            <a:pPr>
              <a:lnSpc>
                <a:spcPct val="90000"/>
              </a:lnSpc>
            </a:pPr>
            <a:r>
              <a:rPr lang="en-US" altLang="en-US" b="1" u="sng" dirty="0"/>
              <a:t>Retrieval</a:t>
            </a:r>
            <a:r>
              <a:rPr lang="en-US" altLang="en-US" dirty="0"/>
              <a:t>--recovering information stored in memory so that we are consciously aware of </a:t>
            </a:r>
            <a:r>
              <a:rPr lang="en-US" altLang="en-US" dirty="0" smtClean="0"/>
              <a:t>it</a:t>
            </a:r>
          </a:p>
          <a:p>
            <a:pPr>
              <a:lnSpc>
                <a:spcPct val="90000"/>
              </a:lnSpc>
            </a:pPr>
            <a:endParaRPr lang="en-AU" altLang="en-US" dirty="0" smtClean="0"/>
          </a:p>
          <a:p>
            <a:pPr>
              <a:lnSpc>
                <a:spcPct val="90000"/>
              </a:lnSpc>
              <a:buNone/>
            </a:pPr>
            <a:r>
              <a:rPr lang="en-US" sz="2400" dirty="0" smtClean="0"/>
              <a:t>Information-processing model describes how information is encoded, organized, and stored in memory, and how it is retrieved from memory</a:t>
            </a:r>
            <a:r>
              <a:rPr lang="th-TH" sz="2400" dirty="0" smtClean="0"/>
              <a:t>.</a:t>
            </a:r>
            <a:r>
              <a:rPr lang="th-TH" dirty="0" smtClean="0"/>
              <a:t> </a:t>
            </a:r>
          </a:p>
          <a:p>
            <a:pPr>
              <a:lnSpc>
                <a:spcPct val="90000"/>
              </a:lnSpc>
            </a:pPr>
            <a:endParaRPr lang="en-US" altLang="en-US" dirty="0"/>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p:cNvPicPr>
            <a:picLocks noChangeAspect="1" noChangeArrowheads="1"/>
          </p:cNvPicPr>
          <p:nvPr/>
        </p:nvPicPr>
        <p:blipFill>
          <a:blip r:embed="rId2" cstate="print"/>
          <a:srcRect/>
          <a:stretch>
            <a:fillRect/>
          </a:stretch>
        </p:blipFill>
        <p:spPr bwMode="auto">
          <a:xfrm>
            <a:off x="304800" y="228600"/>
            <a:ext cx="8534399" cy="63246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p:cNvSpPr>
            <a:spLocks noGrp="1" noRot="1" noChangeArrowheads="1"/>
          </p:cNvSpPr>
          <p:nvPr>
            <p:ph type="title"/>
          </p:nvPr>
        </p:nvSpPr>
        <p:spPr>
          <a:xfrm>
            <a:off x="457200" y="381000"/>
            <a:ext cx="7772400" cy="990600"/>
          </a:xfrm>
        </p:spPr>
        <p:txBody>
          <a:bodyPr>
            <a:normAutofit fontScale="90000"/>
          </a:bodyPr>
          <a:lstStyle/>
          <a:p>
            <a:r>
              <a:rPr lang="en-US" altLang="en-US" dirty="0" smtClean="0"/>
              <a:t>Information-Processing Model</a:t>
            </a:r>
            <a:endParaRPr lang="en-US" altLang="en-US" dirty="0"/>
          </a:p>
        </p:txBody>
      </p:sp>
      <p:sp>
        <p:nvSpPr>
          <p:cNvPr id="5123" name="Rectangle 3"/>
          <p:cNvSpPr>
            <a:spLocks noGrp="1" noRot="1" noChangeArrowheads="1"/>
          </p:cNvSpPr>
          <p:nvPr>
            <p:ph type="body" sz="half" idx="1"/>
          </p:nvPr>
        </p:nvSpPr>
        <p:spPr>
          <a:xfrm>
            <a:off x="827584" y="1772816"/>
            <a:ext cx="7527925" cy="971550"/>
          </a:xfrm>
        </p:spPr>
        <p:txBody>
          <a:bodyPr>
            <a:normAutofit fontScale="92500" lnSpcReduction="10000"/>
          </a:bodyPr>
          <a:lstStyle/>
          <a:p>
            <a:r>
              <a:rPr lang="en-US" altLang="en-US" sz="2800" dirty="0"/>
              <a:t>Three memory stores that differ in function, capacity and duration</a:t>
            </a:r>
          </a:p>
          <a:p>
            <a:pPr>
              <a:buFont typeface="Wingdings" pitchFamily="2" charset="2"/>
              <a:buNone/>
            </a:pPr>
            <a:endParaRPr lang="en-US" altLang="en-US" sz="2800" dirty="0"/>
          </a:p>
        </p:txBody>
      </p:sp>
      <p:grpSp>
        <p:nvGrpSpPr>
          <p:cNvPr id="2" name="Group 4"/>
          <p:cNvGrpSpPr>
            <a:grpSpLocks/>
          </p:cNvGrpSpPr>
          <p:nvPr/>
        </p:nvGrpSpPr>
        <p:grpSpPr bwMode="auto">
          <a:xfrm>
            <a:off x="201488" y="3212976"/>
            <a:ext cx="8763000" cy="2838450"/>
            <a:chOff x="0" y="1584"/>
            <a:chExt cx="5664" cy="1788"/>
          </a:xfrm>
        </p:grpSpPr>
        <p:sp>
          <p:nvSpPr>
            <p:cNvPr id="5125" name="Rectangle 5"/>
            <p:cNvSpPr>
              <a:spLocks noChangeArrowheads="1"/>
            </p:cNvSpPr>
            <p:nvPr/>
          </p:nvSpPr>
          <p:spPr bwMode="auto">
            <a:xfrm>
              <a:off x="4560" y="2304"/>
              <a:ext cx="1104" cy="1056"/>
            </a:xfrm>
            <a:prstGeom prst="rect">
              <a:avLst/>
            </a:prstGeom>
            <a:solidFill>
              <a:schemeClr val="accent1"/>
            </a:solidFill>
            <a:ln w="12700">
              <a:solidFill>
                <a:schemeClr val="tx1"/>
              </a:solidFill>
              <a:miter lim="800000"/>
              <a:headEnd type="none" w="sm" len="sm"/>
              <a:tailEnd type="none" w="sm" len="sm"/>
            </a:ln>
            <a:effectLst/>
          </p:spPr>
          <p:txBody>
            <a:bodyPr wrap="none" anchor="ctr"/>
            <a:lstStyle/>
            <a:p>
              <a:pPr algn="ctr"/>
              <a:r>
                <a:rPr lang="en-US" altLang="en-US" sz="2400" b="1" dirty="0">
                  <a:solidFill>
                    <a:schemeClr val="bg1"/>
                  </a:solidFill>
                </a:rPr>
                <a:t>Long-term </a:t>
              </a:r>
            </a:p>
            <a:p>
              <a:pPr algn="ctr"/>
              <a:r>
                <a:rPr lang="en-US" altLang="en-US" sz="2400" b="1" dirty="0">
                  <a:solidFill>
                    <a:schemeClr val="bg1"/>
                  </a:solidFill>
                </a:rPr>
                <a:t>memory</a:t>
              </a:r>
              <a:endParaRPr lang="en-US" altLang="en-US" sz="2400" dirty="0">
                <a:solidFill>
                  <a:schemeClr val="bg1"/>
                </a:solidFill>
              </a:endParaRPr>
            </a:p>
          </p:txBody>
        </p:sp>
        <p:sp>
          <p:nvSpPr>
            <p:cNvPr id="5126" name="Rectangle 6"/>
            <p:cNvSpPr>
              <a:spLocks noChangeArrowheads="1"/>
            </p:cNvSpPr>
            <p:nvPr/>
          </p:nvSpPr>
          <p:spPr bwMode="auto">
            <a:xfrm>
              <a:off x="2640" y="2305"/>
              <a:ext cx="1104" cy="1056"/>
            </a:xfrm>
            <a:prstGeom prst="rect">
              <a:avLst/>
            </a:prstGeom>
            <a:solidFill>
              <a:schemeClr val="accent1"/>
            </a:solidFill>
            <a:ln w="12700">
              <a:solidFill>
                <a:schemeClr val="tx1"/>
              </a:solidFill>
              <a:miter lim="800000"/>
              <a:headEnd type="none" w="sm" len="sm"/>
              <a:tailEnd type="none" w="sm" len="sm"/>
            </a:ln>
            <a:effectLst/>
          </p:spPr>
          <p:txBody>
            <a:bodyPr wrap="none" anchor="ctr"/>
            <a:lstStyle/>
            <a:p>
              <a:pPr algn="ctr"/>
              <a:r>
                <a:rPr lang="en-US" altLang="en-US" sz="2400" b="1">
                  <a:solidFill>
                    <a:schemeClr val="bg1"/>
                  </a:solidFill>
                </a:rPr>
                <a:t> </a:t>
              </a:r>
            </a:p>
            <a:p>
              <a:pPr algn="ctr"/>
              <a:r>
                <a:rPr lang="en-US" altLang="en-US" sz="2400" b="1">
                  <a:solidFill>
                    <a:schemeClr val="bg1"/>
                  </a:solidFill>
                </a:rPr>
                <a:t>Working or</a:t>
              </a:r>
            </a:p>
            <a:p>
              <a:pPr algn="ctr"/>
              <a:r>
                <a:rPr lang="en-US" altLang="en-US" sz="2400" b="1">
                  <a:solidFill>
                    <a:schemeClr val="bg1"/>
                  </a:solidFill>
                </a:rPr>
                <a:t>Short-term</a:t>
              </a:r>
            </a:p>
            <a:p>
              <a:pPr algn="ctr"/>
              <a:r>
                <a:rPr lang="en-US" altLang="en-US" sz="2400" b="1">
                  <a:solidFill>
                    <a:schemeClr val="bg1"/>
                  </a:solidFill>
                </a:rPr>
                <a:t>Memory</a:t>
              </a:r>
              <a:endParaRPr lang="en-US" altLang="en-US" sz="2400"/>
            </a:p>
          </p:txBody>
        </p:sp>
        <p:sp>
          <p:nvSpPr>
            <p:cNvPr id="5127" name="Text Box 7"/>
            <p:cNvSpPr txBox="1">
              <a:spLocks noChangeArrowheads="1"/>
            </p:cNvSpPr>
            <p:nvPr/>
          </p:nvSpPr>
          <p:spPr bwMode="auto">
            <a:xfrm>
              <a:off x="0" y="2501"/>
              <a:ext cx="852" cy="710"/>
            </a:xfrm>
            <a:prstGeom prst="rect">
              <a:avLst/>
            </a:prstGeom>
            <a:noFill/>
            <a:ln w="12700">
              <a:noFill/>
              <a:miter lim="800000"/>
              <a:headEnd type="none" w="sm" len="sm"/>
              <a:tailEnd type="none" w="sm" len="sm"/>
            </a:ln>
            <a:effectLst/>
          </p:spPr>
          <p:txBody>
            <a:bodyPr wrap="square">
              <a:spAutoFit/>
            </a:bodyPr>
            <a:lstStyle/>
            <a:p>
              <a:pPr>
                <a:lnSpc>
                  <a:spcPct val="80000"/>
                </a:lnSpc>
              </a:pPr>
              <a:r>
                <a:rPr lang="en-US" altLang="en-US" sz="2000" b="1" dirty="0"/>
                <a:t>Sensory</a:t>
              </a:r>
            </a:p>
            <a:p>
              <a:pPr>
                <a:lnSpc>
                  <a:spcPct val="80000"/>
                </a:lnSpc>
              </a:pPr>
              <a:endParaRPr lang="en-US" altLang="en-US" sz="2400" dirty="0">
                <a:solidFill>
                  <a:srgbClr val="FFFFFF"/>
                </a:solidFill>
              </a:endParaRPr>
            </a:p>
            <a:p>
              <a:pPr>
                <a:lnSpc>
                  <a:spcPct val="80000"/>
                </a:lnSpc>
              </a:pPr>
              <a:endParaRPr lang="en-US" altLang="en-US" sz="2000" b="1" dirty="0"/>
            </a:p>
            <a:p>
              <a:pPr>
                <a:lnSpc>
                  <a:spcPct val="80000"/>
                </a:lnSpc>
              </a:pPr>
              <a:r>
                <a:rPr lang="en-US" altLang="en-US" sz="2000" b="1" dirty="0"/>
                <a:t>  Input</a:t>
              </a:r>
              <a:endParaRPr lang="en-US" altLang="en-US" sz="2400" dirty="0"/>
            </a:p>
          </p:txBody>
        </p:sp>
        <p:sp>
          <p:nvSpPr>
            <p:cNvPr id="5128" name="Rectangle 8"/>
            <p:cNvSpPr>
              <a:spLocks noChangeArrowheads="1"/>
            </p:cNvSpPr>
            <p:nvPr/>
          </p:nvSpPr>
          <p:spPr bwMode="auto">
            <a:xfrm>
              <a:off x="720" y="2305"/>
              <a:ext cx="1104" cy="1056"/>
            </a:xfrm>
            <a:prstGeom prst="rect">
              <a:avLst/>
            </a:prstGeom>
            <a:solidFill>
              <a:schemeClr val="accent1"/>
            </a:solidFill>
            <a:ln w="12700">
              <a:solidFill>
                <a:schemeClr val="tx1"/>
              </a:solidFill>
              <a:miter lim="800000"/>
              <a:headEnd type="none" w="sm" len="sm"/>
              <a:tailEnd type="none" w="sm" len="sm"/>
            </a:ln>
            <a:effectLst/>
          </p:spPr>
          <p:txBody>
            <a:bodyPr wrap="none" anchor="ctr"/>
            <a:lstStyle/>
            <a:p>
              <a:pPr algn="ctr"/>
              <a:r>
                <a:rPr lang="en-US" altLang="en-US" sz="2400" b="1">
                  <a:solidFill>
                    <a:schemeClr val="bg1"/>
                  </a:solidFill>
                </a:rPr>
                <a:t>Sensory </a:t>
              </a:r>
            </a:p>
            <a:p>
              <a:pPr algn="ctr"/>
              <a:r>
                <a:rPr lang="en-US" altLang="en-US" sz="2400" b="1">
                  <a:solidFill>
                    <a:schemeClr val="bg1"/>
                  </a:solidFill>
                </a:rPr>
                <a:t>Memory</a:t>
              </a:r>
              <a:endParaRPr lang="en-US" altLang="en-US" sz="2400"/>
            </a:p>
          </p:txBody>
        </p:sp>
        <p:sp>
          <p:nvSpPr>
            <p:cNvPr id="5129" name="Line 9"/>
            <p:cNvSpPr>
              <a:spLocks noChangeShapeType="1"/>
            </p:cNvSpPr>
            <p:nvPr/>
          </p:nvSpPr>
          <p:spPr bwMode="auto">
            <a:xfrm>
              <a:off x="1968" y="2833"/>
              <a:ext cx="576" cy="0"/>
            </a:xfrm>
            <a:prstGeom prst="line">
              <a:avLst/>
            </a:prstGeom>
            <a:noFill/>
            <a:ln w="76200">
              <a:solidFill>
                <a:srgbClr val="0000FF"/>
              </a:solidFill>
              <a:round/>
              <a:headEnd type="none" w="sm" len="sm"/>
              <a:tailEnd type="triangle" w="lg" len="med"/>
            </a:ln>
            <a:effectLst/>
          </p:spPr>
          <p:txBody>
            <a:bodyPr wrap="none" anchor="ctr"/>
            <a:lstStyle/>
            <a:p>
              <a:endParaRPr lang="en-US"/>
            </a:p>
          </p:txBody>
        </p:sp>
        <p:sp>
          <p:nvSpPr>
            <p:cNvPr id="5130" name="Text Box 10"/>
            <p:cNvSpPr txBox="1">
              <a:spLocks noChangeArrowheads="1"/>
            </p:cNvSpPr>
            <p:nvPr/>
          </p:nvSpPr>
          <p:spPr bwMode="auto">
            <a:xfrm>
              <a:off x="1824" y="2486"/>
              <a:ext cx="862" cy="252"/>
            </a:xfrm>
            <a:prstGeom prst="rect">
              <a:avLst/>
            </a:prstGeom>
            <a:noFill/>
            <a:ln w="12700">
              <a:noFill/>
              <a:miter lim="800000"/>
              <a:headEnd type="none" w="sm" len="sm"/>
              <a:tailEnd type="none" w="sm" len="sm"/>
            </a:ln>
            <a:effectLst/>
          </p:spPr>
          <p:txBody>
            <a:bodyPr wrap="none">
              <a:spAutoFit/>
            </a:bodyPr>
            <a:lstStyle/>
            <a:p>
              <a:r>
                <a:rPr lang="en-US" altLang="en-US" sz="2000" b="1" dirty="0"/>
                <a:t>Attention</a:t>
              </a:r>
              <a:endParaRPr lang="en-US" altLang="en-US" sz="2400" dirty="0"/>
            </a:p>
          </p:txBody>
        </p:sp>
        <p:sp>
          <p:nvSpPr>
            <p:cNvPr id="5131" name="Text Box 11"/>
            <p:cNvSpPr txBox="1">
              <a:spLocks noChangeArrowheads="1"/>
            </p:cNvSpPr>
            <p:nvPr/>
          </p:nvSpPr>
          <p:spPr bwMode="auto">
            <a:xfrm>
              <a:off x="3744" y="2334"/>
              <a:ext cx="891" cy="252"/>
            </a:xfrm>
            <a:prstGeom prst="rect">
              <a:avLst/>
            </a:prstGeom>
            <a:noFill/>
            <a:ln w="12700">
              <a:noFill/>
              <a:miter lim="800000"/>
              <a:headEnd type="none" w="sm" len="sm"/>
              <a:tailEnd type="none" w="sm" len="sm"/>
            </a:ln>
            <a:effectLst/>
          </p:spPr>
          <p:txBody>
            <a:bodyPr wrap="none">
              <a:spAutoFit/>
            </a:bodyPr>
            <a:lstStyle/>
            <a:p>
              <a:r>
                <a:rPr lang="en-US" altLang="en-US" sz="2000" b="1" dirty="0"/>
                <a:t>Encoding</a:t>
              </a:r>
              <a:endParaRPr lang="en-US" altLang="en-US" sz="2400" dirty="0"/>
            </a:p>
          </p:txBody>
        </p:sp>
        <p:sp>
          <p:nvSpPr>
            <p:cNvPr id="5132" name="Text Box 12"/>
            <p:cNvSpPr txBox="1">
              <a:spLocks noChangeArrowheads="1"/>
            </p:cNvSpPr>
            <p:nvPr/>
          </p:nvSpPr>
          <p:spPr bwMode="auto">
            <a:xfrm>
              <a:off x="3744" y="3120"/>
              <a:ext cx="819" cy="252"/>
            </a:xfrm>
            <a:prstGeom prst="rect">
              <a:avLst/>
            </a:prstGeom>
            <a:noFill/>
            <a:ln w="12700">
              <a:noFill/>
              <a:miter lim="800000"/>
              <a:headEnd type="none" w="sm" len="sm"/>
              <a:tailEnd type="none" w="sm" len="sm"/>
            </a:ln>
            <a:effectLst/>
          </p:spPr>
          <p:txBody>
            <a:bodyPr wrap="none">
              <a:spAutoFit/>
            </a:bodyPr>
            <a:lstStyle/>
            <a:p>
              <a:r>
                <a:rPr lang="en-US" altLang="en-US" sz="2000" b="1" dirty="0"/>
                <a:t>Retrieval</a:t>
              </a:r>
              <a:endParaRPr lang="en-US" altLang="en-US" sz="2400" dirty="0"/>
            </a:p>
          </p:txBody>
        </p:sp>
        <p:grpSp>
          <p:nvGrpSpPr>
            <p:cNvPr id="3" name="Group 13"/>
            <p:cNvGrpSpPr>
              <a:grpSpLocks/>
            </p:cNvGrpSpPr>
            <p:nvPr/>
          </p:nvGrpSpPr>
          <p:grpSpPr bwMode="auto">
            <a:xfrm>
              <a:off x="2688" y="1873"/>
              <a:ext cx="1056" cy="720"/>
              <a:chOff x="2832" y="1920"/>
              <a:chExt cx="1056" cy="720"/>
            </a:xfrm>
          </p:grpSpPr>
          <p:sp>
            <p:nvSpPr>
              <p:cNvPr id="5134" name="AutoShape 14"/>
              <p:cNvSpPr>
                <a:spLocks noChangeArrowheads="1"/>
              </p:cNvSpPr>
              <p:nvPr/>
            </p:nvSpPr>
            <p:spPr bwMode="auto">
              <a:xfrm rot="5400000">
                <a:off x="3144" y="1608"/>
                <a:ext cx="336" cy="960"/>
              </a:xfrm>
              <a:prstGeom prst="curvedRightArrow">
                <a:avLst>
                  <a:gd name="adj1" fmla="val 57143"/>
                  <a:gd name="adj2" fmla="val 114286"/>
                  <a:gd name="adj3" fmla="val 33333"/>
                </a:avLst>
              </a:prstGeom>
              <a:solidFill>
                <a:srgbClr val="FF0000"/>
              </a:solidFill>
              <a:ln w="12700">
                <a:solidFill>
                  <a:schemeClr val="tx1"/>
                </a:solidFill>
                <a:miter lim="800000"/>
                <a:headEnd type="none" w="sm" len="sm"/>
                <a:tailEnd type="none" w="sm" len="sm"/>
              </a:ln>
              <a:effectLst/>
            </p:spPr>
            <p:txBody>
              <a:bodyPr wrap="none" anchor="ctr"/>
              <a:lstStyle/>
              <a:p>
                <a:endParaRPr lang="en-US"/>
              </a:p>
            </p:txBody>
          </p:sp>
          <p:sp>
            <p:nvSpPr>
              <p:cNvPr id="5135" name="AutoShape 15"/>
              <p:cNvSpPr>
                <a:spLocks noChangeArrowheads="1"/>
              </p:cNvSpPr>
              <p:nvPr/>
            </p:nvSpPr>
            <p:spPr bwMode="auto">
              <a:xfrm>
                <a:off x="2928" y="2304"/>
                <a:ext cx="960" cy="336"/>
              </a:xfrm>
              <a:prstGeom prst="curvedUpArrow">
                <a:avLst>
                  <a:gd name="adj1" fmla="val 57143"/>
                  <a:gd name="adj2" fmla="val 114286"/>
                  <a:gd name="adj3" fmla="val 33333"/>
                </a:avLst>
              </a:prstGeom>
              <a:solidFill>
                <a:srgbClr val="FF0000"/>
              </a:solidFill>
              <a:ln w="12700">
                <a:solidFill>
                  <a:schemeClr val="tx1"/>
                </a:solidFill>
                <a:miter lim="800000"/>
                <a:headEnd type="none" w="sm" len="sm"/>
                <a:tailEnd type="none" w="sm" len="sm"/>
              </a:ln>
              <a:effectLst/>
            </p:spPr>
            <p:txBody>
              <a:bodyPr wrap="none" anchor="ctr"/>
              <a:lstStyle/>
              <a:p>
                <a:endParaRPr lang="en-US"/>
              </a:p>
            </p:txBody>
          </p:sp>
        </p:grpSp>
        <p:sp>
          <p:nvSpPr>
            <p:cNvPr id="5136" name="Text Box 16"/>
            <p:cNvSpPr txBox="1">
              <a:spLocks noChangeArrowheads="1"/>
            </p:cNvSpPr>
            <p:nvPr/>
          </p:nvSpPr>
          <p:spPr bwMode="auto">
            <a:xfrm>
              <a:off x="2282" y="1584"/>
              <a:ext cx="1996" cy="252"/>
            </a:xfrm>
            <a:prstGeom prst="rect">
              <a:avLst/>
            </a:prstGeom>
            <a:noFill/>
            <a:ln w="12700">
              <a:noFill/>
              <a:miter lim="800000"/>
              <a:headEnd type="none" w="sm" len="sm"/>
              <a:tailEnd type="none" w="sm" len="sm"/>
            </a:ln>
            <a:effectLst/>
          </p:spPr>
          <p:txBody>
            <a:bodyPr wrap="none">
              <a:spAutoFit/>
            </a:bodyPr>
            <a:lstStyle/>
            <a:p>
              <a:r>
                <a:rPr lang="en-US" altLang="en-US" sz="2000" b="1" dirty="0"/>
                <a:t>Maintenance Rehearsal</a:t>
              </a:r>
            </a:p>
          </p:txBody>
        </p:sp>
        <p:sp>
          <p:nvSpPr>
            <p:cNvPr id="5137" name="Line 17"/>
            <p:cNvSpPr>
              <a:spLocks noChangeShapeType="1"/>
            </p:cNvSpPr>
            <p:nvPr/>
          </p:nvSpPr>
          <p:spPr bwMode="auto">
            <a:xfrm>
              <a:off x="96" y="2832"/>
              <a:ext cx="576" cy="0"/>
            </a:xfrm>
            <a:prstGeom prst="line">
              <a:avLst/>
            </a:prstGeom>
            <a:noFill/>
            <a:ln w="76200">
              <a:solidFill>
                <a:srgbClr val="0000FF"/>
              </a:solidFill>
              <a:round/>
              <a:headEnd type="none" w="sm" len="sm"/>
              <a:tailEnd type="triangle" w="lg" len="med"/>
            </a:ln>
            <a:effectLst/>
          </p:spPr>
          <p:txBody>
            <a:bodyPr wrap="none" anchor="ctr"/>
            <a:lstStyle/>
            <a:p>
              <a:endParaRPr lang="en-US"/>
            </a:p>
          </p:txBody>
        </p:sp>
        <p:sp>
          <p:nvSpPr>
            <p:cNvPr id="5138" name="Line 18"/>
            <p:cNvSpPr>
              <a:spLocks noChangeShapeType="1"/>
            </p:cNvSpPr>
            <p:nvPr/>
          </p:nvSpPr>
          <p:spPr bwMode="auto">
            <a:xfrm>
              <a:off x="3840" y="2736"/>
              <a:ext cx="576" cy="0"/>
            </a:xfrm>
            <a:prstGeom prst="line">
              <a:avLst/>
            </a:prstGeom>
            <a:noFill/>
            <a:ln w="76200">
              <a:solidFill>
                <a:srgbClr val="0000FF"/>
              </a:solidFill>
              <a:round/>
              <a:headEnd type="none" w="sm" len="sm"/>
              <a:tailEnd type="triangle" w="lg" len="med"/>
            </a:ln>
            <a:effectLst/>
          </p:spPr>
          <p:txBody>
            <a:bodyPr wrap="none" anchor="ctr"/>
            <a:lstStyle/>
            <a:p>
              <a:endParaRPr lang="en-US"/>
            </a:p>
          </p:txBody>
        </p:sp>
        <p:sp>
          <p:nvSpPr>
            <p:cNvPr id="5139" name="Line 19"/>
            <p:cNvSpPr>
              <a:spLocks noChangeShapeType="1"/>
            </p:cNvSpPr>
            <p:nvPr/>
          </p:nvSpPr>
          <p:spPr bwMode="auto">
            <a:xfrm flipH="1">
              <a:off x="3840" y="2976"/>
              <a:ext cx="576" cy="0"/>
            </a:xfrm>
            <a:prstGeom prst="line">
              <a:avLst/>
            </a:prstGeom>
            <a:noFill/>
            <a:ln w="76200">
              <a:solidFill>
                <a:srgbClr val="0000FF"/>
              </a:solidFill>
              <a:round/>
              <a:headEnd type="none" w="sm" len="sm"/>
              <a:tailEnd type="triangle" w="lg" len="med"/>
            </a:ln>
            <a:effectLst/>
          </p:spPr>
          <p:txBody>
            <a:bodyPr wrap="none" anchor="ctr"/>
            <a:lstStyle/>
            <a:p>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12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5123">
                                            <p:txEl>
                                              <p:pRg st="0" end="0"/>
                                            </p:txEl>
                                          </p:spTgt>
                                        </p:tgtEl>
                                        <p:attrNameLst>
                                          <p:attrName>ppt_c</p:attrName>
                                        </p:attrNameLst>
                                      </p:cBhvr>
                                      <p:to>
                                        <a:schemeClr val="tx2"/>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bldLvl="3"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noChangeArrowheads="1"/>
          </p:cNvSpPr>
          <p:nvPr>
            <p:ph type="title"/>
          </p:nvPr>
        </p:nvSpPr>
        <p:spPr/>
        <p:txBody>
          <a:bodyPr>
            <a:normAutofit/>
          </a:bodyPr>
          <a:lstStyle/>
          <a:p>
            <a:pPr eaLnBrk="1" hangingPunct="1"/>
            <a:r>
              <a:rPr lang="en-US" sz="4000" b="1" smtClean="0"/>
              <a:t>THE SENSORY REGISTERS</a:t>
            </a:r>
            <a:r>
              <a:rPr lang="th-TH" sz="4000" smtClean="0"/>
              <a:t/>
            </a:r>
            <a:br>
              <a:rPr lang="th-TH" sz="4000" smtClean="0"/>
            </a:br>
            <a:endParaRPr lang="th-TH" sz="4000" smtClean="0"/>
          </a:p>
        </p:txBody>
      </p:sp>
      <p:sp>
        <p:nvSpPr>
          <p:cNvPr id="15362" name="Rectangle 3"/>
          <p:cNvSpPr>
            <a:spLocks noGrp="1" noChangeArrowheads="1"/>
          </p:cNvSpPr>
          <p:nvPr>
            <p:ph sz="half" idx="1"/>
          </p:nvPr>
        </p:nvSpPr>
        <p:spPr>
          <a:xfrm>
            <a:off x="685347" y="1569075"/>
            <a:ext cx="3829503" cy="3702881"/>
          </a:xfrm>
        </p:spPr>
        <p:txBody>
          <a:bodyPr/>
          <a:lstStyle/>
          <a:p>
            <a:pPr eaLnBrk="1" hangingPunct="1"/>
            <a:r>
              <a:rPr lang="en-US" dirty="0" smtClean="0"/>
              <a:t>the entry points for raw information from all the senses</a:t>
            </a:r>
            <a:r>
              <a:rPr lang="th-TH" dirty="0" smtClean="0"/>
              <a:t>. </a:t>
            </a:r>
            <a:endParaRPr lang="en-US" dirty="0" smtClean="0"/>
          </a:p>
          <a:p>
            <a:pPr eaLnBrk="1" hangingPunct="1"/>
            <a:r>
              <a:rPr lang="en-US" dirty="0" smtClean="0"/>
              <a:t>If we do not process this information further, it disappears</a:t>
            </a:r>
            <a:r>
              <a:rPr lang="th-TH" dirty="0" smtClean="0"/>
              <a:t>.</a:t>
            </a:r>
          </a:p>
          <a:p>
            <a:pPr eaLnBrk="1" hangingPunct="1"/>
            <a:endParaRPr lang="th-TH" dirty="0" smtClean="0"/>
          </a:p>
        </p:txBody>
      </p:sp>
      <p:pic>
        <p:nvPicPr>
          <p:cNvPr id="15363" name="Picture 4"/>
          <p:cNvPicPr>
            <a:picLocks noChangeAspect="1" noChangeArrowheads="1"/>
          </p:cNvPicPr>
          <p:nvPr/>
        </p:nvPicPr>
        <p:blipFill>
          <a:blip r:embed="rId2" cstate="print"/>
          <a:srcRect/>
          <a:stretch>
            <a:fillRect/>
          </a:stretch>
        </p:blipFill>
        <p:spPr bwMode="auto">
          <a:xfrm>
            <a:off x="4929188" y="1428750"/>
            <a:ext cx="3662362" cy="4857750"/>
          </a:xfrm>
          <a:prstGeom prst="rect">
            <a:avLst/>
          </a:prstGeom>
          <a:noFill/>
          <a:ln w="9525">
            <a:noFill/>
            <a:miter lim="800000"/>
            <a:headEnd/>
            <a:tailEnd/>
          </a:ln>
        </p:spPr>
      </p:pic>
      <p:grpSp>
        <p:nvGrpSpPr>
          <p:cNvPr id="5" name="Group 4"/>
          <p:cNvGrpSpPr>
            <a:grpSpLocks/>
          </p:cNvGrpSpPr>
          <p:nvPr/>
        </p:nvGrpSpPr>
        <p:grpSpPr bwMode="auto">
          <a:xfrm>
            <a:off x="539552" y="4221088"/>
            <a:ext cx="3525838" cy="2162944"/>
            <a:chOff x="384" y="1872"/>
            <a:chExt cx="2221" cy="1680"/>
          </a:xfrm>
        </p:grpSpPr>
        <p:sp>
          <p:nvSpPr>
            <p:cNvPr id="6" name="Text Box 5"/>
            <p:cNvSpPr txBox="1">
              <a:spLocks noChangeArrowheads="1"/>
            </p:cNvSpPr>
            <p:nvPr/>
          </p:nvSpPr>
          <p:spPr bwMode="auto">
            <a:xfrm>
              <a:off x="384" y="2238"/>
              <a:ext cx="748" cy="634"/>
            </a:xfrm>
            <a:prstGeom prst="rect">
              <a:avLst/>
            </a:prstGeom>
            <a:noFill/>
            <a:ln w="12700">
              <a:noFill/>
              <a:miter lim="800000"/>
              <a:headEnd type="none" w="sm" len="sm"/>
              <a:tailEnd type="none" w="sm" len="sm"/>
            </a:ln>
            <a:effectLst/>
          </p:spPr>
          <p:txBody>
            <a:bodyPr wrap="none">
              <a:spAutoFit/>
            </a:bodyPr>
            <a:lstStyle/>
            <a:p>
              <a:r>
                <a:rPr lang="en-US" altLang="en-US" sz="2000" b="1" dirty="0"/>
                <a:t>Sensory</a:t>
              </a:r>
            </a:p>
            <a:p>
              <a:endParaRPr lang="en-US" altLang="en-US" sz="2000" b="1" dirty="0">
                <a:solidFill>
                  <a:srgbClr val="FFFFFF"/>
                </a:solidFill>
              </a:endParaRPr>
            </a:p>
            <a:p>
              <a:r>
                <a:rPr lang="en-US" altLang="en-US" sz="2000" b="1" dirty="0">
                  <a:solidFill>
                    <a:srgbClr val="FFFFFF"/>
                  </a:solidFill>
                </a:rPr>
                <a:t>  </a:t>
              </a:r>
              <a:r>
                <a:rPr lang="en-US" altLang="en-US" sz="2000" b="1" dirty="0"/>
                <a:t>Input</a:t>
              </a:r>
              <a:endParaRPr lang="en-US" altLang="en-US" sz="2400" dirty="0"/>
            </a:p>
          </p:txBody>
        </p:sp>
        <p:sp>
          <p:nvSpPr>
            <p:cNvPr id="7" name="Rectangle 6"/>
            <p:cNvSpPr>
              <a:spLocks noChangeArrowheads="1"/>
            </p:cNvSpPr>
            <p:nvPr/>
          </p:nvSpPr>
          <p:spPr bwMode="auto">
            <a:xfrm>
              <a:off x="1152" y="1872"/>
              <a:ext cx="1453" cy="1680"/>
            </a:xfrm>
            <a:prstGeom prst="rect">
              <a:avLst/>
            </a:prstGeom>
            <a:solidFill>
              <a:schemeClr val="accent1"/>
            </a:solidFill>
            <a:ln w="12700">
              <a:solidFill>
                <a:schemeClr val="tx1"/>
              </a:solidFill>
              <a:miter lim="800000"/>
              <a:headEnd type="none" w="sm" len="sm"/>
              <a:tailEnd type="none" w="sm" len="sm"/>
            </a:ln>
            <a:effectLst/>
          </p:spPr>
          <p:txBody>
            <a:bodyPr wrap="none" anchor="ctr"/>
            <a:lstStyle/>
            <a:p>
              <a:pPr algn="ctr"/>
              <a:r>
                <a:rPr lang="en-US" altLang="en-US" sz="2400" b="1" dirty="0">
                  <a:solidFill>
                    <a:schemeClr val="bg1"/>
                  </a:solidFill>
                </a:rPr>
                <a:t>Sensory</a:t>
              </a:r>
            </a:p>
            <a:p>
              <a:pPr algn="ctr"/>
              <a:r>
                <a:rPr lang="en-US" altLang="en-US" sz="2400" b="1" dirty="0">
                  <a:solidFill>
                    <a:schemeClr val="bg1"/>
                  </a:solidFill>
                </a:rPr>
                <a:t>Memory</a:t>
              </a:r>
              <a:endParaRPr lang="en-US" altLang="en-US" sz="2400" dirty="0"/>
            </a:p>
          </p:txBody>
        </p:sp>
        <p:sp>
          <p:nvSpPr>
            <p:cNvPr id="8" name="Line 7"/>
            <p:cNvSpPr>
              <a:spLocks noChangeShapeType="1"/>
            </p:cNvSpPr>
            <p:nvPr/>
          </p:nvSpPr>
          <p:spPr bwMode="auto">
            <a:xfrm>
              <a:off x="384" y="2592"/>
              <a:ext cx="1011" cy="0"/>
            </a:xfrm>
            <a:prstGeom prst="line">
              <a:avLst/>
            </a:prstGeom>
            <a:noFill/>
            <a:ln w="76200">
              <a:solidFill>
                <a:srgbClr val="0000FF"/>
              </a:solidFill>
              <a:round/>
              <a:headEnd type="none" w="sm" len="sm"/>
              <a:tailEnd type="triangle" w="lg" len="med"/>
            </a:ln>
            <a:effectLst/>
          </p:spPr>
          <p:txBody>
            <a:bodyPr wrap="none" anchor="ctr"/>
            <a:lstStyle/>
            <a:p>
              <a:endParaRPr lang="en-US"/>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noChangeArrowheads="1"/>
          </p:cNvSpPr>
          <p:nvPr>
            <p:ph type="title"/>
          </p:nvPr>
        </p:nvSpPr>
        <p:spPr/>
        <p:txBody>
          <a:bodyPr/>
          <a:lstStyle/>
          <a:p>
            <a:pPr eaLnBrk="1" hangingPunct="1"/>
            <a:r>
              <a:rPr lang="en-US" b="1" smtClean="0"/>
              <a:t>Visual Registers</a:t>
            </a:r>
            <a:r>
              <a:rPr lang="th-TH" smtClean="0"/>
              <a:t> </a:t>
            </a:r>
          </a:p>
        </p:txBody>
      </p:sp>
      <p:pic>
        <p:nvPicPr>
          <p:cNvPr id="16386" name="Picture 4" descr="eyes"/>
          <p:cNvPicPr>
            <a:picLocks noGrp="1" noChangeAspect="1" noChangeArrowheads="1"/>
          </p:cNvPicPr>
          <p:nvPr>
            <p:ph idx="1"/>
          </p:nvPr>
        </p:nvPicPr>
        <p:blipFill>
          <a:blip r:embed="rId2" cstate="print"/>
          <a:srcRect/>
          <a:stretch>
            <a:fillRect/>
          </a:stretch>
        </p:blipFill>
        <p:spPr>
          <a:xfrm>
            <a:off x="1187450" y="1412875"/>
            <a:ext cx="6350000" cy="1841500"/>
          </a:xfrm>
        </p:spPr>
      </p:pic>
      <p:sp>
        <p:nvSpPr>
          <p:cNvPr id="16387" name="Rectangle 6"/>
          <p:cNvSpPr>
            <a:spLocks noChangeArrowheads="1"/>
          </p:cNvSpPr>
          <p:nvPr/>
        </p:nvSpPr>
        <p:spPr bwMode="auto">
          <a:xfrm>
            <a:off x="899591" y="3573692"/>
            <a:ext cx="7488833" cy="2554545"/>
          </a:xfrm>
          <a:prstGeom prst="rect">
            <a:avLst/>
          </a:prstGeom>
          <a:noFill/>
          <a:ln w="9525">
            <a:noFill/>
            <a:miter lim="800000"/>
            <a:headEnd/>
            <a:tailEnd/>
          </a:ln>
        </p:spPr>
        <p:txBody>
          <a:bodyPr wrap="square" anchor="ctr">
            <a:spAutoFit/>
          </a:bodyPr>
          <a:lstStyle/>
          <a:p>
            <a:r>
              <a:rPr lang="en-US" sz="3200" dirty="0"/>
              <a:t>As new visual information enters the eyes, information, or visual image is </a:t>
            </a:r>
            <a:r>
              <a:rPr lang="th-TH" sz="3200" dirty="0"/>
              <a:t>"</a:t>
            </a:r>
            <a:r>
              <a:rPr lang="en-US" sz="3200" dirty="0"/>
              <a:t>masked</a:t>
            </a:r>
            <a:r>
              <a:rPr lang="th-TH" sz="3200" dirty="0"/>
              <a:t>" </a:t>
            </a:r>
            <a:r>
              <a:rPr lang="en-US" sz="3200" dirty="0"/>
              <a:t>almost immediately and disappears</a:t>
            </a:r>
            <a:r>
              <a:rPr lang="th-TH" sz="3200" dirty="0"/>
              <a:t> </a:t>
            </a:r>
            <a:r>
              <a:rPr lang="en-AU" sz="3200" dirty="0" smtClean="0"/>
              <a:t>(0.3 second)</a:t>
            </a:r>
          </a:p>
          <a:p>
            <a:pPr algn="ctr"/>
            <a:r>
              <a:rPr lang="en-AU" sz="3200" i="1" dirty="0" smtClean="0"/>
              <a:t>Iconic Memory</a:t>
            </a:r>
            <a:endParaRPr lang="th-TH" sz="3200" i="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ChangeArrowheads="1"/>
          </p:cNvSpPr>
          <p:nvPr>
            <p:ph type="title"/>
          </p:nvPr>
        </p:nvSpPr>
        <p:spPr/>
        <p:txBody>
          <a:bodyPr/>
          <a:lstStyle/>
          <a:p>
            <a:pPr eaLnBrk="1" hangingPunct="1"/>
            <a:r>
              <a:rPr lang="en-US" smtClean="0"/>
              <a:t>Auditory Registers</a:t>
            </a:r>
            <a:endParaRPr lang="th-TH" smtClean="0"/>
          </a:p>
        </p:txBody>
      </p:sp>
      <p:pic>
        <p:nvPicPr>
          <p:cNvPr id="17410" name="Picture 4" descr="ears_012005"/>
          <p:cNvPicPr>
            <a:picLocks noGrp="1" noChangeAspect="1" noChangeArrowheads="1"/>
          </p:cNvPicPr>
          <p:nvPr>
            <p:ph sz="half" idx="1"/>
          </p:nvPr>
        </p:nvPicPr>
        <p:blipFill>
          <a:blip r:embed="rId2" cstate="print"/>
          <a:stretch>
            <a:fillRect/>
          </a:stretch>
        </p:blipFill>
        <p:spPr>
          <a:xfrm>
            <a:off x="695325" y="2520156"/>
            <a:ext cx="3810000" cy="2838450"/>
          </a:xfrm>
        </p:spPr>
      </p:pic>
      <p:sp>
        <p:nvSpPr>
          <p:cNvPr id="17411" name="Rectangle 5"/>
          <p:cNvSpPr>
            <a:spLocks noChangeArrowheads="1"/>
          </p:cNvSpPr>
          <p:nvPr/>
        </p:nvSpPr>
        <p:spPr bwMode="auto">
          <a:xfrm>
            <a:off x="4643438" y="1908545"/>
            <a:ext cx="4500562" cy="3416320"/>
          </a:xfrm>
          <a:prstGeom prst="rect">
            <a:avLst/>
          </a:prstGeom>
          <a:noFill/>
          <a:ln w="9525">
            <a:noFill/>
            <a:miter lim="800000"/>
            <a:headEnd/>
            <a:tailEnd/>
          </a:ln>
        </p:spPr>
        <p:txBody>
          <a:bodyPr wrap="square" anchor="ctr">
            <a:spAutoFit/>
          </a:bodyPr>
          <a:lstStyle/>
          <a:p>
            <a:r>
              <a:rPr lang="en-US" sz="3600" dirty="0"/>
              <a:t>Auditory information fades more slowly; the </a:t>
            </a:r>
            <a:r>
              <a:rPr lang="th-TH" sz="3600" b="1" dirty="0"/>
              <a:t>echo</a:t>
            </a:r>
            <a:r>
              <a:rPr lang="en-US" sz="3600" dirty="0"/>
              <a:t> may last for several seconds</a:t>
            </a:r>
            <a:r>
              <a:rPr lang="th-TH" sz="3600" dirty="0" smtClean="0"/>
              <a:t>.</a:t>
            </a:r>
            <a:endParaRPr lang="en-AU" sz="3600" dirty="0" smtClean="0"/>
          </a:p>
          <a:p>
            <a:endParaRPr lang="en-AU" sz="3600" dirty="0" smtClean="0"/>
          </a:p>
          <a:p>
            <a:pPr algn="ctr"/>
            <a:r>
              <a:rPr lang="en-AU" sz="3600" i="1" dirty="0" smtClean="0"/>
              <a:t>Echoic Memory</a:t>
            </a:r>
            <a:r>
              <a:rPr lang="th-TH" sz="3600" i="1" dirty="0" smtClean="0"/>
              <a:t> </a:t>
            </a:r>
            <a:endParaRPr lang="th-TH" sz="3600" i="1"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Grp="1" noChangeArrowheads="1"/>
          </p:cNvSpPr>
          <p:nvPr>
            <p:ph type="title"/>
          </p:nvPr>
        </p:nvSpPr>
        <p:spPr/>
        <p:txBody>
          <a:bodyPr>
            <a:normAutofit/>
          </a:bodyPr>
          <a:lstStyle/>
          <a:p>
            <a:pPr eaLnBrk="1" hangingPunct="1"/>
            <a:r>
              <a:rPr lang="en-US" sz="4000" b="1" smtClean="0"/>
              <a:t>Initial Processing</a:t>
            </a:r>
            <a:r>
              <a:rPr lang="th-TH" sz="4000" smtClean="0"/>
              <a:t/>
            </a:r>
            <a:br>
              <a:rPr lang="th-TH" sz="4000" smtClean="0"/>
            </a:br>
            <a:endParaRPr lang="th-TH" sz="4000" smtClean="0"/>
          </a:p>
        </p:txBody>
      </p:sp>
      <p:sp>
        <p:nvSpPr>
          <p:cNvPr id="18434" name="Rectangle 3"/>
          <p:cNvSpPr>
            <a:spLocks noGrp="1" noChangeArrowheads="1"/>
          </p:cNvSpPr>
          <p:nvPr>
            <p:ph idx="1"/>
          </p:nvPr>
        </p:nvSpPr>
        <p:spPr>
          <a:xfrm>
            <a:off x="474485" y="1457990"/>
            <a:ext cx="8229600" cy="2448942"/>
          </a:xfrm>
        </p:spPr>
        <p:txBody>
          <a:bodyPr/>
          <a:lstStyle/>
          <a:p>
            <a:pPr eaLnBrk="1" hangingPunct="1"/>
            <a:r>
              <a:rPr lang="en-US" dirty="0" smtClean="0"/>
              <a:t>From the mass of incoming information, </a:t>
            </a:r>
            <a:r>
              <a:rPr lang="en-US" i="1" u="sng" dirty="0" smtClean="0"/>
              <a:t>we select elements </a:t>
            </a:r>
            <a:r>
              <a:rPr lang="en-US" dirty="0" smtClean="0"/>
              <a:t>and hold them for further processing</a:t>
            </a:r>
            <a:r>
              <a:rPr lang="th-TH" dirty="0" smtClean="0"/>
              <a:t>. </a:t>
            </a:r>
            <a:endParaRPr lang="en-US" dirty="0" smtClean="0"/>
          </a:p>
          <a:p>
            <a:pPr eaLnBrk="1" hangingPunct="1"/>
            <a:r>
              <a:rPr lang="en-US" dirty="0" smtClean="0"/>
              <a:t>In this process, called </a:t>
            </a:r>
            <a:r>
              <a:rPr lang="th-TH" b="1" dirty="0" smtClean="0"/>
              <a:t>attention</a:t>
            </a:r>
            <a:r>
              <a:rPr lang="en-US" dirty="0" smtClean="0"/>
              <a:t>, we also give meaning to the information</a:t>
            </a:r>
            <a:r>
              <a:rPr lang="th-TH" dirty="0" smtClean="0"/>
              <a:t>. </a:t>
            </a:r>
            <a:endParaRPr lang="en-US" dirty="0" smtClean="0"/>
          </a:p>
          <a:p>
            <a:pPr eaLnBrk="1" hangingPunct="1"/>
            <a:endParaRPr lang="en-US" dirty="0" smtClean="0"/>
          </a:p>
          <a:p>
            <a:pPr eaLnBrk="1" hangingPunct="1"/>
            <a:endParaRPr lang="en-US" dirty="0" smtClean="0"/>
          </a:p>
          <a:p>
            <a:pPr eaLnBrk="1" hangingPunct="1"/>
            <a:endParaRPr lang="en-US" dirty="0" smtClean="0"/>
          </a:p>
          <a:p>
            <a:pPr eaLnBrk="1" hangingPunct="1">
              <a:buNone/>
            </a:pPr>
            <a:endParaRPr lang="en-US" dirty="0" smtClean="0"/>
          </a:p>
        </p:txBody>
      </p:sp>
      <p:grpSp>
        <p:nvGrpSpPr>
          <p:cNvPr id="5" name="Group 4"/>
          <p:cNvGrpSpPr>
            <a:grpSpLocks/>
          </p:cNvGrpSpPr>
          <p:nvPr/>
        </p:nvGrpSpPr>
        <p:grpSpPr bwMode="auto">
          <a:xfrm>
            <a:off x="755576" y="3429000"/>
            <a:ext cx="7344816" cy="1676400"/>
            <a:chOff x="788" y="1920"/>
            <a:chExt cx="3916" cy="1056"/>
          </a:xfrm>
        </p:grpSpPr>
        <p:sp>
          <p:nvSpPr>
            <p:cNvPr id="6" name="Rectangle 5"/>
            <p:cNvSpPr>
              <a:spLocks noChangeArrowheads="1"/>
            </p:cNvSpPr>
            <p:nvPr/>
          </p:nvSpPr>
          <p:spPr bwMode="auto">
            <a:xfrm>
              <a:off x="3600" y="1920"/>
              <a:ext cx="1104" cy="1056"/>
            </a:xfrm>
            <a:prstGeom prst="rect">
              <a:avLst/>
            </a:prstGeom>
            <a:solidFill>
              <a:schemeClr val="accent1"/>
            </a:solidFill>
            <a:ln w="12700">
              <a:solidFill>
                <a:schemeClr val="tx1"/>
              </a:solidFill>
              <a:miter lim="800000"/>
              <a:headEnd type="none" w="sm" len="sm"/>
              <a:tailEnd type="none" w="sm" len="sm"/>
            </a:ln>
            <a:effectLst/>
          </p:spPr>
          <p:txBody>
            <a:bodyPr wrap="none" anchor="ctr"/>
            <a:lstStyle/>
            <a:p>
              <a:pPr algn="ctr"/>
              <a:r>
                <a:rPr lang="en-US" altLang="en-US" sz="2400" b="1">
                  <a:solidFill>
                    <a:schemeClr val="bg1"/>
                  </a:solidFill>
                </a:rPr>
                <a:t> </a:t>
              </a:r>
            </a:p>
            <a:p>
              <a:pPr algn="ctr"/>
              <a:r>
                <a:rPr lang="en-US" altLang="en-US" sz="2400" b="1">
                  <a:solidFill>
                    <a:schemeClr val="bg1"/>
                  </a:solidFill>
                </a:rPr>
                <a:t>Working or</a:t>
              </a:r>
            </a:p>
            <a:p>
              <a:pPr algn="ctr"/>
              <a:r>
                <a:rPr lang="en-US" altLang="en-US" sz="2400" b="1">
                  <a:solidFill>
                    <a:schemeClr val="bg1"/>
                  </a:solidFill>
                </a:rPr>
                <a:t>Short-term</a:t>
              </a:r>
            </a:p>
            <a:p>
              <a:pPr algn="ctr"/>
              <a:r>
                <a:rPr lang="en-US" altLang="en-US" sz="2400" b="1">
                  <a:solidFill>
                    <a:schemeClr val="bg1"/>
                  </a:solidFill>
                </a:rPr>
                <a:t>Memory</a:t>
              </a:r>
            </a:p>
            <a:p>
              <a:pPr algn="ctr"/>
              <a:endParaRPr lang="en-US" altLang="en-US" sz="2400"/>
            </a:p>
          </p:txBody>
        </p:sp>
        <p:sp>
          <p:nvSpPr>
            <p:cNvPr id="7" name="Text Box 6"/>
            <p:cNvSpPr txBox="1">
              <a:spLocks noChangeArrowheads="1"/>
            </p:cNvSpPr>
            <p:nvPr/>
          </p:nvSpPr>
          <p:spPr bwMode="auto">
            <a:xfrm>
              <a:off x="788" y="2036"/>
              <a:ext cx="754" cy="756"/>
            </a:xfrm>
            <a:prstGeom prst="rect">
              <a:avLst/>
            </a:prstGeom>
            <a:noFill/>
            <a:ln w="12700">
              <a:noFill/>
              <a:miter lim="800000"/>
              <a:headEnd type="none" w="sm" len="sm"/>
              <a:tailEnd type="none" w="sm" len="sm"/>
            </a:ln>
            <a:effectLst/>
          </p:spPr>
          <p:txBody>
            <a:bodyPr wrap="none">
              <a:spAutoFit/>
            </a:bodyPr>
            <a:lstStyle/>
            <a:p>
              <a:pPr>
                <a:lnSpc>
                  <a:spcPct val="120000"/>
                </a:lnSpc>
              </a:pPr>
              <a:r>
                <a:rPr lang="en-US" altLang="en-US" sz="2000" b="1" dirty="0"/>
                <a:t>Sensory</a:t>
              </a:r>
            </a:p>
            <a:p>
              <a:pPr>
                <a:lnSpc>
                  <a:spcPct val="120000"/>
                </a:lnSpc>
              </a:pPr>
              <a:endParaRPr lang="en-US" altLang="en-US" sz="2000" b="1" dirty="0">
                <a:solidFill>
                  <a:srgbClr val="FFFFFF"/>
                </a:solidFill>
              </a:endParaRPr>
            </a:p>
            <a:p>
              <a:pPr>
                <a:lnSpc>
                  <a:spcPct val="120000"/>
                </a:lnSpc>
              </a:pPr>
              <a:r>
                <a:rPr lang="en-US" altLang="en-US" sz="2000" b="1" dirty="0">
                  <a:solidFill>
                    <a:srgbClr val="FFFFFF"/>
                  </a:solidFill>
                </a:rPr>
                <a:t>  </a:t>
              </a:r>
              <a:r>
                <a:rPr lang="en-US" altLang="en-US" sz="2000" b="1" dirty="0"/>
                <a:t>Input</a:t>
              </a:r>
              <a:endParaRPr lang="en-US" altLang="en-US" sz="2400" dirty="0"/>
            </a:p>
          </p:txBody>
        </p:sp>
        <p:sp>
          <p:nvSpPr>
            <p:cNvPr id="8" name="Rectangle 7"/>
            <p:cNvSpPr>
              <a:spLocks noChangeArrowheads="1"/>
            </p:cNvSpPr>
            <p:nvPr/>
          </p:nvSpPr>
          <p:spPr bwMode="auto">
            <a:xfrm>
              <a:off x="1680" y="1920"/>
              <a:ext cx="1104" cy="1056"/>
            </a:xfrm>
            <a:prstGeom prst="rect">
              <a:avLst/>
            </a:prstGeom>
            <a:solidFill>
              <a:schemeClr val="accent1"/>
            </a:solidFill>
            <a:ln w="12700">
              <a:solidFill>
                <a:schemeClr val="tx1"/>
              </a:solidFill>
              <a:miter lim="800000"/>
              <a:headEnd type="none" w="sm" len="sm"/>
              <a:tailEnd type="none" w="sm" len="sm"/>
            </a:ln>
            <a:effectLst/>
          </p:spPr>
          <p:txBody>
            <a:bodyPr wrap="none" anchor="ctr"/>
            <a:lstStyle/>
            <a:p>
              <a:pPr algn="ctr"/>
              <a:r>
                <a:rPr lang="en-US" altLang="en-US" sz="2400" b="1">
                  <a:solidFill>
                    <a:schemeClr val="bg1"/>
                  </a:solidFill>
                </a:rPr>
                <a:t>Sensory </a:t>
              </a:r>
            </a:p>
            <a:p>
              <a:pPr algn="ctr"/>
              <a:r>
                <a:rPr lang="en-US" altLang="en-US" sz="2400" b="1">
                  <a:solidFill>
                    <a:schemeClr val="bg1"/>
                  </a:solidFill>
                </a:rPr>
                <a:t>Memory</a:t>
              </a:r>
              <a:endParaRPr lang="en-US" altLang="en-US" sz="2400"/>
            </a:p>
          </p:txBody>
        </p:sp>
        <p:sp>
          <p:nvSpPr>
            <p:cNvPr id="9" name="Line 8"/>
            <p:cNvSpPr>
              <a:spLocks noChangeShapeType="1"/>
            </p:cNvSpPr>
            <p:nvPr/>
          </p:nvSpPr>
          <p:spPr bwMode="auto">
            <a:xfrm>
              <a:off x="887" y="2448"/>
              <a:ext cx="745" cy="0"/>
            </a:xfrm>
            <a:prstGeom prst="line">
              <a:avLst/>
            </a:prstGeom>
            <a:noFill/>
            <a:ln w="76200">
              <a:solidFill>
                <a:srgbClr val="0000FF"/>
              </a:solidFill>
              <a:round/>
              <a:headEnd type="none" w="sm" len="sm"/>
              <a:tailEnd type="triangle" w="lg" len="med"/>
            </a:ln>
            <a:effectLst/>
          </p:spPr>
          <p:txBody>
            <a:bodyPr wrap="none" anchor="ctr"/>
            <a:lstStyle/>
            <a:p>
              <a:endParaRPr lang="en-US"/>
            </a:p>
          </p:txBody>
        </p:sp>
        <p:sp>
          <p:nvSpPr>
            <p:cNvPr id="10" name="Line 9"/>
            <p:cNvSpPr>
              <a:spLocks noChangeShapeType="1"/>
            </p:cNvSpPr>
            <p:nvPr/>
          </p:nvSpPr>
          <p:spPr bwMode="auto">
            <a:xfrm>
              <a:off x="2832" y="2448"/>
              <a:ext cx="724" cy="0"/>
            </a:xfrm>
            <a:prstGeom prst="line">
              <a:avLst/>
            </a:prstGeom>
            <a:noFill/>
            <a:ln w="76200">
              <a:solidFill>
                <a:srgbClr val="0000FF"/>
              </a:solidFill>
              <a:round/>
              <a:headEnd type="none" w="sm" len="sm"/>
              <a:tailEnd type="triangle" w="lg" len="med"/>
            </a:ln>
            <a:effectLst/>
          </p:spPr>
          <p:txBody>
            <a:bodyPr wrap="none" anchor="ctr"/>
            <a:lstStyle/>
            <a:p>
              <a:endParaRPr lang="en-US"/>
            </a:p>
          </p:txBody>
        </p:sp>
        <p:sp>
          <p:nvSpPr>
            <p:cNvPr id="11" name="Text Box 10"/>
            <p:cNvSpPr txBox="1">
              <a:spLocks noChangeArrowheads="1"/>
            </p:cNvSpPr>
            <p:nvPr/>
          </p:nvSpPr>
          <p:spPr bwMode="auto">
            <a:xfrm>
              <a:off x="2784" y="2046"/>
              <a:ext cx="818" cy="250"/>
            </a:xfrm>
            <a:prstGeom prst="rect">
              <a:avLst/>
            </a:prstGeom>
            <a:noFill/>
            <a:ln w="12700">
              <a:noFill/>
              <a:miter lim="800000"/>
              <a:headEnd type="none" w="sm" len="sm"/>
              <a:tailEnd type="none" w="sm" len="sm"/>
            </a:ln>
            <a:effectLst/>
          </p:spPr>
          <p:txBody>
            <a:bodyPr wrap="none">
              <a:spAutoFit/>
            </a:bodyPr>
            <a:lstStyle/>
            <a:p>
              <a:r>
                <a:rPr lang="en-US" altLang="en-US" sz="2000" b="1" dirty="0"/>
                <a:t>Attention</a:t>
              </a:r>
              <a:endParaRPr lang="en-US" altLang="en-US" sz="2400" dirty="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Short-term memory/ working memory</a:t>
            </a:r>
            <a:endParaRPr lang="en-US" dirty="0"/>
          </a:p>
        </p:txBody>
      </p:sp>
      <p:sp>
        <p:nvSpPr>
          <p:cNvPr id="3" name="Content Placeholder 2"/>
          <p:cNvSpPr>
            <a:spLocks noGrp="1"/>
          </p:cNvSpPr>
          <p:nvPr>
            <p:ph idx="1"/>
          </p:nvPr>
        </p:nvSpPr>
        <p:spPr/>
        <p:txBody>
          <a:bodyPr>
            <a:normAutofit/>
          </a:bodyPr>
          <a:lstStyle/>
          <a:p>
            <a:r>
              <a:rPr lang="en-US" sz="2800" dirty="0"/>
              <a:t>A memory system that holds information temporarily while actively manipulating and rehearsing that </a:t>
            </a:r>
            <a:r>
              <a:rPr lang="en-US" sz="2800" dirty="0" smtClean="0"/>
              <a:t>information</a:t>
            </a:r>
            <a:endParaRPr lang="en-US" sz="2800" dirty="0"/>
          </a:p>
        </p:txBody>
      </p:sp>
    </p:spTree>
    <p:extLst>
      <p:ext uri="{BB962C8B-B14F-4D97-AF65-F5344CB8AC3E}">
        <p14:creationId xmlns:p14="http://schemas.microsoft.com/office/powerpoint/2010/main" val="34025101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ChangeArrowheads="1"/>
          </p:cNvSpPr>
          <p:nvPr>
            <p:ph type="title"/>
          </p:nvPr>
        </p:nvSpPr>
        <p:spPr>
          <a:xfrm>
            <a:off x="395536" y="274638"/>
            <a:ext cx="8291264" cy="778098"/>
          </a:xfrm>
        </p:spPr>
        <p:txBody>
          <a:bodyPr/>
          <a:lstStyle/>
          <a:p>
            <a:pPr eaLnBrk="1" hangingPunct="1"/>
            <a:r>
              <a:rPr lang="en-US" b="1" dirty="0" smtClean="0"/>
              <a:t>Working MEMORY</a:t>
            </a:r>
            <a:r>
              <a:rPr lang="th-TH" dirty="0" smtClean="0"/>
              <a:t> </a:t>
            </a:r>
          </a:p>
        </p:txBody>
      </p:sp>
      <p:sp>
        <p:nvSpPr>
          <p:cNvPr id="19458" name="Rectangle 3"/>
          <p:cNvSpPr>
            <a:spLocks noGrp="1" noChangeArrowheads="1"/>
          </p:cNvSpPr>
          <p:nvPr>
            <p:ph idx="1"/>
          </p:nvPr>
        </p:nvSpPr>
        <p:spPr>
          <a:xfrm>
            <a:off x="467544" y="1124744"/>
            <a:ext cx="8208912" cy="2808312"/>
          </a:xfrm>
        </p:spPr>
        <p:txBody>
          <a:bodyPr>
            <a:normAutofit fontScale="92500" lnSpcReduction="20000"/>
          </a:bodyPr>
          <a:lstStyle/>
          <a:p>
            <a:pPr eaLnBrk="1" hangingPunct="1"/>
            <a:r>
              <a:rPr lang="en-US" dirty="0" smtClean="0"/>
              <a:t>Information that we attend to enters </a:t>
            </a:r>
            <a:r>
              <a:rPr lang="th-TH" b="1" dirty="0" smtClean="0"/>
              <a:t>short-term memory (STM)</a:t>
            </a:r>
            <a:r>
              <a:rPr lang="th-TH" dirty="0" smtClean="0"/>
              <a:t> </a:t>
            </a:r>
            <a:endParaRPr lang="en-US" dirty="0" smtClean="0"/>
          </a:p>
          <a:p>
            <a:pPr eaLnBrk="1" hangingPunct="1"/>
            <a:r>
              <a:rPr lang="en-US" b="1" dirty="0" smtClean="0"/>
              <a:t>STM</a:t>
            </a:r>
            <a:r>
              <a:rPr lang="en-US" dirty="0" smtClean="0"/>
              <a:t> contains everything that we are consciously aware of at any instant</a:t>
            </a:r>
            <a:r>
              <a:rPr lang="th-TH" dirty="0" smtClean="0"/>
              <a:t>. </a:t>
            </a:r>
            <a:r>
              <a:rPr lang="en-US" dirty="0" smtClean="0"/>
              <a:t> </a:t>
            </a:r>
          </a:p>
          <a:p>
            <a:r>
              <a:rPr lang="en-US" altLang="en-US" dirty="0" smtClean="0"/>
              <a:t>Capacity—limited (holds 7+/-2 items) </a:t>
            </a:r>
          </a:p>
          <a:p>
            <a:r>
              <a:rPr lang="en-US" b="1" dirty="0" smtClean="0"/>
              <a:t>STM </a:t>
            </a:r>
            <a:r>
              <a:rPr lang="en-US" dirty="0" smtClean="0"/>
              <a:t>only </a:t>
            </a:r>
            <a:r>
              <a:rPr lang="en-US" b="1" dirty="0" smtClean="0"/>
              <a:t>briefly stores information</a:t>
            </a:r>
            <a:r>
              <a:rPr lang="en-US" dirty="0" smtClean="0"/>
              <a:t> </a:t>
            </a:r>
            <a:r>
              <a:rPr lang="en-US" altLang="en-US" dirty="0" smtClean="0"/>
              <a:t>(about 30 seconds)</a:t>
            </a:r>
          </a:p>
          <a:p>
            <a:r>
              <a:rPr lang="en-US" altLang="en-US" dirty="0" smtClean="0"/>
              <a:t>Mental or verbal repetition of information allows information to remain in working memory longer than the usual 30 seconds</a:t>
            </a:r>
          </a:p>
        </p:txBody>
      </p:sp>
      <p:grpSp>
        <p:nvGrpSpPr>
          <p:cNvPr id="5" name="Group 5"/>
          <p:cNvGrpSpPr>
            <a:grpSpLocks/>
          </p:cNvGrpSpPr>
          <p:nvPr/>
        </p:nvGrpSpPr>
        <p:grpSpPr bwMode="auto">
          <a:xfrm>
            <a:off x="1043608" y="3861048"/>
            <a:ext cx="6948396" cy="2448272"/>
            <a:chOff x="48" y="2208"/>
            <a:chExt cx="4051" cy="1777"/>
          </a:xfrm>
        </p:grpSpPr>
        <p:sp>
          <p:nvSpPr>
            <p:cNvPr id="6" name="Rectangle 6"/>
            <p:cNvSpPr>
              <a:spLocks noChangeArrowheads="1"/>
            </p:cNvSpPr>
            <p:nvPr/>
          </p:nvSpPr>
          <p:spPr bwMode="auto">
            <a:xfrm>
              <a:off x="2688" y="2929"/>
              <a:ext cx="1104" cy="1056"/>
            </a:xfrm>
            <a:prstGeom prst="rect">
              <a:avLst/>
            </a:prstGeom>
            <a:solidFill>
              <a:schemeClr val="accent1"/>
            </a:solidFill>
            <a:ln w="12700">
              <a:solidFill>
                <a:schemeClr val="tx1"/>
              </a:solidFill>
              <a:miter lim="800000"/>
              <a:headEnd type="none" w="sm" len="sm"/>
              <a:tailEnd type="none" w="sm" len="sm"/>
            </a:ln>
            <a:effectLst/>
          </p:spPr>
          <p:txBody>
            <a:bodyPr wrap="none" anchor="ctr"/>
            <a:lstStyle/>
            <a:p>
              <a:pPr algn="ctr"/>
              <a:r>
                <a:rPr lang="en-US" altLang="en-US" sz="2400" b="1"/>
                <a:t> </a:t>
              </a:r>
            </a:p>
            <a:p>
              <a:pPr algn="ctr"/>
              <a:r>
                <a:rPr lang="en-US" altLang="en-US" sz="2400" b="1"/>
                <a:t>Working or</a:t>
              </a:r>
            </a:p>
            <a:p>
              <a:pPr algn="ctr"/>
              <a:r>
                <a:rPr lang="en-US" altLang="en-US" sz="2400" b="1"/>
                <a:t>Short-term</a:t>
              </a:r>
            </a:p>
            <a:p>
              <a:pPr algn="ctr"/>
              <a:r>
                <a:rPr lang="en-US" altLang="en-US" sz="2400" b="1"/>
                <a:t>Memory</a:t>
              </a:r>
              <a:endParaRPr lang="en-US" altLang="en-US" sz="2400"/>
            </a:p>
          </p:txBody>
        </p:sp>
        <p:sp>
          <p:nvSpPr>
            <p:cNvPr id="7" name="Text Box 7"/>
            <p:cNvSpPr txBox="1">
              <a:spLocks noChangeArrowheads="1"/>
            </p:cNvSpPr>
            <p:nvPr/>
          </p:nvSpPr>
          <p:spPr bwMode="auto">
            <a:xfrm>
              <a:off x="48" y="3125"/>
              <a:ext cx="698" cy="750"/>
            </a:xfrm>
            <a:prstGeom prst="rect">
              <a:avLst/>
            </a:prstGeom>
            <a:noFill/>
            <a:ln w="12700">
              <a:noFill/>
              <a:miter lim="800000"/>
              <a:headEnd type="none" w="sm" len="sm"/>
              <a:tailEnd type="none" w="sm" len="sm"/>
            </a:ln>
            <a:effectLst/>
          </p:spPr>
          <p:txBody>
            <a:bodyPr wrap="none">
              <a:spAutoFit/>
            </a:bodyPr>
            <a:lstStyle/>
            <a:p>
              <a:pPr>
                <a:lnSpc>
                  <a:spcPct val="80000"/>
                </a:lnSpc>
              </a:pPr>
              <a:r>
                <a:rPr lang="en-US" altLang="en-US" sz="2000" b="1" dirty="0"/>
                <a:t>Sensory</a:t>
              </a:r>
            </a:p>
            <a:p>
              <a:pPr>
                <a:lnSpc>
                  <a:spcPct val="80000"/>
                </a:lnSpc>
              </a:pPr>
              <a:endParaRPr lang="en-US" altLang="en-US" sz="2400" dirty="0"/>
            </a:p>
            <a:p>
              <a:pPr>
                <a:lnSpc>
                  <a:spcPct val="80000"/>
                </a:lnSpc>
              </a:pPr>
              <a:endParaRPr lang="en-US" altLang="en-US" sz="2000" b="1" dirty="0"/>
            </a:p>
            <a:p>
              <a:pPr>
                <a:lnSpc>
                  <a:spcPct val="80000"/>
                </a:lnSpc>
              </a:pPr>
              <a:r>
                <a:rPr lang="en-US" altLang="en-US" sz="2000" b="1" dirty="0"/>
                <a:t>  Input</a:t>
              </a:r>
              <a:endParaRPr lang="en-US" altLang="en-US" sz="2400" dirty="0"/>
            </a:p>
          </p:txBody>
        </p:sp>
        <p:sp>
          <p:nvSpPr>
            <p:cNvPr id="8" name="Rectangle 8"/>
            <p:cNvSpPr>
              <a:spLocks noChangeArrowheads="1"/>
            </p:cNvSpPr>
            <p:nvPr/>
          </p:nvSpPr>
          <p:spPr bwMode="auto">
            <a:xfrm>
              <a:off x="768" y="2929"/>
              <a:ext cx="1104" cy="1056"/>
            </a:xfrm>
            <a:prstGeom prst="rect">
              <a:avLst/>
            </a:prstGeom>
            <a:solidFill>
              <a:schemeClr val="accent1"/>
            </a:solidFill>
            <a:ln w="12700">
              <a:solidFill>
                <a:schemeClr val="tx1"/>
              </a:solidFill>
              <a:miter lim="800000"/>
              <a:headEnd type="none" w="sm" len="sm"/>
              <a:tailEnd type="none" w="sm" len="sm"/>
            </a:ln>
            <a:effectLst/>
          </p:spPr>
          <p:txBody>
            <a:bodyPr wrap="none" anchor="ctr"/>
            <a:lstStyle/>
            <a:p>
              <a:pPr algn="ctr"/>
              <a:r>
                <a:rPr lang="en-US" altLang="en-US" sz="2400" b="1"/>
                <a:t>Sensory </a:t>
              </a:r>
            </a:p>
            <a:p>
              <a:pPr algn="ctr"/>
              <a:r>
                <a:rPr lang="en-US" altLang="en-US" sz="2400" b="1"/>
                <a:t>Memory</a:t>
              </a:r>
              <a:endParaRPr lang="en-US" altLang="en-US" sz="2400"/>
            </a:p>
          </p:txBody>
        </p:sp>
        <p:sp>
          <p:nvSpPr>
            <p:cNvPr id="9" name="Line 9"/>
            <p:cNvSpPr>
              <a:spLocks noChangeShapeType="1"/>
            </p:cNvSpPr>
            <p:nvPr/>
          </p:nvSpPr>
          <p:spPr bwMode="auto">
            <a:xfrm>
              <a:off x="2016" y="3457"/>
              <a:ext cx="576" cy="0"/>
            </a:xfrm>
            <a:prstGeom prst="line">
              <a:avLst/>
            </a:prstGeom>
            <a:noFill/>
            <a:ln w="76200">
              <a:solidFill>
                <a:srgbClr val="0000FF"/>
              </a:solidFill>
              <a:round/>
              <a:headEnd type="none" w="sm" len="sm"/>
              <a:tailEnd type="triangle" w="lg" len="med"/>
            </a:ln>
            <a:effectLst/>
          </p:spPr>
          <p:txBody>
            <a:bodyPr wrap="none" anchor="ctr"/>
            <a:lstStyle/>
            <a:p>
              <a:endParaRPr lang="en-US"/>
            </a:p>
          </p:txBody>
        </p:sp>
        <p:sp>
          <p:nvSpPr>
            <p:cNvPr id="10" name="Text Box 10"/>
            <p:cNvSpPr txBox="1">
              <a:spLocks noChangeArrowheads="1"/>
            </p:cNvSpPr>
            <p:nvPr/>
          </p:nvSpPr>
          <p:spPr bwMode="auto">
            <a:xfrm>
              <a:off x="1872" y="3110"/>
              <a:ext cx="764" cy="266"/>
            </a:xfrm>
            <a:prstGeom prst="rect">
              <a:avLst/>
            </a:prstGeom>
            <a:noFill/>
            <a:ln w="12700">
              <a:noFill/>
              <a:miter lim="800000"/>
              <a:headEnd type="none" w="sm" len="sm"/>
              <a:tailEnd type="none" w="sm" len="sm"/>
            </a:ln>
            <a:effectLst/>
          </p:spPr>
          <p:txBody>
            <a:bodyPr wrap="none">
              <a:spAutoFit/>
            </a:bodyPr>
            <a:lstStyle/>
            <a:p>
              <a:r>
                <a:rPr lang="en-US" altLang="en-US" sz="2000" b="1" dirty="0"/>
                <a:t>Attention</a:t>
              </a:r>
              <a:endParaRPr lang="en-US" altLang="en-US" sz="2400" dirty="0"/>
            </a:p>
          </p:txBody>
        </p:sp>
        <p:grpSp>
          <p:nvGrpSpPr>
            <p:cNvPr id="11" name="Group 11"/>
            <p:cNvGrpSpPr>
              <a:grpSpLocks/>
            </p:cNvGrpSpPr>
            <p:nvPr/>
          </p:nvGrpSpPr>
          <p:grpSpPr bwMode="auto">
            <a:xfrm>
              <a:off x="2736" y="2497"/>
              <a:ext cx="1056" cy="720"/>
              <a:chOff x="2832" y="1920"/>
              <a:chExt cx="1056" cy="720"/>
            </a:xfrm>
          </p:grpSpPr>
          <p:sp>
            <p:nvSpPr>
              <p:cNvPr id="14" name="AutoShape 12"/>
              <p:cNvSpPr>
                <a:spLocks noChangeArrowheads="1"/>
              </p:cNvSpPr>
              <p:nvPr/>
            </p:nvSpPr>
            <p:spPr bwMode="auto">
              <a:xfrm rot="5400000">
                <a:off x="3144" y="1608"/>
                <a:ext cx="336" cy="960"/>
              </a:xfrm>
              <a:prstGeom prst="curvedRightArrow">
                <a:avLst>
                  <a:gd name="adj1" fmla="val 57143"/>
                  <a:gd name="adj2" fmla="val 114286"/>
                  <a:gd name="adj3" fmla="val 33333"/>
                </a:avLst>
              </a:prstGeom>
              <a:solidFill>
                <a:srgbClr val="FF0000"/>
              </a:solidFill>
              <a:ln w="12700">
                <a:solidFill>
                  <a:schemeClr val="tx1"/>
                </a:solidFill>
                <a:miter lim="800000"/>
                <a:headEnd type="none" w="sm" len="sm"/>
                <a:tailEnd type="none" w="sm" len="sm"/>
              </a:ln>
              <a:effectLst/>
            </p:spPr>
            <p:txBody>
              <a:bodyPr wrap="none" anchor="ctr"/>
              <a:lstStyle/>
              <a:p>
                <a:endParaRPr lang="en-US" dirty="0"/>
              </a:p>
            </p:txBody>
          </p:sp>
          <p:sp>
            <p:nvSpPr>
              <p:cNvPr id="15" name="AutoShape 13"/>
              <p:cNvSpPr>
                <a:spLocks noChangeArrowheads="1"/>
              </p:cNvSpPr>
              <p:nvPr/>
            </p:nvSpPr>
            <p:spPr bwMode="auto">
              <a:xfrm>
                <a:off x="2928" y="2304"/>
                <a:ext cx="960" cy="336"/>
              </a:xfrm>
              <a:prstGeom prst="curvedUpArrow">
                <a:avLst>
                  <a:gd name="adj1" fmla="val 57143"/>
                  <a:gd name="adj2" fmla="val 114286"/>
                  <a:gd name="adj3" fmla="val 33333"/>
                </a:avLst>
              </a:prstGeom>
              <a:solidFill>
                <a:srgbClr val="FF0000"/>
              </a:solidFill>
              <a:ln w="12700">
                <a:solidFill>
                  <a:schemeClr val="tx1"/>
                </a:solidFill>
                <a:miter lim="800000"/>
                <a:headEnd type="none" w="sm" len="sm"/>
                <a:tailEnd type="none" w="sm" len="sm"/>
              </a:ln>
              <a:effectLst/>
            </p:spPr>
            <p:txBody>
              <a:bodyPr wrap="none" anchor="ctr"/>
              <a:lstStyle/>
              <a:p>
                <a:endParaRPr lang="en-US"/>
              </a:p>
            </p:txBody>
          </p:sp>
        </p:grpSp>
        <p:sp>
          <p:nvSpPr>
            <p:cNvPr id="12" name="Text Box 14"/>
            <p:cNvSpPr txBox="1">
              <a:spLocks noChangeArrowheads="1"/>
            </p:cNvSpPr>
            <p:nvPr/>
          </p:nvSpPr>
          <p:spPr bwMode="auto">
            <a:xfrm>
              <a:off x="2330" y="2208"/>
              <a:ext cx="1769" cy="266"/>
            </a:xfrm>
            <a:prstGeom prst="rect">
              <a:avLst/>
            </a:prstGeom>
            <a:noFill/>
            <a:ln w="12700">
              <a:noFill/>
              <a:miter lim="800000"/>
              <a:headEnd type="none" w="sm" len="sm"/>
              <a:tailEnd type="none" w="sm" len="sm"/>
            </a:ln>
            <a:effectLst/>
          </p:spPr>
          <p:txBody>
            <a:bodyPr wrap="square">
              <a:spAutoFit/>
            </a:bodyPr>
            <a:lstStyle/>
            <a:p>
              <a:r>
                <a:rPr lang="en-US" altLang="en-US" sz="2000" b="1" dirty="0" smtClean="0"/>
                <a:t>Maintenance Rehearsal</a:t>
              </a:r>
              <a:endParaRPr lang="en-US" altLang="en-US" sz="2000" b="1" dirty="0"/>
            </a:p>
          </p:txBody>
        </p:sp>
        <p:sp>
          <p:nvSpPr>
            <p:cNvPr id="13" name="Line 15"/>
            <p:cNvSpPr>
              <a:spLocks noChangeShapeType="1"/>
            </p:cNvSpPr>
            <p:nvPr/>
          </p:nvSpPr>
          <p:spPr bwMode="auto">
            <a:xfrm>
              <a:off x="144" y="3456"/>
              <a:ext cx="576" cy="0"/>
            </a:xfrm>
            <a:prstGeom prst="line">
              <a:avLst/>
            </a:prstGeom>
            <a:noFill/>
            <a:ln w="76200">
              <a:solidFill>
                <a:srgbClr val="0000FF"/>
              </a:solidFill>
              <a:round/>
              <a:headEnd type="none" w="sm" len="sm"/>
              <a:tailEnd type="triangle" w="lg" len="med"/>
            </a:ln>
            <a:effectLst/>
          </p:spPr>
          <p:txBody>
            <a:bodyPr wrap="none" anchor="ctr"/>
            <a:lstStyle/>
            <a:p>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ChangeArrowheads="1"/>
          </p:cNvSpPr>
          <p:nvPr>
            <p:ph type="title"/>
          </p:nvPr>
        </p:nvSpPr>
        <p:spPr/>
        <p:txBody>
          <a:bodyPr/>
          <a:lstStyle/>
          <a:p>
            <a:pPr eaLnBrk="1" hangingPunct="1"/>
            <a:r>
              <a:rPr lang="en-US" b="1" dirty="0" smtClean="0"/>
              <a:t>Capacity of WM</a:t>
            </a:r>
            <a:endParaRPr lang="th-TH" dirty="0" smtClean="0"/>
          </a:p>
        </p:txBody>
      </p:sp>
      <p:sp>
        <p:nvSpPr>
          <p:cNvPr id="22530" name="Rectangle 3"/>
          <p:cNvSpPr>
            <a:spLocks noGrp="1" noChangeArrowheads="1"/>
          </p:cNvSpPr>
          <p:nvPr>
            <p:ph idx="1"/>
          </p:nvPr>
        </p:nvSpPr>
        <p:spPr/>
        <p:txBody>
          <a:bodyPr/>
          <a:lstStyle/>
          <a:p>
            <a:pPr eaLnBrk="1" hangingPunct="1"/>
            <a:r>
              <a:rPr lang="en-US" sz="2400" dirty="0" smtClean="0"/>
              <a:t>STM has limits</a:t>
            </a:r>
            <a:r>
              <a:rPr lang="th-TH" sz="2400" dirty="0" smtClean="0"/>
              <a:t>. </a:t>
            </a:r>
            <a:endParaRPr lang="en-US" sz="2400" dirty="0" smtClean="0"/>
          </a:p>
          <a:p>
            <a:pPr eaLnBrk="1" hangingPunct="1"/>
            <a:r>
              <a:rPr lang="en-US" sz="2400" dirty="0" smtClean="0"/>
              <a:t>Researches have found that STM can hold only as much information as can be repeated or rehearsed in 1.5 to 2 seconds, which is usually 5 to 10 separate bits of information</a:t>
            </a:r>
            <a:r>
              <a:rPr lang="th-TH" sz="2400" dirty="0" smtClean="0"/>
              <a:t>. </a:t>
            </a:r>
            <a:endParaRPr lang="en-US" sz="2400" dirty="0" smtClean="0"/>
          </a:p>
          <a:p>
            <a:pPr eaLnBrk="1" hangingPunct="1"/>
            <a:r>
              <a:rPr lang="en-US" sz="2400" dirty="0" smtClean="0"/>
              <a:t>We can process more information by grouping it into larger meaningful units, a process called </a:t>
            </a:r>
            <a:r>
              <a:rPr lang="th-TH" sz="2400" b="1" dirty="0" smtClean="0"/>
              <a:t>chunking</a:t>
            </a:r>
            <a:r>
              <a:rPr lang="th-TH" dirty="0" smtClean="0"/>
              <a:t>.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ChangeArrowheads="1"/>
          </p:cNvSpPr>
          <p:nvPr>
            <p:ph type="title"/>
          </p:nvPr>
        </p:nvSpPr>
        <p:spPr/>
        <p:txBody>
          <a:bodyPr/>
          <a:lstStyle/>
          <a:p>
            <a:pPr eaLnBrk="1" hangingPunct="1"/>
            <a:r>
              <a:rPr lang="en-US" sz="4000" b="1" dirty="0" smtClean="0"/>
              <a:t>Retention and Retrieval in WM</a:t>
            </a:r>
            <a:r>
              <a:rPr lang="th-TH" sz="4000" dirty="0" smtClean="0"/>
              <a:t> </a:t>
            </a:r>
          </a:p>
        </p:txBody>
      </p:sp>
      <p:sp>
        <p:nvSpPr>
          <p:cNvPr id="24578" name="Rectangle 3"/>
          <p:cNvSpPr>
            <a:spLocks noGrp="1" noChangeArrowheads="1"/>
          </p:cNvSpPr>
          <p:nvPr>
            <p:ph idx="1"/>
          </p:nvPr>
        </p:nvSpPr>
        <p:spPr/>
        <p:txBody>
          <a:bodyPr>
            <a:normAutofit/>
          </a:bodyPr>
          <a:lstStyle/>
          <a:p>
            <a:pPr eaLnBrk="1" hangingPunct="1">
              <a:lnSpc>
                <a:spcPct val="90000"/>
              </a:lnSpc>
            </a:pPr>
            <a:r>
              <a:rPr lang="en-US" sz="2800" dirty="0" smtClean="0"/>
              <a:t>Material in STM disappears in 15 to 30 seconds unless it is </a:t>
            </a:r>
            <a:r>
              <a:rPr lang="en-US" sz="2800" b="1" dirty="0" smtClean="0"/>
              <a:t>rehearsed</a:t>
            </a:r>
            <a:r>
              <a:rPr lang="en-US" sz="2800" dirty="0" smtClean="0"/>
              <a:t> or practiced</a:t>
            </a:r>
            <a:r>
              <a:rPr lang="th-TH" sz="2800" dirty="0" smtClean="0"/>
              <a:t>. </a:t>
            </a:r>
            <a:endParaRPr lang="en-US" sz="2800" dirty="0" smtClean="0"/>
          </a:p>
          <a:p>
            <a:pPr eaLnBrk="1" hangingPunct="1">
              <a:lnSpc>
                <a:spcPct val="90000"/>
              </a:lnSpc>
            </a:pPr>
            <a:endParaRPr lang="en-US" sz="2800" dirty="0" smtClean="0"/>
          </a:p>
          <a:p>
            <a:pPr eaLnBrk="1" hangingPunct="1">
              <a:lnSpc>
                <a:spcPct val="90000"/>
              </a:lnSpc>
            </a:pPr>
            <a:r>
              <a:rPr lang="en-US" sz="2800" dirty="0" smtClean="0"/>
              <a:t>Memory loss from STM is permanent</a:t>
            </a:r>
            <a:r>
              <a:rPr lang="th-TH" sz="2800" dirty="0" smtClean="0"/>
              <a:t>. </a:t>
            </a:r>
          </a:p>
          <a:p>
            <a:pPr eaLnBrk="1" hangingPunct="1">
              <a:lnSpc>
                <a:spcPct val="90000"/>
              </a:lnSpc>
            </a:pPr>
            <a:endParaRPr lang="th-TH" sz="2800" dirty="0" smtClean="0"/>
          </a:p>
          <a:p>
            <a:pPr eaLnBrk="1" hangingPunct="1">
              <a:lnSpc>
                <a:spcPct val="90000"/>
              </a:lnSpc>
            </a:pPr>
            <a:r>
              <a:rPr lang="en-US" sz="2800" dirty="0" smtClean="0"/>
              <a:t>This prevents us from becoming overwhelmed with a mass of irrelevant, trivial, or unrelated data</a:t>
            </a:r>
            <a:r>
              <a:rPr lang="th-TH" sz="2800" dirty="0" smtClean="0"/>
              <a:t>. </a:t>
            </a:r>
            <a:endParaRPr lang="en-AU" sz="2800" dirty="0" smtClean="0"/>
          </a:p>
          <a:p>
            <a:pPr eaLnBrk="1" hangingPunct="1">
              <a:lnSpc>
                <a:spcPct val="90000"/>
              </a:lnSpc>
            </a:pPr>
            <a:endParaRPr lang="en-AU" dirty="0" smtClean="0"/>
          </a:p>
          <a:p>
            <a:pPr eaLnBrk="1" hangingPunct="1">
              <a:lnSpc>
                <a:spcPct val="90000"/>
              </a:lnSpc>
            </a:pPr>
            <a:endParaRPr lang="th-TH"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Chunking</a:t>
            </a:r>
            <a:endParaRPr lang="en-US" dirty="0"/>
          </a:p>
        </p:txBody>
      </p:sp>
      <p:sp>
        <p:nvSpPr>
          <p:cNvPr id="5" name="Content Placeholder 4"/>
          <p:cNvSpPr>
            <a:spLocks noGrp="1"/>
          </p:cNvSpPr>
          <p:nvPr>
            <p:ph idx="1"/>
          </p:nvPr>
        </p:nvSpPr>
        <p:spPr>
          <a:xfrm>
            <a:off x="611560" y="1772816"/>
            <a:ext cx="8075240" cy="4246984"/>
          </a:xfrm>
        </p:spPr>
        <p:txBody>
          <a:bodyPr/>
          <a:lstStyle/>
          <a:p>
            <a:pPr marL="0" indent="0" algn="ctr">
              <a:spcBef>
                <a:spcPct val="50000"/>
              </a:spcBef>
              <a:buNone/>
            </a:pPr>
            <a:r>
              <a:rPr lang="en-US" altLang="en-US" sz="2800" dirty="0" smtClean="0"/>
              <a:t>Try </a:t>
            </a:r>
            <a:r>
              <a:rPr lang="en-US" altLang="en-US" sz="2800" dirty="0"/>
              <a:t>and remember the following string of letters (in order):</a:t>
            </a:r>
          </a:p>
          <a:p>
            <a:pPr marL="0" indent="0" algn="ctr">
              <a:spcBef>
                <a:spcPct val="50000"/>
              </a:spcBef>
              <a:buNone/>
            </a:pPr>
            <a:endParaRPr lang="en-US" altLang="en-US" sz="3600" dirty="0"/>
          </a:p>
          <a:p>
            <a:pPr marL="0" indent="0" algn="ctr">
              <a:spcBef>
                <a:spcPct val="50000"/>
              </a:spcBef>
              <a:buNone/>
            </a:pPr>
            <a:r>
              <a:rPr lang="en-US" altLang="en-US" sz="3200" b="1" dirty="0" smtClean="0"/>
              <a:t>XCI     </a:t>
            </a:r>
            <a:r>
              <a:rPr lang="en-US" altLang="en-US" sz="3200" b="1" dirty="0"/>
              <a:t>AFB     IVC    RDN    AIB   MQZ</a:t>
            </a:r>
          </a:p>
          <a:p>
            <a:pPr marL="0" indent="0">
              <a:buNone/>
            </a:pPr>
            <a:endParaRPr lang="en-US" dirty="0"/>
          </a:p>
        </p:txBody>
      </p:sp>
    </p:spTree>
    <p:extLst>
      <p:ext uri="{BB962C8B-B14F-4D97-AF65-F5344CB8AC3E}">
        <p14:creationId xmlns:p14="http://schemas.microsoft.com/office/powerpoint/2010/main" val="1218589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Rot="1" noChangeArrowheads="1"/>
          </p:cNvSpPr>
          <p:nvPr>
            <p:ph type="title"/>
          </p:nvPr>
        </p:nvSpPr>
        <p:spPr/>
        <p:txBody>
          <a:bodyPr/>
          <a:lstStyle/>
          <a:p>
            <a:r>
              <a:rPr lang="en-US" altLang="en-US"/>
              <a:t>Chunking</a:t>
            </a:r>
          </a:p>
        </p:txBody>
      </p:sp>
      <p:sp>
        <p:nvSpPr>
          <p:cNvPr id="17411" name="Rectangle 3"/>
          <p:cNvSpPr>
            <a:spLocks noGrp="1" noRot="1" noChangeArrowheads="1"/>
          </p:cNvSpPr>
          <p:nvPr>
            <p:ph idx="1"/>
          </p:nvPr>
        </p:nvSpPr>
        <p:spPr/>
        <p:txBody>
          <a:bodyPr>
            <a:normAutofit lnSpcReduction="10000"/>
          </a:bodyPr>
          <a:lstStyle/>
          <a:p>
            <a:r>
              <a:rPr lang="en-US" altLang="en-US" sz="3600" dirty="0"/>
              <a:t>Grouping small bits of information into larger units of information</a:t>
            </a:r>
            <a:endParaRPr lang="en-US" altLang="en-US" dirty="0"/>
          </a:p>
          <a:p>
            <a:pPr lvl="1"/>
            <a:r>
              <a:rPr lang="en-US" altLang="en-US" sz="2800" dirty="0"/>
              <a:t>expands working memory load</a:t>
            </a:r>
          </a:p>
          <a:p>
            <a:r>
              <a:rPr lang="en-US" altLang="en-US" sz="3600" dirty="0"/>
              <a:t>Which is easier to remember?</a:t>
            </a:r>
            <a:endParaRPr lang="en-US" altLang="en-US" dirty="0"/>
          </a:p>
          <a:p>
            <a:pPr lvl="1"/>
            <a:r>
              <a:rPr lang="en-US" altLang="en-US" sz="2800" dirty="0"/>
              <a:t>4   8   3   7   9  2  5  1  6</a:t>
            </a:r>
          </a:p>
          <a:p>
            <a:pPr lvl="1"/>
            <a:r>
              <a:rPr lang="en-US" altLang="en-US" sz="2800" dirty="0" smtClean="0"/>
              <a:t>483  </a:t>
            </a:r>
            <a:r>
              <a:rPr lang="en-US" altLang="en-US" sz="2800" dirty="0"/>
              <a:t>792  516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7411">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17411">
                                            <p:txEl>
                                              <p:pRg st="0" end="0"/>
                                            </p:txEl>
                                          </p:spTgt>
                                        </p:tgtEl>
                                        <p:attrNameLst>
                                          <p:attrName>ppt_c</p:attrName>
                                        </p:attrNameLst>
                                      </p:cBhvr>
                                      <p:to>
                                        <a:schemeClr val="tx2"/>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7411">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17411">
                                            <p:txEl>
                                              <p:pRg st="1" end="1"/>
                                            </p:txEl>
                                          </p:spTgt>
                                        </p:tgtEl>
                                        <p:attrNameLst>
                                          <p:attrName>ppt_c</p:attrName>
                                        </p:attrNameLst>
                                      </p:cBhvr>
                                      <p:to>
                                        <a:schemeClr val="tx2"/>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7411">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17411">
                                            <p:txEl>
                                              <p:pRg st="2" end="2"/>
                                            </p:txEl>
                                          </p:spTgt>
                                        </p:tgtEl>
                                        <p:attrNameLst>
                                          <p:attrName>ppt_c</p:attrName>
                                        </p:attrNameLst>
                                      </p:cBhvr>
                                      <p:to>
                                        <a:schemeClr val="tx2"/>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7411">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17411">
                                            <p:txEl>
                                              <p:pRg st="3" end="3"/>
                                            </p:txEl>
                                          </p:spTgt>
                                        </p:tgtEl>
                                        <p:attrNameLst>
                                          <p:attrName>ppt_c</p:attrName>
                                        </p:attrNameLst>
                                      </p:cBhvr>
                                      <p:to>
                                        <a:schemeClr val="tx2"/>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7411">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17411">
                                            <p:txEl>
                                              <p:pRg st="4" end="4"/>
                                            </p:txEl>
                                          </p:spTgt>
                                        </p:tgtEl>
                                        <p:attrNameLst>
                                          <p:attrName>ppt_c</p:attrName>
                                        </p:attrNameLst>
                                      </p:cBhvr>
                                      <p:to>
                                        <a:schemeClr val="tx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bldLvl="5"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Title 1"/>
          <p:cNvSpPr>
            <a:spLocks noGrp="1"/>
          </p:cNvSpPr>
          <p:nvPr>
            <p:ph type="title"/>
          </p:nvPr>
        </p:nvSpPr>
        <p:spPr/>
        <p:txBody>
          <a:bodyPr/>
          <a:lstStyle/>
          <a:p>
            <a:pPr eaLnBrk="1" hangingPunct="1"/>
            <a:r>
              <a:rPr lang="en-US" altLang="en-US" dirty="0" smtClean="0"/>
              <a:t>Working Memory</a:t>
            </a:r>
          </a:p>
        </p:txBody>
      </p:sp>
      <p:sp>
        <p:nvSpPr>
          <p:cNvPr id="23556" name="Content Placeholder 2"/>
          <p:cNvSpPr>
            <a:spLocks noGrp="1"/>
          </p:cNvSpPr>
          <p:nvPr>
            <p:ph idx="1"/>
          </p:nvPr>
        </p:nvSpPr>
        <p:spPr>
          <a:xfrm>
            <a:off x="685346" y="2096064"/>
            <a:ext cx="7765322" cy="4285264"/>
          </a:xfrm>
        </p:spPr>
        <p:txBody>
          <a:bodyPr>
            <a:normAutofit lnSpcReduction="10000"/>
          </a:bodyPr>
          <a:lstStyle/>
          <a:p>
            <a:pPr eaLnBrk="1" hangingPunct="1"/>
            <a:r>
              <a:rPr lang="en-US" altLang="en-US" dirty="0" smtClean="0"/>
              <a:t>A memory system that holds information temporarily while actively manipulating and rehearsing that information</a:t>
            </a:r>
          </a:p>
          <a:p>
            <a:pPr lvl="1" eaLnBrk="1" hangingPunct="1"/>
            <a:r>
              <a:rPr lang="en-US" altLang="en-US" dirty="0" smtClean="0"/>
              <a:t>WM is thought to contain a </a:t>
            </a:r>
            <a:r>
              <a:rPr lang="en-US" altLang="en-US" b="1" u="sng" dirty="0" smtClean="0"/>
              <a:t>Central </a:t>
            </a:r>
            <a:r>
              <a:rPr lang="en-US" altLang="en-US" b="1" u="sng" dirty="0" smtClean="0"/>
              <a:t>executive processor </a:t>
            </a:r>
            <a:r>
              <a:rPr lang="en-US" altLang="en-US" dirty="0" smtClean="0"/>
              <a:t>- </a:t>
            </a:r>
            <a:r>
              <a:rPr lang="en-IN" altLang="en-US" dirty="0" smtClean="0"/>
              <a:t>Involved in reasoning and decision making</a:t>
            </a:r>
            <a:endParaRPr lang="en-US" altLang="en-US" dirty="0"/>
          </a:p>
          <a:p>
            <a:pPr lvl="1" eaLnBrk="1" hangingPunct="1"/>
            <a:r>
              <a:rPr lang="en-US" altLang="en-US" sz="2100" dirty="0" smtClean="0"/>
              <a:t>Coordinates 3 distinct storage-and-rehearsal system</a:t>
            </a:r>
          </a:p>
          <a:p>
            <a:pPr lvl="2"/>
            <a:r>
              <a:rPr lang="en-US" altLang="en-US" sz="1900" dirty="0" smtClean="0"/>
              <a:t>Visual </a:t>
            </a:r>
            <a:r>
              <a:rPr lang="en-US" altLang="en-US" sz="1900" dirty="0" smtClean="0"/>
              <a:t>store</a:t>
            </a:r>
          </a:p>
          <a:p>
            <a:pPr lvl="2"/>
            <a:r>
              <a:rPr lang="en-US" altLang="en-US" sz="1900" dirty="0" smtClean="0"/>
              <a:t>Verbal store</a:t>
            </a:r>
          </a:p>
          <a:p>
            <a:pPr lvl="2"/>
            <a:r>
              <a:rPr lang="en-US" altLang="en-US" sz="1900" dirty="0" smtClean="0"/>
              <a:t>Episodic buffer</a:t>
            </a:r>
          </a:p>
          <a:p>
            <a:pPr lvl="1" eaLnBrk="1" hangingPunct="1"/>
            <a:r>
              <a:rPr lang="en-US" altLang="en-US" dirty="0" smtClean="0"/>
              <a:t>Uses a significant amount of cognitive resources during its operation</a:t>
            </a:r>
          </a:p>
          <a:p>
            <a:pPr lvl="1" eaLnBrk="1" hangingPunct="1"/>
            <a:r>
              <a:rPr lang="en-US" altLang="en-US" dirty="0" smtClean="0"/>
              <a:t>Stress can reduce its effectiveness</a:t>
            </a:r>
          </a:p>
        </p:txBody>
      </p:sp>
    </p:spTree>
    <p:extLst>
      <p:ext uri="{BB962C8B-B14F-4D97-AF65-F5344CB8AC3E}">
        <p14:creationId xmlns:p14="http://schemas.microsoft.com/office/powerpoint/2010/main" val="164772876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1"/>
          <p:cNvPicPr>
            <a:picLocks noGrp="1" noChangeAspect="1"/>
          </p:cNvPicPr>
          <p:nvPr>
            <p:ph type="pic" idx="4294967295"/>
          </p:nvPr>
        </p:nvPicPr>
        <p:blipFill rotWithShape="1">
          <a:blip r:embed="rId2" cstate="print">
            <a:extLst>
              <a:ext uri="{28A0092B-C50C-407E-A947-70E740481C1C}">
                <a14:useLocalDpi xmlns:a14="http://schemas.microsoft.com/office/drawing/2010/main" val="0"/>
              </a:ext>
            </a:extLst>
          </a:blip>
          <a:srcRect t="3876"/>
          <a:stretch/>
        </p:blipFill>
        <p:spPr>
          <a:xfrm>
            <a:off x="530225" y="1556792"/>
            <a:ext cx="8613775" cy="3640138"/>
          </a:xfrm>
        </p:spPr>
      </p:pic>
    </p:spTree>
    <p:extLst>
      <p:ext uri="{BB962C8B-B14F-4D97-AF65-F5344CB8AC3E}">
        <p14:creationId xmlns:p14="http://schemas.microsoft.com/office/powerpoint/2010/main" val="202638946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Rot="1" noChangeArrowheads="1"/>
          </p:cNvSpPr>
          <p:nvPr>
            <p:ph type="title"/>
          </p:nvPr>
        </p:nvSpPr>
        <p:spPr>
          <a:xfrm>
            <a:off x="685800" y="228600"/>
            <a:ext cx="7772400" cy="1143000"/>
          </a:xfrm>
        </p:spPr>
        <p:txBody>
          <a:bodyPr/>
          <a:lstStyle/>
          <a:p>
            <a:r>
              <a:rPr lang="en-US" altLang="en-US"/>
              <a:t>Long-Term Memory</a:t>
            </a:r>
          </a:p>
        </p:txBody>
      </p:sp>
      <p:sp>
        <p:nvSpPr>
          <p:cNvPr id="19459" name="Rectangle 3"/>
          <p:cNvSpPr>
            <a:spLocks noGrp="1" noChangeArrowheads="1"/>
          </p:cNvSpPr>
          <p:nvPr>
            <p:ph type="body" sz="half" idx="1"/>
          </p:nvPr>
        </p:nvSpPr>
        <p:spPr>
          <a:xfrm>
            <a:off x="827584" y="1556792"/>
            <a:ext cx="7560840" cy="2160240"/>
          </a:xfrm>
          <a:noFill/>
          <a:ln/>
        </p:spPr>
        <p:txBody>
          <a:bodyPr lIns="92075" tIns="46038" rIns="92075" bIns="46038">
            <a:normAutofit fontScale="92500" lnSpcReduction="20000"/>
          </a:bodyPr>
          <a:lstStyle/>
          <a:p>
            <a:pPr>
              <a:lnSpc>
                <a:spcPct val="110000"/>
              </a:lnSpc>
            </a:pPr>
            <a:r>
              <a:rPr lang="en-US" altLang="en-US" sz="2800" dirty="0"/>
              <a:t>Once information passes from sensory to working memory, it can be encoded into </a:t>
            </a:r>
            <a:r>
              <a:rPr lang="en-US" altLang="en-US" sz="2800" dirty="0" smtClean="0"/>
              <a:t>long-term </a:t>
            </a:r>
            <a:r>
              <a:rPr lang="en-US" altLang="en-US" sz="2800" dirty="0"/>
              <a:t>memory </a:t>
            </a:r>
            <a:endParaRPr lang="en-US" altLang="en-US" sz="2800" dirty="0" smtClean="0"/>
          </a:p>
          <a:p>
            <a:pPr>
              <a:lnSpc>
                <a:spcPct val="90000"/>
              </a:lnSpc>
            </a:pPr>
            <a:r>
              <a:rPr lang="en-US" altLang="en-US" dirty="0" smtClean="0"/>
              <a:t>Function—organizes and stores information</a:t>
            </a:r>
          </a:p>
          <a:p>
            <a:pPr>
              <a:lnSpc>
                <a:spcPct val="90000"/>
              </a:lnSpc>
            </a:pPr>
            <a:r>
              <a:rPr lang="en-US" altLang="en-US" dirty="0" smtClean="0"/>
              <a:t>Unlimited capacity</a:t>
            </a:r>
          </a:p>
          <a:p>
            <a:pPr>
              <a:lnSpc>
                <a:spcPct val="90000"/>
              </a:lnSpc>
            </a:pPr>
            <a:r>
              <a:rPr lang="en-US" altLang="en-US" dirty="0" smtClean="0"/>
              <a:t>Duration—thought by some to be permanent</a:t>
            </a:r>
          </a:p>
          <a:p>
            <a:pPr>
              <a:lnSpc>
                <a:spcPct val="110000"/>
              </a:lnSpc>
            </a:pPr>
            <a:endParaRPr lang="en-US" altLang="en-US" sz="2800" dirty="0"/>
          </a:p>
        </p:txBody>
      </p:sp>
      <p:grpSp>
        <p:nvGrpSpPr>
          <p:cNvPr id="2" name="Group 4"/>
          <p:cNvGrpSpPr>
            <a:grpSpLocks/>
          </p:cNvGrpSpPr>
          <p:nvPr/>
        </p:nvGrpSpPr>
        <p:grpSpPr bwMode="auto">
          <a:xfrm>
            <a:off x="323528" y="3717032"/>
            <a:ext cx="8496944" cy="2626618"/>
            <a:chOff x="-104" y="1584"/>
            <a:chExt cx="5768" cy="1788"/>
          </a:xfrm>
        </p:grpSpPr>
        <p:sp>
          <p:nvSpPr>
            <p:cNvPr id="19461" name="Rectangle 5"/>
            <p:cNvSpPr>
              <a:spLocks noChangeArrowheads="1"/>
            </p:cNvSpPr>
            <p:nvPr/>
          </p:nvSpPr>
          <p:spPr bwMode="auto">
            <a:xfrm>
              <a:off x="4560" y="2304"/>
              <a:ext cx="1104" cy="1056"/>
            </a:xfrm>
            <a:prstGeom prst="rect">
              <a:avLst/>
            </a:prstGeom>
            <a:solidFill>
              <a:schemeClr val="accent1"/>
            </a:solidFill>
            <a:ln w="12700">
              <a:solidFill>
                <a:schemeClr val="tx1"/>
              </a:solidFill>
              <a:miter lim="800000"/>
              <a:headEnd type="none" w="sm" len="sm"/>
              <a:tailEnd type="none" w="sm" len="sm"/>
            </a:ln>
            <a:effectLst/>
          </p:spPr>
          <p:txBody>
            <a:bodyPr wrap="none" anchor="ctr"/>
            <a:lstStyle/>
            <a:p>
              <a:pPr algn="ctr"/>
              <a:r>
                <a:rPr lang="en-US" altLang="en-US" sz="2400" b="1">
                  <a:solidFill>
                    <a:schemeClr val="bg1"/>
                  </a:solidFill>
                </a:rPr>
                <a:t>Long-term </a:t>
              </a:r>
            </a:p>
            <a:p>
              <a:pPr algn="ctr"/>
              <a:r>
                <a:rPr lang="en-US" altLang="en-US" sz="2400" b="1">
                  <a:solidFill>
                    <a:schemeClr val="bg1"/>
                  </a:solidFill>
                </a:rPr>
                <a:t>memory</a:t>
              </a:r>
              <a:endParaRPr lang="en-US" altLang="en-US" sz="2400">
                <a:solidFill>
                  <a:schemeClr val="bg1"/>
                </a:solidFill>
              </a:endParaRPr>
            </a:p>
          </p:txBody>
        </p:sp>
        <p:sp>
          <p:nvSpPr>
            <p:cNvPr id="19462" name="Rectangle 6"/>
            <p:cNvSpPr>
              <a:spLocks noChangeArrowheads="1"/>
            </p:cNvSpPr>
            <p:nvPr/>
          </p:nvSpPr>
          <p:spPr bwMode="auto">
            <a:xfrm>
              <a:off x="2640" y="2305"/>
              <a:ext cx="1104" cy="1056"/>
            </a:xfrm>
            <a:prstGeom prst="rect">
              <a:avLst/>
            </a:prstGeom>
            <a:solidFill>
              <a:schemeClr val="accent1"/>
            </a:solidFill>
            <a:ln w="12700">
              <a:solidFill>
                <a:schemeClr val="tx1"/>
              </a:solidFill>
              <a:miter lim="800000"/>
              <a:headEnd type="none" w="sm" len="sm"/>
              <a:tailEnd type="none" w="sm" len="sm"/>
            </a:ln>
            <a:effectLst/>
          </p:spPr>
          <p:txBody>
            <a:bodyPr wrap="none" anchor="ctr"/>
            <a:lstStyle/>
            <a:p>
              <a:pPr algn="ctr"/>
              <a:r>
                <a:rPr lang="en-US" altLang="en-US" sz="2400" b="1" dirty="0">
                  <a:solidFill>
                    <a:schemeClr val="bg1"/>
                  </a:solidFill>
                </a:rPr>
                <a:t> </a:t>
              </a:r>
            </a:p>
            <a:p>
              <a:pPr algn="ctr"/>
              <a:r>
                <a:rPr lang="en-US" altLang="en-US" sz="2400" b="1" dirty="0">
                  <a:solidFill>
                    <a:schemeClr val="bg1"/>
                  </a:solidFill>
                </a:rPr>
                <a:t>Working or</a:t>
              </a:r>
            </a:p>
            <a:p>
              <a:pPr algn="ctr"/>
              <a:r>
                <a:rPr lang="en-US" altLang="en-US" sz="2400" b="1" dirty="0">
                  <a:solidFill>
                    <a:schemeClr val="bg1"/>
                  </a:solidFill>
                </a:rPr>
                <a:t>Short-term</a:t>
              </a:r>
            </a:p>
            <a:p>
              <a:pPr algn="ctr"/>
              <a:r>
                <a:rPr lang="en-US" altLang="en-US" sz="2400" b="1" dirty="0">
                  <a:solidFill>
                    <a:schemeClr val="bg1"/>
                  </a:solidFill>
                </a:rPr>
                <a:t>Memory</a:t>
              </a:r>
              <a:endParaRPr lang="en-US" altLang="en-US" sz="2400" dirty="0"/>
            </a:p>
          </p:txBody>
        </p:sp>
        <p:sp>
          <p:nvSpPr>
            <p:cNvPr id="19463" name="Text Box 7"/>
            <p:cNvSpPr txBox="1">
              <a:spLocks noChangeArrowheads="1"/>
            </p:cNvSpPr>
            <p:nvPr/>
          </p:nvSpPr>
          <p:spPr bwMode="auto">
            <a:xfrm>
              <a:off x="-104" y="2501"/>
              <a:ext cx="817" cy="710"/>
            </a:xfrm>
            <a:prstGeom prst="rect">
              <a:avLst/>
            </a:prstGeom>
            <a:noFill/>
            <a:ln w="12700">
              <a:noFill/>
              <a:miter lim="800000"/>
              <a:headEnd type="none" w="sm" len="sm"/>
              <a:tailEnd type="none" w="sm" len="sm"/>
            </a:ln>
            <a:effectLst/>
          </p:spPr>
          <p:txBody>
            <a:bodyPr wrap="none">
              <a:spAutoFit/>
            </a:bodyPr>
            <a:lstStyle/>
            <a:p>
              <a:pPr>
                <a:lnSpc>
                  <a:spcPct val="80000"/>
                </a:lnSpc>
              </a:pPr>
              <a:r>
                <a:rPr lang="en-US" altLang="en-US" sz="2000" b="1" dirty="0"/>
                <a:t>Sensory</a:t>
              </a:r>
            </a:p>
            <a:p>
              <a:pPr>
                <a:lnSpc>
                  <a:spcPct val="80000"/>
                </a:lnSpc>
              </a:pPr>
              <a:endParaRPr lang="en-US" altLang="en-US" sz="2400" dirty="0">
                <a:solidFill>
                  <a:srgbClr val="FFFFFF"/>
                </a:solidFill>
              </a:endParaRPr>
            </a:p>
            <a:p>
              <a:pPr>
                <a:lnSpc>
                  <a:spcPct val="80000"/>
                </a:lnSpc>
              </a:pPr>
              <a:endParaRPr lang="en-US" altLang="en-US" sz="2000" b="1" dirty="0">
                <a:solidFill>
                  <a:srgbClr val="FFFFFF"/>
                </a:solidFill>
              </a:endParaRPr>
            </a:p>
            <a:p>
              <a:pPr>
                <a:lnSpc>
                  <a:spcPct val="80000"/>
                </a:lnSpc>
              </a:pPr>
              <a:r>
                <a:rPr lang="en-US" altLang="en-US" sz="2000" dirty="0">
                  <a:solidFill>
                    <a:srgbClr val="FFFFFF"/>
                  </a:solidFill>
                </a:rPr>
                <a:t>  Input</a:t>
              </a:r>
              <a:endParaRPr lang="en-US" altLang="en-US" sz="2400" dirty="0"/>
            </a:p>
          </p:txBody>
        </p:sp>
        <p:sp>
          <p:nvSpPr>
            <p:cNvPr id="19464" name="Rectangle 8"/>
            <p:cNvSpPr>
              <a:spLocks noChangeArrowheads="1"/>
            </p:cNvSpPr>
            <p:nvPr/>
          </p:nvSpPr>
          <p:spPr bwMode="auto">
            <a:xfrm>
              <a:off x="720" y="2305"/>
              <a:ext cx="1104" cy="1056"/>
            </a:xfrm>
            <a:prstGeom prst="rect">
              <a:avLst/>
            </a:prstGeom>
            <a:solidFill>
              <a:schemeClr val="accent1"/>
            </a:solidFill>
            <a:ln w="12700">
              <a:solidFill>
                <a:schemeClr val="tx1"/>
              </a:solidFill>
              <a:miter lim="800000"/>
              <a:headEnd type="none" w="sm" len="sm"/>
              <a:tailEnd type="none" w="sm" len="sm"/>
            </a:ln>
            <a:effectLst/>
          </p:spPr>
          <p:txBody>
            <a:bodyPr wrap="none" anchor="ctr"/>
            <a:lstStyle/>
            <a:p>
              <a:pPr algn="ctr"/>
              <a:r>
                <a:rPr lang="en-US" altLang="en-US" sz="2400" b="1">
                  <a:solidFill>
                    <a:schemeClr val="bg1"/>
                  </a:solidFill>
                </a:rPr>
                <a:t>Sensory </a:t>
              </a:r>
            </a:p>
            <a:p>
              <a:pPr algn="ctr"/>
              <a:r>
                <a:rPr lang="en-US" altLang="en-US" sz="2400" b="1">
                  <a:solidFill>
                    <a:schemeClr val="bg1"/>
                  </a:solidFill>
                </a:rPr>
                <a:t>Memory</a:t>
              </a:r>
              <a:endParaRPr lang="en-US" altLang="en-US" sz="2400"/>
            </a:p>
          </p:txBody>
        </p:sp>
        <p:sp>
          <p:nvSpPr>
            <p:cNvPr id="19465" name="Line 9"/>
            <p:cNvSpPr>
              <a:spLocks noChangeShapeType="1"/>
            </p:cNvSpPr>
            <p:nvPr/>
          </p:nvSpPr>
          <p:spPr bwMode="auto">
            <a:xfrm>
              <a:off x="1968" y="2833"/>
              <a:ext cx="576" cy="0"/>
            </a:xfrm>
            <a:prstGeom prst="line">
              <a:avLst/>
            </a:prstGeom>
            <a:noFill/>
            <a:ln w="76200">
              <a:solidFill>
                <a:srgbClr val="0000FF"/>
              </a:solidFill>
              <a:round/>
              <a:headEnd type="none" w="sm" len="sm"/>
              <a:tailEnd type="triangle" w="lg" len="med"/>
            </a:ln>
            <a:effectLst/>
          </p:spPr>
          <p:txBody>
            <a:bodyPr wrap="none" anchor="ctr"/>
            <a:lstStyle/>
            <a:p>
              <a:endParaRPr lang="en-US"/>
            </a:p>
          </p:txBody>
        </p:sp>
        <p:sp>
          <p:nvSpPr>
            <p:cNvPr id="19466" name="Text Box 10"/>
            <p:cNvSpPr txBox="1">
              <a:spLocks noChangeArrowheads="1"/>
            </p:cNvSpPr>
            <p:nvPr/>
          </p:nvSpPr>
          <p:spPr bwMode="auto">
            <a:xfrm>
              <a:off x="1767" y="2486"/>
              <a:ext cx="893" cy="252"/>
            </a:xfrm>
            <a:prstGeom prst="rect">
              <a:avLst/>
            </a:prstGeom>
            <a:noFill/>
            <a:ln w="12700">
              <a:noFill/>
              <a:miter lim="800000"/>
              <a:headEnd type="none" w="sm" len="sm"/>
              <a:tailEnd type="none" w="sm" len="sm"/>
            </a:ln>
            <a:effectLst/>
          </p:spPr>
          <p:txBody>
            <a:bodyPr wrap="none">
              <a:spAutoFit/>
            </a:bodyPr>
            <a:lstStyle/>
            <a:p>
              <a:r>
                <a:rPr lang="en-US" altLang="en-US" sz="2000" b="1" dirty="0"/>
                <a:t>Attention</a:t>
              </a:r>
              <a:endParaRPr lang="en-US" altLang="en-US" sz="2400" dirty="0"/>
            </a:p>
          </p:txBody>
        </p:sp>
        <p:sp>
          <p:nvSpPr>
            <p:cNvPr id="19467" name="Text Box 11"/>
            <p:cNvSpPr txBox="1">
              <a:spLocks noChangeArrowheads="1"/>
            </p:cNvSpPr>
            <p:nvPr/>
          </p:nvSpPr>
          <p:spPr bwMode="auto">
            <a:xfrm>
              <a:off x="3744" y="2334"/>
              <a:ext cx="924" cy="252"/>
            </a:xfrm>
            <a:prstGeom prst="rect">
              <a:avLst/>
            </a:prstGeom>
            <a:noFill/>
            <a:ln w="12700">
              <a:noFill/>
              <a:miter lim="800000"/>
              <a:headEnd type="none" w="sm" len="sm"/>
              <a:tailEnd type="none" w="sm" len="sm"/>
            </a:ln>
            <a:effectLst/>
          </p:spPr>
          <p:txBody>
            <a:bodyPr wrap="none">
              <a:spAutoFit/>
            </a:bodyPr>
            <a:lstStyle/>
            <a:p>
              <a:r>
                <a:rPr lang="en-US" altLang="en-US" sz="2000" b="1" dirty="0"/>
                <a:t>Encoding</a:t>
              </a:r>
              <a:endParaRPr lang="en-US" altLang="en-US" sz="2400" dirty="0"/>
            </a:p>
          </p:txBody>
        </p:sp>
        <p:sp>
          <p:nvSpPr>
            <p:cNvPr id="19468" name="Text Box 12"/>
            <p:cNvSpPr txBox="1">
              <a:spLocks noChangeArrowheads="1"/>
            </p:cNvSpPr>
            <p:nvPr/>
          </p:nvSpPr>
          <p:spPr bwMode="auto">
            <a:xfrm>
              <a:off x="3744" y="3120"/>
              <a:ext cx="864" cy="252"/>
            </a:xfrm>
            <a:prstGeom prst="rect">
              <a:avLst/>
            </a:prstGeom>
            <a:noFill/>
            <a:ln w="12700">
              <a:noFill/>
              <a:miter lim="800000"/>
              <a:headEnd type="none" w="sm" len="sm"/>
              <a:tailEnd type="none" w="sm" len="sm"/>
            </a:ln>
            <a:effectLst/>
          </p:spPr>
          <p:txBody>
            <a:bodyPr wrap="none">
              <a:spAutoFit/>
            </a:bodyPr>
            <a:lstStyle/>
            <a:p>
              <a:r>
                <a:rPr lang="en-US" altLang="en-US" sz="2000" b="1" dirty="0"/>
                <a:t>Retrieval</a:t>
              </a:r>
              <a:endParaRPr lang="en-US" altLang="en-US" sz="2400" dirty="0"/>
            </a:p>
          </p:txBody>
        </p:sp>
        <p:grpSp>
          <p:nvGrpSpPr>
            <p:cNvPr id="3" name="Group 13"/>
            <p:cNvGrpSpPr>
              <a:grpSpLocks/>
            </p:cNvGrpSpPr>
            <p:nvPr/>
          </p:nvGrpSpPr>
          <p:grpSpPr bwMode="auto">
            <a:xfrm>
              <a:off x="2688" y="1873"/>
              <a:ext cx="1056" cy="720"/>
              <a:chOff x="2832" y="1920"/>
              <a:chExt cx="1056" cy="720"/>
            </a:xfrm>
          </p:grpSpPr>
          <p:sp>
            <p:nvSpPr>
              <p:cNvPr id="19470" name="AutoShape 14"/>
              <p:cNvSpPr>
                <a:spLocks noChangeArrowheads="1"/>
              </p:cNvSpPr>
              <p:nvPr/>
            </p:nvSpPr>
            <p:spPr bwMode="auto">
              <a:xfrm rot="5400000">
                <a:off x="3144" y="1608"/>
                <a:ext cx="336" cy="960"/>
              </a:xfrm>
              <a:prstGeom prst="curvedRightArrow">
                <a:avLst>
                  <a:gd name="adj1" fmla="val 57143"/>
                  <a:gd name="adj2" fmla="val 114286"/>
                  <a:gd name="adj3" fmla="val 33333"/>
                </a:avLst>
              </a:prstGeom>
              <a:solidFill>
                <a:srgbClr val="FF0000"/>
              </a:solidFill>
              <a:ln w="12700">
                <a:solidFill>
                  <a:schemeClr val="tx1"/>
                </a:solidFill>
                <a:miter lim="800000"/>
                <a:headEnd type="none" w="sm" len="sm"/>
                <a:tailEnd type="none" w="sm" len="sm"/>
              </a:ln>
              <a:effectLst/>
            </p:spPr>
            <p:txBody>
              <a:bodyPr wrap="none" anchor="ctr"/>
              <a:lstStyle/>
              <a:p>
                <a:endParaRPr lang="en-US"/>
              </a:p>
            </p:txBody>
          </p:sp>
          <p:sp>
            <p:nvSpPr>
              <p:cNvPr id="19471" name="AutoShape 15"/>
              <p:cNvSpPr>
                <a:spLocks noChangeArrowheads="1"/>
              </p:cNvSpPr>
              <p:nvPr/>
            </p:nvSpPr>
            <p:spPr bwMode="auto">
              <a:xfrm>
                <a:off x="2928" y="2304"/>
                <a:ext cx="960" cy="336"/>
              </a:xfrm>
              <a:prstGeom prst="curvedUpArrow">
                <a:avLst>
                  <a:gd name="adj1" fmla="val 57143"/>
                  <a:gd name="adj2" fmla="val 114286"/>
                  <a:gd name="adj3" fmla="val 33333"/>
                </a:avLst>
              </a:prstGeom>
              <a:solidFill>
                <a:srgbClr val="FF0000"/>
              </a:solidFill>
              <a:ln w="12700">
                <a:solidFill>
                  <a:schemeClr val="tx1"/>
                </a:solidFill>
                <a:miter lim="800000"/>
                <a:headEnd type="none" w="sm" len="sm"/>
                <a:tailEnd type="none" w="sm" len="sm"/>
              </a:ln>
              <a:effectLst/>
            </p:spPr>
            <p:txBody>
              <a:bodyPr wrap="none" anchor="ctr"/>
              <a:lstStyle/>
              <a:p>
                <a:endParaRPr lang="en-US"/>
              </a:p>
            </p:txBody>
          </p:sp>
        </p:grpSp>
        <p:sp>
          <p:nvSpPr>
            <p:cNvPr id="19472" name="Text Box 16"/>
            <p:cNvSpPr txBox="1">
              <a:spLocks noChangeArrowheads="1"/>
            </p:cNvSpPr>
            <p:nvPr/>
          </p:nvSpPr>
          <p:spPr bwMode="auto">
            <a:xfrm>
              <a:off x="2282" y="1584"/>
              <a:ext cx="2070" cy="252"/>
            </a:xfrm>
            <a:prstGeom prst="rect">
              <a:avLst/>
            </a:prstGeom>
            <a:noFill/>
            <a:ln w="12700">
              <a:noFill/>
              <a:miter lim="800000"/>
              <a:headEnd type="none" w="sm" len="sm"/>
              <a:tailEnd type="none" w="sm" len="sm"/>
            </a:ln>
            <a:effectLst/>
          </p:spPr>
          <p:txBody>
            <a:bodyPr wrap="none">
              <a:spAutoFit/>
            </a:bodyPr>
            <a:lstStyle/>
            <a:p>
              <a:r>
                <a:rPr lang="en-US" altLang="en-US" sz="2000" b="1" dirty="0"/>
                <a:t>Maintenance Rehearsal</a:t>
              </a:r>
            </a:p>
          </p:txBody>
        </p:sp>
        <p:sp>
          <p:nvSpPr>
            <p:cNvPr id="19473" name="Line 17"/>
            <p:cNvSpPr>
              <a:spLocks noChangeShapeType="1"/>
            </p:cNvSpPr>
            <p:nvPr/>
          </p:nvSpPr>
          <p:spPr bwMode="auto">
            <a:xfrm>
              <a:off x="96" y="2832"/>
              <a:ext cx="576" cy="0"/>
            </a:xfrm>
            <a:prstGeom prst="line">
              <a:avLst/>
            </a:prstGeom>
            <a:noFill/>
            <a:ln w="76200">
              <a:solidFill>
                <a:srgbClr val="0000FF"/>
              </a:solidFill>
              <a:round/>
              <a:headEnd type="none" w="sm" len="sm"/>
              <a:tailEnd type="triangle" w="lg" len="med"/>
            </a:ln>
            <a:effectLst/>
          </p:spPr>
          <p:txBody>
            <a:bodyPr wrap="none" anchor="ctr"/>
            <a:lstStyle/>
            <a:p>
              <a:endParaRPr lang="en-US"/>
            </a:p>
          </p:txBody>
        </p:sp>
        <p:sp>
          <p:nvSpPr>
            <p:cNvPr id="19474" name="Line 18"/>
            <p:cNvSpPr>
              <a:spLocks noChangeShapeType="1"/>
            </p:cNvSpPr>
            <p:nvPr/>
          </p:nvSpPr>
          <p:spPr bwMode="auto">
            <a:xfrm>
              <a:off x="3840" y="2736"/>
              <a:ext cx="576" cy="0"/>
            </a:xfrm>
            <a:prstGeom prst="line">
              <a:avLst/>
            </a:prstGeom>
            <a:noFill/>
            <a:ln w="76200">
              <a:solidFill>
                <a:srgbClr val="0000FF"/>
              </a:solidFill>
              <a:round/>
              <a:headEnd type="none" w="sm" len="sm"/>
              <a:tailEnd type="triangle" w="lg" len="med"/>
            </a:ln>
            <a:effectLst/>
          </p:spPr>
          <p:txBody>
            <a:bodyPr wrap="none" anchor="ctr"/>
            <a:lstStyle/>
            <a:p>
              <a:endParaRPr lang="en-US"/>
            </a:p>
          </p:txBody>
        </p:sp>
        <p:sp>
          <p:nvSpPr>
            <p:cNvPr id="19475" name="Line 19"/>
            <p:cNvSpPr>
              <a:spLocks noChangeShapeType="1"/>
            </p:cNvSpPr>
            <p:nvPr/>
          </p:nvSpPr>
          <p:spPr bwMode="auto">
            <a:xfrm flipH="1">
              <a:off x="3840" y="2976"/>
              <a:ext cx="576" cy="0"/>
            </a:xfrm>
            <a:prstGeom prst="line">
              <a:avLst/>
            </a:prstGeom>
            <a:noFill/>
            <a:ln w="76200">
              <a:solidFill>
                <a:srgbClr val="0000FF"/>
              </a:solidFill>
              <a:round/>
              <a:headEnd type="none" w="sm" len="sm"/>
              <a:tailEnd type="triangle" w="lg" len="med"/>
            </a:ln>
            <a:effectLst/>
          </p:spPr>
          <p:txBody>
            <a:bodyPr wrap="none" anchor="ctr"/>
            <a:lstStyle/>
            <a:p>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9459">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19459">
                                            <p:txEl>
                                              <p:pRg st="0" end="0"/>
                                            </p:txEl>
                                          </p:spTgt>
                                        </p:tgtEl>
                                        <p:attrNameLst>
                                          <p:attrName>ppt_c</p:attrName>
                                        </p:attrNameLst>
                                      </p:cBhvr>
                                      <p:to>
                                        <a:schemeClr val="tx2"/>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9459">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19459">
                                            <p:txEl>
                                              <p:pRg st="1" end="1"/>
                                            </p:txEl>
                                          </p:spTgt>
                                        </p:tgtEl>
                                        <p:attrNameLst>
                                          <p:attrName>ppt_c</p:attrName>
                                        </p:attrNameLst>
                                      </p:cBhvr>
                                      <p:to>
                                        <a:schemeClr val="tx2"/>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9459">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19459">
                                            <p:txEl>
                                              <p:pRg st="2" end="2"/>
                                            </p:txEl>
                                          </p:spTgt>
                                        </p:tgtEl>
                                        <p:attrNameLst>
                                          <p:attrName>ppt_c</p:attrName>
                                        </p:attrNameLst>
                                      </p:cBhvr>
                                      <p:to>
                                        <a:schemeClr val="tx2"/>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9459">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19459">
                                            <p:txEl>
                                              <p:pRg st="3" end="3"/>
                                            </p:txEl>
                                          </p:spTgt>
                                        </p:tgtEl>
                                        <p:attrNameLst>
                                          <p:attrName>ppt_c</p:attrName>
                                        </p:attrNameLst>
                                      </p:cBhvr>
                                      <p:to>
                                        <a:schemeClr val="tx2"/>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uild="p" bldLvl="3"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Grp="1" noRot="1" noChangeArrowheads="1"/>
          </p:cNvSpPr>
          <p:nvPr>
            <p:ph type="title"/>
          </p:nvPr>
        </p:nvSpPr>
        <p:spPr>
          <a:xfrm>
            <a:off x="457200" y="228600"/>
            <a:ext cx="7772400" cy="1143000"/>
          </a:xfrm>
        </p:spPr>
        <p:txBody>
          <a:bodyPr/>
          <a:lstStyle/>
          <a:p>
            <a:r>
              <a:rPr lang="en-US" altLang="en-US"/>
              <a:t>Long-Term Memory</a:t>
            </a:r>
          </a:p>
        </p:txBody>
      </p:sp>
      <p:sp>
        <p:nvSpPr>
          <p:cNvPr id="23555" name="Rectangle 3"/>
          <p:cNvSpPr>
            <a:spLocks noGrp="1" noChangeArrowheads="1"/>
          </p:cNvSpPr>
          <p:nvPr>
            <p:ph type="body" sz="half" idx="1"/>
          </p:nvPr>
        </p:nvSpPr>
        <p:spPr>
          <a:xfrm>
            <a:off x="611560" y="1700808"/>
            <a:ext cx="8077200" cy="1989138"/>
          </a:xfrm>
          <a:noFill/>
          <a:ln/>
        </p:spPr>
        <p:txBody>
          <a:bodyPr lIns="92075" tIns="46038" rIns="92075" bIns="46038">
            <a:normAutofit fontScale="85000" lnSpcReduction="10000"/>
          </a:bodyPr>
          <a:lstStyle/>
          <a:p>
            <a:r>
              <a:rPr lang="en-US" altLang="en-US" sz="2800" dirty="0"/>
              <a:t>Encoding—process that controls movement from working to long-term memory store</a:t>
            </a:r>
          </a:p>
          <a:p>
            <a:r>
              <a:rPr lang="en-US" altLang="en-US" sz="2800" dirty="0"/>
              <a:t>Retrieval—process that controls flow of information from long-term to working memory store</a:t>
            </a:r>
            <a:endParaRPr lang="en-US" altLang="en-US" sz="2400" dirty="0"/>
          </a:p>
        </p:txBody>
      </p:sp>
      <p:grpSp>
        <p:nvGrpSpPr>
          <p:cNvPr id="2" name="Group 4"/>
          <p:cNvGrpSpPr>
            <a:grpSpLocks/>
          </p:cNvGrpSpPr>
          <p:nvPr/>
        </p:nvGrpSpPr>
        <p:grpSpPr bwMode="auto">
          <a:xfrm>
            <a:off x="44896" y="3645024"/>
            <a:ext cx="8991600" cy="2835275"/>
            <a:chOff x="0" y="1584"/>
            <a:chExt cx="5664" cy="1786"/>
          </a:xfrm>
        </p:grpSpPr>
        <p:sp>
          <p:nvSpPr>
            <p:cNvPr id="23557" name="Rectangle 5"/>
            <p:cNvSpPr>
              <a:spLocks noChangeArrowheads="1"/>
            </p:cNvSpPr>
            <p:nvPr/>
          </p:nvSpPr>
          <p:spPr bwMode="auto">
            <a:xfrm>
              <a:off x="4560" y="2304"/>
              <a:ext cx="1104" cy="1056"/>
            </a:xfrm>
            <a:prstGeom prst="rect">
              <a:avLst/>
            </a:prstGeom>
            <a:solidFill>
              <a:schemeClr val="accent1"/>
            </a:solidFill>
            <a:ln w="12700">
              <a:solidFill>
                <a:schemeClr val="tx1"/>
              </a:solidFill>
              <a:miter lim="800000"/>
              <a:headEnd type="none" w="sm" len="sm"/>
              <a:tailEnd type="none" w="sm" len="sm"/>
            </a:ln>
            <a:effectLst/>
          </p:spPr>
          <p:txBody>
            <a:bodyPr wrap="none" anchor="ctr"/>
            <a:lstStyle/>
            <a:p>
              <a:pPr algn="ctr"/>
              <a:r>
                <a:rPr lang="en-US" altLang="en-US" sz="2400" b="1">
                  <a:solidFill>
                    <a:schemeClr val="bg1"/>
                  </a:solidFill>
                </a:rPr>
                <a:t>Long-term </a:t>
              </a:r>
            </a:p>
            <a:p>
              <a:pPr algn="ctr"/>
              <a:r>
                <a:rPr lang="en-US" altLang="en-US" sz="2400" b="1">
                  <a:solidFill>
                    <a:schemeClr val="bg1"/>
                  </a:solidFill>
                </a:rPr>
                <a:t>memory</a:t>
              </a:r>
              <a:endParaRPr lang="en-US" altLang="en-US" sz="2400">
                <a:solidFill>
                  <a:schemeClr val="bg1"/>
                </a:solidFill>
              </a:endParaRPr>
            </a:p>
          </p:txBody>
        </p:sp>
        <p:sp>
          <p:nvSpPr>
            <p:cNvPr id="23558" name="Rectangle 6"/>
            <p:cNvSpPr>
              <a:spLocks noChangeArrowheads="1"/>
            </p:cNvSpPr>
            <p:nvPr/>
          </p:nvSpPr>
          <p:spPr bwMode="auto">
            <a:xfrm>
              <a:off x="2640" y="2305"/>
              <a:ext cx="1104" cy="1056"/>
            </a:xfrm>
            <a:prstGeom prst="rect">
              <a:avLst/>
            </a:prstGeom>
            <a:solidFill>
              <a:schemeClr val="accent1"/>
            </a:solidFill>
            <a:ln w="12700">
              <a:solidFill>
                <a:schemeClr val="tx1"/>
              </a:solidFill>
              <a:miter lim="800000"/>
              <a:headEnd type="none" w="sm" len="sm"/>
              <a:tailEnd type="none" w="sm" len="sm"/>
            </a:ln>
            <a:effectLst/>
          </p:spPr>
          <p:txBody>
            <a:bodyPr wrap="none" anchor="ctr"/>
            <a:lstStyle/>
            <a:p>
              <a:pPr algn="ctr"/>
              <a:r>
                <a:rPr lang="en-US" altLang="en-US" sz="2400" b="1" dirty="0">
                  <a:solidFill>
                    <a:schemeClr val="bg1"/>
                  </a:solidFill>
                </a:rPr>
                <a:t> </a:t>
              </a:r>
            </a:p>
            <a:p>
              <a:pPr algn="ctr"/>
              <a:r>
                <a:rPr lang="en-US" altLang="en-US" sz="2400" b="1" dirty="0">
                  <a:solidFill>
                    <a:schemeClr val="bg1"/>
                  </a:solidFill>
                </a:rPr>
                <a:t>Working or</a:t>
              </a:r>
            </a:p>
            <a:p>
              <a:pPr algn="ctr"/>
              <a:r>
                <a:rPr lang="en-US" altLang="en-US" sz="2400" b="1" dirty="0">
                  <a:solidFill>
                    <a:schemeClr val="bg1"/>
                  </a:solidFill>
                </a:rPr>
                <a:t>Short-term</a:t>
              </a:r>
            </a:p>
            <a:p>
              <a:pPr algn="ctr"/>
              <a:r>
                <a:rPr lang="en-US" altLang="en-US" sz="2400" b="1" dirty="0">
                  <a:solidFill>
                    <a:schemeClr val="bg1"/>
                  </a:solidFill>
                </a:rPr>
                <a:t>Memory</a:t>
              </a:r>
              <a:endParaRPr lang="en-US" altLang="en-US" sz="2400" dirty="0"/>
            </a:p>
          </p:txBody>
        </p:sp>
        <p:sp>
          <p:nvSpPr>
            <p:cNvPr id="23559" name="Text Box 7"/>
            <p:cNvSpPr txBox="1">
              <a:spLocks noChangeArrowheads="1"/>
            </p:cNvSpPr>
            <p:nvPr/>
          </p:nvSpPr>
          <p:spPr bwMode="auto">
            <a:xfrm>
              <a:off x="0" y="2501"/>
              <a:ext cx="748" cy="704"/>
            </a:xfrm>
            <a:prstGeom prst="rect">
              <a:avLst/>
            </a:prstGeom>
            <a:noFill/>
            <a:ln w="12700">
              <a:noFill/>
              <a:miter lim="800000"/>
              <a:headEnd type="none" w="sm" len="sm"/>
              <a:tailEnd type="none" w="sm" len="sm"/>
            </a:ln>
            <a:effectLst/>
          </p:spPr>
          <p:txBody>
            <a:bodyPr wrap="none">
              <a:spAutoFit/>
            </a:bodyPr>
            <a:lstStyle/>
            <a:p>
              <a:pPr>
                <a:lnSpc>
                  <a:spcPct val="80000"/>
                </a:lnSpc>
              </a:pPr>
              <a:r>
                <a:rPr lang="en-US" altLang="en-US" sz="2000" b="1" dirty="0"/>
                <a:t>Sensory</a:t>
              </a:r>
            </a:p>
            <a:p>
              <a:pPr>
                <a:lnSpc>
                  <a:spcPct val="80000"/>
                </a:lnSpc>
              </a:pPr>
              <a:endParaRPr lang="en-US" altLang="en-US" sz="2400" dirty="0">
                <a:solidFill>
                  <a:srgbClr val="FFFFFF"/>
                </a:solidFill>
              </a:endParaRPr>
            </a:p>
            <a:p>
              <a:pPr>
                <a:lnSpc>
                  <a:spcPct val="80000"/>
                </a:lnSpc>
              </a:pPr>
              <a:endParaRPr lang="en-US" altLang="en-US" sz="2000" b="1" dirty="0">
                <a:solidFill>
                  <a:srgbClr val="FFFFFF"/>
                </a:solidFill>
              </a:endParaRPr>
            </a:p>
            <a:p>
              <a:pPr>
                <a:lnSpc>
                  <a:spcPct val="80000"/>
                </a:lnSpc>
              </a:pPr>
              <a:r>
                <a:rPr lang="en-US" altLang="en-US" sz="2000" b="1" dirty="0"/>
                <a:t>  Input</a:t>
              </a:r>
              <a:endParaRPr lang="en-US" altLang="en-US" sz="2400" b="1" dirty="0"/>
            </a:p>
          </p:txBody>
        </p:sp>
        <p:sp>
          <p:nvSpPr>
            <p:cNvPr id="23560" name="Rectangle 8"/>
            <p:cNvSpPr>
              <a:spLocks noChangeArrowheads="1"/>
            </p:cNvSpPr>
            <p:nvPr/>
          </p:nvSpPr>
          <p:spPr bwMode="auto">
            <a:xfrm>
              <a:off x="720" y="2305"/>
              <a:ext cx="1104" cy="1056"/>
            </a:xfrm>
            <a:prstGeom prst="rect">
              <a:avLst/>
            </a:prstGeom>
            <a:solidFill>
              <a:schemeClr val="accent1"/>
            </a:solidFill>
            <a:ln w="12700">
              <a:solidFill>
                <a:schemeClr val="tx1"/>
              </a:solidFill>
              <a:miter lim="800000"/>
              <a:headEnd type="none" w="sm" len="sm"/>
              <a:tailEnd type="none" w="sm" len="sm"/>
            </a:ln>
            <a:effectLst/>
          </p:spPr>
          <p:txBody>
            <a:bodyPr wrap="none" anchor="ctr"/>
            <a:lstStyle/>
            <a:p>
              <a:pPr algn="ctr"/>
              <a:r>
                <a:rPr lang="en-US" altLang="en-US" sz="2400" b="1" dirty="0">
                  <a:solidFill>
                    <a:schemeClr val="bg1"/>
                  </a:solidFill>
                </a:rPr>
                <a:t>Sensory </a:t>
              </a:r>
            </a:p>
            <a:p>
              <a:pPr algn="ctr"/>
              <a:r>
                <a:rPr lang="en-US" altLang="en-US" sz="2400" b="1" dirty="0">
                  <a:solidFill>
                    <a:schemeClr val="bg1"/>
                  </a:solidFill>
                </a:rPr>
                <a:t>Memory</a:t>
              </a:r>
              <a:endParaRPr lang="en-US" altLang="en-US" sz="2400" dirty="0"/>
            </a:p>
          </p:txBody>
        </p:sp>
        <p:sp>
          <p:nvSpPr>
            <p:cNvPr id="23561" name="Line 9"/>
            <p:cNvSpPr>
              <a:spLocks noChangeShapeType="1"/>
            </p:cNvSpPr>
            <p:nvPr/>
          </p:nvSpPr>
          <p:spPr bwMode="auto">
            <a:xfrm>
              <a:off x="1968" y="2833"/>
              <a:ext cx="576" cy="0"/>
            </a:xfrm>
            <a:prstGeom prst="line">
              <a:avLst/>
            </a:prstGeom>
            <a:noFill/>
            <a:ln w="76200">
              <a:solidFill>
                <a:srgbClr val="0000FF"/>
              </a:solidFill>
              <a:round/>
              <a:headEnd type="none" w="sm" len="sm"/>
              <a:tailEnd type="triangle" w="lg" len="med"/>
            </a:ln>
            <a:effectLst/>
          </p:spPr>
          <p:txBody>
            <a:bodyPr wrap="none" anchor="ctr"/>
            <a:lstStyle/>
            <a:p>
              <a:endParaRPr lang="en-US"/>
            </a:p>
          </p:txBody>
        </p:sp>
        <p:sp>
          <p:nvSpPr>
            <p:cNvPr id="23562" name="Text Box 10"/>
            <p:cNvSpPr txBox="1">
              <a:spLocks noChangeArrowheads="1"/>
            </p:cNvSpPr>
            <p:nvPr/>
          </p:nvSpPr>
          <p:spPr bwMode="auto">
            <a:xfrm>
              <a:off x="1824" y="2486"/>
              <a:ext cx="818" cy="250"/>
            </a:xfrm>
            <a:prstGeom prst="rect">
              <a:avLst/>
            </a:prstGeom>
            <a:noFill/>
            <a:ln w="12700">
              <a:noFill/>
              <a:miter lim="800000"/>
              <a:headEnd type="none" w="sm" len="sm"/>
              <a:tailEnd type="none" w="sm" len="sm"/>
            </a:ln>
            <a:effectLst/>
          </p:spPr>
          <p:txBody>
            <a:bodyPr wrap="none">
              <a:spAutoFit/>
            </a:bodyPr>
            <a:lstStyle/>
            <a:p>
              <a:r>
                <a:rPr lang="en-US" altLang="en-US" sz="2000" b="1" dirty="0"/>
                <a:t>Attention</a:t>
              </a:r>
              <a:endParaRPr lang="en-US" altLang="en-US" sz="2400" dirty="0"/>
            </a:p>
          </p:txBody>
        </p:sp>
        <p:sp>
          <p:nvSpPr>
            <p:cNvPr id="23563" name="Text Box 11"/>
            <p:cNvSpPr txBox="1">
              <a:spLocks noChangeArrowheads="1"/>
            </p:cNvSpPr>
            <p:nvPr/>
          </p:nvSpPr>
          <p:spPr bwMode="auto">
            <a:xfrm>
              <a:off x="3744" y="2334"/>
              <a:ext cx="846" cy="250"/>
            </a:xfrm>
            <a:prstGeom prst="rect">
              <a:avLst/>
            </a:prstGeom>
            <a:noFill/>
            <a:ln w="12700">
              <a:noFill/>
              <a:miter lim="800000"/>
              <a:headEnd type="none" w="sm" len="sm"/>
              <a:tailEnd type="none" w="sm" len="sm"/>
            </a:ln>
            <a:effectLst/>
          </p:spPr>
          <p:txBody>
            <a:bodyPr wrap="none">
              <a:spAutoFit/>
            </a:bodyPr>
            <a:lstStyle/>
            <a:p>
              <a:r>
                <a:rPr lang="en-US" altLang="en-US" sz="2000" b="1" dirty="0"/>
                <a:t>Encoding</a:t>
              </a:r>
              <a:endParaRPr lang="en-US" altLang="en-US" sz="2400" dirty="0"/>
            </a:p>
          </p:txBody>
        </p:sp>
        <p:sp>
          <p:nvSpPr>
            <p:cNvPr id="23564" name="Text Box 12"/>
            <p:cNvSpPr txBox="1">
              <a:spLocks noChangeArrowheads="1"/>
            </p:cNvSpPr>
            <p:nvPr/>
          </p:nvSpPr>
          <p:spPr bwMode="auto">
            <a:xfrm>
              <a:off x="3744" y="3120"/>
              <a:ext cx="791" cy="250"/>
            </a:xfrm>
            <a:prstGeom prst="rect">
              <a:avLst/>
            </a:prstGeom>
            <a:noFill/>
            <a:ln w="12700">
              <a:noFill/>
              <a:miter lim="800000"/>
              <a:headEnd type="none" w="sm" len="sm"/>
              <a:tailEnd type="none" w="sm" len="sm"/>
            </a:ln>
            <a:effectLst/>
          </p:spPr>
          <p:txBody>
            <a:bodyPr wrap="none">
              <a:spAutoFit/>
            </a:bodyPr>
            <a:lstStyle/>
            <a:p>
              <a:r>
                <a:rPr lang="en-US" altLang="en-US" sz="2000" b="1" dirty="0"/>
                <a:t>Retrieval</a:t>
              </a:r>
              <a:endParaRPr lang="en-US" altLang="en-US" sz="2400" dirty="0"/>
            </a:p>
          </p:txBody>
        </p:sp>
        <p:grpSp>
          <p:nvGrpSpPr>
            <p:cNvPr id="3" name="Group 13"/>
            <p:cNvGrpSpPr>
              <a:grpSpLocks/>
            </p:cNvGrpSpPr>
            <p:nvPr/>
          </p:nvGrpSpPr>
          <p:grpSpPr bwMode="auto">
            <a:xfrm>
              <a:off x="2688" y="1873"/>
              <a:ext cx="1056" cy="720"/>
              <a:chOff x="2832" y="1920"/>
              <a:chExt cx="1056" cy="720"/>
            </a:xfrm>
          </p:grpSpPr>
          <p:sp>
            <p:nvSpPr>
              <p:cNvPr id="23566" name="AutoShape 14"/>
              <p:cNvSpPr>
                <a:spLocks noChangeArrowheads="1"/>
              </p:cNvSpPr>
              <p:nvPr/>
            </p:nvSpPr>
            <p:spPr bwMode="auto">
              <a:xfrm rot="5400000">
                <a:off x="3144" y="1608"/>
                <a:ext cx="336" cy="960"/>
              </a:xfrm>
              <a:prstGeom prst="curvedRightArrow">
                <a:avLst>
                  <a:gd name="adj1" fmla="val 57143"/>
                  <a:gd name="adj2" fmla="val 114286"/>
                  <a:gd name="adj3" fmla="val 33333"/>
                </a:avLst>
              </a:prstGeom>
              <a:solidFill>
                <a:srgbClr val="FF0000"/>
              </a:solidFill>
              <a:ln w="12700">
                <a:solidFill>
                  <a:schemeClr val="tx1"/>
                </a:solidFill>
                <a:miter lim="800000"/>
                <a:headEnd type="none" w="sm" len="sm"/>
                <a:tailEnd type="none" w="sm" len="sm"/>
              </a:ln>
              <a:effectLst/>
            </p:spPr>
            <p:txBody>
              <a:bodyPr wrap="none" anchor="ctr"/>
              <a:lstStyle/>
              <a:p>
                <a:endParaRPr lang="en-US"/>
              </a:p>
            </p:txBody>
          </p:sp>
          <p:sp>
            <p:nvSpPr>
              <p:cNvPr id="23567" name="AutoShape 15"/>
              <p:cNvSpPr>
                <a:spLocks noChangeArrowheads="1"/>
              </p:cNvSpPr>
              <p:nvPr/>
            </p:nvSpPr>
            <p:spPr bwMode="auto">
              <a:xfrm>
                <a:off x="2928" y="2304"/>
                <a:ext cx="960" cy="336"/>
              </a:xfrm>
              <a:prstGeom prst="curvedUpArrow">
                <a:avLst>
                  <a:gd name="adj1" fmla="val 57143"/>
                  <a:gd name="adj2" fmla="val 114286"/>
                  <a:gd name="adj3" fmla="val 33333"/>
                </a:avLst>
              </a:prstGeom>
              <a:solidFill>
                <a:srgbClr val="FF0000"/>
              </a:solidFill>
              <a:ln w="12700">
                <a:solidFill>
                  <a:schemeClr val="tx1"/>
                </a:solidFill>
                <a:miter lim="800000"/>
                <a:headEnd type="none" w="sm" len="sm"/>
                <a:tailEnd type="none" w="sm" len="sm"/>
              </a:ln>
              <a:effectLst/>
            </p:spPr>
            <p:txBody>
              <a:bodyPr wrap="none" anchor="ctr"/>
              <a:lstStyle/>
              <a:p>
                <a:endParaRPr lang="en-US"/>
              </a:p>
            </p:txBody>
          </p:sp>
        </p:grpSp>
        <p:sp>
          <p:nvSpPr>
            <p:cNvPr id="23568" name="Text Box 16"/>
            <p:cNvSpPr txBox="1">
              <a:spLocks noChangeArrowheads="1"/>
            </p:cNvSpPr>
            <p:nvPr/>
          </p:nvSpPr>
          <p:spPr bwMode="auto">
            <a:xfrm>
              <a:off x="2282" y="1584"/>
              <a:ext cx="1894" cy="250"/>
            </a:xfrm>
            <a:prstGeom prst="rect">
              <a:avLst/>
            </a:prstGeom>
            <a:noFill/>
            <a:ln w="12700">
              <a:noFill/>
              <a:miter lim="800000"/>
              <a:headEnd type="none" w="sm" len="sm"/>
              <a:tailEnd type="none" w="sm" len="sm"/>
            </a:ln>
            <a:effectLst/>
          </p:spPr>
          <p:txBody>
            <a:bodyPr wrap="none">
              <a:spAutoFit/>
            </a:bodyPr>
            <a:lstStyle/>
            <a:p>
              <a:r>
                <a:rPr lang="en-US" altLang="en-US" sz="2000" b="1" dirty="0"/>
                <a:t>Maintenance Rehearsal</a:t>
              </a:r>
            </a:p>
          </p:txBody>
        </p:sp>
        <p:sp>
          <p:nvSpPr>
            <p:cNvPr id="23569" name="Line 17"/>
            <p:cNvSpPr>
              <a:spLocks noChangeShapeType="1"/>
            </p:cNvSpPr>
            <p:nvPr/>
          </p:nvSpPr>
          <p:spPr bwMode="auto">
            <a:xfrm>
              <a:off x="96" y="2832"/>
              <a:ext cx="576" cy="0"/>
            </a:xfrm>
            <a:prstGeom prst="line">
              <a:avLst/>
            </a:prstGeom>
            <a:noFill/>
            <a:ln w="76200">
              <a:solidFill>
                <a:srgbClr val="0000FF"/>
              </a:solidFill>
              <a:round/>
              <a:headEnd type="none" w="sm" len="sm"/>
              <a:tailEnd type="triangle" w="lg" len="med"/>
            </a:ln>
            <a:effectLst/>
          </p:spPr>
          <p:txBody>
            <a:bodyPr wrap="none" anchor="ctr"/>
            <a:lstStyle/>
            <a:p>
              <a:endParaRPr lang="en-US"/>
            </a:p>
          </p:txBody>
        </p:sp>
        <p:sp>
          <p:nvSpPr>
            <p:cNvPr id="23570" name="Line 18"/>
            <p:cNvSpPr>
              <a:spLocks noChangeShapeType="1"/>
            </p:cNvSpPr>
            <p:nvPr/>
          </p:nvSpPr>
          <p:spPr bwMode="auto">
            <a:xfrm>
              <a:off x="3840" y="2736"/>
              <a:ext cx="576" cy="0"/>
            </a:xfrm>
            <a:prstGeom prst="line">
              <a:avLst/>
            </a:prstGeom>
            <a:noFill/>
            <a:ln w="76200">
              <a:solidFill>
                <a:srgbClr val="0000FF"/>
              </a:solidFill>
              <a:round/>
              <a:headEnd type="none" w="sm" len="sm"/>
              <a:tailEnd type="triangle" w="lg" len="med"/>
            </a:ln>
            <a:effectLst/>
          </p:spPr>
          <p:txBody>
            <a:bodyPr wrap="none" anchor="ctr"/>
            <a:lstStyle/>
            <a:p>
              <a:endParaRPr lang="en-US"/>
            </a:p>
          </p:txBody>
        </p:sp>
        <p:sp>
          <p:nvSpPr>
            <p:cNvPr id="23571" name="Line 19"/>
            <p:cNvSpPr>
              <a:spLocks noChangeShapeType="1"/>
            </p:cNvSpPr>
            <p:nvPr/>
          </p:nvSpPr>
          <p:spPr bwMode="auto">
            <a:xfrm flipH="1">
              <a:off x="3840" y="2976"/>
              <a:ext cx="576" cy="0"/>
            </a:xfrm>
            <a:prstGeom prst="line">
              <a:avLst/>
            </a:prstGeom>
            <a:noFill/>
            <a:ln w="76200">
              <a:solidFill>
                <a:srgbClr val="0000FF"/>
              </a:solidFill>
              <a:round/>
              <a:headEnd type="none" w="sm" len="sm"/>
              <a:tailEnd type="triangle" w="lg" len="med"/>
            </a:ln>
            <a:effectLst/>
          </p:spPr>
          <p:txBody>
            <a:bodyPr wrap="none" anchor="ctr"/>
            <a:lstStyle/>
            <a:p>
              <a:endParaRPr lang="en-US"/>
            </a:p>
          </p:txBody>
        </p:sp>
      </p:grpSp>
      <p:sp>
        <p:nvSpPr>
          <p:cNvPr id="22" name="Text Box 16"/>
          <p:cNvSpPr txBox="1">
            <a:spLocks noChangeArrowheads="1"/>
          </p:cNvSpPr>
          <p:nvPr/>
        </p:nvSpPr>
        <p:spPr bwMode="auto">
          <a:xfrm>
            <a:off x="5940152" y="4365104"/>
            <a:ext cx="2863284" cy="400110"/>
          </a:xfrm>
          <a:prstGeom prst="rect">
            <a:avLst/>
          </a:prstGeom>
          <a:noFill/>
          <a:ln w="12700">
            <a:noFill/>
            <a:miter lim="800000"/>
            <a:headEnd type="none" w="sm" len="sm"/>
            <a:tailEnd type="none" w="sm" len="sm"/>
          </a:ln>
          <a:effectLst/>
        </p:spPr>
        <p:txBody>
          <a:bodyPr wrap="none">
            <a:spAutoFit/>
          </a:bodyPr>
          <a:lstStyle/>
          <a:p>
            <a:r>
              <a:rPr lang="en-US" altLang="en-US" sz="2000" b="1" dirty="0" smtClean="0">
                <a:solidFill>
                  <a:srgbClr val="00B050"/>
                </a:solidFill>
              </a:rPr>
              <a:t>Elaborative Rehearsal</a:t>
            </a:r>
            <a:endParaRPr lang="en-US" altLang="en-US" sz="2000" b="1" dirty="0">
              <a:solidFill>
                <a:srgbClr val="00B05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3555">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23555">
                                            <p:txEl>
                                              <p:pRg st="0" end="0"/>
                                            </p:txEl>
                                          </p:spTgt>
                                        </p:tgtEl>
                                        <p:attrNameLst>
                                          <p:attrName>ppt_c</p:attrName>
                                        </p:attrNameLst>
                                      </p:cBhvr>
                                      <p:to>
                                        <a:schemeClr val="tx2"/>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3555">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23555">
                                            <p:txEl>
                                              <p:pRg st="1" end="1"/>
                                            </p:txEl>
                                          </p:spTgt>
                                        </p:tgtEl>
                                        <p:attrNameLst>
                                          <p:attrName>ppt_c</p:attrName>
                                        </p:attrNameLst>
                                      </p:cBhvr>
                                      <p:to>
                                        <a:schemeClr val="tx2"/>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bldLvl="3"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noChangeArrowheads="1"/>
          </p:cNvSpPr>
          <p:nvPr>
            <p:ph type="title"/>
          </p:nvPr>
        </p:nvSpPr>
        <p:spPr/>
        <p:txBody>
          <a:bodyPr/>
          <a:lstStyle/>
          <a:p>
            <a:pPr eaLnBrk="1" hangingPunct="1"/>
            <a:r>
              <a:rPr lang="en-US" dirty="0" smtClean="0"/>
              <a:t>WM </a:t>
            </a:r>
            <a:r>
              <a:rPr lang="en-US" dirty="0" smtClean="0">
                <a:sym typeface="Wingdings" pitchFamily="2" charset="2"/>
              </a:rPr>
              <a:t> LTM</a:t>
            </a:r>
            <a:endParaRPr lang="th-TH" dirty="0" smtClean="0"/>
          </a:p>
        </p:txBody>
      </p:sp>
      <p:sp>
        <p:nvSpPr>
          <p:cNvPr id="26626" name="Rectangle 3"/>
          <p:cNvSpPr>
            <a:spLocks noGrp="1" noChangeArrowheads="1"/>
          </p:cNvSpPr>
          <p:nvPr>
            <p:ph idx="1"/>
          </p:nvPr>
        </p:nvSpPr>
        <p:spPr>
          <a:xfrm>
            <a:off x="685346" y="2096064"/>
            <a:ext cx="7765322" cy="4213256"/>
          </a:xfrm>
        </p:spPr>
        <p:txBody>
          <a:bodyPr>
            <a:normAutofit fontScale="92500" lnSpcReduction="10000"/>
          </a:bodyPr>
          <a:lstStyle/>
          <a:p>
            <a:r>
              <a:rPr lang="en-US" b="1" dirty="0" smtClean="0"/>
              <a:t>Rote Rehearsal (Maintenance Rehearsal)</a:t>
            </a:r>
            <a:endParaRPr lang="th-TH" b="1" dirty="0" smtClean="0"/>
          </a:p>
          <a:p>
            <a:pPr lvl="1"/>
            <a:r>
              <a:rPr lang="en-US" dirty="0" smtClean="0"/>
              <a:t>we retain information in STM for a minute or two by repeating it over and over again</a:t>
            </a:r>
            <a:r>
              <a:rPr lang="th-TH" dirty="0" smtClean="0"/>
              <a:t>. </a:t>
            </a:r>
            <a:endParaRPr lang="en-US" dirty="0" smtClean="0"/>
          </a:p>
          <a:p>
            <a:pPr lvl="1"/>
            <a:r>
              <a:rPr lang="en-US" dirty="0" smtClean="0"/>
              <a:t>However, rote memorization does not promote long</a:t>
            </a:r>
            <a:r>
              <a:rPr lang="th-TH" dirty="0" smtClean="0"/>
              <a:t>-</a:t>
            </a:r>
            <a:r>
              <a:rPr lang="en-US" dirty="0" smtClean="0"/>
              <a:t>term memory</a:t>
            </a:r>
            <a:r>
              <a:rPr lang="th-TH" dirty="0" smtClean="0"/>
              <a:t>.</a:t>
            </a:r>
          </a:p>
          <a:p>
            <a:pPr eaLnBrk="1" hangingPunct="1">
              <a:lnSpc>
                <a:spcPct val="90000"/>
              </a:lnSpc>
              <a:buNone/>
            </a:pPr>
            <a:endParaRPr lang="en-US" b="1" dirty="0" smtClean="0"/>
          </a:p>
          <a:p>
            <a:pPr eaLnBrk="1" hangingPunct="1">
              <a:lnSpc>
                <a:spcPct val="90000"/>
              </a:lnSpc>
            </a:pPr>
            <a:r>
              <a:rPr lang="en-US" b="1" dirty="0" smtClean="0"/>
              <a:t>Elaborative Rehearsal</a:t>
            </a:r>
            <a:endParaRPr lang="th-TH" b="1" dirty="0" smtClean="0"/>
          </a:p>
          <a:p>
            <a:pPr lvl="1" eaLnBrk="1" hangingPunct="1">
              <a:lnSpc>
                <a:spcPct val="90000"/>
              </a:lnSpc>
            </a:pPr>
            <a:r>
              <a:rPr lang="en-US" dirty="0" smtClean="0"/>
              <a:t>Is the </a:t>
            </a:r>
            <a:r>
              <a:rPr lang="en-US" b="1" dirty="0" smtClean="0"/>
              <a:t>linking </a:t>
            </a:r>
            <a:r>
              <a:rPr lang="en-US" dirty="0" smtClean="0"/>
              <a:t>of </a:t>
            </a:r>
            <a:r>
              <a:rPr lang="en-US" b="1" dirty="0" smtClean="0"/>
              <a:t>new information</a:t>
            </a:r>
            <a:r>
              <a:rPr lang="en-US" dirty="0" smtClean="0"/>
              <a:t> in STM t</a:t>
            </a:r>
            <a:r>
              <a:rPr lang="en-US" b="1" dirty="0" smtClean="0"/>
              <a:t>o</a:t>
            </a:r>
            <a:r>
              <a:rPr lang="en-US" dirty="0" smtClean="0"/>
              <a:t> </a:t>
            </a:r>
            <a:r>
              <a:rPr lang="en-US" b="1" dirty="0" smtClean="0"/>
              <a:t>familiar material</a:t>
            </a:r>
            <a:r>
              <a:rPr lang="en-US" dirty="0" smtClean="0"/>
              <a:t> stored in long</a:t>
            </a:r>
            <a:r>
              <a:rPr lang="th-TH" dirty="0" smtClean="0"/>
              <a:t>-</a:t>
            </a:r>
            <a:r>
              <a:rPr lang="en-US" dirty="0" smtClean="0"/>
              <a:t>term memory.</a:t>
            </a:r>
          </a:p>
          <a:p>
            <a:pPr lvl="1" eaLnBrk="1" hangingPunct="1">
              <a:lnSpc>
                <a:spcPct val="90000"/>
              </a:lnSpc>
              <a:buFontTx/>
              <a:buNone/>
            </a:pPr>
            <a:endParaRPr lang="en-US" dirty="0" smtClean="0"/>
          </a:p>
          <a:p>
            <a:pPr lvl="1" eaLnBrk="1" hangingPunct="1">
              <a:lnSpc>
                <a:spcPct val="90000"/>
              </a:lnSpc>
            </a:pPr>
            <a:r>
              <a:rPr lang="en-US" dirty="0" smtClean="0"/>
              <a:t>This enables us to keep information for a longer time in STM</a:t>
            </a:r>
            <a:r>
              <a:rPr lang="th-TH" dirty="0" smtClean="0"/>
              <a:t>. </a:t>
            </a:r>
          </a:p>
          <a:p>
            <a:pPr lvl="1" eaLnBrk="1" hangingPunct="1">
              <a:lnSpc>
                <a:spcPct val="90000"/>
              </a:lnSpc>
            </a:pPr>
            <a:endParaRPr lang="th-TH" dirty="0" smtClean="0"/>
          </a:p>
          <a:p>
            <a:pPr lvl="1" eaLnBrk="1" hangingPunct="1">
              <a:lnSpc>
                <a:spcPct val="90000"/>
              </a:lnSpc>
            </a:pPr>
            <a:r>
              <a:rPr lang="en-US" dirty="0" smtClean="0"/>
              <a:t>Elaborative rehearsal processes new data in </a:t>
            </a:r>
            <a:r>
              <a:rPr lang="en-US" b="1" dirty="0" smtClean="0"/>
              <a:t>a deeper and more meaningful way than through simple rote repetition</a:t>
            </a:r>
            <a:r>
              <a:rPr lang="th-TH" b="1" dirty="0" smtClean="0"/>
              <a:t>.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itle 1"/>
          <p:cNvSpPr>
            <a:spLocks noGrp="1"/>
          </p:cNvSpPr>
          <p:nvPr>
            <p:ph type="title"/>
          </p:nvPr>
        </p:nvSpPr>
        <p:spPr>
          <a:xfrm>
            <a:off x="428625" y="0"/>
            <a:ext cx="8229600" cy="1143000"/>
          </a:xfrm>
        </p:spPr>
        <p:txBody>
          <a:bodyPr/>
          <a:lstStyle/>
          <a:p>
            <a:r>
              <a:rPr lang="en-US" smtClean="0"/>
              <a:t>Mnemonics </a:t>
            </a:r>
          </a:p>
        </p:txBody>
      </p:sp>
      <p:sp>
        <p:nvSpPr>
          <p:cNvPr id="34818" name="Content Placeholder 2"/>
          <p:cNvSpPr>
            <a:spLocks noGrp="1"/>
          </p:cNvSpPr>
          <p:nvPr>
            <p:ph idx="1"/>
          </p:nvPr>
        </p:nvSpPr>
        <p:spPr>
          <a:xfrm>
            <a:off x="539552" y="1196752"/>
            <a:ext cx="8208912" cy="5328592"/>
          </a:xfrm>
        </p:spPr>
        <p:txBody>
          <a:bodyPr>
            <a:normAutofit fontScale="70000" lnSpcReduction="20000"/>
          </a:bodyPr>
          <a:lstStyle/>
          <a:p>
            <a:r>
              <a:rPr lang="en-US" sz="3000" dirty="0"/>
              <a:t>Mnemonics are formal strategies and tricks for encoding, storing, and retaining information.</a:t>
            </a:r>
          </a:p>
          <a:p>
            <a:r>
              <a:rPr lang="en-US" sz="3000" dirty="0" smtClean="0"/>
              <a:t>Mnemonics aim to translate information into a form that the human brain can retain better than its original form. </a:t>
            </a:r>
          </a:p>
          <a:p>
            <a:r>
              <a:rPr lang="en-US" sz="3000" dirty="0"/>
              <a:t>Mnemonics can be helpful by:</a:t>
            </a:r>
          </a:p>
          <a:p>
            <a:pPr lvl="1"/>
            <a:r>
              <a:rPr lang="en-US" sz="3000" dirty="0"/>
              <a:t>Reducing the amount of information via </a:t>
            </a:r>
            <a:r>
              <a:rPr lang="en-US" sz="3000" i="1" dirty="0"/>
              <a:t>chunking</a:t>
            </a:r>
            <a:r>
              <a:rPr lang="en-US" sz="3000" dirty="0"/>
              <a:t>.</a:t>
            </a:r>
          </a:p>
          <a:p>
            <a:pPr lvl="1"/>
            <a:r>
              <a:rPr lang="en-US" sz="3000" dirty="0"/>
              <a:t>Making material easier to store by making it more meaningful.</a:t>
            </a:r>
          </a:p>
          <a:p>
            <a:pPr lvl="1"/>
            <a:r>
              <a:rPr lang="en-US" sz="3000" dirty="0"/>
              <a:t>Making facts more "memorable."</a:t>
            </a:r>
          </a:p>
          <a:p>
            <a:pPr lvl="2"/>
            <a:r>
              <a:rPr lang="en-US" sz="2600" dirty="0"/>
              <a:t>Example: weaving the parts of the digestive system into a </a:t>
            </a:r>
            <a:r>
              <a:rPr lang="en-US" sz="2600" dirty="0" smtClean="0"/>
              <a:t>story.</a:t>
            </a:r>
          </a:p>
          <a:p>
            <a:r>
              <a:rPr lang="en-US" sz="3000" dirty="0" smtClean="0"/>
              <a:t>Mnemonics are not especially useful for ordinary tasks.</a:t>
            </a:r>
          </a:p>
          <a:p>
            <a:pPr lvl="1"/>
            <a:r>
              <a:rPr lang="en-US" sz="3000" dirty="0" smtClean="0"/>
              <a:t>Easier </a:t>
            </a:r>
            <a:r>
              <a:rPr lang="en-US" sz="3000" dirty="0"/>
              <a:t>to write your grocery list than try to memorize it</a:t>
            </a:r>
            <a:r>
              <a:rPr lang="en-US" sz="3000" dirty="0" smtClean="0"/>
              <a:t>.</a:t>
            </a:r>
            <a:endParaRPr lang="en-US" dirty="0" smtClean="0"/>
          </a:p>
          <a:p>
            <a:endParaRPr lang="en-US" dirty="0"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Mnemonics</a:t>
            </a:r>
            <a:endParaRPr lang="en-US" dirty="0"/>
          </a:p>
        </p:txBody>
      </p:sp>
      <p:sp>
        <p:nvSpPr>
          <p:cNvPr id="3" name="Content Placeholder 2"/>
          <p:cNvSpPr>
            <a:spLocks noGrp="1"/>
          </p:cNvSpPr>
          <p:nvPr>
            <p:ph idx="1"/>
          </p:nvPr>
        </p:nvSpPr>
        <p:spPr/>
        <p:txBody>
          <a:bodyPr>
            <a:normAutofit fontScale="92500" lnSpcReduction="20000"/>
          </a:bodyPr>
          <a:lstStyle/>
          <a:p>
            <a:r>
              <a:rPr lang="en-US" sz="2800" b="1" dirty="0" smtClean="0"/>
              <a:t>Acronyms</a:t>
            </a:r>
            <a:r>
              <a:rPr lang="en-US" sz="2800" dirty="0" smtClean="0"/>
              <a:t> </a:t>
            </a:r>
            <a:r>
              <a:rPr lang="en-US" sz="2800" dirty="0"/>
              <a:t>– first letter method.  </a:t>
            </a:r>
          </a:p>
          <a:p>
            <a:pPr lvl="1"/>
            <a:r>
              <a:rPr lang="en-AU" sz="2800" dirty="0"/>
              <a:t>Openness, </a:t>
            </a:r>
            <a:r>
              <a:rPr lang="en-AU" sz="2800" dirty="0" err="1"/>
              <a:t>Consciensciousness</a:t>
            </a:r>
            <a:r>
              <a:rPr lang="en-AU" sz="2800" dirty="0"/>
              <a:t>, Extraversion, Agreeableness, Neuroticism: </a:t>
            </a:r>
            <a:r>
              <a:rPr lang="en-AU" sz="2800" u="sng" dirty="0"/>
              <a:t>OCEAN</a:t>
            </a:r>
          </a:p>
          <a:p>
            <a:pPr lvl="1"/>
            <a:r>
              <a:rPr lang="en-US" sz="2800" dirty="0"/>
              <a:t>Red, Orange, Yellow, Green, Blue, Indigo, Violet: </a:t>
            </a:r>
            <a:r>
              <a:rPr lang="en-US" sz="2800" u="sng" dirty="0"/>
              <a:t>Roy G. </a:t>
            </a:r>
            <a:r>
              <a:rPr lang="en-US" sz="2800" u="sng" dirty="0" err="1"/>
              <a:t>Biv</a:t>
            </a:r>
            <a:endParaRPr lang="en-US" sz="2800" u="sng" dirty="0"/>
          </a:p>
          <a:p>
            <a:pPr marL="320040" lvl="1" indent="0">
              <a:buNone/>
            </a:pPr>
            <a:endParaRPr lang="en-US" sz="2800" u="sng" dirty="0"/>
          </a:p>
          <a:p>
            <a:r>
              <a:rPr lang="en-US" sz="2800" u="sng" dirty="0" err="1"/>
              <a:t>Ohel</a:t>
            </a:r>
            <a:r>
              <a:rPr lang="en-US" sz="2800" dirty="0"/>
              <a:t> is the Hebrew word for </a:t>
            </a:r>
            <a:r>
              <a:rPr lang="en-US" sz="2800" u="sng" dirty="0"/>
              <a:t>tent</a:t>
            </a:r>
            <a:r>
              <a:rPr lang="en-US" sz="2800" dirty="0"/>
              <a:t> </a:t>
            </a:r>
            <a:r>
              <a:rPr lang="en-US" sz="2800" dirty="0">
                <a:sym typeface="Wingdings" pitchFamily="2" charset="2"/>
              </a:rPr>
              <a:t></a:t>
            </a:r>
            <a:r>
              <a:rPr lang="en-US" sz="2800" dirty="0"/>
              <a:t>"</a:t>
            </a:r>
            <a:r>
              <a:rPr lang="en-US" sz="2800" u="sng" dirty="0"/>
              <a:t>Oh hell</a:t>
            </a:r>
            <a:r>
              <a:rPr lang="en-US" sz="2800" dirty="0"/>
              <a:t>, there's a bear in my </a:t>
            </a:r>
            <a:r>
              <a:rPr lang="en-US" sz="2800" u="sng" dirty="0"/>
              <a:t>tent</a:t>
            </a:r>
            <a:r>
              <a:rPr lang="en-US" sz="2800" dirty="0"/>
              <a:t>"</a:t>
            </a:r>
          </a:p>
        </p:txBody>
      </p:sp>
    </p:spTree>
    <p:extLst>
      <p:ext uri="{BB962C8B-B14F-4D97-AF65-F5344CB8AC3E}">
        <p14:creationId xmlns:p14="http://schemas.microsoft.com/office/powerpoint/2010/main" val="8686432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WordArt 2"/>
          <p:cNvSpPr>
            <a:spLocks noChangeArrowheads="1" noChangeShapeType="1" noTextEdit="1"/>
          </p:cNvSpPr>
          <p:nvPr/>
        </p:nvSpPr>
        <p:spPr bwMode="auto">
          <a:xfrm>
            <a:off x="2286000" y="304800"/>
            <a:ext cx="4495800" cy="9144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sz="3600" kern="10">
                <a:solidFill>
                  <a:srgbClr val="993366"/>
                </a:solidFill>
                <a:effectLst>
                  <a:outerShdw dist="45791" dir="2021404" algn="ctr" rotWithShape="0">
                    <a:srgbClr val="C0C0C0"/>
                  </a:outerShdw>
                </a:effectLst>
                <a:cs typeface="Times New Roman" panose="02020603050405020304" pitchFamily="18" charset="0"/>
              </a:rPr>
              <a:t>Serial Position</a:t>
            </a:r>
          </a:p>
        </p:txBody>
      </p:sp>
      <p:sp>
        <p:nvSpPr>
          <p:cNvPr id="5124" name="Text Box 4"/>
          <p:cNvSpPr txBox="1">
            <a:spLocks noChangeArrowheads="1"/>
          </p:cNvSpPr>
          <p:nvPr/>
        </p:nvSpPr>
        <p:spPr bwMode="auto">
          <a:xfrm>
            <a:off x="2819400" y="1676400"/>
            <a:ext cx="3200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3600"/>
              <a:t>Primacy Effect</a:t>
            </a:r>
          </a:p>
        </p:txBody>
      </p:sp>
      <p:sp>
        <p:nvSpPr>
          <p:cNvPr id="5127" name="Line 7"/>
          <p:cNvSpPr>
            <a:spLocks noChangeShapeType="1"/>
          </p:cNvSpPr>
          <p:nvPr/>
        </p:nvSpPr>
        <p:spPr bwMode="auto">
          <a:xfrm>
            <a:off x="2057400" y="2743200"/>
            <a:ext cx="0" cy="2895600"/>
          </a:xfrm>
          <a:prstGeom prst="line">
            <a:avLst/>
          </a:prstGeom>
          <a:noFill/>
          <a:ln w="508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28" name="Line 8"/>
          <p:cNvSpPr>
            <a:spLocks noChangeShapeType="1"/>
          </p:cNvSpPr>
          <p:nvPr/>
        </p:nvSpPr>
        <p:spPr bwMode="auto">
          <a:xfrm>
            <a:off x="2057400" y="5638800"/>
            <a:ext cx="5334000" cy="0"/>
          </a:xfrm>
          <a:prstGeom prst="line">
            <a:avLst/>
          </a:prstGeom>
          <a:noFill/>
          <a:ln w="508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29" name="Text Box 9"/>
          <p:cNvSpPr txBox="1">
            <a:spLocks noChangeArrowheads="1"/>
          </p:cNvSpPr>
          <p:nvPr/>
        </p:nvSpPr>
        <p:spPr bwMode="auto">
          <a:xfrm>
            <a:off x="114301" y="3309789"/>
            <a:ext cx="19812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3600" dirty="0"/>
              <a:t>Recall %</a:t>
            </a:r>
          </a:p>
        </p:txBody>
      </p:sp>
      <p:sp>
        <p:nvSpPr>
          <p:cNvPr id="5130" name="Text Box 10"/>
          <p:cNvSpPr txBox="1">
            <a:spLocks noChangeArrowheads="1"/>
          </p:cNvSpPr>
          <p:nvPr/>
        </p:nvSpPr>
        <p:spPr bwMode="auto">
          <a:xfrm>
            <a:off x="2438400" y="5791200"/>
            <a:ext cx="5029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3600"/>
              <a:t>Serial Position of word</a:t>
            </a:r>
          </a:p>
        </p:txBody>
      </p:sp>
      <p:sp>
        <p:nvSpPr>
          <p:cNvPr id="5132" name="Freeform 12"/>
          <p:cNvSpPr>
            <a:spLocks/>
          </p:cNvSpPr>
          <p:nvPr/>
        </p:nvSpPr>
        <p:spPr bwMode="auto">
          <a:xfrm>
            <a:off x="2286000" y="3276600"/>
            <a:ext cx="4724400" cy="1727200"/>
          </a:xfrm>
          <a:custGeom>
            <a:avLst/>
            <a:gdLst>
              <a:gd name="T0" fmla="*/ 0 w 2976"/>
              <a:gd name="T1" fmla="*/ 0 h 1088"/>
              <a:gd name="T2" fmla="*/ 432 w 2976"/>
              <a:gd name="T3" fmla="*/ 576 h 1088"/>
              <a:gd name="T4" fmla="*/ 720 w 2976"/>
              <a:gd name="T5" fmla="*/ 1008 h 1088"/>
              <a:gd name="T6" fmla="*/ 1200 w 2976"/>
              <a:gd name="T7" fmla="*/ 1056 h 1088"/>
              <a:gd name="T8" fmla="*/ 1536 w 2976"/>
              <a:gd name="T9" fmla="*/ 960 h 1088"/>
              <a:gd name="T10" fmla="*/ 1872 w 2976"/>
              <a:gd name="T11" fmla="*/ 1056 h 1088"/>
              <a:gd name="T12" fmla="*/ 2304 w 2976"/>
              <a:gd name="T13" fmla="*/ 960 h 1088"/>
              <a:gd name="T14" fmla="*/ 2496 w 2976"/>
              <a:gd name="T15" fmla="*/ 1008 h 1088"/>
              <a:gd name="T16" fmla="*/ 2832 w 2976"/>
              <a:gd name="T17" fmla="*/ 576 h 1088"/>
              <a:gd name="T18" fmla="*/ 2976 w 2976"/>
              <a:gd name="T19" fmla="*/ 240 h 10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76" h="1088">
                <a:moveTo>
                  <a:pt x="0" y="0"/>
                </a:moveTo>
                <a:cubicBezTo>
                  <a:pt x="156" y="204"/>
                  <a:pt x="312" y="408"/>
                  <a:pt x="432" y="576"/>
                </a:cubicBezTo>
                <a:cubicBezTo>
                  <a:pt x="552" y="744"/>
                  <a:pt x="592" y="928"/>
                  <a:pt x="720" y="1008"/>
                </a:cubicBezTo>
                <a:cubicBezTo>
                  <a:pt x="848" y="1088"/>
                  <a:pt x="1064" y="1064"/>
                  <a:pt x="1200" y="1056"/>
                </a:cubicBezTo>
                <a:cubicBezTo>
                  <a:pt x="1336" y="1048"/>
                  <a:pt x="1424" y="960"/>
                  <a:pt x="1536" y="960"/>
                </a:cubicBezTo>
                <a:cubicBezTo>
                  <a:pt x="1648" y="960"/>
                  <a:pt x="1744" y="1056"/>
                  <a:pt x="1872" y="1056"/>
                </a:cubicBezTo>
                <a:cubicBezTo>
                  <a:pt x="2000" y="1056"/>
                  <a:pt x="2200" y="968"/>
                  <a:pt x="2304" y="960"/>
                </a:cubicBezTo>
                <a:cubicBezTo>
                  <a:pt x="2408" y="952"/>
                  <a:pt x="2408" y="1072"/>
                  <a:pt x="2496" y="1008"/>
                </a:cubicBezTo>
                <a:cubicBezTo>
                  <a:pt x="2584" y="944"/>
                  <a:pt x="2752" y="704"/>
                  <a:pt x="2832" y="576"/>
                </a:cubicBezTo>
                <a:cubicBezTo>
                  <a:pt x="2912" y="448"/>
                  <a:pt x="2952" y="296"/>
                  <a:pt x="2976" y="240"/>
                </a:cubicBezTo>
              </a:path>
            </a:pathLst>
          </a:custGeom>
          <a:noFill/>
          <a:ln w="444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3" name="Rectangle 13"/>
          <p:cNvSpPr>
            <a:spLocks noChangeArrowheads="1"/>
          </p:cNvSpPr>
          <p:nvPr/>
        </p:nvSpPr>
        <p:spPr bwMode="auto">
          <a:xfrm>
            <a:off x="2133600" y="2895600"/>
            <a:ext cx="1066800" cy="1981200"/>
          </a:xfrm>
          <a:prstGeom prst="rect">
            <a:avLst/>
          </a:prstGeom>
          <a:noFill/>
          <a:ln w="38100">
            <a:solidFill>
              <a:srgbClr val="FF99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17625934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WordArt 2"/>
          <p:cNvSpPr>
            <a:spLocks noChangeArrowheads="1" noChangeShapeType="1" noTextEdit="1"/>
          </p:cNvSpPr>
          <p:nvPr/>
        </p:nvSpPr>
        <p:spPr bwMode="auto">
          <a:xfrm>
            <a:off x="2286000" y="304800"/>
            <a:ext cx="4495800" cy="9144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sz="3600" kern="10">
                <a:solidFill>
                  <a:srgbClr val="993366"/>
                </a:solidFill>
                <a:effectLst>
                  <a:outerShdw dist="45791" dir="2021404" algn="ctr" rotWithShape="0">
                    <a:srgbClr val="C0C0C0"/>
                  </a:outerShdw>
                </a:effectLst>
                <a:cs typeface="Times New Roman" panose="02020603050405020304" pitchFamily="18" charset="0"/>
              </a:rPr>
              <a:t>Serial Position</a:t>
            </a:r>
          </a:p>
        </p:txBody>
      </p:sp>
      <p:sp>
        <p:nvSpPr>
          <p:cNvPr id="6147" name="Text Box 3"/>
          <p:cNvSpPr txBox="1">
            <a:spLocks noChangeArrowheads="1"/>
          </p:cNvSpPr>
          <p:nvPr/>
        </p:nvSpPr>
        <p:spPr bwMode="auto">
          <a:xfrm>
            <a:off x="2819400" y="1676400"/>
            <a:ext cx="3200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3600"/>
              <a:t>Recency Effect</a:t>
            </a:r>
          </a:p>
        </p:txBody>
      </p:sp>
      <p:sp>
        <p:nvSpPr>
          <p:cNvPr id="6148" name="Line 4"/>
          <p:cNvSpPr>
            <a:spLocks noChangeShapeType="1"/>
          </p:cNvSpPr>
          <p:nvPr/>
        </p:nvSpPr>
        <p:spPr bwMode="auto">
          <a:xfrm>
            <a:off x="2057400" y="2743200"/>
            <a:ext cx="0" cy="2895600"/>
          </a:xfrm>
          <a:prstGeom prst="line">
            <a:avLst/>
          </a:prstGeom>
          <a:noFill/>
          <a:ln w="508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49" name="Line 5"/>
          <p:cNvSpPr>
            <a:spLocks noChangeShapeType="1"/>
          </p:cNvSpPr>
          <p:nvPr/>
        </p:nvSpPr>
        <p:spPr bwMode="auto">
          <a:xfrm>
            <a:off x="2057400" y="5638800"/>
            <a:ext cx="5334000" cy="0"/>
          </a:xfrm>
          <a:prstGeom prst="line">
            <a:avLst/>
          </a:prstGeom>
          <a:noFill/>
          <a:ln w="508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50" name="Text Box 6"/>
          <p:cNvSpPr txBox="1">
            <a:spLocks noChangeArrowheads="1"/>
          </p:cNvSpPr>
          <p:nvPr/>
        </p:nvSpPr>
        <p:spPr bwMode="auto">
          <a:xfrm>
            <a:off x="190501" y="3548730"/>
            <a:ext cx="19812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3600" dirty="0"/>
              <a:t>Recall %</a:t>
            </a:r>
          </a:p>
        </p:txBody>
      </p:sp>
      <p:sp>
        <p:nvSpPr>
          <p:cNvPr id="6151" name="Text Box 7"/>
          <p:cNvSpPr txBox="1">
            <a:spLocks noChangeArrowheads="1"/>
          </p:cNvSpPr>
          <p:nvPr/>
        </p:nvSpPr>
        <p:spPr bwMode="auto">
          <a:xfrm>
            <a:off x="2438400" y="5791200"/>
            <a:ext cx="5029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3600"/>
              <a:t>Serial Position of word</a:t>
            </a:r>
          </a:p>
        </p:txBody>
      </p:sp>
      <p:sp>
        <p:nvSpPr>
          <p:cNvPr id="6152" name="Freeform 8"/>
          <p:cNvSpPr>
            <a:spLocks/>
          </p:cNvSpPr>
          <p:nvPr/>
        </p:nvSpPr>
        <p:spPr bwMode="auto">
          <a:xfrm>
            <a:off x="2286000" y="3276600"/>
            <a:ext cx="4724400" cy="1727200"/>
          </a:xfrm>
          <a:custGeom>
            <a:avLst/>
            <a:gdLst>
              <a:gd name="T0" fmla="*/ 0 w 2976"/>
              <a:gd name="T1" fmla="*/ 0 h 1088"/>
              <a:gd name="T2" fmla="*/ 432 w 2976"/>
              <a:gd name="T3" fmla="*/ 576 h 1088"/>
              <a:gd name="T4" fmla="*/ 720 w 2976"/>
              <a:gd name="T5" fmla="*/ 1008 h 1088"/>
              <a:gd name="T6" fmla="*/ 1200 w 2976"/>
              <a:gd name="T7" fmla="*/ 1056 h 1088"/>
              <a:gd name="T8" fmla="*/ 1536 w 2976"/>
              <a:gd name="T9" fmla="*/ 960 h 1088"/>
              <a:gd name="T10" fmla="*/ 1872 w 2976"/>
              <a:gd name="T11" fmla="*/ 1056 h 1088"/>
              <a:gd name="T12" fmla="*/ 2304 w 2976"/>
              <a:gd name="T13" fmla="*/ 960 h 1088"/>
              <a:gd name="T14" fmla="*/ 2496 w 2976"/>
              <a:gd name="T15" fmla="*/ 1008 h 1088"/>
              <a:gd name="T16" fmla="*/ 2832 w 2976"/>
              <a:gd name="T17" fmla="*/ 576 h 1088"/>
              <a:gd name="T18" fmla="*/ 2976 w 2976"/>
              <a:gd name="T19" fmla="*/ 240 h 10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76" h="1088">
                <a:moveTo>
                  <a:pt x="0" y="0"/>
                </a:moveTo>
                <a:cubicBezTo>
                  <a:pt x="156" y="204"/>
                  <a:pt x="312" y="408"/>
                  <a:pt x="432" y="576"/>
                </a:cubicBezTo>
                <a:cubicBezTo>
                  <a:pt x="552" y="744"/>
                  <a:pt x="592" y="928"/>
                  <a:pt x="720" y="1008"/>
                </a:cubicBezTo>
                <a:cubicBezTo>
                  <a:pt x="848" y="1088"/>
                  <a:pt x="1064" y="1064"/>
                  <a:pt x="1200" y="1056"/>
                </a:cubicBezTo>
                <a:cubicBezTo>
                  <a:pt x="1336" y="1048"/>
                  <a:pt x="1424" y="960"/>
                  <a:pt x="1536" y="960"/>
                </a:cubicBezTo>
                <a:cubicBezTo>
                  <a:pt x="1648" y="960"/>
                  <a:pt x="1744" y="1056"/>
                  <a:pt x="1872" y="1056"/>
                </a:cubicBezTo>
                <a:cubicBezTo>
                  <a:pt x="2000" y="1056"/>
                  <a:pt x="2200" y="968"/>
                  <a:pt x="2304" y="960"/>
                </a:cubicBezTo>
                <a:cubicBezTo>
                  <a:pt x="2408" y="952"/>
                  <a:pt x="2408" y="1072"/>
                  <a:pt x="2496" y="1008"/>
                </a:cubicBezTo>
                <a:cubicBezTo>
                  <a:pt x="2584" y="944"/>
                  <a:pt x="2752" y="704"/>
                  <a:pt x="2832" y="576"/>
                </a:cubicBezTo>
                <a:cubicBezTo>
                  <a:pt x="2912" y="448"/>
                  <a:pt x="2952" y="296"/>
                  <a:pt x="2976" y="240"/>
                </a:cubicBezTo>
              </a:path>
            </a:pathLst>
          </a:custGeom>
          <a:noFill/>
          <a:ln w="444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53" name="Rectangle 9"/>
          <p:cNvSpPr>
            <a:spLocks noChangeArrowheads="1"/>
          </p:cNvSpPr>
          <p:nvPr/>
        </p:nvSpPr>
        <p:spPr bwMode="auto">
          <a:xfrm>
            <a:off x="6096000" y="2971800"/>
            <a:ext cx="1066800" cy="1981200"/>
          </a:xfrm>
          <a:prstGeom prst="rect">
            <a:avLst/>
          </a:prstGeom>
          <a:noFill/>
          <a:ln w="38100">
            <a:solidFill>
              <a:srgbClr val="FF99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31170474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accent1"/>
                </a:solidFill>
              </a:rPr>
              <a:t>False Memory </a:t>
            </a:r>
            <a:endParaRPr lang="en-US" dirty="0">
              <a:solidFill>
                <a:schemeClr val="accent1"/>
              </a:solidFill>
            </a:endParaRPr>
          </a:p>
        </p:txBody>
      </p:sp>
      <p:sp>
        <p:nvSpPr>
          <p:cNvPr id="5" name="Content Placeholder 4"/>
          <p:cNvSpPr>
            <a:spLocks noGrp="1"/>
          </p:cNvSpPr>
          <p:nvPr>
            <p:ph idx="1"/>
          </p:nvPr>
        </p:nvSpPr>
        <p:spPr/>
        <p:txBody>
          <a:bodyPr>
            <a:normAutofit/>
          </a:bodyPr>
          <a:lstStyle/>
          <a:p>
            <a:r>
              <a:rPr lang="en-US" sz="2400" dirty="0" smtClean="0"/>
              <a:t>psychologists </a:t>
            </a:r>
            <a:r>
              <a:rPr lang="en-US" sz="2400" dirty="0"/>
              <a:t>have found that our recollection of everyday events </a:t>
            </a:r>
            <a:r>
              <a:rPr lang="en-US" sz="2400" dirty="0">
                <a:solidFill>
                  <a:srgbClr val="00B0F0"/>
                </a:solidFill>
              </a:rPr>
              <a:t>may not be as dependable as we would believe</a:t>
            </a:r>
            <a:r>
              <a:rPr lang="en-US" sz="2400" dirty="0"/>
              <a:t>. </a:t>
            </a:r>
            <a:endParaRPr lang="en-US" sz="2400" dirty="0" smtClean="0"/>
          </a:p>
          <a:p>
            <a:r>
              <a:rPr lang="en-US" sz="2400" dirty="0" smtClean="0"/>
              <a:t>Moreover</a:t>
            </a:r>
            <a:r>
              <a:rPr lang="en-US" sz="2400" dirty="0"/>
              <a:t>, even once information has been </a:t>
            </a:r>
            <a:r>
              <a:rPr lang="en-US" sz="2400" dirty="0">
                <a:solidFill>
                  <a:srgbClr val="00B0F0"/>
                </a:solidFill>
              </a:rPr>
              <a:t>committed to memory, it can be altered</a:t>
            </a:r>
            <a:r>
              <a:rPr lang="en-US" sz="2400" dirty="0"/>
              <a:t>. </a:t>
            </a:r>
            <a:endParaRPr lang="en-US" sz="2400" dirty="0" smtClean="0"/>
          </a:p>
          <a:p>
            <a:r>
              <a:rPr lang="en-US" sz="2400" dirty="0" smtClean="0"/>
              <a:t>Our </a:t>
            </a:r>
            <a:r>
              <a:rPr lang="en-US" sz="2400" dirty="0"/>
              <a:t>recollection of memories can be manipulated and even entire sets of events can be </a:t>
            </a:r>
            <a:r>
              <a:rPr lang="en-US" sz="2400" dirty="0" smtClean="0"/>
              <a:t>created</a:t>
            </a:r>
          </a:p>
        </p:txBody>
      </p:sp>
    </p:spTree>
    <p:extLst>
      <p:ext uri="{BB962C8B-B14F-4D97-AF65-F5344CB8AC3E}">
        <p14:creationId xmlns:p14="http://schemas.microsoft.com/office/powerpoint/2010/main" val="14758722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Grp="1" noChangeArrowheads="1"/>
          </p:cNvSpPr>
          <p:nvPr>
            <p:ph type="title"/>
          </p:nvPr>
        </p:nvSpPr>
        <p:spPr/>
        <p:txBody>
          <a:bodyPr>
            <a:normAutofit/>
          </a:bodyPr>
          <a:lstStyle/>
          <a:p>
            <a:pPr eaLnBrk="1" hangingPunct="1"/>
            <a:r>
              <a:rPr lang="en-US" sz="4000" b="1" smtClean="0"/>
              <a:t>LONG</a:t>
            </a:r>
            <a:r>
              <a:rPr lang="th-TH" sz="4000" b="1" smtClean="0"/>
              <a:t>-</a:t>
            </a:r>
            <a:r>
              <a:rPr lang="en-US" sz="4000" b="1" smtClean="0"/>
              <a:t>TERM MEMORY</a:t>
            </a:r>
            <a:r>
              <a:rPr lang="th-TH" sz="4000" smtClean="0"/>
              <a:t/>
            </a:r>
            <a:br>
              <a:rPr lang="th-TH" sz="4000" smtClean="0"/>
            </a:br>
            <a:endParaRPr lang="th-TH" sz="4000" smtClean="0"/>
          </a:p>
        </p:txBody>
      </p:sp>
      <p:sp>
        <p:nvSpPr>
          <p:cNvPr id="28674" name="Rectangle 3"/>
          <p:cNvSpPr>
            <a:spLocks noGrp="1" noChangeArrowheads="1"/>
          </p:cNvSpPr>
          <p:nvPr>
            <p:ph idx="1"/>
          </p:nvPr>
        </p:nvSpPr>
        <p:spPr>
          <a:xfrm>
            <a:off x="397314" y="2115160"/>
            <a:ext cx="2518502" cy="2701088"/>
          </a:xfrm>
        </p:spPr>
        <p:txBody>
          <a:bodyPr/>
          <a:lstStyle/>
          <a:p>
            <a:pPr eaLnBrk="1" hangingPunct="1"/>
            <a:r>
              <a:rPr lang="en-US" b="1" dirty="0" smtClean="0"/>
              <a:t>Long</a:t>
            </a:r>
            <a:r>
              <a:rPr lang="th-TH" b="1" dirty="0" smtClean="0"/>
              <a:t>-</a:t>
            </a:r>
            <a:r>
              <a:rPr lang="en-US" b="1" dirty="0" smtClean="0"/>
              <a:t>term memory </a:t>
            </a:r>
            <a:r>
              <a:rPr lang="th-TH" b="1" dirty="0" smtClean="0"/>
              <a:t>(</a:t>
            </a:r>
            <a:r>
              <a:rPr lang="en-US" b="1" dirty="0" smtClean="0"/>
              <a:t>LTM</a:t>
            </a:r>
            <a:r>
              <a:rPr lang="th-TH" b="1" dirty="0" smtClean="0"/>
              <a:t>)</a:t>
            </a:r>
            <a:r>
              <a:rPr lang="th-TH" dirty="0" smtClean="0"/>
              <a:t> </a:t>
            </a:r>
            <a:r>
              <a:rPr lang="th-TH" b="1" dirty="0" smtClean="0"/>
              <a:t>is permanent</a:t>
            </a:r>
            <a:r>
              <a:rPr lang="th-TH" dirty="0" smtClean="0"/>
              <a:t> and stores everything we "know."</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5816" y="2115160"/>
            <a:ext cx="5904656" cy="4194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ChangeArrowheads="1"/>
          </p:cNvSpPr>
          <p:nvPr>
            <p:ph type="title"/>
          </p:nvPr>
        </p:nvSpPr>
        <p:spPr/>
        <p:txBody>
          <a:bodyPr>
            <a:normAutofit/>
          </a:bodyPr>
          <a:lstStyle/>
          <a:p>
            <a:pPr eaLnBrk="1" hangingPunct="1"/>
            <a:r>
              <a:rPr lang="en-US" sz="4000" b="1" smtClean="0"/>
              <a:t>LONG</a:t>
            </a:r>
            <a:r>
              <a:rPr lang="th-TH" sz="4000" b="1" smtClean="0"/>
              <a:t>-</a:t>
            </a:r>
            <a:r>
              <a:rPr lang="en-US" sz="4000" b="1" smtClean="0"/>
              <a:t>TERM MEMORY</a:t>
            </a:r>
            <a:r>
              <a:rPr lang="th-TH" sz="4000" smtClean="0"/>
              <a:t/>
            </a:r>
            <a:br>
              <a:rPr lang="th-TH" sz="4000" smtClean="0"/>
            </a:br>
            <a:endParaRPr lang="th-TH" sz="4000" smtClean="0"/>
          </a:p>
        </p:txBody>
      </p:sp>
      <p:sp>
        <p:nvSpPr>
          <p:cNvPr id="29698" name="Rectangle 3"/>
          <p:cNvSpPr>
            <a:spLocks noGrp="1" noChangeArrowheads="1"/>
          </p:cNvSpPr>
          <p:nvPr>
            <p:ph idx="1"/>
          </p:nvPr>
        </p:nvSpPr>
        <p:spPr>
          <a:xfrm>
            <a:off x="457200" y="1340768"/>
            <a:ext cx="8229600" cy="5256882"/>
          </a:xfrm>
        </p:spPr>
        <p:txBody>
          <a:bodyPr/>
          <a:lstStyle/>
          <a:p>
            <a:pPr eaLnBrk="1" hangingPunct="1">
              <a:buFontTx/>
              <a:buNone/>
            </a:pPr>
            <a:r>
              <a:rPr lang="th-TH" b="1" dirty="0" smtClean="0"/>
              <a:t>Implicit Memory </a:t>
            </a:r>
            <a:r>
              <a:rPr lang="en-US" dirty="0" smtClean="0"/>
              <a:t>refers to memories for information that either was </a:t>
            </a:r>
            <a:r>
              <a:rPr lang="en-US" i="1" dirty="0" smtClean="0"/>
              <a:t>not intentionally committed</a:t>
            </a:r>
            <a:r>
              <a:rPr lang="en-US" dirty="0" smtClean="0"/>
              <a:t> to LTM or is </a:t>
            </a:r>
            <a:r>
              <a:rPr lang="en-US" i="1" dirty="0" smtClean="0"/>
              <a:t>retrieved unintentionally</a:t>
            </a:r>
            <a:r>
              <a:rPr lang="en-US" dirty="0" smtClean="0"/>
              <a:t> from LTM</a:t>
            </a:r>
            <a:r>
              <a:rPr lang="th-TH" dirty="0" smtClean="0"/>
              <a:t>.   </a:t>
            </a:r>
            <a:endParaRPr lang="en-US" dirty="0"/>
          </a:p>
          <a:p>
            <a:pPr algn="ctr" eaLnBrk="1" hangingPunct="1">
              <a:buFontTx/>
              <a:buNone/>
            </a:pPr>
            <a:r>
              <a:rPr lang="en-US" dirty="0" smtClean="0"/>
              <a:t> </a:t>
            </a:r>
            <a:r>
              <a:rPr lang="en-AU" b="1" dirty="0" smtClean="0"/>
              <a:t>Procedural Memory</a:t>
            </a:r>
            <a:endParaRPr lang="th-TH" b="1" dirty="0" smtClean="0"/>
          </a:p>
          <a:p>
            <a:pPr eaLnBrk="1" hangingPunct="1">
              <a:buFontTx/>
              <a:buNone/>
            </a:pPr>
            <a:endParaRPr lang="en-US" dirty="0" smtClean="0"/>
          </a:p>
        </p:txBody>
      </p:sp>
      <p:pic>
        <p:nvPicPr>
          <p:cNvPr id="29699" name="Picture 5" descr="swim"/>
          <p:cNvPicPr>
            <a:picLocks noChangeAspect="1" noChangeArrowheads="1"/>
          </p:cNvPicPr>
          <p:nvPr/>
        </p:nvPicPr>
        <p:blipFill>
          <a:blip r:embed="rId3" cstate="print"/>
          <a:srcRect/>
          <a:stretch>
            <a:fillRect/>
          </a:stretch>
        </p:blipFill>
        <p:spPr bwMode="auto">
          <a:xfrm>
            <a:off x="457200" y="3304074"/>
            <a:ext cx="4467225" cy="2905125"/>
          </a:xfrm>
          <a:prstGeom prst="rect">
            <a:avLst/>
          </a:prstGeom>
          <a:noFill/>
          <a:ln w="9525">
            <a:noFill/>
            <a:miter lim="800000"/>
            <a:headEnd/>
            <a:tailEnd/>
          </a:ln>
        </p:spPr>
      </p:pic>
      <p:pic>
        <p:nvPicPr>
          <p:cNvPr id="29700" name="Picture 6" descr="170789927_5f53d080ea"/>
          <p:cNvPicPr>
            <a:picLocks noChangeAspect="1" noChangeArrowheads="1"/>
          </p:cNvPicPr>
          <p:nvPr/>
        </p:nvPicPr>
        <p:blipFill>
          <a:blip r:embed="rId4" cstate="print"/>
          <a:srcRect/>
          <a:stretch>
            <a:fillRect/>
          </a:stretch>
        </p:blipFill>
        <p:spPr bwMode="auto">
          <a:xfrm>
            <a:off x="4939500" y="3076137"/>
            <a:ext cx="3754437" cy="3754437"/>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p:cNvSpPr>
            <a:spLocks noGrp="1" noChangeArrowheads="1"/>
          </p:cNvSpPr>
          <p:nvPr>
            <p:ph type="title"/>
          </p:nvPr>
        </p:nvSpPr>
        <p:spPr/>
        <p:txBody>
          <a:bodyPr/>
          <a:lstStyle/>
          <a:p>
            <a:pPr eaLnBrk="1" hangingPunct="1"/>
            <a:r>
              <a:rPr lang="en-US" smtClean="0"/>
              <a:t>Long term memory</a:t>
            </a:r>
          </a:p>
        </p:txBody>
      </p:sp>
      <p:sp>
        <p:nvSpPr>
          <p:cNvPr id="30722" name="Rectangle 3"/>
          <p:cNvSpPr>
            <a:spLocks noGrp="1" noChangeArrowheads="1"/>
          </p:cNvSpPr>
          <p:nvPr>
            <p:ph idx="1"/>
          </p:nvPr>
        </p:nvSpPr>
        <p:spPr/>
        <p:txBody>
          <a:bodyPr/>
          <a:lstStyle/>
          <a:p>
            <a:pPr eaLnBrk="1" hangingPunct="1"/>
            <a:r>
              <a:rPr lang="en-US" sz="2400" dirty="0" smtClean="0"/>
              <a:t>By contrast, </a:t>
            </a:r>
            <a:r>
              <a:rPr lang="th-TH" sz="2400" b="1" dirty="0" smtClean="0"/>
              <a:t>explicit memory</a:t>
            </a:r>
            <a:r>
              <a:rPr lang="en-US" sz="2400" dirty="0" smtClean="0"/>
              <a:t> allows us to recall information that is </a:t>
            </a:r>
            <a:r>
              <a:rPr lang="en-US" sz="2400" i="1" dirty="0" smtClean="0"/>
              <a:t>intentionally committed</a:t>
            </a:r>
            <a:r>
              <a:rPr lang="en-US" sz="2400" dirty="0" smtClean="0"/>
              <a:t> to LTM </a:t>
            </a:r>
            <a:r>
              <a:rPr lang="en-US" sz="2400" i="1" dirty="0" smtClean="0"/>
              <a:t>and retrieved</a:t>
            </a:r>
            <a:r>
              <a:rPr lang="en-US" sz="2400" dirty="0" smtClean="0"/>
              <a:t> from LTM</a:t>
            </a:r>
            <a:r>
              <a:rPr lang="th-TH" sz="2400" dirty="0" smtClean="0"/>
              <a:t>.</a:t>
            </a:r>
            <a:endParaRPr lang="en-AU" sz="2400" dirty="0" smtClean="0"/>
          </a:p>
          <a:p>
            <a:pPr eaLnBrk="1" hangingPunct="1"/>
            <a:r>
              <a:rPr lang="en-AU" sz="2400" b="1" dirty="0" smtClean="0"/>
              <a:t>Declarative memory</a:t>
            </a:r>
            <a:endParaRPr lang="th-TH" sz="2400" dirty="0" smtClean="0"/>
          </a:p>
          <a:p>
            <a:pPr eaLnBrk="1" hangingPunct="1"/>
            <a:r>
              <a:rPr lang="en-US" sz="2400" dirty="0" smtClean="0"/>
              <a:t>It is divided into </a:t>
            </a:r>
          </a:p>
          <a:p>
            <a:pPr lvl="1"/>
            <a:r>
              <a:rPr lang="en-US" sz="2000" b="1" dirty="0" smtClean="0"/>
              <a:t>semantic memory</a:t>
            </a:r>
            <a:r>
              <a:rPr lang="en-US" sz="2000" dirty="0" smtClean="0"/>
              <a:t> and </a:t>
            </a:r>
          </a:p>
          <a:p>
            <a:pPr lvl="1"/>
            <a:r>
              <a:rPr lang="en-US" sz="2000" b="1" dirty="0" smtClean="0"/>
              <a:t>episodic memory</a:t>
            </a:r>
          </a:p>
          <a:p>
            <a:pPr eaLnBrk="1" hangingPunct="1"/>
            <a:endParaRPr lang="th-TH" dirty="0"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noChangeArrowheads="1"/>
          </p:cNvSpPr>
          <p:nvPr>
            <p:ph type="title"/>
          </p:nvPr>
        </p:nvSpPr>
        <p:spPr/>
        <p:txBody>
          <a:bodyPr/>
          <a:lstStyle/>
          <a:p>
            <a:pPr eaLnBrk="1" hangingPunct="1"/>
            <a:r>
              <a:rPr lang="en-US" smtClean="0"/>
              <a:t>Long Term Memory</a:t>
            </a:r>
            <a:endParaRPr lang="th-TH" smtClean="0"/>
          </a:p>
        </p:txBody>
      </p:sp>
      <p:sp>
        <p:nvSpPr>
          <p:cNvPr id="31746" name="Rectangle 3"/>
          <p:cNvSpPr>
            <a:spLocks noGrp="1" noChangeArrowheads="1"/>
          </p:cNvSpPr>
          <p:nvPr>
            <p:ph idx="1"/>
          </p:nvPr>
        </p:nvSpPr>
        <p:spPr>
          <a:xfrm>
            <a:off x="685346" y="2096064"/>
            <a:ext cx="7765322" cy="4141248"/>
          </a:xfrm>
        </p:spPr>
        <p:txBody>
          <a:bodyPr>
            <a:normAutofit/>
          </a:bodyPr>
          <a:lstStyle/>
          <a:p>
            <a:pPr eaLnBrk="1" hangingPunct="1">
              <a:lnSpc>
                <a:spcPct val="90000"/>
              </a:lnSpc>
            </a:pPr>
            <a:r>
              <a:rPr lang="en-US" sz="2400" b="1" dirty="0" smtClean="0"/>
              <a:t>Semantic memory</a:t>
            </a:r>
            <a:r>
              <a:rPr lang="th-TH" sz="2400" dirty="0" smtClean="0"/>
              <a:t> </a:t>
            </a:r>
            <a:r>
              <a:rPr lang="th-TH" sz="2400" dirty="0" err="1" smtClean="0"/>
              <a:t>is</a:t>
            </a:r>
            <a:r>
              <a:rPr lang="th-TH" sz="2400" dirty="0" smtClean="0"/>
              <a:t> </a:t>
            </a:r>
            <a:r>
              <a:rPr lang="th-TH" sz="2400" dirty="0" err="1" smtClean="0"/>
              <a:t>the</a:t>
            </a:r>
            <a:r>
              <a:rPr lang="th-TH" sz="2400" dirty="0" smtClean="0"/>
              <a:t> </a:t>
            </a:r>
            <a:r>
              <a:rPr lang="th-TH" sz="2400" dirty="0" err="1" smtClean="0"/>
              <a:t>portion</a:t>
            </a:r>
            <a:r>
              <a:rPr lang="th-TH" sz="2400" dirty="0" smtClean="0"/>
              <a:t> </a:t>
            </a:r>
            <a:r>
              <a:rPr lang="th-TH" sz="2400" dirty="0" err="1" smtClean="0"/>
              <a:t>of</a:t>
            </a:r>
            <a:r>
              <a:rPr lang="th-TH" sz="2400" dirty="0" smtClean="0"/>
              <a:t> </a:t>
            </a:r>
            <a:r>
              <a:rPr lang="th-TH" sz="2400" dirty="0" err="1" smtClean="0"/>
              <a:t>LTM</a:t>
            </a:r>
            <a:r>
              <a:rPr lang="th-TH" sz="2400" dirty="0" smtClean="0"/>
              <a:t> </a:t>
            </a:r>
            <a:r>
              <a:rPr lang="th-TH" sz="2400" dirty="0" err="1" smtClean="0"/>
              <a:t>that</a:t>
            </a:r>
            <a:r>
              <a:rPr lang="th-TH" sz="2400" dirty="0" smtClean="0"/>
              <a:t> </a:t>
            </a:r>
            <a:r>
              <a:rPr lang="th-TH" sz="2400" dirty="0" err="1" smtClean="0"/>
              <a:t>stores</a:t>
            </a:r>
            <a:r>
              <a:rPr lang="th-TH" sz="2400" dirty="0" smtClean="0"/>
              <a:t> </a:t>
            </a:r>
            <a:r>
              <a:rPr lang="th-TH" sz="2400" dirty="0" err="1" smtClean="0"/>
              <a:t>general</a:t>
            </a:r>
            <a:r>
              <a:rPr lang="th-TH" sz="2400" dirty="0" smtClean="0"/>
              <a:t> </a:t>
            </a:r>
            <a:r>
              <a:rPr lang="th-TH" sz="2400" dirty="0" err="1" smtClean="0"/>
              <a:t>facts</a:t>
            </a:r>
            <a:r>
              <a:rPr lang="th-TH" sz="2400" dirty="0" smtClean="0"/>
              <a:t> </a:t>
            </a:r>
            <a:r>
              <a:rPr lang="th-TH" sz="2400" dirty="0" err="1" smtClean="0"/>
              <a:t>and</a:t>
            </a:r>
            <a:r>
              <a:rPr lang="th-TH" sz="2400" dirty="0" smtClean="0"/>
              <a:t> </a:t>
            </a:r>
            <a:r>
              <a:rPr lang="th-TH" sz="2400" dirty="0" err="1" smtClean="0"/>
              <a:t>information</a:t>
            </a:r>
            <a:r>
              <a:rPr lang="th-TH" sz="2400" dirty="0" smtClean="0"/>
              <a:t> </a:t>
            </a:r>
            <a:r>
              <a:rPr lang="th-TH" sz="2400" dirty="0" err="1" smtClean="0"/>
              <a:t>in</a:t>
            </a:r>
            <a:r>
              <a:rPr lang="th-TH" sz="2400" dirty="0" smtClean="0"/>
              <a:t> </a:t>
            </a:r>
            <a:r>
              <a:rPr lang="th-TH" sz="2400" dirty="0" err="1" smtClean="0"/>
              <a:t>dictionary</a:t>
            </a:r>
            <a:r>
              <a:rPr lang="th-TH" sz="2400" dirty="0" smtClean="0"/>
              <a:t> </a:t>
            </a:r>
            <a:r>
              <a:rPr lang="th-TH" sz="2400" dirty="0" err="1" smtClean="0"/>
              <a:t>or</a:t>
            </a:r>
            <a:r>
              <a:rPr lang="th-TH" sz="2400" dirty="0" smtClean="0"/>
              <a:t> </a:t>
            </a:r>
            <a:r>
              <a:rPr lang="th-TH" sz="2400" dirty="0" err="1" smtClean="0"/>
              <a:t>encyclopedia</a:t>
            </a:r>
            <a:r>
              <a:rPr lang="th-TH" sz="2400" dirty="0" smtClean="0"/>
              <a:t> </a:t>
            </a:r>
            <a:r>
              <a:rPr lang="th-TH" sz="2400" dirty="0" err="1" smtClean="0"/>
              <a:t>form.</a:t>
            </a:r>
            <a:r>
              <a:rPr lang="th-TH" sz="2400" dirty="0" smtClean="0"/>
              <a:t> </a:t>
            </a:r>
          </a:p>
          <a:p>
            <a:pPr lvl="1">
              <a:lnSpc>
                <a:spcPct val="90000"/>
              </a:lnSpc>
            </a:pPr>
            <a:r>
              <a:rPr lang="en-US" sz="2000" dirty="0" smtClean="0"/>
              <a:t>What is the capitol of Laos?  </a:t>
            </a:r>
          </a:p>
          <a:p>
            <a:pPr lvl="1">
              <a:lnSpc>
                <a:spcPct val="90000"/>
              </a:lnSpc>
            </a:pPr>
            <a:r>
              <a:rPr lang="en-US" sz="2000" dirty="0" smtClean="0"/>
              <a:t>How many tires on a car?</a:t>
            </a:r>
          </a:p>
          <a:p>
            <a:pPr lvl="1">
              <a:lnSpc>
                <a:spcPct val="90000"/>
              </a:lnSpc>
            </a:pPr>
            <a:r>
              <a:rPr lang="en-US" sz="2000" dirty="0" smtClean="0"/>
              <a:t>What is a cloud?</a:t>
            </a:r>
          </a:p>
          <a:p>
            <a:pPr lvl="1">
              <a:lnSpc>
                <a:spcPct val="90000"/>
              </a:lnSpc>
            </a:pPr>
            <a:r>
              <a:rPr lang="en-US" sz="2000" dirty="0" smtClean="0"/>
              <a:t>What color is a banana?</a:t>
            </a:r>
          </a:p>
          <a:p>
            <a:pPr lvl="1" eaLnBrk="1" hangingPunct="1">
              <a:lnSpc>
                <a:spcPct val="90000"/>
              </a:lnSpc>
              <a:buNone/>
            </a:pPr>
            <a:endParaRPr lang="en-US" sz="2000" dirty="0" smtClean="0"/>
          </a:p>
          <a:p>
            <a:pPr eaLnBrk="1" hangingPunct="1">
              <a:lnSpc>
                <a:spcPct val="90000"/>
              </a:lnSpc>
              <a:buFontTx/>
              <a:buChar char="-"/>
            </a:pPr>
            <a:r>
              <a:rPr lang="en-US" sz="2400" b="1" dirty="0" smtClean="0"/>
              <a:t>Episodic memory</a:t>
            </a:r>
            <a:r>
              <a:rPr lang="th-TH" sz="2400" dirty="0" smtClean="0"/>
              <a:t>, </a:t>
            </a:r>
            <a:r>
              <a:rPr lang="th-TH" sz="2400" dirty="0" err="1" smtClean="0"/>
              <a:t>stores</a:t>
            </a:r>
            <a:r>
              <a:rPr lang="th-TH" sz="2400" dirty="0" smtClean="0"/>
              <a:t> </a:t>
            </a:r>
            <a:r>
              <a:rPr lang="th-TH" sz="2400" dirty="0" err="1" smtClean="0"/>
              <a:t>information</a:t>
            </a:r>
            <a:r>
              <a:rPr lang="th-TH" sz="2400" dirty="0" smtClean="0"/>
              <a:t> </a:t>
            </a:r>
            <a:r>
              <a:rPr lang="th-TH" sz="2400" dirty="0" err="1" smtClean="0"/>
              <a:t>rich</a:t>
            </a:r>
            <a:r>
              <a:rPr lang="th-TH" sz="2400" dirty="0" smtClean="0"/>
              <a:t> </a:t>
            </a:r>
            <a:r>
              <a:rPr lang="th-TH" sz="2400" dirty="0" err="1" smtClean="0"/>
              <a:t>with</a:t>
            </a:r>
            <a:r>
              <a:rPr lang="th-TH" sz="2400" dirty="0" smtClean="0"/>
              <a:t> </a:t>
            </a:r>
            <a:r>
              <a:rPr lang="th-TH" sz="2400" dirty="0" err="1" smtClean="0"/>
              <a:t>personal</a:t>
            </a:r>
            <a:r>
              <a:rPr lang="th-TH" sz="2400" dirty="0" smtClean="0"/>
              <a:t> </a:t>
            </a:r>
            <a:r>
              <a:rPr lang="th-TH" sz="2400" dirty="0" err="1" smtClean="0"/>
              <a:t>meaning.</a:t>
            </a:r>
            <a:r>
              <a:rPr lang="th-TH" sz="2400" dirty="0" smtClean="0"/>
              <a:t>  </a:t>
            </a:r>
          </a:p>
          <a:p>
            <a:pPr lvl="1" eaLnBrk="1" hangingPunct="1">
              <a:lnSpc>
                <a:spcPct val="90000"/>
              </a:lnSpc>
              <a:buFontTx/>
              <a:buChar char="-"/>
            </a:pPr>
            <a:r>
              <a:rPr lang="en-US" sz="2000" dirty="0" smtClean="0"/>
              <a:t>Your first kiss;  A fight you had;  a car accident</a:t>
            </a:r>
            <a:r>
              <a:rPr lang="en-US" dirty="0" smtClean="0"/>
              <a:t>.</a:t>
            </a:r>
            <a:endParaRPr lang="th-TH" dirty="0" smtClean="0"/>
          </a:p>
          <a:p>
            <a:pPr eaLnBrk="1" hangingPunct="1">
              <a:lnSpc>
                <a:spcPct val="90000"/>
              </a:lnSpc>
            </a:pPr>
            <a:endParaRPr lang="th-TH" dirty="0"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Semantic Networks</a:t>
            </a:r>
            <a:endParaRPr lang="th-TH" dirty="0"/>
          </a:p>
        </p:txBody>
      </p:sp>
      <p:sp>
        <p:nvSpPr>
          <p:cNvPr id="3" name="ตัวแทนเนื้อหา 2"/>
          <p:cNvSpPr>
            <a:spLocks noGrp="1"/>
          </p:cNvSpPr>
          <p:nvPr>
            <p:ph idx="1"/>
          </p:nvPr>
        </p:nvSpPr>
        <p:spPr/>
        <p:txBody>
          <a:bodyPr/>
          <a:lstStyle/>
          <a:p>
            <a:r>
              <a:rPr lang="en-US" dirty="0" smtClean="0"/>
              <a:t>Why can we recall detailed information from LTM</a:t>
            </a:r>
          </a:p>
          <a:p>
            <a:r>
              <a:rPr lang="en-US" dirty="0" smtClean="0"/>
              <a:t>The associations we build between different pieces of information</a:t>
            </a:r>
          </a:p>
          <a:p>
            <a:r>
              <a:rPr lang="en-US" dirty="0" smtClean="0"/>
              <a:t>Knowledge is stored in ‘semantic networks’ – mental representations of clusters of interconnected information.</a:t>
            </a:r>
          </a:p>
          <a:p>
            <a:r>
              <a:rPr lang="en-US" dirty="0" smtClean="0"/>
              <a:t>Activating one memory triggers the activation of related memories in a process known as spreading activation.</a:t>
            </a:r>
            <a:endParaRPr lang="th-TH" dirty="0"/>
          </a:p>
        </p:txBody>
      </p:sp>
    </p:spTree>
    <p:extLst>
      <p:ext uri="{BB962C8B-B14F-4D97-AF65-F5344CB8AC3E}">
        <p14:creationId xmlns:p14="http://schemas.microsoft.com/office/powerpoint/2010/main" val="10135187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4294967295"/>
          </p:nvPr>
        </p:nvSpPr>
        <p:spPr>
          <a:xfrm>
            <a:off x="539552" y="6021288"/>
            <a:ext cx="7772400" cy="612775"/>
          </a:xfrm>
        </p:spPr>
        <p:txBody>
          <a:bodyPr/>
          <a:lstStyle/>
          <a:p>
            <a:pPr marL="0" indent="0" algn="ctr">
              <a:buNone/>
            </a:pPr>
            <a:r>
              <a:rPr lang="en-US" altLang="en-US" dirty="0" smtClean="0"/>
              <a:t>Semantic </a:t>
            </a:r>
            <a:r>
              <a:rPr lang="en-US" altLang="en-US" dirty="0"/>
              <a:t>Networks</a:t>
            </a:r>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548680"/>
            <a:ext cx="8568952" cy="54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234945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1520" y="332656"/>
            <a:ext cx="8640960" cy="5832648"/>
          </a:xfrm>
          <a:prstGeom prst="rect">
            <a:avLst/>
          </a:prstGeom>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26"/>
          <p:cNvGrpSpPr/>
          <p:nvPr/>
        </p:nvGrpSpPr>
        <p:grpSpPr>
          <a:xfrm>
            <a:off x="539552" y="638200"/>
            <a:ext cx="8136904" cy="5671120"/>
            <a:chOff x="539552" y="638200"/>
            <a:chExt cx="8136904" cy="5212378"/>
          </a:xfrm>
        </p:grpSpPr>
        <p:sp>
          <p:nvSpPr>
            <p:cNvPr id="4" name="Rectangle 2"/>
            <p:cNvSpPr txBox="1">
              <a:spLocks noChangeArrowheads="1"/>
            </p:cNvSpPr>
            <p:nvPr/>
          </p:nvSpPr>
          <p:spPr>
            <a:xfrm>
              <a:off x="539552" y="638200"/>
              <a:ext cx="8136904" cy="645737"/>
            </a:xfrm>
            <a:prstGeom prst="rect">
              <a:avLst/>
            </a:prstGeom>
          </p:spPr>
          <p:txBody>
            <a:bodyPr bIns="91440" anchor="b" anchorCtr="0">
              <a:normAutofit/>
            </a:bodyPr>
            <a:lstStyle/>
            <a:p>
              <a:pPr marL="0" marR="0" lvl="0" indent="0" algn="ctr" defTabSz="914400" rtl="0" eaLnBrk="1" fontAlgn="auto" latinLnBrk="0" hangingPunct="1">
                <a:lnSpc>
                  <a:spcPct val="100000"/>
                </a:lnSpc>
                <a:spcBef>
                  <a:spcPts val="1200"/>
                </a:spcBef>
                <a:spcAft>
                  <a:spcPts val="300"/>
                </a:spcAft>
                <a:buClrTx/>
                <a:buSzTx/>
                <a:buFontTx/>
                <a:buNone/>
                <a:tabLst/>
                <a:defRPr/>
              </a:pPr>
              <a:r>
                <a:rPr kumimoji="0" lang="en-US" sz="2000" b="1" i="0" u="none" strike="noStrike" kern="1200" cap="none" spc="0" normalizeH="0" baseline="0" noProof="0" dirty="0" smtClean="0">
                  <a:ln>
                    <a:noFill/>
                  </a:ln>
                  <a:solidFill>
                    <a:schemeClr val="tx1"/>
                  </a:solidFill>
                  <a:effectLst/>
                  <a:uLnTx/>
                  <a:uFillTx/>
                  <a:latin typeface="Palatino" charset="0"/>
                  <a:ea typeface="+mj-ea"/>
                  <a:cs typeface="+mj-cs"/>
                </a:rPr>
                <a:t>TYPES OF MEMORY</a:t>
              </a:r>
              <a:endParaRPr kumimoji="0" lang="en-US" sz="2000" b="0" i="0" u="none" strike="noStrike" kern="1200" cap="none" spc="0" normalizeH="0" baseline="0" noProof="0" dirty="0">
                <a:ln>
                  <a:noFill/>
                </a:ln>
                <a:solidFill>
                  <a:schemeClr val="tx1"/>
                </a:solidFill>
                <a:effectLst/>
                <a:uLnTx/>
                <a:uFillTx/>
                <a:latin typeface="Palatino" charset="0"/>
                <a:ea typeface="+mj-ea"/>
                <a:cs typeface="+mj-cs"/>
              </a:endParaRPr>
            </a:p>
          </p:txBody>
        </p:sp>
        <p:sp>
          <p:nvSpPr>
            <p:cNvPr id="5" name="Rectangle 3"/>
            <p:cNvSpPr>
              <a:spLocks noChangeArrowheads="1"/>
            </p:cNvSpPr>
            <p:nvPr/>
          </p:nvSpPr>
          <p:spPr bwMode="auto">
            <a:xfrm>
              <a:off x="3590891" y="3209950"/>
              <a:ext cx="184731" cy="400110"/>
            </a:xfrm>
            <a:prstGeom prst="rect">
              <a:avLst/>
            </a:prstGeom>
            <a:noFill/>
            <a:ln w="9525">
              <a:noFill/>
              <a:miter lim="800000"/>
              <a:headEnd/>
              <a:tailEnd/>
            </a:ln>
            <a:effectLst/>
          </p:spPr>
          <p:txBody>
            <a:bodyPr wrap="none">
              <a:spAutoFit/>
            </a:bodyPr>
            <a:lstStyle/>
            <a:p>
              <a:pPr algn="l"/>
              <a:endParaRPr lang="en-US" sz="2000">
                <a:latin typeface="Times"/>
              </a:endParaRPr>
            </a:p>
          </p:txBody>
        </p:sp>
        <p:sp>
          <p:nvSpPr>
            <p:cNvPr id="6" name="Rectangle 4"/>
            <p:cNvSpPr>
              <a:spLocks noChangeArrowheads="1"/>
            </p:cNvSpPr>
            <p:nvPr/>
          </p:nvSpPr>
          <p:spPr bwMode="auto">
            <a:xfrm>
              <a:off x="3590891" y="3209950"/>
              <a:ext cx="184731" cy="400110"/>
            </a:xfrm>
            <a:prstGeom prst="rect">
              <a:avLst/>
            </a:prstGeom>
            <a:noFill/>
            <a:ln w="9525">
              <a:noFill/>
              <a:miter lim="800000"/>
              <a:headEnd/>
              <a:tailEnd/>
            </a:ln>
            <a:effectLst/>
          </p:spPr>
          <p:txBody>
            <a:bodyPr wrap="none">
              <a:spAutoFit/>
            </a:bodyPr>
            <a:lstStyle/>
            <a:p>
              <a:pPr algn="l"/>
              <a:endParaRPr lang="en-US" sz="2000">
                <a:latin typeface="Times"/>
              </a:endParaRPr>
            </a:p>
          </p:txBody>
        </p:sp>
        <p:sp>
          <p:nvSpPr>
            <p:cNvPr id="7" name="Line 5"/>
            <p:cNvSpPr>
              <a:spLocks noChangeShapeType="1"/>
            </p:cNvSpPr>
            <p:nvPr/>
          </p:nvSpPr>
          <p:spPr bwMode="auto">
            <a:xfrm>
              <a:off x="1895703" y="1628800"/>
              <a:ext cx="3390377" cy="0"/>
            </a:xfrm>
            <a:prstGeom prst="line">
              <a:avLst/>
            </a:prstGeom>
            <a:noFill/>
            <a:ln w="9525">
              <a:solidFill>
                <a:schemeClr val="tx1"/>
              </a:solidFill>
              <a:round/>
              <a:headEnd/>
              <a:tailEnd/>
            </a:ln>
            <a:effectLst/>
          </p:spPr>
          <p:txBody>
            <a:bodyPr wrap="none" anchor="ctr"/>
            <a:lstStyle/>
            <a:p>
              <a:endParaRPr lang="en-US" sz="2000"/>
            </a:p>
          </p:txBody>
        </p:sp>
        <p:sp>
          <p:nvSpPr>
            <p:cNvPr id="8" name="AutoShape 6"/>
            <p:cNvSpPr>
              <a:spLocks noChangeArrowheads="1"/>
            </p:cNvSpPr>
            <p:nvPr/>
          </p:nvSpPr>
          <p:spPr bwMode="auto">
            <a:xfrm>
              <a:off x="1827895" y="1628800"/>
              <a:ext cx="203423" cy="381000"/>
            </a:xfrm>
            <a:prstGeom prst="downArrow">
              <a:avLst>
                <a:gd name="adj1" fmla="val 50000"/>
                <a:gd name="adj2" fmla="val 41667"/>
              </a:avLst>
            </a:prstGeom>
            <a:solidFill>
              <a:schemeClr val="accent1"/>
            </a:solidFill>
            <a:ln w="9525">
              <a:solidFill>
                <a:schemeClr val="tx1"/>
              </a:solidFill>
              <a:miter lim="800000"/>
              <a:headEnd/>
              <a:tailEnd/>
            </a:ln>
            <a:effectLst/>
          </p:spPr>
          <p:txBody>
            <a:bodyPr wrap="none" anchor="ctr"/>
            <a:lstStyle/>
            <a:p>
              <a:endParaRPr lang="en-US" sz="2000"/>
            </a:p>
          </p:txBody>
        </p:sp>
        <p:sp>
          <p:nvSpPr>
            <p:cNvPr id="9" name="AutoShape 7"/>
            <p:cNvSpPr>
              <a:spLocks noChangeArrowheads="1"/>
            </p:cNvSpPr>
            <p:nvPr/>
          </p:nvSpPr>
          <p:spPr bwMode="auto">
            <a:xfrm>
              <a:off x="3455276" y="1628800"/>
              <a:ext cx="203423" cy="381000"/>
            </a:xfrm>
            <a:prstGeom prst="downArrow">
              <a:avLst>
                <a:gd name="adj1" fmla="val 50000"/>
                <a:gd name="adj2" fmla="val 41667"/>
              </a:avLst>
            </a:prstGeom>
            <a:solidFill>
              <a:schemeClr val="accent1"/>
            </a:solidFill>
            <a:ln w="9525">
              <a:solidFill>
                <a:schemeClr val="tx1"/>
              </a:solidFill>
              <a:miter lim="800000"/>
              <a:headEnd/>
              <a:tailEnd/>
            </a:ln>
            <a:effectLst/>
          </p:spPr>
          <p:txBody>
            <a:bodyPr wrap="none" anchor="ctr"/>
            <a:lstStyle/>
            <a:p>
              <a:endParaRPr lang="en-US" sz="2000"/>
            </a:p>
          </p:txBody>
        </p:sp>
        <p:sp>
          <p:nvSpPr>
            <p:cNvPr id="10" name="AutoShape 8"/>
            <p:cNvSpPr>
              <a:spLocks noChangeArrowheads="1"/>
            </p:cNvSpPr>
            <p:nvPr/>
          </p:nvSpPr>
          <p:spPr bwMode="auto">
            <a:xfrm>
              <a:off x="5150464" y="1628800"/>
              <a:ext cx="203423" cy="381000"/>
            </a:xfrm>
            <a:prstGeom prst="downArrow">
              <a:avLst>
                <a:gd name="adj1" fmla="val 50000"/>
                <a:gd name="adj2" fmla="val 41667"/>
              </a:avLst>
            </a:prstGeom>
            <a:solidFill>
              <a:schemeClr val="accent1"/>
            </a:solidFill>
            <a:ln w="9525">
              <a:solidFill>
                <a:schemeClr val="tx1"/>
              </a:solidFill>
              <a:miter lim="800000"/>
              <a:headEnd/>
              <a:tailEnd/>
            </a:ln>
            <a:effectLst/>
          </p:spPr>
          <p:txBody>
            <a:bodyPr wrap="none" anchor="ctr"/>
            <a:lstStyle/>
            <a:p>
              <a:endParaRPr lang="en-US" sz="2000"/>
            </a:p>
          </p:txBody>
        </p:sp>
        <p:sp>
          <p:nvSpPr>
            <p:cNvPr id="11" name="Text Box 9"/>
            <p:cNvSpPr txBox="1">
              <a:spLocks noChangeArrowheads="1"/>
            </p:cNvSpPr>
            <p:nvPr/>
          </p:nvSpPr>
          <p:spPr bwMode="auto">
            <a:xfrm>
              <a:off x="1610346" y="2070125"/>
              <a:ext cx="1066318" cy="707886"/>
            </a:xfrm>
            <a:prstGeom prst="rect">
              <a:avLst/>
            </a:prstGeom>
            <a:noFill/>
            <a:ln w="9525">
              <a:noFill/>
              <a:miter lim="800000"/>
              <a:headEnd/>
              <a:tailEnd/>
            </a:ln>
            <a:effectLst/>
          </p:spPr>
          <p:txBody>
            <a:bodyPr wrap="none">
              <a:spAutoFit/>
            </a:bodyPr>
            <a:lstStyle/>
            <a:p>
              <a:pPr algn="l"/>
              <a:r>
                <a:rPr lang="en-US" sz="2000" dirty="0">
                  <a:latin typeface="Times"/>
                </a:rPr>
                <a:t>Sensory</a:t>
              </a:r>
            </a:p>
            <a:p>
              <a:pPr algn="l"/>
              <a:r>
                <a:rPr lang="en-US" sz="2000" dirty="0">
                  <a:latin typeface="Times"/>
                </a:rPr>
                <a:t>Memory</a:t>
              </a:r>
            </a:p>
          </p:txBody>
        </p:sp>
        <p:sp>
          <p:nvSpPr>
            <p:cNvPr id="12" name="Text Box 10"/>
            <p:cNvSpPr txBox="1">
              <a:spLocks noChangeArrowheads="1"/>
            </p:cNvSpPr>
            <p:nvPr/>
          </p:nvSpPr>
          <p:spPr bwMode="auto">
            <a:xfrm>
              <a:off x="3102112" y="1993925"/>
              <a:ext cx="1399101" cy="1015663"/>
            </a:xfrm>
            <a:prstGeom prst="rect">
              <a:avLst/>
            </a:prstGeom>
            <a:noFill/>
            <a:ln w="9525">
              <a:noFill/>
              <a:miter lim="800000"/>
              <a:headEnd/>
              <a:tailEnd/>
            </a:ln>
            <a:effectLst/>
          </p:spPr>
          <p:txBody>
            <a:bodyPr wrap="none">
              <a:spAutoFit/>
            </a:bodyPr>
            <a:lstStyle/>
            <a:p>
              <a:pPr algn="l"/>
              <a:r>
                <a:rPr lang="en-US" sz="2000">
                  <a:latin typeface="Times"/>
                </a:rPr>
                <a:t>Short-term</a:t>
              </a:r>
            </a:p>
            <a:p>
              <a:pPr algn="l"/>
              <a:r>
                <a:rPr lang="en-US" sz="2000">
                  <a:latin typeface="Times"/>
                </a:rPr>
                <a:t>(Secondary,</a:t>
              </a:r>
            </a:p>
            <a:p>
              <a:pPr algn="l"/>
              <a:r>
                <a:rPr lang="en-US" sz="2000">
                  <a:latin typeface="Times"/>
                </a:rPr>
                <a:t>Working)</a:t>
              </a:r>
            </a:p>
          </p:txBody>
        </p:sp>
        <p:sp>
          <p:nvSpPr>
            <p:cNvPr id="13" name="Text Box 11"/>
            <p:cNvSpPr txBox="1">
              <a:spLocks noChangeArrowheads="1"/>
            </p:cNvSpPr>
            <p:nvPr/>
          </p:nvSpPr>
          <p:spPr bwMode="auto">
            <a:xfrm>
              <a:off x="4865108" y="1993925"/>
              <a:ext cx="1279517" cy="707886"/>
            </a:xfrm>
            <a:prstGeom prst="rect">
              <a:avLst/>
            </a:prstGeom>
            <a:noFill/>
            <a:ln w="9525">
              <a:noFill/>
              <a:miter lim="800000"/>
              <a:headEnd/>
              <a:tailEnd/>
            </a:ln>
            <a:effectLst/>
          </p:spPr>
          <p:txBody>
            <a:bodyPr wrap="none">
              <a:spAutoFit/>
            </a:bodyPr>
            <a:lstStyle/>
            <a:p>
              <a:pPr algn="l"/>
              <a:r>
                <a:rPr lang="en-US" sz="2000">
                  <a:latin typeface="Times"/>
                </a:rPr>
                <a:t>Long-term</a:t>
              </a:r>
            </a:p>
            <a:p>
              <a:pPr algn="l"/>
              <a:r>
                <a:rPr lang="en-US" sz="2000">
                  <a:latin typeface="Times"/>
                </a:rPr>
                <a:t>(Primary)</a:t>
              </a:r>
            </a:p>
          </p:txBody>
        </p:sp>
        <p:sp>
          <p:nvSpPr>
            <p:cNvPr id="14" name="AutoShape 12"/>
            <p:cNvSpPr>
              <a:spLocks noChangeArrowheads="1"/>
            </p:cNvSpPr>
            <p:nvPr/>
          </p:nvSpPr>
          <p:spPr bwMode="auto">
            <a:xfrm>
              <a:off x="5421694" y="2848000"/>
              <a:ext cx="203423" cy="381000"/>
            </a:xfrm>
            <a:prstGeom prst="downArrow">
              <a:avLst>
                <a:gd name="adj1" fmla="val 50000"/>
                <a:gd name="adj2" fmla="val 41667"/>
              </a:avLst>
            </a:prstGeom>
            <a:solidFill>
              <a:schemeClr val="accent1"/>
            </a:solidFill>
            <a:ln w="9525">
              <a:solidFill>
                <a:schemeClr val="tx1"/>
              </a:solidFill>
              <a:miter lim="800000"/>
              <a:headEnd/>
              <a:tailEnd/>
            </a:ln>
            <a:effectLst/>
          </p:spPr>
          <p:txBody>
            <a:bodyPr wrap="none" anchor="ctr"/>
            <a:lstStyle/>
            <a:p>
              <a:endParaRPr lang="en-US" sz="2000"/>
            </a:p>
          </p:txBody>
        </p:sp>
        <p:sp>
          <p:nvSpPr>
            <p:cNvPr id="15" name="Line 13"/>
            <p:cNvSpPr>
              <a:spLocks noChangeShapeType="1"/>
            </p:cNvSpPr>
            <p:nvPr/>
          </p:nvSpPr>
          <p:spPr bwMode="auto">
            <a:xfrm>
              <a:off x="4608004" y="3305200"/>
              <a:ext cx="1830803" cy="0"/>
            </a:xfrm>
            <a:prstGeom prst="line">
              <a:avLst/>
            </a:prstGeom>
            <a:noFill/>
            <a:ln w="9525">
              <a:solidFill>
                <a:schemeClr val="tx1"/>
              </a:solidFill>
              <a:round/>
              <a:headEnd/>
              <a:tailEnd/>
            </a:ln>
            <a:effectLst/>
          </p:spPr>
          <p:txBody>
            <a:bodyPr wrap="none" anchor="ctr"/>
            <a:lstStyle/>
            <a:p>
              <a:endParaRPr lang="en-US" sz="2000"/>
            </a:p>
          </p:txBody>
        </p:sp>
        <p:sp>
          <p:nvSpPr>
            <p:cNvPr id="16" name="AutoShape 14"/>
            <p:cNvSpPr>
              <a:spLocks noChangeArrowheads="1"/>
            </p:cNvSpPr>
            <p:nvPr/>
          </p:nvSpPr>
          <p:spPr bwMode="auto">
            <a:xfrm>
              <a:off x="4540196" y="3305200"/>
              <a:ext cx="203423" cy="381000"/>
            </a:xfrm>
            <a:prstGeom prst="downArrow">
              <a:avLst>
                <a:gd name="adj1" fmla="val 50000"/>
                <a:gd name="adj2" fmla="val 41667"/>
              </a:avLst>
            </a:prstGeom>
            <a:solidFill>
              <a:schemeClr val="accent1"/>
            </a:solidFill>
            <a:ln w="9525">
              <a:solidFill>
                <a:schemeClr val="tx1"/>
              </a:solidFill>
              <a:miter lim="800000"/>
              <a:headEnd/>
              <a:tailEnd/>
            </a:ln>
            <a:effectLst/>
          </p:spPr>
          <p:txBody>
            <a:bodyPr wrap="none" anchor="ctr"/>
            <a:lstStyle/>
            <a:p>
              <a:endParaRPr lang="en-US" sz="2000"/>
            </a:p>
          </p:txBody>
        </p:sp>
        <p:sp>
          <p:nvSpPr>
            <p:cNvPr id="17" name="AutoShape 15"/>
            <p:cNvSpPr>
              <a:spLocks noChangeArrowheads="1"/>
            </p:cNvSpPr>
            <p:nvPr/>
          </p:nvSpPr>
          <p:spPr bwMode="auto">
            <a:xfrm>
              <a:off x="6303192" y="3305200"/>
              <a:ext cx="203423" cy="381000"/>
            </a:xfrm>
            <a:prstGeom prst="downArrow">
              <a:avLst>
                <a:gd name="adj1" fmla="val 50000"/>
                <a:gd name="adj2" fmla="val 41667"/>
              </a:avLst>
            </a:prstGeom>
            <a:solidFill>
              <a:schemeClr val="accent1"/>
            </a:solidFill>
            <a:ln w="9525">
              <a:solidFill>
                <a:schemeClr val="tx1"/>
              </a:solidFill>
              <a:miter lim="800000"/>
              <a:headEnd/>
              <a:tailEnd/>
            </a:ln>
            <a:effectLst/>
          </p:spPr>
          <p:txBody>
            <a:bodyPr wrap="none" anchor="ctr"/>
            <a:lstStyle/>
            <a:p>
              <a:endParaRPr lang="en-US" sz="2000"/>
            </a:p>
          </p:txBody>
        </p:sp>
        <p:sp>
          <p:nvSpPr>
            <p:cNvPr id="18" name="Text Box 16"/>
            <p:cNvSpPr txBox="1">
              <a:spLocks noChangeArrowheads="1"/>
            </p:cNvSpPr>
            <p:nvPr/>
          </p:nvSpPr>
          <p:spPr bwMode="auto">
            <a:xfrm>
              <a:off x="4390455" y="3670325"/>
              <a:ext cx="1814920" cy="1015663"/>
            </a:xfrm>
            <a:prstGeom prst="rect">
              <a:avLst/>
            </a:prstGeom>
            <a:noFill/>
            <a:ln w="9525">
              <a:noFill/>
              <a:miter lim="800000"/>
              <a:headEnd/>
              <a:tailEnd/>
            </a:ln>
            <a:effectLst/>
          </p:spPr>
          <p:txBody>
            <a:bodyPr wrap="none">
              <a:spAutoFit/>
            </a:bodyPr>
            <a:lstStyle/>
            <a:p>
              <a:pPr algn="l"/>
              <a:r>
                <a:rPr lang="en-US" sz="2000" dirty="0" smtClean="0">
                  <a:latin typeface="Times"/>
                </a:rPr>
                <a:t>Explicit or </a:t>
              </a:r>
            </a:p>
            <a:p>
              <a:pPr algn="l"/>
              <a:r>
                <a:rPr lang="en-US" sz="2000" dirty="0" smtClean="0">
                  <a:latin typeface="Times"/>
                </a:rPr>
                <a:t>Declarative</a:t>
              </a:r>
              <a:r>
                <a:rPr lang="en-US" sz="2000" dirty="0">
                  <a:latin typeface="Times"/>
                </a:rPr>
                <a:t/>
              </a:r>
              <a:br>
                <a:rPr lang="en-US" sz="2000" dirty="0">
                  <a:latin typeface="Times"/>
                </a:rPr>
              </a:br>
              <a:r>
                <a:rPr lang="en-US" sz="2000" dirty="0">
                  <a:latin typeface="Times"/>
                </a:rPr>
                <a:t>(knowing what)</a:t>
              </a:r>
            </a:p>
          </p:txBody>
        </p:sp>
        <p:sp>
          <p:nvSpPr>
            <p:cNvPr id="19" name="Text Box 17"/>
            <p:cNvSpPr txBox="1">
              <a:spLocks noChangeArrowheads="1"/>
            </p:cNvSpPr>
            <p:nvPr/>
          </p:nvSpPr>
          <p:spPr bwMode="auto">
            <a:xfrm>
              <a:off x="6289066" y="3686200"/>
              <a:ext cx="1829391" cy="1015663"/>
            </a:xfrm>
            <a:prstGeom prst="rect">
              <a:avLst/>
            </a:prstGeom>
            <a:noFill/>
            <a:ln w="9525">
              <a:noFill/>
              <a:miter lim="800000"/>
              <a:headEnd/>
              <a:tailEnd/>
            </a:ln>
            <a:effectLst/>
          </p:spPr>
          <p:txBody>
            <a:bodyPr>
              <a:spAutoFit/>
            </a:bodyPr>
            <a:lstStyle/>
            <a:p>
              <a:pPr algn="l"/>
              <a:r>
                <a:rPr lang="en-US" sz="2000" dirty="0" smtClean="0">
                  <a:latin typeface="Times"/>
                </a:rPr>
                <a:t>Implicit or Procedural</a:t>
              </a:r>
              <a:endParaRPr lang="en-US" sz="2000" dirty="0">
                <a:latin typeface="Times"/>
              </a:endParaRPr>
            </a:p>
            <a:p>
              <a:pPr algn="l"/>
              <a:r>
                <a:rPr lang="en-US" sz="2000" dirty="0">
                  <a:latin typeface="Times"/>
                </a:rPr>
                <a:t>(knowing how)</a:t>
              </a:r>
            </a:p>
          </p:txBody>
        </p:sp>
        <p:sp>
          <p:nvSpPr>
            <p:cNvPr id="20" name="AutoShape 18"/>
            <p:cNvSpPr>
              <a:spLocks noChangeArrowheads="1"/>
            </p:cNvSpPr>
            <p:nvPr/>
          </p:nvSpPr>
          <p:spPr bwMode="auto">
            <a:xfrm>
              <a:off x="5082657" y="4600600"/>
              <a:ext cx="203423" cy="381000"/>
            </a:xfrm>
            <a:prstGeom prst="downArrow">
              <a:avLst>
                <a:gd name="adj1" fmla="val 50000"/>
                <a:gd name="adj2" fmla="val 41667"/>
              </a:avLst>
            </a:prstGeom>
            <a:solidFill>
              <a:schemeClr val="accent1"/>
            </a:solidFill>
            <a:ln w="9525">
              <a:solidFill>
                <a:schemeClr val="tx1"/>
              </a:solidFill>
              <a:miter lim="800000"/>
              <a:headEnd/>
              <a:tailEnd/>
            </a:ln>
            <a:effectLst/>
          </p:spPr>
          <p:txBody>
            <a:bodyPr wrap="none" anchor="ctr"/>
            <a:lstStyle/>
            <a:p>
              <a:endParaRPr lang="en-US" sz="2000"/>
            </a:p>
          </p:txBody>
        </p:sp>
        <p:sp>
          <p:nvSpPr>
            <p:cNvPr id="21" name="Line 19"/>
            <p:cNvSpPr>
              <a:spLocks noChangeShapeType="1"/>
            </p:cNvSpPr>
            <p:nvPr/>
          </p:nvSpPr>
          <p:spPr bwMode="auto">
            <a:xfrm flipV="1">
              <a:off x="3387468" y="5057800"/>
              <a:ext cx="2305456" cy="0"/>
            </a:xfrm>
            <a:prstGeom prst="line">
              <a:avLst/>
            </a:prstGeom>
            <a:noFill/>
            <a:ln w="9525">
              <a:solidFill>
                <a:schemeClr val="tx1"/>
              </a:solidFill>
              <a:round/>
              <a:headEnd/>
              <a:tailEnd/>
            </a:ln>
            <a:effectLst/>
          </p:spPr>
          <p:txBody>
            <a:bodyPr wrap="none" anchor="ctr"/>
            <a:lstStyle/>
            <a:p>
              <a:endParaRPr lang="en-US" sz="2000"/>
            </a:p>
          </p:txBody>
        </p:sp>
        <p:sp>
          <p:nvSpPr>
            <p:cNvPr id="22" name="AutoShape 20"/>
            <p:cNvSpPr>
              <a:spLocks noChangeArrowheads="1"/>
            </p:cNvSpPr>
            <p:nvPr/>
          </p:nvSpPr>
          <p:spPr bwMode="auto">
            <a:xfrm>
              <a:off x="3319661" y="5057800"/>
              <a:ext cx="203423" cy="381000"/>
            </a:xfrm>
            <a:prstGeom prst="downArrow">
              <a:avLst>
                <a:gd name="adj1" fmla="val 50000"/>
                <a:gd name="adj2" fmla="val 41667"/>
              </a:avLst>
            </a:prstGeom>
            <a:solidFill>
              <a:schemeClr val="accent1"/>
            </a:solidFill>
            <a:ln w="9525">
              <a:solidFill>
                <a:schemeClr val="tx1"/>
              </a:solidFill>
              <a:miter lim="800000"/>
              <a:headEnd/>
              <a:tailEnd/>
            </a:ln>
            <a:effectLst/>
          </p:spPr>
          <p:txBody>
            <a:bodyPr wrap="none" anchor="ctr"/>
            <a:lstStyle/>
            <a:p>
              <a:endParaRPr lang="en-US" sz="2000"/>
            </a:p>
          </p:txBody>
        </p:sp>
        <p:sp>
          <p:nvSpPr>
            <p:cNvPr id="23" name="AutoShape 21"/>
            <p:cNvSpPr>
              <a:spLocks noChangeArrowheads="1"/>
            </p:cNvSpPr>
            <p:nvPr/>
          </p:nvSpPr>
          <p:spPr bwMode="auto">
            <a:xfrm>
              <a:off x="5625117" y="5057800"/>
              <a:ext cx="203423" cy="381000"/>
            </a:xfrm>
            <a:prstGeom prst="downArrow">
              <a:avLst>
                <a:gd name="adj1" fmla="val 50000"/>
                <a:gd name="adj2" fmla="val 41667"/>
              </a:avLst>
            </a:prstGeom>
            <a:solidFill>
              <a:schemeClr val="accent1"/>
            </a:solidFill>
            <a:ln w="9525">
              <a:solidFill>
                <a:schemeClr val="tx1"/>
              </a:solidFill>
              <a:miter lim="800000"/>
              <a:headEnd/>
              <a:tailEnd/>
            </a:ln>
            <a:effectLst/>
          </p:spPr>
          <p:txBody>
            <a:bodyPr wrap="none" anchor="ctr"/>
            <a:lstStyle/>
            <a:p>
              <a:endParaRPr lang="en-US" sz="2000"/>
            </a:p>
          </p:txBody>
        </p:sp>
        <p:sp>
          <p:nvSpPr>
            <p:cNvPr id="24" name="Text Box 22"/>
            <p:cNvSpPr txBox="1">
              <a:spLocks noChangeArrowheads="1"/>
            </p:cNvSpPr>
            <p:nvPr/>
          </p:nvSpPr>
          <p:spPr bwMode="auto">
            <a:xfrm>
              <a:off x="2898689" y="5450468"/>
              <a:ext cx="1080745" cy="400110"/>
            </a:xfrm>
            <a:prstGeom prst="rect">
              <a:avLst/>
            </a:prstGeom>
            <a:noFill/>
            <a:ln w="9525">
              <a:noFill/>
              <a:miter lim="800000"/>
              <a:headEnd/>
              <a:tailEnd/>
            </a:ln>
            <a:effectLst/>
          </p:spPr>
          <p:txBody>
            <a:bodyPr wrap="none">
              <a:spAutoFit/>
            </a:bodyPr>
            <a:lstStyle/>
            <a:p>
              <a:pPr algn="l"/>
              <a:r>
                <a:rPr lang="en-US" sz="2000" dirty="0">
                  <a:latin typeface="Times"/>
                </a:rPr>
                <a:t>Episodic</a:t>
              </a:r>
            </a:p>
          </p:txBody>
        </p:sp>
        <p:sp>
          <p:nvSpPr>
            <p:cNvPr id="25" name="Text Box 23"/>
            <p:cNvSpPr txBox="1">
              <a:spLocks noChangeArrowheads="1"/>
            </p:cNvSpPr>
            <p:nvPr/>
          </p:nvSpPr>
          <p:spPr bwMode="auto">
            <a:xfrm>
              <a:off x="5082657" y="5450468"/>
              <a:ext cx="1136850" cy="400110"/>
            </a:xfrm>
            <a:prstGeom prst="rect">
              <a:avLst/>
            </a:prstGeom>
            <a:noFill/>
            <a:ln w="9525">
              <a:noFill/>
              <a:miter lim="800000"/>
              <a:headEnd/>
              <a:tailEnd/>
            </a:ln>
            <a:effectLst/>
          </p:spPr>
          <p:txBody>
            <a:bodyPr wrap="none">
              <a:spAutoFit/>
            </a:bodyPr>
            <a:lstStyle/>
            <a:p>
              <a:pPr algn="l"/>
              <a:r>
                <a:rPr lang="en-US" sz="2000" dirty="0" smtClean="0">
                  <a:latin typeface="Times"/>
                </a:rPr>
                <a:t>Semantic</a:t>
              </a:r>
              <a:endParaRPr lang="en-US" sz="2000" dirty="0">
                <a:latin typeface="Times"/>
              </a:endParaRPr>
            </a:p>
          </p:txBody>
        </p:sp>
      </p:gr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The Neuroscience of Memory</a:t>
            </a:r>
            <a:endParaRPr lang="th-TH" dirty="0"/>
          </a:p>
        </p:txBody>
      </p:sp>
      <p:sp>
        <p:nvSpPr>
          <p:cNvPr id="3" name="ตัวแทนเนื้อหา 2"/>
          <p:cNvSpPr>
            <a:spLocks noGrp="1"/>
          </p:cNvSpPr>
          <p:nvPr>
            <p:ph idx="1"/>
          </p:nvPr>
        </p:nvSpPr>
        <p:spPr/>
        <p:txBody>
          <a:bodyPr>
            <a:normAutofit fontScale="92500"/>
          </a:bodyPr>
          <a:lstStyle/>
          <a:p>
            <a:r>
              <a:rPr lang="en-AU" sz="2400" dirty="0" smtClean="0"/>
              <a:t>The </a:t>
            </a:r>
            <a:r>
              <a:rPr lang="en-AU" sz="2400" b="1" i="1" u="sng" dirty="0"/>
              <a:t>hippocampus</a:t>
            </a:r>
            <a:r>
              <a:rPr lang="en-AU" sz="2400" i="1" u="sng" dirty="0"/>
              <a:t>, </a:t>
            </a:r>
            <a:r>
              <a:rPr lang="en-AU" sz="2400" dirty="0"/>
              <a:t>a part of the brain’s limbic system, helps to consolidate memories, stabilizing them after they are initially acquired. That information is subsequently passed along to the cerebral cortex of the brain, where it is actually stored. </a:t>
            </a:r>
            <a:endParaRPr lang="en-AU" sz="2400" dirty="0" smtClean="0"/>
          </a:p>
          <a:p>
            <a:r>
              <a:rPr lang="en-US" sz="2400" dirty="0">
                <a:effectLst/>
              </a:rPr>
              <a:t>The </a:t>
            </a:r>
            <a:r>
              <a:rPr lang="en-US" sz="2400" b="1" i="1" u="sng" dirty="0">
                <a:effectLst/>
              </a:rPr>
              <a:t>amygdala</a:t>
            </a:r>
            <a:r>
              <a:rPr lang="en-US" sz="2400" dirty="0">
                <a:effectLst/>
              </a:rPr>
              <a:t>, another part of the limbic system, also plays an important role in memory. The amygdala is especially involved with memories involving emotion</a:t>
            </a:r>
            <a:endParaRPr lang="th-TH" sz="2400" dirty="0"/>
          </a:p>
        </p:txBody>
      </p:sp>
    </p:spTree>
    <p:extLst>
      <p:ext uri="{BB962C8B-B14F-4D97-AF65-F5344CB8AC3E}">
        <p14:creationId xmlns:p14="http://schemas.microsoft.com/office/powerpoint/2010/main" val="25372494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The Neuroscience of Memory</a:t>
            </a:r>
            <a:endParaRPr lang="th-TH" dirty="0"/>
          </a:p>
        </p:txBody>
      </p:sp>
      <p:sp>
        <p:nvSpPr>
          <p:cNvPr id="3" name="ตัวแทนเนื้อหา 2"/>
          <p:cNvSpPr>
            <a:spLocks noGrp="1"/>
          </p:cNvSpPr>
          <p:nvPr>
            <p:ph idx="1"/>
          </p:nvPr>
        </p:nvSpPr>
        <p:spPr/>
        <p:txBody>
          <a:bodyPr>
            <a:normAutofit fontScale="77500" lnSpcReduction="20000"/>
          </a:bodyPr>
          <a:lstStyle/>
          <a:p>
            <a:r>
              <a:rPr lang="en-AU" sz="2400" b="1" u="sng" dirty="0"/>
              <a:t>Long-term potentiation </a:t>
            </a:r>
            <a:r>
              <a:rPr lang="en-AU" sz="2400" dirty="0"/>
              <a:t>shows that certain neural pathways become easily excited while a new response is being learned. </a:t>
            </a:r>
            <a:endParaRPr lang="en-AU" sz="2400" dirty="0" smtClean="0"/>
          </a:p>
          <a:p>
            <a:r>
              <a:rPr lang="en-AU" sz="2400" dirty="0" smtClean="0"/>
              <a:t>At </a:t>
            </a:r>
            <a:r>
              <a:rPr lang="en-AU" sz="2400" dirty="0"/>
              <a:t>the same time, the number of synapses between neurons increases as the dendrites branch out to receive messages. </a:t>
            </a:r>
            <a:endParaRPr lang="en-AU" sz="2400" dirty="0" smtClean="0"/>
          </a:p>
          <a:p>
            <a:r>
              <a:rPr lang="en-AU" sz="2400" dirty="0" smtClean="0"/>
              <a:t>These </a:t>
            </a:r>
            <a:r>
              <a:rPr lang="en-AU" sz="2400" dirty="0"/>
              <a:t>changes reflect a process called </a:t>
            </a:r>
            <a:r>
              <a:rPr lang="en-AU" sz="2400" b="1" u="sng" dirty="0"/>
              <a:t>consolidation,</a:t>
            </a:r>
            <a:r>
              <a:rPr lang="en-AU" sz="2400" dirty="0"/>
              <a:t> in which memories become fixed and stable in long-term memory. </a:t>
            </a:r>
            <a:endParaRPr lang="en-AU" sz="2400" dirty="0" smtClean="0"/>
          </a:p>
          <a:p>
            <a:r>
              <a:rPr lang="en-AU" sz="2400" dirty="0" smtClean="0"/>
              <a:t>Long-term </a:t>
            </a:r>
            <a:r>
              <a:rPr lang="en-AU" sz="2400" dirty="0"/>
              <a:t>memories take some time to stabilize; this explains why events and other stimuli are not suddenly fixed in memory. </a:t>
            </a:r>
            <a:endParaRPr lang="en-AU" sz="2400" dirty="0" smtClean="0"/>
          </a:p>
          <a:p>
            <a:r>
              <a:rPr lang="en-AU" sz="2400" dirty="0" smtClean="0"/>
              <a:t>Consolidation </a:t>
            </a:r>
            <a:r>
              <a:rPr lang="en-AU" sz="2400" dirty="0"/>
              <a:t>may continue for days and even years. </a:t>
            </a:r>
            <a:endParaRPr lang="en-AU" sz="2400" dirty="0" smtClean="0"/>
          </a:p>
          <a:p>
            <a:r>
              <a:rPr lang="en-AU" sz="2400" dirty="0" smtClean="0"/>
              <a:t>Memory </a:t>
            </a:r>
            <a:r>
              <a:rPr lang="en-AU" sz="2400" dirty="0"/>
              <a:t>traces are distributed </a:t>
            </a:r>
            <a:r>
              <a:rPr lang="en-AU" sz="2400" u="sng" dirty="0"/>
              <a:t>throughout the brain</a:t>
            </a:r>
            <a:r>
              <a:rPr lang="en-AU" sz="2400" dirty="0"/>
              <a:t>.</a:t>
            </a:r>
            <a:endParaRPr lang="th-TH" sz="2400" dirty="0"/>
          </a:p>
        </p:txBody>
      </p:sp>
    </p:spTree>
    <p:extLst>
      <p:ext uri="{BB962C8B-B14F-4D97-AF65-F5344CB8AC3E}">
        <p14:creationId xmlns:p14="http://schemas.microsoft.com/office/powerpoint/2010/main" val="1107941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Recalling </a:t>
            </a:r>
            <a:br>
              <a:rPr lang="en-US" dirty="0" smtClean="0"/>
            </a:br>
            <a:r>
              <a:rPr lang="en-US" dirty="0" smtClean="0"/>
              <a:t>Long-term Memory</a:t>
            </a:r>
            <a:endParaRPr lang="th-TH" dirty="0"/>
          </a:p>
        </p:txBody>
      </p:sp>
      <p:sp>
        <p:nvSpPr>
          <p:cNvPr id="5" name="ตัวแทนข้อความ 4"/>
          <p:cNvSpPr>
            <a:spLocks noGrp="1"/>
          </p:cNvSpPr>
          <p:nvPr>
            <p:ph type="body" idx="1"/>
          </p:nvPr>
        </p:nvSpPr>
        <p:spPr/>
        <p:txBody>
          <a:bodyPr/>
          <a:lstStyle/>
          <a:p>
            <a:endParaRPr lang="th-TH"/>
          </a:p>
        </p:txBody>
      </p:sp>
    </p:spTree>
    <p:extLst>
      <p:ext uri="{BB962C8B-B14F-4D97-AF65-F5344CB8AC3E}">
        <p14:creationId xmlns:p14="http://schemas.microsoft.com/office/powerpoint/2010/main" val="366560916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Retrieval of Memory</a:t>
            </a:r>
            <a:endParaRPr lang="th-TH" dirty="0"/>
          </a:p>
        </p:txBody>
      </p:sp>
      <p:sp>
        <p:nvSpPr>
          <p:cNvPr id="5" name="ตัวแทนเนื้อหา 4"/>
          <p:cNvSpPr>
            <a:spLocks noGrp="1"/>
          </p:cNvSpPr>
          <p:nvPr>
            <p:ph idx="1"/>
          </p:nvPr>
        </p:nvSpPr>
        <p:spPr/>
        <p:txBody>
          <a:bodyPr/>
          <a:lstStyle/>
          <a:p>
            <a:r>
              <a:rPr lang="en-AU" b="1" u="sng" dirty="0"/>
              <a:t>A retrieval </a:t>
            </a:r>
            <a:r>
              <a:rPr lang="en-AU" b="1" u="sng" dirty="0" smtClean="0"/>
              <a:t>cue</a:t>
            </a:r>
            <a:r>
              <a:rPr lang="en-AU" b="1" dirty="0" smtClean="0">
                <a:effectLst/>
              </a:rPr>
              <a:t>: </a:t>
            </a:r>
            <a:r>
              <a:rPr lang="en-AU" dirty="0" smtClean="0"/>
              <a:t>a </a:t>
            </a:r>
            <a:r>
              <a:rPr lang="en-AU" dirty="0"/>
              <a:t>stimulus that allows us to recall more easily information that is in long-term memory. It may be a word, an emotion, or a sound; whatever the specific cue, a memory will suddenly come to mind when the retrieval cue is present</a:t>
            </a:r>
          </a:p>
          <a:p>
            <a:r>
              <a:rPr lang="en-AU" b="1" u="sng" dirty="0" smtClean="0"/>
              <a:t>Recall</a:t>
            </a:r>
            <a:r>
              <a:rPr lang="en-AU" dirty="0"/>
              <a:t>: Specific piece of information must be retrieved</a:t>
            </a:r>
          </a:p>
          <a:p>
            <a:r>
              <a:rPr lang="en-AU" b="1" u="sng" dirty="0"/>
              <a:t>Recognition</a:t>
            </a:r>
            <a:r>
              <a:rPr lang="en-AU" dirty="0"/>
              <a:t>: Occurs when one is presented with a stimulus and asked whether he/she has </a:t>
            </a:r>
            <a:r>
              <a:rPr lang="en-AU" dirty="0" smtClean="0"/>
              <a:t>been exposed </a:t>
            </a:r>
            <a:r>
              <a:rPr lang="en-AU" dirty="0"/>
              <a:t>to it previously, or is asked to identify it from a list of alternatives</a:t>
            </a:r>
          </a:p>
          <a:p>
            <a:endParaRPr lang="th-TH" dirty="0"/>
          </a:p>
        </p:txBody>
      </p:sp>
    </p:spTree>
    <p:extLst>
      <p:ext uri="{BB962C8B-B14F-4D97-AF65-F5344CB8AC3E}">
        <p14:creationId xmlns:p14="http://schemas.microsoft.com/office/powerpoint/2010/main" val="39448133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Godden &amp; </a:t>
            </a:r>
            <a:r>
              <a:rPr lang="en-US" dirty="0" err="1" smtClean="0"/>
              <a:t>Beddely</a:t>
            </a:r>
            <a:r>
              <a:rPr lang="en-US" dirty="0" smtClean="0"/>
              <a:t>, 1975</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Participants learned 2 lists of 40 words</a:t>
            </a:r>
          </a:p>
          <a:p>
            <a:pPr lvl="1"/>
            <a:r>
              <a:rPr lang="en-US" dirty="0" smtClean="0"/>
              <a:t>One list learned on land</a:t>
            </a:r>
          </a:p>
          <a:p>
            <a:pPr lvl="1"/>
            <a:r>
              <a:rPr lang="en-US" dirty="0" smtClean="0"/>
              <a:t>One list learned underwater (during scuba)</a:t>
            </a:r>
          </a:p>
          <a:p>
            <a:r>
              <a:rPr lang="en-US" dirty="0" smtClean="0"/>
              <a:t>Tested</a:t>
            </a:r>
          </a:p>
          <a:p>
            <a:pPr lvl="1"/>
            <a:r>
              <a:rPr lang="en-US" dirty="0" smtClean="0"/>
              <a:t>Same context land list tested on land/ scuba list on scuba</a:t>
            </a:r>
          </a:p>
          <a:p>
            <a:pPr lvl="1"/>
            <a:r>
              <a:rPr lang="en-US" dirty="0" smtClean="0"/>
              <a:t>Different context: land listed on scuba/ scuba list on land</a:t>
            </a:r>
          </a:p>
          <a:p>
            <a:r>
              <a:rPr lang="en-US" dirty="0" smtClean="0"/>
              <a:t>Results</a:t>
            </a:r>
          </a:p>
          <a:p>
            <a:r>
              <a:rPr lang="en-US" dirty="0" smtClean="0"/>
              <a:t>Same context group performed significantly better</a:t>
            </a:r>
          </a:p>
          <a:p>
            <a:r>
              <a:rPr lang="en-US" dirty="0" smtClean="0"/>
              <a:t>Retrieval works best when conditions are similar to encoding conditions.</a:t>
            </a:r>
            <a:endParaRPr lang="en-US" dirty="0"/>
          </a:p>
        </p:txBody>
      </p:sp>
    </p:spTree>
    <p:extLst>
      <p:ext uri="{BB962C8B-B14F-4D97-AF65-F5344CB8AC3E}">
        <p14:creationId xmlns:p14="http://schemas.microsoft.com/office/powerpoint/2010/main" val="324284148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Retrieval of Memory</a:t>
            </a:r>
            <a:endParaRPr lang="th-TH" dirty="0"/>
          </a:p>
        </p:txBody>
      </p:sp>
      <p:sp>
        <p:nvSpPr>
          <p:cNvPr id="3" name="Content Placeholder 2"/>
          <p:cNvSpPr>
            <a:spLocks noGrp="1"/>
          </p:cNvSpPr>
          <p:nvPr>
            <p:ph idx="1"/>
          </p:nvPr>
        </p:nvSpPr>
        <p:spPr>
          <a:xfrm>
            <a:off x="611560" y="1844824"/>
            <a:ext cx="7992888" cy="3816424"/>
          </a:xfrm>
        </p:spPr>
        <p:txBody>
          <a:bodyPr>
            <a:normAutofit fontScale="92500" lnSpcReduction="10000"/>
          </a:bodyPr>
          <a:lstStyle/>
          <a:p>
            <a:r>
              <a:rPr lang="en-US" b="1" i="1" dirty="0" smtClean="0"/>
              <a:t>Context-dependent memory</a:t>
            </a:r>
            <a:r>
              <a:rPr lang="en-US" b="1" dirty="0" smtClean="0"/>
              <a:t> –</a:t>
            </a:r>
            <a:r>
              <a:rPr lang="en-US" dirty="0" smtClean="0"/>
              <a:t> we retrieve info better in the context in which it was encoded.  Cues from the environment enhance recall:  *especially odors.  E.g. police go to the scene of the crime with the witness.  Swimmer experiment </a:t>
            </a:r>
          </a:p>
          <a:p>
            <a:r>
              <a:rPr lang="en-US" altLang="en-US" sz="2800" dirty="0"/>
              <a:t>The surrounding environment can be used as a cue for memory</a:t>
            </a:r>
          </a:p>
          <a:p>
            <a:pPr marL="0" indent="0">
              <a:buNone/>
            </a:pPr>
            <a:endParaRPr lang="en-US" dirty="0" smtClean="0"/>
          </a:p>
          <a:p>
            <a:r>
              <a:rPr lang="en-US" b="1" i="1" dirty="0" smtClean="0"/>
              <a:t>State-dependent memory</a:t>
            </a:r>
            <a:r>
              <a:rPr lang="en-US" b="1" dirty="0" smtClean="0"/>
              <a:t> –</a:t>
            </a:r>
            <a:r>
              <a:rPr lang="en-US" dirty="0" smtClean="0"/>
              <a:t> we retrieve info better when we are in the same mood. Happy/sad.  Drunk/sober. Excited/calm.  </a:t>
            </a:r>
          </a:p>
          <a:p>
            <a:endParaRPr lang="th-TH"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AU" dirty="0"/>
              <a:t>Retrieval of Memory</a:t>
            </a:r>
            <a:endParaRPr lang="th-TH" dirty="0"/>
          </a:p>
        </p:txBody>
      </p:sp>
      <p:sp>
        <p:nvSpPr>
          <p:cNvPr id="3" name="ตัวแทนเนื้อหา 2"/>
          <p:cNvSpPr>
            <a:spLocks noGrp="1"/>
          </p:cNvSpPr>
          <p:nvPr>
            <p:ph idx="1"/>
          </p:nvPr>
        </p:nvSpPr>
        <p:spPr/>
        <p:txBody>
          <a:bodyPr>
            <a:normAutofit lnSpcReduction="10000"/>
          </a:bodyPr>
          <a:lstStyle/>
          <a:p>
            <a:r>
              <a:rPr lang="en-US" dirty="0" smtClean="0"/>
              <a:t>In which way the material is first perceived</a:t>
            </a:r>
          </a:p>
          <a:p>
            <a:r>
              <a:rPr lang="en-US" b="1" u="sng" dirty="0" smtClean="0"/>
              <a:t>Level-of-processing theory</a:t>
            </a:r>
          </a:p>
          <a:p>
            <a:r>
              <a:rPr lang="en-US" dirty="0" smtClean="0"/>
              <a:t>The degree to which new information is mentally </a:t>
            </a:r>
            <a:r>
              <a:rPr lang="en-US" dirty="0" err="1" smtClean="0"/>
              <a:t>analysed</a:t>
            </a:r>
            <a:endParaRPr lang="en-US" dirty="0" smtClean="0"/>
          </a:p>
          <a:p>
            <a:r>
              <a:rPr lang="en-US" dirty="0" smtClean="0"/>
              <a:t>The amount of information processing that occurs when material is initially encountered is central in determining how much the information is ultimately remembered</a:t>
            </a:r>
          </a:p>
          <a:p>
            <a:r>
              <a:rPr lang="en-AU" dirty="0"/>
              <a:t>the depth of information processing during exposure to </a:t>
            </a:r>
            <a:r>
              <a:rPr lang="en-AU" dirty="0" smtClean="0"/>
              <a:t>material – the greater the intensity of its initial processing – the more likely we are to remember it</a:t>
            </a:r>
            <a:endParaRPr lang="th-TH" dirty="0"/>
          </a:p>
        </p:txBody>
      </p:sp>
    </p:spTree>
    <p:extLst>
      <p:ext uri="{BB962C8B-B14F-4D97-AF65-F5344CB8AC3E}">
        <p14:creationId xmlns:p14="http://schemas.microsoft.com/office/powerpoint/2010/main" val="17526568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AU" dirty="0"/>
              <a:t>Level-of-processing </a:t>
            </a:r>
            <a:r>
              <a:rPr lang="en-AU" dirty="0" smtClean="0"/>
              <a:t>theory</a:t>
            </a:r>
            <a:endParaRPr lang="th-TH" dirty="0"/>
          </a:p>
        </p:txBody>
      </p:sp>
      <p:sp>
        <p:nvSpPr>
          <p:cNvPr id="3" name="ตัวแทนเนื้อหา 2"/>
          <p:cNvSpPr>
            <a:spLocks noGrp="1"/>
          </p:cNvSpPr>
          <p:nvPr>
            <p:ph idx="1"/>
          </p:nvPr>
        </p:nvSpPr>
        <p:spPr/>
        <p:txBody>
          <a:bodyPr/>
          <a:lstStyle/>
          <a:p>
            <a:r>
              <a:rPr lang="en-AU" sz="2400" dirty="0"/>
              <a:t>At </a:t>
            </a:r>
            <a:r>
              <a:rPr lang="en-AU" sz="2400" b="1" u="sng" dirty="0"/>
              <a:t>shallow levels</a:t>
            </a:r>
            <a:r>
              <a:rPr lang="en-AU" sz="2400" dirty="0"/>
              <a:t>, information is processed merely in terms of its physical and sensory aspects</a:t>
            </a:r>
          </a:p>
          <a:p>
            <a:r>
              <a:rPr lang="en-AU" sz="2400" dirty="0"/>
              <a:t>At the </a:t>
            </a:r>
            <a:r>
              <a:rPr lang="en-AU" sz="2400" b="1" u="sng" dirty="0"/>
              <a:t>deepest level </a:t>
            </a:r>
            <a:r>
              <a:rPr lang="en-AU" sz="2400" dirty="0"/>
              <a:t>of processing, information is </a:t>
            </a:r>
            <a:r>
              <a:rPr lang="en-AU" sz="2400" dirty="0" smtClean="0"/>
              <a:t>analysed </a:t>
            </a:r>
            <a:r>
              <a:rPr lang="en-AU" sz="2400" dirty="0"/>
              <a:t>in terms of its meaning</a:t>
            </a:r>
          </a:p>
          <a:p>
            <a:pPr marL="0" indent="0">
              <a:buNone/>
            </a:pPr>
            <a:endParaRPr lang="th-TH" dirty="0"/>
          </a:p>
        </p:txBody>
      </p:sp>
    </p:spTree>
    <p:extLst>
      <p:ext uri="{BB962C8B-B14F-4D97-AF65-F5344CB8AC3E}">
        <p14:creationId xmlns:p14="http://schemas.microsoft.com/office/powerpoint/2010/main" val="297249335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Why do we Forget information</a:t>
            </a:r>
            <a:endParaRPr lang="th-TH" dirty="0"/>
          </a:p>
        </p:txBody>
      </p:sp>
      <p:sp>
        <p:nvSpPr>
          <p:cNvPr id="5" name="ตัวแทนข้อความ 4"/>
          <p:cNvSpPr>
            <a:spLocks noGrp="1"/>
          </p:cNvSpPr>
          <p:nvPr>
            <p:ph type="body" idx="1"/>
          </p:nvPr>
        </p:nvSpPr>
        <p:spPr/>
        <p:txBody>
          <a:bodyPr/>
          <a:lstStyle/>
          <a:p>
            <a:endParaRPr lang="th-TH"/>
          </a:p>
        </p:txBody>
      </p:sp>
    </p:spTree>
    <p:extLst>
      <p:ext uri="{BB962C8B-B14F-4D97-AF65-F5344CB8AC3E}">
        <p14:creationId xmlns:p14="http://schemas.microsoft.com/office/powerpoint/2010/main" val="259515163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Forgetting</a:t>
            </a:r>
            <a:endParaRPr lang="th-TH" dirty="0"/>
          </a:p>
        </p:txBody>
      </p:sp>
      <p:sp>
        <p:nvSpPr>
          <p:cNvPr id="5" name="ตัวแทนเนื้อหา 4"/>
          <p:cNvSpPr>
            <a:spLocks noGrp="1"/>
          </p:cNvSpPr>
          <p:nvPr>
            <p:ph idx="1"/>
          </p:nvPr>
        </p:nvSpPr>
        <p:spPr>
          <a:xfrm>
            <a:off x="685346" y="2096064"/>
            <a:ext cx="7765322" cy="4213256"/>
          </a:xfrm>
        </p:spPr>
        <p:txBody>
          <a:bodyPr>
            <a:normAutofit/>
          </a:bodyPr>
          <a:lstStyle/>
          <a:p>
            <a:r>
              <a:rPr lang="en-AU" dirty="0"/>
              <a:t> Memory failure is also essential to remembering important information. </a:t>
            </a:r>
            <a:endParaRPr lang="en-AU" dirty="0" smtClean="0"/>
          </a:p>
          <a:p>
            <a:r>
              <a:rPr lang="en-AU" dirty="0" smtClean="0"/>
              <a:t>The </a:t>
            </a:r>
            <a:r>
              <a:rPr lang="en-AU" dirty="0"/>
              <a:t>ability to forget inconsequential details about experiences, people, and objects helps us avoid being burdened and distracted by trivial stores of meaningless data. </a:t>
            </a:r>
            <a:endParaRPr lang="en-AU" dirty="0" smtClean="0"/>
          </a:p>
          <a:p>
            <a:r>
              <a:rPr lang="en-AU" dirty="0" smtClean="0"/>
              <a:t>Forgetting </a:t>
            </a:r>
            <a:r>
              <a:rPr lang="en-AU" dirty="0"/>
              <a:t>helps keep unwanted and unnecessary information from interfering with retrieving information that is wanted and necessary. </a:t>
            </a:r>
            <a:endParaRPr lang="en-AU" dirty="0" smtClean="0"/>
          </a:p>
          <a:p>
            <a:r>
              <a:rPr lang="en-AU" dirty="0" smtClean="0"/>
              <a:t>Forgetting </a:t>
            </a:r>
            <a:r>
              <a:rPr lang="en-AU" dirty="0"/>
              <a:t>also permits us to form general impressions and recollections</a:t>
            </a:r>
            <a:endParaRPr lang="th-TH" dirty="0"/>
          </a:p>
        </p:txBody>
      </p:sp>
    </p:spTree>
    <p:extLst>
      <p:ext uri="{BB962C8B-B14F-4D97-AF65-F5344CB8AC3E}">
        <p14:creationId xmlns:p14="http://schemas.microsoft.com/office/powerpoint/2010/main" val="133681544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Why We forget</a:t>
            </a:r>
            <a:endParaRPr lang="th-TH" dirty="0"/>
          </a:p>
        </p:txBody>
      </p:sp>
      <p:sp>
        <p:nvSpPr>
          <p:cNvPr id="3" name="ตัวแทนเนื้อหา 2"/>
          <p:cNvSpPr>
            <a:spLocks noGrp="1"/>
          </p:cNvSpPr>
          <p:nvPr>
            <p:ph idx="1"/>
          </p:nvPr>
        </p:nvSpPr>
        <p:spPr>
          <a:xfrm>
            <a:off x="685346" y="2096064"/>
            <a:ext cx="7765322" cy="4285264"/>
          </a:xfrm>
        </p:spPr>
        <p:txBody>
          <a:bodyPr>
            <a:normAutofit/>
          </a:bodyPr>
          <a:lstStyle/>
          <a:p>
            <a:r>
              <a:rPr lang="en-AU" dirty="0"/>
              <a:t>Failure of encoding</a:t>
            </a:r>
          </a:p>
          <a:p>
            <a:pPr lvl="1"/>
            <a:r>
              <a:rPr lang="en-AU" dirty="0"/>
              <a:t>Did not pay attention to material</a:t>
            </a:r>
          </a:p>
          <a:p>
            <a:r>
              <a:rPr lang="en-AU" dirty="0"/>
              <a:t>Failures of memory</a:t>
            </a:r>
          </a:p>
          <a:p>
            <a:pPr lvl="1"/>
            <a:r>
              <a:rPr lang="en-AU" dirty="0"/>
              <a:t>Decay: Loss of information through </a:t>
            </a:r>
            <a:r>
              <a:rPr lang="en-AU" dirty="0" err="1"/>
              <a:t>nonuse</a:t>
            </a:r>
            <a:r>
              <a:rPr lang="en-AU" dirty="0"/>
              <a:t>. Fade or disintegration of memory traces</a:t>
            </a:r>
          </a:p>
          <a:p>
            <a:r>
              <a:rPr lang="en-AU" dirty="0" smtClean="0"/>
              <a:t>Interference</a:t>
            </a:r>
          </a:p>
          <a:p>
            <a:pPr lvl="1"/>
            <a:r>
              <a:rPr lang="en-AU" dirty="0" smtClean="0"/>
              <a:t>Information </a:t>
            </a:r>
            <a:r>
              <a:rPr lang="en-AU" dirty="0"/>
              <a:t>in memory disrupts the recall of other information </a:t>
            </a:r>
          </a:p>
          <a:p>
            <a:r>
              <a:rPr lang="en-AU" dirty="0"/>
              <a:t>Cue-dependent </a:t>
            </a:r>
            <a:r>
              <a:rPr lang="en-AU" dirty="0" smtClean="0"/>
              <a:t>forgetting</a:t>
            </a:r>
          </a:p>
          <a:p>
            <a:pPr lvl="1"/>
            <a:r>
              <a:rPr lang="en-AU" dirty="0" smtClean="0"/>
              <a:t>Occurs </a:t>
            </a:r>
            <a:r>
              <a:rPr lang="en-AU" dirty="0"/>
              <a:t>when there are insufficient retrieval cues to rekindle information that is in memory</a:t>
            </a:r>
          </a:p>
          <a:p>
            <a:endParaRPr lang="th-TH" dirty="0"/>
          </a:p>
        </p:txBody>
      </p:sp>
    </p:spTree>
    <p:extLst>
      <p:ext uri="{BB962C8B-B14F-4D97-AF65-F5344CB8AC3E}">
        <p14:creationId xmlns:p14="http://schemas.microsoft.com/office/powerpoint/2010/main" val="276742871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Retrieval of </a:t>
            </a:r>
            <a:r>
              <a:rPr lang="en-US" dirty="0" smtClean="0"/>
              <a:t>Memory</a:t>
            </a:r>
            <a:endParaRPr lang="en-US" dirty="0"/>
          </a:p>
        </p:txBody>
      </p:sp>
      <p:sp>
        <p:nvSpPr>
          <p:cNvPr id="3" name="Content Placeholder 2"/>
          <p:cNvSpPr>
            <a:spLocks noGrp="1"/>
          </p:cNvSpPr>
          <p:nvPr>
            <p:ph idx="1"/>
          </p:nvPr>
        </p:nvSpPr>
        <p:spPr/>
        <p:txBody>
          <a:bodyPr>
            <a:normAutofit fontScale="62500" lnSpcReduction="20000"/>
          </a:bodyPr>
          <a:lstStyle/>
          <a:p>
            <a:r>
              <a:rPr lang="en-US" sz="3600" dirty="0" smtClean="0"/>
              <a:t>Retroactive Interference</a:t>
            </a:r>
          </a:p>
          <a:p>
            <a:pPr lvl="1"/>
            <a:r>
              <a:rPr lang="en-US" sz="3600" dirty="0" smtClean="0"/>
              <a:t>New replaces old</a:t>
            </a:r>
          </a:p>
          <a:p>
            <a:pPr lvl="1"/>
            <a:r>
              <a:rPr lang="en-US" sz="3600" dirty="0"/>
              <a:t>Material that was learned later disrupts the retrieval of information that was learned </a:t>
            </a:r>
            <a:r>
              <a:rPr lang="en-US" sz="3600" dirty="0" smtClean="0"/>
              <a:t>earlier</a:t>
            </a:r>
          </a:p>
          <a:p>
            <a:pPr marL="320040" lvl="1" indent="0">
              <a:buNone/>
            </a:pPr>
            <a:endParaRPr lang="en-US" sz="3600" dirty="0" smtClean="0"/>
          </a:p>
          <a:p>
            <a:r>
              <a:rPr lang="en-US" sz="3600" dirty="0" smtClean="0"/>
              <a:t>Proactive Interference</a:t>
            </a:r>
          </a:p>
          <a:p>
            <a:pPr lvl="1"/>
            <a:r>
              <a:rPr lang="en-US" sz="3600" dirty="0" smtClean="0"/>
              <a:t>Old replaces new</a:t>
            </a:r>
          </a:p>
          <a:p>
            <a:pPr lvl="1"/>
            <a:r>
              <a:rPr lang="en-US" sz="3600" dirty="0" smtClean="0"/>
              <a:t>Information </a:t>
            </a:r>
            <a:r>
              <a:rPr lang="en-US" sz="3600" dirty="0"/>
              <a:t>learned earlier disrupts the recall of newer material </a:t>
            </a:r>
          </a:p>
          <a:p>
            <a:pPr lvl="1"/>
            <a:endParaRPr lang="en-US" sz="3600" dirty="0"/>
          </a:p>
        </p:txBody>
      </p:sp>
    </p:spTree>
    <p:extLst>
      <p:ext uri="{BB962C8B-B14F-4D97-AF65-F5344CB8AC3E}">
        <p14:creationId xmlns:p14="http://schemas.microsoft.com/office/powerpoint/2010/main" val="387110464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Memory Dysfunctions</a:t>
            </a:r>
            <a:endParaRPr lang="th-TH" dirty="0"/>
          </a:p>
        </p:txBody>
      </p:sp>
      <p:sp>
        <p:nvSpPr>
          <p:cNvPr id="3" name="ตัวแทนเนื้อหา 2"/>
          <p:cNvSpPr>
            <a:spLocks noGrp="1"/>
          </p:cNvSpPr>
          <p:nvPr>
            <p:ph idx="1"/>
          </p:nvPr>
        </p:nvSpPr>
        <p:spPr/>
        <p:txBody>
          <a:bodyPr/>
          <a:lstStyle/>
          <a:p>
            <a:r>
              <a:rPr lang="en-AU" b="1" dirty="0"/>
              <a:t>Alzheimer’s disease </a:t>
            </a:r>
            <a:endParaRPr lang="en-AU" dirty="0"/>
          </a:p>
          <a:p>
            <a:r>
              <a:rPr lang="en-AU" dirty="0" smtClean="0"/>
              <a:t>a </a:t>
            </a:r>
            <a:r>
              <a:rPr lang="en-AU" dirty="0"/>
              <a:t>progressive brain disorder that leads to a gradual and irreversible decline in cognitive abilities. </a:t>
            </a:r>
            <a:endParaRPr lang="en-AU" dirty="0" smtClean="0"/>
          </a:p>
          <a:p>
            <a:r>
              <a:rPr lang="en-AU" dirty="0" smtClean="0"/>
              <a:t>In </a:t>
            </a:r>
            <a:r>
              <a:rPr lang="en-AU" dirty="0"/>
              <a:t>the beginning, Alzheimer’s symptoms appear as simple forgetfulness of things such as appointments and birthdays. </a:t>
            </a:r>
            <a:endParaRPr lang="en-AU" dirty="0" smtClean="0"/>
          </a:p>
          <a:p>
            <a:r>
              <a:rPr lang="en-AU" dirty="0" smtClean="0"/>
              <a:t>As </a:t>
            </a:r>
            <a:r>
              <a:rPr lang="en-AU" dirty="0"/>
              <a:t>the disease progresses, memory loss becomes more profound, and even the simplest tasks—such as using a telephone—are forgotten.</a:t>
            </a:r>
            <a:endParaRPr lang="th-TH" dirty="0"/>
          </a:p>
        </p:txBody>
      </p:sp>
    </p:spTree>
    <p:extLst>
      <p:ext uri="{BB962C8B-B14F-4D97-AF65-F5344CB8AC3E}">
        <p14:creationId xmlns:p14="http://schemas.microsoft.com/office/powerpoint/2010/main" val="224684478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Memory Dysfunctions</a:t>
            </a:r>
            <a:endParaRPr lang="th-TH" dirty="0"/>
          </a:p>
        </p:txBody>
      </p:sp>
      <p:sp>
        <p:nvSpPr>
          <p:cNvPr id="3" name="ตัวแทนเนื้อหา 2"/>
          <p:cNvSpPr>
            <a:spLocks noGrp="1"/>
          </p:cNvSpPr>
          <p:nvPr>
            <p:ph idx="1"/>
          </p:nvPr>
        </p:nvSpPr>
        <p:spPr/>
        <p:txBody>
          <a:bodyPr/>
          <a:lstStyle/>
          <a:p>
            <a:r>
              <a:rPr lang="en-AU" b="1" dirty="0" smtClean="0"/>
              <a:t>Amnesia</a:t>
            </a:r>
            <a:endParaRPr lang="en-AU" dirty="0"/>
          </a:p>
          <a:p>
            <a:pPr lvl="1"/>
            <a:r>
              <a:rPr lang="en-US" dirty="0" smtClean="0">
                <a:effectLst/>
              </a:rPr>
              <a:t>Memory </a:t>
            </a:r>
            <a:r>
              <a:rPr lang="en-US" dirty="0">
                <a:effectLst/>
              </a:rPr>
              <a:t>loss that occurs without other mental </a:t>
            </a:r>
            <a:r>
              <a:rPr lang="en-US" dirty="0" smtClean="0">
                <a:effectLst/>
              </a:rPr>
              <a:t>difficulties</a:t>
            </a:r>
          </a:p>
          <a:p>
            <a:r>
              <a:rPr lang="en-US" dirty="0">
                <a:effectLst/>
              </a:rPr>
              <a:t>R</a:t>
            </a:r>
            <a:r>
              <a:rPr lang="en-US" b="1" dirty="0" smtClean="0">
                <a:effectLst/>
              </a:rPr>
              <a:t>etrograde amnesia</a:t>
            </a:r>
          </a:p>
          <a:p>
            <a:pPr lvl="1"/>
            <a:r>
              <a:rPr lang="en-US" dirty="0" smtClean="0">
                <a:effectLst/>
              </a:rPr>
              <a:t>memory </a:t>
            </a:r>
            <a:r>
              <a:rPr lang="en-US" dirty="0">
                <a:effectLst/>
              </a:rPr>
              <a:t>is lost for occurrences prior to a certain event, but not for new </a:t>
            </a:r>
            <a:r>
              <a:rPr lang="en-US" dirty="0" smtClean="0">
                <a:effectLst/>
              </a:rPr>
              <a:t>events</a:t>
            </a:r>
          </a:p>
          <a:p>
            <a:r>
              <a:rPr lang="en-US" b="1" dirty="0" smtClean="0">
                <a:effectLst/>
              </a:rPr>
              <a:t>Anterograde amnesia</a:t>
            </a:r>
          </a:p>
          <a:p>
            <a:pPr lvl="1"/>
            <a:r>
              <a:rPr lang="en-US" dirty="0" smtClean="0">
                <a:effectLst/>
              </a:rPr>
              <a:t>memory </a:t>
            </a:r>
            <a:r>
              <a:rPr lang="en-US" dirty="0">
                <a:effectLst/>
              </a:rPr>
              <a:t>is lost for events that follow an injury</a:t>
            </a:r>
            <a:endParaRPr lang="en-US" dirty="0" smtClean="0">
              <a:effectLst/>
            </a:endParaRPr>
          </a:p>
        </p:txBody>
      </p:sp>
    </p:spTree>
    <p:extLst>
      <p:ext uri="{BB962C8B-B14F-4D97-AF65-F5344CB8AC3E}">
        <p14:creationId xmlns:p14="http://schemas.microsoft.com/office/powerpoint/2010/main" val="261826704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US" dirty="0"/>
          </a:p>
        </p:txBody>
      </p:sp>
      <p:sp>
        <p:nvSpPr>
          <p:cNvPr id="2" name="Content Placeholder 1"/>
          <p:cNvSpPr>
            <a:spLocks noGrp="1"/>
          </p:cNvSpPr>
          <p:nvPr>
            <p:ph idx="1"/>
          </p:nvPr>
        </p:nvSpPr>
        <p:spPr/>
        <p:txBody>
          <a:bodyPr/>
          <a:lstStyle/>
          <a:p>
            <a:endParaRPr lang="en-US" dirty="0"/>
          </a:p>
        </p:txBody>
      </p:sp>
      <p:pic>
        <p:nvPicPr>
          <p:cNvPr id="4" name="Content Placeholder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prstGeom prst="rect">
            <a:avLst/>
          </a:prstGeom>
        </p:spPr>
      </p:pic>
    </p:spTree>
    <p:extLst>
      <p:ext uri="{BB962C8B-B14F-4D97-AF65-F5344CB8AC3E}">
        <p14:creationId xmlns:p14="http://schemas.microsoft.com/office/powerpoint/2010/main" val="110652396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 xmlns:thm15="http://schemas.microsoft.com/office/thememl/2012/main" name="Damask" id="{F9A299A0-33D0-4E0F-9F3F-7163E3744208}" vid="{746EEEEA-FB6A-406B-B510-531588D548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Damask</Template>
  <TotalTime>1385</TotalTime>
  <Words>2358</Words>
  <Application>Microsoft Office PowerPoint</Application>
  <PresentationFormat>นำเสนอทางหน้าจอ (4:3)</PresentationFormat>
  <Paragraphs>361</Paragraphs>
  <Slides>49</Slides>
  <Notes>16</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49</vt:i4>
      </vt:variant>
    </vt:vector>
  </HeadingPairs>
  <TitlesOfParts>
    <vt:vector size="50" baseType="lpstr">
      <vt:lpstr>Damask</vt:lpstr>
      <vt:lpstr>MEMORY</vt:lpstr>
      <vt:lpstr>งานนำเสนอ PowerPoint</vt:lpstr>
      <vt:lpstr>Agenda</vt:lpstr>
      <vt:lpstr>Memory Processes</vt:lpstr>
      <vt:lpstr>งานนำเสนอ PowerPoint</vt:lpstr>
      <vt:lpstr>Information-Processing Model</vt:lpstr>
      <vt:lpstr>THE SENSORY REGISTERS </vt:lpstr>
      <vt:lpstr>Visual Registers </vt:lpstr>
      <vt:lpstr>Auditory Registers</vt:lpstr>
      <vt:lpstr>Initial Processing </vt:lpstr>
      <vt:lpstr>Short-term memory/ working memory</vt:lpstr>
      <vt:lpstr>Working MEMORY </vt:lpstr>
      <vt:lpstr>Capacity of WM</vt:lpstr>
      <vt:lpstr>Retention and Retrieval in WM </vt:lpstr>
      <vt:lpstr>Chunking</vt:lpstr>
      <vt:lpstr>Chunking</vt:lpstr>
      <vt:lpstr>Working Memory</vt:lpstr>
      <vt:lpstr>งานนำเสนอ PowerPoint</vt:lpstr>
      <vt:lpstr>Long-Term Memory</vt:lpstr>
      <vt:lpstr>Long-Term Memory</vt:lpstr>
      <vt:lpstr>WM  LTM</vt:lpstr>
      <vt:lpstr>Mnemonics </vt:lpstr>
      <vt:lpstr>Mnemonics</vt:lpstr>
      <vt:lpstr>งานนำเสนอ PowerPoint</vt:lpstr>
      <vt:lpstr>งานนำเสนอ PowerPoint</vt:lpstr>
      <vt:lpstr>False Memory </vt:lpstr>
      <vt:lpstr>LONG-TERM MEMORY </vt:lpstr>
      <vt:lpstr>LONG-TERM MEMORY </vt:lpstr>
      <vt:lpstr>Long term memory</vt:lpstr>
      <vt:lpstr>Long Term Memory</vt:lpstr>
      <vt:lpstr>Semantic Networks</vt:lpstr>
      <vt:lpstr>งานนำเสนอ PowerPoint</vt:lpstr>
      <vt:lpstr>งานนำเสนอ PowerPoint</vt:lpstr>
      <vt:lpstr>งานนำเสนอ PowerPoint</vt:lpstr>
      <vt:lpstr>The Neuroscience of Memory</vt:lpstr>
      <vt:lpstr>The Neuroscience of Memory</vt:lpstr>
      <vt:lpstr>Recalling  Long-term Memory</vt:lpstr>
      <vt:lpstr>Retrieval of Memory</vt:lpstr>
      <vt:lpstr>Godden &amp; Beddely, 1975</vt:lpstr>
      <vt:lpstr>Retrieval of Memory</vt:lpstr>
      <vt:lpstr>Retrieval of Memory</vt:lpstr>
      <vt:lpstr>Level-of-processing theory</vt:lpstr>
      <vt:lpstr>Why do we Forget information</vt:lpstr>
      <vt:lpstr>Forgetting</vt:lpstr>
      <vt:lpstr>Why We forget</vt:lpstr>
      <vt:lpstr>Retrieval of Memory</vt:lpstr>
      <vt:lpstr>Memory Dysfunctions</vt:lpstr>
      <vt:lpstr>Memory Dysfunctions</vt:lpstr>
      <vt:lpstr>งานนำเสนอ PowerPoint</vt:lpstr>
    </vt:vector>
  </TitlesOfParts>
  <Company>Microsoft Corporation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MEMORY</dc:title>
  <dc:creator>officer</dc:creator>
  <cp:lastModifiedBy>jaruwan</cp:lastModifiedBy>
  <cp:revision>71</cp:revision>
  <dcterms:created xsi:type="dcterms:W3CDTF">1980-04-04T03:19:25Z</dcterms:created>
  <dcterms:modified xsi:type="dcterms:W3CDTF">2019-09-17T10:16:48Z</dcterms:modified>
</cp:coreProperties>
</file>