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1"/>
  </p:notesMasterIdLst>
  <p:sldIdLst>
    <p:sldId id="574" r:id="rId2"/>
    <p:sldId id="687" r:id="rId3"/>
    <p:sldId id="676" r:id="rId4"/>
    <p:sldId id="703" r:id="rId5"/>
    <p:sldId id="704" r:id="rId6"/>
    <p:sldId id="705" r:id="rId7"/>
    <p:sldId id="716" r:id="rId8"/>
    <p:sldId id="688" r:id="rId9"/>
    <p:sldId id="689" r:id="rId10"/>
    <p:sldId id="693" r:id="rId11"/>
    <p:sldId id="696" r:id="rId12"/>
    <p:sldId id="692" r:id="rId13"/>
    <p:sldId id="695" r:id="rId14"/>
    <p:sldId id="659" r:id="rId15"/>
    <p:sldId id="670" r:id="rId16"/>
    <p:sldId id="672" r:id="rId17"/>
    <p:sldId id="678" r:id="rId18"/>
    <p:sldId id="674" r:id="rId19"/>
    <p:sldId id="700" r:id="rId20"/>
    <p:sldId id="679" r:id="rId21"/>
    <p:sldId id="699" r:id="rId22"/>
    <p:sldId id="680" r:id="rId23"/>
    <p:sldId id="686" r:id="rId24"/>
    <p:sldId id="697" r:id="rId25"/>
    <p:sldId id="682" r:id="rId26"/>
    <p:sldId id="675" r:id="rId27"/>
    <p:sldId id="683" r:id="rId28"/>
    <p:sldId id="710" r:id="rId29"/>
    <p:sldId id="713" r:id="rId30"/>
    <p:sldId id="701" r:id="rId31"/>
    <p:sldId id="702" r:id="rId32"/>
    <p:sldId id="718" r:id="rId33"/>
    <p:sldId id="720" r:id="rId34"/>
    <p:sldId id="721" r:id="rId35"/>
    <p:sldId id="722" r:id="rId36"/>
    <p:sldId id="717" r:id="rId37"/>
    <p:sldId id="708" r:id="rId38"/>
    <p:sldId id="707" r:id="rId39"/>
    <p:sldId id="706" r:id="rId4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FF"/>
    <a:srgbClr val="FF3300"/>
    <a:srgbClr val="99CC00"/>
    <a:srgbClr val="0000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75" autoAdjust="0"/>
    <p:restoredTop sz="94660"/>
  </p:normalViewPr>
  <p:slideViewPr>
    <p:cSldViewPr>
      <p:cViewPr>
        <p:scale>
          <a:sx n="81" d="100"/>
          <a:sy n="81" d="100"/>
        </p:scale>
        <p:origin x="-222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slide" Target="slides/slide38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presProps" Target="pres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notesMaster" Target="notesMasters/notesMaster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slide" Target="slides/slide39.xml" /><Relationship Id="rId45" Type="http://schemas.openxmlformats.org/officeDocument/2006/relationships/tableStyles" Target="tableStyle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4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viewProps" Target="view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D33E51D-9B8E-476F-89BD-A1F7F0B22A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34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/>
              <a:t>ระดับที่สอง</a:t>
            </a:r>
          </a:p>
          <a:p>
            <a:pPr lvl="2" eaLnBrk="1" latinLnBrk="0" hangingPunct="1"/>
            <a:r>
              <a:rPr kumimoji="0" lang="th-TH"/>
              <a:t>ระดับที่สาม</a:t>
            </a:r>
          </a:p>
          <a:p>
            <a:pPr lvl="3" eaLnBrk="1" latinLnBrk="0" hangingPunct="1"/>
            <a:r>
              <a:rPr kumimoji="0" lang="th-TH"/>
              <a:t>ระดับที่สี่</a:t>
            </a:r>
          </a:p>
          <a:p>
            <a:pPr lvl="4" eaLnBrk="1" latinLnBrk="0" hangingPunct="1"/>
            <a:r>
              <a:rPr kumimoji="0" lang="th-TH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699CB88-5E1A-4FAC-892A-60949ACB1F6F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8.png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image" Target="../media/image10.png" /><Relationship Id="rId1" Type="http://schemas.openxmlformats.org/officeDocument/2006/relationships/slideLayout" Target="../slideLayouts/slideLayout7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7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7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 /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5.xml" 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 /><Relationship Id="rId1" Type="http://schemas.openxmlformats.org/officeDocument/2006/relationships/slideLayout" Target="../slideLayouts/slideLayout2.xml" 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 /><Relationship Id="rId1" Type="http://schemas.openxmlformats.org/officeDocument/2006/relationships/slideLayout" Target="../slideLayouts/slideLayout2.xml" 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 /><Relationship Id="rId1" Type="http://schemas.openxmlformats.org/officeDocument/2006/relationships/slideLayout" Target="../slideLayouts/slideLayout2.xml" 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 /><Relationship Id="rId1" Type="http://schemas.openxmlformats.org/officeDocument/2006/relationships/slideLayout" Target="../slideLayouts/slideLayout2.xml" 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 /><Relationship Id="rId1" Type="http://schemas.openxmlformats.org/officeDocument/2006/relationships/slideLayout" Target="../slideLayouts/slideLayout2.xml" 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 /><Relationship Id="rId1" Type="http://schemas.openxmlformats.org/officeDocument/2006/relationships/slideLayout" Target="../slideLayouts/slideLayout2.xml" 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 /><Relationship Id="rId1" Type="http://schemas.openxmlformats.org/officeDocument/2006/relationships/slideLayout" Target="../slideLayouts/slideLayout2.xml" 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 /><Relationship Id="rId1" Type="http://schemas.openxmlformats.org/officeDocument/2006/relationships/slideLayout" Target="../slideLayouts/slideLayout2.xml" 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 /><Relationship Id="rId1" Type="http://schemas.openxmlformats.org/officeDocument/2006/relationships/slideLayout" Target="../slideLayouts/slideLayout2.xml" 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 /><Relationship Id="rId1" Type="http://schemas.openxmlformats.org/officeDocument/2006/relationships/slideLayout" Target="../slideLayouts/slideLayout2.xml" 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 /><Relationship Id="rId1" Type="http://schemas.openxmlformats.org/officeDocument/2006/relationships/slideLayout" Target="../slideLayouts/slideLayout2.xml" 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87799" y="150744"/>
            <a:ext cx="1002418" cy="1062461"/>
          </a:xfrm>
          <a:prstGeom prst="rect">
            <a:avLst/>
          </a:prstGeom>
        </p:spPr>
      </p:pic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578485" y="3254269"/>
            <a:ext cx="6400800" cy="1600200"/>
          </a:xfrm>
        </p:spPr>
        <p:txBody>
          <a:bodyPr>
            <a:normAutofit/>
          </a:bodyPr>
          <a:lstStyle/>
          <a:p>
            <a:r>
              <a:rPr lang="en-US" sz="3600"/>
              <a:t>By Ajarn Suwalya K.</a:t>
            </a:r>
            <a:endParaRPr lang="en-US"/>
          </a:p>
          <a:p>
            <a:endParaRPr lang="en-US" sz="3600"/>
          </a:p>
        </p:txBody>
      </p:sp>
      <p:sp>
        <p:nvSpPr>
          <p:cNvPr id="5" name="Title 6"/>
          <p:cNvSpPr txBox="1">
            <a:spLocks/>
          </p:cNvSpPr>
          <p:nvPr/>
        </p:nvSpPr>
        <p:spPr>
          <a:xfrm>
            <a:off x="223895" y="1551481"/>
            <a:ext cx="9109981" cy="1364512"/>
          </a:xfrm>
          <a:prstGeom prst="rect">
            <a:avLst/>
          </a:prstGeom>
        </p:spPr>
        <p:txBody>
          <a:bodyPr bIns="91440" anchor="ctr" anchorCtr="0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600"/>
              <a:t>Vision</a:t>
            </a:r>
          </a:p>
          <a:p>
            <a:pPr fontAlgn="auto">
              <a:spcAft>
                <a:spcPts val="0"/>
              </a:spcAft>
            </a:pPr>
            <a:r>
              <a:rPr lang="en-US" sz="2000"/>
              <a:t>MK 341: Special Topics in Marketing 1</a:t>
            </a:r>
          </a:p>
          <a:p>
            <a:pPr fontAlgn="auto">
              <a:spcAft>
                <a:spcPts val="0"/>
              </a:spcAft>
            </a:pPr>
            <a:r>
              <a:rPr lang="en-US" sz="2000"/>
              <a:t>Marketing Leadership Development and Cross-cultural Management</a:t>
            </a:r>
          </a:p>
        </p:txBody>
      </p:sp>
    </p:spTree>
    <p:extLst>
      <p:ext uri="{BB962C8B-B14F-4D97-AF65-F5344CB8AC3E}">
        <p14:creationId xmlns:p14="http://schemas.microsoft.com/office/powerpoint/2010/main" val="1830751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14400" y="536966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we plan to achieve?</a:t>
            </a:r>
          </a:p>
          <a:p>
            <a:endParaRPr lang="en-US" sz="2200" dirty="0">
              <a:solidFill>
                <a:schemeClr val="hlink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9966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Self- Awareness- Who am I?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Activities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Mission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Vision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Vision Statement Analysis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How to create a winning vision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Motivation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Individual Assignment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Project Update 2</a:t>
            </a:r>
          </a:p>
        </p:txBody>
      </p:sp>
    </p:spTree>
    <p:extLst>
      <p:ext uri="{BB962C8B-B14F-4D97-AF65-F5344CB8AC3E}">
        <p14:creationId xmlns:p14="http://schemas.microsoft.com/office/powerpoint/2010/main" val="1773351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Self –Awareness- Who am I?</a:t>
            </a:r>
          </a:p>
          <a:p>
            <a:r>
              <a:rPr lang="en-US" sz="2200" dirty="0">
                <a:solidFill>
                  <a:schemeClr val="hlink"/>
                </a:solidFill>
              </a:rPr>
              <a:t>Realistic Assessment of your own abilities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702586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What you are good at</a:t>
            </a:r>
          </a:p>
          <a:p>
            <a:r>
              <a:rPr lang="en-US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Your deficiencies</a:t>
            </a:r>
          </a:p>
          <a:p>
            <a:r>
              <a:rPr lang="en-US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Your success</a:t>
            </a:r>
          </a:p>
          <a:p>
            <a:r>
              <a:rPr lang="en-US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Your mistakes</a:t>
            </a:r>
          </a:p>
          <a:p>
            <a:r>
              <a:rPr lang="en-US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Your motivations</a:t>
            </a:r>
          </a:p>
          <a:p>
            <a:r>
              <a:rPr lang="en-US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Your preferences</a:t>
            </a:r>
          </a:p>
          <a:p>
            <a:r>
              <a:rPr lang="en-US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Your attitudes</a:t>
            </a:r>
          </a:p>
          <a:p>
            <a:r>
              <a:rPr lang="en-US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Your effect on others</a:t>
            </a:r>
          </a:p>
          <a:p>
            <a:r>
              <a:rPr lang="en-US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The learning gaps you need to fill</a:t>
            </a:r>
          </a:p>
        </p:txBody>
      </p:sp>
    </p:spTree>
    <p:extLst>
      <p:ext uri="{BB962C8B-B14F-4D97-AF65-F5344CB8AC3E}">
        <p14:creationId xmlns:p14="http://schemas.microsoft.com/office/powerpoint/2010/main" val="1053936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Self –Awareness- Who am I?</a:t>
            </a:r>
          </a:p>
          <a:p>
            <a:r>
              <a:rPr lang="en-US" sz="2200" dirty="0">
                <a:solidFill>
                  <a:schemeClr val="hlink"/>
                </a:solidFill>
              </a:rPr>
              <a:t>Iceberg Model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74231" y="1722620"/>
            <a:ext cx="6383446" cy="4572000"/>
          </a:xfrm>
        </p:spPr>
      </p:pic>
    </p:spTree>
    <p:extLst>
      <p:ext uri="{BB962C8B-B14F-4D97-AF65-F5344CB8AC3E}">
        <p14:creationId xmlns:p14="http://schemas.microsoft.com/office/powerpoint/2010/main" val="1285170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Self –Awareness- Who am I?</a:t>
            </a:r>
          </a:p>
          <a:p>
            <a:r>
              <a:rPr lang="en-US" sz="2200" dirty="0">
                <a:solidFill>
                  <a:schemeClr val="hlink"/>
                </a:solidFill>
              </a:rPr>
              <a:t>Iceberg Model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514857" y="1530064"/>
            <a:ext cx="5846962" cy="4910528"/>
          </a:xfrm>
        </p:spPr>
      </p:pic>
    </p:spTree>
    <p:extLst>
      <p:ext uri="{BB962C8B-B14F-4D97-AF65-F5344CB8AC3E}">
        <p14:creationId xmlns:p14="http://schemas.microsoft.com/office/powerpoint/2010/main" val="2019105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Self –Awareness- Who am I?</a:t>
            </a:r>
          </a:p>
          <a:p>
            <a:r>
              <a:rPr lang="en-US" sz="2200" dirty="0">
                <a:solidFill>
                  <a:schemeClr val="hlink"/>
                </a:solidFill>
              </a:rPr>
              <a:t>Iceberg Model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14728" y="1635177"/>
            <a:ext cx="7772400" cy="4572000"/>
          </a:xfrm>
        </p:spPr>
      </p:pic>
    </p:spTree>
    <p:extLst>
      <p:ext uri="{BB962C8B-B14F-4D97-AF65-F5344CB8AC3E}">
        <p14:creationId xmlns:p14="http://schemas.microsoft.com/office/powerpoint/2010/main" val="5627093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32218" y="-262327"/>
            <a:ext cx="8979101" cy="2215931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Exercise 1: Self Awareness</a:t>
            </a:r>
          </a:p>
          <a:p>
            <a:endParaRPr lang="en-US" sz="4400" dirty="0">
              <a:solidFill>
                <a:schemeClr val="hlink"/>
              </a:solidFill>
            </a:endParaRPr>
          </a:p>
        </p:txBody>
      </p:sp>
      <p:pic>
        <p:nvPicPr>
          <p:cNvPr id="4" name="Content Placeholder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6282" y="4534524"/>
            <a:ext cx="3105684" cy="180760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256966" y="2081201"/>
            <a:ext cx="3175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>
                <a:solidFill>
                  <a:srgbClr val="FF0000"/>
                </a:solidFill>
              </a:rPr>
              <a:t>Photo Swap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002" y="1679519"/>
            <a:ext cx="3640737" cy="36407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218" y="4964710"/>
            <a:ext cx="2244287" cy="163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625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84458" y="2415913"/>
            <a:ext cx="8921646" cy="1144249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is a Mission Statement?</a:t>
            </a:r>
          </a:p>
        </p:txBody>
      </p:sp>
    </p:spTree>
    <p:extLst>
      <p:ext uri="{BB962C8B-B14F-4D97-AF65-F5344CB8AC3E}">
        <p14:creationId xmlns:p14="http://schemas.microsoft.com/office/powerpoint/2010/main" val="7771590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52203" y="399556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Definition of Mission Statement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77056" y="228600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mission statement is a short statement of an organization's </a:t>
            </a:r>
            <a:r>
              <a:rPr lang="en-US" sz="48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purpose</a:t>
            </a: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, identifying the goal of its operations: what kind of product or service it provides, its primary customers or market, and its geographical region of operation.</a:t>
            </a:r>
          </a:p>
        </p:txBody>
      </p:sp>
    </p:spTree>
    <p:extLst>
      <p:ext uri="{BB962C8B-B14F-4D97-AF65-F5344CB8AC3E}">
        <p14:creationId xmlns:p14="http://schemas.microsoft.com/office/powerpoint/2010/main" val="1832134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924393" y="350083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Mission Statement Example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672" y="1493083"/>
            <a:ext cx="6495738" cy="487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958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836950" y="-112114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Mission Statement Example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700" y="1030886"/>
            <a:ext cx="6958015" cy="44096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5549" y="5283564"/>
            <a:ext cx="1823801" cy="1299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9616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924393" y="350083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Mission Statement Example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306" y="1717623"/>
            <a:ext cx="8102600" cy="455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741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4097" y="5209082"/>
            <a:ext cx="6903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TV advertising has vast reach.Microsoft's inspiring Super Bowl XLVIII ad, "Empowering" – about how technology improves our lives- Drew 100+ million TV viewers and triggered millions of online views and shares.</a:t>
            </a:r>
            <a:endParaRPr lang="th-TH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097" y="704320"/>
            <a:ext cx="7063881" cy="43346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821" y="5279590"/>
            <a:ext cx="1823801" cy="1299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455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2520950" y="1978700"/>
            <a:ext cx="8921646" cy="1144249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is a Vision?</a:t>
            </a:r>
          </a:p>
        </p:txBody>
      </p:sp>
    </p:spTree>
    <p:extLst>
      <p:ext uri="{BB962C8B-B14F-4D97-AF65-F5344CB8AC3E}">
        <p14:creationId xmlns:p14="http://schemas.microsoft.com/office/powerpoint/2010/main" val="15992107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1318337" y="361709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Definition of Vision</a:t>
            </a:r>
          </a:p>
        </p:txBody>
      </p:sp>
      <p:sp>
        <p:nvSpPr>
          <p:cNvPr id="3" name="Rectangle 2"/>
          <p:cNvSpPr txBox="1"/>
          <p:nvPr/>
        </p:nvSpPr>
        <p:spPr>
          <a:xfrm>
            <a:off x="713882" y="2278365"/>
            <a:ext cx="79771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solidFill>
                  <a:srgbClr val="FF0000"/>
                </a:solidFill>
              </a:rPr>
              <a:t>vision definition: 1. an idea or mental image of something: 2. an experience in which you see things that do not exist physically, when your mind is affected powerfully by something such as deep religious ...</a:t>
            </a:r>
          </a:p>
        </p:txBody>
      </p:sp>
    </p:spTree>
    <p:extLst>
      <p:ext uri="{BB962C8B-B14F-4D97-AF65-F5344CB8AC3E}">
        <p14:creationId xmlns:p14="http://schemas.microsoft.com/office/powerpoint/2010/main" val="5083476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880001" y="426835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Definition of Vision Statement</a:t>
            </a:r>
          </a:p>
        </p:txBody>
      </p:sp>
      <p:sp>
        <p:nvSpPr>
          <p:cNvPr id="2" name="Rectangle 1"/>
          <p:cNvSpPr txBox="1"/>
          <p:nvPr/>
        </p:nvSpPr>
        <p:spPr>
          <a:xfrm>
            <a:off x="1218890" y="1921834"/>
            <a:ext cx="703138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solidFill>
                  <a:srgbClr val="FF0000"/>
                </a:solidFill>
              </a:rPr>
              <a:t>"A vision statement is "An aspirational description of what an organisation would like to achieve or accomplish in the mid-term or long-term future. It is intended to serve as a clear guide for choosing current and future courses of action." ... clear: defines a prime goal.</a:t>
            </a:r>
          </a:p>
        </p:txBody>
      </p:sp>
    </p:spTree>
    <p:extLst>
      <p:ext uri="{BB962C8B-B14F-4D97-AF65-F5344CB8AC3E}">
        <p14:creationId xmlns:p14="http://schemas.microsoft.com/office/powerpoint/2010/main" val="11727439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Definition of Vision Statement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872444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Some leaders find it helps to establish a vision statement or even a visual representation to describe their ultimate end-state desire.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best vision statements for organizations are short, snappy, and 'Twitter friendly'- they condense a lot of information into an inspiring, memorable and clear declaration that can be quickly understood by most people.</a:t>
            </a:r>
          </a:p>
        </p:txBody>
      </p:sp>
    </p:spTree>
    <p:extLst>
      <p:ext uri="{BB962C8B-B14F-4D97-AF65-F5344CB8AC3E}">
        <p14:creationId xmlns:p14="http://schemas.microsoft.com/office/powerpoint/2010/main" val="973098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274638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Vision Statement Examples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859436" y="1872522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 i="1">
                <a:latin typeface="Arial" charset="0"/>
                <a:ea typeface="Arial" charset="0"/>
                <a:cs typeface="Arial" charset="0"/>
              </a:rPr>
              <a:t>To be Earth's most customer centric company; to build a place where people can come to find and discover anything they might want to buy online</a:t>
            </a:r>
          </a:p>
          <a:p>
            <a:pPr marL="0" indent="0">
              <a:buNone/>
            </a:pPr>
            <a:endParaRPr lang="en-US" i="1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8361" y="3277849"/>
            <a:ext cx="4222230" cy="3166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5456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361" y="349769"/>
            <a:ext cx="7400693" cy="49217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3313" y="5371474"/>
            <a:ext cx="1823801" cy="1299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060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Vision Statement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860029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 i="1">
                <a:latin typeface="Arial" charset="0"/>
                <a:ea typeface="Arial" charset="0"/>
                <a:cs typeface="Arial" charset="0"/>
              </a:rPr>
              <a:t>At IKEA our vision is to create better everyday life for many people</a:t>
            </a:r>
          </a:p>
          <a:p>
            <a:pPr marL="0" indent="0">
              <a:buNone/>
            </a:pPr>
            <a:endParaRPr lang="en-US" i="1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i="1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8656" y="3360294"/>
            <a:ext cx="4993758" cy="28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4120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525" y="337280"/>
            <a:ext cx="7195279" cy="52156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3313" y="5371474"/>
            <a:ext cx="1823801" cy="1299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5898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27218" y="-175067"/>
            <a:ext cx="8416977" cy="1399264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Exercise 2: Find Vision Statements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1229194" y="1810061"/>
            <a:ext cx="7772400" cy="4572000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en-US" sz="36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Starbucks</a:t>
            </a:r>
          </a:p>
          <a:p>
            <a:pPr>
              <a:buFont typeface="Wingdings" charset="2"/>
              <a:buChar char="Ø"/>
            </a:pPr>
            <a:r>
              <a:rPr lang="en-US" sz="36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Apple</a:t>
            </a:r>
          </a:p>
          <a:p>
            <a:pPr>
              <a:buFont typeface="Wingdings" charset="2"/>
              <a:buChar char="Ø"/>
            </a:pPr>
            <a:r>
              <a:rPr lang="en-US" sz="36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Samsung</a:t>
            </a:r>
          </a:p>
          <a:p>
            <a:pPr>
              <a:buFont typeface="Wingdings" charset="2"/>
              <a:buChar char="Ø"/>
            </a:pPr>
            <a:r>
              <a:rPr lang="en-US" sz="36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Alibaba</a:t>
            </a:r>
          </a:p>
          <a:p>
            <a:pPr>
              <a:buFont typeface="Wingdings" charset="2"/>
              <a:buChar char="Ø"/>
            </a:pPr>
            <a:r>
              <a:rPr lang="en-US" sz="36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AIS</a:t>
            </a:r>
          </a:p>
          <a:p>
            <a:pPr>
              <a:buFont typeface="Wingdings" charset="2"/>
              <a:buChar char="Ø"/>
            </a:pPr>
            <a:r>
              <a:rPr lang="en-US" sz="36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Thai Life Insurance</a:t>
            </a:r>
          </a:p>
        </p:txBody>
      </p:sp>
    </p:spTree>
    <p:extLst>
      <p:ext uri="{BB962C8B-B14F-4D97-AF65-F5344CB8AC3E}">
        <p14:creationId xmlns:p14="http://schemas.microsoft.com/office/powerpoint/2010/main" val="2409409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25970" y="1874"/>
            <a:ext cx="8867932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Exercise 2:  Vision Statements Analysis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7062" y="1266669"/>
            <a:ext cx="3733800" cy="762000"/>
          </a:xfrm>
        </p:spPr>
        <p:txBody>
          <a:bodyPr/>
          <a:lstStyle/>
          <a:p>
            <a:r>
              <a:rPr lang="en-US"/>
              <a:t>Vision Statements for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09409" y="1144874"/>
            <a:ext cx="3733800" cy="762000"/>
          </a:xfrm>
        </p:spPr>
        <p:txBody>
          <a:bodyPr/>
          <a:lstStyle/>
          <a:p>
            <a:r>
              <a:rPr lang="en-US"/>
              <a:t>Discuss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527154" y="2209800"/>
            <a:ext cx="3733800" cy="3886200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en-US" sz="20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Starbucks</a:t>
            </a:r>
          </a:p>
          <a:p>
            <a:pPr>
              <a:buFont typeface="Wingdings" charset="2"/>
              <a:buChar char="Ø"/>
            </a:pPr>
            <a:r>
              <a:rPr lang="en-US" sz="20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Apple</a:t>
            </a:r>
          </a:p>
          <a:p>
            <a:pPr>
              <a:buFont typeface="Wingdings" charset="2"/>
              <a:buChar char="Ø"/>
            </a:pPr>
            <a:r>
              <a:rPr lang="en-US" sz="20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Samsung</a:t>
            </a:r>
          </a:p>
          <a:p>
            <a:pPr>
              <a:buFont typeface="Wingdings" charset="2"/>
              <a:buChar char="Ø"/>
            </a:pPr>
            <a:r>
              <a:rPr lang="en-US" sz="20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Alibaba</a:t>
            </a:r>
          </a:p>
          <a:p>
            <a:pPr>
              <a:buFont typeface="Wingdings" charset="2"/>
              <a:buChar char="Ø"/>
            </a:pPr>
            <a:r>
              <a:rPr lang="en-US" sz="20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AIS</a:t>
            </a:r>
          </a:p>
          <a:p>
            <a:pPr>
              <a:buFont typeface="Wingdings" charset="2"/>
              <a:buChar char="Ø"/>
            </a:pPr>
            <a:r>
              <a:rPr lang="en-US" sz="20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Thai Life Insurance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4"/>
          </p:nvPr>
        </p:nvSpPr>
        <p:spPr>
          <a:xfrm>
            <a:off x="4148502" y="1906874"/>
            <a:ext cx="3733800" cy="3886200"/>
          </a:xfrm>
        </p:spPr>
        <p:txBody>
          <a:bodyPr/>
          <a:lstStyle/>
          <a:p>
            <a:r>
              <a:rPr lang="en-US" b="1">
                <a:latin typeface="Arial" charset="0"/>
                <a:ea typeface="Arial" charset="0"/>
                <a:cs typeface="Arial" charset="0"/>
              </a:rPr>
              <a:t>How are the visions aligned with their business?</a:t>
            </a:r>
          </a:p>
          <a:p>
            <a:r>
              <a:rPr lang="en-US" b="1">
                <a:latin typeface="Arial" charset="0"/>
                <a:ea typeface="Arial" charset="0"/>
                <a:cs typeface="Arial" charset="0"/>
              </a:rPr>
              <a:t>How are they driving growth for the company?</a:t>
            </a:r>
          </a:p>
          <a:p>
            <a:r>
              <a:rPr lang="en-US" b="1">
                <a:latin typeface="Arial" charset="0"/>
                <a:ea typeface="Arial" charset="0"/>
                <a:cs typeface="Arial" charset="0"/>
              </a:rPr>
              <a:t>What happens if the visions change, exemplify?</a:t>
            </a:r>
          </a:p>
        </p:txBody>
      </p:sp>
      <p:pic>
        <p:nvPicPr>
          <p:cNvPr id="7" name="Content Placeholder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3029" y="5315393"/>
            <a:ext cx="1898729" cy="12582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61" y="4828699"/>
            <a:ext cx="1933731" cy="144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6393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94741" y="442210"/>
            <a:ext cx="9024079" cy="1143000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Difference between a vision statement and a mission statement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14597" y="1972456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A mission statement answers questions like: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Why does my/our business exist?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What is my/our work?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While a vision statement answers the questions: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Where do I see my business going?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What do I/we intend to do?</a:t>
            </a:r>
          </a:p>
        </p:txBody>
      </p:sp>
    </p:spTree>
    <p:extLst>
      <p:ext uri="{BB962C8B-B14F-4D97-AF65-F5344CB8AC3E}">
        <p14:creationId xmlns:p14="http://schemas.microsoft.com/office/powerpoint/2010/main" val="11804639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Motivation: the 'motive' to act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2286000"/>
            <a:ext cx="7772400" cy="4572000"/>
          </a:xfrm>
        </p:spPr>
        <p:txBody>
          <a:bodyPr/>
          <a:lstStyle/>
          <a:p>
            <a:pPr>
              <a:buFont typeface="Wingdings" charset="2"/>
              <a:buChar char="Ø"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Inspiration and Motivation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 are not the same.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Your </a:t>
            </a:r>
            <a:r>
              <a:rPr lang="en-US" sz="36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inspiration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 is the internal pull that keeps you in line with the future you want</a:t>
            </a:r>
          </a:p>
          <a:p>
            <a:pPr>
              <a:buFont typeface="Wingdings" charset="2"/>
              <a:buChar char="Ø"/>
            </a:pPr>
            <a:r>
              <a:rPr lang="en-US" sz="36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Motivation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 is the everyday push to psych yourself up and do what's needed to be done to make tantalizing dream happen.</a:t>
            </a:r>
          </a:p>
        </p:txBody>
      </p:sp>
    </p:spTree>
    <p:extLst>
      <p:ext uri="{BB962C8B-B14F-4D97-AF65-F5344CB8AC3E}">
        <p14:creationId xmlns:p14="http://schemas.microsoft.com/office/powerpoint/2010/main" val="9269691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849443" y="99381"/>
            <a:ext cx="9477983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Climbing up Maslow's 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989" y="1242381"/>
            <a:ext cx="6793668" cy="523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970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147" y="324787"/>
            <a:ext cx="8382000" cy="6166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625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32217" y="-349770"/>
            <a:ext cx="8979101" cy="2215931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Proactive vs. Reactive Leadership</a:t>
            </a:r>
          </a:p>
          <a:p>
            <a:endParaRPr lang="en-US" sz="4400" dirty="0">
              <a:solidFill>
                <a:schemeClr val="hlink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217" y="1866161"/>
            <a:ext cx="8307050" cy="2931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6448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32217" y="-349770"/>
            <a:ext cx="8979101" cy="2215931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Proactive vs. Reactive Leadership</a:t>
            </a:r>
          </a:p>
          <a:p>
            <a:endParaRPr lang="en-US" sz="4400" dirty="0">
              <a:solidFill>
                <a:schemeClr val="hlink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147" y="1236688"/>
            <a:ext cx="8007246" cy="514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1450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59371" y="248471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The Rose </a:t>
            </a:r>
            <a:r>
              <a:rPr lang="en-US" sz="2000" dirty="0">
                <a:solidFill>
                  <a:schemeClr val="hlink"/>
                </a:solidFill>
              </a:rPr>
              <a:t>by Ajarn Suwalya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371" y="1391471"/>
            <a:ext cx="7284119" cy="4818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698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Individual Assignment</a:t>
            </a:r>
          </a:p>
          <a:p>
            <a:r>
              <a:rPr lang="en-US" sz="2600" dirty="0">
                <a:solidFill>
                  <a:schemeClr val="hlink"/>
                </a:solidFill>
              </a:rPr>
              <a:t>Dear Diary…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826957" y="2149840"/>
            <a:ext cx="7772400" cy="5270291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Each student is required to submit the following by writing all the below in your diary: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Mission Statement  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Vision Statement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Proactive and Reactive: analysis from your chosen marketing leader (from report)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Four worksheets in next slides 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Sharing in next Session</a:t>
            </a:r>
          </a:p>
        </p:txBody>
      </p:sp>
    </p:spTree>
    <p:extLst>
      <p:ext uri="{BB962C8B-B14F-4D97-AF65-F5344CB8AC3E}">
        <p14:creationId xmlns:p14="http://schemas.microsoft.com/office/powerpoint/2010/main" val="12318150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102433" y="786802"/>
            <a:ext cx="2970551" cy="1143000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Individual Assignment</a:t>
            </a:r>
          </a:p>
          <a:p>
            <a:r>
              <a:rPr lang="en-US" sz="2600" dirty="0">
                <a:solidFill>
                  <a:schemeClr val="hlink"/>
                </a:solidFill>
              </a:rPr>
              <a:t>Dear Diary…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072984" y="124919"/>
            <a:ext cx="4684425" cy="6470754"/>
          </a:xfrm>
        </p:spPr>
      </p:pic>
    </p:spTree>
    <p:extLst>
      <p:ext uri="{BB962C8B-B14F-4D97-AF65-F5344CB8AC3E}">
        <p14:creationId xmlns:p14="http://schemas.microsoft.com/office/powerpoint/2010/main" val="18117405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277318" y="-799475"/>
            <a:ext cx="2945568" cy="2916655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Individual Assignment</a:t>
            </a:r>
          </a:p>
          <a:p>
            <a:r>
              <a:rPr lang="en-US" sz="2600" dirty="0">
                <a:solidFill>
                  <a:schemeClr val="hlink"/>
                </a:solidFill>
              </a:rPr>
              <a:t>Dear Diary…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388523" y="237344"/>
            <a:ext cx="5230821" cy="6232161"/>
          </a:xfrm>
        </p:spPr>
      </p:pic>
    </p:spTree>
    <p:extLst>
      <p:ext uri="{BB962C8B-B14F-4D97-AF65-F5344CB8AC3E}">
        <p14:creationId xmlns:p14="http://schemas.microsoft.com/office/powerpoint/2010/main" val="9155987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203238" y="1311457"/>
            <a:ext cx="2958059" cy="1143000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Individual Assignment</a:t>
            </a:r>
          </a:p>
          <a:p>
            <a:r>
              <a:rPr lang="en-US" sz="2600" dirty="0">
                <a:solidFill>
                  <a:schemeClr val="hlink"/>
                </a:solidFill>
              </a:rPr>
              <a:t>Dear Diary…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323691" y="187377"/>
            <a:ext cx="5221574" cy="6208426"/>
          </a:xfrm>
        </p:spPr>
      </p:pic>
    </p:spTree>
    <p:extLst>
      <p:ext uri="{BB962C8B-B14F-4D97-AF65-F5344CB8AC3E}">
        <p14:creationId xmlns:p14="http://schemas.microsoft.com/office/powerpoint/2010/main" val="12319355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203238" y="1311457"/>
            <a:ext cx="2958059" cy="1143000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Individual Assignment</a:t>
            </a:r>
          </a:p>
          <a:p>
            <a:r>
              <a:rPr lang="en-US" sz="2600" dirty="0">
                <a:solidFill>
                  <a:schemeClr val="hlink"/>
                </a:solidFill>
              </a:rPr>
              <a:t>Dear Diary…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356027" y="174885"/>
            <a:ext cx="5363251" cy="6370820"/>
          </a:xfrm>
        </p:spPr>
      </p:pic>
    </p:spTree>
    <p:extLst>
      <p:ext uri="{BB962C8B-B14F-4D97-AF65-F5344CB8AC3E}">
        <p14:creationId xmlns:p14="http://schemas.microsoft.com/office/powerpoint/2010/main" val="12063816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15168" y="1346705"/>
            <a:ext cx="8921646" cy="1143000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Exercise 1: Self Awareness</a:t>
            </a:r>
          </a:p>
          <a:p>
            <a:endParaRPr lang="en-US" sz="4400" dirty="0">
              <a:solidFill>
                <a:schemeClr val="hlink"/>
              </a:solidFill>
            </a:endParaRPr>
          </a:p>
          <a:p>
            <a:r>
              <a:rPr lang="en-US" sz="4400" dirty="0">
                <a:solidFill>
                  <a:schemeClr val="hlink"/>
                </a:solidFill>
              </a:rPr>
              <a:t>Diary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4940" y="2826984"/>
            <a:ext cx="4780133" cy="31694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47704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Project Update 2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65756"/>
            <a:ext cx="7772400" cy="4572000"/>
          </a:xfrm>
        </p:spPr>
        <p:txBody>
          <a:bodyPr>
            <a:normAutofit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Progress Update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Share any concerns/help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Direction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Feedback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1222" y="4534343"/>
            <a:ext cx="3140648" cy="169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271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14400" y="374573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we accomplished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9966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Self- Awareness- Who am I?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Activities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Mission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Vision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Vision Statement Analysis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How to create a winning vision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Motivation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Individual Assignment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Project Update 2</a:t>
            </a:r>
          </a:p>
        </p:txBody>
      </p:sp>
    </p:spTree>
    <p:extLst>
      <p:ext uri="{BB962C8B-B14F-4D97-AF65-F5344CB8AC3E}">
        <p14:creationId xmlns:p14="http://schemas.microsoft.com/office/powerpoint/2010/main" val="16698537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410" y="462197"/>
            <a:ext cx="7434283" cy="5198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164724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Badge_16x9</Template>
  <TotalTime>2228</TotalTime>
  <Words>867</Words>
  <Application>Microsoft Office PowerPoint</Application>
  <PresentationFormat>On-screen Show (4:3)</PresentationFormat>
  <Paragraphs>130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เสมอภาค</vt:lpstr>
      <vt:lpstr>PowerPoint Presentation</vt:lpstr>
      <vt:lpstr>What we plan to achieve? </vt:lpstr>
      <vt:lpstr>Self –Awareness- Who am I? Realistic Assessment of your own abilities </vt:lpstr>
      <vt:lpstr>Self –Awareness- Who am I? Iceberg Model</vt:lpstr>
      <vt:lpstr>Self –Awareness- Who am I? Iceberg Model</vt:lpstr>
      <vt:lpstr>Self –Awareness- Who am I? Iceberg Model</vt:lpstr>
      <vt:lpstr>Exercise 1: Self Awareness </vt:lpstr>
      <vt:lpstr>What is a Mission Statement?</vt:lpstr>
      <vt:lpstr>Definition of Mission Statement</vt:lpstr>
      <vt:lpstr>Mission Statement Example</vt:lpstr>
      <vt:lpstr>Mission Statement Example</vt:lpstr>
      <vt:lpstr>Mission Statement Example</vt:lpstr>
      <vt:lpstr>PowerPoint Presentation</vt:lpstr>
      <vt:lpstr>What is a Vision?</vt:lpstr>
      <vt:lpstr>Definition of Vision</vt:lpstr>
      <vt:lpstr>Definition of Vision Statement</vt:lpstr>
      <vt:lpstr>Definition of Vision Statement</vt:lpstr>
      <vt:lpstr>Vision Statement Examples</vt:lpstr>
      <vt:lpstr>PowerPoint Presentation</vt:lpstr>
      <vt:lpstr>Vision Statement Examples</vt:lpstr>
      <vt:lpstr>PowerPoint Presentation</vt:lpstr>
      <vt:lpstr>Exercise 2: Find Vision Statements </vt:lpstr>
      <vt:lpstr>Exercise 2:  Vision Statements Analysis </vt:lpstr>
      <vt:lpstr>Difference between a vision statement and a mission statement</vt:lpstr>
      <vt:lpstr>Motivation: the 'motive' to act</vt:lpstr>
      <vt:lpstr>Climbing up Maslow's Pyramid</vt:lpstr>
      <vt:lpstr>PowerPoint Presentation</vt:lpstr>
      <vt:lpstr>Proactive vs. Reactive Leadership </vt:lpstr>
      <vt:lpstr>Proactive vs. Reactive Leadership </vt:lpstr>
      <vt:lpstr>The Rose by Ajarn Suwalya</vt:lpstr>
      <vt:lpstr>Individual Assignment Dear Diary…</vt:lpstr>
      <vt:lpstr>Individual Assignment Dear Diary…</vt:lpstr>
      <vt:lpstr>Individual Assignment Dear Diary…</vt:lpstr>
      <vt:lpstr>Individual Assignment Dear Diary…</vt:lpstr>
      <vt:lpstr>Individual Assignment Dear Diary…</vt:lpstr>
      <vt:lpstr>Exercise 1: Self Awareness  Diary</vt:lpstr>
      <vt:lpstr>Project Update 2</vt:lpstr>
      <vt:lpstr>What we accomplished</vt:lpstr>
      <vt:lpstr>PowerPoint Presentation</vt:lpstr>
    </vt:vector>
  </TitlesOfParts>
  <Company>USERORGANIZATION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suwalyaja@gmail.com</cp:lastModifiedBy>
  <cp:revision>741</cp:revision>
  <dcterms:created xsi:type="dcterms:W3CDTF">2005-10-01T08:42:00Z</dcterms:created>
  <dcterms:modified xsi:type="dcterms:W3CDTF">2019-06-20T15:05:45Z</dcterms:modified>
</cp:coreProperties>
</file>