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8" r:id="rId2"/>
    <p:sldId id="259" r:id="rId3"/>
    <p:sldId id="288" r:id="rId4"/>
    <p:sldId id="261" r:id="rId5"/>
    <p:sldId id="262" r:id="rId6"/>
    <p:sldId id="296" r:id="rId7"/>
    <p:sldId id="297" r:id="rId8"/>
    <p:sldId id="298" r:id="rId9"/>
    <p:sldId id="263" r:id="rId10"/>
    <p:sldId id="264" r:id="rId11"/>
    <p:sldId id="265" r:id="rId12"/>
    <p:sldId id="289" r:id="rId13"/>
    <p:sldId id="266" r:id="rId14"/>
    <p:sldId id="290" r:id="rId15"/>
    <p:sldId id="291" r:id="rId16"/>
    <p:sldId id="292" r:id="rId17"/>
    <p:sldId id="293" r:id="rId18"/>
    <p:sldId id="267" r:id="rId19"/>
    <p:sldId id="268" r:id="rId20"/>
    <p:sldId id="269" r:id="rId21"/>
    <p:sldId id="270" r:id="rId22"/>
    <p:sldId id="272" r:id="rId23"/>
    <p:sldId id="273" r:id="rId24"/>
    <p:sldId id="274" r:id="rId25"/>
    <p:sldId id="294" r:id="rId26"/>
    <p:sldId id="276" r:id="rId27"/>
    <p:sldId id="295"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660" autoAdjust="0"/>
  </p:normalViewPr>
  <p:slideViewPr>
    <p:cSldViewPr>
      <p:cViewPr varScale="1">
        <p:scale>
          <a:sx n="64" d="100"/>
          <a:sy n="64" d="100"/>
        </p:scale>
        <p:origin x="-123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แทน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9E97AE-6D3B-49E8-84D7-3A9275BC7FCD}" type="datetimeFigureOut">
              <a:rPr lang="th-TH" smtClean="0"/>
              <a:t>18/10/61</a:t>
            </a:fld>
            <a:endParaRPr lang="th-TH"/>
          </a:p>
        </p:txBody>
      </p:sp>
      <p:sp>
        <p:nvSpPr>
          <p:cNvPr id="4" name="ตัวแทน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แทน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แทน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แทน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C23C76-C986-4ED6-BE80-DA07D26A9C23}" type="slidenum">
              <a:rPr lang="th-TH" smtClean="0"/>
              <a:t>‹#›</a:t>
            </a:fld>
            <a:endParaRPr lang="th-TH"/>
          </a:p>
        </p:txBody>
      </p:sp>
    </p:spTree>
    <p:extLst>
      <p:ext uri="{BB962C8B-B14F-4D97-AF65-F5344CB8AC3E}">
        <p14:creationId xmlns:p14="http://schemas.microsoft.com/office/powerpoint/2010/main" val="3603156755"/>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AU" dirty="0" smtClean="0"/>
              <a:t>In their view, the mind and the body are clearly linked rather than representing two distinct systems. They have paid particular attention to the immune system, the complex system of organs, glands, and cells that constitute our bodies’ natural line of </a:t>
            </a:r>
            <a:r>
              <a:rPr lang="en-AU" dirty="0" err="1" smtClean="0"/>
              <a:t>defense</a:t>
            </a:r>
            <a:r>
              <a:rPr lang="en-AU" dirty="0" smtClean="0"/>
              <a:t> in fighting disease. </a:t>
            </a:r>
            <a:endParaRPr lang="th-TH" dirty="0"/>
          </a:p>
        </p:txBody>
      </p:sp>
      <p:sp>
        <p:nvSpPr>
          <p:cNvPr id="4" name="ตัวแทนหมายเลขภาพนิ่ง 3"/>
          <p:cNvSpPr>
            <a:spLocks noGrp="1"/>
          </p:cNvSpPr>
          <p:nvPr>
            <p:ph type="sldNum" sz="quarter" idx="10"/>
          </p:nvPr>
        </p:nvSpPr>
        <p:spPr/>
        <p:txBody>
          <a:bodyPr/>
          <a:lstStyle/>
          <a:p>
            <a:fld id="{EFC23C76-C986-4ED6-BE80-DA07D26A9C23}" type="slidenum">
              <a:rPr lang="th-TH" smtClean="0"/>
              <a:t>2</a:t>
            </a:fld>
            <a:endParaRPr lang="th-TH"/>
          </a:p>
        </p:txBody>
      </p:sp>
    </p:spTree>
    <p:extLst>
      <p:ext uri="{BB962C8B-B14F-4D97-AF65-F5344CB8AC3E}">
        <p14:creationId xmlns:p14="http://schemas.microsoft.com/office/powerpoint/2010/main" val="2475296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AU" dirty="0" smtClean="0"/>
              <a:t>Health psychologists are among the primary investigators in a growing field called psychoneuroimmunology, or PNI, the study of the relationship among psychological factors, the immune system, and the brain. PNI has led to discoveries such as the existence of an association between a person’s emotional state and the success of the immune system in fighting disease. In sum, health psychologists view the mind and the body as two parts of a whole human being that cannot be considered independently.</a:t>
            </a:r>
            <a:endParaRPr lang="th-TH" dirty="0"/>
          </a:p>
        </p:txBody>
      </p:sp>
      <p:sp>
        <p:nvSpPr>
          <p:cNvPr id="4" name="ตัวแทนหมายเลขภาพนิ่ง 3"/>
          <p:cNvSpPr>
            <a:spLocks noGrp="1"/>
          </p:cNvSpPr>
          <p:nvPr>
            <p:ph type="sldNum" sz="quarter" idx="10"/>
          </p:nvPr>
        </p:nvSpPr>
        <p:spPr/>
        <p:txBody>
          <a:bodyPr/>
          <a:lstStyle/>
          <a:p>
            <a:fld id="{EFC23C76-C986-4ED6-BE80-DA07D26A9C23}" type="slidenum">
              <a:rPr lang="th-TH" smtClean="0"/>
              <a:t>3</a:t>
            </a:fld>
            <a:endParaRPr lang="th-TH"/>
          </a:p>
        </p:txBody>
      </p:sp>
    </p:spTree>
    <p:extLst>
      <p:ext uri="{BB962C8B-B14F-4D97-AF65-F5344CB8AC3E}">
        <p14:creationId xmlns:p14="http://schemas.microsoft.com/office/powerpoint/2010/main" val="2877003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th-TH" altLang="th-TH"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D5FB945-7917-498B-A3DB-E342C456953E}" type="slidenum">
              <a:rPr lang="en-US" altLang="th-TH"/>
              <a:pPr fontAlgn="base">
                <a:spcBef>
                  <a:spcPct val="0"/>
                </a:spcBef>
                <a:spcAft>
                  <a:spcPct val="0"/>
                </a:spcAft>
              </a:pPr>
              <a:t>8</a:t>
            </a:fld>
            <a:endParaRPr lang="en-US" alt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miter lim="800000"/>
            <a:headEnd/>
            <a:tailEnd/>
          </a:ln>
        </p:spPr>
        <p:txBody>
          <a:bodyPr/>
          <a:lstStyle/>
          <a:p>
            <a:fld id="{5FA73705-0131-4519-A778-5207C05209CB}" type="slidenum">
              <a:rPr lang="en-US">
                <a:latin typeface="Arial" pitchFamily="34" charset="0"/>
                <a:cs typeface="Arial" pitchFamily="34" charset="0"/>
              </a:rPr>
              <a:pPr/>
              <a:t>14</a:t>
            </a:fld>
            <a:endParaRPr lang="en-US" dirty="0">
              <a:latin typeface="Arial" pitchFamily="34" charset="0"/>
              <a:cs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Adrenaline is released which provides fuel for the fight-or-flight reaction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Corticosteroid hormones secreted by the adrenal cortex protect the brain against adverse events and are essential for cognitive performance</a:t>
            </a:r>
            <a:endParaRPr lang="en-US" sz="1200" dirty="0" smtClean="0"/>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3203611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miter lim="800000"/>
            <a:headEnd/>
            <a:tailEnd/>
          </a:ln>
        </p:spPr>
        <p:txBody>
          <a:bodyPr/>
          <a:lstStyle/>
          <a:p>
            <a:fld id="{012F3E6D-2ADF-42CD-9350-D7D6DF28E35E}" type="slidenum">
              <a:rPr lang="en-US">
                <a:latin typeface="Arial" pitchFamily="34" charset="0"/>
                <a:cs typeface="Arial" pitchFamily="34" charset="0"/>
              </a:rPr>
              <a:pPr/>
              <a:t>15</a:t>
            </a:fld>
            <a:endParaRPr lang="en-US" dirty="0">
              <a:latin typeface="Arial" pitchFamily="34" charset="0"/>
              <a:cs typeface="Arial" pitchFamily="34"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14400" y="4343400"/>
            <a:ext cx="5029200" cy="4114800"/>
          </a:xfrm>
          <a:noFill/>
        </p:spPr>
        <p:txBody>
          <a:bodyPr/>
          <a:lstStyle/>
          <a:p>
            <a:pPr eaLnBrk="1" hangingPunct="1"/>
            <a:r>
              <a:rPr lang="en-US" sz="1300" b="1" dirty="0" smtClean="0">
                <a:latin typeface="Arial" pitchFamily="34" charset="0"/>
                <a:cs typeface="Arial" pitchFamily="34" charset="0"/>
              </a:rPr>
              <a:t>Figure 10.5  Stress and the Endocrine System.  </a:t>
            </a:r>
            <a:r>
              <a:rPr lang="en-US" sz="1300" dirty="0" smtClean="0">
                <a:latin typeface="Arial" pitchFamily="34" charset="0"/>
                <a:cs typeface="Arial" pitchFamily="34" charset="0"/>
              </a:rPr>
              <a:t>Stress has a domino effect on the endocrine system, leading to the release of corticosteroids and a mixture of adrenaline and noradrenaline.  Corticosteroids combat allergic reactions (such as difficulty in breathing) and cause inflammation.  Adrenaline and noradrenaline arouse the body to cope by accelerating the heart rate and providing energy for the fight-or flight reaction.</a:t>
            </a:r>
          </a:p>
        </p:txBody>
      </p:sp>
    </p:spTree>
    <p:extLst>
      <p:ext uri="{BB962C8B-B14F-4D97-AF65-F5344CB8AC3E}">
        <p14:creationId xmlns:p14="http://schemas.microsoft.com/office/powerpoint/2010/main" val="1605802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miter lim="800000"/>
            <a:headEnd/>
            <a:tailEnd/>
          </a:ln>
        </p:spPr>
        <p:txBody>
          <a:bodyPr/>
          <a:lstStyle/>
          <a:p>
            <a:fld id="{02E76313-3D30-4E83-98DA-20C929875FAD}" type="slidenum">
              <a:rPr lang="en-US">
                <a:latin typeface="Arial" pitchFamily="34" charset="0"/>
                <a:cs typeface="Arial" pitchFamily="34" charset="0"/>
              </a:rPr>
              <a:pPr/>
              <a:t>16</a:t>
            </a:fld>
            <a:endParaRPr lang="en-US" dirty="0">
              <a:latin typeface="Arial" pitchFamily="34" charset="0"/>
              <a:cs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en-US" sz="1200" b="0" i="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2896130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miter lim="800000"/>
            <a:headEnd/>
            <a:tailEnd/>
          </a:ln>
        </p:spPr>
        <p:txBody>
          <a:bodyPr/>
          <a:lstStyle/>
          <a:p>
            <a:fld id="{81A460B3-8F53-432F-B00C-E487C14D3C50}" type="slidenum">
              <a:rPr lang="en-US">
                <a:latin typeface="Arial" pitchFamily="34" charset="0"/>
                <a:cs typeface="Arial" pitchFamily="34" charset="0"/>
              </a:rPr>
              <a:pPr/>
              <a:t>17</a:t>
            </a:fld>
            <a:endParaRPr lang="en-US" dirty="0">
              <a:latin typeface="Arial" pitchFamily="34" charset="0"/>
              <a:cs typeface="Arial" pitchFamily="34"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Stressor is not dealt with adequately</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Corticosteroid effects on cognition can, however, turn from adaptive into maladaptive, when actions via the two corticosteroid-receptor types are imbalanced for a prolonged period of time. in recent literature, the central action of corticosteroids has mostly been portrayed as damaging and disruptive to memory formation</a:t>
            </a: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59279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th-TH" smtClean="0"/>
              <a:t>คลิกเพื่อแก้ไขลักษณะชื่อเรื่องต้นแบบ</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en-US" dirty="0"/>
          </a:p>
        </p:txBody>
      </p:sp>
      <p:sp>
        <p:nvSpPr>
          <p:cNvPr id="7" name="Date Placeholder 6"/>
          <p:cNvSpPr>
            <a:spLocks noGrp="1"/>
          </p:cNvSpPr>
          <p:nvPr>
            <p:ph type="dt" sz="half" idx="10"/>
          </p:nvPr>
        </p:nvSpPr>
        <p:spPr/>
        <p:txBody>
          <a:bodyPr/>
          <a:lstStyle/>
          <a:p>
            <a:fld id="{1B1C1717-ADFB-4CB9-A8EC-8668F64462DF}" type="datetimeFigureOut">
              <a:rPr lang="th-TH" smtClean="0"/>
              <a:t>18/10/61</a:t>
            </a:fld>
            <a:endParaRPr lang="th-TH"/>
          </a:p>
        </p:txBody>
      </p:sp>
      <p:sp>
        <p:nvSpPr>
          <p:cNvPr id="8" name="Slide Number Placeholder 7"/>
          <p:cNvSpPr>
            <a:spLocks noGrp="1"/>
          </p:cNvSpPr>
          <p:nvPr>
            <p:ph type="sldNum" sz="quarter" idx="11"/>
          </p:nvPr>
        </p:nvSpPr>
        <p:spPr/>
        <p:txBody>
          <a:bodyPr/>
          <a:lstStyle/>
          <a:p>
            <a:fld id="{AF5E6CB5-DA6D-48B6-89D2-BAB47C5970D1}" type="slidenum">
              <a:rPr lang="th-TH" smtClean="0"/>
              <a:t>‹#›</a:t>
            </a:fld>
            <a:endParaRPr lang="th-TH"/>
          </a:p>
        </p:txBody>
      </p:sp>
      <p:sp>
        <p:nvSpPr>
          <p:cNvPr id="9" name="Footer Placeholder 8"/>
          <p:cNvSpPr>
            <a:spLocks noGrp="1"/>
          </p:cNvSpPr>
          <p:nvPr>
            <p:ph type="ftr" sz="quarter" idx="12"/>
          </p:nvPr>
        </p:nvSpPr>
        <p:spPr/>
        <p:txBody>
          <a:bodyPr/>
          <a:lstStyle/>
          <a:p>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smtClean="0"/>
          </a:p>
        </p:txBody>
      </p:sp>
      <p:sp>
        <p:nvSpPr>
          <p:cNvPr id="4" name="Date Placeholder 3"/>
          <p:cNvSpPr>
            <a:spLocks noGrp="1"/>
          </p:cNvSpPr>
          <p:nvPr>
            <p:ph type="dt" sz="half" idx="10"/>
          </p:nvPr>
        </p:nvSpPr>
        <p:spPr/>
        <p:txBody>
          <a:bodyPr/>
          <a:lstStyle/>
          <a:p>
            <a:fld id="{1B1C1717-ADFB-4CB9-A8EC-8668F64462DF}" type="datetimeFigureOut">
              <a:rPr lang="th-TH" smtClean="0"/>
              <a:t>18/10/61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Date Placeholder 3"/>
          <p:cNvSpPr>
            <a:spLocks noGrp="1"/>
          </p:cNvSpPr>
          <p:nvPr>
            <p:ph type="dt" sz="half" idx="10"/>
          </p:nvPr>
        </p:nvSpPr>
        <p:spPr/>
        <p:txBody>
          <a:bodyPr/>
          <a:lstStyle/>
          <a:p>
            <a:fld id="{1B1C1717-ADFB-4CB9-A8EC-8668F64462DF}" type="datetimeFigureOut">
              <a:rPr lang="th-TH" smtClean="0"/>
              <a:t>18/10/61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F5E6CB5-DA6D-48B6-89D2-BAB47C5970D1}" type="slidenum">
              <a:rPr lang="th-TH" smtClean="0"/>
              <a:t>‹#›</a:t>
            </a:fld>
            <a:endParaRPr lang="th-TH"/>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smtClean="0"/>
          </a:p>
        </p:txBody>
      </p:sp>
      <p:sp>
        <p:nvSpPr>
          <p:cNvPr id="5" name="Date Placeholder 4"/>
          <p:cNvSpPr>
            <a:spLocks noGrp="1"/>
          </p:cNvSpPr>
          <p:nvPr>
            <p:ph type="dt" sz="half" idx="10"/>
          </p:nvPr>
        </p:nvSpPr>
        <p:spPr/>
        <p:txBody>
          <a:bodyPr/>
          <a:lstStyle/>
          <a:p>
            <a:fld id="{1B1C1717-ADFB-4CB9-A8EC-8668F64462DF}" type="datetimeFigureOut">
              <a:rPr lang="th-TH" smtClean="0"/>
              <a:t>18/10/61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F5E6CB5-DA6D-48B6-89D2-BAB47C5970D1}" type="slidenum">
              <a:rPr lang="th-TH" smtClean="0"/>
              <a:t>‹#›</a:t>
            </a:fld>
            <a:endParaRPr lang="th-TH"/>
          </a:p>
        </p:txBody>
      </p:sp>
      <p:sp>
        <p:nvSpPr>
          <p:cNvPr id="9" name="Content Placeholder 8"/>
          <p:cNvSpPr>
            <a:spLocks noGrp="1"/>
          </p:cNvSpPr>
          <p:nvPr>
            <p:ph sz="quarter" idx="13"/>
          </p:nvPr>
        </p:nvSpPr>
        <p:spPr>
          <a:xfrm>
            <a:off x="365760" y="1600200"/>
            <a:ext cx="4041648" cy="452628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smtClean="0"/>
              <a:t>คลิกเพื่อแก้ไขลักษณะชื่อเรื่องต้นแบบ</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7" name="Date Placeholder 6"/>
          <p:cNvSpPr>
            <a:spLocks noGrp="1"/>
          </p:cNvSpPr>
          <p:nvPr>
            <p:ph type="dt" sz="half" idx="10"/>
          </p:nvPr>
        </p:nvSpPr>
        <p:spPr/>
        <p:txBody>
          <a:bodyPr/>
          <a:lstStyle/>
          <a:p>
            <a:fld id="{1B1C1717-ADFB-4CB9-A8EC-8668F64462DF}" type="datetimeFigureOut">
              <a:rPr lang="th-TH" smtClean="0"/>
              <a:t>18/10/61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F5E6CB5-DA6D-48B6-89D2-BAB47C5970D1}" type="slidenum">
              <a:rPr lang="th-TH" smtClean="0"/>
              <a:t>‹#›</a:t>
            </a:fld>
            <a:endParaRPr lang="th-TH"/>
          </a:p>
        </p:txBody>
      </p:sp>
      <p:sp>
        <p:nvSpPr>
          <p:cNvPr id="11" name="Content Placeholder 10"/>
          <p:cNvSpPr>
            <a:spLocks noGrp="1"/>
          </p:cNvSpPr>
          <p:nvPr>
            <p:ph sz="quarter" idx="13"/>
          </p:nvPr>
        </p:nvSpPr>
        <p:spPr>
          <a:xfrm>
            <a:off x="457200" y="2212848"/>
            <a:ext cx="4041648" cy="391363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dirty="0"/>
          </a:p>
        </p:txBody>
      </p:sp>
      <p:sp>
        <p:nvSpPr>
          <p:cNvPr id="3" name="Date Placeholder 2"/>
          <p:cNvSpPr>
            <a:spLocks noGrp="1"/>
          </p:cNvSpPr>
          <p:nvPr>
            <p:ph type="dt" sz="half" idx="10"/>
          </p:nvPr>
        </p:nvSpPr>
        <p:spPr/>
        <p:txBody>
          <a:bodyPr/>
          <a:lstStyle/>
          <a:p>
            <a:fld id="{1B1C1717-ADFB-4CB9-A8EC-8668F64462DF}" type="datetimeFigureOut">
              <a:rPr lang="th-TH" smtClean="0"/>
              <a:t>18/10/61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1C1717-ADFB-4CB9-A8EC-8668F64462DF}" type="datetimeFigureOut">
              <a:rPr lang="th-TH" smtClean="0"/>
              <a:t>18/10/61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1B1C1717-ADFB-4CB9-A8EC-8668F64462DF}" type="datetimeFigureOut">
              <a:rPr lang="th-TH" smtClean="0"/>
              <a:t>18/10/61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th-TH" smtClean="0"/>
              <a:t>คลิกเพื่อแก้ไขลักษณะชื่อเรื่องต้นแบบ</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smtClean="0"/>
              <a:t>คลิกไอคอนเพื่อเพิ่มรูปภาพ</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1B1C1717-ADFB-4CB9-A8EC-8668F64462DF}" type="datetimeFigureOut">
              <a:rPr lang="th-TH" smtClean="0"/>
              <a:t>18/10/61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dirty="0"/>
          </a:p>
        </p:txBody>
      </p:sp>
      <p:sp>
        <p:nvSpPr>
          <p:cNvPr id="3" name="Vertical Text Placeholder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1B1C1717-ADFB-4CB9-A8EC-8668F64462DF}" type="datetimeFigureOut">
              <a:rPr lang="th-TH" smtClean="0"/>
              <a:t>18/10/61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1B1C1717-ADFB-4CB9-A8EC-8668F64462DF}" type="datetimeFigureOut">
              <a:rPr lang="th-TH" smtClean="0"/>
              <a:t>18/10/61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F5E6CB5-DA6D-48B6-89D2-BAB47C5970D1}"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1B1C1717-ADFB-4CB9-A8EC-8668F64462DF}" type="datetimeFigureOut">
              <a:rPr lang="th-TH" smtClean="0"/>
              <a:t>18/10/61</a:t>
            </a:fld>
            <a:endParaRPr lang="th-TH"/>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th-TH"/>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AF5E6CB5-DA6D-48B6-89D2-BAB47C5970D1}" type="slidenum">
              <a:rPr lang="th-TH" smtClean="0"/>
              <a:t>‹#›</a:t>
            </a:fld>
            <a:endParaRPr lang="th-TH"/>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1"/>
          <p:cNvSpPr>
            <a:spLocks noGrp="1"/>
          </p:cNvSpPr>
          <p:nvPr>
            <p:ph type="ctrTitle"/>
          </p:nvPr>
        </p:nvSpPr>
        <p:spPr/>
        <p:txBody>
          <a:bodyPr>
            <a:normAutofit/>
          </a:bodyPr>
          <a:lstStyle/>
          <a:p>
            <a:r>
              <a:rPr lang="en-US" altLang="en-US" sz="3600" dirty="0" smtClean="0"/>
              <a:t>Health Psychology: Stress, Coping, and Well-Being</a:t>
            </a:r>
            <a:endParaRPr lang="en-IN" altLang="en-US" sz="3500" dirty="0" smtClean="0"/>
          </a:p>
        </p:txBody>
      </p:sp>
      <p:sp>
        <p:nvSpPr>
          <p:cNvPr id="2" name="ชื่อเรื่องรอง 1"/>
          <p:cNvSpPr>
            <a:spLocks noGrp="1"/>
          </p:cNvSpPr>
          <p:nvPr>
            <p:ph type="subTitle" idx="1"/>
          </p:nvPr>
        </p:nvSpPr>
        <p:spPr/>
        <p:txBody>
          <a:bodyPr/>
          <a:lstStyle/>
          <a:p>
            <a:r>
              <a:rPr lang="en-US" dirty="0" smtClean="0"/>
              <a:t>PY211/ PY200</a:t>
            </a:r>
          </a:p>
          <a:p>
            <a:r>
              <a:rPr lang="en-US" dirty="0" smtClean="0"/>
              <a:t>General Psychology</a:t>
            </a:r>
            <a:endParaRPr lang="th-TH" dirty="0"/>
          </a:p>
        </p:txBody>
      </p:sp>
    </p:spTree>
    <p:extLst>
      <p:ext uri="{BB962C8B-B14F-4D97-AF65-F5344CB8AC3E}">
        <p14:creationId xmlns:p14="http://schemas.microsoft.com/office/powerpoint/2010/main" val="1628292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1"/>
          <p:cNvSpPr>
            <a:spLocks noGrp="1"/>
          </p:cNvSpPr>
          <p:nvPr>
            <p:ph type="title"/>
          </p:nvPr>
        </p:nvSpPr>
        <p:spPr/>
        <p:txBody>
          <a:bodyPr/>
          <a:lstStyle/>
          <a:p>
            <a:r>
              <a:rPr lang="en-IN" altLang="en-US" smtClean="0"/>
              <a:t>Introduction</a:t>
            </a:r>
          </a:p>
        </p:txBody>
      </p:sp>
      <p:sp>
        <p:nvSpPr>
          <p:cNvPr id="16388" name="Content Placeholder 2"/>
          <p:cNvSpPr>
            <a:spLocks noGrp="1"/>
          </p:cNvSpPr>
          <p:nvPr>
            <p:ph idx="1"/>
          </p:nvPr>
        </p:nvSpPr>
        <p:spPr/>
        <p:txBody>
          <a:bodyPr>
            <a:normAutofit fontScale="92500" lnSpcReduction="10000"/>
          </a:bodyPr>
          <a:lstStyle/>
          <a:p>
            <a:r>
              <a:rPr lang="en-US" altLang="en-US" b="1" dirty="0" smtClean="0"/>
              <a:t>Health psychology: </a:t>
            </a:r>
            <a:endParaRPr lang="en-US" altLang="en-US" b="1" dirty="0" smtClean="0"/>
          </a:p>
          <a:p>
            <a:r>
              <a:rPr lang="en-US" altLang="en-US" dirty="0" smtClean="0"/>
              <a:t>Investigates </a:t>
            </a:r>
            <a:r>
              <a:rPr lang="en-US" altLang="en-US" dirty="0" smtClean="0"/>
              <a:t>the psychological factors related to wellness and illness, including the prevention, diagnosis, and treatment of medical </a:t>
            </a:r>
            <a:r>
              <a:rPr lang="en-US" altLang="en-US" dirty="0" smtClean="0"/>
              <a:t>problems</a:t>
            </a:r>
          </a:p>
          <a:p>
            <a:r>
              <a:rPr lang="en-AU" altLang="en-US" dirty="0" smtClean="0"/>
              <a:t>Examine </a:t>
            </a:r>
            <a:r>
              <a:rPr lang="en-AU" altLang="en-US" dirty="0"/>
              <a:t>the psychological principles underlying treatments for disease and </a:t>
            </a:r>
            <a:r>
              <a:rPr lang="en-AU" altLang="en-US" dirty="0" smtClean="0"/>
              <a:t>illness</a:t>
            </a:r>
          </a:p>
          <a:p>
            <a:r>
              <a:rPr lang="en-AU" altLang="en-US" dirty="0"/>
              <a:t>Prevention - how healthier </a:t>
            </a:r>
            <a:r>
              <a:rPr lang="en-AU" altLang="en-US" dirty="0" smtClean="0"/>
              <a:t>behaviour </a:t>
            </a:r>
            <a:r>
              <a:rPr lang="en-AU" altLang="en-US" dirty="0"/>
              <a:t>can help people avoid and reduce health problems such as stress and heart </a:t>
            </a:r>
            <a:r>
              <a:rPr lang="en-AU" altLang="en-US" dirty="0" smtClean="0"/>
              <a:t>disease</a:t>
            </a:r>
          </a:p>
          <a:p>
            <a:r>
              <a:rPr lang="en-AU" altLang="en-US" dirty="0" smtClean="0"/>
              <a:t>*body-mind issue </a:t>
            </a:r>
          </a:p>
          <a:p>
            <a:r>
              <a:rPr lang="en-AU" altLang="en-US" dirty="0" smtClean="0"/>
              <a:t>Immune system - </a:t>
            </a:r>
            <a:r>
              <a:rPr lang="en-AU" dirty="0"/>
              <a:t>the complex system of organs, glands, and cells that constitute our bodies’ natural line of </a:t>
            </a:r>
            <a:r>
              <a:rPr lang="en-AU" dirty="0" err="1"/>
              <a:t>defense</a:t>
            </a:r>
            <a:r>
              <a:rPr lang="en-AU" dirty="0"/>
              <a:t> in fighting </a:t>
            </a:r>
            <a:r>
              <a:rPr lang="en-AU" dirty="0" smtClean="0"/>
              <a:t>disease</a:t>
            </a:r>
            <a:endParaRPr lang="en-US" altLang="en-US" dirty="0" smtClean="0"/>
          </a:p>
        </p:txBody>
      </p:sp>
    </p:spTree>
    <p:extLst>
      <p:ext uri="{BB962C8B-B14F-4D97-AF65-F5344CB8AC3E}">
        <p14:creationId xmlns:p14="http://schemas.microsoft.com/office/powerpoint/2010/main" val="625960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AU" dirty="0"/>
              <a:t>Psychoneuroimmunology</a:t>
            </a:r>
            <a:endParaRPr lang="th-TH" dirty="0"/>
          </a:p>
        </p:txBody>
      </p:sp>
      <p:sp>
        <p:nvSpPr>
          <p:cNvPr id="3" name="ตัวแทนเนื้อหา 2"/>
          <p:cNvSpPr>
            <a:spLocks noGrp="1"/>
          </p:cNvSpPr>
          <p:nvPr>
            <p:ph idx="1"/>
          </p:nvPr>
        </p:nvSpPr>
        <p:spPr/>
        <p:txBody>
          <a:bodyPr/>
          <a:lstStyle/>
          <a:p>
            <a:r>
              <a:rPr lang="en-AU" dirty="0"/>
              <a:t>Psychoneuroimmunology (PNI): Study of the relationship among psychological factors, the immune system, and the </a:t>
            </a:r>
            <a:r>
              <a:rPr lang="en-AU" dirty="0" smtClean="0"/>
              <a:t>brain</a:t>
            </a:r>
          </a:p>
          <a:p>
            <a:r>
              <a:rPr lang="en-AU" dirty="0" smtClean="0"/>
              <a:t>Example - </a:t>
            </a:r>
            <a:r>
              <a:rPr lang="en-AU" dirty="0"/>
              <a:t>the existence of an association between a person’s emotional state and the success of the immune system in fighting disease</a:t>
            </a:r>
          </a:p>
        </p:txBody>
      </p:sp>
    </p:spTree>
    <p:extLst>
      <p:ext uri="{BB962C8B-B14F-4D97-AF65-F5344CB8AC3E}">
        <p14:creationId xmlns:p14="http://schemas.microsoft.com/office/powerpoint/2010/main" val="2694686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itle 1"/>
          <p:cNvSpPr>
            <a:spLocks noGrp="1"/>
          </p:cNvSpPr>
          <p:nvPr>
            <p:ph type="title"/>
          </p:nvPr>
        </p:nvSpPr>
        <p:spPr/>
        <p:txBody>
          <a:bodyPr>
            <a:normAutofit/>
          </a:bodyPr>
          <a:lstStyle/>
          <a:p>
            <a:pPr eaLnBrk="1" hangingPunct="1"/>
            <a:r>
              <a:rPr lang="en-US" altLang="en-US" sz="4300" smtClean="0"/>
              <a:t>Stress: Reacting to Threat and Challenge</a:t>
            </a:r>
          </a:p>
        </p:txBody>
      </p:sp>
      <p:sp>
        <p:nvSpPr>
          <p:cNvPr id="18436" name="Content Placeholder 2"/>
          <p:cNvSpPr>
            <a:spLocks noGrp="1"/>
          </p:cNvSpPr>
          <p:nvPr>
            <p:ph idx="1"/>
          </p:nvPr>
        </p:nvSpPr>
        <p:spPr/>
        <p:txBody>
          <a:bodyPr/>
          <a:lstStyle/>
          <a:p>
            <a:pPr eaLnBrk="1" hangingPunct="1"/>
            <a:r>
              <a:rPr lang="en-US" altLang="en-US" dirty="0" smtClean="0"/>
              <a:t>A person’s response to events that are threatening or challenging</a:t>
            </a:r>
          </a:p>
          <a:p>
            <a:pPr lvl="1" eaLnBrk="1" hangingPunct="1"/>
            <a:r>
              <a:rPr lang="en-US" altLang="en-US" sz="2400" dirty="0" smtClean="0"/>
              <a:t>Stressors </a:t>
            </a:r>
          </a:p>
          <a:p>
            <a:pPr lvl="2" eaLnBrk="1" hangingPunct="1"/>
            <a:r>
              <a:rPr lang="en-US" altLang="en-US" sz="2400" dirty="0" smtClean="0"/>
              <a:t>Circumstances and events in life </a:t>
            </a:r>
          </a:p>
          <a:p>
            <a:pPr lvl="2" eaLnBrk="1" hangingPunct="1"/>
            <a:r>
              <a:rPr lang="en-US" altLang="en-US" sz="2400" dirty="0" smtClean="0"/>
              <a:t>Stressors produce threats to our well-being</a:t>
            </a:r>
          </a:p>
          <a:p>
            <a:pPr lvl="1" eaLnBrk="1" hangingPunct="1"/>
            <a:r>
              <a:rPr lang="en-US" altLang="en-US" sz="2400" dirty="0" smtClean="0"/>
              <a:t>Daily life as</a:t>
            </a:r>
            <a:r>
              <a:rPr lang="en-US" altLang="en-US" sz="2400" dirty="0"/>
              <a:t> </a:t>
            </a:r>
            <a:r>
              <a:rPr lang="en-US" altLang="en-US" sz="2400" dirty="0" smtClean="0"/>
              <a:t>repeated sequence of</a:t>
            </a:r>
          </a:p>
          <a:p>
            <a:pPr lvl="2" eaLnBrk="1" hangingPunct="1"/>
            <a:r>
              <a:rPr lang="en-US" altLang="en-US" sz="2400" dirty="0" smtClean="0"/>
              <a:t>Perceiving a threat</a:t>
            </a:r>
          </a:p>
          <a:p>
            <a:pPr lvl="2" eaLnBrk="1" hangingPunct="1"/>
            <a:r>
              <a:rPr lang="en-US" altLang="en-US" sz="2400" dirty="0" smtClean="0"/>
              <a:t>Considering ways to cope</a:t>
            </a:r>
          </a:p>
          <a:p>
            <a:pPr lvl="2" eaLnBrk="1" hangingPunct="1"/>
            <a:r>
              <a:rPr lang="en-US" altLang="en-US" sz="2400" dirty="0" smtClean="0"/>
              <a:t>Adapting to the threat with greater or lesser success</a:t>
            </a:r>
          </a:p>
        </p:txBody>
      </p:sp>
    </p:spTree>
    <p:extLst>
      <p:ext uri="{BB962C8B-B14F-4D97-AF65-F5344CB8AC3E}">
        <p14:creationId xmlns:p14="http://schemas.microsoft.com/office/powerpoint/2010/main" val="12583751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p:cNvSpPr>
            <a:spLocks noGrp="1"/>
          </p:cNvSpPr>
          <p:nvPr>
            <p:ph type="title"/>
          </p:nvPr>
        </p:nvSpPr>
        <p:spPr/>
        <p:txBody>
          <a:bodyPr>
            <a:normAutofit/>
          </a:bodyPr>
          <a:lstStyle/>
          <a:p>
            <a:pPr eaLnBrk="1" hangingPunct="1"/>
            <a:r>
              <a:rPr lang="en-US" altLang="en-US" sz="4300" dirty="0" smtClean="0"/>
              <a:t>The Nature of Stressors: My Stress Is Your Pleasure</a:t>
            </a:r>
          </a:p>
        </p:txBody>
      </p:sp>
      <p:sp>
        <p:nvSpPr>
          <p:cNvPr id="19460" name="Content Placeholder 2"/>
          <p:cNvSpPr>
            <a:spLocks noGrp="1"/>
          </p:cNvSpPr>
          <p:nvPr>
            <p:ph idx="1"/>
          </p:nvPr>
        </p:nvSpPr>
        <p:spPr/>
        <p:txBody>
          <a:bodyPr>
            <a:noAutofit/>
          </a:bodyPr>
          <a:lstStyle/>
          <a:p>
            <a:pPr eaLnBrk="1" hangingPunct="1"/>
            <a:r>
              <a:rPr lang="en-US" altLang="en-US" sz="4000" dirty="0" smtClean="0"/>
              <a:t>Stress varies according to individuals</a:t>
            </a:r>
          </a:p>
          <a:p>
            <a:pPr lvl="1" eaLnBrk="1" hangingPunct="1"/>
            <a:r>
              <a:rPr lang="en-US" altLang="en-US" sz="2800" dirty="0" smtClean="0"/>
              <a:t>Bungee jumping example</a:t>
            </a:r>
          </a:p>
          <a:p>
            <a:pPr eaLnBrk="1" hangingPunct="1"/>
            <a:r>
              <a:rPr lang="en-US" altLang="en-US" sz="4000" dirty="0" smtClean="0"/>
              <a:t>For people to consider an event stressful, they must: </a:t>
            </a:r>
          </a:p>
          <a:p>
            <a:pPr lvl="1" eaLnBrk="1" hangingPunct="1"/>
            <a:r>
              <a:rPr lang="en-US" altLang="en-US" sz="2800" dirty="0" smtClean="0"/>
              <a:t>Perceive it as threatening or challenging </a:t>
            </a:r>
          </a:p>
          <a:p>
            <a:pPr lvl="1" eaLnBrk="1" hangingPunct="1"/>
            <a:r>
              <a:rPr lang="en-US" altLang="en-US" sz="2800" dirty="0" smtClean="0"/>
              <a:t>Lack all the resources to deal with it effectively</a:t>
            </a:r>
          </a:p>
        </p:txBody>
      </p:sp>
    </p:spTree>
    <p:extLst>
      <p:ext uri="{BB962C8B-B14F-4D97-AF65-F5344CB8AC3E}">
        <p14:creationId xmlns:p14="http://schemas.microsoft.com/office/powerpoint/2010/main" val="30471329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sz="4800" dirty="0" smtClean="0"/>
              <a:t>Transaction Model of Stress</a:t>
            </a:r>
            <a:endParaRPr lang="th-TH" sz="4800" dirty="0"/>
          </a:p>
        </p:txBody>
      </p:sp>
      <p:sp>
        <p:nvSpPr>
          <p:cNvPr id="3" name="ตัวแทนเนื้อหา 2"/>
          <p:cNvSpPr>
            <a:spLocks noGrp="1"/>
          </p:cNvSpPr>
          <p:nvPr>
            <p:ph idx="1"/>
          </p:nvPr>
        </p:nvSpPr>
        <p:spPr/>
        <p:txBody>
          <a:bodyPr>
            <a:normAutofit fontScale="92500"/>
          </a:bodyPr>
          <a:lstStyle/>
          <a:p>
            <a:r>
              <a:rPr lang="en-US" sz="2800" b="1" dirty="0" smtClean="0"/>
              <a:t>Transaction</a:t>
            </a:r>
            <a:r>
              <a:rPr lang="th-TH" sz="2800" dirty="0" smtClean="0"/>
              <a:t> </a:t>
            </a:r>
            <a:r>
              <a:rPr lang="en-US" sz="2800" dirty="0" smtClean="0"/>
              <a:t>– perception of potential stressors</a:t>
            </a:r>
          </a:p>
          <a:p>
            <a:r>
              <a:rPr lang="en-US" sz="2800" b="1" dirty="0" smtClean="0"/>
              <a:t>Threat appraisal process </a:t>
            </a:r>
            <a:r>
              <a:rPr lang="en-US" sz="2800" dirty="0" smtClean="0"/>
              <a:t>–  the evaluation of potential stressors in term of their threat potential and our ability to cope with them.</a:t>
            </a:r>
          </a:p>
          <a:p>
            <a:r>
              <a:rPr lang="en-US" sz="2800" dirty="0" smtClean="0"/>
              <a:t>Three appraisals of the potential stressor</a:t>
            </a:r>
          </a:p>
          <a:p>
            <a:pPr lvl="1"/>
            <a:r>
              <a:rPr lang="en-US" sz="2400" b="1" u="sng" dirty="0" smtClean="0"/>
              <a:t>Primary appraisal </a:t>
            </a:r>
            <a:r>
              <a:rPr lang="en-US" sz="2400" dirty="0" smtClean="0"/>
              <a:t>– determine if the stressor is a threat</a:t>
            </a:r>
          </a:p>
          <a:p>
            <a:pPr lvl="1"/>
            <a:r>
              <a:rPr lang="en-US" sz="2400" b="1" u="sng" dirty="0" smtClean="0"/>
              <a:t>Secondary appraisal </a:t>
            </a:r>
            <a:r>
              <a:rPr lang="en-US" sz="2400" dirty="0" smtClean="0"/>
              <a:t>– the individual is capable of coping with the threat</a:t>
            </a:r>
          </a:p>
          <a:p>
            <a:pPr lvl="1"/>
            <a:r>
              <a:rPr lang="en-US" sz="2400" b="1" u="sng" dirty="0" smtClean="0"/>
              <a:t>Cognitive reappraisal </a:t>
            </a:r>
            <a:r>
              <a:rPr lang="en-US" sz="2400" dirty="0" smtClean="0"/>
              <a:t>– draws on the information from the first two appraisals  to determine whether the stressor is a real stressor</a:t>
            </a:r>
            <a:endParaRPr lang="th-TH" sz="2400" dirty="0"/>
          </a:p>
        </p:txBody>
      </p:sp>
    </p:spTree>
    <p:extLst>
      <p:ext uri="{BB962C8B-B14F-4D97-AF65-F5344CB8AC3E}">
        <p14:creationId xmlns:p14="http://schemas.microsoft.com/office/powerpoint/2010/main" val="452655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Perception of Threat</a:t>
            </a:r>
            <a:endParaRPr lang="th-TH" dirty="0"/>
          </a:p>
        </p:txBody>
      </p:sp>
      <p:pic>
        <p:nvPicPr>
          <p:cNvPr id="1026" name="Picture 2" descr="D:\SPD\TU102\Transaction mod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600200"/>
            <a:ext cx="60960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293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6200" y="76200"/>
            <a:ext cx="9028113" cy="6629400"/>
          </a:xfrm>
        </p:spPr>
      </p:pic>
    </p:spTree>
    <p:extLst>
      <p:ext uri="{BB962C8B-B14F-4D97-AF65-F5344CB8AC3E}">
        <p14:creationId xmlns:p14="http://schemas.microsoft.com/office/powerpoint/2010/main" val="2061398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a:spLocks noGrp="1"/>
          </p:cNvSpPr>
          <p:nvPr>
            <p:ph type="title"/>
          </p:nvPr>
        </p:nvSpPr>
        <p:spPr>
          <a:xfrm>
            <a:off x="457200" y="0"/>
            <a:ext cx="8229600" cy="1371600"/>
          </a:xfrm>
        </p:spPr>
        <p:txBody>
          <a:bodyPr/>
          <a:lstStyle/>
          <a:p>
            <a:pPr eaLnBrk="1" hangingPunct="1"/>
            <a:r>
              <a:rPr lang="en-US" altLang="en-US" dirty="0" smtClean="0"/>
              <a:t>Categorizing Stressors</a:t>
            </a:r>
          </a:p>
        </p:txBody>
      </p:sp>
      <p:grpSp>
        <p:nvGrpSpPr>
          <p:cNvPr id="16" name="Group 15"/>
          <p:cNvGrpSpPr>
            <a:grpSpLocks/>
          </p:cNvGrpSpPr>
          <p:nvPr/>
        </p:nvGrpSpPr>
        <p:grpSpPr bwMode="auto">
          <a:xfrm>
            <a:off x="792298" y="1548758"/>
            <a:ext cx="7273181" cy="1362028"/>
            <a:chOff x="611560" y="2176699"/>
            <a:chExt cx="7272361" cy="1361877"/>
          </a:xfrm>
        </p:grpSpPr>
        <p:sp>
          <p:nvSpPr>
            <p:cNvPr id="17" name="Freeform 16"/>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2000" dirty="0">
                  <a:cs typeface="Times New Roman" pitchFamily="18" charset="0"/>
                </a:rPr>
                <a:t>Strong stressors that </a:t>
              </a:r>
              <a:r>
                <a:rPr lang="en-US" sz="2000" dirty="0" smtClean="0">
                  <a:cs typeface="Times New Roman" pitchFamily="18" charset="0"/>
                </a:rPr>
                <a:t>occur </a:t>
              </a:r>
              <a:r>
                <a:rPr lang="en-US" sz="2000" dirty="0">
                  <a:cs typeface="Times New Roman" pitchFamily="18" charset="0"/>
                </a:rPr>
                <a:t>suddenly and typically affect many people at </a:t>
              </a:r>
              <a:r>
                <a:rPr lang="en-US" sz="2000" dirty="0" smtClean="0">
                  <a:cs typeface="Times New Roman" pitchFamily="18" charset="0"/>
                </a:rPr>
                <a:t>once - earthquake</a:t>
              </a:r>
              <a:endParaRPr lang="en-US" sz="2000" dirty="0">
                <a:cs typeface="Times New Roman" pitchFamily="18" charset="0"/>
              </a:endParaRPr>
            </a:p>
          </p:txBody>
        </p:sp>
        <p:sp>
          <p:nvSpPr>
            <p:cNvPr id="18" name="Freeform 17"/>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Cataclysmic events</a:t>
              </a:r>
              <a:endParaRPr lang="en-US" sz="2200" dirty="0">
                <a:cs typeface="Times New Roman" panose="02020603050405020304" pitchFamily="18" charset="0"/>
              </a:endParaRPr>
            </a:p>
          </p:txBody>
        </p:sp>
      </p:grpSp>
      <p:grpSp>
        <p:nvGrpSpPr>
          <p:cNvPr id="23" name="Group 22"/>
          <p:cNvGrpSpPr>
            <a:grpSpLocks/>
          </p:cNvGrpSpPr>
          <p:nvPr/>
        </p:nvGrpSpPr>
        <p:grpSpPr bwMode="auto">
          <a:xfrm>
            <a:off x="792296" y="3100143"/>
            <a:ext cx="7273181" cy="1362028"/>
            <a:chOff x="611560" y="2176699"/>
            <a:chExt cx="7272361" cy="1361877"/>
          </a:xfrm>
        </p:grpSpPr>
        <p:sp>
          <p:nvSpPr>
            <p:cNvPr id="24" name="Freeform 23"/>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1600" dirty="0">
                  <a:cs typeface="Times New Roman" pitchFamily="18" charset="0"/>
                </a:rPr>
                <a:t>Major life events, that have immediate negative consequences that generally fade with </a:t>
              </a:r>
              <a:r>
                <a:rPr lang="en-US" sz="1600" dirty="0" smtClean="0">
                  <a:cs typeface="Times New Roman" pitchFamily="18" charset="0"/>
                </a:rPr>
                <a:t>time – death of parents or spouse, lose job, personal failure, getting married</a:t>
              </a:r>
              <a:endParaRPr lang="en-US" sz="1600" dirty="0">
                <a:cs typeface="Times New Roman" pitchFamily="18" charset="0"/>
              </a:endParaRPr>
            </a:p>
          </p:txBody>
        </p:sp>
        <p:sp>
          <p:nvSpPr>
            <p:cNvPr id="25" name="Freeform 24"/>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a:cs typeface="Times New Roman" panose="02020603050405020304" pitchFamily="18" charset="0"/>
                </a:rPr>
                <a:t>Personal stressors</a:t>
              </a:r>
            </a:p>
          </p:txBody>
        </p:sp>
      </p:grpSp>
      <p:grpSp>
        <p:nvGrpSpPr>
          <p:cNvPr id="26" name="Group 25"/>
          <p:cNvGrpSpPr>
            <a:grpSpLocks/>
          </p:cNvGrpSpPr>
          <p:nvPr/>
        </p:nvGrpSpPr>
        <p:grpSpPr bwMode="auto">
          <a:xfrm>
            <a:off x="792295" y="4614069"/>
            <a:ext cx="7273181" cy="1362028"/>
            <a:chOff x="611560" y="2176699"/>
            <a:chExt cx="7272361" cy="1361877"/>
          </a:xfrm>
        </p:grpSpPr>
        <p:sp>
          <p:nvSpPr>
            <p:cNvPr id="27" name="Freeform 26"/>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1800" dirty="0">
                  <a:cs typeface="Times New Roman" pitchFamily="18" charset="0"/>
                </a:rPr>
                <a:t>Everyday annoyances that cause minor irritation and may have long-term ill </a:t>
              </a:r>
              <a:r>
                <a:rPr lang="en-US" sz="1800" dirty="0" smtClean="0">
                  <a:cs typeface="Times New Roman" pitchFamily="18" charset="0"/>
                </a:rPr>
                <a:t>effects – daily hassles</a:t>
              </a:r>
              <a:endParaRPr lang="en-US" sz="1800" dirty="0">
                <a:cs typeface="Times New Roman" pitchFamily="18" charset="0"/>
              </a:endParaRPr>
            </a:p>
          </p:txBody>
        </p:sp>
        <p:sp>
          <p:nvSpPr>
            <p:cNvPr id="28" name="Freeform 27"/>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a:cs typeface="Times New Roman" panose="02020603050405020304" pitchFamily="18" charset="0"/>
                </a:rPr>
                <a:t>Background stressors</a:t>
              </a:r>
            </a:p>
          </p:txBody>
        </p:sp>
      </p:grpSp>
    </p:spTree>
    <p:extLst>
      <p:ext uri="{BB962C8B-B14F-4D97-AF65-F5344CB8AC3E}">
        <p14:creationId xmlns:p14="http://schemas.microsoft.com/office/powerpoint/2010/main" val="9183297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ltLang="en-US" smtClean="0"/>
              <a:t>Categorizing Stressors</a:t>
            </a:r>
          </a:p>
        </p:txBody>
      </p:sp>
      <p:sp>
        <p:nvSpPr>
          <p:cNvPr id="21507" name="Content Placeholder 2"/>
          <p:cNvSpPr>
            <a:spLocks noGrp="1"/>
          </p:cNvSpPr>
          <p:nvPr>
            <p:ph idx="1"/>
          </p:nvPr>
        </p:nvSpPr>
        <p:spPr/>
        <p:txBody>
          <a:bodyPr>
            <a:normAutofit/>
          </a:bodyPr>
          <a:lstStyle/>
          <a:p>
            <a:pPr defTabSz="800100" eaLnBrk="1" hangingPunct="1">
              <a:lnSpc>
                <a:spcPct val="90000"/>
              </a:lnSpc>
            </a:pPr>
            <a:r>
              <a:rPr lang="en-US" altLang="en-US" sz="2800" b="1" dirty="0" smtClean="0"/>
              <a:t>Posttraumatic stress disorder (PTSD)</a:t>
            </a:r>
            <a:r>
              <a:rPr lang="en-US" altLang="en-US" sz="2800" dirty="0" smtClean="0"/>
              <a:t>: Victims of major catastrophes or strong personal stressors feel long-lasting effects that may </a:t>
            </a:r>
            <a:r>
              <a:rPr lang="en-US" altLang="en-US" sz="2800" dirty="0" smtClean="0"/>
              <a:t>include</a:t>
            </a:r>
          </a:p>
          <a:p>
            <a:pPr defTabSz="800100" eaLnBrk="1" hangingPunct="1">
              <a:lnSpc>
                <a:spcPct val="90000"/>
              </a:lnSpc>
            </a:pPr>
            <a:r>
              <a:rPr lang="en-US" altLang="en-US" sz="2800" dirty="0" smtClean="0"/>
              <a:t>Re-experiencing </a:t>
            </a:r>
            <a:r>
              <a:rPr lang="en-US" altLang="en-US" sz="2800" dirty="0" smtClean="0"/>
              <a:t>the event in vivid flashbacks or dreams</a:t>
            </a:r>
          </a:p>
        </p:txBody>
      </p:sp>
    </p:spTree>
    <p:extLst>
      <p:ext uri="{BB962C8B-B14F-4D97-AF65-F5344CB8AC3E}">
        <p14:creationId xmlns:p14="http://schemas.microsoft.com/office/powerpoint/2010/main" val="13909525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itle 1"/>
          <p:cNvSpPr>
            <a:spLocks noGrp="1"/>
          </p:cNvSpPr>
          <p:nvPr>
            <p:ph type="title"/>
          </p:nvPr>
        </p:nvSpPr>
        <p:spPr/>
        <p:txBody>
          <a:bodyPr/>
          <a:lstStyle/>
          <a:p>
            <a:pPr eaLnBrk="1" hangingPunct="1"/>
            <a:r>
              <a:rPr lang="en-US" altLang="en-US" dirty="0" smtClean="0"/>
              <a:t>The High Cost of Stress</a:t>
            </a:r>
          </a:p>
        </p:txBody>
      </p:sp>
      <p:sp>
        <p:nvSpPr>
          <p:cNvPr id="22532" name="Content Placeholder 2"/>
          <p:cNvSpPr>
            <a:spLocks noGrp="1"/>
          </p:cNvSpPr>
          <p:nvPr>
            <p:ph idx="1"/>
          </p:nvPr>
        </p:nvSpPr>
        <p:spPr/>
        <p:txBody>
          <a:bodyPr>
            <a:normAutofit fontScale="92500"/>
          </a:bodyPr>
          <a:lstStyle/>
          <a:p>
            <a:pPr eaLnBrk="1" hangingPunct="1"/>
            <a:r>
              <a:rPr lang="en-US" altLang="en-US" dirty="0" smtClean="0"/>
              <a:t>Stress produces both biological and psychological </a:t>
            </a:r>
            <a:r>
              <a:rPr lang="en-US" altLang="en-US" dirty="0" smtClean="0"/>
              <a:t>consequences</a:t>
            </a:r>
          </a:p>
          <a:p>
            <a:r>
              <a:rPr lang="en-AU" altLang="en-US" dirty="0"/>
              <a:t>Exposure to stressors generates a rise in hormone secretions by the adrenal glands, an increase in heart rate and blood pressure, and changes in how well the skin conducts electrical </a:t>
            </a:r>
            <a:r>
              <a:rPr lang="en-AU" altLang="en-US" dirty="0" smtClean="0"/>
              <a:t>impulses</a:t>
            </a:r>
          </a:p>
          <a:p>
            <a:r>
              <a:rPr lang="en-AU" altLang="en-US" dirty="0"/>
              <a:t>On a short-term basis, these responses may be adaptive because they produce an “emergency reaction” in which the body prepares to defend itself through activation of the sympathetic nervous </a:t>
            </a:r>
            <a:r>
              <a:rPr lang="en-AU" altLang="en-US" dirty="0" smtClean="0"/>
              <a:t>system</a:t>
            </a:r>
            <a:endParaRPr lang="th-TH" altLang="en-US" dirty="0" smtClean="0"/>
          </a:p>
          <a:p>
            <a:r>
              <a:rPr lang="en-US" dirty="0"/>
              <a:t>Those responses may allow more effective coping with the stressful situation</a:t>
            </a:r>
            <a:endParaRPr lang="en-US" altLang="en-US" dirty="0" smtClean="0"/>
          </a:p>
        </p:txBody>
      </p:sp>
    </p:spTree>
    <p:extLst>
      <p:ext uri="{BB962C8B-B14F-4D97-AF65-F5344CB8AC3E}">
        <p14:creationId xmlns:p14="http://schemas.microsoft.com/office/powerpoint/2010/main" val="35355239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altLang="en-US" dirty="0"/>
              <a:t>The High Cost of Stress</a:t>
            </a:r>
            <a:endParaRPr lang="th-TH" dirty="0"/>
          </a:p>
        </p:txBody>
      </p:sp>
      <p:sp>
        <p:nvSpPr>
          <p:cNvPr id="3" name="ตัวแทนเนื้อหา 2"/>
          <p:cNvSpPr>
            <a:spLocks noGrp="1"/>
          </p:cNvSpPr>
          <p:nvPr>
            <p:ph idx="1"/>
          </p:nvPr>
        </p:nvSpPr>
        <p:spPr/>
        <p:txBody>
          <a:bodyPr/>
          <a:lstStyle/>
          <a:p>
            <a:r>
              <a:rPr lang="en-AU" dirty="0"/>
              <a:t>continued exposure to stress results in a decline in the body’s overall level of biological functioning because of the constant secretion of stress-related hormones.</a:t>
            </a:r>
            <a:endParaRPr lang="th-TH" dirty="0" smtClean="0"/>
          </a:p>
          <a:p>
            <a:r>
              <a:rPr lang="en-AU" b="1" dirty="0" smtClean="0"/>
              <a:t>Psychophysiological </a:t>
            </a:r>
            <a:r>
              <a:rPr lang="en-AU" b="1" dirty="0"/>
              <a:t>disorders</a:t>
            </a:r>
            <a:r>
              <a:rPr lang="en-AU" dirty="0"/>
              <a:t>: Medical problems influenced by an interaction of psychological, emotional, and physical difficulties</a:t>
            </a:r>
          </a:p>
          <a:p>
            <a:r>
              <a:rPr lang="en-AU" dirty="0"/>
              <a:t>Stress affects us in multiple ways</a:t>
            </a:r>
          </a:p>
          <a:p>
            <a:r>
              <a:rPr lang="en-AU" dirty="0"/>
              <a:t>Increases the risk of illness</a:t>
            </a:r>
          </a:p>
          <a:p>
            <a:r>
              <a:rPr lang="en-AU" dirty="0"/>
              <a:t>May hurt our ability to recover from diseases</a:t>
            </a:r>
          </a:p>
          <a:p>
            <a:r>
              <a:rPr lang="en-AU" dirty="0"/>
              <a:t>Reduces our ability to cope with future stress</a:t>
            </a:r>
          </a:p>
          <a:p>
            <a:endParaRPr lang="th-TH" dirty="0"/>
          </a:p>
        </p:txBody>
      </p:sp>
    </p:spTree>
    <p:extLst>
      <p:ext uri="{BB962C8B-B14F-4D97-AF65-F5344CB8AC3E}">
        <p14:creationId xmlns:p14="http://schemas.microsoft.com/office/powerpoint/2010/main" val="3497738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fontAlgn="auto" hangingPunct="1">
              <a:spcAft>
                <a:spcPts val="0"/>
              </a:spcAft>
              <a:defRPr/>
            </a:pPr>
            <a:r>
              <a:rPr lang="en-US" sz="4000" dirty="0"/>
              <a:t>The General Adaptation Syndrome Model: The Course of Stress</a:t>
            </a:r>
          </a:p>
        </p:txBody>
      </p:sp>
      <p:sp>
        <p:nvSpPr>
          <p:cNvPr id="23556" name="Content Placeholder 2"/>
          <p:cNvSpPr>
            <a:spLocks noGrp="1"/>
          </p:cNvSpPr>
          <p:nvPr>
            <p:ph idx="1"/>
          </p:nvPr>
        </p:nvSpPr>
        <p:spPr/>
        <p:txBody>
          <a:bodyPr/>
          <a:lstStyle/>
          <a:p>
            <a:pPr eaLnBrk="1" hangingPunct="1"/>
            <a:r>
              <a:rPr lang="en-US" altLang="en-US" dirty="0" smtClean="0"/>
              <a:t>Theory developed by </a:t>
            </a:r>
            <a:r>
              <a:rPr lang="en-US" altLang="en-US" dirty="0" err="1" smtClean="0"/>
              <a:t>Selye</a:t>
            </a:r>
            <a:endParaRPr lang="en-US" altLang="en-US" dirty="0" smtClean="0"/>
          </a:p>
          <a:p>
            <a:pPr eaLnBrk="1" hangingPunct="1"/>
            <a:r>
              <a:rPr lang="en-US" altLang="en-US" dirty="0" smtClean="0"/>
              <a:t>Physiological response to stress follows the same set pattern regardless of the cause of stress</a:t>
            </a:r>
          </a:p>
          <a:p>
            <a:pPr eaLnBrk="1" hangingPunct="1"/>
            <a:r>
              <a:rPr lang="en-US" altLang="en-US" dirty="0" smtClean="0"/>
              <a:t>Consists of three phases</a:t>
            </a:r>
          </a:p>
          <a:p>
            <a:pPr lvl="1" eaLnBrk="1" hangingPunct="1"/>
            <a:r>
              <a:rPr lang="en-US" altLang="en-US" sz="2400" dirty="0" smtClean="0"/>
              <a:t>Alarm and mobilization</a:t>
            </a:r>
          </a:p>
          <a:p>
            <a:pPr lvl="1" eaLnBrk="1" hangingPunct="1"/>
            <a:r>
              <a:rPr lang="en-US" altLang="en-US" sz="2400" dirty="0" smtClean="0"/>
              <a:t>Resistance</a:t>
            </a:r>
          </a:p>
          <a:p>
            <a:pPr lvl="1" eaLnBrk="1" hangingPunct="1"/>
            <a:r>
              <a:rPr lang="en-US" altLang="en-US" sz="2400" dirty="0" smtClean="0"/>
              <a:t>Exhaustion</a:t>
            </a:r>
          </a:p>
        </p:txBody>
      </p:sp>
    </p:spTree>
    <p:extLst>
      <p:ext uri="{BB962C8B-B14F-4D97-AF65-F5344CB8AC3E}">
        <p14:creationId xmlns:p14="http://schemas.microsoft.com/office/powerpoint/2010/main" val="18393002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sz="4400" b="1" dirty="0" smtClean="0"/>
              <a:t>Alarm Reaction of the </a:t>
            </a:r>
            <a:r>
              <a:rPr lang="en-US" sz="4400" b="1" dirty="0" smtClean="0"/>
              <a:t>GAS</a:t>
            </a:r>
            <a:endParaRPr lang="en-US" sz="4400" b="1" dirty="0" smtClean="0"/>
          </a:p>
        </p:txBody>
      </p:sp>
      <p:sp>
        <p:nvSpPr>
          <p:cNvPr id="30723" name="Rectangle 3"/>
          <p:cNvSpPr>
            <a:spLocks noGrp="1" noChangeArrowheads="1"/>
          </p:cNvSpPr>
          <p:nvPr>
            <p:ph idx="1"/>
          </p:nvPr>
        </p:nvSpPr>
        <p:spPr/>
        <p:txBody>
          <a:bodyPr>
            <a:normAutofit fontScale="70000" lnSpcReduction="20000"/>
          </a:bodyPr>
          <a:lstStyle/>
          <a:p>
            <a:pPr eaLnBrk="1" hangingPunct="1"/>
            <a:r>
              <a:rPr lang="en-US" sz="2800" dirty="0" smtClean="0"/>
              <a:t>Triggered by perception of a stressor</a:t>
            </a:r>
          </a:p>
          <a:p>
            <a:pPr eaLnBrk="1" hangingPunct="1"/>
            <a:r>
              <a:rPr lang="en-US" sz="2800" dirty="0" smtClean="0"/>
              <a:t>Arouses the body</a:t>
            </a:r>
          </a:p>
          <a:p>
            <a:r>
              <a:rPr lang="en-US" sz="2800" dirty="0"/>
              <a:t>When we are surprised or threatened, we have an immediate physical reaction, often called the </a:t>
            </a:r>
            <a:r>
              <a:rPr lang="en-US" sz="2800" b="1" dirty="0"/>
              <a:t>Fight-or-Flight reaction</a:t>
            </a:r>
            <a:r>
              <a:rPr lang="en-US" sz="2800" dirty="0"/>
              <a:t>. </a:t>
            </a:r>
            <a:endParaRPr lang="en-US" sz="2800" dirty="0" smtClean="0"/>
          </a:p>
          <a:p>
            <a:r>
              <a:rPr lang="en-US" sz="2800" dirty="0" smtClean="0"/>
              <a:t>This </a:t>
            </a:r>
            <a:r>
              <a:rPr lang="en-US" sz="2800" dirty="0"/>
              <a:t>prepares the body for life-threatening situations, channeling away resources from such as the digestive and immune system to more immediate muscular and emotional needs. </a:t>
            </a:r>
            <a:endParaRPr lang="en-US" sz="2800" dirty="0" smtClean="0"/>
          </a:p>
          <a:p>
            <a:r>
              <a:rPr lang="en-US" sz="2800" dirty="0" smtClean="0"/>
              <a:t>This </a:t>
            </a:r>
            <a:r>
              <a:rPr lang="en-US" sz="2800" dirty="0"/>
              <a:t>leads to the immune system being depressed, making us susceptible to disease. </a:t>
            </a:r>
            <a:endParaRPr lang="en-US" sz="2800" dirty="0" smtClean="0"/>
          </a:p>
          <a:p>
            <a:r>
              <a:rPr lang="en-GB" sz="2800" dirty="0"/>
              <a:t>The sympathetic ANS activation leads to an increased adrenaline and noradrenalin being secreted from the adrenal medulla </a:t>
            </a:r>
            <a:endParaRPr lang="en-US" sz="2800" dirty="0" smtClean="0"/>
          </a:p>
          <a:p>
            <a:pPr eaLnBrk="1" hangingPunct="1"/>
            <a:r>
              <a:rPr lang="en-US" sz="2800" dirty="0" smtClean="0"/>
              <a:t>Corticosteroids help protect the body</a:t>
            </a:r>
          </a:p>
          <a:p>
            <a:pPr lvl="1" eaLnBrk="1" hangingPunct="1"/>
            <a:r>
              <a:rPr lang="en-US" sz="2900" dirty="0" smtClean="0"/>
              <a:t>Combat allergic reactions and produce inflammation</a:t>
            </a:r>
          </a:p>
          <a:p>
            <a:pPr lvl="1" eaLnBrk="1" hangingPunct="1"/>
            <a:r>
              <a:rPr lang="en-US" sz="2900" dirty="0" smtClean="0"/>
              <a:t>Essential for cognitive performance</a:t>
            </a:r>
          </a:p>
        </p:txBody>
      </p:sp>
    </p:spTree>
    <p:extLst>
      <p:ext uri="{BB962C8B-B14F-4D97-AF65-F5344CB8AC3E}">
        <p14:creationId xmlns:p14="http://schemas.microsoft.com/office/powerpoint/2010/main" val="2013881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1005"/>
          <p:cNvPicPr>
            <a:picLocks noChangeAspect="1" noChangeArrowheads="1"/>
          </p:cNvPicPr>
          <p:nvPr/>
        </p:nvPicPr>
        <p:blipFill>
          <a:blip r:embed="rId3" cstate="print"/>
          <a:srcRect/>
          <a:stretch>
            <a:fillRect/>
          </a:stretch>
        </p:blipFill>
        <p:spPr bwMode="auto">
          <a:xfrm>
            <a:off x="273050" y="1143000"/>
            <a:ext cx="8597900" cy="5602288"/>
          </a:xfrm>
          <a:prstGeom prst="rect">
            <a:avLst/>
          </a:prstGeom>
          <a:noFill/>
          <a:ln w="9525">
            <a:noFill/>
            <a:miter lim="800000"/>
            <a:headEnd/>
            <a:tailEnd/>
          </a:ln>
        </p:spPr>
      </p:pic>
      <p:sp>
        <p:nvSpPr>
          <p:cNvPr id="31747" name="Rectangle 2"/>
          <p:cNvSpPr>
            <a:spLocks noGrp="1" noChangeArrowheads="1"/>
          </p:cNvSpPr>
          <p:nvPr>
            <p:ph type="title"/>
          </p:nvPr>
        </p:nvSpPr>
        <p:spPr>
          <a:xfrm>
            <a:off x="457200" y="0"/>
            <a:ext cx="8229600" cy="1219200"/>
          </a:xfrm>
        </p:spPr>
        <p:txBody>
          <a:bodyPr/>
          <a:lstStyle/>
          <a:p>
            <a:pPr eaLnBrk="1" hangingPunct="1"/>
            <a:r>
              <a:rPr lang="en-US" sz="3600" b="1" dirty="0" smtClean="0"/>
              <a:t>Stress and the Endocrine System</a:t>
            </a:r>
          </a:p>
        </p:txBody>
      </p:sp>
    </p:spTree>
    <p:extLst>
      <p:ext uri="{BB962C8B-B14F-4D97-AF65-F5344CB8AC3E}">
        <p14:creationId xmlns:p14="http://schemas.microsoft.com/office/powerpoint/2010/main" val="2080685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z="4000" b="1" dirty="0" smtClean="0"/>
              <a:t>Resistance Stage of the </a:t>
            </a:r>
            <a:r>
              <a:rPr lang="en-US" sz="4000" b="1" dirty="0" smtClean="0"/>
              <a:t>GAS</a:t>
            </a:r>
            <a:endParaRPr lang="en-US" sz="4000" b="1" dirty="0" smtClean="0"/>
          </a:p>
        </p:txBody>
      </p:sp>
      <p:sp>
        <p:nvSpPr>
          <p:cNvPr id="33795" name="Rectangle 3"/>
          <p:cNvSpPr>
            <a:spLocks noGrp="1" noChangeArrowheads="1"/>
          </p:cNvSpPr>
          <p:nvPr>
            <p:ph type="body" idx="1"/>
          </p:nvPr>
        </p:nvSpPr>
        <p:spPr>
          <a:xfrm>
            <a:off x="457200" y="1600200"/>
            <a:ext cx="8382000" cy="4781128"/>
          </a:xfrm>
        </p:spPr>
        <p:txBody>
          <a:bodyPr>
            <a:normAutofit fontScale="92500"/>
          </a:bodyPr>
          <a:lstStyle/>
          <a:p>
            <a:r>
              <a:rPr lang="en-US" sz="2800" dirty="0"/>
              <a:t>If alarm reaction mobilizes the body and the stressor is not removed</a:t>
            </a:r>
          </a:p>
          <a:p>
            <a:r>
              <a:rPr lang="en-US" sz="2800" dirty="0"/>
              <a:t>Endocrine and sympathetic activity continues higher than normal</a:t>
            </a:r>
          </a:p>
          <a:p>
            <a:r>
              <a:rPr lang="en-US" sz="2800" dirty="0" smtClean="0"/>
              <a:t>As </a:t>
            </a:r>
            <a:r>
              <a:rPr lang="en-US" sz="2800" dirty="0"/>
              <a:t>we become used to the stress levels, we initially become more resistance to disease, which leads us to believe we can easily adapt to these more stressful situations. </a:t>
            </a:r>
            <a:endParaRPr lang="en-US" sz="2800" dirty="0" smtClean="0"/>
          </a:p>
          <a:p>
            <a:r>
              <a:rPr lang="en-US" sz="2800" dirty="0" smtClean="0"/>
              <a:t>However</a:t>
            </a:r>
            <a:r>
              <a:rPr lang="en-US" sz="2800" dirty="0"/>
              <a:t>, this is only the immune system fighting to keep up with demands and expectations, but requires it to work at abnormally high levels. </a:t>
            </a:r>
            <a:endParaRPr lang="en-US" sz="2800" dirty="0" smtClean="0"/>
          </a:p>
        </p:txBody>
      </p:sp>
    </p:spTree>
    <p:extLst>
      <p:ext uri="{BB962C8B-B14F-4D97-AF65-F5344CB8AC3E}">
        <p14:creationId xmlns:p14="http://schemas.microsoft.com/office/powerpoint/2010/main" val="2318138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sz="3600" b="1" dirty="0" smtClean="0"/>
              <a:t>Exhaustion Stage of the </a:t>
            </a:r>
            <a:r>
              <a:rPr lang="en-US" sz="3600" b="1" dirty="0" smtClean="0"/>
              <a:t>GAS</a:t>
            </a:r>
            <a:endParaRPr lang="en-US" sz="3600" b="1" dirty="0" smtClean="0"/>
          </a:p>
        </p:txBody>
      </p:sp>
      <p:sp>
        <p:nvSpPr>
          <p:cNvPr id="34819" name="Rectangle 3"/>
          <p:cNvSpPr>
            <a:spLocks noGrp="1" noChangeArrowheads="1"/>
          </p:cNvSpPr>
          <p:nvPr>
            <p:ph type="body" idx="1"/>
          </p:nvPr>
        </p:nvSpPr>
        <p:spPr>
          <a:xfrm>
            <a:off x="457200" y="1600200"/>
            <a:ext cx="8382000" cy="4925144"/>
          </a:xfrm>
        </p:spPr>
        <p:txBody>
          <a:bodyPr>
            <a:normAutofit fontScale="92500" lnSpcReduction="20000"/>
          </a:bodyPr>
          <a:lstStyle/>
          <a:p>
            <a:pPr>
              <a:lnSpc>
                <a:spcPct val="90000"/>
              </a:lnSpc>
            </a:pPr>
            <a:r>
              <a:rPr lang="en-GB" sz="2800" dirty="0" smtClean="0"/>
              <a:t>This </a:t>
            </a:r>
            <a:r>
              <a:rPr lang="en-GB" sz="2800" dirty="0"/>
              <a:t>only happens when the stressor is long lasting or chronic.</a:t>
            </a:r>
            <a:endParaRPr lang="en-US" sz="2800" dirty="0"/>
          </a:p>
          <a:p>
            <a:pPr>
              <a:lnSpc>
                <a:spcPct val="90000"/>
              </a:lnSpc>
            </a:pPr>
            <a:r>
              <a:rPr lang="en-US" sz="2800" dirty="0"/>
              <a:t>Eventually reality kicks in and our bodies give up on trying to maintain a high level of stress. Parts of the body literally start to break down</a:t>
            </a:r>
          </a:p>
          <a:p>
            <a:pPr>
              <a:lnSpc>
                <a:spcPct val="90000"/>
              </a:lnSpc>
            </a:pPr>
            <a:r>
              <a:rPr lang="en-US" sz="2800" dirty="0"/>
              <a:t>Muscles become </a:t>
            </a:r>
            <a:r>
              <a:rPr lang="en-US" sz="2800" dirty="0" smtClean="0"/>
              <a:t>fatigued</a:t>
            </a:r>
          </a:p>
          <a:p>
            <a:pPr>
              <a:lnSpc>
                <a:spcPct val="90000"/>
              </a:lnSpc>
            </a:pPr>
            <a:r>
              <a:rPr lang="en-US" sz="2800" dirty="0" smtClean="0"/>
              <a:t>Corticosteroids – damaging and disruptive to memory formation</a:t>
            </a:r>
            <a:endParaRPr lang="en-US" sz="2800" dirty="0"/>
          </a:p>
          <a:p>
            <a:pPr>
              <a:lnSpc>
                <a:spcPct val="90000"/>
              </a:lnSpc>
            </a:pPr>
            <a:r>
              <a:rPr lang="en-US" sz="2800" dirty="0" smtClean="0"/>
              <a:t>Shrinkage </a:t>
            </a:r>
            <a:r>
              <a:rPr lang="en-US" sz="2800" dirty="0"/>
              <a:t>of parts of the immune </a:t>
            </a:r>
            <a:r>
              <a:rPr lang="en-US" sz="2800" dirty="0" smtClean="0"/>
              <a:t>system, raised </a:t>
            </a:r>
            <a:r>
              <a:rPr lang="en-US" sz="2800" dirty="0"/>
              <a:t>blood pressure</a:t>
            </a:r>
            <a:r>
              <a:rPr lang="en-US" sz="2800" dirty="0" smtClean="0"/>
              <a:t>, ulcers </a:t>
            </a:r>
            <a:r>
              <a:rPr lang="en-US" sz="2800" dirty="0"/>
              <a:t>and anxiety’s may develop </a:t>
            </a:r>
            <a:endParaRPr lang="en-US" sz="2800" dirty="0" smtClean="0"/>
          </a:p>
          <a:p>
            <a:pPr eaLnBrk="1" hangingPunct="1"/>
            <a:r>
              <a:rPr lang="en-US" sz="2800" dirty="0" smtClean="0"/>
              <a:t>Parasympathetic division of ANS dominates</a:t>
            </a:r>
          </a:p>
          <a:p>
            <a:pPr eaLnBrk="1" hangingPunct="1"/>
            <a:r>
              <a:rPr lang="en-US" sz="2800" dirty="0" smtClean="0"/>
              <a:t>Continued stress may lead to diseases of adaptation</a:t>
            </a:r>
          </a:p>
          <a:p>
            <a:pPr lvl="1" eaLnBrk="1" hangingPunct="1"/>
            <a:r>
              <a:rPr lang="en-US" sz="2200" dirty="0" smtClean="0"/>
              <a:t>Allergies, hives, coronary heart disease, ultimately death</a:t>
            </a:r>
          </a:p>
        </p:txBody>
      </p:sp>
    </p:spTree>
    <p:extLst>
      <p:ext uri="{BB962C8B-B14F-4D97-AF65-F5344CB8AC3E}">
        <p14:creationId xmlns:p14="http://schemas.microsoft.com/office/powerpoint/2010/main" val="3641286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685800" y="6019800"/>
            <a:ext cx="7772400" cy="612775"/>
          </a:xfrm>
        </p:spPr>
        <p:txBody>
          <a:bodyPr>
            <a:normAutofit fontScale="85000" lnSpcReduction="10000"/>
          </a:bodyPr>
          <a:lstStyle/>
          <a:p>
            <a:pPr marL="0" indent="0">
              <a:buNone/>
            </a:pPr>
            <a:r>
              <a:rPr lang="en-US" altLang="en-US" dirty="0" smtClean="0"/>
              <a:t>Stages of </a:t>
            </a:r>
            <a:r>
              <a:rPr lang="en-US" altLang="en-US" dirty="0"/>
              <a:t>the General Adaptation Syndrome (GAS) Model</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685800"/>
            <a:ext cx="85344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9883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p:cNvSpPr>
          <p:nvPr>
            <p:ph type="title"/>
          </p:nvPr>
        </p:nvSpPr>
        <p:spPr/>
        <p:txBody>
          <a:bodyPr/>
          <a:lstStyle/>
          <a:p>
            <a:pPr eaLnBrk="1" hangingPunct="1"/>
            <a:r>
              <a:rPr lang="en-US" altLang="en-US" sz="4000" dirty="0" smtClean="0"/>
              <a:t>Psychoneuroimmunology (PNI) and Stress</a:t>
            </a:r>
          </a:p>
        </p:txBody>
      </p:sp>
      <p:sp>
        <p:nvSpPr>
          <p:cNvPr id="25604" name="Content Placeholder 2"/>
          <p:cNvSpPr>
            <a:spLocks noGrp="1"/>
          </p:cNvSpPr>
          <p:nvPr>
            <p:ph idx="1"/>
          </p:nvPr>
        </p:nvSpPr>
        <p:spPr/>
        <p:txBody>
          <a:bodyPr>
            <a:normAutofit fontScale="92500"/>
          </a:bodyPr>
          <a:lstStyle/>
          <a:p>
            <a:pPr eaLnBrk="1" hangingPunct="1"/>
            <a:r>
              <a:rPr lang="en-US" altLang="en-US" dirty="0" smtClean="0"/>
              <a:t>Focuses on the outcomes of stress</a:t>
            </a:r>
          </a:p>
          <a:p>
            <a:pPr eaLnBrk="1" hangingPunct="1"/>
            <a:r>
              <a:rPr lang="en-US" altLang="en-US" dirty="0" smtClean="0"/>
              <a:t>Main consequences of stress:</a:t>
            </a:r>
          </a:p>
          <a:p>
            <a:pPr lvl="1"/>
            <a:r>
              <a:rPr lang="en-US" altLang="en-US" sz="2400" b="1" dirty="0" smtClean="0"/>
              <a:t>Physiological </a:t>
            </a:r>
            <a:r>
              <a:rPr lang="en-US" altLang="en-US" sz="2400" b="1" dirty="0" smtClean="0"/>
              <a:t>results </a:t>
            </a:r>
            <a:r>
              <a:rPr lang="en-US" altLang="en-US" sz="2400" dirty="0" smtClean="0"/>
              <a:t>- </a:t>
            </a:r>
            <a:r>
              <a:rPr lang="en-AU" altLang="en-US" sz="2400" dirty="0" smtClean="0"/>
              <a:t>including </a:t>
            </a:r>
            <a:r>
              <a:rPr lang="en-AU" altLang="en-US" sz="2400" dirty="0"/>
              <a:t>an increase in blood pressure, an increase in hormonal activity, and an overall decline in the functioning of the immune system</a:t>
            </a:r>
            <a:endParaRPr lang="en-US" altLang="en-US" sz="2400" dirty="0" smtClean="0"/>
          </a:p>
          <a:p>
            <a:pPr lvl="1"/>
            <a:r>
              <a:rPr lang="en-US" altLang="en-US" sz="2400" b="1" dirty="0" smtClean="0"/>
              <a:t>Harmful </a:t>
            </a:r>
            <a:r>
              <a:rPr lang="en-US" altLang="en-US" sz="2400" b="1" dirty="0" smtClean="0"/>
              <a:t>behaviors </a:t>
            </a:r>
            <a:r>
              <a:rPr lang="en-US" altLang="en-US" sz="2400" dirty="0" smtClean="0"/>
              <a:t>- </a:t>
            </a:r>
            <a:r>
              <a:rPr lang="en-AU" altLang="en-US" sz="2400" dirty="0"/>
              <a:t>increased nicotine, drug, and alcohol use; poor eating habits; and decreased sleep.</a:t>
            </a:r>
            <a:endParaRPr lang="en-US" altLang="en-US" sz="2400" dirty="0" smtClean="0"/>
          </a:p>
          <a:p>
            <a:pPr lvl="1"/>
            <a:r>
              <a:rPr lang="en-US" altLang="en-US" sz="2400" b="1" dirty="0" smtClean="0"/>
              <a:t>Indirect health-related </a:t>
            </a:r>
            <a:r>
              <a:rPr lang="en-US" altLang="en-US" sz="2400" b="1" dirty="0" smtClean="0"/>
              <a:t>behaviors </a:t>
            </a:r>
            <a:r>
              <a:rPr lang="en-US" altLang="en-US" sz="2400" dirty="0" smtClean="0"/>
              <a:t>- </a:t>
            </a:r>
            <a:r>
              <a:rPr lang="en-AU" altLang="en-US" sz="2400" dirty="0"/>
              <a:t>a reduction in the likelihood of obtaining health care and decreased compliance with medical advice when it is sought</a:t>
            </a:r>
            <a:endParaRPr lang="en-US" altLang="en-US" sz="2400" dirty="0" smtClean="0"/>
          </a:p>
        </p:txBody>
      </p:sp>
    </p:spTree>
    <p:extLst>
      <p:ext uri="{BB962C8B-B14F-4D97-AF65-F5344CB8AC3E}">
        <p14:creationId xmlns:p14="http://schemas.microsoft.com/office/powerpoint/2010/main" val="42542872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t="3495"/>
          <a:stretch/>
        </p:blipFill>
        <p:spPr>
          <a:xfrm>
            <a:off x="381000" y="381000"/>
            <a:ext cx="8077200" cy="6172200"/>
          </a:xfrm>
        </p:spPr>
      </p:pic>
    </p:spTree>
    <p:extLst>
      <p:ext uri="{BB962C8B-B14F-4D97-AF65-F5344CB8AC3E}">
        <p14:creationId xmlns:p14="http://schemas.microsoft.com/office/powerpoint/2010/main" val="39044801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le 1"/>
          <p:cNvSpPr>
            <a:spLocks noGrp="1"/>
          </p:cNvSpPr>
          <p:nvPr>
            <p:ph type="title"/>
          </p:nvPr>
        </p:nvSpPr>
        <p:spPr/>
        <p:txBody>
          <a:bodyPr/>
          <a:lstStyle/>
          <a:p>
            <a:pPr eaLnBrk="1" hangingPunct="1"/>
            <a:r>
              <a:rPr lang="en-US" altLang="en-US" smtClean="0"/>
              <a:t>Coping with Stress</a:t>
            </a:r>
          </a:p>
        </p:txBody>
      </p:sp>
      <p:grpSp>
        <p:nvGrpSpPr>
          <p:cNvPr id="15" name="Group 14"/>
          <p:cNvGrpSpPr>
            <a:grpSpLocks/>
          </p:cNvGrpSpPr>
          <p:nvPr/>
        </p:nvGrpSpPr>
        <p:grpSpPr bwMode="auto">
          <a:xfrm>
            <a:off x="611560" y="1628801"/>
            <a:ext cx="7273181" cy="1440159"/>
            <a:chOff x="611560" y="2176699"/>
            <a:chExt cx="7272361" cy="1439999"/>
          </a:xfrm>
        </p:grpSpPr>
        <p:sp>
          <p:nvSpPr>
            <p:cNvPr id="16" name="Freeform 15"/>
            <p:cNvSpPr/>
            <p:nvPr/>
          </p:nvSpPr>
          <p:spPr>
            <a:xfrm>
              <a:off x="611560" y="2461637"/>
              <a:ext cx="7272361" cy="1155061"/>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Managing emotions in the face of stress, seeking to change the way one feels about or perceives a problem</a:t>
              </a:r>
            </a:p>
          </p:txBody>
        </p:sp>
        <p:sp>
          <p:nvSpPr>
            <p:cNvPr id="17" name="Freeform 16"/>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Emotion-focused coping</a:t>
              </a:r>
              <a:endParaRPr lang="en-US" sz="2200" dirty="0">
                <a:cs typeface="Times New Roman" panose="02020603050405020304" pitchFamily="18" charset="0"/>
              </a:endParaRPr>
            </a:p>
          </p:txBody>
        </p:sp>
      </p:grpSp>
      <p:grpSp>
        <p:nvGrpSpPr>
          <p:cNvPr id="18" name="Group 17"/>
          <p:cNvGrpSpPr>
            <a:grpSpLocks/>
          </p:cNvGrpSpPr>
          <p:nvPr/>
        </p:nvGrpSpPr>
        <p:grpSpPr bwMode="auto">
          <a:xfrm>
            <a:off x="611560" y="3284984"/>
            <a:ext cx="7273181" cy="1362028"/>
            <a:chOff x="611560" y="2176699"/>
            <a:chExt cx="7272361" cy="1361877"/>
          </a:xfrm>
        </p:grpSpPr>
        <p:sp>
          <p:nvSpPr>
            <p:cNvPr id="19" name="Freeform 18"/>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Attempting to modify the stressful problem or source of stress</a:t>
              </a:r>
            </a:p>
          </p:txBody>
        </p:sp>
        <p:sp>
          <p:nvSpPr>
            <p:cNvPr id="20" name="Freeform 19"/>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Problem-focused coping</a:t>
              </a:r>
              <a:endParaRPr lang="en-US" sz="2200" dirty="0">
                <a:cs typeface="Times New Roman" panose="02020603050405020304" pitchFamily="18" charset="0"/>
              </a:endParaRPr>
            </a:p>
          </p:txBody>
        </p:sp>
      </p:grpSp>
      <p:grpSp>
        <p:nvGrpSpPr>
          <p:cNvPr id="21" name="Group 20"/>
          <p:cNvGrpSpPr>
            <a:grpSpLocks/>
          </p:cNvGrpSpPr>
          <p:nvPr/>
        </p:nvGrpSpPr>
        <p:grpSpPr bwMode="auto">
          <a:xfrm>
            <a:off x="611560" y="4797152"/>
            <a:ext cx="7273181" cy="1656184"/>
            <a:chOff x="611560" y="2176699"/>
            <a:chExt cx="7272361" cy="1656000"/>
          </a:xfrm>
        </p:grpSpPr>
        <p:sp>
          <p:nvSpPr>
            <p:cNvPr id="22" name="Freeform 21"/>
            <p:cNvSpPr/>
            <p:nvPr/>
          </p:nvSpPr>
          <p:spPr>
            <a:xfrm>
              <a:off x="611560" y="2461637"/>
              <a:ext cx="7272361" cy="1371062"/>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Use more direct escape routes, such as drug or alcohol use</a:t>
              </a:r>
            </a:p>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Least effective</a:t>
              </a:r>
            </a:p>
          </p:txBody>
        </p:sp>
        <p:sp>
          <p:nvSpPr>
            <p:cNvPr id="23" name="Freeform 22"/>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Avoidant coping</a:t>
              </a:r>
              <a:endParaRPr lang="en-US" sz="2200" dirty="0">
                <a:cs typeface="Times New Roman" panose="02020603050405020304" pitchFamily="18" charset="0"/>
              </a:endParaRPr>
            </a:p>
          </p:txBody>
        </p:sp>
      </p:grpSp>
    </p:spTree>
    <p:extLst>
      <p:ext uri="{BB962C8B-B14F-4D97-AF65-F5344CB8AC3E}">
        <p14:creationId xmlns:p14="http://schemas.microsoft.com/office/powerpoint/2010/main" val="25120407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itle 1"/>
          <p:cNvSpPr>
            <a:spLocks noGrp="1"/>
          </p:cNvSpPr>
          <p:nvPr>
            <p:ph type="title"/>
          </p:nvPr>
        </p:nvSpPr>
        <p:spPr/>
        <p:txBody>
          <a:bodyPr/>
          <a:lstStyle/>
          <a:p>
            <a:pPr eaLnBrk="1" hangingPunct="1"/>
            <a:r>
              <a:rPr lang="en-US" altLang="en-US" smtClean="0"/>
              <a:t>Learned Helplessness</a:t>
            </a:r>
          </a:p>
        </p:txBody>
      </p:sp>
      <p:sp>
        <p:nvSpPr>
          <p:cNvPr id="29700" name="Content Placeholder 2"/>
          <p:cNvSpPr>
            <a:spLocks noGrp="1"/>
          </p:cNvSpPr>
          <p:nvPr>
            <p:ph idx="1"/>
          </p:nvPr>
        </p:nvSpPr>
        <p:spPr/>
        <p:txBody>
          <a:bodyPr/>
          <a:lstStyle/>
          <a:p>
            <a:pPr eaLnBrk="1" hangingPunct="1"/>
            <a:r>
              <a:rPr lang="en-US" altLang="en-US" dirty="0" smtClean="0"/>
              <a:t>Occurs when people conclude that unpleasant or aversive stimuli cannot be controlled</a:t>
            </a:r>
          </a:p>
          <a:p>
            <a:pPr lvl="1" eaLnBrk="1" hangingPunct="1"/>
            <a:r>
              <a:rPr lang="en-US" altLang="en-US" sz="2400" dirty="0" smtClean="0"/>
              <a:t>Cease trying to remedy the aversive circumstances even if they actually can exert some influence on the situation</a:t>
            </a:r>
          </a:p>
          <a:p>
            <a:pPr eaLnBrk="1" hangingPunct="1"/>
            <a:r>
              <a:rPr lang="en-US" altLang="en-US" dirty="0" smtClean="0"/>
              <a:t>Victims conclude that there is no link between the responses they make and the outcomes that occur</a:t>
            </a:r>
          </a:p>
          <a:p>
            <a:pPr eaLnBrk="1" hangingPunct="1"/>
            <a:r>
              <a:rPr lang="en-US" altLang="en-US" dirty="0" smtClean="0"/>
              <a:t>Experience more physical symptoms and depression</a:t>
            </a:r>
          </a:p>
          <a:p>
            <a:pPr lvl="1" eaLnBrk="1" hangingPunct="1"/>
            <a:r>
              <a:rPr lang="en-US" altLang="en-US" sz="2400" dirty="0" smtClean="0"/>
              <a:t>Compared to those who feel that they have a sense of control over a situation</a:t>
            </a:r>
          </a:p>
          <a:p>
            <a:pPr eaLnBrk="1" hangingPunct="1"/>
            <a:endParaRPr lang="en-US" altLang="en-US" dirty="0" smtClean="0"/>
          </a:p>
        </p:txBody>
      </p:sp>
    </p:spTree>
    <p:extLst>
      <p:ext uri="{BB962C8B-B14F-4D97-AF65-F5344CB8AC3E}">
        <p14:creationId xmlns:p14="http://schemas.microsoft.com/office/powerpoint/2010/main" val="10512960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Title 1"/>
          <p:cNvSpPr>
            <a:spLocks noGrp="1"/>
          </p:cNvSpPr>
          <p:nvPr>
            <p:ph type="title"/>
          </p:nvPr>
        </p:nvSpPr>
        <p:spPr/>
        <p:txBody>
          <a:bodyPr/>
          <a:lstStyle/>
          <a:p>
            <a:pPr eaLnBrk="1" hangingPunct="1"/>
            <a:r>
              <a:rPr lang="en-US" altLang="en-US" sz="4400" smtClean="0"/>
              <a:t>Coping Styles: Hardiness and Resilience</a:t>
            </a:r>
          </a:p>
        </p:txBody>
      </p:sp>
      <p:sp>
        <p:nvSpPr>
          <p:cNvPr id="30724" name="Content Placeholder 2"/>
          <p:cNvSpPr>
            <a:spLocks noGrp="1"/>
          </p:cNvSpPr>
          <p:nvPr>
            <p:ph idx="1"/>
          </p:nvPr>
        </p:nvSpPr>
        <p:spPr/>
        <p:txBody>
          <a:bodyPr>
            <a:normAutofit lnSpcReduction="10000"/>
          </a:bodyPr>
          <a:lstStyle/>
          <a:p>
            <a:pPr eaLnBrk="1" hangingPunct="1"/>
            <a:r>
              <a:rPr lang="en-US" altLang="en-US" b="1" dirty="0" smtClean="0"/>
              <a:t>Hardiness</a:t>
            </a:r>
            <a:r>
              <a:rPr lang="en-US" altLang="en-US" dirty="0" smtClean="0"/>
              <a:t>: Personality trait characterized by a sense of commitment, the perception of problems of challenges, and a sense of control</a:t>
            </a:r>
          </a:p>
          <a:p>
            <a:pPr lvl="1" eaLnBrk="1" hangingPunct="1"/>
            <a:r>
              <a:rPr lang="en-US" altLang="en-US" sz="2400" dirty="0" smtClean="0"/>
              <a:t>Three components</a:t>
            </a:r>
          </a:p>
          <a:p>
            <a:pPr lvl="2" eaLnBrk="1" hangingPunct="1"/>
            <a:r>
              <a:rPr lang="en-US" altLang="en-US" sz="2400" b="1" dirty="0" smtClean="0"/>
              <a:t>Commitment</a:t>
            </a:r>
            <a:r>
              <a:rPr lang="en-US" altLang="en-US" sz="2400" dirty="0" smtClean="0"/>
              <a:t>: see activities as important and meaningful</a:t>
            </a:r>
          </a:p>
          <a:p>
            <a:pPr lvl="2" eaLnBrk="1" hangingPunct="1"/>
            <a:r>
              <a:rPr lang="en-US" altLang="en-US" sz="2400" b="1" dirty="0" smtClean="0"/>
              <a:t>Challenge</a:t>
            </a:r>
            <a:r>
              <a:rPr lang="en-US" altLang="en-US" sz="2400" dirty="0" smtClean="0"/>
              <a:t>: see change as positive, not a threat</a:t>
            </a:r>
          </a:p>
          <a:p>
            <a:pPr lvl="2" eaLnBrk="1" hangingPunct="1"/>
            <a:r>
              <a:rPr lang="en-US" altLang="en-US" sz="2400" b="1" dirty="0" smtClean="0"/>
              <a:t>Control</a:t>
            </a:r>
            <a:r>
              <a:rPr lang="en-US" altLang="en-US" sz="2400" dirty="0" smtClean="0"/>
              <a:t>: perceive that they can influence life events</a:t>
            </a:r>
          </a:p>
          <a:p>
            <a:pPr eaLnBrk="1" hangingPunct="1"/>
            <a:r>
              <a:rPr lang="en-US" altLang="en-US" b="1" dirty="0" smtClean="0"/>
              <a:t>Resilience</a:t>
            </a:r>
            <a:r>
              <a:rPr lang="en-US" altLang="en-US" dirty="0" smtClean="0"/>
              <a:t>: Ability to withstand, overcome, and actually thrive after profound diversity</a:t>
            </a:r>
          </a:p>
        </p:txBody>
      </p:sp>
    </p:spTree>
    <p:extLst>
      <p:ext uri="{BB962C8B-B14F-4D97-AF65-F5344CB8AC3E}">
        <p14:creationId xmlns:p14="http://schemas.microsoft.com/office/powerpoint/2010/main" val="28885850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itle 1"/>
          <p:cNvSpPr>
            <a:spLocks noGrp="1"/>
          </p:cNvSpPr>
          <p:nvPr>
            <p:ph type="title"/>
          </p:nvPr>
        </p:nvSpPr>
        <p:spPr>
          <a:xfrm>
            <a:off x="457200" y="0"/>
            <a:ext cx="8229600" cy="1371600"/>
          </a:xfrm>
        </p:spPr>
        <p:txBody>
          <a:bodyPr/>
          <a:lstStyle/>
          <a:p>
            <a:pPr eaLnBrk="1" hangingPunct="1"/>
            <a:r>
              <a:rPr lang="en-US" altLang="en-US" sz="4000" dirty="0" smtClean="0"/>
              <a:t>Social Support: Turning to Others</a:t>
            </a:r>
          </a:p>
        </p:txBody>
      </p:sp>
      <p:sp>
        <p:nvSpPr>
          <p:cNvPr id="31748" name="Content Placeholder 2"/>
          <p:cNvSpPr>
            <a:spLocks noGrp="1"/>
          </p:cNvSpPr>
          <p:nvPr>
            <p:ph idx="1"/>
          </p:nvPr>
        </p:nvSpPr>
        <p:spPr/>
        <p:txBody>
          <a:bodyPr/>
          <a:lstStyle/>
          <a:p>
            <a:pPr eaLnBrk="1" hangingPunct="1"/>
            <a:r>
              <a:rPr lang="en-US" altLang="en-US" dirty="0" smtClean="0"/>
              <a:t>Mutual network of caring, interested others</a:t>
            </a:r>
          </a:p>
          <a:p>
            <a:pPr lvl="1" eaLnBrk="1" hangingPunct="1"/>
            <a:r>
              <a:rPr lang="en-US" altLang="en-US" sz="2400" dirty="0" smtClean="0"/>
              <a:t>Enables us to </a:t>
            </a:r>
          </a:p>
          <a:p>
            <a:pPr lvl="2" eaLnBrk="1" hangingPunct="1"/>
            <a:r>
              <a:rPr lang="en-US" altLang="en-US" sz="2400" dirty="0"/>
              <a:t>E</a:t>
            </a:r>
            <a:r>
              <a:rPr lang="en-US" altLang="en-US" sz="2400" dirty="0" smtClean="0"/>
              <a:t>xperience lower levels of stress </a:t>
            </a:r>
          </a:p>
          <a:p>
            <a:pPr lvl="2" eaLnBrk="1" hangingPunct="1"/>
            <a:r>
              <a:rPr lang="en-US" altLang="en-US" sz="2400" dirty="0"/>
              <a:t>B</a:t>
            </a:r>
            <a:r>
              <a:rPr lang="en-US" altLang="en-US" sz="2400" dirty="0" smtClean="0"/>
              <a:t>e better able to cope with stress we do undergo</a:t>
            </a:r>
          </a:p>
          <a:p>
            <a:pPr lvl="1" eaLnBrk="1" hangingPunct="1"/>
            <a:r>
              <a:rPr lang="en-US" altLang="en-US" sz="2400" dirty="0" smtClean="0"/>
              <a:t>Brain activation in areas reflecting stress was reduced when the participant was able to hold another’s hand</a:t>
            </a:r>
          </a:p>
          <a:p>
            <a:pPr marL="393700" lvl="1" indent="0" eaLnBrk="1" hangingPunct="1">
              <a:buNone/>
            </a:pPr>
            <a:endParaRPr lang="en-US" altLang="en-US" dirty="0" smtClean="0"/>
          </a:p>
          <a:p>
            <a:pPr eaLnBrk="1" hangingPunct="1"/>
            <a:r>
              <a:rPr lang="en-US" altLang="en-US" dirty="0" smtClean="0"/>
              <a:t>Spirituality also provides health-related benefits</a:t>
            </a:r>
          </a:p>
          <a:p>
            <a:pPr lvl="1" eaLnBrk="1" hangingPunct="1"/>
            <a:r>
              <a:rPr lang="en-US" altLang="en-US" sz="2400" dirty="0" smtClean="0"/>
              <a:t>Example: attending religious services</a:t>
            </a:r>
          </a:p>
          <a:p>
            <a:pPr eaLnBrk="1" hangingPunct="1"/>
            <a:endParaRPr lang="en-US" altLang="en-US" dirty="0" smtClean="0"/>
          </a:p>
        </p:txBody>
      </p:sp>
    </p:spTree>
    <p:extLst>
      <p:ext uri="{BB962C8B-B14F-4D97-AF65-F5344CB8AC3E}">
        <p14:creationId xmlns:p14="http://schemas.microsoft.com/office/powerpoint/2010/main" val="9983635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Psychological Aspects of Illness and Well-being</a:t>
            </a:r>
            <a:endParaRPr lang="th-TH" dirty="0"/>
          </a:p>
        </p:txBody>
      </p:sp>
      <p:sp>
        <p:nvSpPr>
          <p:cNvPr id="5" name="ตัวแทนข้อความ 4"/>
          <p:cNvSpPr>
            <a:spLocks noGrp="1"/>
          </p:cNvSpPr>
          <p:nvPr>
            <p:ph type="body" idx="1"/>
          </p:nvPr>
        </p:nvSpPr>
        <p:spPr/>
        <p:txBody>
          <a:bodyPr/>
          <a:lstStyle/>
          <a:p>
            <a:endParaRPr lang="th-TH"/>
          </a:p>
        </p:txBody>
      </p:sp>
    </p:spTree>
    <p:extLst>
      <p:ext uri="{BB962C8B-B14F-4D97-AF65-F5344CB8AC3E}">
        <p14:creationId xmlns:p14="http://schemas.microsoft.com/office/powerpoint/2010/main" val="1534183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p:txBody>
          <a:bodyPr/>
          <a:lstStyle/>
          <a:p>
            <a:pPr eaLnBrk="1" hangingPunct="1"/>
            <a:r>
              <a:rPr lang="en-US" altLang="en-US" sz="4300" smtClean="0"/>
              <a:t>The As, Bs, and Ds of Coronary</a:t>
            </a:r>
            <a:br>
              <a:rPr lang="en-US" altLang="en-US" sz="4300" smtClean="0"/>
            </a:br>
            <a:r>
              <a:rPr lang="en-US" altLang="en-US" sz="4300" smtClean="0"/>
              <a:t>Heart Disease</a:t>
            </a:r>
          </a:p>
        </p:txBody>
      </p:sp>
      <p:sp>
        <p:nvSpPr>
          <p:cNvPr id="33796" name="Content Placeholder 2"/>
          <p:cNvSpPr>
            <a:spLocks noGrp="1"/>
          </p:cNvSpPr>
          <p:nvPr>
            <p:ph idx="1"/>
          </p:nvPr>
        </p:nvSpPr>
        <p:spPr/>
        <p:txBody>
          <a:bodyPr/>
          <a:lstStyle/>
          <a:p>
            <a:pPr eaLnBrk="1" hangingPunct="1"/>
            <a:r>
              <a:rPr lang="en-US" altLang="en-US" b="1" dirty="0" smtClean="0"/>
              <a:t>Type A behavior pattern</a:t>
            </a:r>
            <a:r>
              <a:rPr lang="en-US" altLang="en-US" dirty="0" smtClean="0"/>
              <a:t>: Cluster of behaviors involving hostility, competitiveness, time urgency, and feeling driven</a:t>
            </a:r>
          </a:p>
          <a:p>
            <a:pPr eaLnBrk="1" hangingPunct="1"/>
            <a:r>
              <a:rPr lang="en-US" altLang="en-US" b="1" dirty="0" smtClean="0"/>
              <a:t>Type B behavior pattern</a:t>
            </a:r>
            <a:r>
              <a:rPr lang="en-US" altLang="en-US" dirty="0" smtClean="0"/>
              <a:t>: Characterized by a patient, cooperative, noncompetitive, and nonaggressive manner</a:t>
            </a:r>
          </a:p>
          <a:p>
            <a:pPr eaLnBrk="1" hangingPunct="1"/>
            <a:r>
              <a:rPr lang="en-US" altLang="en-US" b="1" dirty="0" smtClean="0"/>
              <a:t>Type D behavior pattern</a:t>
            </a:r>
            <a:r>
              <a:rPr lang="en-US" altLang="en-US" dirty="0" smtClean="0"/>
              <a:t>: Insecurity, anxiety, and negative outlook puts them at risk for repeated heart attacks</a:t>
            </a:r>
          </a:p>
        </p:txBody>
      </p:sp>
    </p:spTree>
    <p:extLst>
      <p:ext uri="{BB962C8B-B14F-4D97-AF65-F5344CB8AC3E}">
        <p14:creationId xmlns:p14="http://schemas.microsoft.com/office/powerpoint/2010/main" val="7232418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p:txBody>
          <a:bodyPr/>
          <a:lstStyle/>
          <a:p>
            <a:pPr eaLnBrk="1" hangingPunct="1"/>
            <a:r>
              <a:rPr lang="en-US" altLang="en-US" sz="4300" dirty="0" smtClean="0"/>
              <a:t>The As, </a:t>
            </a:r>
            <a:r>
              <a:rPr lang="en-US" altLang="en-US" sz="4300" dirty="0" err="1" smtClean="0"/>
              <a:t>Bs</a:t>
            </a:r>
            <a:r>
              <a:rPr lang="en-US" altLang="en-US" sz="4300" dirty="0" smtClean="0"/>
              <a:t>, and Ds of Coronary</a:t>
            </a:r>
            <a:br>
              <a:rPr lang="en-US" altLang="en-US" sz="4300" dirty="0" smtClean="0"/>
            </a:br>
            <a:r>
              <a:rPr lang="en-US" altLang="en-US" sz="4300" dirty="0" smtClean="0"/>
              <a:t>Heart Disease</a:t>
            </a:r>
          </a:p>
        </p:txBody>
      </p:sp>
      <p:sp>
        <p:nvSpPr>
          <p:cNvPr id="33796" name="Content Placeholder 2"/>
          <p:cNvSpPr>
            <a:spLocks noGrp="1"/>
          </p:cNvSpPr>
          <p:nvPr>
            <p:ph idx="1"/>
          </p:nvPr>
        </p:nvSpPr>
        <p:spPr/>
        <p:txBody>
          <a:bodyPr>
            <a:normAutofit fontScale="92500" lnSpcReduction="10000"/>
          </a:bodyPr>
          <a:lstStyle/>
          <a:p>
            <a:r>
              <a:rPr lang="en-AU" altLang="en-US" dirty="0"/>
              <a:t>The importance of the Type A </a:t>
            </a:r>
            <a:r>
              <a:rPr lang="en-AU" altLang="en-US" dirty="0" err="1"/>
              <a:t>behavior</a:t>
            </a:r>
            <a:r>
              <a:rPr lang="en-AU" altLang="en-US" dirty="0"/>
              <a:t> pattern lies in its links to coronary heart disease. </a:t>
            </a:r>
            <a:endParaRPr lang="en-AU" altLang="en-US" dirty="0" smtClean="0"/>
          </a:p>
          <a:p>
            <a:r>
              <a:rPr lang="en-AU" altLang="en-US" dirty="0" smtClean="0"/>
              <a:t>Men </a:t>
            </a:r>
            <a:r>
              <a:rPr lang="en-AU" altLang="en-US" dirty="0"/>
              <a:t>who display the Type A pattern develop coronary heart disease twice as often and suffer significantly more fatal heart attacks than those classified as having the Type B pattern. </a:t>
            </a:r>
            <a:endParaRPr lang="en-AU" altLang="en-US" dirty="0" smtClean="0"/>
          </a:p>
          <a:p>
            <a:r>
              <a:rPr lang="en-AU" altLang="en-US" dirty="0" smtClean="0"/>
              <a:t>Hostility </a:t>
            </a:r>
            <a:r>
              <a:rPr lang="en-AU" altLang="en-US" dirty="0"/>
              <a:t>is the key component of the Type A </a:t>
            </a:r>
            <a:r>
              <a:rPr lang="en-AU" altLang="en-US" dirty="0" err="1"/>
              <a:t>behavior</a:t>
            </a:r>
            <a:r>
              <a:rPr lang="en-AU" altLang="en-US" dirty="0"/>
              <a:t> pattern that is related to heart disease. </a:t>
            </a:r>
            <a:endParaRPr lang="en-AU" altLang="en-US" dirty="0" smtClean="0"/>
          </a:p>
          <a:p>
            <a:r>
              <a:rPr lang="en-AU" altLang="en-US" dirty="0" smtClean="0"/>
              <a:t>Hostility </a:t>
            </a:r>
            <a:r>
              <a:rPr lang="en-AU" altLang="en-US" dirty="0"/>
              <a:t>is very toxic as it produces excessive physiological arousal in stressful situations. </a:t>
            </a:r>
            <a:endParaRPr lang="en-AU" altLang="en-US" dirty="0" smtClean="0"/>
          </a:p>
          <a:p>
            <a:r>
              <a:rPr lang="en-AU" altLang="en-US" dirty="0" smtClean="0"/>
              <a:t>That </a:t>
            </a:r>
            <a:r>
              <a:rPr lang="en-AU" altLang="en-US" dirty="0"/>
              <a:t>arousal, in turn, results in increased production of the hormones </a:t>
            </a:r>
            <a:r>
              <a:rPr lang="en-AU" altLang="en-US" i="1" u="sng" dirty="0"/>
              <a:t>epinephrine and norepinephrine </a:t>
            </a:r>
            <a:r>
              <a:rPr lang="en-AU" altLang="en-US" dirty="0"/>
              <a:t>as well as increases in heart rate and blood pressure</a:t>
            </a:r>
            <a:endParaRPr lang="en-US" altLang="en-US" dirty="0" smtClean="0"/>
          </a:p>
        </p:txBody>
      </p:sp>
    </p:spTree>
    <p:extLst>
      <p:ext uri="{BB962C8B-B14F-4D97-AF65-F5344CB8AC3E}">
        <p14:creationId xmlns:p14="http://schemas.microsoft.com/office/powerpoint/2010/main" val="127489459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81</TotalTime>
  <Words>1745</Words>
  <Application>Microsoft Office PowerPoint</Application>
  <PresentationFormat>นำเสนอทางหน้าจอ (4:3)</PresentationFormat>
  <Paragraphs>153</Paragraphs>
  <Slides>27</Slides>
  <Notes>7</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27</vt:i4>
      </vt:variant>
    </vt:vector>
  </HeadingPairs>
  <TitlesOfParts>
    <vt:vector size="28" baseType="lpstr">
      <vt:lpstr>Executive</vt:lpstr>
      <vt:lpstr>Health Psychology: Stress, Coping, and Well-Being</vt:lpstr>
      <vt:lpstr>Introduction</vt:lpstr>
      <vt:lpstr>Psychoneuroimmunology</vt:lpstr>
      <vt:lpstr>Stress: Reacting to Threat and Challenge</vt:lpstr>
      <vt:lpstr>The Nature of Stressors: My Stress Is Your Pleasure</vt:lpstr>
      <vt:lpstr>Transaction Model of Stress</vt:lpstr>
      <vt:lpstr>The Perception of Threat</vt:lpstr>
      <vt:lpstr>งานนำเสนอ PowerPoint</vt:lpstr>
      <vt:lpstr>Categorizing Stressors</vt:lpstr>
      <vt:lpstr>Categorizing Stressors</vt:lpstr>
      <vt:lpstr>The High Cost of Stress</vt:lpstr>
      <vt:lpstr>The High Cost of Stress</vt:lpstr>
      <vt:lpstr>The General Adaptation Syndrome Model: The Course of Stress</vt:lpstr>
      <vt:lpstr>Alarm Reaction of the GAS</vt:lpstr>
      <vt:lpstr>Stress and the Endocrine System</vt:lpstr>
      <vt:lpstr>Resistance Stage of the GAS</vt:lpstr>
      <vt:lpstr>Exhaustion Stage of the GAS</vt:lpstr>
      <vt:lpstr>งานนำเสนอ PowerPoint</vt:lpstr>
      <vt:lpstr>Psychoneuroimmunology (PNI) and Stress</vt:lpstr>
      <vt:lpstr>งานนำเสนอ PowerPoint</vt:lpstr>
      <vt:lpstr>Coping with Stress</vt:lpstr>
      <vt:lpstr>Learned Helplessness</vt:lpstr>
      <vt:lpstr>Coping Styles: Hardiness and Resilience</vt:lpstr>
      <vt:lpstr>Social Support: Turning to Others</vt:lpstr>
      <vt:lpstr>Psychological Aspects of Illness and Well-being</vt:lpstr>
      <vt:lpstr>The As, Bs, and Ds of Coronary Heart Disease</vt:lpstr>
      <vt:lpstr>The As, Bs, and Ds of Coronary Heart Disease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Psychology: Stress, Coping, and Well-Being</dc:title>
  <dc:creator>jaruwan</dc:creator>
  <cp:lastModifiedBy>jaruwan</cp:lastModifiedBy>
  <cp:revision>6</cp:revision>
  <dcterms:created xsi:type="dcterms:W3CDTF">2018-10-18T03:16:54Z</dcterms:created>
  <dcterms:modified xsi:type="dcterms:W3CDTF">2018-10-18T04:38:49Z</dcterms:modified>
</cp:coreProperties>
</file>