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2"/>
  </p:notesMasterIdLst>
  <p:sldIdLst>
    <p:sldId id="257" r:id="rId2"/>
    <p:sldId id="289" r:id="rId3"/>
    <p:sldId id="290" r:id="rId4"/>
    <p:sldId id="291" r:id="rId5"/>
    <p:sldId id="292" r:id="rId6"/>
    <p:sldId id="330" r:id="rId7"/>
    <p:sldId id="331" r:id="rId8"/>
    <p:sldId id="332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4" r:id="rId17"/>
    <p:sldId id="305" r:id="rId18"/>
    <p:sldId id="333" r:id="rId19"/>
    <p:sldId id="308" r:id="rId20"/>
    <p:sldId id="30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6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D464A-3A50-2142-AFE0-EFE6D16773D1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72DC2C-64E8-834C-BE80-0FFEE785AF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139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US" altLang="th-TH" sz="1200" dirty="0"/>
              <a:t>Longitudinal study on Emotional Instability and Age (McCrae &amp; Costa, 1990)</a:t>
            </a:r>
          </a:p>
          <a:p>
            <a:pPr marL="228600" indent="-228600">
              <a:buAutoNum type="arabicPeriod"/>
            </a:pPr>
            <a:r>
              <a:rPr lang="en-US" altLang="th-TH" sz="1200" dirty="0"/>
              <a:t>Cross-Sectional Data on Age and Well-Being (Keyes &amp; </a:t>
            </a:r>
            <a:r>
              <a:rPr lang="en-US" altLang="th-TH" sz="1200" dirty="0" err="1"/>
              <a:t>Ryff</a:t>
            </a:r>
            <a:r>
              <a:rPr lang="en-US" altLang="th-TH" sz="1200" dirty="0"/>
              <a:t>, 1998)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2DC2C-64E8-834C-BE80-0FFEE785AFF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1078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Seattle Longitudinal Study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72DC2C-64E8-834C-BE80-0FFEE785AFF2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257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441102-52A7-8E47-8570-252F228065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9CDB5C-7936-454D-9455-AA108C79EE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F7E49A-C383-A143-A527-7DF73E653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A3EE0F-9F25-8D44-A22F-000FFC3C1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82CA72-6422-6E4F-B080-C3F1E133C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459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0662C7-32A8-314C-A5FD-22523D22E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269C6-9B4F-2744-8477-75D793F728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7705F-C970-E549-9229-CD0B8C5C6C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224A25-C48E-E54B-8609-8CF351376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1FEE0-063C-1848-BB32-2DDBDEBD96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009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AB106-35EA-F24F-868C-0B61ADFA9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E9BC7E-468C-0D42-AC39-5154B3B66C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DC13C4-4DF9-D64F-B1B7-DB78DBF50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B7F88-F32A-0848-8152-2B3FF958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FED47D-3244-604A-B690-F9A2300BD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0777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8D3DE-586B-B742-A304-34E48AF19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94B3B-A6FE-954C-ABCC-5E23624EF9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BAE362-F411-4A40-8F50-0CBCB87517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DAA95-713A-FA4F-B6F9-1422094E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4A0FD-374A-5546-9F53-D5441F599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F7E6CA-1184-3B40-B31C-FE267F98E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073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BAAA4-CDA5-6345-9F79-2921FE7AA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DB90EC-A044-D641-9626-1628B82512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3A74BF-8CF9-1B43-8CED-8461939BB6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1DBA3A-E2BA-0742-A394-4909FC8499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D8D4AE0-4E3F-4F4E-A1A6-5DAC1848D8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BF3630-823E-3042-8820-53A0985F5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1CE851B-5BD8-8744-B0C4-5F809AA3B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B4E924-8284-D94F-8DD7-DFCA64F68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87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DBEF6-F10C-9E4B-989C-FB1CC0F92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F1F3C9-45C7-9845-AA63-4050EB58B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304B13-5DC4-5145-BE3C-E927652996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F8B6BA-A6BB-814E-A5AD-D0ECC0030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249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51AFE6-4B47-6F4F-9967-94D04318B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8BCD25-FEF3-6D4A-9334-0D99B4427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F2C118-F9DC-AC4A-A681-A65208238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414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7819C-12DD-F648-9701-8D90959B07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BF885-9034-E14B-9BB3-BC9EF21807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7639BB-1AEB-E949-854F-FD5CF9CD78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E38484-D3F4-6146-8C93-DC458A3DC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51D883-C169-8A41-9079-8E7F54054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C447D8-C066-F249-912B-1C20BB50A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511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7806C-7DC7-A344-88EA-721101ADF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5FA719-9E00-3040-94D9-91C77B1C5D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BAF09C-5195-6143-92F4-93FAC3A580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AD17F-6ABE-7A48-9F73-FB5094378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8F03B0-DD5B-7A42-9F33-46168F055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5759E6-B0E0-6945-902F-4F566B71F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703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A518EE-B33B-274D-BA7C-A8FC78098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6DDB0A-8A27-1843-9CE6-FB69093130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D38701-333F-784C-994E-165FF97380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4695E2-1D9A-4842-BF2E-04AD5FC269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2EF30-2918-BC4A-85A1-DAC0A634A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218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28D2D94-7855-4C4C-8FB4-9820866E9A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A65382-A9C5-F040-8463-B922DC0BDA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BE1E5-7FBA-B34A-8064-FD09F4E17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52D302-84C7-C846-969C-068F01AD6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207963-BA06-9B4C-AEA7-111BEEC50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632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4508C4-3DD0-0147-9195-144AC3E2B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72850D-1067-B341-A583-46032B4827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61EFB2-770E-BB45-9E46-BCF576506F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75A23-2A22-854A-BC0D-128DCE3B24BE}" type="datetimeFigureOut">
              <a:rPr lang="en-US" smtClean="0"/>
              <a:t>10/25/18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5FED14-5503-E142-B2C6-CE1BCBF59E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5F6AA-553C-2445-AC67-A253B306E6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CEC49-B01A-8C46-889F-97F1DCDF55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961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F55E1-D76D-D845-B12F-B9D778A4CF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PY200/PY211 General Psychology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DE7988-2AC3-CD4C-8732-A041F3C9A3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Development 2 </a:t>
            </a:r>
          </a:p>
        </p:txBody>
      </p:sp>
    </p:spTree>
    <p:extLst>
      <p:ext uri="{BB962C8B-B14F-4D97-AF65-F5344CB8AC3E}">
        <p14:creationId xmlns:p14="http://schemas.microsoft.com/office/powerpoint/2010/main" val="2156464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Adolescence: Becoming an Adult</a:t>
            </a:r>
          </a:p>
        </p:txBody>
      </p:sp>
      <p:sp>
        <p:nvSpPr>
          <p:cNvPr id="5632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What major physical, social, and cognitive transitions characterize adolescence?</a:t>
            </a:r>
          </a:p>
        </p:txBody>
      </p:sp>
    </p:spTree>
    <p:extLst>
      <p:ext uri="{BB962C8B-B14F-4D97-AF65-F5344CB8AC3E}">
        <p14:creationId xmlns:p14="http://schemas.microsoft.com/office/powerpoint/2010/main" val="3783210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Adolescence: Becoming an Adult </a:t>
            </a:r>
          </a:p>
        </p:txBody>
      </p:sp>
      <p:sp>
        <p:nvSpPr>
          <p:cNvPr id="573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Developmental stage between childhood and adulthood</a:t>
            </a:r>
          </a:p>
        </p:txBody>
      </p:sp>
    </p:spTree>
    <p:extLst>
      <p:ext uri="{BB962C8B-B14F-4D97-AF65-F5344CB8AC3E}">
        <p14:creationId xmlns:p14="http://schemas.microsoft.com/office/powerpoint/2010/main" val="29156701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Physical Development: The Changing Adolescent</a:t>
            </a:r>
          </a:p>
        </p:txBody>
      </p:sp>
      <p:sp>
        <p:nvSpPr>
          <p:cNvPr id="58372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7175007" cy="3416300"/>
          </a:xfrm>
        </p:spPr>
        <p:txBody>
          <a:bodyPr/>
          <a:lstStyle/>
          <a:p>
            <a:pPr eaLnBrk="1" hangingPunct="1"/>
            <a:r>
              <a:rPr lang="en-US" altLang="en-US" b="1" dirty="0"/>
              <a:t>Puberty</a:t>
            </a:r>
            <a:r>
              <a:rPr lang="en-US" altLang="en-US" dirty="0"/>
              <a:t>: Period at which maturation of the sexual organs occurs beginning at about age:</a:t>
            </a:r>
          </a:p>
          <a:p>
            <a:pPr lvl="1" eaLnBrk="1" hangingPunct="1"/>
            <a:r>
              <a:rPr lang="en-US" altLang="en-US" dirty="0"/>
              <a:t>11 or 12 years for girls</a:t>
            </a:r>
          </a:p>
          <a:p>
            <a:pPr lvl="2" eaLnBrk="1" hangingPunct="1"/>
            <a:r>
              <a:rPr lang="en-US" altLang="en-US" dirty="0"/>
              <a:t>Menstruation</a:t>
            </a:r>
          </a:p>
          <a:p>
            <a:pPr lvl="1" eaLnBrk="1" hangingPunct="1"/>
            <a:r>
              <a:rPr lang="en-US" altLang="en-US" dirty="0"/>
              <a:t>13 or 14 years for boys</a:t>
            </a:r>
          </a:p>
          <a:p>
            <a:pPr lvl="2" eaLnBrk="1" hangingPunct="1"/>
            <a:r>
              <a:rPr lang="en-US" altLang="en-US" dirty="0" err="1"/>
              <a:t>Spermarche</a:t>
            </a:r>
            <a:endParaRPr lang="en-US" altLang="en-US" dirty="0"/>
          </a:p>
        </p:txBody>
      </p:sp>
      <p:pic>
        <p:nvPicPr>
          <p:cNvPr id="5" name="Picture 6" descr="Two bar graphs, one showing the range of ages when sexual changes occur in boys, the other showing the range for girls.">
            <a:extLst>
              <a:ext uri="{FF2B5EF4-FFF2-40B4-BE49-F238E27FC236}">
                <a16:creationId xmlns:a16="http://schemas.microsoft.com/office/drawing/2014/main" id="{A9447B5F-31F2-9B4B-8337-77E06588074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68"/>
          <a:stretch/>
        </p:blipFill>
        <p:spPr>
          <a:xfrm>
            <a:off x="8569425" y="2419815"/>
            <a:ext cx="3239988" cy="4438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763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Moral and Cognitive Development: Distinguishing Right from Wrong</a:t>
            </a:r>
          </a:p>
        </p:txBody>
      </p:sp>
      <p:sp>
        <p:nvSpPr>
          <p:cNvPr id="6144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Kohlberg’s theory of moral development</a:t>
            </a:r>
          </a:p>
          <a:p>
            <a:pPr lvl="1" eaLnBrk="1" hangingPunct="1"/>
            <a:r>
              <a:rPr lang="en-US" altLang="en-US"/>
              <a:t>Suggests that the changes in moral reasoning can be understood as a three-level sequence</a:t>
            </a:r>
          </a:p>
          <a:p>
            <a:pPr lvl="2" eaLnBrk="1" hangingPunct="1"/>
            <a:r>
              <a:rPr lang="en-US" altLang="en-US"/>
              <a:t>Preconventional morality</a:t>
            </a:r>
          </a:p>
          <a:p>
            <a:pPr lvl="2" eaLnBrk="1" hangingPunct="1"/>
            <a:r>
              <a:rPr lang="en-US" altLang="en-US"/>
              <a:t>Conventional morality</a:t>
            </a:r>
          </a:p>
          <a:p>
            <a:pPr lvl="2" eaLnBrk="1" hangingPunct="1"/>
            <a:r>
              <a:rPr lang="en-US" altLang="en-US"/>
              <a:t>Postconventional morality</a:t>
            </a:r>
          </a:p>
          <a:p>
            <a:pPr lvl="1" eaLnBrk="1" hangingPunct="1"/>
            <a:r>
              <a:rPr lang="en-US" altLang="en-US"/>
              <a:t>Difficulty with the theory - Pertains to judgments, not moral behavior</a:t>
            </a:r>
          </a:p>
          <a:p>
            <a:pPr lvl="1" eaLnBrk="1" hangingPunct="1"/>
            <a:r>
              <a:rPr lang="en-US" altLang="en-US"/>
              <a:t>Moral development in women</a:t>
            </a:r>
          </a:p>
          <a:p>
            <a:pPr lvl="2" eaLnBrk="1" hangingPunct="1"/>
            <a:r>
              <a:rPr lang="en-US" altLang="en-US"/>
              <a:t>Difference exists in the way each gender views moral behavior</a:t>
            </a:r>
          </a:p>
        </p:txBody>
      </p:sp>
    </p:spTree>
    <p:extLst>
      <p:ext uri="{BB962C8B-B14F-4D97-AF65-F5344CB8AC3E}">
        <p14:creationId xmlns:p14="http://schemas.microsoft.com/office/powerpoint/2010/main" val="3863318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>
          <a:xfrm>
            <a:off x="1330738" y="658020"/>
            <a:ext cx="7773162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(1)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135189" y="2327277"/>
            <a:ext cx="7057156" cy="1951037"/>
            <a:chOff x="611561" y="2176699"/>
            <a:chExt cx="7056360" cy="1950821"/>
          </a:xfrm>
        </p:grpSpPr>
        <p:sp>
          <p:nvSpPr>
            <p:cNvPr id="13" name="Freeform 12"/>
            <p:cNvSpPr/>
            <p:nvPr/>
          </p:nvSpPr>
          <p:spPr>
            <a:xfrm>
              <a:off x="611561" y="2676706"/>
              <a:ext cx="7056360" cy="1450814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adolescence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Major testing to determine one’s unique qualities</a:t>
              </a:r>
            </a:p>
          </p:txBody>
        </p:sp>
        <p:sp>
          <p:nvSpPr>
            <p:cNvPr id="14" name="Freeform 13"/>
            <p:cNvSpPr/>
            <p:nvPr/>
          </p:nvSpPr>
          <p:spPr>
            <a:xfrm>
              <a:off x="997278" y="2176699"/>
              <a:ext cx="5392130" cy="757153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Identity-versus-role-confusion stage</a:t>
              </a: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2135189" y="4568245"/>
            <a:ext cx="7057157" cy="1779587"/>
            <a:chOff x="611560" y="4278317"/>
            <a:chExt cx="7056361" cy="1778974"/>
          </a:xfrm>
        </p:grpSpPr>
        <p:sp>
          <p:nvSpPr>
            <p:cNvPr id="16" name="Freeform 15"/>
            <p:cNvSpPr/>
            <p:nvPr/>
          </p:nvSpPr>
          <p:spPr>
            <a:xfrm>
              <a:off x="611560" y="4735360"/>
              <a:ext cx="7056361" cy="1321931"/>
            </a:xfrm>
            <a:custGeom>
              <a:avLst/>
              <a:gdLst>
                <a:gd name="connsiteX0" fmla="*/ 0 w 7704856"/>
                <a:gd name="connsiteY0" fmla="*/ 0 h 1321731"/>
                <a:gd name="connsiteX1" fmla="*/ 7704856 w 7704856"/>
                <a:gd name="connsiteY1" fmla="*/ 0 h 1321731"/>
                <a:gd name="connsiteX2" fmla="*/ 7704856 w 7704856"/>
                <a:gd name="connsiteY2" fmla="*/ 1321731 h 1321731"/>
                <a:gd name="connsiteX3" fmla="*/ 0 w 7704856"/>
                <a:gd name="connsiteY3" fmla="*/ 1321731 h 1321731"/>
                <a:gd name="connsiteX4" fmla="*/ 0 w 7704856"/>
                <a:gd name="connsiteY4" fmla="*/ 0 h 13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321731">
                  <a:moveTo>
                    <a:pt x="0" y="0"/>
                  </a:moveTo>
                  <a:lnTo>
                    <a:pt x="7704856" y="0"/>
                  </a:lnTo>
                  <a:lnTo>
                    <a:pt x="7704856" y="1321731"/>
                  </a:lnTo>
                  <a:lnTo>
                    <a:pt x="0" y="13217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early adulthood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Focused on developing close relationships</a:t>
              </a:r>
            </a:p>
          </p:txBody>
        </p:sp>
        <p:sp>
          <p:nvSpPr>
            <p:cNvPr id="17" name="Freeform 16"/>
            <p:cNvSpPr/>
            <p:nvPr/>
          </p:nvSpPr>
          <p:spPr>
            <a:xfrm>
              <a:off x="997278" y="4278317"/>
              <a:ext cx="5392130" cy="698259"/>
            </a:xfrm>
            <a:custGeom>
              <a:avLst/>
              <a:gdLst>
                <a:gd name="connsiteX0" fmla="*/ 0 w 5393399"/>
                <a:gd name="connsiteY0" fmla="*/ 116479 h 698863"/>
                <a:gd name="connsiteX1" fmla="*/ 116479 w 5393399"/>
                <a:gd name="connsiteY1" fmla="*/ 0 h 698863"/>
                <a:gd name="connsiteX2" fmla="*/ 5276920 w 5393399"/>
                <a:gd name="connsiteY2" fmla="*/ 0 h 698863"/>
                <a:gd name="connsiteX3" fmla="*/ 5393399 w 5393399"/>
                <a:gd name="connsiteY3" fmla="*/ 116479 h 698863"/>
                <a:gd name="connsiteX4" fmla="*/ 5393399 w 5393399"/>
                <a:gd name="connsiteY4" fmla="*/ 582384 h 698863"/>
                <a:gd name="connsiteX5" fmla="*/ 5276920 w 5393399"/>
                <a:gd name="connsiteY5" fmla="*/ 698863 h 698863"/>
                <a:gd name="connsiteX6" fmla="*/ 116479 w 5393399"/>
                <a:gd name="connsiteY6" fmla="*/ 698863 h 698863"/>
                <a:gd name="connsiteX7" fmla="*/ 0 w 5393399"/>
                <a:gd name="connsiteY7" fmla="*/ 582384 h 698863"/>
                <a:gd name="connsiteX8" fmla="*/ 0 w 5393399"/>
                <a:gd name="connsiteY8" fmla="*/ 116479 h 698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698863">
                  <a:moveTo>
                    <a:pt x="0" y="116479"/>
                  </a:moveTo>
                  <a:cubicBezTo>
                    <a:pt x="0" y="52149"/>
                    <a:pt x="52149" y="0"/>
                    <a:pt x="116479" y="0"/>
                  </a:cubicBezTo>
                  <a:lnTo>
                    <a:pt x="5276920" y="0"/>
                  </a:lnTo>
                  <a:cubicBezTo>
                    <a:pt x="5341250" y="0"/>
                    <a:pt x="5393399" y="52149"/>
                    <a:pt x="5393399" y="116479"/>
                  </a:cubicBezTo>
                  <a:lnTo>
                    <a:pt x="5393399" y="582384"/>
                  </a:lnTo>
                  <a:cubicBezTo>
                    <a:pt x="5393399" y="646714"/>
                    <a:pt x="5341250" y="698863"/>
                    <a:pt x="5276920" y="698863"/>
                  </a:cubicBezTo>
                  <a:lnTo>
                    <a:pt x="116479" y="698863"/>
                  </a:lnTo>
                  <a:cubicBezTo>
                    <a:pt x="52149" y="698863"/>
                    <a:pt x="0" y="646714"/>
                    <a:pt x="0" y="582384"/>
                  </a:cubicBezTo>
                  <a:lnTo>
                    <a:pt x="0" y="11647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974" tIns="34116" rIns="237974" bIns="34116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Intimacy-versus-isolation stage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4655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>
          <a:xfrm>
            <a:off x="1302365" y="658020"/>
            <a:ext cx="815387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(2)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135188" y="2495679"/>
            <a:ext cx="7129165" cy="1951037"/>
            <a:chOff x="611560" y="2176699"/>
            <a:chExt cx="7128361" cy="1950821"/>
          </a:xfrm>
        </p:grpSpPr>
        <p:sp>
          <p:nvSpPr>
            <p:cNvPr id="13" name="Freeform 12"/>
            <p:cNvSpPr/>
            <p:nvPr/>
          </p:nvSpPr>
          <p:spPr>
            <a:xfrm>
              <a:off x="611560" y="2676706"/>
              <a:ext cx="7128361" cy="1450814"/>
            </a:xfrm>
            <a:custGeom>
              <a:avLst/>
              <a:gdLst>
                <a:gd name="connsiteX0" fmla="*/ 0 w 7704856"/>
                <a:gd name="connsiteY0" fmla="*/ 0 h 1450445"/>
                <a:gd name="connsiteX1" fmla="*/ 7704856 w 7704856"/>
                <a:gd name="connsiteY1" fmla="*/ 0 h 1450445"/>
                <a:gd name="connsiteX2" fmla="*/ 7704856 w 7704856"/>
                <a:gd name="connsiteY2" fmla="*/ 1450445 h 1450445"/>
                <a:gd name="connsiteX3" fmla="*/ 0 w 7704856"/>
                <a:gd name="connsiteY3" fmla="*/ 1450445 h 1450445"/>
                <a:gd name="connsiteX4" fmla="*/ 0 w 7704856"/>
                <a:gd name="connsiteY4" fmla="*/ 0 h 14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450445">
                  <a:moveTo>
                    <a:pt x="0" y="0"/>
                  </a:moveTo>
                  <a:lnTo>
                    <a:pt x="7704856" y="0"/>
                  </a:lnTo>
                  <a:lnTo>
                    <a:pt x="7704856" y="1450445"/>
                  </a:lnTo>
                  <a:lnTo>
                    <a:pt x="0" y="145044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middle adulthood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Take stock of our contributions to family and society</a:t>
              </a:r>
            </a:p>
          </p:txBody>
        </p:sp>
        <p:sp>
          <p:nvSpPr>
            <p:cNvPr id="14" name="Freeform 13"/>
            <p:cNvSpPr/>
            <p:nvPr/>
          </p:nvSpPr>
          <p:spPr>
            <a:xfrm>
              <a:off x="997278" y="2176699"/>
              <a:ext cx="5392130" cy="757153"/>
            </a:xfrm>
            <a:custGeom>
              <a:avLst/>
              <a:gdLst>
                <a:gd name="connsiteX0" fmla="*/ 0 w 5393399"/>
                <a:gd name="connsiteY0" fmla="*/ 126134 h 756788"/>
                <a:gd name="connsiteX1" fmla="*/ 126134 w 5393399"/>
                <a:gd name="connsiteY1" fmla="*/ 0 h 756788"/>
                <a:gd name="connsiteX2" fmla="*/ 5267265 w 5393399"/>
                <a:gd name="connsiteY2" fmla="*/ 0 h 756788"/>
                <a:gd name="connsiteX3" fmla="*/ 5393399 w 5393399"/>
                <a:gd name="connsiteY3" fmla="*/ 126134 h 756788"/>
                <a:gd name="connsiteX4" fmla="*/ 5393399 w 5393399"/>
                <a:gd name="connsiteY4" fmla="*/ 630654 h 756788"/>
                <a:gd name="connsiteX5" fmla="*/ 5267265 w 5393399"/>
                <a:gd name="connsiteY5" fmla="*/ 756788 h 756788"/>
                <a:gd name="connsiteX6" fmla="*/ 126134 w 5393399"/>
                <a:gd name="connsiteY6" fmla="*/ 756788 h 756788"/>
                <a:gd name="connsiteX7" fmla="*/ 0 w 5393399"/>
                <a:gd name="connsiteY7" fmla="*/ 630654 h 756788"/>
                <a:gd name="connsiteX8" fmla="*/ 0 w 5393399"/>
                <a:gd name="connsiteY8" fmla="*/ 126134 h 756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756788">
                  <a:moveTo>
                    <a:pt x="0" y="126134"/>
                  </a:moveTo>
                  <a:cubicBezTo>
                    <a:pt x="0" y="56472"/>
                    <a:pt x="56472" y="0"/>
                    <a:pt x="126134" y="0"/>
                  </a:cubicBezTo>
                  <a:lnTo>
                    <a:pt x="5267265" y="0"/>
                  </a:lnTo>
                  <a:cubicBezTo>
                    <a:pt x="5336927" y="0"/>
                    <a:pt x="5393399" y="56472"/>
                    <a:pt x="5393399" y="126134"/>
                  </a:cubicBezTo>
                  <a:lnTo>
                    <a:pt x="5393399" y="630654"/>
                  </a:lnTo>
                  <a:cubicBezTo>
                    <a:pt x="5393399" y="700316"/>
                    <a:pt x="5336927" y="756788"/>
                    <a:pt x="5267265" y="756788"/>
                  </a:cubicBezTo>
                  <a:lnTo>
                    <a:pt x="126134" y="756788"/>
                  </a:lnTo>
                  <a:cubicBezTo>
                    <a:pt x="56472" y="756788"/>
                    <a:pt x="0" y="700316"/>
                    <a:pt x="0" y="630654"/>
                  </a:cubicBezTo>
                  <a:lnTo>
                    <a:pt x="0" y="126134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0801" tIns="36943" rIns="240801" bIns="36943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Generativity-versus-stagnation stage</a:t>
              </a:r>
            </a:p>
          </p:txBody>
        </p:sp>
      </p:grp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2135189" y="4673718"/>
            <a:ext cx="7129164" cy="1779587"/>
            <a:chOff x="611561" y="4278317"/>
            <a:chExt cx="7128360" cy="1778974"/>
          </a:xfrm>
        </p:grpSpPr>
        <p:sp>
          <p:nvSpPr>
            <p:cNvPr id="16" name="Freeform 15"/>
            <p:cNvSpPr/>
            <p:nvPr/>
          </p:nvSpPr>
          <p:spPr>
            <a:xfrm>
              <a:off x="611561" y="4735360"/>
              <a:ext cx="7128360" cy="1321931"/>
            </a:xfrm>
            <a:custGeom>
              <a:avLst/>
              <a:gdLst>
                <a:gd name="connsiteX0" fmla="*/ 0 w 7704856"/>
                <a:gd name="connsiteY0" fmla="*/ 0 h 1321731"/>
                <a:gd name="connsiteX1" fmla="*/ 7704856 w 7704856"/>
                <a:gd name="connsiteY1" fmla="*/ 0 h 1321731"/>
                <a:gd name="connsiteX2" fmla="*/ 7704856 w 7704856"/>
                <a:gd name="connsiteY2" fmla="*/ 1321731 h 1321731"/>
                <a:gd name="connsiteX3" fmla="*/ 0 w 7704856"/>
                <a:gd name="connsiteY3" fmla="*/ 1321731 h 1321731"/>
                <a:gd name="connsiteX4" fmla="*/ 0 w 7704856"/>
                <a:gd name="connsiteY4" fmla="*/ 0 h 1321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04856" h="1321731">
                  <a:moveTo>
                    <a:pt x="0" y="0"/>
                  </a:moveTo>
                  <a:lnTo>
                    <a:pt x="7704856" y="0"/>
                  </a:lnTo>
                  <a:lnTo>
                    <a:pt x="7704856" y="1321731"/>
                  </a:lnTo>
                  <a:lnTo>
                    <a:pt x="0" y="1321731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97982" tIns="312420" rIns="597982" bIns="156464" spcCol="1270" anchor="ctr"/>
            <a:lstStyle/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Occurring in late adulthood</a:t>
              </a:r>
            </a:p>
            <a:p>
              <a:pPr marL="228600" lvl="1" indent="-228600" defTabSz="9779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Focused on review of life’s accomplishments and failures</a:t>
              </a:r>
            </a:p>
          </p:txBody>
        </p:sp>
        <p:sp>
          <p:nvSpPr>
            <p:cNvPr id="17" name="Freeform 16"/>
            <p:cNvSpPr/>
            <p:nvPr/>
          </p:nvSpPr>
          <p:spPr>
            <a:xfrm>
              <a:off x="997278" y="4278317"/>
              <a:ext cx="5392130" cy="698259"/>
            </a:xfrm>
            <a:custGeom>
              <a:avLst/>
              <a:gdLst>
                <a:gd name="connsiteX0" fmla="*/ 0 w 5393399"/>
                <a:gd name="connsiteY0" fmla="*/ 116479 h 698863"/>
                <a:gd name="connsiteX1" fmla="*/ 116479 w 5393399"/>
                <a:gd name="connsiteY1" fmla="*/ 0 h 698863"/>
                <a:gd name="connsiteX2" fmla="*/ 5276920 w 5393399"/>
                <a:gd name="connsiteY2" fmla="*/ 0 h 698863"/>
                <a:gd name="connsiteX3" fmla="*/ 5393399 w 5393399"/>
                <a:gd name="connsiteY3" fmla="*/ 116479 h 698863"/>
                <a:gd name="connsiteX4" fmla="*/ 5393399 w 5393399"/>
                <a:gd name="connsiteY4" fmla="*/ 582384 h 698863"/>
                <a:gd name="connsiteX5" fmla="*/ 5276920 w 5393399"/>
                <a:gd name="connsiteY5" fmla="*/ 698863 h 698863"/>
                <a:gd name="connsiteX6" fmla="*/ 116479 w 5393399"/>
                <a:gd name="connsiteY6" fmla="*/ 698863 h 698863"/>
                <a:gd name="connsiteX7" fmla="*/ 0 w 5393399"/>
                <a:gd name="connsiteY7" fmla="*/ 582384 h 698863"/>
                <a:gd name="connsiteX8" fmla="*/ 0 w 5393399"/>
                <a:gd name="connsiteY8" fmla="*/ 116479 h 698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3399" h="698863">
                  <a:moveTo>
                    <a:pt x="0" y="116479"/>
                  </a:moveTo>
                  <a:cubicBezTo>
                    <a:pt x="0" y="52149"/>
                    <a:pt x="52149" y="0"/>
                    <a:pt x="116479" y="0"/>
                  </a:cubicBezTo>
                  <a:lnTo>
                    <a:pt x="5276920" y="0"/>
                  </a:lnTo>
                  <a:cubicBezTo>
                    <a:pt x="5341250" y="0"/>
                    <a:pt x="5393399" y="52149"/>
                    <a:pt x="5393399" y="116479"/>
                  </a:cubicBezTo>
                  <a:lnTo>
                    <a:pt x="5393399" y="582384"/>
                  </a:lnTo>
                  <a:cubicBezTo>
                    <a:pt x="5393399" y="646714"/>
                    <a:pt x="5341250" y="698863"/>
                    <a:pt x="5276920" y="698863"/>
                  </a:cubicBezTo>
                  <a:lnTo>
                    <a:pt x="116479" y="698863"/>
                  </a:lnTo>
                  <a:cubicBezTo>
                    <a:pt x="52149" y="698863"/>
                    <a:pt x="0" y="646714"/>
                    <a:pt x="0" y="582384"/>
                  </a:cubicBezTo>
                  <a:lnTo>
                    <a:pt x="0" y="116479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37974" tIns="34116" rIns="237974" bIns="34116" spcCol="1270" anchor="ctr"/>
            <a:lstStyle/>
            <a:p>
              <a:pPr defTabSz="9779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200" dirty="0">
                  <a:cs typeface="Times New Roman" panose="02020603050405020304" pitchFamily="18" charset="0"/>
                </a:rPr>
                <a:t>Ego-integrity-versus-despair stage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8167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Title 1"/>
          <p:cNvSpPr>
            <a:spLocks noGrp="1"/>
          </p:cNvSpPr>
          <p:nvPr>
            <p:ph type="title"/>
          </p:nvPr>
        </p:nvSpPr>
        <p:spPr>
          <a:xfrm>
            <a:off x="1302365" y="658020"/>
            <a:ext cx="815387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dirty="0"/>
              <a:t>Erikson’s Theory of Psychosocial Development </a:t>
            </a:r>
            <a:r>
              <a:rPr lang="en-US" altLang="en-US" sz="2000" dirty="0"/>
              <a:t>(2)</a:t>
            </a:r>
          </a:p>
        </p:txBody>
      </p:sp>
      <p:pic>
        <p:nvPicPr>
          <p:cNvPr id="9" name="Picture 7" descr="A table listing Kohlberg’s three stages of moral development, with sample examples reasoning for and against stealing a drug.">
            <a:extLst>
              <a:ext uri="{FF2B5EF4-FFF2-40B4-BE49-F238E27FC236}">
                <a16:creationId xmlns:a16="http://schemas.microsoft.com/office/drawing/2014/main" id="{4F654631-0341-414B-8FBA-6D2A01B470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1"/>
          <a:stretch/>
        </p:blipFill>
        <p:spPr>
          <a:xfrm>
            <a:off x="1452186" y="2587805"/>
            <a:ext cx="9074565" cy="4040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607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Stormy Adolescence: Myth or Reality?</a:t>
            </a:r>
          </a:p>
        </p:txBody>
      </p:sp>
      <p:sp>
        <p:nvSpPr>
          <p:cNvPr id="655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Adolescent egocentrism - State of self-absorption in which a teenager views the world from his own point of view</a:t>
            </a:r>
          </a:p>
          <a:p>
            <a:pPr lvl="1"/>
            <a:r>
              <a:rPr lang="en-US" altLang="en-US" dirty="0"/>
              <a:t>Imaginary audience - Belief that everybody is looking at them </a:t>
            </a:r>
          </a:p>
          <a:p>
            <a:pPr lvl="1"/>
            <a:r>
              <a:rPr lang="en-US" altLang="en-US" dirty="0"/>
              <a:t>Personal fables - Belief that one’s experience is unique, exceptional, and shared by no one else</a:t>
            </a:r>
          </a:p>
        </p:txBody>
      </p:sp>
    </p:spTree>
    <p:extLst>
      <p:ext uri="{BB962C8B-B14F-4D97-AF65-F5344CB8AC3E}">
        <p14:creationId xmlns:p14="http://schemas.microsoft.com/office/powerpoint/2010/main" val="2230498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Development: Finding Oneself in a Social World</a:t>
            </a:r>
          </a:p>
        </p:txBody>
      </p:sp>
      <p:sp>
        <p:nvSpPr>
          <p:cNvPr id="6656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Adolescent suicide: Third leading cause of death for adolescents </a:t>
            </a:r>
          </a:p>
          <a:p>
            <a:pPr lvl="1" eaLnBrk="1" hangingPunct="1"/>
            <a:r>
              <a:rPr lang="en-US" altLang="en-US" dirty="0"/>
              <a:t>Warning signs</a:t>
            </a:r>
          </a:p>
          <a:p>
            <a:pPr lvl="2" eaLnBrk="1" hangingPunct="1"/>
            <a:r>
              <a:rPr lang="en-US" altLang="en-US" dirty="0"/>
              <a:t>School problems </a:t>
            </a:r>
          </a:p>
          <a:p>
            <a:pPr lvl="2" eaLnBrk="1" hangingPunct="1"/>
            <a:r>
              <a:rPr lang="en-US" altLang="en-US" dirty="0"/>
              <a:t>Frequent incidents of self-destructive behavior</a:t>
            </a:r>
          </a:p>
          <a:p>
            <a:pPr lvl="2" eaLnBrk="1" hangingPunct="1"/>
            <a:r>
              <a:rPr lang="en-US" altLang="en-US" dirty="0"/>
              <a:t>Loss of appetite or excessive eating</a:t>
            </a:r>
          </a:p>
          <a:p>
            <a:pPr lvl="2" eaLnBrk="1" hangingPunct="1"/>
            <a:r>
              <a:rPr lang="en-US" altLang="en-US" dirty="0"/>
              <a:t>Withdrawal from friends and peers</a:t>
            </a:r>
          </a:p>
          <a:p>
            <a:pPr lvl="2" eaLnBrk="1" hangingPunct="1"/>
            <a:r>
              <a:rPr lang="en-US" altLang="en-US" dirty="0"/>
              <a:t>Sleeping problems</a:t>
            </a:r>
          </a:p>
          <a:p>
            <a:pPr lvl="2" eaLnBrk="1" hangingPunct="1"/>
            <a:r>
              <a:rPr lang="en-US" altLang="en-US" dirty="0"/>
              <a:t>Signs of depression, tearfulness, or overt indications of psychological difficulties</a:t>
            </a:r>
          </a:p>
          <a:p>
            <a:pPr lvl="2" eaLnBrk="1" hangingPunct="1"/>
            <a:r>
              <a:rPr lang="en-US" altLang="en-US" dirty="0"/>
              <a:t>Preoccupation with death</a:t>
            </a:r>
          </a:p>
          <a:p>
            <a:pPr lvl="2" eaLnBrk="1" hangingPunct="1"/>
            <a:r>
              <a:rPr lang="en-US" altLang="en-US" dirty="0"/>
              <a:t>Putting affairs in order</a:t>
            </a:r>
          </a:p>
          <a:p>
            <a:pPr lvl="2" eaLnBrk="1" hangingPunct="1"/>
            <a:r>
              <a:rPr lang="en-US" altLang="en-US" dirty="0"/>
              <a:t>Explicit announcement of suicidal thoughts </a:t>
            </a:r>
          </a:p>
        </p:txBody>
      </p:sp>
    </p:spTree>
    <p:extLst>
      <p:ext uri="{BB962C8B-B14F-4D97-AF65-F5344CB8AC3E}">
        <p14:creationId xmlns:p14="http://schemas.microsoft.com/office/powerpoint/2010/main" val="41182488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Adulthood</a:t>
            </a:r>
          </a:p>
        </p:txBody>
      </p:sp>
      <p:sp>
        <p:nvSpPr>
          <p:cNvPr id="6758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What are the principal kinds of physical, social, and intellectual changes that occur in early and middle adulthood, and what are their causes?</a:t>
            </a:r>
          </a:p>
          <a:p>
            <a:pPr eaLnBrk="1" hangingPunct="1"/>
            <a:r>
              <a:rPr lang="en-US" altLang="en-US" dirty="0"/>
              <a:t>How does the reality of late adulthood differ from the stereotypes about that period?</a:t>
            </a:r>
          </a:p>
          <a:p>
            <a:pPr eaLnBrk="1" hangingPunct="1"/>
            <a:r>
              <a:rPr lang="en-US" altLang="en-US" dirty="0"/>
              <a:t>How can we adjust to death?</a:t>
            </a:r>
          </a:p>
        </p:txBody>
      </p:sp>
    </p:spTree>
    <p:extLst>
      <p:ext uri="{BB962C8B-B14F-4D97-AF65-F5344CB8AC3E}">
        <p14:creationId xmlns:p14="http://schemas.microsoft.com/office/powerpoint/2010/main" val="5703814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Adulthood</a:t>
            </a:r>
          </a:p>
        </p:txBody>
      </p:sp>
      <p:sp>
        <p:nvSpPr>
          <p:cNvPr id="6861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/>
              <a:t>Emerging adulthood</a:t>
            </a:r>
            <a:r>
              <a:rPr lang="en-US" altLang="en-US" dirty="0"/>
              <a:t>: Period beginning in the late teenage years and extending into the mid-twenties</a:t>
            </a:r>
          </a:p>
        </p:txBody>
      </p:sp>
    </p:spTree>
    <p:extLst>
      <p:ext uri="{BB962C8B-B14F-4D97-AF65-F5344CB8AC3E}">
        <p14:creationId xmlns:p14="http://schemas.microsoft.com/office/powerpoint/2010/main" val="41893028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Physical Development: The Peak of Health</a:t>
            </a:r>
          </a:p>
        </p:txBody>
      </p:sp>
      <p:sp>
        <p:nvSpPr>
          <p:cNvPr id="6963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For most people, early adulthood marks the peak of physical health</a:t>
            </a:r>
          </a:p>
          <a:p>
            <a:pPr lvl="1" eaLnBrk="1" hangingPunct="1"/>
            <a:r>
              <a:rPr lang="en-US" altLang="en-US" dirty="0"/>
              <a:t>Around age 25, the body becomes slightly less efficient and more susceptible to disease</a:t>
            </a:r>
          </a:p>
          <a:p>
            <a:pPr eaLnBrk="1" hangingPunct="1"/>
            <a:r>
              <a:rPr lang="en-US" altLang="en-US" b="1" dirty="0"/>
              <a:t>Menopause</a:t>
            </a:r>
            <a:r>
              <a:rPr lang="en-US" altLang="en-US" dirty="0"/>
              <a:t>: Women stop menstruating and are no longer fertile</a:t>
            </a:r>
          </a:p>
          <a:p>
            <a:pPr lvl="1" eaLnBrk="1" hangingPunct="1"/>
            <a:r>
              <a:rPr lang="en-US" altLang="en-US" dirty="0"/>
              <a:t>Treated through hormone therapy (HT) with hormones estrogen and progesterone</a:t>
            </a:r>
          </a:p>
          <a:p>
            <a:pPr lvl="2" eaLnBrk="1" hangingPunct="1"/>
            <a:r>
              <a:rPr lang="en-US" altLang="en-US" dirty="0"/>
              <a:t>Risks associated with HT</a:t>
            </a:r>
          </a:p>
        </p:txBody>
      </p:sp>
    </p:spTree>
    <p:extLst>
      <p:ext uri="{BB962C8B-B14F-4D97-AF65-F5344CB8AC3E}">
        <p14:creationId xmlns:p14="http://schemas.microsoft.com/office/powerpoint/2010/main" val="864991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Development: Working at Life</a:t>
            </a:r>
          </a:p>
        </p:txBody>
      </p:sp>
      <p:sp>
        <p:nvSpPr>
          <p:cNvPr id="70660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7384060" cy="3416300"/>
          </a:xfrm>
        </p:spPr>
        <p:txBody>
          <a:bodyPr/>
          <a:lstStyle/>
          <a:p>
            <a:pPr eaLnBrk="1" hangingPunct="1"/>
            <a:r>
              <a:rPr lang="en-US" altLang="en-US" dirty="0"/>
              <a:t>People typically launch themselves into careers, marriage, and families during this period</a:t>
            </a:r>
          </a:p>
          <a:p>
            <a:pPr eaLnBrk="1" hangingPunct="1"/>
            <a:r>
              <a:rPr lang="en-US" altLang="en-US" dirty="0"/>
              <a:t>Midlife transition - Period when people may begin to question their lives</a:t>
            </a:r>
          </a:p>
          <a:p>
            <a:pPr lvl="1" eaLnBrk="1" hangingPunct="1"/>
            <a:r>
              <a:rPr lang="en-US" altLang="en-US" dirty="0"/>
              <a:t>Little evidence for an actual midlife crisis</a:t>
            </a:r>
          </a:p>
        </p:txBody>
      </p:sp>
      <p:pic>
        <p:nvPicPr>
          <p:cNvPr id="4" name="Picture 3" descr="san35325_1603">
            <a:extLst>
              <a:ext uri="{FF2B5EF4-FFF2-40B4-BE49-F238E27FC236}">
                <a16:creationId xmlns:a16="http://schemas.microsoft.com/office/drawing/2014/main" id="{848F4C61-8B96-7A40-8FE8-FCFC1149D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325" y="4311650"/>
            <a:ext cx="3280915" cy="2400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san35325_1604">
            <a:extLst>
              <a:ext uri="{FF2B5EF4-FFF2-40B4-BE49-F238E27FC236}">
                <a16:creationId xmlns:a16="http://schemas.microsoft.com/office/drawing/2014/main" id="{98739AF9-4683-9C49-B4F6-5FCC0B0AD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9014" y="2476593"/>
            <a:ext cx="3063726" cy="3980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4075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Marriage, Children, and Divorce: Family Ties</a:t>
            </a:r>
          </a:p>
        </p:txBody>
      </p:sp>
      <p:sp>
        <p:nvSpPr>
          <p:cNvPr id="7168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Changes in marriage and divorce trends have doubled the number of single-parent households in the United States over the last two decades</a:t>
            </a:r>
          </a:p>
          <a:p>
            <a:pPr eaLnBrk="1" hangingPunct="1"/>
            <a:r>
              <a:rPr lang="en-US" altLang="en-US" dirty="0"/>
              <a:t>Probability of divorce</a:t>
            </a:r>
          </a:p>
          <a:p>
            <a:pPr eaLnBrk="1" hangingPunct="1"/>
            <a:r>
              <a:rPr lang="en-US" altLang="en-US" dirty="0"/>
              <a:t>Economic and emotional consequences for the single-parent households</a:t>
            </a:r>
          </a:p>
          <a:p>
            <a:pPr lvl="1" eaLnBrk="1" hangingPunct="1"/>
            <a:r>
              <a:rPr lang="en-US" altLang="en-US" dirty="0"/>
              <a:t>Often economically less well off</a:t>
            </a:r>
          </a:p>
          <a:p>
            <a:pPr lvl="1" eaLnBrk="1" hangingPunct="1"/>
            <a:r>
              <a:rPr lang="en-US" altLang="en-US" dirty="0"/>
              <a:t>Children: parents’ divorce may result in obstacles establishing close relationships later in life</a:t>
            </a:r>
          </a:p>
          <a:p>
            <a:pPr lvl="1" eaLnBrk="1" hangingPunct="1"/>
            <a:r>
              <a:rPr lang="en-US" altLang="en-US" dirty="0"/>
              <a:t>Children: may blame themselves, or feel pressure to take sides</a:t>
            </a:r>
          </a:p>
        </p:txBody>
      </p:sp>
    </p:spTree>
    <p:extLst>
      <p:ext uri="{BB962C8B-B14F-4D97-AF65-F5344CB8AC3E}">
        <p14:creationId xmlns:p14="http://schemas.microsoft.com/office/powerpoint/2010/main" val="16843761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Physical Changes in Late Adulthood: The Aging Body</a:t>
            </a:r>
          </a:p>
        </p:txBody>
      </p:sp>
      <p:sp>
        <p:nvSpPr>
          <p:cNvPr id="747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b="1"/>
              <a:t>Genetic preprogramming theories of aging</a:t>
            </a:r>
            <a:endParaRPr lang="en-US" altLang="en-US"/>
          </a:p>
          <a:p>
            <a:pPr lvl="1" eaLnBrk="1" hangingPunct="1"/>
            <a:r>
              <a:rPr lang="en-US" altLang="en-US"/>
              <a:t>Suggest that human cells have a built-in time limit to their reproduction and that they are no longer able to divide after a certain time</a:t>
            </a:r>
          </a:p>
          <a:p>
            <a:pPr eaLnBrk="1" hangingPunct="1"/>
            <a:r>
              <a:rPr lang="en-US" altLang="en-US" b="1"/>
              <a:t>Wear-and-tear theories of aging</a:t>
            </a:r>
            <a:endParaRPr lang="en-US" altLang="en-US"/>
          </a:p>
          <a:p>
            <a:pPr lvl="1" eaLnBrk="1" hangingPunct="1"/>
            <a:r>
              <a:rPr lang="en-US" altLang="en-US"/>
              <a:t>Suggest that the mechanical functions of the body simply stop working efficiently</a:t>
            </a:r>
          </a:p>
        </p:txBody>
      </p:sp>
    </p:spTree>
    <p:extLst>
      <p:ext uri="{BB962C8B-B14F-4D97-AF65-F5344CB8AC3E}">
        <p14:creationId xmlns:p14="http://schemas.microsoft.com/office/powerpoint/2010/main" val="17728719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Cognitive Changes: Thinking About – and During - Late Adulthood</a:t>
            </a:r>
          </a:p>
        </p:txBody>
      </p:sp>
      <p:sp>
        <p:nvSpPr>
          <p:cNvPr id="75780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5792255" cy="3416300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en-US" altLang="en-US" dirty="0"/>
              <a:t>Fluid intelligence - Information-processing skills such as memory, calculations, and analogy</a:t>
            </a:r>
          </a:p>
          <a:p>
            <a:pPr lvl="1" eaLnBrk="1" hangingPunct="1"/>
            <a:r>
              <a:rPr lang="en-US" altLang="en-US" dirty="0"/>
              <a:t>Shows decline in late adulthood</a:t>
            </a:r>
          </a:p>
          <a:p>
            <a:pPr eaLnBrk="1" hangingPunct="1"/>
            <a:r>
              <a:rPr lang="en-US" altLang="en-US" dirty="0"/>
              <a:t>Crystallized intelligence - Based on the accumulation of information, skills, and strategies learned through experience</a:t>
            </a:r>
          </a:p>
          <a:p>
            <a:pPr lvl="1" eaLnBrk="1" hangingPunct="1"/>
            <a:r>
              <a:rPr lang="en-US" altLang="en-US" dirty="0"/>
              <a:t>Remains steady and in some cases improves</a:t>
            </a:r>
          </a:p>
        </p:txBody>
      </p:sp>
      <p:pic>
        <p:nvPicPr>
          <p:cNvPr id="4" name="Picture 5" descr="san35325_1503">
            <a:extLst>
              <a:ext uri="{FF2B5EF4-FFF2-40B4-BE49-F238E27FC236}">
                <a16:creationId xmlns:a16="http://schemas.microsoft.com/office/drawing/2014/main" id="{60C9744B-3B9D-554B-A91C-61F4369299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6419" y="2603500"/>
            <a:ext cx="4255934" cy="410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63310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Cognitive Changes: Thinking About – and During - Late Adulthood </a:t>
            </a:r>
          </a:p>
        </p:txBody>
      </p:sp>
      <p:pic>
        <p:nvPicPr>
          <p:cNvPr id="4" name="Picture 8" descr="A multi-line graph charting mean t-scores for various skills on the vertical axis and ages on the horizontal axis.">
            <a:extLst>
              <a:ext uri="{FF2B5EF4-FFF2-40B4-BE49-F238E27FC236}">
                <a16:creationId xmlns:a16="http://schemas.microsoft.com/office/drawing/2014/main" id="{E8E28EEF-47E7-244D-AB56-315DFFF39E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4"/>
          <a:stretch/>
        </p:blipFill>
        <p:spPr>
          <a:xfrm>
            <a:off x="3007463" y="2444321"/>
            <a:ext cx="5120640" cy="402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637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sz="4000" dirty="0"/>
              <a:t>Cognitive Changes: Thinking About – and During – Late Adulthood</a:t>
            </a:r>
            <a:endParaRPr lang="en-US" sz="2200" dirty="0"/>
          </a:p>
        </p:txBody>
      </p:sp>
      <p:sp>
        <p:nvSpPr>
          <p:cNvPr id="7987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Social world of late adulthood: Old but not alone</a:t>
            </a:r>
          </a:p>
          <a:p>
            <a:pPr lvl="1" eaLnBrk="1" hangingPunct="1"/>
            <a:r>
              <a:rPr lang="en-US" altLang="en-US" b="1" dirty="0"/>
              <a:t>Activity theory of aging</a:t>
            </a:r>
            <a:r>
              <a:rPr lang="en-US" altLang="en-US" dirty="0"/>
              <a:t>: Suggests that successful aging is characterized by maintaining the interests and activities of earlier stages of life</a:t>
            </a:r>
            <a:endParaRPr lang="en-US" altLang="en-US" b="1" dirty="0"/>
          </a:p>
          <a:p>
            <a:pPr lvl="1" eaLnBrk="1" hangingPunct="1"/>
            <a:r>
              <a:rPr lang="en-US" altLang="en-US" b="1" dirty="0"/>
              <a:t>Life review</a:t>
            </a:r>
            <a:r>
              <a:rPr lang="en-US" altLang="en-US" dirty="0"/>
              <a:t>: Process by which people examine and evaluate their lives</a:t>
            </a:r>
          </a:p>
        </p:txBody>
      </p:sp>
    </p:spTree>
    <p:extLst>
      <p:ext uri="{BB962C8B-B14F-4D97-AF65-F5344CB8AC3E}">
        <p14:creationId xmlns:p14="http://schemas.microsoft.com/office/powerpoint/2010/main" val="30080623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Adjusting to Death </a:t>
            </a:r>
          </a:p>
        </p:txBody>
      </p:sp>
      <p:sp>
        <p:nvSpPr>
          <p:cNvPr id="737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Five stages of facing impending death suggested by Elisabeth </a:t>
            </a:r>
            <a:r>
              <a:rPr lang="en-US" altLang="en-US" dirty="0" err="1"/>
              <a:t>Kübler</a:t>
            </a:r>
            <a:r>
              <a:rPr lang="en-US" altLang="en-US" dirty="0"/>
              <a:t>-Ross</a:t>
            </a:r>
          </a:p>
          <a:p>
            <a:pPr lvl="1"/>
            <a:r>
              <a:rPr lang="en-US" altLang="en-US" dirty="0"/>
              <a:t>Denial</a:t>
            </a:r>
          </a:p>
          <a:p>
            <a:pPr lvl="1"/>
            <a:r>
              <a:rPr lang="en-US" altLang="en-US" dirty="0"/>
              <a:t>Anger</a:t>
            </a:r>
          </a:p>
          <a:p>
            <a:pPr lvl="1"/>
            <a:r>
              <a:rPr lang="en-US" altLang="en-US" dirty="0"/>
              <a:t>Bargaining</a:t>
            </a:r>
          </a:p>
          <a:p>
            <a:pPr lvl="1"/>
            <a:r>
              <a:rPr lang="en-US" altLang="en-US" dirty="0"/>
              <a:t>Depression</a:t>
            </a:r>
          </a:p>
          <a:p>
            <a:pPr lvl="1"/>
            <a:r>
              <a:rPr lang="en-US" altLang="en-US" dirty="0"/>
              <a:t>Acceptance</a:t>
            </a:r>
          </a:p>
        </p:txBody>
      </p:sp>
    </p:spTree>
    <p:extLst>
      <p:ext uri="{BB962C8B-B14F-4D97-AF65-F5344CB8AC3E}">
        <p14:creationId xmlns:p14="http://schemas.microsoft.com/office/powerpoint/2010/main" val="33205379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789</Words>
  <Application>Microsoft Macintosh PowerPoint</Application>
  <PresentationFormat>Widescreen</PresentationFormat>
  <Paragraphs>102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Cordia New</vt:lpstr>
      <vt:lpstr>Times New Roman</vt:lpstr>
      <vt:lpstr>Office Theme</vt:lpstr>
      <vt:lpstr>PY200/PY211 General Psychology </vt:lpstr>
      <vt:lpstr>Adolescence: Becoming an Adult</vt:lpstr>
      <vt:lpstr>Adolescence: Becoming an Adult </vt:lpstr>
      <vt:lpstr>Physical Development: The Changing Adolescent</vt:lpstr>
      <vt:lpstr>Moral and Cognitive Development: Distinguishing Right from Wrong</vt:lpstr>
      <vt:lpstr>Erikson’s Theory of Psychosocial Development (1)</vt:lpstr>
      <vt:lpstr>Erikson’s Theory of Psychosocial Development (2)</vt:lpstr>
      <vt:lpstr>Erikson’s Theory of Psychosocial Development (2)</vt:lpstr>
      <vt:lpstr>Stormy Adolescence: Myth or Reality?</vt:lpstr>
      <vt:lpstr>Social Development: Finding Oneself in a Social World</vt:lpstr>
      <vt:lpstr>Adulthood</vt:lpstr>
      <vt:lpstr>Adulthood</vt:lpstr>
      <vt:lpstr>Physical Development: The Peak of Health</vt:lpstr>
      <vt:lpstr>Social Development: Working at Life</vt:lpstr>
      <vt:lpstr>Marriage, Children, and Divorce: Family Ties</vt:lpstr>
      <vt:lpstr>Physical Changes in Late Adulthood: The Aging Body</vt:lpstr>
      <vt:lpstr>Cognitive Changes: Thinking About – and During - Late Adulthood</vt:lpstr>
      <vt:lpstr>Cognitive Changes: Thinking About – and During - Late Adulthood </vt:lpstr>
      <vt:lpstr>Cognitive Changes: Thinking About – and During – Late Adulthood</vt:lpstr>
      <vt:lpstr>Adjusting to Death </vt:lpstr>
    </vt:vector>
  </TitlesOfParts>
  <Company/>
  <LinksUpToDate>false</LinksUpToDate>
  <SharedDoc>false</SharedDoc>
  <HyperlinksChanged>false</HyperlinksChanged>
  <AppVersion>16.0011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PY200/PY211 General Psychology </dc:title>
  <dc:creator>Trawin Chaleeraktrakoon</dc:creator>
  <cp:lastModifiedBy>Trawin Chaleeraktrakoon</cp:lastModifiedBy>
  <cp:revision>8</cp:revision>
  <dcterms:created xsi:type="dcterms:W3CDTF">2018-10-18T04:13:58Z</dcterms:created>
  <dcterms:modified xsi:type="dcterms:W3CDTF">2018-10-25T04:40:04Z</dcterms:modified>
</cp:coreProperties>
</file>