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6" r:id="rId2"/>
    <p:sldId id="262" r:id="rId3"/>
    <p:sldId id="263" r:id="rId4"/>
    <p:sldId id="264" r:id="rId5"/>
    <p:sldId id="265" r:id="rId6"/>
    <p:sldId id="260" r:id="rId7"/>
    <p:sldId id="258" r:id="rId8"/>
    <p:sldId id="268" r:id="rId9"/>
    <p:sldId id="267" r:id="rId10"/>
    <p:sldId id="266" r:id="rId11"/>
    <p:sldId id="291" r:id="rId12"/>
    <p:sldId id="292" r:id="rId13"/>
    <p:sldId id="293" r:id="rId14"/>
    <p:sldId id="294" r:id="rId15"/>
    <p:sldId id="295" r:id="rId16"/>
    <p:sldId id="296" r:id="rId17"/>
    <p:sldId id="297" r:id="rId18"/>
    <p:sldId id="298" r:id="rId19"/>
    <p:sldId id="299" r:id="rId20"/>
    <p:sldId id="271" r:id="rId21"/>
    <p:sldId id="278" r:id="rId22"/>
    <p:sldId id="276" r:id="rId23"/>
    <p:sldId id="279" r:id="rId24"/>
    <p:sldId id="277" r:id="rId25"/>
    <p:sldId id="280" r:id="rId26"/>
    <p:sldId id="281" r:id="rId27"/>
    <p:sldId id="282" r:id="rId28"/>
    <p:sldId id="283" r:id="rId29"/>
    <p:sldId id="284" r:id="rId30"/>
    <p:sldId id="285" r:id="rId31"/>
    <p:sldId id="286" r:id="rId32"/>
    <p:sldId id="287" r:id="rId33"/>
    <p:sldId id="288" r:id="rId34"/>
    <p:sldId id="289" r:id="rId35"/>
    <p:sldId id="290" r:id="rId36"/>
    <p:sldId id="305" r:id="rId37"/>
    <p:sldId id="306" r:id="rId38"/>
    <p:sldId id="307" r:id="rId39"/>
    <p:sldId id="275" r:id="rId40"/>
    <p:sldId id="269" r:id="rId41"/>
    <p:sldId id="270" r:id="rId42"/>
    <p:sldId id="259" r:id="rId43"/>
    <p:sldId id="261" r:id="rId44"/>
    <p:sldId id="302" r:id="rId45"/>
    <p:sldId id="301" r:id="rId46"/>
    <p:sldId id="300" r:id="rId47"/>
    <p:sldId id="303" r:id="rId48"/>
    <p:sldId id="304" r:id="rId49"/>
    <p:sldId id="308" r:id="rId50"/>
  </p:sldIdLst>
  <p:sldSz cx="9144000" cy="6858000" type="screen4x3"/>
  <p:notesSz cx="6797675" cy="987425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436" autoAdjust="0"/>
    <p:restoredTop sz="94709" autoAdjust="0"/>
  </p:normalViewPr>
  <p:slideViewPr>
    <p:cSldViewPr>
      <p:cViewPr varScale="1">
        <p:scale>
          <a:sx n="70" d="100"/>
          <a:sy n="70" d="100"/>
        </p:scale>
        <p:origin x="-522" y="-102"/>
      </p:cViewPr>
      <p:guideLst>
        <p:guide orient="horz" pos="2160"/>
        <p:guide pos="2880"/>
      </p:guideLst>
    </p:cSldViewPr>
  </p:slideViewPr>
  <p:outlineViewPr>
    <p:cViewPr>
      <p:scale>
        <a:sx n="33" d="100"/>
        <a:sy n="33" d="100"/>
      </p:scale>
      <p:origin x="48" y="1668"/>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B267CD4E-E12E-49E0-AF0A-6A61C6832C52}" type="datetimeFigureOut">
              <a:rPr lang="th-TH" smtClean="0"/>
              <a:pPr/>
              <a:t>06/02/55</a:t>
            </a:fld>
            <a:endParaRPr lang="th-TH"/>
          </a:p>
        </p:txBody>
      </p:sp>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79768" y="4690269"/>
            <a:ext cx="5438140" cy="444341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F38BBBD9-778E-405C-B46F-DD8A087956FE}" type="slidenum">
              <a:rPr lang="th-TH" smtClean="0"/>
              <a:pPr/>
              <a:t>‹#›</a:t>
            </a:fld>
            <a:endParaRPr lang="th-TH"/>
          </a:p>
        </p:txBody>
      </p:sp>
    </p:spTree>
    <p:extLst>
      <p:ext uri="{BB962C8B-B14F-4D97-AF65-F5344CB8AC3E}">
        <p14:creationId xmlns="" xmlns:p14="http://schemas.microsoft.com/office/powerpoint/2010/main" val="1628382914"/>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F38BBBD9-778E-405C-B46F-DD8A087956FE}" type="slidenum">
              <a:rPr lang="th-TH" smtClean="0"/>
              <a:pPr/>
              <a:t>9</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F38BBBD9-778E-405C-B46F-DD8A087956FE}" type="slidenum">
              <a:rPr lang="th-TH" smtClean="0"/>
              <a:pPr/>
              <a:t>14</a:t>
            </a:fld>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C0BC1955-F949-41C0-8513-DC9E37F02172}" type="datetimeFigureOut">
              <a:rPr lang="th-TH" smtClean="0"/>
              <a:pPr/>
              <a:t>06/02/55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794711D-1769-48F7-9F4E-61E1F01A607E}" type="slidenum">
              <a:rPr lang="th-TH" smtClean="0"/>
              <a:pPr/>
              <a:t>‹#›</a:t>
            </a:fld>
            <a:endParaRPr lang="th-TH"/>
          </a:p>
        </p:txBody>
      </p:sp>
    </p:spTree>
    <p:extLst>
      <p:ext uri="{BB962C8B-B14F-4D97-AF65-F5344CB8AC3E}">
        <p14:creationId xmlns="" xmlns:p14="http://schemas.microsoft.com/office/powerpoint/2010/main" val="8218344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C0BC1955-F949-41C0-8513-DC9E37F02172}" type="datetimeFigureOut">
              <a:rPr lang="th-TH" smtClean="0"/>
              <a:pPr/>
              <a:t>06/02/55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794711D-1769-48F7-9F4E-61E1F01A607E}" type="slidenum">
              <a:rPr lang="th-TH" smtClean="0"/>
              <a:pPr/>
              <a:t>‹#›</a:t>
            </a:fld>
            <a:endParaRPr lang="th-TH"/>
          </a:p>
        </p:txBody>
      </p:sp>
    </p:spTree>
    <p:extLst>
      <p:ext uri="{BB962C8B-B14F-4D97-AF65-F5344CB8AC3E}">
        <p14:creationId xmlns="" xmlns:p14="http://schemas.microsoft.com/office/powerpoint/2010/main" val="880225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0BC1955-F949-41C0-8513-DC9E37F02172}" type="datetimeFigureOut">
              <a:rPr lang="th-TH" smtClean="0"/>
              <a:pPr/>
              <a:t>06/02/55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794711D-1769-48F7-9F4E-61E1F01A607E}" type="slidenum">
              <a:rPr lang="th-TH" smtClean="0"/>
              <a:pPr/>
              <a:t>‹#›</a:t>
            </a:fld>
            <a:endParaRPr lang="th-TH"/>
          </a:p>
        </p:txBody>
      </p:sp>
    </p:spTree>
    <p:extLst>
      <p:ext uri="{BB962C8B-B14F-4D97-AF65-F5344CB8AC3E}">
        <p14:creationId xmlns="" xmlns:p14="http://schemas.microsoft.com/office/powerpoint/2010/main" val="1217987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C0BC1955-F949-41C0-8513-DC9E37F02172}" type="datetimeFigureOut">
              <a:rPr lang="th-TH" smtClean="0"/>
              <a:pPr/>
              <a:t>06/02/55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794711D-1769-48F7-9F4E-61E1F01A607E}" type="slidenum">
              <a:rPr lang="th-TH" smtClean="0"/>
              <a:pPr/>
              <a:t>‹#›</a:t>
            </a:fld>
            <a:endParaRPr lang="th-TH"/>
          </a:p>
        </p:txBody>
      </p:sp>
    </p:spTree>
    <p:extLst>
      <p:ext uri="{BB962C8B-B14F-4D97-AF65-F5344CB8AC3E}">
        <p14:creationId xmlns="" xmlns:p14="http://schemas.microsoft.com/office/powerpoint/2010/main" val="3816322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C0BC1955-F949-41C0-8513-DC9E37F02172}" type="datetimeFigureOut">
              <a:rPr lang="th-TH" smtClean="0"/>
              <a:pPr/>
              <a:t>06/02/55</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5794711D-1769-48F7-9F4E-61E1F01A607E}" type="slidenum">
              <a:rPr lang="th-TH" smtClean="0"/>
              <a:pPr/>
              <a:t>‹#›</a:t>
            </a:fld>
            <a:endParaRPr lang="th-TH"/>
          </a:p>
        </p:txBody>
      </p:sp>
    </p:spTree>
    <p:extLst>
      <p:ext uri="{BB962C8B-B14F-4D97-AF65-F5344CB8AC3E}">
        <p14:creationId xmlns="" xmlns:p14="http://schemas.microsoft.com/office/powerpoint/2010/main" val="4145988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C0BC1955-F949-41C0-8513-DC9E37F02172}" type="datetimeFigureOut">
              <a:rPr lang="th-TH" smtClean="0"/>
              <a:pPr/>
              <a:t>06/02/55</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5794711D-1769-48F7-9F4E-61E1F01A607E}" type="slidenum">
              <a:rPr lang="th-TH" smtClean="0"/>
              <a:pPr/>
              <a:t>‹#›</a:t>
            </a:fld>
            <a:endParaRPr lang="th-TH"/>
          </a:p>
        </p:txBody>
      </p:sp>
    </p:spTree>
    <p:extLst>
      <p:ext uri="{BB962C8B-B14F-4D97-AF65-F5344CB8AC3E}">
        <p14:creationId xmlns="" xmlns:p14="http://schemas.microsoft.com/office/powerpoint/2010/main" val="3617206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BC1955-F949-41C0-8513-DC9E37F02172}" type="datetimeFigureOut">
              <a:rPr lang="th-TH" smtClean="0"/>
              <a:pPr/>
              <a:t>06/02/55</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5794711D-1769-48F7-9F4E-61E1F01A607E}" type="slidenum">
              <a:rPr lang="th-TH" smtClean="0"/>
              <a:pPr/>
              <a:t>‹#›</a:t>
            </a:fld>
            <a:endParaRPr lang="th-TH"/>
          </a:p>
        </p:txBody>
      </p:sp>
    </p:spTree>
    <p:extLst>
      <p:ext uri="{BB962C8B-B14F-4D97-AF65-F5344CB8AC3E}">
        <p14:creationId xmlns="" xmlns:p14="http://schemas.microsoft.com/office/powerpoint/2010/main" val="21989011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BC1955-F949-41C0-8513-DC9E37F02172}" type="datetimeFigureOut">
              <a:rPr lang="th-TH" smtClean="0"/>
              <a:pPr/>
              <a:t>06/02/55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794711D-1769-48F7-9F4E-61E1F01A607E}" type="slidenum">
              <a:rPr lang="th-TH" smtClean="0"/>
              <a:pPr/>
              <a:t>‹#›</a:t>
            </a:fld>
            <a:endParaRPr lang="th-TH"/>
          </a:p>
        </p:txBody>
      </p:sp>
    </p:spTree>
    <p:extLst>
      <p:ext uri="{BB962C8B-B14F-4D97-AF65-F5344CB8AC3E}">
        <p14:creationId xmlns="" xmlns:p14="http://schemas.microsoft.com/office/powerpoint/2010/main" val="2210951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BC1955-F949-41C0-8513-DC9E37F02172}" type="datetimeFigureOut">
              <a:rPr lang="th-TH" smtClean="0"/>
              <a:pPr/>
              <a:t>06/02/55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794711D-1769-48F7-9F4E-61E1F01A607E}" type="slidenum">
              <a:rPr lang="th-TH" smtClean="0"/>
              <a:pPr/>
              <a:t>‹#›</a:t>
            </a:fld>
            <a:endParaRPr lang="th-TH"/>
          </a:p>
        </p:txBody>
      </p:sp>
    </p:spTree>
    <p:extLst>
      <p:ext uri="{BB962C8B-B14F-4D97-AF65-F5344CB8AC3E}">
        <p14:creationId xmlns="" xmlns:p14="http://schemas.microsoft.com/office/powerpoint/2010/main" val="2082737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C0BC1955-F949-41C0-8513-DC9E37F02172}" type="datetimeFigureOut">
              <a:rPr lang="th-TH" smtClean="0"/>
              <a:pPr/>
              <a:t>06/02/55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794711D-1769-48F7-9F4E-61E1F01A607E}" type="slidenum">
              <a:rPr lang="th-TH" smtClean="0"/>
              <a:pPr/>
              <a:t>‹#›</a:t>
            </a:fld>
            <a:endParaRPr lang="th-TH"/>
          </a:p>
        </p:txBody>
      </p:sp>
    </p:spTree>
    <p:extLst>
      <p:ext uri="{BB962C8B-B14F-4D97-AF65-F5344CB8AC3E}">
        <p14:creationId xmlns="" xmlns:p14="http://schemas.microsoft.com/office/powerpoint/2010/main" val="420097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C0BC1955-F949-41C0-8513-DC9E37F02172}" type="datetimeFigureOut">
              <a:rPr lang="th-TH" smtClean="0"/>
              <a:pPr/>
              <a:t>06/02/55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794711D-1769-48F7-9F4E-61E1F01A607E}" type="slidenum">
              <a:rPr lang="th-TH" smtClean="0"/>
              <a:pPr/>
              <a:t>‹#›</a:t>
            </a:fld>
            <a:endParaRPr lang="th-TH"/>
          </a:p>
        </p:txBody>
      </p:sp>
    </p:spTree>
    <p:extLst>
      <p:ext uri="{BB962C8B-B14F-4D97-AF65-F5344CB8AC3E}">
        <p14:creationId xmlns="" xmlns:p14="http://schemas.microsoft.com/office/powerpoint/2010/main" val="2820281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BC1955-F949-41C0-8513-DC9E37F02172}" type="datetimeFigureOut">
              <a:rPr lang="th-TH" smtClean="0"/>
              <a:pPr/>
              <a:t>06/02/55</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94711D-1769-48F7-9F4E-61E1F01A607E}" type="slidenum">
              <a:rPr lang="th-TH" smtClean="0"/>
              <a:pPr/>
              <a:t>‹#›</a:t>
            </a:fld>
            <a:endParaRPr lang="th-TH"/>
          </a:p>
        </p:txBody>
      </p:sp>
    </p:spTree>
    <p:extLst>
      <p:ext uri="{BB962C8B-B14F-4D97-AF65-F5344CB8AC3E}">
        <p14:creationId xmlns="" xmlns:p14="http://schemas.microsoft.com/office/powerpoint/2010/main" val="2916091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hyperlink" Target="http://www.bumrungrad.com/en/about-us/bumrungrad-hospital-accreditation-jci-others"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effectLst>
                  <a:outerShdw blurRad="38100" dist="38100" dir="2700000" algn="tl">
                    <a:srgbClr val="000000">
                      <a:alpha val="43137"/>
                    </a:srgbClr>
                  </a:outerShdw>
                </a:effectLst>
              </a:rPr>
              <a:t>HEALTHCARE INDUSTRY</a:t>
            </a:r>
            <a:endParaRPr lang="th-TH" b="1" dirty="0">
              <a:effectLst>
                <a:outerShdw blurRad="38100" dist="38100" dir="2700000" algn="tl">
                  <a:srgbClr val="000000">
                    <a:alpha val="43137"/>
                  </a:srgbClr>
                </a:outerShdw>
              </a:effectLst>
            </a:endParaRPr>
          </a:p>
        </p:txBody>
      </p:sp>
      <p:sp>
        <p:nvSpPr>
          <p:cNvPr id="3" name="Subtitle 2"/>
          <p:cNvSpPr>
            <a:spLocks noGrp="1"/>
          </p:cNvSpPr>
          <p:nvPr>
            <p:ph type="subTitle" idx="1"/>
          </p:nvPr>
        </p:nvSpPr>
        <p:spPr/>
        <p:txBody>
          <a:bodyPr/>
          <a:lstStyle/>
          <a:p>
            <a:r>
              <a:rPr lang="en-US" dirty="0" err="1" smtClean="0"/>
              <a:t>Pawin</a:t>
            </a:r>
            <a:r>
              <a:rPr lang="en-US" dirty="0" smtClean="0"/>
              <a:t> </a:t>
            </a:r>
            <a:r>
              <a:rPr lang="en-US" dirty="0" err="1" smtClean="0"/>
              <a:t>Siriprapanukul</a:t>
            </a:r>
            <a:endParaRPr lang="th-TH" dirty="0"/>
          </a:p>
        </p:txBody>
      </p:sp>
    </p:spTree>
    <p:extLst>
      <p:ext uri="{BB962C8B-B14F-4D97-AF65-F5344CB8AC3E}">
        <p14:creationId xmlns="" xmlns:p14="http://schemas.microsoft.com/office/powerpoint/2010/main" val="1660089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246185" y="2023065"/>
            <a:ext cx="4646295" cy="464629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722313" y="4437112"/>
            <a:ext cx="7772400" cy="1362075"/>
          </a:xfrm>
        </p:spPr>
        <p:txBody>
          <a:bodyPr/>
          <a:lstStyle/>
          <a:p>
            <a:r>
              <a:rPr lang="en-US" dirty="0" smtClean="0">
                <a:effectLst>
                  <a:outerShdw blurRad="38100" dist="38100" dir="2700000" algn="tl">
                    <a:srgbClr val="000000">
                      <a:alpha val="43137"/>
                    </a:srgbClr>
                  </a:outerShdw>
                </a:effectLst>
              </a:rPr>
              <a:t>The world around us</a:t>
            </a:r>
            <a:endParaRPr lang="th-TH" dirty="0">
              <a:effectLst>
                <a:outerShdw blurRad="38100" dist="38100" dir="2700000" algn="tl">
                  <a:srgbClr val="000000">
                    <a:alpha val="43137"/>
                  </a:srgbClr>
                </a:outerShdw>
              </a:effectLst>
            </a:endParaRPr>
          </a:p>
        </p:txBody>
      </p:sp>
      <p:sp>
        <p:nvSpPr>
          <p:cNvPr id="3" name="Text Placeholder 2"/>
          <p:cNvSpPr>
            <a:spLocks noGrp="1"/>
          </p:cNvSpPr>
          <p:nvPr>
            <p:ph type="body" idx="1"/>
          </p:nvPr>
        </p:nvSpPr>
        <p:spPr/>
        <p:txBody>
          <a:bodyPr/>
          <a:lstStyle/>
          <a:p>
            <a:r>
              <a:rPr lang="en-US" dirty="0" smtClean="0"/>
              <a:t>Section 1:</a:t>
            </a:r>
            <a:endParaRPr lang="th-TH" dirty="0"/>
          </a:p>
        </p:txBody>
      </p:sp>
    </p:spTree>
    <p:extLst>
      <p:ext uri="{BB962C8B-B14F-4D97-AF65-F5344CB8AC3E}">
        <p14:creationId xmlns="" xmlns:p14="http://schemas.microsoft.com/office/powerpoint/2010/main" val="32370844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World Population Prospects 2010</a:t>
            </a:r>
            <a:endParaRPr lang="th-TH" dirty="0"/>
          </a:p>
        </p:txBody>
      </p:sp>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87624" y="1225252"/>
            <a:ext cx="6622256" cy="53721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23528" y="6559460"/>
            <a:ext cx="8640960" cy="253916"/>
          </a:xfrm>
          <a:prstGeom prst="rect">
            <a:avLst/>
          </a:prstGeom>
          <a:noFill/>
        </p:spPr>
        <p:txBody>
          <a:bodyPr wrap="square" rtlCol="0">
            <a:spAutoFit/>
          </a:bodyPr>
          <a:lstStyle/>
          <a:p>
            <a:r>
              <a:rPr lang="en-US" sz="1050" dirty="0"/>
              <a:t>Source: United Nations, Department of Economic and Social Affairs, Population Division (2011): World Population Prospects, the 2010 Revision. New York </a:t>
            </a:r>
            <a:endParaRPr lang="th-TH" sz="1050" dirty="0"/>
          </a:p>
        </p:txBody>
      </p:sp>
    </p:spTree>
    <p:extLst>
      <p:ext uri="{BB962C8B-B14F-4D97-AF65-F5344CB8AC3E}">
        <p14:creationId xmlns="" xmlns:p14="http://schemas.microsoft.com/office/powerpoint/2010/main" val="42169896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15616" y="297904"/>
            <a:ext cx="6918960" cy="5867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23528" y="6559460"/>
            <a:ext cx="8640960" cy="253916"/>
          </a:xfrm>
          <a:prstGeom prst="rect">
            <a:avLst/>
          </a:prstGeom>
          <a:noFill/>
        </p:spPr>
        <p:txBody>
          <a:bodyPr wrap="square" rtlCol="0">
            <a:spAutoFit/>
          </a:bodyPr>
          <a:lstStyle/>
          <a:p>
            <a:r>
              <a:rPr lang="en-US" sz="1050" dirty="0"/>
              <a:t>Source: United Nations, Department of Economic and Social Affairs, Population Division (2011): World Population Prospects, the 2010 Revision. New York </a:t>
            </a:r>
            <a:endParaRPr lang="th-TH" sz="1050" dirty="0"/>
          </a:p>
        </p:txBody>
      </p:sp>
    </p:spTree>
    <p:extLst>
      <p:ext uri="{BB962C8B-B14F-4D97-AF65-F5344CB8AC3E}">
        <p14:creationId xmlns="" xmlns:p14="http://schemas.microsoft.com/office/powerpoint/2010/main" val="30677680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 Ageing World</a:t>
            </a:r>
            <a:endParaRPr lang="th-TH" dirty="0"/>
          </a:p>
        </p:txBody>
      </p:sp>
      <p:pic>
        <p:nvPicPr>
          <p:cNvPr id="307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233537" y="1124744"/>
            <a:ext cx="6650831" cy="543639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23528" y="6559460"/>
            <a:ext cx="8640960" cy="253916"/>
          </a:xfrm>
          <a:prstGeom prst="rect">
            <a:avLst/>
          </a:prstGeom>
          <a:noFill/>
        </p:spPr>
        <p:txBody>
          <a:bodyPr wrap="square" rtlCol="0">
            <a:spAutoFit/>
          </a:bodyPr>
          <a:lstStyle/>
          <a:p>
            <a:r>
              <a:rPr lang="en-US" sz="1050" dirty="0"/>
              <a:t>Source: United Nations, Department of Economic and Social Affairs, Population Division (2011): World Population Prospects, the 2010 Revision. New York </a:t>
            </a:r>
            <a:endParaRPr lang="th-TH" sz="1050" dirty="0"/>
          </a:p>
        </p:txBody>
      </p:sp>
    </p:spTree>
    <p:extLst>
      <p:ext uri="{BB962C8B-B14F-4D97-AF65-F5344CB8AC3E}">
        <p14:creationId xmlns="" xmlns:p14="http://schemas.microsoft.com/office/powerpoint/2010/main" val="33157864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Old-Age Dependency Ratios</a:t>
            </a:r>
            <a:endParaRPr lang="th-TH" dirty="0"/>
          </a:p>
        </p:txBody>
      </p:sp>
      <p:pic>
        <p:nvPicPr>
          <p:cNvPr id="4098"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619672" y="1467584"/>
            <a:ext cx="5722620" cy="397764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Content Placeholder 2"/>
          <p:cNvSpPr>
            <a:spLocks noGrp="1"/>
          </p:cNvSpPr>
          <p:nvPr>
            <p:ph idx="1"/>
          </p:nvPr>
        </p:nvSpPr>
        <p:spPr>
          <a:xfrm>
            <a:off x="457200" y="5538788"/>
            <a:ext cx="8229600" cy="842540"/>
          </a:xfrm>
        </p:spPr>
        <p:txBody>
          <a:bodyPr>
            <a:normAutofit/>
          </a:bodyPr>
          <a:lstStyle/>
          <a:p>
            <a:r>
              <a:rPr lang="en-US" sz="1400" dirty="0" smtClean="0"/>
              <a:t>Note: </a:t>
            </a:r>
            <a:r>
              <a:rPr lang="en-US" sz="1400" dirty="0"/>
              <a:t>The old-age dependency ratio is the ratio of the population aged 65 years or over to the population aged 20-64. All ratios are presented as number of </a:t>
            </a:r>
            <a:r>
              <a:rPr lang="en-US" sz="1400" dirty="0" err="1"/>
              <a:t>dependants</a:t>
            </a:r>
            <a:r>
              <a:rPr lang="en-US" sz="1400" dirty="0"/>
              <a:t> per 100 persons of working age (20-64</a:t>
            </a:r>
            <a:r>
              <a:rPr lang="en-US" sz="1400" dirty="0" smtClean="0"/>
              <a:t>).</a:t>
            </a:r>
          </a:p>
          <a:p>
            <a:r>
              <a:rPr lang="en-US" sz="1400" dirty="0" smtClean="0"/>
              <a:t>Source: http://esa.un.org/wpp/JS-Charts/aging-old-dep-ratio_0.htm</a:t>
            </a:r>
            <a:endParaRPr lang="th-TH" sz="1400" dirty="0"/>
          </a:p>
        </p:txBody>
      </p:sp>
    </p:spTree>
    <p:extLst>
      <p:ext uri="{BB962C8B-B14F-4D97-AF65-F5344CB8AC3E}">
        <p14:creationId xmlns="" xmlns:p14="http://schemas.microsoft.com/office/powerpoint/2010/main" val="1802600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 Ageing Thailand</a:t>
            </a:r>
            <a:endParaRPr lang="th-TH" dirty="0"/>
          </a:p>
        </p:txBody>
      </p:sp>
      <p:sp>
        <p:nvSpPr>
          <p:cNvPr id="3" name="Content Placeholder 2"/>
          <p:cNvSpPr>
            <a:spLocks noGrp="1"/>
          </p:cNvSpPr>
          <p:nvPr>
            <p:ph idx="1"/>
          </p:nvPr>
        </p:nvSpPr>
        <p:spPr>
          <a:xfrm>
            <a:off x="457200" y="5538788"/>
            <a:ext cx="8229600" cy="842540"/>
          </a:xfrm>
        </p:spPr>
        <p:txBody>
          <a:bodyPr>
            <a:normAutofit fontScale="55000" lnSpcReduction="20000"/>
          </a:bodyPr>
          <a:lstStyle/>
          <a:p>
            <a:r>
              <a:rPr lang="en-US" dirty="0" smtClean="0"/>
              <a:t>Note: </a:t>
            </a:r>
            <a:r>
              <a:rPr lang="en-US" dirty="0"/>
              <a:t>The dependency ratio of the elderly population is the ratio of the population aged 60 or over to the population aged 15-59 (working age). </a:t>
            </a:r>
            <a:endParaRPr lang="en-US" dirty="0" smtClean="0"/>
          </a:p>
          <a:p>
            <a:r>
              <a:rPr lang="en-US" dirty="0" smtClean="0"/>
              <a:t>Source: Thailand Economic Monitor April 2011, the World Bank.</a:t>
            </a:r>
            <a:endParaRPr lang="th-TH" dirty="0"/>
          </a:p>
        </p:txBody>
      </p:sp>
      <p:pic>
        <p:nvPicPr>
          <p:cNvPr id="205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403648" y="1268760"/>
            <a:ext cx="6305550" cy="42195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1386739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Expenditure on Health</a:t>
            </a:r>
            <a:endParaRPr lang="th-TH" dirty="0"/>
          </a:p>
        </p:txBody>
      </p:sp>
      <p:pic>
        <p:nvPicPr>
          <p:cNvPr id="24578" name="Picture 2"/>
          <p:cNvPicPr>
            <a:picLocks noChangeAspect="1" noChangeArrowheads="1"/>
          </p:cNvPicPr>
          <p:nvPr/>
        </p:nvPicPr>
        <p:blipFill>
          <a:blip r:embed="rId2"/>
          <a:srcRect/>
          <a:stretch>
            <a:fillRect/>
          </a:stretch>
        </p:blipFill>
        <p:spPr bwMode="auto">
          <a:xfrm>
            <a:off x="71406" y="1285860"/>
            <a:ext cx="8974453" cy="4925392"/>
          </a:xfrm>
          <a:prstGeom prst="rect">
            <a:avLst/>
          </a:prstGeom>
          <a:noFill/>
          <a:ln w="9525">
            <a:noFill/>
            <a:miter lim="800000"/>
            <a:headEnd/>
            <a:tailEnd/>
          </a:ln>
          <a:effectLst/>
        </p:spPr>
      </p:pic>
      <p:sp>
        <p:nvSpPr>
          <p:cNvPr id="4" name="TextBox 3"/>
          <p:cNvSpPr txBox="1"/>
          <p:nvPr/>
        </p:nvSpPr>
        <p:spPr>
          <a:xfrm>
            <a:off x="360196" y="6295273"/>
            <a:ext cx="8640960" cy="276999"/>
          </a:xfrm>
          <a:prstGeom prst="rect">
            <a:avLst/>
          </a:prstGeom>
          <a:noFill/>
        </p:spPr>
        <p:txBody>
          <a:bodyPr wrap="square" rtlCol="0">
            <a:spAutoFit/>
          </a:bodyPr>
          <a:lstStyle/>
          <a:p>
            <a:r>
              <a:rPr lang="en-US" sz="1200" dirty="0" smtClean="0"/>
              <a:t>Source: WHO National Health Accounts (NHA). Country health information. Geneva, World Health Organization, February 2010</a:t>
            </a:r>
            <a:endParaRPr lang="th-TH" sz="12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Expenditure on Health:</a:t>
            </a:r>
            <a:br>
              <a:rPr lang="en-US" dirty="0" smtClean="0"/>
            </a:br>
            <a:r>
              <a:rPr lang="en-US" dirty="0" smtClean="0"/>
              <a:t>Some Selected Countries</a:t>
            </a:r>
            <a:endParaRPr lang="th-TH" dirty="0"/>
          </a:p>
        </p:txBody>
      </p:sp>
      <p:pic>
        <p:nvPicPr>
          <p:cNvPr id="1026" name="Picture 2"/>
          <p:cNvPicPr>
            <a:picLocks noChangeAspect="1" noChangeArrowheads="1"/>
          </p:cNvPicPr>
          <p:nvPr/>
        </p:nvPicPr>
        <p:blipFill>
          <a:blip r:embed="rId3"/>
          <a:srcRect/>
          <a:stretch>
            <a:fillRect/>
          </a:stretch>
        </p:blipFill>
        <p:spPr bwMode="auto">
          <a:xfrm>
            <a:off x="98141" y="2000239"/>
            <a:ext cx="8974453" cy="3062520"/>
          </a:xfrm>
          <a:prstGeom prst="rect">
            <a:avLst/>
          </a:prstGeom>
          <a:noFill/>
          <a:ln w="9525">
            <a:noFill/>
            <a:miter lim="800000"/>
            <a:headEnd/>
            <a:tailEnd/>
          </a:ln>
          <a:effectLst/>
        </p:spPr>
      </p:pic>
      <p:sp>
        <p:nvSpPr>
          <p:cNvPr id="8" name="TextBox 7"/>
          <p:cNvSpPr txBox="1"/>
          <p:nvPr/>
        </p:nvSpPr>
        <p:spPr>
          <a:xfrm>
            <a:off x="360196" y="5214950"/>
            <a:ext cx="8640960" cy="276999"/>
          </a:xfrm>
          <a:prstGeom prst="rect">
            <a:avLst/>
          </a:prstGeom>
          <a:noFill/>
        </p:spPr>
        <p:txBody>
          <a:bodyPr wrap="square" rtlCol="0">
            <a:spAutoFit/>
          </a:bodyPr>
          <a:lstStyle/>
          <a:p>
            <a:r>
              <a:rPr lang="en-US" sz="1200" dirty="0" smtClean="0"/>
              <a:t>Source: WHO National Health Accounts (NHA). Country health information. Geneva, World Health Organization, February 2010</a:t>
            </a:r>
            <a:endParaRPr lang="th-TH" sz="12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WHO: The World Health Report </a:t>
            </a:r>
            <a:endParaRPr lang="th-TH" dirty="0"/>
          </a:p>
        </p:txBody>
      </p:sp>
      <p:sp>
        <p:nvSpPr>
          <p:cNvPr id="3" name="Content Placeholder 2"/>
          <p:cNvSpPr>
            <a:spLocks noGrp="1"/>
          </p:cNvSpPr>
          <p:nvPr>
            <p:ph idx="1"/>
          </p:nvPr>
        </p:nvSpPr>
        <p:spPr/>
        <p:txBody>
          <a:bodyPr>
            <a:normAutofit fontScale="55000" lnSpcReduction="20000"/>
          </a:bodyPr>
          <a:lstStyle/>
          <a:p>
            <a:pPr marL="0" indent="0">
              <a:buNone/>
            </a:pPr>
            <a:r>
              <a:rPr lang="en-US" dirty="0"/>
              <a:t>■■ Improving health is critical to human welfare and essential to sustained economic and social development. Reaching the “highest </a:t>
            </a:r>
            <a:r>
              <a:rPr lang="en-US" dirty="0" smtClean="0"/>
              <a:t>attainable standard </a:t>
            </a:r>
            <a:r>
              <a:rPr lang="en-US" dirty="0"/>
              <a:t>of health,” as stated in the WHO Constitution, requires a </a:t>
            </a:r>
            <a:r>
              <a:rPr lang="en-US" dirty="0" smtClean="0"/>
              <a:t>new or </a:t>
            </a:r>
            <a:r>
              <a:rPr lang="en-US" dirty="0"/>
              <a:t>continued drive towards universal coverage in many countries, </a:t>
            </a:r>
            <a:r>
              <a:rPr lang="en-US" dirty="0" smtClean="0"/>
              <a:t>and strong </a:t>
            </a:r>
            <a:r>
              <a:rPr lang="en-US" dirty="0"/>
              <a:t>actions to protect the gains that have been achieved </a:t>
            </a:r>
            <a:r>
              <a:rPr lang="en-US" dirty="0" smtClean="0"/>
              <a:t>in others.</a:t>
            </a:r>
          </a:p>
          <a:p>
            <a:pPr marL="0" indent="0">
              <a:buNone/>
            </a:pPr>
            <a:endParaRPr lang="en-US" dirty="0"/>
          </a:p>
          <a:p>
            <a:pPr marL="0" indent="0">
              <a:buNone/>
            </a:pPr>
            <a:r>
              <a:rPr lang="en-US" dirty="0"/>
              <a:t>■■ To achieve universal health coverage, countries need financing systems that enable people to use all types of health services – promotion, prevention, treatment and rehabilitation – without incurring </a:t>
            </a:r>
            <a:r>
              <a:rPr lang="en-US" dirty="0" smtClean="0"/>
              <a:t>financial hardship</a:t>
            </a:r>
            <a:r>
              <a:rPr lang="en-US" dirty="0"/>
              <a:t>.</a:t>
            </a:r>
          </a:p>
          <a:p>
            <a:pPr marL="0" indent="0">
              <a:buNone/>
            </a:pPr>
            <a:endParaRPr lang="en-US" dirty="0" smtClean="0"/>
          </a:p>
          <a:p>
            <a:pPr marL="0" indent="0">
              <a:buNone/>
            </a:pPr>
            <a:r>
              <a:rPr lang="en-US" dirty="0" smtClean="0"/>
              <a:t>■■ </a:t>
            </a:r>
            <a:r>
              <a:rPr lang="en-US" dirty="0"/>
              <a:t>Today, millions of people cannot use health services because they </a:t>
            </a:r>
            <a:r>
              <a:rPr lang="en-US" dirty="0" smtClean="0"/>
              <a:t>have to </a:t>
            </a:r>
            <a:r>
              <a:rPr lang="en-US" dirty="0"/>
              <a:t>pay for them at the time they receive them. And many of those </a:t>
            </a:r>
            <a:r>
              <a:rPr lang="en-US" dirty="0" smtClean="0"/>
              <a:t>who do </a:t>
            </a:r>
            <a:r>
              <a:rPr lang="en-US" dirty="0"/>
              <a:t>use services suffer financial hardship, or are even </a:t>
            </a:r>
            <a:r>
              <a:rPr lang="en-US" dirty="0" smtClean="0"/>
              <a:t>impoverished, because </a:t>
            </a:r>
            <a:r>
              <a:rPr lang="en-US" dirty="0"/>
              <a:t>they have to pay.</a:t>
            </a:r>
          </a:p>
          <a:p>
            <a:pPr marL="0" indent="0">
              <a:buNone/>
            </a:pPr>
            <a:endParaRPr lang="en-US" dirty="0" smtClean="0"/>
          </a:p>
          <a:p>
            <a:pPr marL="0" indent="0">
              <a:buNone/>
            </a:pPr>
            <a:r>
              <a:rPr lang="en-US" dirty="0" smtClean="0"/>
              <a:t>■■ </a:t>
            </a:r>
            <a:r>
              <a:rPr lang="en-US" dirty="0"/>
              <a:t>Globally, we are a long way from achieving universal health coverage. But countries at all income levels have recently made important progress </a:t>
            </a:r>
            <a:r>
              <a:rPr lang="en-US" dirty="0" smtClean="0"/>
              <a:t>towards that </a:t>
            </a:r>
            <a:r>
              <a:rPr lang="en-US" dirty="0"/>
              <a:t>goal by raising more funds for health, pooling them </a:t>
            </a:r>
            <a:r>
              <a:rPr lang="en-US" dirty="0" smtClean="0"/>
              <a:t>more effectively </a:t>
            </a:r>
            <a:r>
              <a:rPr lang="en-US" dirty="0"/>
              <a:t>to spread financial risks, and becoming more efficient.</a:t>
            </a:r>
            <a:endParaRPr lang="th-TH" dirty="0"/>
          </a:p>
        </p:txBody>
      </p:sp>
    </p:spTree>
    <p:extLst>
      <p:ext uri="{BB962C8B-B14F-4D97-AF65-F5344CB8AC3E}">
        <p14:creationId xmlns="" xmlns:p14="http://schemas.microsoft.com/office/powerpoint/2010/main" val="959284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ox(i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ox(in)">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ox(in)">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www.davidkrohn.net/wp-content/uploads/2009/03/wto1-300x254.png"/>
          <p:cNvPicPr>
            <a:picLocks noChangeAspect="1" noChangeArrowheads="1"/>
          </p:cNvPicPr>
          <p:nvPr/>
        </p:nvPicPr>
        <p:blipFill>
          <a:blip r:embed="rId2"/>
          <a:srcRect/>
          <a:stretch>
            <a:fillRect/>
          </a:stretch>
        </p:blipFill>
        <p:spPr bwMode="auto">
          <a:xfrm>
            <a:off x="4857752" y="571480"/>
            <a:ext cx="3429000" cy="2903220"/>
          </a:xfrm>
          <a:prstGeom prst="rect">
            <a:avLst/>
          </a:prstGeom>
          <a:noFill/>
        </p:spPr>
      </p:pic>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World trade in services</a:t>
            </a:r>
            <a:endParaRPr lang="th-TH" dirty="0">
              <a:effectLst>
                <a:outerShdw blurRad="38100" dist="38100" dir="2700000" algn="tl">
                  <a:srgbClr val="000000">
                    <a:alpha val="43137"/>
                  </a:srgbClr>
                </a:outerShdw>
              </a:effectLst>
            </a:endParaRPr>
          </a:p>
        </p:txBody>
      </p:sp>
      <p:sp>
        <p:nvSpPr>
          <p:cNvPr id="3" name="Text Placeholder 2"/>
          <p:cNvSpPr>
            <a:spLocks noGrp="1"/>
          </p:cNvSpPr>
          <p:nvPr>
            <p:ph type="body" idx="1"/>
          </p:nvPr>
        </p:nvSpPr>
        <p:spPr/>
        <p:txBody>
          <a:bodyPr/>
          <a:lstStyle/>
          <a:p>
            <a:r>
              <a:rPr lang="en-US" dirty="0" smtClean="0"/>
              <a:t>Section 2</a:t>
            </a:r>
            <a:endParaRPr lang="th-TH"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General Agreement on Trade in Services (GATS)</a:t>
            </a:r>
            <a:endParaRPr lang="th-TH" dirty="0"/>
          </a:p>
        </p:txBody>
      </p:sp>
      <p:sp>
        <p:nvSpPr>
          <p:cNvPr id="3" name="Content Placeholder 2"/>
          <p:cNvSpPr>
            <a:spLocks noGrp="1"/>
          </p:cNvSpPr>
          <p:nvPr>
            <p:ph idx="1"/>
          </p:nvPr>
        </p:nvSpPr>
        <p:spPr/>
        <p:txBody>
          <a:bodyPr>
            <a:normAutofit fontScale="92500" lnSpcReduction="10000"/>
          </a:bodyPr>
          <a:lstStyle/>
          <a:p>
            <a:r>
              <a:rPr lang="en-GB" dirty="0" smtClean="0"/>
              <a:t>The General Agreement on Trade in Services (GATS) is a relatively new agreement. </a:t>
            </a:r>
          </a:p>
          <a:p>
            <a:r>
              <a:rPr lang="en-GB" dirty="0" smtClean="0"/>
              <a:t>It entered into force in January 1995 as a result of the Uruguay Round negotiations to provide for the extension of the multilateral trading system to services. </a:t>
            </a:r>
          </a:p>
          <a:p>
            <a:r>
              <a:rPr lang="en-GB" dirty="0" smtClean="0"/>
              <a:t>Services have recently become the most dynamic segment of international trade. Since 1980, world services trade has grown faster, albeit from a relatively modest basis, than merchandise flows. </a:t>
            </a:r>
            <a:endParaRPr lang="th-TH"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Scope of GATS</a:t>
            </a:r>
            <a:endParaRPr lang="th-TH" dirty="0"/>
          </a:p>
        </p:txBody>
      </p:sp>
      <p:sp>
        <p:nvSpPr>
          <p:cNvPr id="3" name="Content Placeholder 2"/>
          <p:cNvSpPr>
            <a:spLocks noGrp="1"/>
          </p:cNvSpPr>
          <p:nvPr>
            <p:ph idx="1"/>
          </p:nvPr>
        </p:nvSpPr>
        <p:spPr/>
        <p:txBody>
          <a:bodyPr/>
          <a:lstStyle/>
          <a:p>
            <a:pPr>
              <a:spcBef>
                <a:spcPct val="60000"/>
              </a:spcBef>
            </a:pPr>
            <a:r>
              <a:rPr lang="en-US" dirty="0" smtClean="0">
                <a:latin typeface="Arial Unicode MS" pitchFamily="34" charset="-128"/>
              </a:rPr>
              <a:t>151 countries (all WTO members)</a:t>
            </a:r>
          </a:p>
          <a:p>
            <a:pPr>
              <a:spcBef>
                <a:spcPct val="60000"/>
              </a:spcBef>
            </a:pPr>
            <a:r>
              <a:rPr lang="en-US" dirty="0" smtClean="0">
                <a:latin typeface="Arial Unicode MS" pitchFamily="34" charset="-128"/>
              </a:rPr>
              <a:t>Any sector (160) in any service except:</a:t>
            </a:r>
          </a:p>
          <a:p>
            <a:pPr>
              <a:spcBef>
                <a:spcPct val="60000"/>
              </a:spcBef>
              <a:buFont typeface="Wingdings" pitchFamily="2" charset="2"/>
              <a:buNone/>
            </a:pPr>
            <a:r>
              <a:rPr lang="en-US" dirty="0" smtClean="0">
                <a:latin typeface="Arial Unicode MS" pitchFamily="34" charset="-128"/>
              </a:rPr>
              <a:t>	- Services supplied in the exercise of governmental authority (fire, police, …)</a:t>
            </a:r>
          </a:p>
          <a:p>
            <a:pPr>
              <a:spcBef>
                <a:spcPct val="60000"/>
              </a:spcBef>
              <a:buFont typeface="Wingdings" pitchFamily="2" charset="2"/>
              <a:buNone/>
            </a:pPr>
            <a:r>
              <a:rPr lang="en-US" dirty="0" smtClean="0">
                <a:latin typeface="Arial Unicode MS" pitchFamily="34" charset="-128"/>
              </a:rPr>
              <a:t>	- Traffic air regulations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Mode of Service Trade</a:t>
            </a:r>
            <a:endParaRPr lang="th-TH" dirty="0"/>
          </a:p>
        </p:txBody>
      </p:sp>
      <p:graphicFrame>
        <p:nvGraphicFramePr>
          <p:cNvPr id="4" name="Group 141"/>
          <p:cNvGraphicFramePr>
            <a:graphicFrameLocks noGrp="1"/>
          </p:cNvGraphicFramePr>
          <p:nvPr/>
        </p:nvGraphicFramePr>
        <p:xfrm>
          <a:off x="228600" y="1295400"/>
          <a:ext cx="8610600" cy="5072698"/>
        </p:xfrm>
        <a:graphic>
          <a:graphicData uri="http://schemas.openxmlformats.org/drawingml/2006/table">
            <a:tbl>
              <a:tblPr/>
              <a:tblGrid>
                <a:gridCol w="2133600"/>
                <a:gridCol w="3684588"/>
                <a:gridCol w="2792412"/>
              </a:tblGrid>
              <a:tr h="4540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MODE</a:t>
                      </a:r>
                      <a:endParaRPr kumimoji="0" lang="en-US" sz="2800" b="1"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MEANING</a:t>
                      </a:r>
                      <a:endParaRPr kumimoji="0" lang="en-US" sz="2800" b="1"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EXAMPLE</a:t>
                      </a:r>
                      <a:endParaRPr kumimoji="0" lang="en-US" sz="2800" b="1"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10525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Mode 1</a:t>
                      </a:r>
                      <a:endParaRPr kumimoji="0" lang="en-US" sz="16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Cross-border trade</a:t>
                      </a: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Trade takes place from the territory of country A into that of B</a:t>
                      </a: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Telehealth</a:t>
                      </a:r>
                      <a:endParaRPr kumimoji="0" lang="en-US" sz="16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Passing of information by means of fax or email</a:t>
                      </a: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1054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Mode 2</a:t>
                      </a:r>
                      <a:endParaRPr kumimoji="0" lang="en-US" sz="16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Consumption abroad</a:t>
                      </a: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Services consumed by nationals of country A in territory of country B</a:t>
                      </a: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Tourism</a:t>
                      </a:r>
                      <a:endParaRPr kumimoji="0" lang="en-US" sz="16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Consumers who cross borders to obtain medical treatment</a:t>
                      </a: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1054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Mode 3</a:t>
                      </a:r>
                      <a:endParaRPr kumimoji="0" lang="en-US" sz="16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Commercial presence</a:t>
                      </a: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A service supplier of country A crosses the border to establish and provide a service in country B</a:t>
                      </a: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Establishment of a private hospital by a European company in Ecuador</a:t>
                      </a: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7540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Mode 4</a:t>
                      </a:r>
                      <a:endParaRPr kumimoji="0" lang="en-US" sz="16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Movement of natural persons</a:t>
                      </a: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Temporary movement from country A to B to supply a service</a:t>
                      </a: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Doctors moving to another country to temporarily provide their services</a:t>
                      </a:r>
                      <a:endParaRPr kumimoji="0" lang="en-US" sz="2800" b="0"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Health Related Sectors and Sub-sectors</a:t>
            </a:r>
            <a:endParaRPr lang="th-TH" dirty="0"/>
          </a:p>
        </p:txBody>
      </p:sp>
      <p:sp>
        <p:nvSpPr>
          <p:cNvPr id="3" name="Content Placeholder 2"/>
          <p:cNvSpPr>
            <a:spLocks noGrp="1"/>
          </p:cNvSpPr>
          <p:nvPr>
            <p:ph idx="1"/>
          </p:nvPr>
        </p:nvSpPr>
        <p:spPr/>
        <p:txBody>
          <a:bodyPr>
            <a:normAutofit fontScale="77500" lnSpcReduction="20000"/>
          </a:bodyPr>
          <a:lstStyle/>
          <a:p>
            <a:pPr>
              <a:lnSpc>
                <a:spcPct val="95000"/>
              </a:lnSpc>
              <a:spcBef>
                <a:spcPct val="35000"/>
              </a:spcBef>
              <a:buFont typeface="Wingdings" pitchFamily="2" charset="2"/>
              <a:buNone/>
            </a:pPr>
            <a:r>
              <a:rPr lang="en-US" dirty="0" smtClean="0">
                <a:latin typeface="Arial Unicode MS" pitchFamily="34" charset="-128"/>
              </a:rPr>
              <a:t>1. Business services</a:t>
            </a:r>
          </a:p>
          <a:p>
            <a:pPr>
              <a:lnSpc>
                <a:spcPct val="95000"/>
              </a:lnSpc>
              <a:spcBef>
                <a:spcPct val="35000"/>
              </a:spcBef>
              <a:buFont typeface="Wingdings" pitchFamily="2" charset="2"/>
              <a:buNone/>
            </a:pPr>
            <a:r>
              <a:rPr lang="en-US" dirty="0" smtClean="0">
                <a:latin typeface="Arial Unicode MS" pitchFamily="34" charset="-128"/>
              </a:rPr>
              <a:t>	A. Professional services</a:t>
            </a:r>
          </a:p>
          <a:p>
            <a:pPr>
              <a:lnSpc>
                <a:spcPct val="95000"/>
              </a:lnSpc>
              <a:spcBef>
                <a:spcPct val="35000"/>
              </a:spcBef>
              <a:buFont typeface="Wingdings" pitchFamily="2" charset="2"/>
              <a:buNone/>
            </a:pPr>
            <a:r>
              <a:rPr lang="en-US" dirty="0" smtClean="0">
                <a:latin typeface="Arial Unicode MS" pitchFamily="34" charset="-128"/>
              </a:rPr>
              <a:t>		h. Medical and dental services</a:t>
            </a:r>
          </a:p>
          <a:p>
            <a:pPr>
              <a:lnSpc>
                <a:spcPct val="95000"/>
              </a:lnSpc>
              <a:spcBef>
                <a:spcPct val="35000"/>
              </a:spcBef>
              <a:buFont typeface="Wingdings" pitchFamily="2" charset="2"/>
              <a:buNone/>
            </a:pPr>
            <a:r>
              <a:rPr lang="en-US" dirty="0" smtClean="0">
                <a:latin typeface="Arial Unicode MS" pitchFamily="34" charset="-128"/>
              </a:rPr>
              <a:t>		j. Midwives, nurses, physiotherapists, paramedical 	services</a:t>
            </a:r>
          </a:p>
          <a:p>
            <a:pPr>
              <a:lnSpc>
                <a:spcPct val="95000"/>
              </a:lnSpc>
              <a:spcBef>
                <a:spcPct val="35000"/>
              </a:spcBef>
              <a:buFont typeface="Wingdings" pitchFamily="2" charset="2"/>
              <a:buNone/>
            </a:pPr>
            <a:r>
              <a:rPr lang="en-US" dirty="0" smtClean="0">
                <a:latin typeface="Arial Unicode MS" pitchFamily="34" charset="-128"/>
              </a:rPr>
              <a:t>7. Financial services</a:t>
            </a:r>
          </a:p>
          <a:p>
            <a:pPr>
              <a:lnSpc>
                <a:spcPct val="95000"/>
              </a:lnSpc>
              <a:spcBef>
                <a:spcPct val="35000"/>
              </a:spcBef>
              <a:buFont typeface="Wingdings" pitchFamily="2" charset="2"/>
              <a:buNone/>
            </a:pPr>
            <a:r>
              <a:rPr lang="en-US" dirty="0" smtClean="0">
                <a:latin typeface="Arial Unicode MS" pitchFamily="34" charset="-128"/>
              </a:rPr>
              <a:t>	A. All insurance and insurance-related services</a:t>
            </a:r>
          </a:p>
          <a:p>
            <a:pPr>
              <a:lnSpc>
                <a:spcPct val="95000"/>
              </a:lnSpc>
              <a:spcBef>
                <a:spcPct val="35000"/>
              </a:spcBef>
              <a:buFont typeface="Wingdings" pitchFamily="2" charset="2"/>
              <a:buNone/>
            </a:pPr>
            <a:r>
              <a:rPr lang="en-US" dirty="0" smtClean="0">
                <a:latin typeface="Arial Unicode MS" pitchFamily="34" charset="-128"/>
              </a:rPr>
              <a:t>		a. Life, accident and health insurance services</a:t>
            </a:r>
          </a:p>
          <a:p>
            <a:pPr>
              <a:lnSpc>
                <a:spcPct val="95000"/>
              </a:lnSpc>
              <a:spcBef>
                <a:spcPct val="35000"/>
              </a:spcBef>
              <a:buFont typeface="Wingdings" pitchFamily="2" charset="2"/>
              <a:buNone/>
            </a:pPr>
            <a:r>
              <a:rPr lang="en-US" dirty="0" smtClean="0">
                <a:latin typeface="Arial Unicode MS" pitchFamily="34" charset="-128"/>
              </a:rPr>
              <a:t>8. Health related and social services</a:t>
            </a:r>
          </a:p>
          <a:p>
            <a:pPr>
              <a:lnSpc>
                <a:spcPct val="95000"/>
              </a:lnSpc>
              <a:spcBef>
                <a:spcPct val="35000"/>
              </a:spcBef>
              <a:buFont typeface="Wingdings" pitchFamily="2" charset="2"/>
              <a:buNone/>
            </a:pPr>
            <a:r>
              <a:rPr lang="en-US" dirty="0" smtClean="0">
                <a:latin typeface="Arial Unicode MS" pitchFamily="34" charset="-128"/>
              </a:rPr>
              <a:t>	A. Hospital services</a:t>
            </a:r>
          </a:p>
          <a:p>
            <a:pPr>
              <a:lnSpc>
                <a:spcPct val="95000"/>
              </a:lnSpc>
              <a:spcBef>
                <a:spcPct val="35000"/>
              </a:spcBef>
              <a:buFont typeface="Wingdings" pitchFamily="2" charset="2"/>
              <a:buNone/>
            </a:pPr>
            <a:r>
              <a:rPr lang="en-US" dirty="0" smtClean="0">
                <a:latin typeface="Arial Unicode MS" pitchFamily="34" charset="-128"/>
              </a:rPr>
              <a:t>	B. Other human health services</a:t>
            </a:r>
            <a:endParaRPr lang="th-TH"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ox(in)">
                                      <p:cBhvr>
                                        <p:cTn id="10" dur="500"/>
                                        <p:tgtEl>
                                          <p:spTgt spid="3">
                                            <p:txEl>
                                              <p:pRg st="1" end="1"/>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ox(in)">
                                      <p:cBhvr>
                                        <p:cTn id="13" dur="500"/>
                                        <p:tgtEl>
                                          <p:spTgt spid="3">
                                            <p:txEl>
                                              <p:pRg st="2" end="2"/>
                                            </p:txEl>
                                          </p:spTgt>
                                        </p:tgtEl>
                                      </p:cBhvr>
                                    </p:animEffect>
                                  </p:childTnLst>
                                </p:cTn>
                              </p:par>
                              <p:par>
                                <p:cTn id="14" presetID="4" presetClass="entr" presetSubtype="16"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ox(in)">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500"/>
                                        <p:tgtEl>
                                          <p:spTgt spid="3">
                                            <p:txEl>
                                              <p:pRg st="4" end="4"/>
                                            </p:txEl>
                                          </p:spTgt>
                                        </p:tgtEl>
                                      </p:cBhvr>
                                    </p:animEffect>
                                  </p:childTnLst>
                                </p:cTn>
                              </p:par>
                              <p:par>
                                <p:cTn id="22" presetID="4" presetClass="entr" presetSubtype="16"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box(in)">
                                      <p:cBhvr>
                                        <p:cTn id="24" dur="500"/>
                                        <p:tgtEl>
                                          <p:spTgt spid="3">
                                            <p:txEl>
                                              <p:pRg st="5" end="5"/>
                                            </p:txEl>
                                          </p:spTgt>
                                        </p:tgtEl>
                                      </p:cBhvr>
                                    </p:animEffect>
                                  </p:childTnLst>
                                </p:cTn>
                              </p:par>
                              <p:par>
                                <p:cTn id="25" presetID="4" presetClass="entr" presetSubtype="16"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ox(in)">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box(in)">
                                      <p:cBhvr>
                                        <p:cTn id="32" dur="500"/>
                                        <p:tgtEl>
                                          <p:spTgt spid="3">
                                            <p:txEl>
                                              <p:pRg st="7" end="7"/>
                                            </p:txEl>
                                          </p:spTgt>
                                        </p:tgtEl>
                                      </p:cBhvr>
                                    </p:animEffect>
                                  </p:childTnLst>
                                </p:cTn>
                              </p:par>
                              <p:par>
                                <p:cTn id="33" presetID="4" presetClass="entr" presetSubtype="16"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box(in)">
                                      <p:cBhvr>
                                        <p:cTn id="35" dur="500"/>
                                        <p:tgtEl>
                                          <p:spTgt spid="3">
                                            <p:txEl>
                                              <p:pRg st="8" end="8"/>
                                            </p:txEl>
                                          </p:spTgt>
                                        </p:tgtEl>
                                      </p:cBhvr>
                                    </p:animEffect>
                                  </p:childTnLst>
                                </p:cTn>
                              </p:par>
                              <p:par>
                                <p:cTn id="36" presetID="4" presetClass="entr" presetSubtype="16" fill="hold" nodeType="with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box(in)">
                                      <p:cBhvr>
                                        <p:cTn id="38"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GATS and Domestic Regulation</a:t>
            </a:r>
            <a:endParaRPr lang="th-TH" dirty="0"/>
          </a:p>
        </p:txBody>
      </p:sp>
      <p:sp>
        <p:nvSpPr>
          <p:cNvPr id="3" name="Content Placeholder 2"/>
          <p:cNvSpPr>
            <a:spLocks noGrp="1"/>
          </p:cNvSpPr>
          <p:nvPr>
            <p:ph idx="1"/>
          </p:nvPr>
        </p:nvSpPr>
        <p:spPr/>
        <p:txBody>
          <a:bodyPr/>
          <a:lstStyle/>
          <a:p>
            <a:pPr>
              <a:lnSpc>
                <a:spcPct val="110000"/>
              </a:lnSpc>
              <a:spcBef>
                <a:spcPct val="70000"/>
              </a:spcBef>
            </a:pPr>
            <a:r>
              <a:rPr lang="en-US" dirty="0" smtClean="0">
                <a:latin typeface="Arial Unicode MS" pitchFamily="34" charset="-128"/>
              </a:rPr>
              <a:t>“GATS does not remove a government´s right to regulate services in its country”</a:t>
            </a:r>
          </a:p>
          <a:p>
            <a:pPr>
              <a:lnSpc>
                <a:spcPct val="110000"/>
              </a:lnSpc>
              <a:spcBef>
                <a:spcPct val="70000"/>
              </a:spcBef>
            </a:pPr>
            <a:r>
              <a:rPr lang="en-US" dirty="0" smtClean="0">
                <a:latin typeface="Arial Unicode MS" pitchFamily="34" charset="-128"/>
              </a:rPr>
              <a:t>Government regulation of a service should be “not more burdensome than necessary to ensure the quality of the service” (possibility of necessity test)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GATS and Healthcare Industry</a:t>
            </a:r>
            <a:endParaRPr lang="th-TH" dirty="0"/>
          </a:p>
        </p:txBody>
      </p:sp>
      <p:sp>
        <p:nvSpPr>
          <p:cNvPr id="4" name="Rectangle 3"/>
          <p:cNvSpPr txBox="1">
            <a:spLocks noChangeArrowheads="1"/>
          </p:cNvSpPr>
          <p:nvPr/>
        </p:nvSpPr>
        <p:spPr>
          <a:xfrm>
            <a:off x="250825" y="1412875"/>
            <a:ext cx="8713788" cy="504031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40000"/>
              </a:spcBef>
              <a:spcAft>
                <a:spcPts val="0"/>
              </a:spcAft>
              <a:buClrTx/>
              <a:buSzTx/>
              <a:buFont typeface="Wingdings" pitchFamily="2" charset="2"/>
              <a:buNone/>
              <a:tabLst/>
              <a:defRPr/>
            </a:pPr>
            <a:r>
              <a:rPr kumimoji="0" lang="es-ES" sz="2400" b="0" i="0" u="none" strike="noStrike" kern="1200" cap="none" spc="0" normalizeH="0" baseline="0" noProof="0" smtClean="0">
                <a:ln>
                  <a:noFill/>
                </a:ln>
                <a:solidFill>
                  <a:schemeClr val="tx1"/>
                </a:solidFill>
                <a:effectLst/>
                <a:uLnTx/>
                <a:uFillTx/>
                <a:latin typeface="Arial Unicode MS" pitchFamily="34" charset="-128"/>
                <a:ea typeface="+mn-ea"/>
                <a:cs typeface="+mn-cs"/>
              </a:rPr>
              <a:t>Modes of trade			Health services</a:t>
            </a:r>
          </a:p>
          <a:p>
            <a:pPr marL="342900" marR="0" lvl="0" indent="-342900" algn="l" defTabSz="914400" rtl="0" eaLnBrk="1" fontAlgn="auto" latinLnBrk="0" hangingPunct="1">
              <a:lnSpc>
                <a:spcPct val="100000"/>
              </a:lnSpc>
              <a:spcBef>
                <a:spcPct val="40000"/>
              </a:spcBef>
              <a:spcAft>
                <a:spcPts val="0"/>
              </a:spcAft>
              <a:buClrTx/>
              <a:buSzTx/>
              <a:buFont typeface="Wingdings" pitchFamily="2" charset="2"/>
              <a:buNone/>
              <a:tabLst/>
              <a:defRPr/>
            </a:pPr>
            <a:endParaRPr kumimoji="0" lang="es-ES" sz="2400" b="0" i="0" u="none" strike="noStrike" kern="1200" cap="none" spc="0" normalizeH="0" baseline="0" noProof="0" smtClean="0">
              <a:ln>
                <a:noFill/>
              </a:ln>
              <a:solidFill>
                <a:schemeClr val="tx1"/>
              </a:solidFill>
              <a:effectLst/>
              <a:uLnTx/>
              <a:uFillTx/>
              <a:latin typeface="Arial Unicode MS" pitchFamily="34" charset="-128"/>
              <a:ea typeface="+mn-ea"/>
              <a:cs typeface="+mn-cs"/>
            </a:endParaRPr>
          </a:p>
          <a:p>
            <a:pPr marL="342900" marR="0" lvl="0" indent="-342900" algn="l" defTabSz="914400" rtl="0" eaLnBrk="1" fontAlgn="auto" latinLnBrk="0" hangingPunct="1">
              <a:lnSpc>
                <a:spcPct val="100000"/>
              </a:lnSpc>
              <a:spcBef>
                <a:spcPct val="40000"/>
              </a:spcBef>
              <a:spcAft>
                <a:spcPts val="0"/>
              </a:spcAft>
              <a:buClrTx/>
              <a:buSzTx/>
              <a:buFont typeface="Wingdings" pitchFamily="2" charset="2"/>
              <a:buNone/>
              <a:tabLst/>
              <a:defRPr/>
            </a:pPr>
            <a:r>
              <a:rPr kumimoji="0" lang="es-ES" sz="2400" b="0" i="0" u="none" strike="noStrike" kern="1200" cap="none" spc="0" normalizeH="0" baseline="0" noProof="0" smtClean="0">
                <a:ln>
                  <a:noFill/>
                </a:ln>
                <a:solidFill>
                  <a:schemeClr val="tx1"/>
                </a:solidFill>
                <a:effectLst/>
                <a:uLnTx/>
                <a:uFillTx/>
                <a:latin typeface="Arial Unicode MS" pitchFamily="34" charset="-128"/>
                <a:ea typeface="+mn-ea"/>
                <a:cs typeface="+mn-cs"/>
              </a:rPr>
              <a:t>1. Cross border supply		Telemedicine</a:t>
            </a:r>
          </a:p>
          <a:p>
            <a:pPr marL="342900" marR="0" lvl="0" indent="-342900" algn="l" defTabSz="914400" rtl="0" eaLnBrk="1" fontAlgn="auto" latinLnBrk="0" hangingPunct="1">
              <a:lnSpc>
                <a:spcPct val="100000"/>
              </a:lnSpc>
              <a:spcBef>
                <a:spcPct val="40000"/>
              </a:spcBef>
              <a:spcAft>
                <a:spcPts val="0"/>
              </a:spcAft>
              <a:buClrTx/>
              <a:buSzTx/>
              <a:buFont typeface="Wingdings" pitchFamily="2" charset="2"/>
              <a:buNone/>
              <a:tabLst/>
              <a:defRPr/>
            </a:pPr>
            <a:endParaRPr kumimoji="0" lang="es-ES" sz="2400" b="0" i="0" u="none" strike="noStrike" kern="1200" cap="none" spc="0" normalizeH="0" baseline="0" noProof="0" smtClean="0">
              <a:ln>
                <a:noFill/>
              </a:ln>
              <a:solidFill>
                <a:schemeClr val="tx1"/>
              </a:solidFill>
              <a:effectLst/>
              <a:uLnTx/>
              <a:uFillTx/>
              <a:latin typeface="Arial Unicode MS" pitchFamily="34" charset="-128"/>
              <a:ea typeface="+mn-ea"/>
              <a:cs typeface="+mn-cs"/>
            </a:endParaRPr>
          </a:p>
          <a:p>
            <a:pPr marL="342900" marR="0" lvl="0" indent="-342900" algn="l" defTabSz="914400" rtl="0" eaLnBrk="1" fontAlgn="auto" latinLnBrk="0" hangingPunct="1">
              <a:lnSpc>
                <a:spcPct val="100000"/>
              </a:lnSpc>
              <a:spcBef>
                <a:spcPct val="40000"/>
              </a:spcBef>
              <a:spcAft>
                <a:spcPts val="0"/>
              </a:spcAft>
              <a:buClrTx/>
              <a:buSzTx/>
              <a:buFont typeface="Wingdings" pitchFamily="2" charset="2"/>
              <a:buNone/>
              <a:tabLst/>
              <a:defRPr/>
            </a:pPr>
            <a:r>
              <a:rPr kumimoji="0" lang="es-ES" sz="2400" b="0" i="0" u="none" strike="noStrike" kern="1200" cap="none" spc="0" normalizeH="0" baseline="0" noProof="0" smtClean="0">
                <a:ln>
                  <a:noFill/>
                </a:ln>
                <a:solidFill>
                  <a:schemeClr val="tx1"/>
                </a:solidFill>
                <a:effectLst/>
                <a:uLnTx/>
                <a:uFillTx/>
                <a:latin typeface="Arial Unicode MS" pitchFamily="34" charset="-128"/>
                <a:ea typeface="+mn-ea"/>
                <a:cs typeface="+mn-cs"/>
              </a:rPr>
              <a:t>2. Consumption abroad		Patients seeking health 						care in foreign countries</a:t>
            </a:r>
          </a:p>
          <a:p>
            <a:pPr marL="342900" marR="0" lvl="0" indent="-342900" algn="l" defTabSz="914400" rtl="0" eaLnBrk="1" fontAlgn="auto" latinLnBrk="0" hangingPunct="1">
              <a:lnSpc>
                <a:spcPct val="100000"/>
              </a:lnSpc>
              <a:spcBef>
                <a:spcPct val="40000"/>
              </a:spcBef>
              <a:spcAft>
                <a:spcPts val="0"/>
              </a:spcAft>
              <a:buClrTx/>
              <a:buSzTx/>
              <a:buFont typeface="Wingdings" pitchFamily="2" charset="2"/>
              <a:buNone/>
              <a:tabLst/>
              <a:defRPr/>
            </a:pPr>
            <a:r>
              <a:rPr kumimoji="0" lang="es-ES" sz="2400" b="0" i="0" u="none" strike="noStrike" kern="1200" cap="none" spc="0" normalizeH="0" baseline="0" noProof="0" smtClean="0">
                <a:ln>
                  <a:noFill/>
                </a:ln>
                <a:solidFill>
                  <a:schemeClr val="tx1"/>
                </a:solidFill>
                <a:effectLst/>
                <a:uLnTx/>
                <a:uFillTx/>
                <a:latin typeface="Arial Unicode MS" pitchFamily="34" charset="-128"/>
                <a:ea typeface="+mn-ea"/>
                <a:cs typeface="+mn-cs"/>
              </a:rPr>
              <a:t>						Medical/health educational 					services provided to 						foreign students</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None/>
              <a:tabLst/>
              <a:defRPr/>
            </a:pPr>
            <a:endParaRPr kumimoji="0" lang="es-ES" sz="2400" b="0" i="0" u="none" strike="noStrike" kern="1200" cap="none" spc="0" normalizeH="0" baseline="0" noProof="0">
              <a:ln>
                <a:noFill/>
              </a:ln>
              <a:solidFill>
                <a:schemeClr val="tx1"/>
              </a:solidFill>
              <a:effectLst/>
              <a:uLnTx/>
              <a:uFillTx/>
              <a:latin typeface="Arial Unicode MS" pitchFamily="34" charset="-128"/>
              <a:ea typeface="+mn-ea"/>
              <a:cs typeface="+mn-cs"/>
            </a:endParaRPr>
          </a:p>
        </p:txBody>
      </p:sp>
      <p:sp>
        <p:nvSpPr>
          <p:cNvPr id="5" name="Line 4"/>
          <p:cNvSpPr>
            <a:spLocks noChangeShapeType="1"/>
          </p:cNvSpPr>
          <p:nvPr/>
        </p:nvSpPr>
        <p:spPr bwMode="auto">
          <a:xfrm>
            <a:off x="304800" y="1981200"/>
            <a:ext cx="8588375" cy="7938"/>
          </a:xfrm>
          <a:prstGeom prst="line">
            <a:avLst/>
          </a:prstGeom>
          <a:noFill/>
          <a:ln w="28575">
            <a:solidFill>
              <a:schemeClr val="tx1"/>
            </a:solidFill>
            <a:round/>
            <a:headEnd/>
            <a:tailEnd/>
          </a:ln>
          <a:effectLst/>
        </p:spPr>
        <p:txBody>
          <a:bodyPr/>
          <a:lstStyle/>
          <a:p>
            <a:endParaRPr lang="th-TH"/>
          </a:p>
        </p:txBody>
      </p:sp>
      <p:sp>
        <p:nvSpPr>
          <p:cNvPr id="6" name="Line 5"/>
          <p:cNvSpPr>
            <a:spLocks noChangeShapeType="1"/>
          </p:cNvSpPr>
          <p:nvPr/>
        </p:nvSpPr>
        <p:spPr bwMode="auto">
          <a:xfrm>
            <a:off x="323850" y="1268413"/>
            <a:ext cx="8569325" cy="0"/>
          </a:xfrm>
          <a:prstGeom prst="line">
            <a:avLst/>
          </a:prstGeom>
          <a:noFill/>
          <a:ln w="28575">
            <a:solidFill>
              <a:schemeClr val="tx1"/>
            </a:solidFill>
            <a:round/>
            <a:headEnd/>
            <a:tailEnd/>
          </a:ln>
          <a:effectLst/>
        </p:spPr>
        <p:txBody>
          <a:bodyPr/>
          <a:lstStyle/>
          <a:p>
            <a:endParaRPr lang="th-TH"/>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GATS and Healthcare Industry</a:t>
            </a:r>
            <a:endParaRPr lang="th-TH" dirty="0"/>
          </a:p>
        </p:txBody>
      </p:sp>
      <p:sp>
        <p:nvSpPr>
          <p:cNvPr id="4" name="Rectangle 3"/>
          <p:cNvSpPr txBox="1">
            <a:spLocks noChangeArrowheads="1"/>
          </p:cNvSpPr>
          <p:nvPr/>
        </p:nvSpPr>
        <p:spPr>
          <a:xfrm>
            <a:off x="304800" y="1447800"/>
            <a:ext cx="8458200" cy="50292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90000"/>
              </a:lnSpc>
              <a:spcBef>
                <a:spcPct val="20000"/>
              </a:spcBef>
              <a:spcAft>
                <a:spcPts val="0"/>
              </a:spcAft>
              <a:buClrTx/>
              <a:buSzTx/>
              <a:buFont typeface="Wingdings" pitchFamily="2" charset="2"/>
              <a:buNone/>
              <a:tabLst/>
              <a:defRPr/>
            </a:pPr>
            <a:r>
              <a:rPr kumimoji="0" lang="es-ES" sz="2400" b="0" i="0" u="none" strike="noStrike" kern="1200" cap="none" spc="0" normalizeH="0" baseline="0" noProof="0" smtClean="0">
                <a:ln>
                  <a:noFill/>
                </a:ln>
                <a:solidFill>
                  <a:schemeClr val="tx1"/>
                </a:solidFill>
                <a:effectLst/>
                <a:uLnTx/>
                <a:uFillTx/>
                <a:latin typeface="Arial Unicode MS" pitchFamily="34" charset="-128"/>
                <a:ea typeface="+mn-ea"/>
                <a:cs typeface="+mn-cs"/>
              </a:rPr>
              <a:t>Modes of trade			Health services</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None/>
              <a:tabLst/>
              <a:defRPr/>
            </a:pPr>
            <a:endParaRPr kumimoji="0" lang="es-ES" sz="2400" b="0" i="0" u="none" strike="noStrike" kern="1200" cap="none" spc="0" normalizeH="0" baseline="0" noProof="0" smtClean="0">
              <a:ln>
                <a:noFill/>
              </a:ln>
              <a:solidFill>
                <a:schemeClr val="tx1"/>
              </a:solidFill>
              <a:effectLst/>
              <a:uLnTx/>
              <a:uFillTx/>
              <a:latin typeface="Arial Unicode MS" pitchFamily="34" charset="-128"/>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None/>
              <a:tabLst/>
              <a:defRPr/>
            </a:pPr>
            <a:r>
              <a:rPr kumimoji="0" lang="es-ES" sz="2400" b="0" i="0" u="none" strike="noStrike" kern="1200" cap="none" spc="0" normalizeH="0" baseline="0" noProof="0" smtClean="0">
                <a:ln>
                  <a:noFill/>
                </a:ln>
                <a:solidFill>
                  <a:schemeClr val="tx1"/>
                </a:solidFill>
                <a:effectLst/>
                <a:uLnTx/>
                <a:uFillTx/>
                <a:latin typeface="Arial Unicode MS" pitchFamily="34" charset="-128"/>
                <a:ea typeface="+mn-ea"/>
                <a:cs typeface="+mn-cs"/>
              </a:rPr>
              <a:t>3. Commercial presence		Foreign commercial 						presence:</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None/>
              <a:tabLst/>
              <a:defRPr/>
            </a:pPr>
            <a:r>
              <a:rPr kumimoji="0" lang="es-ES" sz="2400" b="0" i="0" u="none" strike="noStrike" kern="1200" cap="none" spc="0" normalizeH="0" baseline="0" noProof="0" smtClean="0">
                <a:ln>
                  <a:noFill/>
                </a:ln>
                <a:solidFill>
                  <a:schemeClr val="tx1"/>
                </a:solidFill>
                <a:effectLst/>
                <a:uLnTx/>
                <a:uFillTx/>
                <a:latin typeface="Arial Unicode MS" pitchFamily="34" charset="-128"/>
                <a:ea typeface="+mn-ea"/>
                <a:cs typeface="+mn-cs"/>
              </a:rPr>
              <a:t>						- in the hospital operation/ 						management sector</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None/>
              <a:tabLst/>
              <a:defRPr/>
            </a:pPr>
            <a:r>
              <a:rPr kumimoji="0" lang="es-ES" sz="2400" b="0" i="0" u="none" strike="noStrike" kern="1200" cap="none" spc="0" normalizeH="0" baseline="0" noProof="0" smtClean="0">
                <a:ln>
                  <a:noFill/>
                </a:ln>
                <a:solidFill>
                  <a:schemeClr val="tx1"/>
                </a:solidFill>
                <a:effectLst/>
                <a:uLnTx/>
                <a:uFillTx/>
                <a:latin typeface="Arial Unicode MS" pitchFamily="34" charset="-128"/>
                <a:ea typeface="+mn-ea"/>
                <a:cs typeface="+mn-cs"/>
              </a:rPr>
              <a:t>						- in the health insurance 						/ education sector</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None/>
              <a:tabLst/>
              <a:defRPr/>
            </a:pPr>
            <a:r>
              <a:rPr kumimoji="0" lang="es-ES" sz="2400" b="0" i="0" u="none" strike="noStrike" kern="1200" cap="none" spc="0" normalizeH="0" baseline="0" noProof="0" smtClean="0">
                <a:ln>
                  <a:noFill/>
                </a:ln>
                <a:solidFill>
                  <a:schemeClr val="tx1"/>
                </a:solidFill>
                <a:effectLst/>
                <a:uLnTx/>
                <a:uFillTx/>
                <a:latin typeface="Arial Unicode MS" pitchFamily="34" charset="-128"/>
                <a:ea typeface="+mn-ea"/>
                <a:cs typeface="+mn-cs"/>
              </a:rPr>
              <a:t>						</a:t>
            </a:r>
          </a:p>
          <a:p>
            <a:pPr marL="342900" marR="0" lvl="0" indent="-342900" algn="l" defTabSz="914400" rtl="0" eaLnBrk="1" fontAlgn="auto" latinLnBrk="0" hangingPunct="1">
              <a:lnSpc>
                <a:spcPct val="90000"/>
              </a:lnSpc>
              <a:spcBef>
                <a:spcPct val="20000"/>
              </a:spcBef>
              <a:spcAft>
                <a:spcPts val="0"/>
              </a:spcAft>
              <a:buClrTx/>
              <a:buSzTx/>
              <a:buFont typeface="Wingdings" pitchFamily="2" charset="2"/>
              <a:buNone/>
              <a:tabLst/>
              <a:defRPr/>
            </a:pPr>
            <a:r>
              <a:rPr kumimoji="0" lang="es-ES" sz="2400" b="0" i="0" u="none" strike="noStrike" kern="1200" cap="none" spc="0" normalizeH="0" baseline="0" noProof="0" smtClean="0">
                <a:ln>
                  <a:noFill/>
                </a:ln>
                <a:solidFill>
                  <a:schemeClr val="tx1"/>
                </a:solidFill>
                <a:effectLst/>
                <a:uLnTx/>
                <a:uFillTx/>
                <a:latin typeface="Arial Unicode MS" pitchFamily="34" charset="-128"/>
                <a:ea typeface="+mn-ea"/>
                <a:cs typeface="+mn-cs"/>
              </a:rPr>
              <a:t>4. Presence of natural persons	Temporary movement of 						medical/health 							professionals to provide 						services abroad</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endParaRPr kumimoji="0" lang="es-ES" sz="2400" b="0" i="0" u="none" strike="noStrike" kern="1200" cap="none" spc="0" normalizeH="0" baseline="0" noProof="0">
              <a:ln>
                <a:noFill/>
              </a:ln>
              <a:solidFill>
                <a:schemeClr val="tx1"/>
              </a:solidFill>
              <a:effectLst/>
              <a:uLnTx/>
              <a:uFillTx/>
              <a:latin typeface="Arial Unicode MS" pitchFamily="34" charset="-128"/>
              <a:ea typeface="+mn-ea"/>
              <a:cs typeface="+mn-cs"/>
            </a:endParaRPr>
          </a:p>
        </p:txBody>
      </p:sp>
      <p:sp>
        <p:nvSpPr>
          <p:cNvPr id="5" name="Line 4"/>
          <p:cNvSpPr>
            <a:spLocks noChangeShapeType="1"/>
          </p:cNvSpPr>
          <p:nvPr/>
        </p:nvSpPr>
        <p:spPr bwMode="auto">
          <a:xfrm>
            <a:off x="304800" y="2133600"/>
            <a:ext cx="8305800" cy="0"/>
          </a:xfrm>
          <a:prstGeom prst="line">
            <a:avLst/>
          </a:prstGeom>
          <a:noFill/>
          <a:ln w="28575">
            <a:solidFill>
              <a:schemeClr val="tx1"/>
            </a:solidFill>
            <a:round/>
            <a:headEnd/>
            <a:tailEnd/>
          </a:ln>
          <a:effectLst/>
        </p:spPr>
        <p:txBody>
          <a:bodyPr/>
          <a:lstStyle/>
          <a:p>
            <a:endParaRPr lang="th-TH"/>
          </a:p>
        </p:txBody>
      </p:sp>
      <p:sp>
        <p:nvSpPr>
          <p:cNvPr id="6" name="Line 5"/>
          <p:cNvSpPr>
            <a:spLocks noChangeShapeType="1"/>
          </p:cNvSpPr>
          <p:nvPr/>
        </p:nvSpPr>
        <p:spPr bwMode="auto">
          <a:xfrm>
            <a:off x="304800" y="1447800"/>
            <a:ext cx="8293100" cy="0"/>
          </a:xfrm>
          <a:prstGeom prst="line">
            <a:avLst/>
          </a:prstGeom>
          <a:noFill/>
          <a:ln w="28575">
            <a:solidFill>
              <a:schemeClr val="tx1"/>
            </a:solidFill>
            <a:round/>
            <a:headEnd/>
            <a:tailEnd/>
          </a:ln>
          <a:effectLst/>
        </p:spPr>
        <p:txBody>
          <a:bodyPr/>
          <a:lstStyle/>
          <a:p>
            <a:endParaRPr lang="th-TH"/>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Opportunities and Risks</a:t>
            </a:r>
            <a:endParaRPr lang="th-TH" dirty="0"/>
          </a:p>
        </p:txBody>
      </p:sp>
      <p:graphicFrame>
        <p:nvGraphicFramePr>
          <p:cNvPr id="3" name="Group 33"/>
          <p:cNvGraphicFramePr>
            <a:graphicFrameLocks noGrp="1"/>
          </p:cNvGraphicFramePr>
          <p:nvPr/>
        </p:nvGraphicFramePr>
        <p:xfrm>
          <a:off x="381000" y="1447800"/>
          <a:ext cx="8458200" cy="5181918"/>
        </p:xfrm>
        <a:graphic>
          <a:graphicData uri="http://schemas.openxmlformats.org/drawingml/2006/table">
            <a:tbl>
              <a:tblPr/>
              <a:tblGrid>
                <a:gridCol w="990600"/>
                <a:gridCol w="3352800"/>
                <a:gridCol w="4114800"/>
              </a:tblGrid>
              <a:tr h="411163">
                <a:tc>
                  <a:txBody>
                    <a:bodyPr/>
                    <a:lstStyle/>
                    <a:p>
                      <a:pPr marL="0" marR="0" lvl="0" indent="0" algn="ctr" defTabSz="914400" rtl="0" eaLnBrk="1" fontAlgn="base" latinLnBrk="0" hangingPunct="1">
                        <a:lnSpc>
                          <a:spcPct val="105000"/>
                        </a:lnSpc>
                        <a:spcBef>
                          <a:spcPct val="50000"/>
                        </a:spcBef>
                        <a:spcAft>
                          <a:spcPct val="0"/>
                        </a:spcAft>
                        <a:buClrTx/>
                        <a:buSzTx/>
                        <a:buFontTx/>
                        <a:buNone/>
                        <a:tabLst/>
                      </a:pPr>
                      <a:r>
                        <a:rPr kumimoji="0" lang="en-US" sz="2000" b="1"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Modes</a:t>
                      </a:r>
                      <a:endParaRPr kumimoji="0" lang="en-US" sz="3200" b="1"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5000"/>
                        </a:lnSpc>
                        <a:spcBef>
                          <a:spcPct val="50000"/>
                        </a:spcBef>
                        <a:spcAft>
                          <a:spcPct val="0"/>
                        </a:spcAft>
                        <a:buClrTx/>
                        <a:buSzTx/>
                        <a:buFontTx/>
                        <a:buNone/>
                        <a:tabLst/>
                      </a:pPr>
                      <a:r>
                        <a:rPr kumimoji="0" lang="en-US" sz="2000" b="1"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Opportunities</a:t>
                      </a:r>
                      <a:endParaRPr kumimoji="0" lang="en-US" sz="3200" b="1"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5000"/>
                        </a:lnSpc>
                        <a:spcBef>
                          <a:spcPct val="50000"/>
                        </a:spcBef>
                        <a:spcAft>
                          <a:spcPct val="0"/>
                        </a:spcAft>
                        <a:buClrTx/>
                        <a:buSzTx/>
                        <a:buFontTx/>
                        <a:buNone/>
                        <a:tabLst/>
                      </a:pPr>
                      <a:r>
                        <a:rPr kumimoji="0" lang="en-US" sz="2000" b="1"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Risks</a:t>
                      </a:r>
                      <a:endParaRPr kumimoji="0" lang="en-US" sz="3200" b="1"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33425">
                <a:tc>
                  <a:txBody>
                    <a:bodyPr/>
                    <a:lstStyle/>
                    <a:p>
                      <a:pPr marL="0" marR="0" lvl="0" indent="0" algn="ctr" defTabSz="914400" rtl="0" eaLnBrk="1" fontAlgn="base" latinLnBrk="0" hangingPunct="1">
                        <a:lnSpc>
                          <a:spcPct val="105000"/>
                        </a:lnSpc>
                        <a:spcBef>
                          <a:spcPct val="50000"/>
                        </a:spcBef>
                        <a:spcAft>
                          <a:spcPct val="0"/>
                        </a:spcAft>
                        <a:buClrTx/>
                        <a:buSzTx/>
                        <a:buFontTx/>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1</a:t>
                      </a:r>
                      <a:endParaRPr kumimoji="0" lang="en-US" sz="32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50000"/>
                        </a:spcBef>
                        <a:spcAft>
                          <a:spcPct val="0"/>
                        </a:spcAft>
                        <a:buClrTx/>
                        <a:buSzTx/>
                        <a:buFontTx/>
                        <a:buNone/>
                        <a:tabLst/>
                      </a:pPr>
                      <a:r>
                        <a:rPr kumimoji="0" lang="es-ES" sz="20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Increase care to remote and under-served areas</a:t>
                      </a:r>
                      <a:endParaRPr kumimoji="0" lang="es-ES" sz="32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50000"/>
                        </a:spcBef>
                        <a:spcAft>
                          <a:spcPct val="0"/>
                        </a:spcAft>
                        <a:buClrTx/>
                        <a:buSzTx/>
                        <a:buFontTx/>
                        <a:buNone/>
                        <a:tabLst/>
                      </a:pPr>
                      <a:r>
                        <a:rPr kumimoji="0" lang="es-ES" sz="20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Diversion of resources from other health services</a:t>
                      </a:r>
                      <a:endParaRPr kumimoji="0" lang="es-ES" sz="32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73188">
                <a:tc>
                  <a:txBody>
                    <a:bodyPr/>
                    <a:lstStyle/>
                    <a:p>
                      <a:pPr marL="0" marR="0" lvl="0" indent="0" algn="ctr" defTabSz="914400" rtl="0" eaLnBrk="1" fontAlgn="base" latinLnBrk="0" hangingPunct="1">
                        <a:lnSpc>
                          <a:spcPct val="105000"/>
                        </a:lnSpc>
                        <a:spcBef>
                          <a:spcPct val="50000"/>
                        </a:spcBef>
                        <a:spcAft>
                          <a:spcPct val="0"/>
                        </a:spcAft>
                        <a:buClrTx/>
                        <a:buSzTx/>
                        <a:buFontTx/>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2</a:t>
                      </a:r>
                      <a:endParaRPr kumimoji="0" lang="en-US" sz="32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50000"/>
                        </a:spcBef>
                        <a:spcAft>
                          <a:spcPct val="0"/>
                        </a:spcAft>
                        <a:buClrTx/>
                        <a:buSzTx/>
                        <a:buFontTx/>
                        <a:buNone/>
                        <a:tabLst/>
                      </a:pPr>
                      <a:r>
                        <a:rPr kumimoji="0" lang="es-ES" sz="20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Generates foreign exchange earnings for health services of importing country</a:t>
                      </a:r>
                      <a:endParaRPr kumimoji="0" lang="es-ES" sz="32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50000"/>
                        </a:spcBef>
                        <a:spcAft>
                          <a:spcPct val="0"/>
                        </a:spcAft>
                        <a:buClrTx/>
                        <a:buSzTx/>
                        <a:buFontTx/>
                        <a:buNone/>
                        <a:tabLst/>
                      </a:pPr>
                      <a:r>
                        <a:rPr kumimoji="0" lang="es-ES" sz="20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Crowding out of local population and diversion of resources to service foreign nationals</a:t>
                      </a:r>
                      <a:endParaRPr kumimoji="0" lang="es-ES" sz="32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89050">
                <a:tc>
                  <a:txBody>
                    <a:bodyPr/>
                    <a:lstStyle/>
                    <a:p>
                      <a:pPr marL="0" marR="0" lvl="0" indent="0" algn="ctr" defTabSz="914400" rtl="0" eaLnBrk="1" fontAlgn="base" latinLnBrk="0" hangingPunct="1">
                        <a:lnSpc>
                          <a:spcPct val="105000"/>
                        </a:lnSpc>
                        <a:spcBef>
                          <a:spcPct val="50000"/>
                        </a:spcBef>
                        <a:spcAft>
                          <a:spcPct val="0"/>
                        </a:spcAft>
                        <a:buClrTx/>
                        <a:buSzTx/>
                        <a:buFontTx/>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3</a:t>
                      </a:r>
                      <a:endParaRPr kumimoji="0" lang="en-US" sz="32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50000"/>
                        </a:spcBef>
                        <a:spcAft>
                          <a:spcPct val="0"/>
                        </a:spcAft>
                        <a:buClrTx/>
                        <a:buSzTx/>
                        <a:buFontTx/>
                        <a:buNone/>
                        <a:tabLst/>
                      </a:pPr>
                      <a:r>
                        <a:rPr kumimoji="0" lang="es-ES" sz="20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Creates opportunities for new employment and access to new technologies</a:t>
                      </a:r>
                      <a:endParaRPr kumimoji="0" lang="es-ES" sz="32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50000"/>
                        </a:spcBef>
                        <a:spcAft>
                          <a:spcPct val="0"/>
                        </a:spcAft>
                        <a:buClrTx/>
                        <a:buSzTx/>
                        <a:buFontTx/>
                        <a:buNone/>
                        <a:tabLst/>
                      </a:pPr>
                      <a:r>
                        <a:rPr kumimoji="0" lang="es-ES" sz="20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Development of two-tiered health system, with an internal brain drain</a:t>
                      </a:r>
                      <a:endParaRPr kumimoji="0" lang="es-ES" sz="32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74775">
                <a:tc>
                  <a:txBody>
                    <a:bodyPr/>
                    <a:lstStyle/>
                    <a:p>
                      <a:pPr marL="0" marR="0" lvl="0" indent="0" algn="ctr" defTabSz="914400" rtl="0" eaLnBrk="1" fontAlgn="base" latinLnBrk="0" hangingPunct="1">
                        <a:lnSpc>
                          <a:spcPct val="105000"/>
                        </a:lnSpc>
                        <a:spcBef>
                          <a:spcPct val="50000"/>
                        </a:spcBef>
                        <a:spcAft>
                          <a:spcPct val="0"/>
                        </a:spcAft>
                        <a:buClrTx/>
                        <a:buSzTx/>
                        <a:buFontTx/>
                        <a:buNone/>
                        <a:tabLst/>
                      </a:pPr>
                      <a:r>
                        <a:rPr kumimoji="0" lang="en-US" sz="20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4</a:t>
                      </a:r>
                      <a:endParaRPr kumimoji="0" lang="en-US" sz="32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50000"/>
                        </a:spcBef>
                        <a:spcAft>
                          <a:spcPct val="0"/>
                        </a:spcAft>
                        <a:buClrTx/>
                        <a:buSzTx/>
                        <a:buFontTx/>
                        <a:buNone/>
                        <a:tabLst/>
                      </a:pPr>
                      <a:r>
                        <a:rPr kumimoji="0" lang="es-ES" sz="20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Economic gains from remittances of health care personnel working overseas</a:t>
                      </a:r>
                      <a:endParaRPr kumimoji="0" lang="es-ES" sz="32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50000"/>
                        </a:spcBef>
                        <a:spcAft>
                          <a:spcPct val="0"/>
                        </a:spcAft>
                        <a:buClrTx/>
                        <a:buSzTx/>
                        <a:buFontTx/>
                        <a:buNone/>
                        <a:tabLst/>
                      </a:pPr>
                      <a:r>
                        <a:rPr kumimoji="0" lang="es-ES" sz="2000" b="0" i="0" u="none" strike="noStrike" cap="none" normalizeH="0" baseline="0" dirty="0" err="1"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Permanent</a:t>
                      </a:r>
                      <a:r>
                        <a:rPr kumimoji="0" lang="es-ES" sz="2000" b="0"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a:t>
                      </a:r>
                      <a:r>
                        <a:rPr kumimoji="0" lang="es-ES" sz="2000" b="0" i="0" u="none" strike="noStrike" cap="none" normalizeH="0" baseline="0" dirty="0" err="1"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outflow</a:t>
                      </a:r>
                      <a:r>
                        <a:rPr kumimoji="0" lang="es-ES" sz="2000" b="0"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of </a:t>
                      </a:r>
                      <a:r>
                        <a:rPr kumimoji="0" lang="es-ES" sz="2000" b="0" i="0" u="none" strike="noStrike" cap="none" normalizeH="0" baseline="0" dirty="0" err="1"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health</a:t>
                      </a:r>
                      <a:r>
                        <a:rPr kumimoji="0" lang="es-ES" sz="2000" b="0"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a:t>
                      </a:r>
                      <a:r>
                        <a:rPr kumimoji="0" lang="es-ES" sz="2000" b="0" i="0" u="none" strike="noStrike" cap="none" normalizeH="0" baseline="0" dirty="0" err="1"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personnel</a:t>
                      </a:r>
                      <a:r>
                        <a:rPr kumimoji="0" lang="es-ES" sz="2000" b="0"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a:t>
                      </a:r>
                      <a:r>
                        <a:rPr kumimoji="0" lang="es-ES" sz="2000" b="0" i="0" u="none" strike="noStrike" cap="none" normalizeH="0" baseline="0" dirty="0" err="1"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with</a:t>
                      </a:r>
                      <a:r>
                        <a:rPr kumimoji="0" lang="es-ES" sz="2000" b="0"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a:t>
                      </a:r>
                      <a:r>
                        <a:rPr kumimoji="0" lang="es-ES" sz="2000" b="0" i="0" u="none" strike="noStrike" cap="none" normalizeH="0" baseline="0" dirty="0" err="1"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loss</a:t>
                      </a:r>
                      <a:r>
                        <a:rPr kumimoji="0" lang="es-ES" sz="2000" b="0"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of </a:t>
                      </a:r>
                      <a:r>
                        <a:rPr kumimoji="0" lang="es-ES" sz="2000" b="0" i="0" u="none" strike="noStrike" cap="none" normalizeH="0" baseline="0" dirty="0" err="1"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investment</a:t>
                      </a:r>
                      <a:r>
                        <a:rPr kumimoji="0" lang="es-ES" sz="2000" b="0"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in </a:t>
                      </a:r>
                      <a:r>
                        <a:rPr kumimoji="0" lang="es-ES" sz="2000" b="0" i="0" u="none" strike="noStrike" cap="none" normalizeH="0" baseline="0" dirty="0" err="1"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educating</a:t>
                      </a:r>
                      <a:r>
                        <a:rPr kumimoji="0" lang="es-ES" sz="2000" b="0"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and training </a:t>
                      </a:r>
                      <a:r>
                        <a:rPr kumimoji="0" lang="es-ES" sz="2000" b="0" i="0" u="none" strike="noStrike" cap="none" normalizeH="0" baseline="0" dirty="0" err="1"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such</a:t>
                      </a:r>
                      <a:r>
                        <a:rPr kumimoji="0" lang="es-ES" sz="2000" b="0"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 </a:t>
                      </a:r>
                      <a:r>
                        <a:rPr kumimoji="0" lang="es-ES" sz="2000" b="0" i="0" u="none" strike="noStrike" cap="none" normalizeH="0" baseline="0" dirty="0" err="1" smtClean="0">
                          <a:ln>
                            <a:noFill/>
                          </a:ln>
                          <a:solidFill>
                            <a:schemeClr val="tx1"/>
                          </a:solidFill>
                          <a:effectLst>
                            <a:outerShdw blurRad="38100" dist="38100" dir="2700000" algn="tl">
                              <a:srgbClr val="000000"/>
                            </a:outerShdw>
                          </a:effectLst>
                          <a:latin typeface="Arial Unicode MS" pitchFamily="34" charset="-128"/>
                          <a:cs typeface="Times New Roman" pitchFamily="18" charset="0"/>
                        </a:rPr>
                        <a:t>personnel</a:t>
                      </a:r>
                      <a:endParaRPr kumimoji="0" lang="es-ES" sz="3200" b="0"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275856" y="403820"/>
            <a:ext cx="5448300" cy="59055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722313" y="5373216"/>
            <a:ext cx="7772400" cy="1362075"/>
          </a:xfrm>
        </p:spPr>
        <p:txBody>
          <a:bodyPr/>
          <a:lstStyle/>
          <a:p>
            <a:r>
              <a:rPr lang="en-US" dirty="0" smtClean="0">
                <a:effectLst>
                  <a:outerShdw blurRad="38100" dist="38100" dir="2700000" algn="tl">
                    <a:srgbClr val="000000">
                      <a:alpha val="43137"/>
                    </a:srgbClr>
                  </a:outerShdw>
                </a:effectLst>
              </a:rPr>
              <a:t>A case study: </a:t>
            </a:r>
            <a:br>
              <a:rPr lang="en-US" dirty="0" smtClean="0">
                <a:effectLst>
                  <a:outerShdw blurRad="38100" dist="38100" dir="2700000" algn="tl">
                    <a:srgbClr val="000000">
                      <a:alpha val="43137"/>
                    </a:srgbClr>
                  </a:outerShdw>
                </a:effectLst>
              </a:rPr>
            </a:br>
            <a:r>
              <a:rPr lang="en-US" dirty="0" err="1" smtClean="0">
                <a:effectLst>
                  <a:outerShdw blurRad="38100" dist="38100" dir="2700000" algn="tl">
                    <a:srgbClr val="000000">
                      <a:alpha val="43137"/>
                    </a:srgbClr>
                  </a:outerShdw>
                </a:effectLst>
              </a:rPr>
              <a:t>Bumrungrad</a:t>
            </a:r>
            <a:r>
              <a:rPr lang="en-US" dirty="0" smtClean="0">
                <a:effectLst>
                  <a:outerShdw blurRad="38100" dist="38100" dir="2700000" algn="tl">
                    <a:srgbClr val="000000">
                      <a:alpha val="43137"/>
                    </a:srgbClr>
                  </a:outerShdw>
                </a:effectLst>
              </a:rPr>
              <a:t> Hospital, </a:t>
            </a:r>
            <a:r>
              <a:rPr lang="en-US" dirty="0" err="1" smtClean="0">
                <a:effectLst>
                  <a:outerShdw blurRad="38100" dist="38100" dir="2700000" algn="tl">
                    <a:srgbClr val="000000">
                      <a:alpha val="43137"/>
                    </a:srgbClr>
                  </a:outerShdw>
                </a:effectLst>
              </a:rPr>
              <a:t>pcL</a:t>
            </a:r>
            <a:r>
              <a:rPr lang="en-US" dirty="0" smtClean="0">
                <a:effectLst>
                  <a:outerShdw blurRad="38100" dist="38100" dir="2700000" algn="tl">
                    <a:srgbClr val="000000">
                      <a:alpha val="43137"/>
                    </a:srgbClr>
                  </a:outerShdw>
                </a:effectLst>
              </a:rPr>
              <a:t>.</a:t>
            </a:r>
            <a:endParaRPr lang="th-TH" dirty="0">
              <a:effectLst>
                <a:outerShdw blurRad="38100" dist="38100" dir="2700000" algn="tl">
                  <a:srgbClr val="000000">
                    <a:alpha val="43137"/>
                  </a:srgbClr>
                </a:outerShdw>
              </a:effectLst>
            </a:endParaRPr>
          </a:p>
        </p:txBody>
      </p:sp>
      <p:sp>
        <p:nvSpPr>
          <p:cNvPr id="3" name="Text Placeholder 2"/>
          <p:cNvSpPr>
            <a:spLocks noGrp="1"/>
          </p:cNvSpPr>
          <p:nvPr>
            <p:ph type="body" idx="1"/>
          </p:nvPr>
        </p:nvSpPr>
        <p:spPr>
          <a:xfrm>
            <a:off x="722313" y="3945037"/>
            <a:ext cx="7772400" cy="1500187"/>
          </a:xfrm>
        </p:spPr>
        <p:txBody>
          <a:bodyPr/>
          <a:lstStyle/>
          <a:p>
            <a:r>
              <a:rPr lang="en-US" dirty="0" smtClean="0"/>
              <a:t>Section 3</a:t>
            </a:r>
            <a:endParaRPr lang="th-TH"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Founded in 1980, in the heart of Bangkok.</a:t>
            </a:r>
          </a:p>
          <a:p>
            <a:r>
              <a:rPr lang="en-US" dirty="0"/>
              <a:t>International </a:t>
            </a:r>
            <a:r>
              <a:rPr lang="en-US" dirty="0" smtClean="0"/>
              <a:t>accredited. </a:t>
            </a:r>
            <a:r>
              <a:rPr lang="en-US" dirty="0"/>
              <a:t>(See: </a:t>
            </a:r>
            <a:r>
              <a:rPr lang="en-US" dirty="0">
                <a:hlinkClick r:id="rId2"/>
              </a:rPr>
              <a:t>http://</a:t>
            </a:r>
            <a:r>
              <a:rPr lang="en-US" dirty="0" smtClean="0">
                <a:hlinkClick r:id="rId2"/>
              </a:rPr>
              <a:t>www.bumrungrad.com/en/about-us/bumrungrad-hospital-accreditation-jci-others</a:t>
            </a:r>
            <a:r>
              <a:rPr lang="en-US" dirty="0" smtClean="0"/>
              <a:t> )</a:t>
            </a:r>
          </a:p>
          <a:p>
            <a:r>
              <a:rPr lang="en-US" dirty="0" err="1"/>
              <a:t>Bumrungrad</a:t>
            </a:r>
            <a:r>
              <a:rPr lang="en-US" dirty="0"/>
              <a:t> serves over a million patients annually. Over 400,000 are internationals. </a:t>
            </a:r>
            <a:endParaRPr lang="en-US" dirty="0" smtClean="0"/>
          </a:p>
          <a:p>
            <a:r>
              <a:rPr lang="en-US" dirty="0" smtClean="0"/>
              <a:t>They </a:t>
            </a:r>
            <a:r>
              <a:rPr lang="en-US" dirty="0"/>
              <a:t>include thousands of expatriates who live in Bangkok and nearby countries, plus visitors from 190 countries around the world who come here for treatment.</a:t>
            </a:r>
            <a:endParaRPr lang="th-TH" dirty="0"/>
          </a:p>
        </p:txBody>
      </p:sp>
    </p:spTree>
    <p:extLst>
      <p:ext uri="{BB962C8B-B14F-4D97-AF65-F5344CB8AC3E}">
        <p14:creationId xmlns="" xmlns:p14="http://schemas.microsoft.com/office/powerpoint/2010/main" val="2823564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ox(i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1955" y="285728"/>
            <a:ext cx="8849201" cy="627459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7863335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1406" y="271961"/>
            <a:ext cx="9043511" cy="637174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1039301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67544" y="178643"/>
            <a:ext cx="5743575" cy="65627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588224" y="6084143"/>
            <a:ext cx="2276475" cy="6572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4763861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42844" y="285728"/>
            <a:ext cx="8752046" cy="64041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40740310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500034" y="571480"/>
            <a:ext cx="8099108" cy="594074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500034" y="428604"/>
            <a:ext cx="8130540" cy="60769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739167" y="571480"/>
            <a:ext cx="7690485" cy="57626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srcRect/>
          <a:stretch>
            <a:fillRect/>
          </a:stretch>
        </p:blipFill>
        <p:spPr bwMode="auto">
          <a:xfrm>
            <a:off x="842037" y="626765"/>
            <a:ext cx="7659053" cy="573119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852515" y="571480"/>
            <a:ext cx="7648575" cy="572071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a:stretch>
            <a:fillRect/>
          </a:stretch>
        </p:blipFill>
        <p:spPr bwMode="auto">
          <a:xfrm>
            <a:off x="785786" y="642918"/>
            <a:ext cx="7638098" cy="572071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srcRect/>
          <a:stretch>
            <a:fillRect/>
          </a:stretch>
        </p:blipFill>
        <p:spPr bwMode="auto">
          <a:xfrm>
            <a:off x="785786" y="642918"/>
            <a:ext cx="7669530" cy="573119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srcRect/>
          <a:stretch>
            <a:fillRect/>
          </a:stretch>
        </p:blipFill>
        <p:spPr bwMode="auto">
          <a:xfrm>
            <a:off x="770599" y="642918"/>
            <a:ext cx="7659053" cy="575214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srcRect/>
          <a:stretch>
            <a:fillRect/>
          </a:stretch>
        </p:blipFill>
        <p:spPr bwMode="auto">
          <a:xfrm>
            <a:off x="785786" y="571480"/>
            <a:ext cx="7659053" cy="571023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Personels</a:t>
            </a:r>
            <a:endParaRPr lang="th-TH" dirty="0"/>
          </a:p>
        </p:txBody>
      </p:sp>
      <p:sp>
        <p:nvSpPr>
          <p:cNvPr id="3" name="Content Placeholder 2"/>
          <p:cNvSpPr>
            <a:spLocks noGrp="1"/>
          </p:cNvSpPr>
          <p:nvPr>
            <p:ph idx="1"/>
          </p:nvPr>
        </p:nvSpPr>
        <p:spPr/>
        <p:txBody>
          <a:bodyPr/>
          <a:lstStyle/>
          <a:p>
            <a:r>
              <a:rPr lang="en-US" dirty="0" smtClean="0"/>
              <a:t>As of</a:t>
            </a:r>
            <a:r>
              <a:rPr lang="th-TH" dirty="0" smtClean="0"/>
              <a:t> </a:t>
            </a:r>
            <a:r>
              <a:rPr lang="en-US" dirty="0" smtClean="0"/>
              <a:t>31 December 2010, BH has totally 3,418 </a:t>
            </a:r>
            <a:r>
              <a:rPr lang="en-US" dirty="0" err="1" smtClean="0"/>
              <a:t>personels</a:t>
            </a:r>
            <a:r>
              <a:rPr lang="en-US" dirty="0" smtClean="0"/>
              <a:t>, divided into:</a:t>
            </a:r>
          </a:p>
          <a:p>
            <a:pPr lvl="1"/>
            <a:r>
              <a:rPr lang="en-US" dirty="0" smtClean="0"/>
              <a:t>Nurses 			1,596 people</a:t>
            </a:r>
          </a:p>
          <a:p>
            <a:pPr lvl="1"/>
            <a:r>
              <a:rPr lang="en-US" dirty="0" smtClean="0"/>
              <a:t>Physicians 		1,222 people</a:t>
            </a:r>
          </a:p>
          <a:p>
            <a:pPr lvl="1"/>
            <a:r>
              <a:rPr lang="en-US" dirty="0" smtClean="0"/>
              <a:t>Supporting Staffs	600 people</a:t>
            </a:r>
          </a:p>
          <a:p>
            <a:endParaRPr lang="en-US" dirty="0" smtClean="0"/>
          </a:p>
          <a:p>
            <a:r>
              <a:rPr lang="en-US" sz="2400" dirty="0" smtClean="0"/>
              <a:t>Source: Form 56-1 and Annual Report 2010, BH</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Industry and Competition</a:t>
            </a:r>
            <a:br>
              <a:rPr lang="en-US" dirty="0" smtClean="0"/>
            </a:br>
            <a:r>
              <a:rPr lang="en-US" dirty="0" smtClean="0"/>
              <a:t>(From BH Annual Report 2010)</a:t>
            </a:r>
            <a:endParaRPr lang="th-TH" dirty="0"/>
          </a:p>
        </p:txBody>
      </p:sp>
      <p:sp>
        <p:nvSpPr>
          <p:cNvPr id="3" name="Content Placeholder 2"/>
          <p:cNvSpPr>
            <a:spLocks noGrp="1"/>
          </p:cNvSpPr>
          <p:nvPr>
            <p:ph idx="1"/>
          </p:nvPr>
        </p:nvSpPr>
        <p:spPr/>
        <p:txBody>
          <a:bodyPr>
            <a:normAutofit fontScale="92500"/>
          </a:bodyPr>
          <a:lstStyle/>
          <a:p>
            <a:r>
              <a:rPr lang="en-US" dirty="0" smtClean="0"/>
              <a:t>In general, the demand for healthcare correlates with the growth of GDP and the aging of the population. ... With supply of private healthcare facilities in Thailand* in excess of domestic demand, the competition for Thai patients remains intense.</a:t>
            </a:r>
          </a:p>
          <a:p>
            <a:endParaRPr lang="en-US" dirty="0" smtClean="0"/>
          </a:p>
          <a:p>
            <a:r>
              <a:rPr lang="en-US" sz="2400" i="1" dirty="0" smtClean="0"/>
              <a:t>*According to the latest available data provided by publications, there were 344 private hospitals totaling 35,806 beds in Thailand as at 2006, of which 102 hospitals totaling 15,500 beds are in Bangkok</a:t>
            </a:r>
            <a:endParaRPr lang="th-TH" sz="24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Industry and Competition</a:t>
            </a:r>
            <a:br>
              <a:rPr lang="en-US" dirty="0" smtClean="0"/>
            </a:br>
            <a:r>
              <a:rPr lang="en-US" dirty="0" smtClean="0"/>
              <a:t>(From BH Annual Report 2010)</a:t>
            </a:r>
            <a:endParaRPr lang="th-TH" dirty="0"/>
          </a:p>
        </p:txBody>
      </p:sp>
      <p:sp>
        <p:nvSpPr>
          <p:cNvPr id="3" name="Content Placeholder 2"/>
          <p:cNvSpPr>
            <a:spLocks noGrp="1"/>
          </p:cNvSpPr>
          <p:nvPr>
            <p:ph idx="1"/>
          </p:nvPr>
        </p:nvSpPr>
        <p:spPr/>
        <p:txBody>
          <a:bodyPr>
            <a:noAutofit/>
          </a:bodyPr>
          <a:lstStyle/>
          <a:p>
            <a:r>
              <a:rPr lang="en-US" sz="2000" dirty="0" smtClean="0"/>
              <a:t>While the global medical tourism industry is expected to see continued growth, the Company believes that most international demand will arise from patients living within an 8 hour flight of Bangkok. </a:t>
            </a:r>
          </a:p>
          <a:p>
            <a:r>
              <a:rPr lang="en-US" sz="2000" dirty="0" smtClean="0"/>
              <a:t>Thailand’s regional competitors are hospitals in countries such as Singapore, Malaysia and India. Private hospitals in Thailand have a competitive advantage compared to many other countries, as Thailand has a unique combination of high quality healthcare, accessibility and affordability, coupled with Thailand being a popular tourist destination with a good supporting infrastructure. </a:t>
            </a:r>
          </a:p>
          <a:p>
            <a:r>
              <a:rPr lang="en-US" sz="2000" dirty="0" smtClean="0"/>
              <a:t>Within Thailand itself, there are a limited number of private hospitals that have the broad range of specialties and subspecialties, technology and quality of patient care on a single campus, as offered by the Company.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Industry and Competition</a:t>
            </a:r>
            <a:br>
              <a:rPr lang="en-US" dirty="0" smtClean="0"/>
            </a:br>
            <a:r>
              <a:rPr lang="en-US" dirty="0" smtClean="0"/>
              <a:t>(From BH Annual Report 2010)</a:t>
            </a:r>
            <a:endParaRPr lang="th-TH" dirty="0"/>
          </a:p>
        </p:txBody>
      </p:sp>
      <p:sp>
        <p:nvSpPr>
          <p:cNvPr id="3" name="Content Placeholder 2"/>
          <p:cNvSpPr>
            <a:spLocks noGrp="1"/>
          </p:cNvSpPr>
          <p:nvPr>
            <p:ph idx="1"/>
          </p:nvPr>
        </p:nvSpPr>
        <p:spPr/>
        <p:txBody>
          <a:bodyPr>
            <a:normAutofit fontScale="77500" lnSpcReduction="20000"/>
          </a:bodyPr>
          <a:lstStyle/>
          <a:p>
            <a:r>
              <a:rPr lang="en-US" dirty="0" smtClean="0"/>
              <a:t>The Company’s strategy is to continue building on this advantage in clinical expertise, service capability and patient satisfaction which results in a differentiated product based on quality superiority. Pricing is targeted within the top tier of Thai hospitals, while remaining price competitive in the region, to offer a compelling value proposition.</a:t>
            </a:r>
          </a:p>
          <a:p>
            <a:r>
              <a:rPr lang="en-US" dirty="0" smtClean="0"/>
              <a:t>In appealing to international patients, the Company operates in conjunction with 18 overseas referral offices in its major markets and has an International Patient Center to accommodate the needs of international patients, including language and cultural support. The Company is also a tertiary referral center for both domestic and international hospitals.</a:t>
            </a:r>
            <a:endParaRPr lang="th-TH"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OTHER Interesting information</a:t>
            </a:r>
            <a:endParaRPr lang="th-TH" dirty="0">
              <a:effectLst>
                <a:outerShdw blurRad="38100" dist="38100" dir="2700000" algn="tl">
                  <a:srgbClr val="000000">
                    <a:alpha val="43137"/>
                  </a:srgbClr>
                </a:outerShdw>
              </a:effectLst>
            </a:endParaRPr>
          </a:p>
        </p:txBody>
      </p:sp>
      <p:sp>
        <p:nvSpPr>
          <p:cNvPr id="3" name="Text Placeholder 2"/>
          <p:cNvSpPr>
            <a:spLocks noGrp="1"/>
          </p:cNvSpPr>
          <p:nvPr>
            <p:ph type="body" idx="1"/>
          </p:nvPr>
        </p:nvSpPr>
        <p:spPr/>
        <p:txBody>
          <a:bodyPr/>
          <a:lstStyle/>
          <a:p>
            <a:r>
              <a:rPr lang="en-US" dirty="0" smtClean="0"/>
              <a:t>Section 4</a:t>
            </a:r>
            <a:endParaRPr lang="th-TH" dirty="0"/>
          </a:p>
        </p:txBody>
      </p:sp>
      <p:pic>
        <p:nvPicPr>
          <p:cNvPr id="15362" name="Picture 2" descr="http://www.roehampton.ac.uk/assets/0/627/119/2147483989/28c4a9c5-9d7c-4755-a15c-39eb01e0610f.jpg"/>
          <p:cNvPicPr>
            <a:picLocks noChangeAspect="1" noChangeArrowheads="1"/>
          </p:cNvPicPr>
          <p:nvPr/>
        </p:nvPicPr>
        <p:blipFill>
          <a:blip r:embed="rId2"/>
          <a:srcRect/>
          <a:stretch>
            <a:fillRect/>
          </a:stretch>
        </p:blipFill>
        <p:spPr bwMode="auto">
          <a:xfrm>
            <a:off x="2919424" y="642918"/>
            <a:ext cx="3295650" cy="3295650"/>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World Gross Product Forecasting</a:t>
            </a:r>
            <a:endParaRPr lang="th-TH" dirty="0"/>
          </a:p>
        </p:txBody>
      </p:sp>
      <p:pic>
        <p:nvPicPr>
          <p:cNvPr id="3" name="Picture 2"/>
          <p:cNvPicPr>
            <a:picLocks noChangeAspect="1" noChangeArrowheads="1"/>
          </p:cNvPicPr>
          <p:nvPr/>
        </p:nvPicPr>
        <p:blipFill>
          <a:blip r:embed="rId2"/>
          <a:srcRect/>
          <a:stretch>
            <a:fillRect/>
          </a:stretch>
        </p:blipFill>
        <p:spPr bwMode="auto">
          <a:xfrm>
            <a:off x="304800" y="1532572"/>
            <a:ext cx="8452485" cy="4792028"/>
          </a:xfrm>
          <a:prstGeom prst="rect">
            <a:avLst/>
          </a:prstGeom>
          <a:noFill/>
          <a:ln w="9525">
            <a:noFill/>
            <a:miter lim="800000"/>
            <a:headEnd/>
            <a:tailEnd/>
          </a:ln>
          <a:effectLst/>
        </p:spPr>
      </p:pic>
      <p:sp>
        <p:nvSpPr>
          <p:cNvPr id="4" name="TextBox 3"/>
          <p:cNvSpPr txBox="1"/>
          <p:nvPr/>
        </p:nvSpPr>
        <p:spPr>
          <a:xfrm>
            <a:off x="381000" y="6324600"/>
            <a:ext cx="8477280" cy="400110"/>
          </a:xfrm>
          <a:prstGeom prst="rect">
            <a:avLst/>
          </a:prstGeom>
          <a:noFill/>
        </p:spPr>
        <p:txBody>
          <a:bodyPr wrap="square" rtlCol="0">
            <a:spAutoFit/>
          </a:bodyPr>
          <a:lstStyle/>
          <a:p>
            <a:r>
              <a:rPr lang="en-US" sz="2000" dirty="0" smtClean="0"/>
              <a:t>Source: UN, World Economic Situation and Prospects, 2012</a:t>
            </a:r>
            <a:endParaRPr lang="th-TH" sz="2000"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World Gross Product Forecasting</a:t>
            </a:r>
            <a:endParaRPr lang="th-TH" dirty="0"/>
          </a:p>
        </p:txBody>
      </p:sp>
      <p:sp>
        <p:nvSpPr>
          <p:cNvPr id="4" name="TextBox 3"/>
          <p:cNvSpPr txBox="1"/>
          <p:nvPr/>
        </p:nvSpPr>
        <p:spPr>
          <a:xfrm>
            <a:off x="381000" y="6324600"/>
            <a:ext cx="8477280" cy="400110"/>
          </a:xfrm>
          <a:prstGeom prst="rect">
            <a:avLst/>
          </a:prstGeom>
          <a:noFill/>
        </p:spPr>
        <p:txBody>
          <a:bodyPr wrap="square" rtlCol="0">
            <a:spAutoFit/>
          </a:bodyPr>
          <a:lstStyle/>
          <a:p>
            <a:r>
              <a:rPr lang="en-US" sz="2000" dirty="0" smtClean="0"/>
              <a:t>Source: UN, World Economic Situation and Prospects, 2012</a:t>
            </a:r>
            <a:endParaRPr lang="th-TH" sz="2000" dirty="0"/>
          </a:p>
        </p:txBody>
      </p:sp>
      <p:pic>
        <p:nvPicPr>
          <p:cNvPr id="5" name="Picture 2"/>
          <p:cNvPicPr>
            <a:picLocks noChangeAspect="1" noChangeArrowheads="1"/>
          </p:cNvPicPr>
          <p:nvPr/>
        </p:nvPicPr>
        <p:blipFill>
          <a:blip r:embed="rId2"/>
          <a:srcRect/>
          <a:stretch>
            <a:fillRect/>
          </a:stretch>
        </p:blipFill>
        <p:spPr bwMode="auto">
          <a:xfrm>
            <a:off x="440055" y="1568767"/>
            <a:ext cx="8246745" cy="460343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Number of Thai population per 1 physician, 1994 - 2010</a:t>
            </a:r>
            <a:endParaRPr lang="th-TH" dirty="0"/>
          </a:p>
        </p:txBody>
      </p:sp>
      <p:sp>
        <p:nvSpPr>
          <p:cNvPr id="5" name="AutoShape 1" descr="http://social.nesdb.go.th/SocialStat/Reserved.ReportViewerWebControl.axd?Culture=1054&amp;CultureOverrides=True&amp;UICulture=1033&amp;UICultureOverrides=True&amp;ReportStack=1&amp;ControlID=4a38a2ba16ba4cb2aefe226f4d60342d&amp;Mode=true&amp;OpType=ReportImage&amp;IterationId=4f099f1fa83b4996850dc2ac23c051a4&amp;StreamID=C_5iT0_1"/>
          <p:cNvSpPr>
            <a:spLocks noChangeAspect="1" noChangeArrowheads="1"/>
          </p:cNvSpPr>
          <p:nvPr/>
        </p:nvSpPr>
        <p:spPr bwMode="auto">
          <a:xfrm>
            <a:off x="0" y="0"/>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pic>
        <p:nvPicPr>
          <p:cNvPr id="307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96768" y="1491952"/>
            <a:ext cx="8107680" cy="510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3453165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Total number of physicians per 1000 population, 2004 - 2009</a:t>
            </a:r>
            <a:endParaRPr lang="th-TH" dirty="0"/>
          </a:p>
        </p:txBody>
      </p:sp>
      <p:pic>
        <p:nvPicPr>
          <p:cNvPr id="5122"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55986" y="2348880"/>
            <a:ext cx="8392478" cy="16240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611560" y="4057908"/>
            <a:ext cx="7920880" cy="369332"/>
          </a:xfrm>
          <a:prstGeom prst="rect">
            <a:avLst/>
          </a:prstGeom>
        </p:spPr>
        <p:txBody>
          <a:bodyPr wrap="square">
            <a:spAutoFit/>
          </a:bodyPr>
          <a:lstStyle/>
          <a:p>
            <a:r>
              <a:rPr lang="en-US" sz="1800" dirty="0" smtClean="0"/>
              <a:t>Source: Global Atlas of the Health Workforce, WHO </a:t>
            </a:r>
            <a:endParaRPr lang="th-TH" sz="1800" dirty="0"/>
          </a:p>
        </p:txBody>
      </p:sp>
    </p:spTree>
    <p:extLst>
      <p:ext uri="{BB962C8B-B14F-4D97-AF65-F5344CB8AC3E}">
        <p14:creationId xmlns="" xmlns:p14="http://schemas.microsoft.com/office/powerpoint/2010/main" val="172175762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srcRect/>
          <a:stretch>
            <a:fillRect/>
          </a:stretch>
        </p:blipFill>
        <p:spPr bwMode="auto">
          <a:xfrm>
            <a:off x="714348" y="525800"/>
            <a:ext cx="7694295" cy="5760720"/>
          </a:xfrm>
          <a:prstGeom prst="rect">
            <a:avLst/>
          </a:prstGeom>
          <a:noFill/>
          <a:ln w="9525">
            <a:noFill/>
            <a:miter lim="800000"/>
            <a:headEnd/>
            <a:tailEnd/>
          </a:ln>
          <a:effectLst/>
        </p:spPr>
      </p:pic>
      <p:sp>
        <p:nvSpPr>
          <p:cNvPr id="3" name="TextBox 2"/>
          <p:cNvSpPr txBox="1"/>
          <p:nvPr/>
        </p:nvSpPr>
        <p:spPr>
          <a:xfrm>
            <a:off x="928662" y="6315038"/>
            <a:ext cx="7643866" cy="400110"/>
          </a:xfrm>
          <a:prstGeom prst="rect">
            <a:avLst/>
          </a:prstGeom>
          <a:noFill/>
        </p:spPr>
        <p:txBody>
          <a:bodyPr wrap="square" rtlCol="0">
            <a:spAutoFit/>
          </a:bodyPr>
          <a:lstStyle/>
          <a:p>
            <a:r>
              <a:rPr lang="th-TH" sz="2000" b="1" dirty="0" smtClean="0">
                <a:solidFill>
                  <a:schemeClr val="tx2"/>
                </a:solidFill>
                <a:latin typeface="Browallia New" pitchFamily="34" charset="-34"/>
              </a:rPr>
              <a:t>ที่มา โครงการศึกษาค่าใช้จ่ายต่อหน่วยนักศึกษา </a:t>
            </a:r>
            <a:r>
              <a:rPr lang="th-TH" sz="2000" b="1" dirty="0" smtClean="0">
                <a:solidFill>
                  <a:srgbClr val="0000FF"/>
                </a:solidFill>
                <a:latin typeface="Browallia New" pitchFamily="34" charset="-34"/>
              </a:rPr>
              <a:t>มหาวิทยาลัยเทคโนโลยีพระจอมเกล้าธนบุรี</a:t>
            </a:r>
            <a:endParaRPr lang="th-TH" sz="2000"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srcRect/>
          <a:stretch>
            <a:fillRect/>
          </a:stretch>
        </p:blipFill>
        <p:spPr bwMode="auto">
          <a:xfrm>
            <a:off x="714348" y="571480"/>
            <a:ext cx="7720965" cy="5787390"/>
          </a:xfrm>
          <a:prstGeom prst="rect">
            <a:avLst/>
          </a:prstGeom>
          <a:noFill/>
          <a:ln w="9525">
            <a:noFill/>
            <a:miter lim="800000"/>
            <a:headEnd/>
            <a:tailEnd/>
          </a:ln>
          <a:effectLst/>
        </p:spPr>
      </p:pic>
      <p:sp>
        <p:nvSpPr>
          <p:cNvPr id="3" name="TextBox 2"/>
          <p:cNvSpPr txBox="1"/>
          <p:nvPr/>
        </p:nvSpPr>
        <p:spPr>
          <a:xfrm>
            <a:off x="928662" y="6315038"/>
            <a:ext cx="7643866" cy="400110"/>
          </a:xfrm>
          <a:prstGeom prst="rect">
            <a:avLst/>
          </a:prstGeom>
          <a:noFill/>
        </p:spPr>
        <p:txBody>
          <a:bodyPr wrap="square" rtlCol="0">
            <a:spAutoFit/>
          </a:bodyPr>
          <a:lstStyle/>
          <a:p>
            <a:r>
              <a:rPr lang="th-TH" sz="2000" b="1" dirty="0" smtClean="0">
                <a:solidFill>
                  <a:schemeClr val="tx2"/>
                </a:solidFill>
                <a:latin typeface="Browallia New" pitchFamily="34" charset="-34"/>
              </a:rPr>
              <a:t>ที่มา โครงการศึกษาค่าใช้จ่ายต่อหน่วยนักศึกษา </a:t>
            </a:r>
            <a:r>
              <a:rPr lang="th-TH" sz="2000" b="1" dirty="0" smtClean="0">
                <a:solidFill>
                  <a:srgbClr val="0000FF"/>
                </a:solidFill>
                <a:latin typeface="Browallia New" pitchFamily="34" charset="-34"/>
              </a:rPr>
              <a:t>มหาวิทยาลัยเทคโนโลยีพระจอมเกล้าธนบุรี</a:t>
            </a:r>
            <a:endParaRPr lang="th-TH" sz="2000"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srcRect/>
          <a:stretch>
            <a:fillRect/>
          </a:stretch>
        </p:blipFill>
        <p:spPr bwMode="auto">
          <a:xfrm>
            <a:off x="642910" y="571480"/>
            <a:ext cx="7720965" cy="5800725"/>
          </a:xfrm>
          <a:prstGeom prst="rect">
            <a:avLst/>
          </a:prstGeom>
          <a:noFill/>
          <a:ln w="9525">
            <a:noFill/>
            <a:miter lim="800000"/>
            <a:headEnd/>
            <a:tailEnd/>
          </a:ln>
          <a:effectLst/>
        </p:spPr>
      </p:pic>
      <p:sp>
        <p:nvSpPr>
          <p:cNvPr id="3" name="TextBox 2"/>
          <p:cNvSpPr txBox="1"/>
          <p:nvPr/>
        </p:nvSpPr>
        <p:spPr>
          <a:xfrm>
            <a:off x="928662" y="6315038"/>
            <a:ext cx="7643866" cy="400110"/>
          </a:xfrm>
          <a:prstGeom prst="rect">
            <a:avLst/>
          </a:prstGeom>
          <a:noFill/>
        </p:spPr>
        <p:txBody>
          <a:bodyPr wrap="square" rtlCol="0">
            <a:spAutoFit/>
          </a:bodyPr>
          <a:lstStyle/>
          <a:p>
            <a:r>
              <a:rPr lang="th-TH" sz="2000" b="1" dirty="0" smtClean="0">
                <a:solidFill>
                  <a:schemeClr val="tx2"/>
                </a:solidFill>
                <a:latin typeface="Browallia New" pitchFamily="34" charset="-34"/>
              </a:rPr>
              <a:t>ที่มา โครงการศึกษาค่าใช้จ่ายต่อหน่วยนักศึกษา </a:t>
            </a:r>
            <a:r>
              <a:rPr lang="th-TH" sz="2000" b="1" dirty="0" smtClean="0">
                <a:solidFill>
                  <a:srgbClr val="0000FF"/>
                </a:solidFill>
                <a:latin typeface="Browallia New" pitchFamily="34" charset="-34"/>
              </a:rPr>
              <a:t>มหาวิทยาลัยเทคโนโลยีพระจอมเกล้าธนบุรี</a:t>
            </a:r>
            <a:endParaRPr lang="th-TH" sz="2000"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Assignment</a:t>
            </a:r>
            <a:endParaRPr lang="th-TH" dirty="0"/>
          </a:p>
        </p:txBody>
      </p:sp>
      <p:sp>
        <p:nvSpPr>
          <p:cNvPr id="3" name="Text Placeholder 2"/>
          <p:cNvSpPr>
            <a:spLocks noGrp="1"/>
          </p:cNvSpPr>
          <p:nvPr>
            <p:ph type="body" idx="1"/>
          </p:nvPr>
        </p:nvSpPr>
        <p:spPr/>
        <p:txBody>
          <a:bodyPr/>
          <a:lstStyle/>
          <a:p>
            <a:endParaRPr lang="th-TH"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Answer the following questions</a:t>
            </a:r>
            <a:endParaRPr lang="th-TH" dirty="0"/>
          </a:p>
        </p:txBody>
      </p:sp>
      <p:sp>
        <p:nvSpPr>
          <p:cNvPr id="3" name="Content Placeholder 2"/>
          <p:cNvSpPr>
            <a:spLocks noGrp="1"/>
          </p:cNvSpPr>
          <p:nvPr>
            <p:ph idx="1"/>
          </p:nvPr>
        </p:nvSpPr>
        <p:spPr/>
        <p:txBody>
          <a:bodyPr>
            <a:normAutofit/>
          </a:bodyPr>
          <a:lstStyle/>
          <a:p>
            <a:r>
              <a:rPr lang="en-US" b="1" dirty="0" smtClean="0"/>
              <a:t>For every group:</a:t>
            </a:r>
          </a:p>
          <a:p>
            <a:r>
              <a:rPr lang="en-US" dirty="0" smtClean="0"/>
              <a:t>1. </a:t>
            </a:r>
            <a:r>
              <a:rPr lang="en-US" dirty="0" smtClean="0"/>
              <a:t>List opportunities and risks of the hospital industry in Thailand.</a:t>
            </a:r>
          </a:p>
          <a:p>
            <a:r>
              <a:rPr lang="en-US" dirty="0" smtClean="0"/>
              <a:t>2. </a:t>
            </a:r>
            <a:r>
              <a:rPr lang="en-US" dirty="0" smtClean="0"/>
              <a:t>Analyze hospital industry in Thailand. Do we have a higher competition capacity than other countries? What </a:t>
            </a:r>
            <a:r>
              <a:rPr lang="en-US" dirty="0" smtClean="0"/>
              <a:t>should be the position of Thailand in </a:t>
            </a:r>
            <a:r>
              <a:rPr lang="en-US" dirty="0" smtClean="0"/>
              <a:t>this </a:t>
            </a:r>
            <a:r>
              <a:rPr lang="en-US" dirty="0" smtClean="0"/>
              <a:t>industry?</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Answer the following questions</a:t>
            </a:r>
            <a:endParaRPr lang="th-TH" dirty="0"/>
          </a:p>
        </p:txBody>
      </p:sp>
      <p:sp>
        <p:nvSpPr>
          <p:cNvPr id="3" name="Content Placeholder 2"/>
          <p:cNvSpPr>
            <a:spLocks noGrp="1"/>
          </p:cNvSpPr>
          <p:nvPr>
            <p:ph idx="1"/>
          </p:nvPr>
        </p:nvSpPr>
        <p:spPr/>
        <p:txBody>
          <a:bodyPr>
            <a:normAutofit fontScale="85000" lnSpcReduction="20000"/>
          </a:bodyPr>
          <a:lstStyle/>
          <a:p>
            <a:r>
              <a:rPr lang="en-US" b="1" dirty="0" smtClean="0"/>
              <a:t>For private hospitals:</a:t>
            </a:r>
          </a:p>
          <a:p>
            <a:r>
              <a:rPr lang="en-US" dirty="0" smtClean="0"/>
              <a:t>3</a:t>
            </a:r>
            <a:r>
              <a:rPr lang="en-US" dirty="0" smtClean="0"/>
              <a:t>. </a:t>
            </a:r>
            <a:r>
              <a:rPr lang="en-US" dirty="0" smtClean="0"/>
              <a:t>What do you expect the government to do in this industry?</a:t>
            </a:r>
          </a:p>
          <a:p>
            <a:r>
              <a:rPr lang="en-US" dirty="0" smtClean="0"/>
              <a:t>4</a:t>
            </a:r>
            <a:r>
              <a:rPr lang="en-US" dirty="0" smtClean="0"/>
              <a:t>. </a:t>
            </a:r>
            <a:r>
              <a:rPr lang="en-US" dirty="0" smtClean="0"/>
              <a:t>What are first priorities for your hospitals to do in the near future?</a:t>
            </a:r>
          </a:p>
          <a:p>
            <a:endParaRPr lang="en-US" dirty="0" smtClean="0"/>
          </a:p>
          <a:p>
            <a:r>
              <a:rPr lang="en-US" b="1" dirty="0" smtClean="0"/>
              <a:t>For the government authorities:</a:t>
            </a:r>
          </a:p>
          <a:p>
            <a:r>
              <a:rPr lang="en-US" dirty="0" smtClean="0"/>
              <a:t>3</a:t>
            </a:r>
            <a:r>
              <a:rPr lang="en-US" dirty="0" smtClean="0"/>
              <a:t>. </a:t>
            </a:r>
            <a:r>
              <a:rPr lang="en-US" dirty="0" smtClean="0"/>
              <a:t>What do you expect private hospitals to do in the near future?</a:t>
            </a:r>
          </a:p>
          <a:p>
            <a:r>
              <a:rPr lang="en-US" dirty="0" smtClean="0"/>
              <a:t>4</a:t>
            </a:r>
            <a:r>
              <a:rPr lang="en-US" dirty="0" smtClean="0"/>
              <a:t>. </a:t>
            </a:r>
            <a:r>
              <a:rPr lang="en-US" dirty="0" smtClean="0"/>
              <a:t>What are the necessary </a:t>
            </a:r>
            <a:r>
              <a:rPr lang="en-US" dirty="0" smtClean="0"/>
              <a:t>regulations for </a:t>
            </a:r>
            <a:r>
              <a:rPr lang="en-US" dirty="0" smtClean="0"/>
              <a:t>Thailand in healthcare industry?</a:t>
            </a:r>
            <a:endParaRPr lang="th-TH"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738</TotalTime>
  <Words>1481</Words>
  <Application>Microsoft Office PowerPoint</Application>
  <PresentationFormat>On-screen Show (4:3)</PresentationFormat>
  <Paragraphs>157</Paragraphs>
  <Slides>49</Slides>
  <Notes>2</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Office Theme</vt:lpstr>
      <vt:lpstr>HEALTHCARE INDUSTRY</vt:lpstr>
      <vt:lpstr>The world around us</vt:lpstr>
      <vt:lpstr>World Population Prospects 2010</vt:lpstr>
      <vt:lpstr>Slide 4</vt:lpstr>
      <vt:lpstr>An Ageing World</vt:lpstr>
      <vt:lpstr>Old-Age Dependency Ratios</vt:lpstr>
      <vt:lpstr>An Ageing Thailand</vt:lpstr>
      <vt:lpstr>Expenditure on Health</vt:lpstr>
      <vt:lpstr>Expenditure on Health: Some Selected Countries</vt:lpstr>
      <vt:lpstr>WHO: The World Health Report </vt:lpstr>
      <vt:lpstr>World trade in services</vt:lpstr>
      <vt:lpstr>The General Agreement on Trade in Services (GATS)</vt:lpstr>
      <vt:lpstr>Scope of GATS</vt:lpstr>
      <vt:lpstr>Mode of Service Trade</vt:lpstr>
      <vt:lpstr>Health Related Sectors and Sub-sectors</vt:lpstr>
      <vt:lpstr>GATS and Domestic Regulation</vt:lpstr>
      <vt:lpstr>GATS and Healthcare Industry</vt:lpstr>
      <vt:lpstr>GATS and Healthcare Industry</vt:lpstr>
      <vt:lpstr>Opportunities and Risks</vt:lpstr>
      <vt:lpstr>A case study:  Bumrungrad Hospital, pcL.</vt:lpstr>
      <vt:lpstr>Overview</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Personels</vt:lpstr>
      <vt:lpstr>Industry and Competition (From BH Annual Report 2010)</vt:lpstr>
      <vt:lpstr>Industry and Competition (From BH Annual Report 2010)</vt:lpstr>
      <vt:lpstr>Industry and Competition (From BH Annual Report 2010)</vt:lpstr>
      <vt:lpstr>OTHER Interesting information</vt:lpstr>
      <vt:lpstr>World Gross Product Forecasting</vt:lpstr>
      <vt:lpstr>World Gross Product Forecasting</vt:lpstr>
      <vt:lpstr>Number of Thai population per 1 physician, 1994 - 2010</vt:lpstr>
      <vt:lpstr>Total number of physicians per 1000 population, 2004 - 2009</vt:lpstr>
      <vt:lpstr>Slide 44</vt:lpstr>
      <vt:lpstr>Slide 45</vt:lpstr>
      <vt:lpstr>Slide 46</vt:lpstr>
      <vt:lpstr>Assignment</vt:lpstr>
      <vt:lpstr>Answer the following questions</vt:lpstr>
      <vt:lpstr>Answer the following questions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SGHB8340jw2</dc:creator>
  <cp:lastModifiedBy>Classroom</cp:lastModifiedBy>
  <cp:revision>46</cp:revision>
  <dcterms:created xsi:type="dcterms:W3CDTF">2012-01-24T06:36:00Z</dcterms:created>
  <dcterms:modified xsi:type="dcterms:W3CDTF">2012-02-06T08:26:21Z</dcterms:modified>
</cp:coreProperties>
</file>