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65" r:id="rId3"/>
    <p:sldId id="266" r:id="rId4"/>
    <p:sldId id="267" r:id="rId5"/>
    <p:sldId id="269" r:id="rId6"/>
    <p:sldId id="27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80" r:id="rId16"/>
    <p:sldId id="27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7044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5572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948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35218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9573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586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5449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0243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826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808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2880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7464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57314-CB12-44E4-A2FD-73BB65BE85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b="1" dirty="0"/>
              <a:t>The Greater Mekong Subregion (GMS) </a:t>
            </a:r>
            <a:r>
              <a:rPr lang="en-US" sz="4000" b="1" dirty="0" err="1"/>
              <a:t>Programme</a:t>
            </a:r>
            <a:endParaRPr lang="en-ID" sz="40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18787D-5882-4878-A2AB-8235E6D794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200" dirty="0"/>
              <a:t>Building Connectivity, Connectiveness and </a:t>
            </a:r>
          </a:p>
          <a:p>
            <a:r>
              <a:rPr lang="en-US" sz="2200" dirty="0"/>
              <a:t>Community</a:t>
            </a:r>
            <a:endParaRPr lang="en-ID" sz="2200" dirty="0"/>
          </a:p>
        </p:txBody>
      </p:sp>
      <p:pic>
        <p:nvPicPr>
          <p:cNvPr id="1026" name="Picture 2" descr="Transport and Economic Corridors">
            <a:extLst>
              <a:ext uri="{FF2B5EF4-FFF2-40B4-BE49-F238E27FC236}">
                <a16:creationId xmlns:a16="http://schemas.microsoft.com/office/drawing/2014/main" id="{49D0FB7E-8FBF-4428-A11A-AE8E1759CD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9333" y="1725013"/>
            <a:ext cx="3351050" cy="2707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95537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F2627A-56CA-44C6-BDEE-9FC8BEBC3D2F}"/>
              </a:ext>
            </a:extLst>
          </p:cNvPr>
          <p:cNvSpPr txBox="1"/>
          <p:nvPr/>
        </p:nvSpPr>
        <p:spPr>
          <a:xfrm>
            <a:off x="1137146" y="1347208"/>
            <a:ext cx="5228820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Established in 1992 by six countries with to enhance economic relations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Comprises Cambodia,  PR China (Yunnan Province and Guangxi), Lao PDR, Myanmar, Thailand, and Viet Nam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Bounded together by the Mekong River, with an area of 2.6 million km</a:t>
            </a:r>
            <a:r>
              <a:rPr lang="en-US" sz="2200" baseline="30000" dirty="0"/>
              <a:t>2</a:t>
            </a:r>
            <a:r>
              <a:rPr lang="en-US" sz="2200" dirty="0"/>
              <a:t> and 334 million people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The GMS Program: identifies and implements high-priority subregional projects in a wide range of sectors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ID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F463FD-AB1F-48C6-9A3E-C82E572EF3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51" b="10436"/>
          <a:stretch/>
        </p:blipFill>
        <p:spPr>
          <a:xfrm>
            <a:off x="6717711" y="0"/>
            <a:ext cx="5474289" cy="6122126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BF22CDB-B633-40D2-BF1F-D223087A943F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Key features</a:t>
            </a:r>
            <a:endParaRPr lang="en-ID" b="1" dirty="0"/>
          </a:p>
        </p:txBody>
      </p:sp>
    </p:spTree>
    <p:extLst>
      <p:ext uri="{BB962C8B-B14F-4D97-AF65-F5344CB8AC3E}">
        <p14:creationId xmlns:p14="http://schemas.microsoft.com/office/powerpoint/2010/main" val="1675752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56017A-5571-4D71-922D-C5E0AE710F28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Development strategy</a:t>
            </a:r>
            <a:endParaRPr lang="en-ID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4EC8C6-6226-46E9-96CF-087A296B3882}"/>
              </a:ext>
            </a:extLst>
          </p:cNvPr>
          <p:cNvSpPr txBox="1"/>
          <p:nvPr/>
        </p:nvSpPr>
        <p:spPr>
          <a:xfrm>
            <a:off x="1137146" y="1334311"/>
            <a:ext cx="5783473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/>
              <a:t>• Increase</a:t>
            </a:r>
            <a:r>
              <a:rPr lang="en-US" sz="2200" b="1" dirty="0"/>
              <a:t> connectivity </a:t>
            </a:r>
            <a:r>
              <a:rPr lang="en-US" sz="2200" dirty="0"/>
              <a:t>through sustainable development of physical infrastructure and the transformation of transport corridors into transnational economic corridors</a:t>
            </a:r>
          </a:p>
          <a:p>
            <a:endParaRPr lang="en-US" sz="2200" dirty="0"/>
          </a:p>
          <a:p>
            <a:r>
              <a:rPr lang="en-US" sz="2200" dirty="0"/>
              <a:t>• Improve </a:t>
            </a:r>
            <a:r>
              <a:rPr lang="en-US" sz="2200" b="1" dirty="0"/>
              <a:t>competitivenes</a:t>
            </a:r>
            <a:r>
              <a:rPr lang="en-US" sz="2200" dirty="0"/>
              <a:t>s through efficient facilitation of cross-border movement of people and goods and the integration of markets, production processes, and value chains; and </a:t>
            </a:r>
          </a:p>
          <a:p>
            <a:endParaRPr lang="en-US" sz="2200" dirty="0"/>
          </a:p>
          <a:p>
            <a:r>
              <a:rPr lang="en-US" sz="2200" dirty="0"/>
              <a:t>• Build a greater sense of</a:t>
            </a:r>
            <a:r>
              <a:rPr lang="en-US" sz="2200" b="1" dirty="0"/>
              <a:t> community </a:t>
            </a:r>
            <a:r>
              <a:rPr lang="en-US" sz="2200" dirty="0"/>
              <a:t>through projects and programs that address shared social and environmental concerns</a:t>
            </a:r>
            <a:endParaRPr lang="en-ID" sz="2200" dirty="0"/>
          </a:p>
        </p:txBody>
      </p:sp>
      <p:pic>
        <p:nvPicPr>
          <p:cNvPr id="2050" name="Picture 2" descr="ADB loan to help upgrade road in Kayin State on GMS corridor | Mizzima  Myanmar News and Insight">
            <a:extLst>
              <a:ext uri="{FF2B5EF4-FFF2-40B4-BE49-F238E27FC236}">
                <a16:creationId xmlns:a16="http://schemas.microsoft.com/office/drawing/2014/main" id="{25D08ABF-BF94-4DFA-BBC9-858AAF2800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61" r="7239"/>
          <a:stretch/>
        </p:blipFill>
        <p:spPr bwMode="auto">
          <a:xfrm>
            <a:off x="7397065" y="0"/>
            <a:ext cx="4794935" cy="3063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13E3E76-ED14-4BA8-B74E-7CC94A51A4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8936" y="3021190"/>
            <a:ext cx="4703065" cy="3128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312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EB175-8C34-4336-A724-3F12E5077BB0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vision</a:t>
            </a:r>
            <a:endParaRPr lang="en-ID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06A86-4118-48B9-9FDD-0BD557A2339E}"/>
              </a:ext>
            </a:extLst>
          </p:cNvPr>
          <p:cNvSpPr txBox="1"/>
          <p:nvPr/>
        </p:nvSpPr>
        <p:spPr>
          <a:xfrm>
            <a:off x="1137147" y="1133348"/>
            <a:ext cx="5236221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200" dirty="0"/>
              <a:t>Mekong subregion that is more prosperous, integrated, and harmonious. </a:t>
            </a:r>
          </a:p>
          <a:p>
            <a:endParaRPr lang="en-US" sz="3200" dirty="0"/>
          </a:p>
          <a:p>
            <a:r>
              <a:rPr lang="en-US" sz="3200" b="1" dirty="0"/>
              <a:t>PURPOSE</a:t>
            </a:r>
            <a:endParaRPr lang="en-US" sz="3200" dirty="0"/>
          </a:p>
          <a:p>
            <a:r>
              <a:rPr lang="en-US" sz="2200" dirty="0"/>
              <a:t>Create an enabling policy environment develop infrastructure to: 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facilitate cross-border trade, investment, tourism, and economic cooperation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develop human resources and skills competencies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/>
              <a:t>ensure sustainable, environment and social development</a:t>
            </a:r>
            <a:endParaRPr lang="en-ID" sz="2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D016BC-42F5-433E-AA06-14C6B49C1D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188" r="3355"/>
          <a:stretch/>
        </p:blipFill>
        <p:spPr>
          <a:xfrm>
            <a:off x="6707718" y="0"/>
            <a:ext cx="5484282" cy="614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5816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E222FD-6152-400A-88E7-CF9ABA936D89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Economic corridors</a:t>
            </a:r>
            <a:endParaRPr lang="en-ID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6931AB-65DB-448D-8424-B18F022DAA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3875" y="42022"/>
            <a:ext cx="4598125" cy="61072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AB87C28-CFA3-4B5D-8370-89C99B27C4C2}"/>
              </a:ext>
            </a:extLst>
          </p:cNvPr>
          <p:cNvSpPr txBox="1"/>
          <p:nvPr/>
        </p:nvSpPr>
        <p:spPr>
          <a:xfrm>
            <a:off x="1137146" y="1418870"/>
            <a:ext cx="5629414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Economic corridor development has catalyzed development of special economic zones, particularly border economic zones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Coordination across multiple sectors is essential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Maximizing the benefits of economic corridors required multisector projects that involve public and private sector investments and that include both hardware and software interventions</a:t>
            </a:r>
            <a:endParaRPr lang="en-ID" sz="2200" dirty="0"/>
          </a:p>
        </p:txBody>
      </p:sp>
    </p:spTree>
    <p:extLst>
      <p:ext uri="{BB962C8B-B14F-4D97-AF65-F5344CB8AC3E}">
        <p14:creationId xmlns:p14="http://schemas.microsoft.com/office/powerpoint/2010/main" val="40496513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6B068EC6-E807-48A8-A0DE-E991F005B4DE}"/>
              </a:ext>
            </a:extLst>
          </p:cNvPr>
          <p:cNvSpPr txBox="1">
            <a:spLocks/>
          </p:cNvSpPr>
          <p:nvPr/>
        </p:nvSpPr>
        <p:spPr>
          <a:xfrm>
            <a:off x="1180689" y="2546233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Key sectors and areas of cooperation</a:t>
            </a:r>
            <a:endParaRPr lang="en-ID" b="1" dirty="0"/>
          </a:p>
        </p:txBody>
      </p:sp>
    </p:spTree>
    <p:extLst>
      <p:ext uri="{BB962C8B-B14F-4D97-AF65-F5344CB8AC3E}">
        <p14:creationId xmlns:p14="http://schemas.microsoft.com/office/powerpoint/2010/main" val="3825093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CFD01-BA1C-452E-BD58-3080BBDF768F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transport</a:t>
            </a:r>
            <a:endParaRPr lang="en-ID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CBC1E6-223B-4BCD-9FCE-E6494B98D963}"/>
              </a:ext>
            </a:extLst>
          </p:cNvPr>
          <p:cNvSpPr txBox="1"/>
          <p:nvPr/>
        </p:nvSpPr>
        <p:spPr>
          <a:xfrm>
            <a:off x="1137146" y="1110401"/>
            <a:ext cx="5307197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Develop priority transport corridors that that link urban centers, agricultural production, markets, tourist destinations, and other areas of economic activity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Promote trade, tourism, investment, and access to social and other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The main transport corridors the North–South, East–West, and Southern economic corridors</a:t>
            </a:r>
            <a:endParaRPr lang="en-ID" sz="2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10B37E-41C0-428B-A7E2-3E0233F379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862" y="0"/>
            <a:ext cx="5059138" cy="30654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B23023-56DD-49F4-A558-DD6E643EBC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880"/>
          <a:stretch/>
        </p:blipFill>
        <p:spPr>
          <a:xfrm>
            <a:off x="7132861" y="3058349"/>
            <a:ext cx="5059138" cy="3101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935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EA42F-BC1D-4EF9-84C1-1B799486D0E9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Trade facilitation</a:t>
            </a:r>
            <a:endParaRPr lang="en-ID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C10C7DA-864D-45DC-BB14-4BD276380BD5}"/>
              </a:ext>
            </a:extLst>
          </p:cNvPr>
          <p:cNvSpPr txBox="1"/>
          <p:nvPr/>
        </p:nvSpPr>
        <p:spPr>
          <a:xfrm>
            <a:off x="1137146" y="1282318"/>
            <a:ext cx="5533620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Focuses on nonphysical or “software” measures to enhance connectivity and linkages among member countries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Provide a framework for trade facilitation, efficient cross-border movement of goods, vehicles, and people; and investment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GMS Cross-Border Transport Facilitation Agreement signed by GMS countries in 1999 (Lao PDR, Thailand, Viet Nam), 2001 (Cambodia), PR China (2002) and Myanmar (2003) </a:t>
            </a:r>
            <a:endParaRPr lang="en-ID" sz="2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A20FF9-BC66-4480-99A7-AD9701BCA7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256"/>
          <a:stretch/>
        </p:blipFill>
        <p:spPr>
          <a:xfrm>
            <a:off x="7328774" y="3109983"/>
            <a:ext cx="4870654" cy="3039292"/>
          </a:xfrm>
          <a:prstGeom prst="rect">
            <a:avLst/>
          </a:prstGeom>
        </p:spPr>
      </p:pic>
      <p:pic>
        <p:nvPicPr>
          <p:cNvPr id="6146" name="Picture 2" descr="Automation of cargo clearance processes to improve trade facilitation: ADB  - The Economic Times">
            <a:extLst>
              <a:ext uri="{FF2B5EF4-FFF2-40B4-BE49-F238E27FC236}">
                <a16:creationId xmlns:a16="http://schemas.microsoft.com/office/drawing/2014/main" id="{2AA46890-5284-406C-9281-261F6C7E6B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980"/>
          <a:stretch/>
        </p:blipFill>
        <p:spPr bwMode="auto">
          <a:xfrm>
            <a:off x="7328774" y="0"/>
            <a:ext cx="4870654" cy="310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838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5E8ABA6-795F-4DE2-BF9F-978FC67716C3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energy</a:t>
            </a:r>
            <a:endParaRPr lang="en-ID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F29A47-DB49-4CCF-A581-68ADEC6610EE}"/>
              </a:ext>
            </a:extLst>
          </p:cNvPr>
          <p:cNvSpPr txBox="1"/>
          <p:nvPr/>
        </p:nvSpPr>
        <p:spPr>
          <a:xfrm>
            <a:off x="1137146" y="1317396"/>
            <a:ext cx="451288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Establish a competitive and integrated regional power market that will develop, in a sustainable manner, the rich energy resources of the GMS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Improve the subregion’s energy security and the people’s access to modern and affordable energy supplies</a:t>
            </a:r>
            <a:endParaRPr lang="en-ID" sz="2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DE55CA-7252-4AE1-8F48-F853B670B0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8645"/>
          <a:stretch/>
        </p:blipFill>
        <p:spPr>
          <a:xfrm>
            <a:off x="7280366" y="0"/>
            <a:ext cx="4911634" cy="3172573"/>
          </a:xfrm>
          <a:prstGeom prst="rect">
            <a:avLst/>
          </a:prstGeom>
        </p:spPr>
      </p:pic>
      <p:pic>
        <p:nvPicPr>
          <p:cNvPr id="7" name="Picture 2" descr="Amend Electricity Act to enhance trade with Saarc nations: ADB to India |  Business Standard News">
            <a:extLst>
              <a:ext uri="{FF2B5EF4-FFF2-40B4-BE49-F238E27FC236}">
                <a16:creationId xmlns:a16="http://schemas.microsoft.com/office/drawing/2014/main" id="{F614228B-F8AF-4BCB-A3A0-836149B0A7B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79" b="-2886"/>
          <a:stretch/>
        </p:blipFill>
        <p:spPr bwMode="auto">
          <a:xfrm>
            <a:off x="7280366" y="3056333"/>
            <a:ext cx="4911635" cy="323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725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F5BFAAB-F2B5-4A9A-80C5-413BC501DD64}"/>
              </a:ext>
            </a:extLst>
          </p:cNvPr>
          <p:cNvSpPr txBox="1"/>
          <p:nvPr/>
        </p:nvSpPr>
        <p:spPr>
          <a:xfrm>
            <a:off x="1137146" y="1376554"/>
            <a:ext cx="4935583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Improve agricultural productivity in GMS countries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/>
              <a:t>Faciltate</a:t>
            </a:r>
            <a:r>
              <a:rPr lang="en-US" sz="2200" dirty="0"/>
              <a:t> production of safe food using climate-friendly agricultural practices and integrated into global markets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Implement the GMS Core Agriculture Support Program Phase II (2011–2020)</a:t>
            </a: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CD359-F5C0-4A07-B4E8-19C0ABF353C9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agriculture</a:t>
            </a:r>
            <a:endParaRPr lang="en-ID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8DB39DB-ABC0-435A-87D1-7C3C715401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4" r="4088"/>
          <a:stretch/>
        </p:blipFill>
        <p:spPr>
          <a:xfrm>
            <a:off x="7019108" y="3045597"/>
            <a:ext cx="5172892" cy="31012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B046D5-47E9-439F-84A4-A3F906561B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4420"/>
          <a:stretch/>
        </p:blipFill>
        <p:spPr>
          <a:xfrm>
            <a:off x="7019109" y="-63071"/>
            <a:ext cx="5172892" cy="311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779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D64C40F-A841-4BEA-A1C8-5D678256AFF4}"/>
              </a:ext>
            </a:extLst>
          </p:cNvPr>
          <p:cNvSpPr txBox="1"/>
          <p:nvPr/>
        </p:nvSpPr>
        <p:spPr>
          <a:xfrm>
            <a:off x="1137146" y="1427092"/>
            <a:ext cx="528978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Invest in priority urban infrastructure and services in small and medium-sized cities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Contribute to the transformation of transport corridors into economic corridors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Assist in preparing strategies for sustainable, competitive and livable cities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Provide rural areas with greater access to jobs and markets</a:t>
            </a: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FAF5308-6348-473C-8104-543083F7BE85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Urban development</a:t>
            </a:r>
            <a:endParaRPr lang="en-ID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64485E-A0A4-4E91-AF93-D1869121ED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00" b="21855"/>
          <a:stretch/>
        </p:blipFill>
        <p:spPr>
          <a:xfrm>
            <a:off x="7423073" y="0"/>
            <a:ext cx="4768927" cy="3100251"/>
          </a:xfrm>
          <a:prstGeom prst="rect">
            <a:avLst/>
          </a:prstGeom>
        </p:spPr>
      </p:pic>
      <p:pic>
        <p:nvPicPr>
          <p:cNvPr id="16386" name="Picture 2" descr="AECOM - Asia - Economics - Business Planning Services for Phnom Penh New  Town (Camko City), Cambodia | Urban planning, New urbanism, City design">
            <a:extLst>
              <a:ext uri="{FF2B5EF4-FFF2-40B4-BE49-F238E27FC236}">
                <a16:creationId xmlns:a16="http://schemas.microsoft.com/office/drawing/2014/main" id="{A36550E4-2C45-4E78-859D-E4089EC769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5"/>
          <a:stretch/>
        </p:blipFill>
        <p:spPr bwMode="auto">
          <a:xfrm>
            <a:off x="7423073" y="3100252"/>
            <a:ext cx="4768927" cy="304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64538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46A924-6885-43C6-8097-233DF169D3F6}"/>
              </a:ext>
            </a:extLst>
          </p:cNvPr>
          <p:cNvSpPr txBox="1"/>
          <p:nvPr/>
        </p:nvSpPr>
        <p:spPr>
          <a:xfrm>
            <a:off x="1238793" y="1233342"/>
            <a:ext cx="5606144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Develop and promotes the GMS as a single destination, offering a diversity of good quality and high-yielding subregional products that distribute the benefits of tourism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Minimize adverse impacts of tourism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Invest in infrastructure that supports tourism, combined with capacity building and training and community-based tourism development to reduce poverty, generate employment generation, and ensure sustainable development</a:t>
            </a: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FE0047-72A2-492F-B039-080012B50351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tourism</a:t>
            </a:r>
            <a:endParaRPr lang="en-ID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F05462-573B-4A2C-82E4-6ECAA6999B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6656" y="0"/>
            <a:ext cx="5100352" cy="31622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9301C7-626C-4AB7-96A2-034B1B7947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338"/>
          <a:stretch/>
        </p:blipFill>
        <p:spPr>
          <a:xfrm>
            <a:off x="7066656" y="3162236"/>
            <a:ext cx="5100352" cy="2987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262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6B49AD2-15D1-483B-9CFD-9978BF4493B9}"/>
              </a:ext>
            </a:extLst>
          </p:cNvPr>
          <p:cNvSpPr txBox="1"/>
          <p:nvPr/>
        </p:nvSpPr>
        <p:spPr>
          <a:xfrm>
            <a:off x="1137146" y="1757960"/>
            <a:ext cx="483108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Improve telecommunications linkages, promote information and communications technology applications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Facilitate increased access to information and communications to lower transaction costs and enhance the competitiveness of the GMS.</a:t>
            </a: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F1558DC-D469-4722-B5CE-028A293B4291}"/>
              </a:ext>
            </a:extLst>
          </p:cNvPr>
          <p:cNvSpPr txBox="1">
            <a:spLocks/>
          </p:cNvSpPr>
          <p:nvPr/>
        </p:nvSpPr>
        <p:spPr>
          <a:xfrm>
            <a:off x="1137146" y="70872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Information </a:t>
            </a:r>
          </a:p>
          <a:p>
            <a:r>
              <a:rPr lang="en-US" b="1" dirty="0"/>
              <a:t>technology</a:t>
            </a:r>
            <a:endParaRPr lang="en-ID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A5DE6B-5787-4C1F-A215-C63C43D45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9738" y="14885"/>
            <a:ext cx="5059680" cy="33669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636900D-DC22-441E-8C6D-CA20300A18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9005"/>
          <a:stretch/>
        </p:blipFill>
        <p:spPr>
          <a:xfrm>
            <a:off x="7149738" y="3327620"/>
            <a:ext cx="5059680" cy="2797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5339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1D9189C-8E13-4377-9C7E-70D28D8CADE5}"/>
              </a:ext>
            </a:extLst>
          </p:cNvPr>
          <p:cNvSpPr txBox="1"/>
          <p:nvPr/>
        </p:nvSpPr>
        <p:spPr>
          <a:xfrm>
            <a:off x="1151708" y="1409675"/>
            <a:ext cx="4944292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Promote cooperation in health, education, labor and migration, and social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Support communicable diseases control and HIV/AIDS prevention,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Provide training on technical and vocational training, and higher education and research</a:t>
            </a: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50A14E7-1496-49D6-98AA-F4396F65ECA2}"/>
              </a:ext>
            </a:extLst>
          </p:cNvPr>
          <p:cNvSpPr txBox="1">
            <a:spLocks/>
          </p:cNvSpPr>
          <p:nvPr/>
        </p:nvSpPr>
        <p:spPr>
          <a:xfrm>
            <a:off x="1151708" y="698845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Human development</a:t>
            </a:r>
            <a:endParaRPr lang="en-ID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2AE470-78DC-43AE-9F15-09731FAB4C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821"/>
          <a:stretch/>
        </p:blipFill>
        <p:spPr>
          <a:xfrm>
            <a:off x="7332617" y="3238704"/>
            <a:ext cx="4859383" cy="29204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D7D13A8-5F06-4E77-AF07-1A37E778FC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2617" y="5005"/>
            <a:ext cx="4859383" cy="3233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3581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CF33AB5-AA2B-4394-B4A0-DFACFBB0C58C}"/>
              </a:ext>
            </a:extLst>
          </p:cNvPr>
          <p:cNvSpPr txBox="1"/>
          <p:nvPr/>
        </p:nvSpPr>
        <p:spPr>
          <a:xfrm>
            <a:off x="1029787" y="1413549"/>
            <a:ext cx="1063969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GMS Program has achieved success in fostering regional cooperation.  At the inception of the program, the region was just emerging from a period of prolonged regional conflict.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As of December 2018, the Program had implemented 95 investment projects totaling  $22 billion, involving subregional roads, airport and railway improvements, agricultural production, electricity generation and transmission,  cross-border trade facilitation, tourism infrastructure development, vocational and educational training and communicable disease control.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/>
              <a:t>The GMS Program is flexible yet results-oriented, delivering </a:t>
            </a:r>
            <a:r>
              <a:rPr lang="en-US" sz="2200" dirty="0" err="1"/>
              <a:t>projecs</a:t>
            </a:r>
            <a:r>
              <a:rPr lang="en-US" sz="2200" dirty="0"/>
              <a:t> to promote regional cooperation and thereby  contributing to growth and poverty reduction as well as addressing regional public goods</a:t>
            </a:r>
            <a:endParaRPr lang="en-ID" sz="2200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E83AF03-EE90-4996-9D44-3FCCFA52856F}"/>
              </a:ext>
            </a:extLst>
          </p:cNvPr>
          <p:cNvSpPr txBox="1">
            <a:spLocks/>
          </p:cNvSpPr>
          <p:nvPr/>
        </p:nvSpPr>
        <p:spPr>
          <a:xfrm>
            <a:off x="1029787" y="682599"/>
            <a:ext cx="9603275" cy="10492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/>
              <a:t>conclusion</a:t>
            </a:r>
            <a:endParaRPr lang="en-ID" b="1" dirty="0"/>
          </a:p>
        </p:txBody>
      </p:sp>
    </p:spTree>
    <p:extLst>
      <p:ext uri="{BB962C8B-B14F-4D97-AF65-F5344CB8AC3E}">
        <p14:creationId xmlns:p14="http://schemas.microsoft.com/office/powerpoint/2010/main" val="1492554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784BC6D-EA90-420D-A61C-57E5FE1FE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3948"/>
            <a:ext cx="6813491" cy="304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0D4D2D9-DC55-4B57-B815-2B542AE95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2116" y="3143794"/>
            <a:ext cx="7799884" cy="297059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5CBFCA-53E0-41F1-A473-2340E62D7A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7697" y="-1"/>
            <a:ext cx="5314303" cy="30656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4B8C817-D9EE-4261-88F9-135FDEEC70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143794"/>
            <a:ext cx="4252687" cy="29705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31F2071-D43B-4DE1-9409-1ABD0B208C87}"/>
              </a:ext>
            </a:extLst>
          </p:cNvPr>
          <p:cNvSpPr txBox="1"/>
          <p:nvPr/>
        </p:nvSpPr>
        <p:spPr>
          <a:xfrm>
            <a:off x="6574972" y="4972594"/>
            <a:ext cx="5547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  <a:latin typeface="Kristen ITC" panose="03050502040202030202" pitchFamily="66" charset="0"/>
              </a:rPr>
              <a:t>Thank you!</a:t>
            </a:r>
            <a:endParaRPr lang="en-ID" sz="4800" dirty="0">
              <a:solidFill>
                <a:schemeClr val="bg1"/>
              </a:solidFill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98955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192</TotalTime>
  <Words>739</Words>
  <Application>Microsoft Office PowerPoint</Application>
  <PresentationFormat>Widescreen</PresentationFormat>
  <Paragraphs>89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Gill Sans MT</vt:lpstr>
      <vt:lpstr>Kristen ITC</vt:lpstr>
      <vt:lpstr>Gallery</vt:lpstr>
      <vt:lpstr>The Greater Mekong Subregion (GMS) Programme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Greater Mekong Subregion (GMS) Programme</dc:title>
  <dc:creator>januar hakim</dc:creator>
  <cp:lastModifiedBy>januar hakim</cp:lastModifiedBy>
  <cp:revision>19</cp:revision>
  <dcterms:created xsi:type="dcterms:W3CDTF">2021-01-28T07:53:09Z</dcterms:created>
  <dcterms:modified xsi:type="dcterms:W3CDTF">2021-01-29T01:16:46Z</dcterms:modified>
</cp:coreProperties>
</file>