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34" r:id="rId2"/>
    <p:sldId id="259" r:id="rId3"/>
    <p:sldId id="260" r:id="rId4"/>
    <p:sldId id="391" r:id="rId5"/>
    <p:sldId id="263" r:id="rId6"/>
    <p:sldId id="390" r:id="rId7"/>
    <p:sldId id="265" r:id="rId8"/>
    <p:sldId id="392" r:id="rId9"/>
    <p:sldId id="270" r:id="rId10"/>
    <p:sldId id="269" r:id="rId11"/>
    <p:sldId id="393" r:id="rId12"/>
    <p:sldId id="394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Risk and Information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4 Part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965A68-DADA-4D80-A851-57BA121AA096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</a:t>
            </a:fld>
            <a:endParaRPr lang="en-US" altLang="en-US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1086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600" b="1" dirty="0">
                <a:solidFill>
                  <a:srgbClr val="000066"/>
                </a:solidFill>
                <a:latin typeface="Calibri" pitchFamily="34" charset="0"/>
              </a:rPr>
              <a:t>Tools for Describing Risky Outcomes</a:t>
            </a:r>
            <a:endParaRPr lang="en-US" alt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61" name="Rectangle 15"/>
          <p:cNvSpPr>
            <a:spLocks noChangeArrowheads="1"/>
          </p:cNvSpPr>
          <p:nvPr/>
        </p:nvSpPr>
        <p:spPr bwMode="auto">
          <a:xfrm>
            <a:off x="761999" y="2057400"/>
            <a:ext cx="7772400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A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lottery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is any event with an uncertain outcome.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Examples: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Investment, Roulette, Football Game.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endParaRPr lang="en-US" altLang="en-US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A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probability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an outcome </a:t>
            </a:r>
            <a:r>
              <a:rPr lang="en-US" alt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(of a lottery)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is the likelihood that this outcome occurs.  </a:t>
            </a:r>
          </a:p>
          <a:p>
            <a:pPr eaLnBrk="1" hangingPunct="1"/>
            <a:endParaRPr lang="en-US" altLang="en-US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Example: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probability often is estimated by the historical frequency of the outcome.</a:t>
            </a:r>
          </a:p>
        </p:txBody>
      </p:sp>
      <p:sp>
        <p:nvSpPr>
          <p:cNvPr id="2062" name="Line 16"/>
          <p:cNvSpPr>
            <a:spLocks noChangeShapeType="1"/>
          </p:cNvSpPr>
          <p:nvPr/>
        </p:nvSpPr>
        <p:spPr bwMode="auto">
          <a:xfrm>
            <a:off x="1828799" y="3657600"/>
            <a:ext cx="563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A20C6D-297B-4EE1-8F82-15A442C1545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3</a:t>
            </a:fld>
            <a:endParaRPr lang="en-US" altLang="en-US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533398" y="1818749"/>
            <a:ext cx="8229602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</a:t>
            </a:r>
            <a:r>
              <a:rPr lang="en-US" altLang="en-US" sz="2400" b="1" dirty="0">
                <a:latin typeface="Calibri" pitchFamily="34" charset="0"/>
              </a:rPr>
              <a:t>probability distribution</a:t>
            </a:r>
            <a:r>
              <a:rPr lang="en-US" altLang="en-US" sz="2400" dirty="0">
                <a:latin typeface="Calibri" pitchFamily="34" charset="0"/>
              </a:rPr>
              <a:t> of the lottery depicts all possible payoffs in the lottery and their associated probabilities.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itchFamily="34" charset="0"/>
              </a:rPr>
              <a:t>Property:</a:t>
            </a:r>
            <a:r>
              <a:rPr lang="en-US" altLang="en-US" sz="2400" dirty="0">
                <a:latin typeface="Calibri" pitchFamily="34" charset="0"/>
              </a:rPr>
              <a:t>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Calibri" pitchFamily="34" charset="0"/>
              </a:rPr>
              <a:t>The probability of any particular outcome is between 0 and 1.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Calibri" pitchFamily="34" charset="0"/>
              </a:rPr>
              <a:t>The sum of the probabilities of all possible outcomes equals 1.</a:t>
            </a:r>
          </a:p>
          <a:p>
            <a:pPr eaLnBrk="1" hangingPunct="1"/>
            <a:endParaRPr lang="en-US" altLang="en-US" sz="2400" u="sng" dirty="0">
              <a:solidFill>
                <a:srgbClr val="000066"/>
              </a:solidFill>
              <a:latin typeface="Calibri" pitchFamily="34" charset="0"/>
            </a:endParaRPr>
          </a:p>
          <a:p>
            <a:pPr eaLnBrk="1" hangingPunct="1"/>
            <a:endParaRPr lang="en-US" altLang="en-US" sz="2400" u="sng" dirty="0">
              <a:solidFill>
                <a:srgbClr val="000066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Probabilities that reflect </a:t>
            </a:r>
            <a:r>
              <a:rPr lang="en-US" altLang="en-US" sz="2400" u="sng" dirty="0">
                <a:latin typeface="Calibri" pitchFamily="34" charset="0"/>
              </a:rPr>
              <a:t>subjective</a:t>
            </a:r>
            <a:r>
              <a:rPr lang="en-US" altLang="en-US" sz="2400" dirty="0">
                <a:latin typeface="Calibri" pitchFamily="34" charset="0"/>
              </a:rPr>
              <a:t> beliefs about risky events are called </a:t>
            </a:r>
            <a:r>
              <a:rPr lang="en-US" altLang="en-US" sz="2400" b="1" dirty="0">
                <a:latin typeface="Calibri" pitchFamily="34" charset="0"/>
              </a:rPr>
              <a:t>subjective probabilities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</p:txBody>
      </p:sp>
      <p:sp>
        <p:nvSpPr>
          <p:cNvPr id="772108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600" b="1" dirty="0">
                <a:solidFill>
                  <a:srgbClr val="000066"/>
                </a:solidFill>
                <a:latin typeface="Calibri" pitchFamily="34" charset="0"/>
              </a:rPr>
              <a:t>Tools for Describing Risky Outcomes</a:t>
            </a:r>
            <a:endParaRPr lang="en-US" alt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Line 16">
            <a:extLst>
              <a:ext uri="{FF2B5EF4-FFF2-40B4-BE49-F238E27FC236}">
                <a16:creationId xmlns:a16="http://schemas.microsoft.com/office/drawing/2014/main" id="{7172678F-CD6E-4E2F-8E92-38754CC3489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799" y="4419600"/>
            <a:ext cx="563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7E8A53-ED8C-46C0-97E9-C9AB5ABEBE6F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3733800" y="4457700"/>
            <a:ext cx="914400" cy="1409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27" name="Text Box 16"/>
          <p:cNvSpPr txBox="1">
            <a:spLocks noChangeArrowheads="1"/>
          </p:cNvSpPr>
          <p:nvPr/>
        </p:nvSpPr>
        <p:spPr bwMode="auto">
          <a:xfrm>
            <a:off x="4523582" y="3736976"/>
            <a:ext cx="322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33% chance of winning</a:t>
            </a:r>
          </a:p>
        </p:txBody>
      </p:sp>
      <p:sp>
        <p:nvSpPr>
          <p:cNvPr id="774169" name="AutoShape 2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Probability Distribution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136" name="Text Box 27"/>
          <p:cNvSpPr txBox="1">
            <a:spLocks noChangeArrowheads="1"/>
          </p:cNvSpPr>
          <p:nvPr/>
        </p:nvSpPr>
        <p:spPr bwMode="auto">
          <a:xfrm>
            <a:off x="7351713" y="5638800"/>
            <a:ext cx="1030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34" charset="0"/>
              </a:rPr>
              <a:t>Payoff</a:t>
            </a:r>
          </a:p>
        </p:txBody>
      </p:sp>
      <p:sp>
        <p:nvSpPr>
          <p:cNvPr id="5137" name="Rectangle 28"/>
          <p:cNvSpPr>
            <a:spLocks noChangeArrowheads="1"/>
          </p:cNvSpPr>
          <p:nvPr/>
        </p:nvSpPr>
        <p:spPr bwMode="auto">
          <a:xfrm>
            <a:off x="2093913" y="3352800"/>
            <a:ext cx="914400" cy="251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41" name="Line 32"/>
          <p:cNvSpPr>
            <a:spLocks noChangeShapeType="1"/>
          </p:cNvSpPr>
          <p:nvPr/>
        </p:nvSpPr>
        <p:spPr bwMode="auto">
          <a:xfrm flipV="1">
            <a:off x="1255713" y="2133600"/>
            <a:ext cx="0" cy="3733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2" name="Line 33"/>
          <p:cNvSpPr>
            <a:spLocks noChangeShapeType="1"/>
          </p:cNvSpPr>
          <p:nvPr/>
        </p:nvSpPr>
        <p:spPr bwMode="auto">
          <a:xfrm>
            <a:off x="1255713" y="5867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3" name="Text Box 34"/>
          <p:cNvSpPr txBox="1">
            <a:spLocks noChangeArrowheads="1"/>
          </p:cNvSpPr>
          <p:nvPr/>
        </p:nvSpPr>
        <p:spPr bwMode="auto">
          <a:xfrm>
            <a:off x="2017713" y="5867400"/>
            <a:ext cx="2622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   $25		$100</a:t>
            </a:r>
          </a:p>
        </p:txBody>
      </p:sp>
      <p:sp>
        <p:nvSpPr>
          <p:cNvPr id="5144" name="Line 35"/>
          <p:cNvSpPr>
            <a:spLocks noChangeShapeType="1"/>
          </p:cNvSpPr>
          <p:nvPr/>
        </p:nvSpPr>
        <p:spPr bwMode="auto">
          <a:xfrm flipH="1">
            <a:off x="2398713" y="30480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5" name="Text Box 36"/>
          <p:cNvSpPr txBox="1">
            <a:spLocks noChangeArrowheads="1"/>
          </p:cNvSpPr>
          <p:nvPr/>
        </p:nvSpPr>
        <p:spPr bwMode="auto">
          <a:xfrm>
            <a:off x="2867819" y="2637038"/>
            <a:ext cx="2935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67% chance of losing</a:t>
            </a:r>
          </a:p>
        </p:txBody>
      </p:sp>
      <p:sp>
        <p:nvSpPr>
          <p:cNvPr id="27" name="Text Box 6">
            <a:extLst>
              <a:ext uri="{FF2B5EF4-FFF2-40B4-BE49-F238E27FC236}">
                <a16:creationId xmlns:a16="http://schemas.microsoft.com/office/drawing/2014/main" id="{240E779E-37C1-4A88-BEC7-3BE06EAF8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619" y="1811551"/>
            <a:ext cx="738188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1</a:t>
            </a:r>
          </a:p>
          <a:p>
            <a:r>
              <a:rPr lang="en-GB" altLang="en-US" sz="2400" b="1" dirty="0">
                <a:latin typeface="Calibri" pitchFamily="34" charset="0"/>
              </a:rPr>
              <a:t>.90</a:t>
            </a:r>
          </a:p>
          <a:p>
            <a:r>
              <a:rPr lang="en-GB" altLang="en-US" sz="2400" b="1" dirty="0">
                <a:latin typeface="Calibri" pitchFamily="34" charset="0"/>
              </a:rPr>
              <a:t>.80</a:t>
            </a:r>
          </a:p>
          <a:p>
            <a:r>
              <a:rPr lang="en-GB" altLang="en-US" sz="2400" b="1" dirty="0">
                <a:latin typeface="Calibri" pitchFamily="34" charset="0"/>
              </a:rPr>
              <a:t>.70</a:t>
            </a:r>
          </a:p>
          <a:p>
            <a:r>
              <a:rPr lang="en-GB" altLang="en-US" sz="2400" b="1" dirty="0">
                <a:latin typeface="Calibri" pitchFamily="34" charset="0"/>
              </a:rPr>
              <a:t>.60</a:t>
            </a:r>
          </a:p>
          <a:p>
            <a:r>
              <a:rPr lang="en-GB" altLang="en-US" sz="2400" b="1" dirty="0">
                <a:latin typeface="Calibri" pitchFamily="34" charset="0"/>
              </a:rPr>
              <a:t>.50</a:t>
            </a:r>
          </a:p>
          <a:p>
            <a:r>
              <a:rPr lang="en-GB" altLang="en-US" sz="2400" b="1" dirty="0">
                <a:latin typeface="Calibri" pitchFamily="34" charset="0"/>
              </a:rPr>
              <a:t>.40</a:t>
            </a:r>
          </a:p>
          <a:p>
            <a:r>
              <a:rPr lang="en-GB" altLang="en-US" sz="2400" b="1" dirty="0">
                <a:latin typeface="Calibri" pitchFamily="34" charset="0"/>
              </a:rPr>
              <a:t>.30</a:t>
            </a:r>
          </a:p>
          <a:p>
            <a:r>
              <a:rPr lang="en-GB" altLang="en-US" sz="2400" b="1" dirty="0">
                <a:latin typeface="Calibri" pitchFamily="34" charset="0"/>
              </a:rPr>
              <a:t>.20</a:t>
            </a:r>
          </a:p>
          <a:p>
            <a:r>
              <a:rPr lang="en-GB" altLang="en-US" sz="2400" b="1" dirty="0">
                <a:latin typeface="Calibri" pitchFamily="34" charset="0"/>
              </a:rPr>
              <a:t>.10</a:t>
            </a:r>
          </a:p>
          <a:p>
            <a:r>
              <a:rPr lang="en-GB" altLang="en-US" sz="2400" b="1" dirty="0">
                <a:latin typeface="Calibri" pitchFamily="34" charset="0"/>
              </a:rPr>
              <a:t>0</a:t>
            </a:r>
          </a:p>
        </p:txBody>
      </p:sp>
      <p:sp>
        <p:nvSpPr>
          <p:cNvPr id="28" name="Text Box 3">
            <a:extLst>
              <a:ext uri="{FF2B5EF4-FFF2-40B4-BE49-F238E27FC236}">
                <a16:creationId xmlns:a16="http://schemas.microsoft.com/office/drawing/2014/main" id="{DAC62CE4-A52B-4D06-BDB5-7342C492F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" y="1354351"/>
            <a:ext cx="1655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Probability</a:t>
            </a:r>
          </a:p>
        </p:txBody>
      </p:sp>
      <p:sp>
        <p:nvSpPr>
          <p:cNvPr id="29" name="Line 35">
            <a:extLst>
              <a:ext uri="{FF2B5EF4-FFF2-40B4-BE49-F238E27FC236}">
                <a16:creationId xmlns:a16="http://schemas.microsoft.com/office/drawing/2014/main" id="{03A4194E-76E9-44B6-806D-662AF46941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0663" y="4156075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800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0DEFB7-7EA8-454E-9F7B-D03DD73ABCFC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5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5179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Expected Value and Expected Utility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75180" name="Rectangle 12"/>
          <p:cNvSpPr>
            <a:spLocks noChangeArrowheads="1"/>
          </p:cNvSpPr>
          <p:nvPr/>
        </p:nvSpPr>
        <p:spPr bwMode="auto">
          <a:xfrm>
            <a:off x="790575" y="1449417"/>
            <a:ext cx="7562850" cy="452431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expected value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 lottery is a measure of the average payoff that the lottery will generate.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Let X be a lottery with three possible outcomes A, B, and C.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E[X] =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(A)∙A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(B)∙B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(C)∙C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expected utility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 lottery is the average value of the utility levels that the lottery will generate.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E[U(X)] =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(A)∙U(A)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(B)∙U(B)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(C)∙U(C)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7E8A53-ED8C-46C0-97E9-C9AB5ABEBE6F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6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3733800" y="4457700"/>
            <a:ext cx="914400" cy="1409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27" name="Text Box 16"/>
          <p:cNvSpPr txBox="1">
            <a:spLocks noChangeArrowheads="1"/>
          </p:cNvSpPr>
          <p:nvPr/>
        </p:nvSpPr>
        <p:spPr bwMode="auto">
          <a:xfrm>
            <a:off x="4523582" y="3736976"/>
            <a:ext cx="322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33% chance of winning</a:t>
            </a:r>
          </a:p>
        </p:txBody>
      </p:sp>
      <p:sp>
        <p:nvSpPr>
          <p:cNvPr id="774169" name="AutoShape 2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Expected Value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136" name="Text Box 27"/>
          <p:cNvSpPr txBox="1">
            <a:spLocks noChangeArrowheads="1"/>
          </p:cNvSpPr>
          <p:nvPr/>
        </p:nvSpPr>
        <p:spPr bwMode="auto">
          <a:xfrm>
            <a:off x="7351713" y="5638800"/>
            <a:ext cx="1030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34" charset="0"/>
              </a:rPr>
              <a:t>Payoff</a:t>
            </a:r>
          </a:p>
        </p:txBody>
      </p:sp>
      <p:sp>
        <p:nvSpPr>
          <p:cNvPr id="5137" name="Rectangle 28"/>
          <p:cNvSpPr>
            <a:spLocks noChangeArrowheads="1"/>
          </p:cNvSpPr>
          <p:nvPr/>
        </p:nvSpPr>
        <p:spPr bwMode="auto">
          <a:xfrm>
            <a:off x="2093913" y="3352800"/>
            <a:ext cx="914400" cy="251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41" name="Line 32"/>
          <p:cNvSpPr>
            <a:spLocks noChangeShapeType="1"/>
          </p:cNvSpPr>
          <p:nvPr/>
        </p:nvSpPr>
        <p:spPr bwMode="auto">
          <a:xfrm flipV="1">
            <a:off x="1255713" y="2133600"/>
            <a:ext cx="0" cy="3733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2" name="Line 33"/>
          <p:cNvSpPr>
            <a:spLocks noChangeShapeType="1"/>
          </p:cNvSpPr>
          <p:nvPr/>
        </p:nvSpPr>
        <p:spPr bwMode="auto">
          <a:xfrm>
            <a:off x="1255713" y="5867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3" name="Text Box 34"/>
          <p:cNvSpPr txBox="1">
            <a:spLocks noChangeArrowheads="1"/>
          </p:cNvSpPr>
          <p:nvPr/>
        </p:nvSpPr>
        <p:spPr bwMode="auto">
          <a:xfrm>
            <a:off x="2017713" y="5867400"/>
            <a:ext cx="2622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   $25		$100</a:t>
            </a:r>
          </a:p>
        </p:txBody>
      </p:sp>
      <p:sp>
        <p:nvSpPr>
          <p:cNvPr id="5144" name="Line 35"/>
          <p:cNvSpPr>
            <a:spLocks noChangeShapeType="1"/>
          </p:cNvSpPr>
          <p:nvPr/>
        </p:nvSpPr>
        <p:spPr bwMode="auto">
          <a:xfrm flipH="1">
            <a:off x="2398713" y="30480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5" name="Text Box 36"/>
          <p:cNvSpPr txBox="1">
            <a:spLocks noChangeArrowheads="1"/>
          </p:cNvSpPr>
          <p:nvPr/>
        </p:nvSpPr>
        <p:spPr bwMode="auto">
          <a:xfrm>
            <a:off x="2867819" y="2637038"/>
            <a:ext cx="2935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67% chance of losing</a:t>
            </a:r>
          </a:p>
        </p:txBody>
      </p:sp>
      <p:sp>
        <p:nvSpPr>
          <p:cNvPr id="27" name="Text Box 6">
            <a:extLst>
              <a:ext uri="{FF2B5EF4-FFF2-40B4-BE49-F238E27FC236}">
                <a16:creationId xmlns:a16="http://schemas.microsoft.com/office/drawing/2014/main" id="{240E779E-37C1-4A88-BEC7-3BE06EAF8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619" y="1811551"/>
            <a:ext cx="738188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1</a:t>
            </a:r>
          </a:p>
          <a:p>
            <a:r>
              <a:rPr lang="en-GB" altLang="en-US" sz="2400" b="1" dirty="0">
                <a:latin typeface="Calibri" pitchFamily="34" charset="0"/>
              </a:rPr>
              <a:t>.90</a:t>
            </a:r>
          </a:p>
          <a:p>
            <a:r>
              <a:rPr lang="en-GB" altLang="en-US" sz="2400" b="1" dirty="0">
                <a:latin typeface="Calibri" pitchFamily="34" charset="0"/>
              </a:rPr>
              <a:t>.80</a:t>
            </a:r>
          </a:p>
          <a:p>
            <a:r>
              <a:rPr lang="en-GB" altLang="en-US" sz="2400" b="1" dirty="0">
                <a:latin typeface="Calibri" pitchFamily="34" charset="0"/>
              </a:rPr>
              <a:t>.70</a:t>
            </a:r>
          </a:p>
          <a:p>
            <a:r>
              <a:rPr lang="en-GB" altLang="en-US" sz="2400" b="1" dirty="0">
                <a:latin typeface="Calibri" pitchFamily="34" charset="0"/>
              </a:rPr>
              <a:t>.60</a:t>
            </a:r>
          </a:p>
          <a:p>
            <a:r>
              <a:rPr lang="en-GB" altLang="en-US" sz="2400" b="1" dirty="0">
                <a:latin typeface="Calibri" pitchFamily="34" charset="0"/>
              </a:rPr>
              <a:t>.50</a:t>
            </a:r>
          </a:p>
          <a:p>
            <a:r>
              <a:rPr lang="en-GB" altLang="en-US" sz="2400" b="1" dirty="0">
                <a:latin typeface="Calibri" pitchFamily="34" charset="0"/>
              </a:rPr>
              <a:t>.40</a:t>
            </a:r>
          </a:p>
          <a:p>
            <a:r>
              <a:rPr lang="en-GB" altLang="en-US" sz="2400" b="1" dirty="0">
                <a:latin typeface="Calibri" pitchFamily="34" charset="0"/>
              </a:rPr>
              <a:t>.30</a:t>
            </a:r>
          </a:p>
          <a:p>
            <a:r>
              <a:rPr lang="en-GB" altLang="en-US" sz="2400" b="1" dirty="0">
                <a:latin typeface="Calibri" pitchFamily="34" charset="0"/>
              </a:rPr>
              <a:t>.20</a:t>
            </a:r>
          </a:p>
          <a:p>
            <a:r>
              <a:rPr lang="en-GB" altLang="en-US" sz="2400" b="1" dirty="0">
                <a:latin typeface="Calibri" pitchFamily="34" charset="0"/>
              </a:rPr>
              <a:t>.10</a:t>
            </a:r>
          </a:p>
          <a:p>
            <a:r>
              <a:rPr lang="en-GB" altLang="en-US" sz="2400" b="1" dirty="0">
                <a:latin typeface="Calibri" pitchFamily="34" charset="0"/>
              </a:rPr>
              <a:t>0</a:t>
            </a:r>
          </a:p>
        </p:txBody>
      </p:sp>
      <p:sp>
        <p:nvSpPr>
          <p:cNvPr id="28" name="Text Box 3">
            <a:extLst>
              <a:ext uri="{FF2B5EF4-FFF2-40B4-BE49-F238E27FC236}">
                <a16:creationId xmlns:a16="http://schemas.microsoft.com/office/drawing/2014/main" id="{DAC62CE4-A52B-4D06-BDB5-7342C492F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" y="1354351"/>
            <a:ext cx="1655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Probability</a:t>
            </a:r>
          </a:p>
        </p:txBody>
      </p:sp>
      <p:sp>
        <p:nvSpPr>
          <p:cNvPr id="29" name="Line 35">
            <a:extLst>
              <a:ext uri="{FF2B5EF4-FFF2-40B4-BE49-F238E27FC236}">
                <a16:creationId xmlns:a16="http://schemas.microsoft.com/office/drawing/2014/main" id="{03A4194E-76E9-44B6-806D-662AF46941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0663" y="4156075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4F363B-1FF0-40F9-BA0F-3042A65FFD2A}"/>
              </a:ext>
            </a:extLst>
          </p:cNvPr>
          <p:cNvSpPr/>
          <p:nvPr/>
        </p:nvSpPr>
        <p:spPr>
          <a:xfrm>
            <a:off x="2895600" y="1603376"/>
            <a:ext cx="557491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en-US" sz="2400" b="1" dirty="0">
                <a:latin typeface="Calibri" pitchFamily="34" charset="0"/>
              </a:rPr>
              <a:t>EV = (0.67)($25) + (0.33)($100) = $49.75 </a:t>
            </a:r>
          </a:p>
        </p:txBody>
      </p:sp>
    </p:spTree>
    <p:extLst>
      <p:ext uri="{BB962C8B-B14F-4D97-AF65-F5344CB8AC3E}">
        <p14:creationId xmlns:p14="http://schemas.microsoft.com/office/powerpoint/2010/main" val="3786061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5E23DA-7E00-4452-AF46-340DED6DD7D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7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1238250" y="1752600"/>
            <a:ext cx="66675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The </a:t>
            </a:r>
            <a:r>
              <a:rPr lang="en-US" altLang="en-US" sz="2400" b="1" dirty="0">
                <a:latin typeface="Calibri" pitchFamily="34" charset="0"/>
              </a:rPr>
              <a:t>variance</a:t>
            </a:r>
            <a:r>
              <a:rPr lang="en-US" altLang="en-US" sz="2400" dirty="0">
                <a:latin typeface="Calibri" pitchFamily="34" charset="0"/>
              </a:rPr>
              <a:t> of a lottery is a measure of the lottery's riskiness.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Var[X] = E[X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r>
              <a:rPr lang="en-US" altLang="en-US" sz="2400" dirty="0">
                <a:latin typeface="Calibri" pitchFamily="34" charset="0"/>
              </a:rPr>
              <a:t>] – (E[X])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endParaRPr lang="en-US" altLang="en-US" sz="2400" dirty="0">
              <a:latin typeface="Calibri" pitchFamily="34" charset="0"/>
            </a:endParaRP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Var[X] = (x – E[X])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r>
              <a:rPr lang="en-US" altLang="en-US" sz="2400" dirty="0">
                <a:latin typeface="Calibri" pitchFamily="34" charset="0"/>
              </a:rPr>
              <a:t> ∙ </a:t>
            </a:r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(X = x)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</a:t>
            </a:r>
            <a:r>
              <a:rPr lang="en-US" altLang="en-US" sz="2400" b="1" dirty="0">
                <a:latin typeface="Calibri" pitchFamily="34" charset="0"/>
              </a:rPr>
              <a:t>standard deviation </a:t>
            </a:r>
            <a:r>
              <a:rPr lang="en-US" altLang="en-US" sz="2400" dirty="0">
                <a:latin typeface="Calibri" pitchFamily="34" charset="0"/>
              </a:rPr>
              <a:t>of a lottery is the square root of the variance. It is an alternative measure of risk.</a:t>
            </a:r>
          </a:p>
        </p:txBody>
      </p:sp>
      <p:sp>
        <p:nvSpPr>
          <p:cNvPr id="777229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Variance &amp; Standard Deviation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5E23DA-7E00-4452-AF46-340DED6DD7D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8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7229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Example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F0EC7F0-3B0E-4B97-B394-095DE205F4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627329"/>
              </p:ext>
            </p:extLst>
          </p:nvPr>
        </p:nvGraphicFramePr>
        <p:xfrm>
          <a:off x="1524000" y="1524000"/>
          <a:ext cx="6096000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90679016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217709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9018876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5659404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179024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X = x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0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1 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2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3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7761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/>
                        <a:t>Pr</a:t>
                      </a:r>
                      <a:r>
                        <a:rPr lang="en-US" sz="2400" dirty="0"/>
                        <a:t>(X = x)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0.1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0.2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0.4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0.3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56226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E8EAEE9-6222-479D-B895-D72030E908AA}"/>
              </a:ext>
            </a:extLst>
          </p:cNvPr>
          <p:cNvSpPr txBox="1"/>
          <p:nvPr/>
        </p:nvSpPr>
        <p:spPr>
          <a:xfrm>
            <a:off x="533400" y="2689215"/>
            <a:ext cx="8305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E[X] </a:t>
            </a:r>
            <a:r>
              <a:rPr lang="en-US" sz="2400" dirty="0">
                <a:latin typeface="+mj-lt"/>
              </a:rPr>
              <a:t>= 0(0.1) + 1(0.2) + 2(0.4) + 3(0.3) = 1.9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Var[X]	= (x – E[X])</a:t>
            </a:r>
            <a:r>
              <a:rPr lang="en-US" sz="2400" b="1" baseline="30000" dirty="0">
                <a:latin typeface="+mj-lt"/>
              </a:rPr>
              <a:t>2</a:t>
            </a:r>
            <a:r>
              <a:rPr lang="en-US" sz="2400" b="1" dirty="0">
                <a:latin typeface="+mj-lt"/>
              </a:rPr>
              <a:t> ∙ </a:t>
            </a:r>
            <a:r>
              <a:rPr lang="en-US" sz="2400" b="1" dirty="0" err="1">
                <a:latin typeface="+mj-lt"/>
              </a:rPr>
              <a:t>Pr</a:t>
            </a:r>
            <a:r>
              <a:rPr lang="en-US" sz="2400" b="1" dirty="0">
                <a:latin typeface="+mj-lt"/>
              </a:rPr>
              <a:t>(X = x)</a:t>
            </a:r>
          </a:p>
          <a:p>
            <a:r>
              <a:rPr lang="en-US" sz="2400" dirty="0">
                <a:latin typeface="+mj-lt"/>
              </a:rPr>
              <a:t>	= (0.1)(0–1.9)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(0.2)(1–1.9)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(0.4)(2–1.9)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(0.3)(3–1.9)</a:t>
            </a:r>
            <a:endParaRPr lang="en-US" sz="2400" baseline="30000" dirty="0">
              <a:latin typeface="+mj-lt"/>
            </a:endParaRPr>
          </a:p>
          <a:p>
            <a:r>
              <a:rPr lang="en-US" sz="2400" dirty="0">
                <a:latin typeface="+mj-lt"/>
              </a:rPr>
              <a:t>	= 0.89</a:t>
            </a:r>
          </a:p>
          <a:p>
            <a:endParaRPr lang="en-US" sz="2400" dirty="0">
              <a:latin typeface="+mj-lt"/>
            </a:endParaRPr>
          </a:p>
          <a:p>
            <a:r>
              <a:rPr lang="en-US" altLang="en-US" sz="2400" b="1" dirty="0">
                <a:latin typeface="+mj-lt"/>
              </a:rPr>
              <a:t>Var[X]	= E[X</a:t>
            </a:r>
            <a:r>
              <a:rPr lang="en-US" altLang="en-US" sz="2400" b="1" baseline="30000" dirty="0">
                <a:latin typeface="+mj-lt"/>
              </a:rPr>
              <a:t>2</a:t>
            </a:r>
            <a:r>
              <a:rPr lang="en-US" altLang="en-US" sz="2400" b="1" dirty="0">
                <a:latin typeface="+mj-lt"/>
              </a:rPr>
              <a:t>] – (E[X])</a:t>
            </a:r>
            <a:r>
              <a:rPr lang="en-US" altLang="en-US" sz="2400" b="1" baseline="30000" dirty="0">
                <a:latin typeface="+mj-lt"/>
              </a:rPr>
              <a:t>2</a:t>
            </a:r>
            <a:endParaRPr lang="en-US" altLang="en-US" sz="2400" b="1" dirty="0">
              <a:latin typeface="+mj-lt"/>
            </a:endParaRPr>
          </a:p>
          <a:p>
            <a:r>
              <a:rPr lang="en-US" sz="2400" dirty="0">
                <a:latin typeface="+mj-lt"/>
              </a:rPr>
              <a:t>E[X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]	= (0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)(0.1) + (1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)(0.2) + (2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)(0.4) + (3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)(0.3) = 4.5</a:t>
            </a:r>
          </a:p>
          <a:p>
            <a:r>
              <a:rPr lang="en-US" altLang="en-US" sz="2400" dirty="0">
                <a:latin typeface="+mj-lt"/>
              </a:rPr>
              <a:t>Var[X] </a:t>
            </a:r>
            <a:r>
              <a:rPr lang="en-US" sz="2400" dirty="0">
                <a:latin typeface="+mj-lt"/>
              </a:rPr>
              <a:t>	= 4.5 – 1.9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= 0.89</a:t>
            </a:r>
          </a:p>
        </p:txBody>
      </p:sp>
    </p:spTree>
    <p:extLst>
      <p:ext uri="{BB962C8B-B14F-4D97-AF65-F5344CB8AC3E}">
        <p14:creationId xmlns:p14="http://schemas.microsoft.com/office/powerpoint/2010/main" val="1556570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286A65-3151-4348-8552-B9776CAFD3B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9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23" name="Rectangle 13"/>
          <p:cNvSpPr>
            <a:spLocks noChangeArrowheads="1"/>
          </p:cNvSpPr>
          <p:nvPr/>
        </p:nvSpPr>
        <p:spPr bwMode="auto">
          <a:xfrm>
            <a:off x="609600" y="2311290"/>
            <a:ext cx="8248095" cy="378565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risk preferences can be classified as follows: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prefers a sure thing to a lottery with the same expected value is </a:t>
            </a:r>
            <a:r>
              <a:rPr lang="en-US" altLang="en-US" sz="2400" b="1" dirty="0">
                <a:latin typeface="Calibri" pitchFamily="34" charset="0"/>
              </a:rPr>
              <a:t>risk-averse.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is indifferent about a sure thing or a lottery with the same expected value is </a:t>
            </a:r>
            <a:r>
              <a:rPr lang="en-US" altLang="en-US" sz="2400" b="1" dirty="0">
                <a:latin typeface="Calibri" pitchFamily="34" charset="0"/>
              </a:rPr>
              <a:t>risk-neutral.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prefers a lottery to a sure thing that equals the expected value of the lottery is </a:t>
            </a:r>
            <a:r>
              <a:rPr lang="en-US" altLang="en-US" sz="2400" b="1" dirty="0">
                <a:latin typeface="Calibri" pitchFamily="34" charset="0"/>
              </a:rPr>
              <a:t>risk-loving.</a:t>
            </a:r>
            <a:endParaRPr lang="en-US" altLang="en-US" sz="2400" dirty="0">
              <a:latin typeface="Calibri" pitchFamily="34" charset="0"/>
            </a:endParaRPr>
          </a:p>
        </p:txBody>
      </p:sp>
      <p:sp>
        <p:nvSpPr>
          <p:cNvPr id="783374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Preferences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325" name="Rectangle 15"/>
          <p:cNvSpPr>
            <a:spLocks noChangeArrowheads="1"/>
          </p:cNvSpPr>
          <p:nvPr/>
        </p:nvSpPr>
        <p:spPr bwMode="auto">
          <a:xfrm>
            <a:off x="2744787" y="1374774"/>
            <a:ext cx="3654425" cy="6771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dirty="0">
                <a:solidFill>
                  <a:srgbClr val="000066"/>
                </a:solidFill>
                <a:latin typeface="Calibri" pitchFamily="34" charset="0"/>
              </a:rPr>
              <a:t>Notes: </a:t>
            </a:r>
          </a:p>
          <a:p>
            <a:pPr eaLnBrk="1" hangingPunct="1">
              <a:buFontTx/>
              <a:buChar char="•"/>
            </a:pPr>
            <a:r>
              <a:rPr lang="en-US" altLang="en-US" dirty="0">
                <a:latin typeface="Calibri" pitchFamily="34" charset="0"/>
              </a:rPr>
              <a:t> Utility as a function of income only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10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Risk-Averse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11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Risk-Neutral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238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12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Risk-Loving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590</Words>
  <Application>Microsoft Office PowerPoint</Application>
  <PresentationFormat>On-screen Show (4:3)</PresentationFormat>
  <Paragraphs>131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80</cp:revision>
  <dcterms:created xsi:type="dcterms:W3CDTF">2010-03-18T15:11:55Z</dcterms:created>
  <dcterms:modified xsi:type="dcterms:W3CDTF">2019-09-10T20:47:22Z</dcterms:modified>
</cp:coreProperties>
</file>