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1"/>
  </p:notesMasterIdLst>
  <p:sldIdLst>
    <p:sldId id="259" r:id="rId2"/>
    <p:sldId id="261" r:id="rId3"/>
    <p:sldId id="290" r:id="rId4"/>
    <p:sldId id="260" r:id="rId5"/>
    <p:sldId id="293" r:id="rId6"/>
    <p:sldId id="292" r:id="rId7"/>
    <p:sldId id="286" r:id="rId8"/>
    <p:sldId id="285" r:id="rId9"/>
    <p:sldId id="291" r:id="rId10"/>
    <p:sldId id="262" r:id="rId11"/>
    <p:sldId id="287" r:id="rId12"/>
    <p:sldId id="281" r:id="rId13"/>
    <p:sldId id="283" r:id="rId14"/>
    <p:sldId id="284" r:id="rId15"/>
    <p:sldId id="264" r:id="rId16"/>
    <p:sldId id="265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8" r:id="rId26"/>
    <p:sldId id="268" r:id="rId27"/>
    <p:sldId id="269" r:id="rId28"/>
    <p:sldId id="270" r:id="rId29"/>
    <p:sldId id="289" r:id="rId30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29" autoAdjust="0"/>
    <p:restoredTop sz="92789" autoAdjust="0"/>
  </p:normalViewPr>
  <p:slideViewPr>
    <p:cSldViewPr snapToGrid="0" snapToObjects="1">
      <p:cViewPr varScale="1">
        <p:scale>
          <a:sx n="132" d="100"/>
          <a:sy n="132" d="100"/>
        </p:scale>
        <p:origin x="-13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notesMaster" Target="notesMasters/notesMaster1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EA8F862-BA8B-49CD-8F55-4A7CD26994C8}" type="datetimeFigureOut">
              <a:rPr lang="en-US"/>
              <a:pPr>
                <a:defRPr/>
              </a:pPr>
              <a:t>9/19/17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AB9313F-ABE4-42FA-BAFC-6A586E43B95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3935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05886-13B7-4D7D-899D-262F86BE3FE6}" type="datetimeFigureOut">
              <a:rPr lang="en-US"/>
              <a:pPr>
                <a:defRPr/>
              </a:pPr>
              <a:t>9/19/17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067E6-26AE-4048-9941-CBFAF792880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9114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07C2A-113E-4160-9923-A48F95126EF5}" type="datetimeFigureOut">
              <a:rPr lang="en-US"/>
              <a:pPr>
                <a:defRPr/>
              </a:pPr>
              <a:t>9/19/17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36C0B-BB44-4F95-B638-A1F7744DD81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9532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C896D-7EDF-4ADC-ABB6-622CB80F8FDC}" type="datetimeFigureOut">
              <a:rPr lang="en-US"/>
              <a:pPr>
                <a:defRPr/>
              </a:pPr>
              <a:t>9/19/17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3D630-1607-440A-A6A0-F7B40B0D6F8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5422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45D81-EC7F-4AB7-A4B7-B74BB44670C5}" type="datetimeFigureOut">
              <a:rPr lang="en-US"/>
              <a:pPr>
                <a:defRPr/>
              </a:pPr>
              <a:t>9/19/17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250A9-82ED-4750-B87E-1CF5439927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0529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5A3DA-71CB-4703-8947-F10DD910692A}" type="datetimeFigureOut">
              <a:rPr lang="en-US"/>
              <a:pPr>
                <a:defRPr/>
              </a:pPr>
              <a:t>9/19/17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A83DA-8739-402A-8A3B-7FDDC1AAFC0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35556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AFC6C-D234-4B95-8572-E8AD9F526C7B}" type="datetimeFigureOut">
              <a:rPr lang="en-US"/>
              <a:pPr>
                <a:defRPr/>
              </a:pPr>
              <a:t>9/19/17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C11C4-C2E6-4148-A478-D90ED7D3EA2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28383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C5101-8005-4FF9-875B-162B27FF63F1}" type="datetimeFigureOut">
              <a:rPr lang="en-US"/>
              <a:pPr>
                <a:defRPr/>
              </a:pPr>
              <a:t>9/19/17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24577-9ECC-4981-A80D-0D4A62EB677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5252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ED48D-753B-48E3-9C47-3F95C9D729D1}" type="datetimeFigureOut">
              <a:rPr lang="en-US"/>
              <a:pPr>
                <a:defRPr/>
              </a:pPr>
              <a:t>9/19/17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65E5A-14B2-4701-A0FB-7CCBE36A7C0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5018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DFB69-9AFB-4379-9BCF-E16ED5B56C2E}" type="datetimeFigureOut">
              <a:rPr lang="en-US"/>
              <a:pPr>
                <a:defRPr/>
              </a:pPr>
              <a:t>9/19/17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89001-7E91-4100-BBD3-39029D63F36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1312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7FE7C-E52F-4A0D-BFDF-465BA94631D2}" type="datetimeFigureOut">
              <a:rPr lang="en-US"/>
              <a:pPr>
                <a:defRPr/>
              </a:pPr>
              <a:t>9/19/17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9A3A1-EEC2-4AE3-9DAC-69A433D7B93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09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DE1BA-FAA2-4230-ABC4-D6F6B2435992}" type="datetimeFigureOut">
              <a:rPr lang="en-US"/>
              <a:pPr>
                <a:defRPr/>
              </a:pPr>
              <a:t>9/19/17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F8CFE-A9FE-4319-8E32-CFDA2FFA8F5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7401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C64E6F2-2E8B-41FD-A265-6703AE3437BD}" type="datetimeFigureOut">
              <a:rPr lang="en-US"/>
              <a:pPr>
                <a:defRPr/>
              </a:pPr>
              <a:t>9/19/17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7C76C51-A09A-41B0-9915-8E323E497EE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>
          <a:xfrm>
            <a:off x="685800" y="1653015"/>
            <a:ext cx="7772400" cy="1470025"/>
          </a:xfrm>
        </p:spPr>
        <p:txBody>
          <a:bodyPr/>
          <a:lstStyle/>
          <a:p>
            <a:pPr eaLnBrk="1" hangingPunct="1"/>
            <a:r>
              <a:rPr lang="en-US" altLang="en-US" dirty="0"/>
              <a:t/>
            </a:r>
            <a:br>
              <a:rPr lang="en-US" altLang="en-US" dirty="0"/>
            </a:br>
            <a:r>
              <a:rPr lang="en-US" altLang="en-US" dirty="0" smtClean="0"/>
              <a:t>Labor: </a:t>
            </a:r>
            <a:br>
              <a:rPr lang="en-US" altLang="en-US" dirty="0" smtClean="0"/>
            </a:br>
            <a:r>
              <a:rPr lang="en-US" altLang="en-US" sz="3200" dirty="0" smtClean="0"/>
              <a:t>Education/Skills </a:t>
            </a:r>
            <a:r>
              <a:rPr lang="en-US" altLang="en-US" sz="3200" dirty="0"/>
              <a:t>and Wages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/>
              <a:t>Lecture 6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/>
              <a:t>EE 482 – Dr. Paul Vandenberg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/>
              <a:t>Semester 1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en-US" dirty="0" smtClean="0"/>
              <a:t>2017</a:t>
            </a:r>
            <a:endParaRPr lang="en-US" dirty="0"/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/>
              <a:t>Faculty of Economics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dirty="0" err="1"/>
              <a:t>Thammasat</a:t>
            </a:r>
            <a:r>
              <a:rPr lang="en-US" dirty="0"/>
              <a:t> University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Non controversial</a:t>
            </a:r>
            <a:endParaRPr lang="en-US" altLang="en-US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sz="2400" dirty="0"/>
              <a:t>Probably least controversial </a:t>
            </a:r>
            <a:r>
              <a:rPr lang="en-CA" altLang="en-US" sz="2400" dirty="0" smtClean="0"/>
              <a:t>aspect of IP</a:t>
            </a:r>
          </a:p>
          <a:p>
            <a:pPr eaLnBrk="1" hangingPunct="1"/>
            <a:endParaRPr lang="en-CA" altLang="en-US" sz="2400" dirty="0"/>
          </a:p>
          <a:p>
            <a:pPr lvl="1" eaLnBrk="1" hangingPunct="1"/>
            <a:r>
              <a:rPr lang="en-CA" altLang="en-US" sz="2400" dirty="0" smtClean="0"/>
              <a:t>Industry needs labour</a:t>
            </a:r>
          </a:p>
          <a:p>
            <a:pPr lvl="2" eaLnBrk="1" hangingPunct="1"/>
            <a:r>
              <a:rPr lang="en-CA" altLang="en-US" dirty="0" smtClean="0"/>
              <a:t>Low-wage labour can attract FDI</a:t>
            </a:r>
          </a:p>
          <a:p>
            <a:pPr lvl="2" eaLnBrk="1" hangingPunct="1"/>
            <a:r>
              <a:rPr lang="en-CA" altLang="en-US" dirty="0" smtClean="0"/>
              <a:t>Educated/skilled </a:t>
            </a:r>
            <a:r>
              <a:rPr lang="en-CA" altLang="en-US" dirty="0" err="1" smtClean="0"/>
              <a:t>labor</a:t>
            </a:r>
            <a:r>
              <a:rPr lang="en-CA" altLang="en-US" dirty="0" smtClean="0"/>
              <a:t> needed for industrial upgrading</a:t>
            </a:r>
          </a:p>
          <a:p>
            <a:pPr lvl="2" eaLnBrk="1" hangingPunct="1"/>
            <a:endParaRPr lang="en-CA" altLang="en-US" dirty="0"/>
          </a:p>
          <a:p>
            <a:pPr lvl="1" eaLnBrk="1" hangingPunct="1"/>
            <a:r>
              <a:rPr lang="en-CA" altLang="en-US" sz="2400" dirty="0" smtClean="0"/>
              <a:t>Education/training has acceptance as a </a:t>
            </a:r>
            <a:r>
              <a:rPr lang="en-CA" altLang="en-US" sz="2400" dirty="0"/>
              <a:t>public </a:t>
            </a:r>
            <a:r>
              <a:rPr lang="en-CA" altLang="en-US" sz="2400" dirty="0" smtClean="0"/>
              <a:t>good</a:t>
            </a:r>
          </a:p>
          <a:p>
            <a:pPr lvl="2" eaLnBrk="1" hangingPunct="1"/>
            <a:r>
              <a:rPr lang="en-CA" altLang="en-US" dirty="0" smtClean="0"/>
              <a:t>Primary, secondary and tertiary education</a:t>
            </a:r>
          </a:p>
          <a:p>
            <a:pPr lvl="2" eaLnBrk="1" hangingPunct="1"/>
            <a:r>
              <a:rPr lang="en-CA" altLang="en-US" dirty="0" smtClean="0"/>
              <a:t>TVET: Technical and vocational education and training</a:t>
            </a:r>
          </a:p>
          <a:p>
            <a:pPr lvl="3" eaLnBrk="1" hangingPunct="1"/>
            <a:r>
              <a:rPr lang="en-CA" altLang="en-US" sz="2400" dirty="0" smtClean="0"/>
              <a:t>Called ‘skills’ or ‘</a:t>
            </a:r>
            <a:r>
              <a:rPr lang="en-CA" altLang="en-US" sz="2400" dirty="0" smtClean="0"/>
              <a:t>vocational training’</a:t>
            </a:r>
            <a:endParaRPr lang="en-CA" altLang="en-US" sz="2400" dirty="0" smtClean="0"/>
          </a:p>
          <a:p>
            <a:pPr lvl="3" eaLnBrk="1" hangingPunct="1"/>
            <a:r>
              <a:rPr lang="en-CA" altLang="en-US" sz="2400" dirty="0"/>
              <a:t>P</a:t>
            </a:r>
            <a:r>
              <a:rPr lang="en-CA" altLang="en-US" sz="2400" dirty="0" smtClean="0"/>
              <a:t>ractical and job relevant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22313" y="2077138"/>
            <a:ext cx="7772400" cy="1362075"/>
          </a:xfrm>
        </p:spPr>
        <p:txBody>
          <a:bodyPr/>
          <a:lstStyle/>
          <a:p>
            <a:pPr algn="ctr"/>
            <a:r>
              <a:rPr lang="en-US" dirty="0" smtClean="0"/>
              <a:t>1. Wages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430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Low-cost labor</a:t>
            </a:r>
            <a:endParaRPr lang="en-US" altLang="en-US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/>
          <a:lstStyle/>
          <a:p>
            <a:pPr eaLnBrk="1" hangingPunct="1">
              <a:buFont typeface="Arial"/>
              <a:buChar char="•"/>
            </a:pPr>
            <a:r>
              <a:rPr lang="en-CA" altLang="en-US" sz="2400" dirty="0" smtClean="0"/>
              <a:t>Domestic firms</a:t>
            </a:r>
            <a:endParaRPr lang="en-CA" altLang="en-US" sz="2400" dirty="0"/>
          </a:p>
          <a:p>
            <a:pPr lvl="1" eaLnBrk="1" hangingPunct="1"/>
            <a:r>
              <a:rPr lang="en-CA" altLang="en-US" sz="2400" dirty="0" smtClean="0"/>
              <a:t>Source of comparative advantage</a:t>
            </a:r>
          </a:p>
          <a:p>
            <a:pPr lvl="1" eaLnBrk="1" hangingPunct="1"/>
            <a:r>
              <a:rPr lang="en-CA" altLang="en-US" sz="2400" dirty="0"/>
              <a:t>F</a:t>
            </a:r>
            <a:r>
              <a:rPr lang="en-CA" altLang="en-US" sz="2400" dirty="0" smtClean="0"/>
              <a:t>irst stage of industrialization</a:t>
            </a:r>
          </a:p>
          <a:p>
            <a:pPr lvl="2" eaLnBrk="1" hangingPunct="1"/>
            <a:r>
              <a:rPr lang="en-CA" altLang="en-US" sz="2000" dirty="0" smtClean="0"/>
              <a:t>Labour</a:t>
            </a:r>
            <a:r>
              <a:rPr lang="en-CA" altLang="en-US" sz="2000" dirty="0"/>
              <a:t>-intensive </a:t>
            </a:r>
            <a:r>
              <a:rPr lang="en-CA" altLang="en-US" sz="2000" dirty="0" smtClean="0"/>
              <a:t>sectors</a:t>
            </a:r>
          </a:p>
          <a:p>
            <a:pPr lvl="2" eaLnBrk="1" hangingPunct="1"/>
            <a:r>
              <a:rPr lang="en-CA" altLang="en-US" sz="2000" dirty="0" smtClean="0"/>
              <a:t>Low technology, </a:t>
            </a:r>
            <a:r>
              <a:rPr lang="en-CA" altLang="en-US" sz="2000" dirty="0"/>
              <a:t>l</a:t>
            </a:r>
            <a:r>
              <a:rPr lang="en-CA" altLang="en-US" sz="2000" dirty="0" smtClean="0"/>
              <a:t>ow wages</a:t>
            </a:r>
          </a:p>
          <a:p>
            <a:pPr lvl="2" eaLnBrk="1" hangingPunct="1"/>
            <a:r>
              <a:rPr lang="en-CA" altLang="en-US" sz="2000" dirty="0" smtClean="0"/>
              <a:t>Low skilled or unskilled labour</a:t>
            </a:r>
          </a:p>
          <a:p>
            <a:pPr lvl="2" eaLnBrk="1" hangingPunct="1"/>
            <a:r>
              <a:rPr lang="en-CA" altLang="en-US" sz="2000" dirty="0" smtClean="0"/>
              <a:t>Garments is typical examples, also assembly </a:t>
            </a:r>
            <a:endParaRPr lang="en-CA" altLang="en-US" sz="2400" dirty="0"/>
          </a:p>
          <a:p>
            <a:pPr eaLnBrk="1" hangingPunct="1"/>
            <a:r>
              <a:rPr lang="en-CA" altLang="en-US" sz="2400" dirty="0" smtClean="0"/>
              <a:t>FDI and Outsourcing</a:t>
            </a:r>
          </a:p>
          <a:p>
            <a:pPr lvl="1" eaLnBrk="1" hangingPunct="1"/>
            <a:r>
              <a:rPr lang="en-CA" altLang="en-US" sz="2400" dirty="0" smtClean="0"/>
              <a:t> “Move” industry from high- </a:t>
            </a:r>
            <a:r>
              <a:rPr lang="en-CA" altLang="en-US" sz="2400" dirty="0"/>
              <a:t>to </a:t>
            </a:r>
            <a:r>
              <a:rPr lang="en-CA" altLang="en-US" sz="2400" dirty="0" smtClean="0"/>
              <a:t>low/middle-</a:t>
            </a:r>
            <a:r>
              <a:rPr lang="en-CA" altLang="en-US" sz="2400" dirty="0"/>
              <a:t>income </a:t>
            </a:r>
            <a:r>
              <a:rPr lang="en-CA" altLang="en-US" sz="2400" dirty="0" smtClean="0"/>
              <a:t>countries</a:t>
            </a:r>
          </a:p>
          <a:p>
            <a:pPr lvl="2" eaLnBrk="1" hangingPunct="1"/>
            <a:r>
              <a:rPr lang="en-CA" altLang="en-US" dirty="0" smtClean="0"/>
              <a:t>FDI model: Set up factory abroad</a:t>
            </a:r>
          </a:p>
          <a:p>
            <a:pPr lvl="2" eaLnBrk="1" hangingPunct="1"/>
            <a:r>
              <a:rPr lang="en-CA" altLang="en-US" dirty="0" smtClean="0"/>
              <a:t>Outsource existing production to company abroad</a:t>
            </a:r>
          </a:p>
          <a:p>
            <a:pPr lvl="2" eaLnBrk="1" hangingPunct="1"/>
            <a:r>
              <a:rPr lang="en-CA" altLang="en-US" dirty="0" smtClean="0"/>
              <a:t>Outsource to company abroad from the start</a:t>
            </a:r>
          </a:p>
          <a:p>
            <a:pPr marL="914400" lvl="2" indent="0" eaLnBrk="1" hangingPunct="1">
              <a:buNone/>
            </a:pPr>
            <a:endParaRPr lang="en-CA" altLang="en-US" dirty="0"/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Reasons for Offshoring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Move production out of company’s home country</a:t>
            </a:r>
          </a:p>
          <a:p>
            <a:r>
              <a:rPr lang="en-US" dirty="0" smtClean="0"/>
              <a:t>Various reasons:</a:t>
            </a:r>
          </a:p>
          <a:p>
            <a:pPr lvl="1"/>
            <a:r>
              <a:rPr lang="en-US" dirty="0" smtClean="0"/>
              <a:t>Closer to market</a:t>
            </a:r>
          </a:p>
          <a:p>
            <a:pPr lvl="1"/>
            <a:r>
              <a:rPr lang="en-US" dirty="0" smtClean="0"/>
              <a:t>Closer to resources (minerals, etc.)</a:t>
            </a:r>
          </a:p>
          <a:p>
            <a:pPr lvl="1"/>
            <a:r>
              <a:rPr lang="en-US" b="1" dirty="0" smtClean="0"/>
              <a:t>Low-cost labor </a:t>
            </a:r>
          </a:p>
          <a:p>
            <a:pPr lvl="1"/>
            <a:r>
              <a:rPr lang="en-US" b="1" dirty="0" smtClean="0"/>
              <a:t>Low-cost skilled labor</a:t>
            </a:r>
          </a:p>
          <a:p>
            <a:pPr lvl="1"/>
            <a:r>
              <a:rPr lang="en-US" dirty="0" smtClean="0"/>
              <a:t>Low cost of other inputs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444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76911" y="907078"/>
            <a:ext cx="2005209" cy="1470425"/>
          </a:xfrm>
          <a:prstGeom prst="ellipse">
            <a:avLst/>
          </a:prstGeom>
          <a:solidFill>
            <a:srgbClr val="17375E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Company X: Factory in Japan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276911" y="3415209"/>
            <a:ext cx="2005209" cy="1523496"/>
          </a:xfrm>
          <a:prstGeom prst="ellipse">
            <a:avLst/>
          </a:prstGeom>
          <a:solidFill>
            <a:srgbClr val="3366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Company Y:</a:t>
            </a:r>
          </a:p>
          <a:p>
            <a:pPr algn="ctr"/>
            <a:r>
              <a:rPr lang="en-US" dirty="0" smtClean="0"/>
              <a:t>Factory in US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6025181" y="907078"/>
            <a:ext cx="2091147" cy="1470425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40000"/>
                <a:lumOff val="60000"/>
                <a:alpha val="4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Sets up its own factory in Thailand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6025182" y="5241964"/>
            <a:ext cx="2091147" cy="1353367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Contracts Company M in  Viet Nam to produce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347112" y="1457625"/>
            <a:ext cx="2055070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May close factory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2347112" y="3962505"/>
            <a:ext cx="2055070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May close factory</a:t>
            </a:r>
            <a:endParaRPr lang="en-US" sz="1600" dirty="0"/>
          </a:p>
        </p:txBody>
      </p:sp>
      <p:sp>
        <p:nvSpPr>
          <p:cNvPr id="10" name="Oval 9"/>
          <p:cNvSpPr/>
          <p:nvPr/>
        </p:nvSpPr>
        <p:spPr>
          <a:xfrm>
            <a:off x="276911" y="5071836"/>
            <a:ext cx="2033856" cy="1523496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(New) Company Z: Europe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347112" y="5639369"/>
            <a:ext cx="2055070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600" dirty="0" smtClean="0"/>
              <a:t>No factory in Europe</a:t>
            </a:r>
          </a:p>
        </p:txBody>
      </p:sp>
      <p:sp>
        <p:nvSpPr>
          <p:cNvPr id="12" name="Oval 11"/>
          <p:cNvSpPr/>
          <p:nvPr/>
        </p:nvSpPr>
        <p:spPr>
          <a:xfrm>
            <a:off x="6025182" y="3415209"/>
            <a:ext cx="2091147" cy="152349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Contracts Company N </a:t>
            </a:r>
          </a:p>
          <a:p>
            <a:pPr algn="ctr"/>
            <a:r>
              <a:rPr lang="en-US" dirty="0"/>
              <a:t>i</a:t>
            </a:r>
            <a:r>
              <a:rPr lang="en-US" dirty="0" smtClean="0"/>
              <a:t>n China </a:t>
            </a:r>
          </a:p>
          <a:p>
            <a:pPr algn="ctr"/>
            <a:r>
              <a:rPr lang="en-US" dirty="0" smtClean="0"/>
              <a:t>to produce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76911" y="246920"/>
            <a:ext cx="1604225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FDI Model</a:t>
            </a:r>
            <a:endParaRPr lang="en-US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278978" y="2787117"/>
            <a:ext cx="365483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Outsourcing Models</a:t>
            </a:r>
            <a:endParaRPr lang="en-US" sz="2400" dirty="0"/>
          </a:p>
        </p:txBody>
      </p:sp>
      <p:sp>
        <p:nvSpPr>
          <p:cNvPr id="15" name="Right Arrow 14"/>
          <p:cNvSpPr/>
          <p:nvPr/>
        </p:nvSpPr>
        <p:spPr>
          <a:xfrm>
            <a:off x="4774312" y="1342325"/>
            <a:ext cx="978408" cy="48463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Arrow 15"/>
          <p:cNvSpPr/>
          <p:nvPr/>
        </p:nvSpPr>
        <p:spPr>
          <a:xfrm>
            <a:off x="4855423" y="3892620"/>
            <a:ext cx="978408" cy="48463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Arrow 16"/>
          <p:cNvSpPr/>
          <p:nvPr/>
        </p:nvSpPr>
        <p:spPr>
          <a:xfrm>
            <a:off x="4855423" y="5569112"/>
            <a:ext cx="978408" cy="48463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1090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Where are wages highest for a manufacturing worker and for a manufacturing engineer?</a:t>
            </a:r>
          </a:p>
          <a:p>
            <a:pPr lvl="1"/>
            <a:r>
              <a:rPr lang="en-CA" dirty="0"/>
              <a:t>Indonesia</a:t>
            </a:r>
          </a:p>
          <a:p>
            <a:pPr lvl="1"/>
            <a:r>
              <a:rPr lang="en-CA" dirty="0"/>
              <a:t>Thailand</a:t>
            </a:r>
          </a:p>
          <a:p>
            <a:pPr lvl="1"/>
            <a:r>
              <a:rPr lang="en-CA" dirty="0"/>
              <a:t>Malaysia</a:t>
            </a:r>
          </a:p>
          <a:p>
            <a:pPr lvl="1"/>
            <a:r>
              <a:rPr lang="en-CA" dirty="0"/>
              <a:t>China</a:t>
            </a:r>
          </a:p>
          <a:p>
            <a:endParaRPr lang="en-CA" dirty="0"/>
          </a:p>
          <a:p>
            <a:r>
              <a:rPr lang="en-CA" dirty="0"/>
              <a:t>Rank them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290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Wages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9266318"/>
              </p:ext>
            </p:extLst>
          </p:nvPr>
        </p:nvGraphicFramePr>
        <p:xfrm>
          <a:off x="457200" y="1600200"/>
          <a:ext cx="8229600" cy="4251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xmlns="" val="378834556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37192543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170237094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40380710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Annual salary</a:t>
                      </a:r>
                    </a:p>
                    <a:p>
                      <a:pPr algn="ctr"/>
                      <a:r>
                        <a:rPr lang="en-CA" dirty="0"/>
                        <a:t>Manufacturing</a:t>
                      </a:r>
                      <a:r>
                        <a:rPr lang="en-CA" baseline="0" dirty="0"/>
                        <a:t> worker (US$)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Annual salary</a:t>
                      </a:r>
                    </a:p>
                    <a:p>
                      <a:pPr algn="ctr"/>
                      <a:r>
                        <a:rPr lang="en-CA" dirty="0"/>
                        <a:t>Engineer (US$)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Bonus</a:t>
                      </a:r>
                    </a:p>
                    <a:p>
                      <a:pPr algn="ctr"/>
                      <a:r>
                        <a:rPr lang="en-CA" dirty="0"/>
                        <a:t>(months of salary)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18312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4.2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24700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Hong Kong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27,000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1.6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854274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Singapore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26,000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48,000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2.0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00936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Taiwan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18,000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25,000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3.1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08041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8,200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858027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7,600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15,600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810507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Thailand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7,100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12,400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3.2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23425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Indonesia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4,500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7,200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2.1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09867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India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3,600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8,700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0277666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93376" y="6104965"/>
            <a:ext cx="8259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Source: JETRO, 2014 survey of Japanese affiliated firms. Figures are rounded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04241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79083" y="2344487"/>
            <a:ext cx="7772400" cy="1362075"/>
          </a:xfrm>
        </p:spPr>
        <p:txBody>
          <a:bodyPr/>
          <a:lstStyle/>
          <a:p>
            <a:pPr algn="ctr"/>
            <a:r>
              <a:rPr lang="en-US" dirty="0" smtClean="0"/>
              <a:t>2. Education and training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1286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Education and training </a:t>
            </a:r>
            <a:r>
              <a:rPr lang="en-CA" altLang="en-US" dirty="0"/>
              <a:t/>
            </a:r>
            <a:br>
              <a:rPr lang="en-CA" altLang="en-US" dirty="0"/>
            </a:br>
            <a:endParaRPr lang="en-US" altLang="en-US" sz="2800" dirty="0"/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Important for:</a:t>
            </a:r>
          </a:p>
          <a:p>
            <a:pPr lvl="1" eaLnBrk="1" hangingPunct="1"/>
            <a:r>
              <a:rPr lang="en-CA" altLang="en-US" dirty="0" smtClean="0"/>
              <a:t>Being able to do skilled tasks at the factory/office</a:t>
            </a:r>
          </a:p>
          <a:p>
            <a:pPr lvl="1" eaLnBrk="1" hangingPunct="1"/>
            <a:r>
              <a:rPr lang="en-CA" altLang="en-US" dirty="0" smtClean="0"/>
              <a:t>Supporting high efficiency, productivity</a:t>
            </a:r>
            <a:endParaRPr lang="en-CA" altLang="en-US" dirty="0"/>
          </a:p>
          <a:p>
            <a:pPr lvl="2" eaLnBrk="1" hangingPunct="1"/>
            <a:r>
              <a:rPr lang="en-CA" altLang="en-US" dirty="0"/>
              <a:t>Important as manufacturing moves up the value </a:t>
            </a:r>
            <a:r>
              <a:rPr lang="en-CA" altLang="en-US" dirty="0" smtClean="0"/>
              <a:t>chain</a:t>
            </a:r>
            <a:endParaRPr lang="en-US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See tables on next two </a:t>
            </a:r>
            <a:r>
              <a:rPr lang="en-CA" dirty="0"/>
              <a:t>slides</a:t>
            </a:r>
          </a:p>
          <a:p>
            <a:endParaRPr lang="en-CA" dirty="0"/>
          </a:p>
          <a:p>
            <a:r>
              <a:rPr lang="en-CA" dirty="0" smtClean="0"/>
              <a:t>Compare:</a:t>
            </a:r>
          </a:p>
          <a:p>
            <a:pPr lvl="1"/>
            <a:r>
              <a:rPr lang="en-CA" dirty="0" smtClean="0"/>
              <a:t>High-income </a:t>
            </a:r>
            <a:r>
              <a:rPr lang="en-CA" dirty="0"/>
              <a:t>Asian </a:t>
            </a:r>
            <a:r>
              <a:rPr lang="en-CA" dirty="0" smtClean="0"/>
              <a:t>economies with</a:t>
            </a:r>
          </a:p>
          <a:p>
            <a:pPr lvl="1"/>
            <a:r>
              <a:rPr lang="en-CA" dirty="0" smtClean="0"/>
              <a:t>Middle-income </a:t>
            </a:r>
            <a:r>
              <a:rPr lang="en-CA" dirty="0"/>
              <a:t>Asian </a:t>
            </a:r>
            <a:r>
              <a:rPr lang="en-CA" dirty="0" smtClean="0"/>
              <a:t>economies</a:t>
            </a:r>
          </a:p>
          <a:p>
            <a:pPr lvl="2"/>
            <a:r>
              <a:rPr lang="en-CA" dirty="0" smtClean="0"/>
              <a:t> </a:t>
            </a:r>
            <a:r>
              <a:rPr lang="en-CA" dirty="0"/>
              <a:t>S</a:t>
            </a:r>
            <a:r>
              <a:rPr lang="en-CA" dirty="0" smtClean="0"/>
              <a:t>uch </a:t>
            </a:r>
            <a:r>
              <a:rPr lang="en-CA" dirty="0"/>
              <a:t>as </a:t>
            </a:r>
            <a:r>
              <a:rPr lang="en-CA" dirty="0" smtClean="0"/>
              <a:t>Thailand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76173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Education</a:t>
            </a:r>
            <a:br>
              <a:rPr lang="en-CA" altLang="en-US" dirty="0"/>
            </a:br>
            <a:r>
              <a:rPr lang="en-CA" altLang="en-US" sz="2800" dirty="0"/>
              <a:t>% of the population, 25 years +</a:t>
            </a:r>
            <a:endParaRPr lang="en-US" alt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9669815"/>
              </p:ext>
            </p:extLst>
          </p:nvPr>
        </p:nvGraphicFramePr>
        <p:xfrm>
          <a:off x="457200" y="1600200"/>
          <a:ext cx="8229600" cy="4685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4671">
                  <a:extLst>
                    <a:ext uri="{9D8B030D-6E8A-4147-A177-3AD203B41FA5}">
                      <a16:colId xmlns:a16="http://schemas.microsoft.com/office/drawing/2014/main" xmlns="" val="1605886954"/>
                    </a:ext>
                  </a:extLst>
                </a:gridCol>
                <a:gridCol w="1089211">
                  <a:extLst>
                    <a:ext uri="{9D8B030D-6E8A-4147-A177-3AD203B41FA5}">
                      <a16:colId xmlns:a16="http://schemas.microsoft.com/office/drawing/2014/main" xmlns="" val="3792754247"/>
                    </a:ext>
                  </a:extLst>
                </a:gridCol>
                <a:gridCol w="2017059">
                  <a:extLst>
                    <a:ext uri="{9D8B030D-6E8A-4147-A177-3AD203B41FA5}">
                      <a16:colId xmlns:a16="http://schemas.microsoft.com/office/drawing/2014/main" xmlns="" val="624635456"/>
                    </a:ext>
                  </a:extLst>
                </a:gridCol>
                <a:gridCol w="1949824">
                  <a:extLst>
                    <a:ext uri="{9D8B030D-6E8A-4147-A177-3AD203B41FA5}">
                      <a16:colId xmlns:a16="http://schemas.microsoft.com/office/drawing/2014/main" xmlns="" val="1976294912"/>
                    </a:ext>
                  </a:extLst>
                </a:gridCol>
                <a:gridCol w="1438835">
                  <a:extLst>
                    <a:ext uri="{9D8B030D-6E8A-4147-A177-3AD203B41FA5}">
                      <a16:colId xmlns:a16="http://schemas.microsoft.com/office/drawing/2014/main" xmlns="" val="1872448065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None</a:t>
                      </a:r>
                      <a:endParaRPr lang="en-US" sz="24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Primary</a:t>
                      </a:r>
                    </a:p>
                    <a:p>
                      <a:pPr algn="ctr"/>
                      <a:r>
                        <a:rPr lang="en-CA" sz="2400" dirty="0"/>
                        <a:t> </a:t>
                      </a: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Secondary</a:t>
                      </a:r>
                      <a:endParaRPr lang="en-US" sz="24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Tertiary </a:t>
                      </a:r>
                    </a:p>
                    <a:p>
                      <a:pPr algn="ctr"/>
                      <a:endParaRPr lang="en-US" sz="2400" dirty="0"/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xmlns="" val="2935398612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Japan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68977760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Japan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04696425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Korea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59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28075501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Korea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45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31955568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Singapore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07376435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Singapore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39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51966123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Taiwan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29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30857862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Taiwan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35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92232466"/>
                  </a:ext>
                </a:extLst>
              </a:tr>
              <a:tr h="429213">
                <a:tc gridSpan="5">
                  <a:txBody>
                    <a:bodyPr/>
                    <a:lstStyle/>
                    <a:p>
                      <a:r>
                        <a:rPr lang="en-CA" sz="1800" dirty="0"/>
                        <a:t>Source:</a:t>
                      </a:r>
                      <a:r>
                        <a:rPr lang="en-CA" sz="1800" baseline="0" dirty="0"/>
                        <a:t> </a:t>
                      </a:r>
                      <a:r>
                        <a:rPr lang="en-CA" sz="1800" baseline="0" dirty="0" err="1"/>
                        <a:t>Barro</a:t>
                      </a:r>
                      <a:r>
                        <a:rPr lang="en-CA" sz="1800" baseline="0" dirty="0"/>
                        <a:t> and Lee. Note: attended or completed, rounded</a:t>
                      </a:r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xmlns="" val="217539333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Education</a:t>
            </a:r>
            <a:br>
              <a:rPr lang="en-CA" altLang="en-US" dirty="0"/>
            </a:br>
            <a:r>
              <a:rPr lang="en-CA" altLang="en-US" sz="2800" dirty="0"/>
              <a:t>% of the population, 25 years +</a:t>
            </a:r>
            <a:endParaRPr lang="en-US" alt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7240415"/>
              </p:ext>
            </p:extLst>
          </p:nvPr>
        </p:nvGraphicFramePr>
        <p:xfrm>
          <a:off x="457200" y="1600200"/>
          <a:ext cx="8229600" cy="4685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4671">
                  <a:extLst>
                    <a:ext uri="{9D8B030D-6E8A-4147-A177-3AD203B41FA5}">
                      <a16:colId xmlns:a16="http://schemas.microsoft.com/office/drawing/2014/main" xmlns="" val="1605886954"/>
                    </a:ext>
                  </a:extLst>
                </a:gridCol>
                <a:gridCol w="1089211">
                  <a:extLst>
                    <a:ext uri="{9D8B030D-6E8A-4147-A177-3AD203B41FA5}">
                      <a16:colId xmlns:a16="http://schemas.microsoft.com/office/drawing/2014/main" xmlns="" val="3792754247"/>
                    </a:ext>
                  </a:extLst>
                </a:gridCol>
                <a:gridCol w="2017059">
                  <a:extLst>
                    <a:ext uri="{9D8B030D-6E8A-4147-A177-3AD203B41FA5}">
                      <a16:colId xmlns:a16="http://schemas.microsoft.com/office/drawing/2014/main" xmlns="" val="624635456"/>
                    </a:ext>
                  </a:extLst>
                </a:gridCol>
                <a:gridCol w="1949824">
                  <a:extLst>
                    <a:ext uri="{9D8B030D-6E8A-4147-A177-3AD203B41FA5}">
                      <a16:colId xmlns:a16="http://schemas.microsoft.com/office/drawing/2014/main" xmlns="" val="1976294912"/>
                    </a:ext>
                  </a:extLst>
                </a:gridCol>
                <a:gridCol w="1438835">
                  <a:extLst>
                    <a:ext uri="{9D8B030D-6E8A-4147-A177-3AD203B41FA5}">
                      <a16:colId xmlns:a16="http://schemas.microsoft.com/office/drawing/2014/main" xmlns="" val="1872448065"/>
                    </a:ext>
                  </a:extLst>
                </a:gridCol>
              </a:tblGrid>
              <a:tr h="753035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None  </a:t>
                      </a:r>
                      <a:endParaRPr lang="en-US" sz="24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Primary</a:t>
                      </a:r>
                    </a:p>
                    <a:p>
                      <a:pPr algn="ctr"/>
                      <a:r>
                        <a:rPr lang="en-CA" sz="2400" dirty="0"/>
                        <a:t> </a:t>
                      </a: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Secondary</a:t>
                      </a: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400" dirty="0"/>
                        <a:t>Tertiary </a:t>
                      </a:r>
                    </a:p>
                    <a:p>
                      <a:pPr algn="ctr"/>
                      <a:endParaRPr lang="en-US" sz="2400" dirty="0"/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xmlns="" val="2935398612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Thailand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31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0.4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68977760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Thailand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 smtClean="0"/>
                        <a:t>13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04696425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Viet Nam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0.3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28075501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Viet Nam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58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31955568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India 1950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07376435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India 2010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16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9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51966123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China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87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10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3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0.2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30857862"/>
                  </a:ext>
                </a:extLst>
              </a:tr>
              <a:tr h="429213">
                <a:tc>
                  <a:txBody>
                    <a:bodyPr/>
                    <a:lstStyle/>
                    <a:p>
                      <a:r>
                        <a:rPr lang="en-CA" sz="1800" dirty="0"/>
                        <a:t>China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7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28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62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dirty="0"/>
                        <a:t>4</a:t>
                      </a:r>
                      <a:endParaRPr lang="en-US" sz="1800" dirty="0"/>
                    </a:p>
                  </a:txBody>
                  <a:tcPr marT="45716" marB="45716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92232466"/>
                  </a:ext>
                </a:extLst>
              </a:tr>
              <a:tr h="429213">
                <a:tc gridSpan="5">
                  <a:txBody>
                    <a:bodyPr/>
                    <a:lstStyle/>
                    <a:p>
                      <a:r>
                        <a:rPr lang="en-CA" sz="1800" dirty="0"/>
                        <a:t>Source: </a:t>
                      </a:r>
                      <a:r>
                        <a:rPr lang="en-CA" sz="1800" dirty="0" err="1"/>
                        <a:t>Barro</a:t>
                      </a:r>
                      <a:r>
                        <a:rPr lang="en-CA" sz="1800" dirty="0"/>
                        <a:t> and Lee. Note: attended or completed, rounded</a:t>
                      </a:r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xmlns="" val="21753933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35932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PISA </a:t>
            </a:r>
            <a:r>
              <a:rPr lang="en-CA"/>
              <a:t>– </a:t>
            </a:r>
            <a:r>
              <a:rPr lang="en-CA" smtClean="0"/>
              <a:t>Science</a:t>
            </a:r>
            <a:r>
              <a:rPr lang="en-CA" dirty="0"/>
              <a:t/>
            </a:r>
            <a:br>
              <a:rPr lang="en-CA" dirty="0"/>
            </a:br>
            <a:r>
              <a:rPr lang="en-CA" sz="2800" dirty="0" smtClean="0"/>
              <a:t>2015 </a:t>
            </a:r>
            <a:r>
              <a:rPr lang="en-CA" sz="2800" dirty="0"/>
              <a:t>Results </a:t>
            </a:r>
            <a:endParaRPr 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2034886"/>
              </p:ext>
            </p:extLst>
          </p:nvPr>
        </p:nvGraphicFramePr>
        <p:xfrm>
          <a:off x="457200" y="1600200"/>
          <a:ext cx="822960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7559">
                  <a:extLst>
                    <a:ext uri="{9D8B030D-6E8A-4147-A177-3AD203B41FA5}">
                      <a16:colId xmlns:a16="http://schemas.microsoft.com/office/drawing/2014/main" xmlns="" val="2975294787"/>
                    </a:ext>
                  </a:extLst>
                </a:gridCol>
                <a:gridCol w="499841">
                  <a:extLst>
                    <a:ext uri="{9D8B030D-6E8A-4147-A177-3AD203B41FA5}">
                      <a16:colId xmlns:a16="http://schemas.microsoft.com/office/drawing/2014/main" xmlns="" val="2376191195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xmlns="" val="2450216963"/>
                    </a:ext>
                  </a:extLst>
                </a:gridCol>
                <a:gridCol w="2188425">
                  <a:extLst>
                    <a:ext uri="{9D8B030D-6E8A-4147-A177-3AD203B41FA5}">
                      <a16:colId xmlns:a16="http://schemas.microsoft.com/office/drawing/2014/main" xmlns="" val="942717606"/>
                    </a:ext>
                  </a:extLst>
                </a:gridCol>
                <a:gridCol w="1926375">
                  <a:extLst>
                    <a:ext uri="{9D8B030D-6E8A-4147-A177-3AD203B41FA5}">
                      <a16:colId xmlns:a16="http://schemas.microsoft.com/office/drawing/2014/main" xmlns="" val="89113161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Rank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Rank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5336997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dirty="0" smtClean="0"/>
                        <a:t>Singapore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China</a:t>
                      </a:r>
                      <a:r>
                        <a:rPr lang="en-US" baseline="0" dirty="0" smtClean="0"/>
                        <a:t> (cities)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7519336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dirty="0" smtClean="0"/>
                        <a:t>Japan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84934286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dirty="0" smtClean="0"/>
                        <a:t>Estonia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Germany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16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1193155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dirty="0" smtClean="0"/>
                        <a:t>Taiwan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Portugal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20522995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CA" dirty="0" smtClean="0"/>
                        <a:t>Finland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United States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214242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 smtClean="0"/>
                        <a:t>Macao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54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59609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Canada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Indonesia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Viet Nam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Dominican Rep. (last)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7200" y="5370946"/>
            <a:ext cx="82296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Program of International Student Assessment (PISA) conducted by </a:t>
            </a:r>
            <a:r>
              <a:rPr lang="en-CA" sz="1400" dirty="0" smtClean="0"/>
              <a:t>OECD</a:t>
            </a:r>
            <a:r>
              <a:rPr lang="en-CA" sz="1400" dirty="0"/>
              <a:t>. Tests 15 year-olds on math, reading and science. Uses a standard test to allow for comparisons across countries</a:t>
            </a:r>
            <a:r>
              <a:rPr lang="en-CA" sz="1400" dirty="0" smtClean="0"/>
              <a:t>.</a:t>
            </a:r>
          </a:p>
          <a:p>
            <a:r>
              <a:rPr lang="en-CA" sz="1400" dirty="0" smtClean="0"/>
              <a:t>540,000 students took part in the tests from 70 or 72 countries (?) </a:t>
            </a:r>
            <a:endParaRPr lang="en-CA" sz="1400" dirty="0"/>
          </a:p>
        </p:txBody>
      </p:sp>
    </p:spTree>
    <p:extLst>
      <p:ext uri="{BB962C8B-B14F-4D97-AF65-F5344CB8AC3E}">
        <p14:creationId xmlns:p14="http://schemas.microsoft.com/office/powerpoint/2010/main" val="28174410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Who should </a:t>
            </a:r>
            <a:r>
              <a:rPr lang="en-CA" altLang="en-US" dirty="0" smtClean="0"/>
              <a:t>educate/train</a:t>
            </a:r>
            <a:r>
              <a:rPr lang="en-CA" altLang="en-US" dirty="0"/>
              <a:t>?</a:t>
            </a:r>
            <a:endParaRPr lang="en-US" altLang="en-US" dirty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Government</a:t>
            </a:r>
          </a:p>
          <a:p>
            <a:pPr eaLnBrk="1" hangingPunct="1"/>
            <a:r>
              <a:rPr lang="en-CA" altLang="en-US" dirty="0"/>
              <a:t>Industry – </a:t>
            </a:r>
            <a:r>
              <a:rPr lang="en-CA" altLang="en-US" dirty="0" smtClean="0"/>
              <a:t>Domestic firms</a:t>
            </a:r>
            <a:endParaRPr lang="en-CA" altLang="en-US" dirty="0"/>
          </a:p>
          <a:p>
            <a:pPr eaLnBrk="1" hangingPunct="1"/>
            <a:r>
              <a:rPr lang="en-CA" altLang="en-US" dirty="0"/>
              <a:t>Industry – </a:t>
            </a:r>
            <a:r>
              <a:rPr lang="en-CA" altLang="en-US" dirty="0" smtClean="0"/>
              <a:t>Foreign (FDI) </a:t>
            </a:r>
            <a:r>
              <a:rPr lang="en-CA" altLang="en-US" dirty="0" smtClean="0"/>
              <a:t>firms</a:t>
            </a:r>
            <a:endParaRPr lang="en-CA" altLang="en-US" dirty="0"/>
          </a:p>
          <a:p>
            <a:pPr eaLnBrk="1" hangingPunct="1"/>
            <a:r>
              <a:rPr lang="en-CA" altLang="en-US" dirty="0"/>
              <a:t>Industry and government together</a:t>
            </a:r>
            <a:endParaRPr lang="en-US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Building the foundation</a:t>
            </a:r>
            <a:endParaRPr lang="en-US" altLang="en-US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Basic education is </a:t>
            </a:r>
            <a:r>
              <a:rPr lang="en-CA" altLang="en-US" dirty="0" smtClean="0"/>
              <a:t>vital</a:t>
            </a:r>
            <a:endParaRPr lang="en-CA" altLang="en-US" dirty="0"/>
          </a:p>
          <a:p>
            <a:pPr eaLnBrk="1" hangingPunct="1"/>
            <a:r>
              <a:rPr lang="en-CA" altLang="en-US" dirty="0"/>
              <a:t>Workers need</a:t>
            </a:r>
          </a:p>
          <a:p>
            <a:pPr lvl="1" eaLnBrk="1" hangingPunct="1"/>
            <a:r>
              <a:rPr lang="en-CA" altLang="en-US" dirty="0"/>
              <a:t>Basic literacy</a:t>
            </a:r>
          </a:p>
          <a:p>
            <a:pPr lvl="1" eaLnBrk="1" hangingPunct="1"/>
            <a:r>
              <a:rPr lang="en-CA" altLang="en-US" dirty="0"/>
              <a:t>Basic numeracy</a:t>
            </a:r>
          </a:p>
          <a:p>
            <a:pPr lvl="1" eaLnBrk="1" hangingPunct="1"/>
            <a:r>
              <a:rPr lang="en-CA" altLang="en-US" dirty="0"/>
              <a:t>Thinking and problems solving capacity</a:t>
            </a:r>
          </a:p>
          <a:p>
            <a:pPr lvl="1" eaLnBrk="1" hangingPunct="1"/>
            <a:r>
              <a:rPr lang="en-CA" altLang="en-US" dirty="0"/>
              <a:t>Soft skills: communications, teamwork</a:t>
            </a:r>
          </a:p>
          <a:p>
            <a:pPr eaLnBrk="1" hangingPunct="1"/>
            <a:r>
              <a:rPr lang="en-CA" altLang="en-US" dirty="0" smtClean="0"/>
              <a:t>Government provides</a:t>
            </a:r>
          </a:p>
          <a:p>
            <a:pPr lvl="1" eaLnBrk="1" hangingPunct="1"/>
            <a:r>
              <a:rPr lang="en-CA" altLang="en-US" dirty="0" smtClean="0"/>
              <a:t>Primary education</a:t>
            </a:r>
          </a:p>
          <a:p>
            <a:pPr lvl="1" eaLnBrk="1" hangingPunct="1"/>
            <a:r>
              <a:rPr lang="en-CA" altLang="en-US" dirty="0" smtClean="0"/>
              <a:t>Secondary education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How firms get skilled workers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Hire </a:t>
            </a:r>
            <a:r>
              <a:rPr lang="en-CA" dirty="0" smtClean="0"/>
              <a:t>already trained </a:t>
            </a:r>
            <a:r>
              <a:rPr lang="en-CA" dirty="0"/>
              <a:t>workers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Train workers on-the-job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Train workers off-the-job (but on-site)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Train workers off-site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 smtClean="0"/>
              <a:t>Apprenticeships</a:t>
            </a:r>
          </a:p>
          <a:p>
            <a:pPr marL="914400" lvl="1" indent="-514350" eaLnBrk="1" hangingPunct="1">
              <a:buFont typeface="Arial"/>
              <a:buChar char="•"/>
              <a:defRPr/>
            </a:pPr>
            <a:r>
              <a:rPr lang="en-CA" dirty="0" smtClean="0"/>
              <a:t>combines </a:t>
            </a:r>
            <a:r>
              <a:rPr lang="en-CA" dirty="0"/>
              <a:t>school and on-site work experience </a:t>
            </a:r>
          </a:p>
          <a:p>
            <a:pPr lvl="1" eaLnBrk="1" hangingPunct="1">
              <a:defRPr/>
            </a:pPr>
            <a:endParaRPr lang="en-CA" dirty="0"/>
          </a:p>
          <a:p>
            <a:pPr eaLnBrk="1" hangingPunct="1">
              <a:defRPr/>
            </a:pPr>
            <a:r>
              <a:rPr lang="en-CA" dirty="0"/>
              <a:t>Each as strengths and drawbacks  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1 - Hiring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dirty="0"/>
              <a:t>Fresh graduates</a:t>
            </a:r>
          </a:p>
          <a:p>
            <a:pPr lvl="1" eaLnBrk="1" hangingPunct="1">
              <a:defRPr/>
            </a:pPr>
            <a:r>
              <a:rPr lang="en-CA" dirty="0"/>
              <a:t>If sufficiently skilled</a:t>
            </a:r>
          </a:p>
          <a:p>
            <a:pPr lvl="1" eaLnBrk="1" hangingPunct="1">
              <a:defRPr/>
            </a:pPr>
            <a:r>
              <a:rPr lang="en-CA" dirty="0"/>
              <a:t>Requirement of public provision</a:t>
            </a:r>
          </a:p>
          <a:p>
            <a:pPr lvl="1" eaLnBrk="1" hangingPunct="1">
              <a:defRPr/>
            </a:pPr>
            <a:r>
              <a:rPr lang="en-CA" dirty="0"/>
              <a:t>Need to have the right skills – adequate quality</a:t>
            </a:r>
          </a:p>
          <a:p>
            <a:pPr lvl="1" eaLnBrk="1" hangingPunct="1">
              <a:defRPr/>
            </a:pPr>
            <a:r>
              <a:rPr lang="en-CA" dirty="0"/>
              <a:t>May need to pay higher wages for well trained</a:t>
            </a:r>
          </a:p>
          <a:p>
            <a:pPr eaLnBrk="1" hangingPunct="1">
              <a:defRPr/>
            </a:pPr>
            <a:r>
              <a:rPr lang="en-CA" dirty="0"/>
              <a:t>Hiring from other firms</a:t>
            </a:r>
          </a:p>
          <a:p>
            <a:pPr lvl="1" eaLnBrk="1" hangingPunct="1">
              <a:defRPr/>
            </a:pPr>
            <a:r>
              <a:rPr lang="en-CA" dirty="0"/>
              <a:t>Problem of poaching</a:t>
            </a:r>
          </a:p>
          <a:p>
            <a:pPr lvl="1" eaLnBrk="1" hangingPunct="1">
              <a:defRPr/>
            </a:pPr>
            <a:r>
              <a:rPr lang="en-CA" dirty="0"/>
              <a:t>May result in underinvestment in skills</a:t>
            </a:r>
          </a:p>
          <a:p>
            <a:pPr marL="457200" lvl="1" indent="0" eaLnBrk="1" hangingPunct="1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2 - Training on-the-job</a:t>
            </a:r>
            <a:endParaRPr lang="en-US" altLang="en-US" dirty="0"/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Done by senior, experienced workers or mentors</a:t>
            </a:r>
          </a:p>
          <a:p>
            <a:pPr lvl="1" eaLnBrk="1" hangingPunct="1"/>
            <a:r>
              <a:rPr lang="en-CA" altLang="en-US" dirty="0"/>
              <a:t>Done while working</a:t>
            </a:r>
          </a:p>
          <a:p>
            <a:pPr eaLnBrk="1" hangingPunct="1"/>
            <a:r>
              <a:rPr lang="en-CA" altLang="en-US" dirty="0"/>
              <a:t>No explicit cost</a:t>
            </a:r>
          </a:p>
          <a:p>
            <a:pPr lvl="1" eaLnBrk="1" hangingPunct="1"/>
            <a:r>
              <a:rPr lang="en-CA" altLang="en-US" dirty="0"/>
              <a:t>Some slowing of work of senior worker</a:t>
            </a:r>
          </a:p>
          <a:p>
            <a:pPr eaLnBrk="1" hangingPunct="1"/>
            <a:r>
              <a:rPr lang="en-CA" altLang="en-US" dirty="0"/>
              <a:t>Does not introduce new skills to the firm</a:t>
            </a:r>
          </a:p>
          <a:p>
            <a:pPr eaLnBrk="1" hangingPunct="1"/>
            <a:r>
              <a:rPr lang="en-CA" altLang="en-US" dirty="0"/>
              <a:t>Often known as informal training</a:t>
            </a:r>
          </a:p>
          <a:p>
            <a:pPr lvl="1" eaLnBrk="1" hangingPunct="1"/>
            <a:r>
              <a:rPr lang="en-CA" altLang="en-US" dirty="0"/>
              <a:t>Practised a lot by small firms</a:t>
            </a:r>
            <a:endParaRPr lang="en-US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3 - Training </a:t>
            </a:r>
            <a:r>
              <a:rPr lang="en-CA" altLang="en-US" dirty="0"/>
              <a:t>off-the-job </a:t>
            </a:r>
            <a:r>
              <a:rPr lang="en-CA" altLang="en-US" dirty="0" smtClean="0"/>
              <a:t/>
            </a:r>
            <a:br>
              <a:rPr lang="en-CA" altLang="en-US" dirty="0" smtClean="0"/>
            </a:br>
            <a:r>
              <a:rPr lang="en-CA" altLang="en-US" sz="3200" dirty="0" smtClean="0"/>
              <a:t>(</a:t>
            </a:r>
            <a:r>
              <a:rPr lang="en-CA" altLang="en-US" sz="3200" dirty="0"/>
              <a:t>but on-</a:t>
            </a:r>
            <a:r>
              <a:rPr lang="en-CA" altLang="en-US" sz="3200" dirty="0" smtClean="0"/>
              <a:t>site)</a:t>
            </a:r>
            <a:endParaRPr lang="en-US" altLang="en-US" sz="3200" dirty="0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At firm’s training facilities</a:t>
            </a:r>
          </a:p>
          <a:p>
            <a:pPr lvl="1" eaLnBrk="1" hangingPunct="1"/>
            <a:r>
              <a:rPr lang="en-CA" altLang="en-US" dirty="0"/>
              <a:t>Away from production line</a:t>
            </a:r>
          </a:p>
          <a:p>
            <a:pPr eaLnBrk="1" hangingPunct="1"/>
            <a:r>
              <a:rPr lang="en-CA" altLang="en-US" dirty="0"/>
              <a:t>On older, often discarded machinery</a:t>
            </a:r>
          </a:p>
          <a:p>
            <a:pPr lvl="1" eaLnBrk="1" hangingPunct="1"/>
            <a:r>
              <a:rPr lang="en-CA" altLang="en-US" dirty="0"/>
              <a:t>But can be done on </a:t>
            </a:r>
            <a:r>
              <a:rPr lang="en-CA" altLang="en-US" dirty="0" smtClean="0"/>
              <a:t>up-to-date </a:t>
            </a:r>
            <a:r>
              <a:rPr lang="en-CA" altLang="en-US" dirty="0"/>
              <a:t>machinery</a:t>
            </a:r>
          </a:p>
          <a:p>
            <a:pPr eaLnBrk="1" hangingPunct="1"/>
            <a:r>
              <a:rPr lang="en-CA" altLang="en-US" dirty="0"/>
              <a:t>Requires a trainer (from within or outsider)</a:t>
            </a:r>
          </a:p>
          <a:p>
            <a:pPr eaLnBrk="1" hangingPunct="1"/>
            <a:r>
              <a:rPr lang="en-CA" altLang="en-US" dirty="0"/>
              <a:t>Trainee is not contributing to production</a:t>
            </a:r>
          </a:p>
          <a:p>
            <a:pPr eaLnBrk="1" hangingPunct="1"/>
            <a:r>
              <a:rPr lang="en-CA" altLang="en-US" dirty="0"/>
              <a:t>Can be supported by government subsidy</a:t>
            </a:r>
          </a:p>
          <a:p>
            <a:pPr eaLnBrk="1" hangingPunct="1"/>
            <a:r>
              <a:rPr lang="en-CA" altLang="en-US" dirty="0"/>
              <a:t>Provides firm-specific training</a:t>
            </a:r>
            <a:endParaRPr lang="en-US" alt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4 - Training </a:t>
            </a:r>
            <a:r>
              <a:rPr lang="en-CA" altLang="en-US" dirty="0"/>
              <a:t>off-site</a:t>
            </a:r>
            <a:endParaRPr lang="en-US" altLang="en-US" dirty="0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At government or private training provider</a:t>
            </a:r>
          </a:p>
          <a:p>
            <a:pPr eaLnBrk="1" hangingPunct="1"/>
            <a:r>
              <a:rPr lang="en-CA" altLang="en-US"/>
              <a:t>Costly</a:t>
            </a:r>
          </a:p>
          <a:p>
            <a:pPr lvl="1" eaLnBrk="1" hangingPunct="1"/>
            <a:r>
              <a:rPr lang="en-CA" altLang="en-US"/>
              <a:t>Can be subsidized by government</a:t>
            </a:r>
          </a:p>
          <a:p>
            <a:pPr eaLnBrk="1" hangingPunct="1"/>
            <a:r>
              <a:rPr lang="en-CA" altLang="en-US"/>
              <a:t>Should be relevant to firm and good quality</a:t>
            </a:r>
          </a:p>
          <a:p>
            <a:pPr eaLnBrk="1" hangingPunct="1"/>
            <a:r>
              <a:rPr lang="en-CA" altLang="en-US"/>
              <a:t>Takes trainee away from the firm</a:t>
            </a:r>
          </a:p>
          <a:p>
            <a:pPr lvl="1" eaLnBrk="1" hangingPunct="1"/>
            <a:r>
              <a:rPr lang="en-CA" altLang="en-US"/>
              <a:t>Does not contribute to production</a:t>
            </a:r>
            <a:endParaRPr lang="en-US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5 - Apprenticeships</a:t>
            </a:r>
            <a:endParaRPr lang="en-US" altLang="en-US" dirty="0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Combines:	</a:t>
            </a:r>
          </a:p>
          <a:p>
            <a:pPr lvl="1" eaLnBrk="1" hangingPunct="1"/>
            <a:r>
              <a:rPr lang="en-CA" altLang="en-US" dirty="0"/>
              <a:t> </a:t>
            </a:r>
            <a:r>
              <a:rPr lang="en-CA" altLang="en-US" dirty="0" smtClean="0"/>
              <a:t>School </a:t>
            </a:r>
            <a:r>
              <a:rPr lang="en-CA" altLang="en-US" dirty="0"/>
              <a:t>(theory) and </a:t>
            </a:r>
            <a:endParaRPr lang="en-CA" altLang="en-US" dirty="0" smtClean="0"/>
          </a:p>
          <a:p>
            <a:pPr lvl="1" eaLnBrk="1" hangingPunct="1"/>
            <a:r>
              <a:rPr lang="en-CA" altLang="en-US" dirty="0" smtClean="0"/>
              <a:t>Learning </a:t>
            </a:r>
            <a:r>
              <a:rPr lang="en-CA" altLang="en-US" dirty="0"/>
              <a:t>on the job (</a:t>
            </a:r>
            <a:r>
              <a:rPr lang="en-CA" altLang="en-US" dirty="0" smtClean="0"/>
              <a:t>practical)</a:t>
            </a:r>
            <a:endParaRPr lang="en-CA" altLang="en-US" dirty="0"/>
          </a:p>
          <a:p>
            <a:pPr eaLnBrk="1" hangingPunct="1"/>
            <a:r>
              <a:rPr lang="en-CA" altLang="en-US" dirty="0"/>
              <a:t>What is taught is quickly applied</a:t>
            </a:r>
          </a:p>
          <a:p>
            <a:pPr eaLnBrk="1" hangingPunct="1"/>
            <a:r>
              <a:rPr lang="en-CA" altLang="en-US" dirty="0"/>
              <a:t>Needs to developed, organized and </a:t>
            </a:r>
            <a:r>
              <a:rPr lang="en-CA" altLang="en-US" dirty="0" smtClean="0"/>
              <a:t>structured</a:t>
            </a:r>
          </a:p>
          <a:p>
            <a:pPr lvl="1" eaLnBrk="1" hangingPunct="1"/>
            <a:r>
              <a:rPr lang="en-CA" altLang="en-US" dirty="0"/>
              <a:t>Excellent system in some European </a:t>
            </a:r>
            <a:r>
              <a:rPr lang="en-CA" altLang="en-US" dirty="0" smtClean="0"/>
              <a:t>countries</a:t>
            </a:r>
            <a:endParaRPr lang="en-CA" altLang="en-US" dirty="0"/>
          </a:p>
          <a:p>
            <a:pPr eaLnBrk="1" hangingPunct="1"/>
            <a:r>
              <a:rPr lang="en-CA" altLang="en-US" dirty="0"/>
              <a:t>Can be abused</a:t>
            </a:r>
          </a:p>
          <a:p>
            <a:pPr lvl="1" eaLnBrk="1" hangingPunct="1"/>
            <a:r>
              <a:rPr lang="en-CA" altLang="en-US" dirty="0"/>
              <a:t>Firm sees it </a:t>
            </a:r>
            <a:r>
              <a:rPr lang="en-CA" altLang="en-US" dirty="0" smtClean="0"/>
              <a:t>as cheap </a:t>
            </a:r>
            <a:r>
              <a:rPr lang="en-CA" altLang="en-US" dirty="0" err="1" smtClean="0"/>
              <a:t>labor</a:t>
            </a:r>
            <a:r>
              <a:rPr lang="en-CA" altLang="en-US" dirty="0" smtClean="0"/>
              <a:t> (no learning involved)</a:t>
            </a:r>
            <a:endParaRPr lang="en-CA" alt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FDI </a:t>
            </a:r>
            <a:r>
              <a:rPr lang="en-CA" altLang="en-US" dirty="0" smtClean="0"/>
              <a:t>Training</a:t>
            </a:r>
            <a:endParaRPr lang="en-US" altLang="en-US" dirty="0"/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FDI will be attracted by skilled </a:t>
            </a:r>
            <a:r>
              <a:rPr lang="en-CA" altLang="en-US" dirty="0" smtClean="0"/>
              <a:t>workforce</a:t>
            </a:r>
            <a:endParaRPr lang="en-CA" altLang="en-US" dirty="0"/>
          </a:p>
          <a:p>
            <a:pPr eaLnBrk="1" hangingPunct="1"/>
            <a:r>
              <a:rPr lang="en-CA" altLang="en-US" dirty="0" smtClean="0"/>
              <a:t>Or may need to build or augment skills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Train workers on site</a:t>
            </a:r>
          </a:p>
          <a:p>
            <a:pPr lvl="1" eaLnBrk="1" hangingPunct="1"/>
            <a:r>
              <a:rPr lang="en-CA" altLang="en-US" dirty="0"/>
              <a:t>Send trainees to their training facilities or factories in other countries</a:t>
            </a:r>
          </a:p>
          <a:p>
            <a:pPr lvl="1" eaLnBrk="1" hangingPunct="1"/>
            <a:r>
              <a:rPr lang="en-CA" altLang="en-US" dirty="0" smtClean="0"/>
              <a:t>Send workers to local </a:t>
            </a:r>
            <a:r>
              <a:rPr lang="en-CA" altLang="en-US" dirty="0"/>
              <a:t>training </a:t>
            </a:r>
            <a:r>
              <a:rPr lang="en-CA" altLang="en-US" dirty="0" smtClean="0"/>
              <a:t>colleges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Set up training </a:t>
            </a:r>
            <a:r>
              <a:rPr lang="en-CA" altLang="en-US" dirty="0" smtClean="0"/>
              <a:t>institutes</a:t>
            </a:r>
          </a:p>
          <a:p>
            <a:pPr lvl="2" eaLnBrk="1" hangingPunct="1"/>
            <a:r>
              <a:rPr lang="en-CA" altLang="en-US" dirty="0" smtClean="0"/>
              <a:t> Joint </a:t>
            </a:r>
            <a:r>
              <a:rPr lang="en-CA" altLang="en-US" dirty="0"/>
              <a:t>with industry or </a:t>
            </a:r>
            <a:r>
              <a:rPr lang="en-CA" altLang="en-US" dirty="0" smtClean="0"/>
              <a:t>government</a:t>
            </a:r>
            <a:endParaRPr lang="en-US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Migration policy</a:t>
            </a:r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dirty="0"/>
              <a:t>Skilled-based immigration policy</a:t>
            </a:r>
          </a:p>
          <a:p>
            <a:pPr lvl="1" eaLnBrk="1" hangingPunct="1">
              <a:defRPr/>
            </a:pPr>
            <a:r>
              <a:rPr lang="en-CA" dirty="0"/>
              <a:t>Allow skilled workers to come from other countries</a:t>
            </a:r>
          </a:p>
          <a:p>
            <a:pPr lvl="1" eaLnBrk="1" hangingPunct="1">
              <a:defRPr/>
            </a:pPr>
            <a:r>
              <a:rPr lang="en-CA" dirty="0"/>
              <a:t>FDI will view this as an advantage in locating</a:t>
            </a:r>
          </a:p>
          <a:p>
            <a:pPr eaLnBrk="1" hangingPunct="1">
              <a:defRPr/>
            </a:pPr>
            <a:r>
              <a:rPr lang="en-CA" dirty="0"/>
              <a:t>Allow senior managers and technicians of FDI</a:t>
            </a:r>
          </a:p>
          <a:p>
            <a:pPr lvl="1" eaLnBrk="1" hangingPunct="1">
              <a:defRPr/>
            </a:pPr>
            <a:r>
              <a:rPr lang="en-CA" dirty="0"/>
              <a:t>May reduce expats as it trains locals to replace them </a:t>
            </a:r>
          </a:p>
          <a:p>
            <a:pPr lvl="1" eaLnBrk="1" hangingPunct="1">
              <a:defRPr/>
            </a:pPr>
            <a:r>
              <a:rPr lang="en-CA" dirty="0"/>
              <a:t>Gov’t may limit number of expats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Case: Canada </a:t>
            </a:r>
            <a:br>
              <a:rPr lang="en-CA" dirty="0"/>
            </a:br>
            <a:r>
              <a:rPr lang="en-CA" sz="2800" dirty="0"/>
              <a:t>Aerospace manufacturing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/>
              <a:t>Montreal area accounts for 60% of aerospace manufacturing in Canada</a:t>
            </a:r>
          </a:p>
          <a:p>
            <a:pPr lvl="1"/>
            <a:r>
              <a:rPr lang="en-CA" sz="2000" dirty="0"/>
              <a:t>Revenues of $10 billion annually</a:t>
            </a:r>
          </a:p>
          <a:p>
            <a:r>
              <a:rPr lang="en-CA" sz="2400" dirty="0"/>
              <a:t>Training institutes and programs</a:t>
            </a:r>
          </a:p>
          <a:p>
            <a:pPr lvl="1"/>
            <a:r>
              <a:rPr lang="en-CA" sz="2000" dirty="0"/>
              <a:t>National </a:t>
            </a:r>
            <a:r>
              <a:rPr lang="en-CA" sz="2000" dirty="0" err="1"/>
              <a:t>Aerotechnical</a:t>
            </a:r>
            <a:r>
              <a:rPr lang="en-CA" sz="2000" dirty="0"/>
              <a:t> School</a:t>
            </a:r>
          </a:p>
          <a:p>
            <a:pPr lvl="1"/>
            <a:r>
              <a:rPr lang="en-CA" sz="2000" dirty="0"/>
              <a:t>Montreal Aerospace Trade School</a:t>
            </a:r>
          </a:p>
          <a:p>
            <a:pPr lvl="1"/>
            <a:r>
              <a:rPr lang="en-CA" sz="2000" dirty="0" err="1"/>
              <a:t>Ecole</a:t>
            </a:r>
            <a:r>
              <a:rPr lang="en-CA" sz="2000" dirty="0"/>
              <a:t> </a:t>
            </a:r>
            <a:r>
              <a:rPr lang="en-CA" sz="2000" dirty="0" err="1"/>
              <a:t>Polytechnique</a:t>
            </a:r>
            <a:r>
              <a:rPr lang="en-CA" sz="2000" dirty="0"/>
              <a:t> de Montreal</a:t>
            </a:r>
          </a:p>
          <a:p>
            <a:pPr lvl="1"/>
            <a:r>
              <a:rPr lang="en-CA" sz="2000" dirty="0"/>
              <a:t>University of </a:t>
            </a:r>
            <a:r>
              <a:rPr lang="en-CA" sz="2000" dirty="0" err="1"/>
              <a:t>Sherbrooke</a:t>
            </a:r>
            <a:endParaRPr lang="en-CA" sz="2000" dirty="0"/>
          </a:p>
          <a:p>
            <a:pPr lvl="1"/>
            <a:r>
              <a:rPr lang="en-CA" sz="2000" dirty="0"/>
              <a:t>Joint grade program in aerospace engineering by 6 universities</a:t>
            </a:r>
          </a:p>
          <a:p>
            <a:r>
              <a:rPr lang="en-CA" sz="2400" dirty="0"/>
              <a:t>Migrant policy to bring in foreigners with expertise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954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What can government do</a:t>
            </a:r>
            <a:endParaRPr lang="en-US" altLang="en-US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r>
              <a:rPr lang="en-CA" altLang="en-US" dirty="0" smtClean="0"/>
              <a:t>Options</a:t>
            </a:r>
            <a:endParaRPr lang="en-CA" altLang="en-US" dirty="0"/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CA" altLang="en-US" dirty="0"/>
              <a:t>Training is mandatory </a:t>
            </a:r>
            <a:r>
              <a:rPr lang="en-CA" altLang="en-US" dirty="0" smtClean="0"/>
              <a:t>and government </a:t>
            </a:r>
            <a:r>
              <a:rPr lang="en-CA" altLang="en-US" dirty="0"/>
              <a:t>provides training subsidies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CA" altLang="en-US" dirty="0"/>
              <a:t>Training is mandatory but government does not provide subsidies</a:t>
            </a:r>
          </a:p>
          <a:p>
            <a:pPr lvl="2" eaLnBrk="1" hangingPunct="1">
              <a:buFont typeface="Arial"/>
              <a:buChar char="•"/>
            </a:pPr>
            <a:r>
              <a:rPr lang="en-CA" altLang="en-US" dirty="0"/>
              <a:t>Provides opting out by firms </a:t>
            </a:r>
            <a:r>
              <a:rPr lang="en-CA" altLang="en-US" dirty="0" smtClean="0"/>
              <a:t>but firms must contribute to </a:t>
            </a:r>
            <a:r>
              <a:rPr lang="en-CA" altLang="en-US" dirty="0"/>
              <a:t>training </a:t>
            </a:r>
            <a:r>
              <a:rPr lang="en-CA" altLang="en-US" dirty="0" smtClean="0"/>
              <a:t>fund</a:t>
            </a:r>
            <a:endParaRPr lang="en-CA" altLang="en-US" dirty="0"/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CA" altLang="en-US" dirty="0" smtClean="0"/>
              <a:t>Training </a:t>
            </a:r>
            <a:r>
              <a:rPr lang="en-CA" altLang="en-US" dirty="0" smtClean="0"/>
              <a:t>levy </a:t>
            </a:r>
            <a:r>
              <a:rPr lang="en-CA" altLang="en-US" dirty="0" smtClean="0"/>
              <a:t>system</a:t>
            </a:r>
          </a:p>
          <a:p>
            <a:pPr lvl="2" eaLnBrk="1" hangingPunct="1"/>
            <a:r>
              <a:rPr lang="en-CA" altLang="en-US" dirty="0" smtClean="0"/>
              <a:t>Explained in following slides</a:t>
            </a:r>
          </a:p>
          <a:p>
            <a:pPr lvl="2" eaLnBrk="1" hangingPunct="1"/>
            <a:r>
              <a:rPr lang="en-CA" altLang="en-US" dirty="0" smtClean="0"/>
              <a:t>Firms pay levy, then apply to use funds for training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Training levy system</a:t>
            </a:r>
            <a:endParaRPr lang="en-US" altLang="en-US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Firm </a:t>
            </a:r>
            <a:r>
              <a:rPr lang="en-CA" altLang="en-US" dirty="0"/>
              <a:t>must pay the </a:t>
            </a:r>
            <a:r>
              <a:rPr lang="en-CA" altLang="en-US" dirty="0" smtClean="0"/>
              <a:t>levy</a:t>
            </a:r>
          </a:p>
          <a:p>
            <a:pPr lvl="1" eaLnBrk="1" hangingPunct="1"/>
            <a:r>
              <a:rPr lang="en-CA" altLang="en-US" dirty="0"/>
              <a:t>B</a:t>
            </a:r>
            <a:r>
              <a:rPr lang="en-CA" altLang="en-US" dirty="0" smtClean="0"/>
              <a:t>ased </a:t>
            </a:r>
            <a:r>
              <a:rPr lang="en-CA" altLang="en-US" dirty="0"/>
              <a:t>on the number of </a:t>
            </a:r>
            <a:r>
              <a:rPr lang="en-CA" altLang="en-US" dirty="0" smtClean="0"/>
              <a:t>its workers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Like a payroll tax</a:t>
            </a:r>
          </a:p>
          <a:p>
            <a:pPr lvl="1" eaLnBrk="1" hangingPunct="1"/>
            <a:r>
              <a:rPr lang="en-CA" altLang="en-US" dirty="0"/>
              <a:t>Money put into one central “training </a:t>
            </a:r>
            <a:r>
              <a:rPr lang="en-CA" altLang="en-US" dirty="0" smtClean="0"/>
              <a:t>[levy</a:t>
            </a:r>
            <a:r>
              <a:rPr lang="en-CA" altLang="en-US" dirty="0"/>
              <a:t>] fund” managed by the government</a:t>
            </a:r>
          </a:p>
          <a:p>
            <a:pPr eaLnBrk="1" hangingPunct="1"/>
            <a:r>
              <a:rPr lang="en-CA" altLang="en-US" dirty="0"/>
              <a:t>Firms can then apply to the training fund to subsidize their training</a:t>
            </a:r>
          </a:p>
          <a:p>
            <a:pPr lvl="1" eaLnBrk="1" hangingPunct="1"/>
            <a:r>
              <a:rPr lang="en-CA" altLang="en-US" dirty="0"/>
              <a:t>Used in a large variety of countries, including UK, Singapore, Malaysia, Korea, etc.</a:t>
            </a:r>
            <a:endParaRPr lang="en-US" alt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Training levy - problems</a:t>
            </a:r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030133"/>
          </a:xfrm>
        </p:spPr>
        <p:txBody>
          <a:bodyPr/>
          <a:lstStyle/>
          <a:p>
            <a:pPr eaLnBrk="1" hangingPunct="1">
              <a:defRPr/>
            </a:pPr>
            <a:r>
              <a:rPr lang="en-CA" sz="2400" dirty="0"/>
              <a:t>Training options may be limited</a:t>
            </a:r>
          </a:p>
          <a:p>
            <a:pPr lvl="1" eaLnBrk="1" hangingPunct="1">
              <a:defRPr/>
            </a:pPr>
            <a:r>
              <a:rPr lang="en-CA" sz="2400" dirty="0"/>
              <a:t>Sometimes must </a:t>
            </a:r>
            <a:r>
              <a:rPr lang="en-CA" sz="2400" dirty="0" smtClean="0"/>
              <a:t>train </a:t>
            </a:r>
            <a:r>
              <a:rPr lang="en-CA" sz="2400" dirty="0"/>
              <a:t>workers </a:t>
            </a:r>
            <a:r>
              <a:rPr lang="en-CA" sz="2400" dirty="0" smtClean="0"/>
              <a:t>at government institutes, </a:t>
            </a:r>
            <a:r>
              <a:rPr lang="en-CA" sz="2400" dirty="0"/>
              <a:t>which may not offer quality training</a:t>
            </a:r>
          </a:p>
          <a:p>
            <a:pPr lvl="1" eaLnBrk="1" hangingPunct="1">
              <a:defRPr/>
            </a:pPr>
            <a:r>
              <a:rPr lang="en-CA" sz="2400" dirty="0" smtClean="0"/>
              <a:t>Solutions: </a:t>
            </a:r>
            <a:r>
              <a:rPr lang="en-CA" sz="2400" dirty="0"/>
              <a:t>allow </a:t>
            </a:r>
            <a:r>
              <a:rPr lang="en-CA" sz="2400" dirty="0" smtClean="0"/>
              <a:t>firm to organize own training in-house </a:t>
            </a:r>
            <a:r>
              <a:rPr lang="en-CA" sz="2400" dirty="0"/>
              <a:t>or </a:t>
            </a:r>
            <a:r>
              <a:rPr lang="en-CA" sz="2400" dirty="0" smtClean="0"/>
              <a:t>send workers to non government training providers</a:t>
            </a:r>
            <a:endParaRPr lang="en-CA" sz="2400" dirty="0"/>
          </a:p>
          <a:p>
            <a:pPr eaLnBrk="1" hangingPunct="1">
              <a:defRPr/>
            </a:pPr>
            <a:r>
              <a:rPr lang="en-CA" sz="2400" dirty="0"/>
              <a:t>SME disadvantaged</a:t>
            </a:r>
          </a:p>
          <a:p>
            <a:pPr lvl="1" eaLnBrk="1" hangingPunct="1">
              <a:defRPr/>
            </a:pPr>
            <a:r>
              <a:rPr lang="en-CA" sz="2400" dirty="0"/>
              <a:t>Pay </a:t>
            </a:r>
            <a:r>
              <a:rPr lang="en-CA" sz="2400" dirty="0" smtClean="0"/>
              <a:t>in and they can </a:t>
            </a:r>
            <a:r>
              <a:rPr lang="en-CA" sz="2400" dirty="0"/>
              <a:t>apply for funds but </a:t>
            </a:r>
            <a:r>
              <a:rPr lang="en-CA" sz="2400" dirty="0" smtClean="0"/>
              <a:t>do </a:t>
            </a:r>
            <a:r>
              <a:rPr lang="en-CA" sz="2400" dirty="0"/>
              <a:t>not</a:t>
            </a:r>
          </a:p>
          <a:p>
            <a:pPr lvl="1" eaLnBrk="1" hangingPunct="1">
              <a:defRPr/>
            </a:pPr>
            <a:r>
              <a:rPr lang="en-CA" sz="2400" dirty="0"/>
              <a:t>Don’t understand, hard to apply, not relevant</a:t>
            </a:r>
          </a:p>
          <a:p>
            <a:pPr lvl="1" eaLnBrk="1" hangingPunct="1">
              <a:defRPr/>
            </a:pPr>
            <a:r>
              <a:rPr lang="en-CA" sz="2400" dirty="0"/>
              <a:t>Solutions: increase the amount </a:t>
            </a:r>
            <a:r>
              <a:rPr lang="en-CA" sz="2400" dirty="0" smtClean="0"/>
              <a:t>that can </a:t>
            </a:r>
            <a:r>
              <a:rPr lang="en-CA" sz="2400" dirty="0"/>
              <a:t>be subsidized (higher than contribution)</a:t>
            </a:r>
          </a:p>
          <a:p>
            <a:pPr lvl="1" eaLnBrk="1" hangingPunct="1">
              <a:defRPr/>
            </a:pPr>
            <a:endParaRPr lang="en-CA" dirty="0"/>
          </a:p>
          <a:p>
            <a:pPr lvl="1" eaLnBrk="1" hangingPunct="1">
              <a:defRPr/>
            </a:pPr>
            <a:endParaRPr lang="en-CA" dirty="0"/>
          </a:p>
          <a:p>
            <a:pPr marL="457200" lvl="1" indent="0" eaLnBrk="1" hangingPunct="1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Understand the training levy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will help you understand the reading for Thursday. 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To repeat</a:t>
            </a:r>
          </a:p>
          <a:p>
            <a:pPr lvl="2"/>
            <a:r>
              <a:rPr lang="en-US" dirty="0" smtClean="0"/>
              <a:t>Firms must pay the levy</a:t>
            </a:r>
          </a:p>
          <a:p>
            <a:pPr lvl="2"/>
            <a:r>
              <a:rPr lang="en-US" dirty="0" smtClean="0"/>
              <a:t>But can ‘get the money back’ by setting up training for their workers and apply for and obtain money from the levy fund to finance 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6180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1882</TotalTime>
  <Words>1324</Words>
  <Application>Microsoft Macintosh PowerPoint</Application>
  <PresentationFormat>On-screen Show (4:3)</PresentationFormat>
  <Paragraphs>371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 Labor:  Education/Skills and Wages</vt:lpstr>
      <vt:lpstr>Non controversial</vt:lpstr>
      <vt:lpstr>1. Wages</vt:lpstr>
      <vt:lpstr>Low-cost labor</vt:lpstr>
      <vt:lpstr>Reasons for Offshoring</vt:lpstr>
      <vt:lpstr>PowerPoint Presentation</vt:lpstr>
      <vt:lpstr>Take 5</vt:lpstr>
      <vt:lpstr>Wages</vt:lpstr>
      <vt:lpstr>2. Education and training</vt:lpstr>
      <vt:lpstr>Education and training  </vt:lpstr>
      <vt:lpstr>Take 5</vt:lpstr>
      <vt:lpstr>Education % of the population, 25 years +</vt:lpstr>
      <vt:lpstr>Education % of the population, 25 years +</vt:lpstr>
      <vt:lpstr>PISA – Science 2015 Results </vt:lpstr>
      <vt:lpstr>Who should educate/train?</vt:lpstr>
      <vt:lpstr>Building the foundation</vt:lpstr>
      <vt:lpstr>How firms get skilled workers</vt:lpstr>
      <vt:lpstr>1 - Hiring</vt:lpstr>
      <vt:lpstr>2 - Training on-the-job</vt:lpstr>
      <vt:lpstr>3 - Training off-the-job  (but on-site)</vt:lpstr>
      <vt:lpstr>4 - Training off-site</vt:lpstr>
      <vt:lpstr>5 - Apprenticeships</vt:lpstr>
      <vt:lpstr>FDI Training</vt:lpstr>
      <vt:lpstr>Migration policy</vt:lpstr>
      <vt:lpstr>Case: Canada  Aerospace manufacturing</vt:lpstr>
      <vt:lpstr>What can government do</vt:lpstr>
      <vt:lpstr>Training levy system</vt:lpstr>
      <vt:lpstr>Training levy - problems</vt:lpstr>
      <vt:lpstr>Understand the training levy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143</cp:revision>
  <cp:lastPrinted>2017-09-19T00:55:10Z</cp:lastPrinted>
  <dcterms:created xsi:type="dcterms:W3CDTF">2016-07-28T03:22:09Z</dcterms:created>
  <dcterms:modified xsi:type="dcterms:W3CDTF">2017-09-19T01:03:56Z</dcterms:modified>
</cp:coreProperties>
</file>