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0"/>
  </p:notesMasterIdLst>
  <p:sldIdLst>
    <p:sldId id="259" r:id="rId2"/>
    <p:sldId id="261" r:id="rId3"/>
    <p:sldId id="260" r:id="rId4"/>
    <p:sldId id="267" r:id="rId5"/>
    <p:sldId id="270" r:id="rId6"/>
    <p:sldId id="286" r:id="rId7"/>
    <p:sldId id="287" r:id="rId8"/>
    <p:sldId id="271" r:id="rId9"/>
    <p:sldId id="272" r:id="rId10"/>
    <p:sldId id="273" r:id="rId11"/>
    <p:sldId id="274" r:id="rId12"/>
    <p:sldId id="283" r:id="rId13"/>
    <p:sldId id="284" r:id="rId14"/>
    <p:sldId id="285" r:id="rId15"/>
    <p:sldId id="288" r:id="rId16"/>
    <p:sldId id="268" r:id="rId17"/>
    <p:sldId id="280" r:id="rId18"/>
    <p:sldId id="275" r:id="rId19"/>
    <p:sldId id="263" r:id="rId20"/>
    <p:sldId id="266" r:id="rId21"/>
    <p:sldId id="276" r:id="rId22"/>
    <p:sldId id="277" r:id="rId23"/>
    <p:sldId id="278" r:id="rId24"/>
    <p:sldId id="279" r:id="rId25"/>
    <p:sldId id="269" r:id="rId26"/>
    <p:sldId id="264" r:id="rId27"/>
    <p:sldId id="265" r:id="rId28"/>
    <p:sldId id="282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129" autoAdjust="0"/>
    <p:restoredTop sz="87701" autoAdjust="0"/>
  </p:normalViewPr>
  <p:slideViewPr>
    <p:cSldViewPr snapToGrid="0" snapToObjects="1">
      <p:cViewPr varScale="1">
        <p:scale>
          <a:sx n="65" d="100"/>
          <a:sy n="65" d="100"/>
        </p:scale>
        <p:origin x="71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E6C128-3257-4D08-98BE-D2FA2FE71E5F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E4D693-D325-4562-834F-60995DF9E6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6976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7032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9743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2489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91136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111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1892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42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94968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43842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38869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5A2D5B-9652-FD42-8372-B667AF18D3E9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FC4B3D-C3A0-9C48-82B0-02300671E9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9708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Industrial Policy Doesn’t Work</a:t>
            </a:r>
            <a:br>
              <a:rPr lang="en-US" dirty="0" smtClean="0"/>
            </a:br>
            <a:r>
              <a:rPr lang="en-US" sz="3600" dirty="0" smtClean="0"/>
              <a:t>Theory and evidence from the critics</a:t>
            </a:r>
            <a:r>
              <a:rPr lang="en-US" dirty="0" smtClean="0"/>
              <a:t/>
            </a:r>
            <a:br>
              <a:rPr lang="en-US" dirty="0" smtClean="0"/>
            </a:br>
            <a:endParaRPr lang="en-US" sz="3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/>
              <a:t>Lecture </a:t>
            </a:r>
            <a:r>
              <a:rPr lang="en-US" dirty="0" smtClean="0"/>
              <a:t>5</a:t>
            </a:r>
            <a:endParaRPr lang="en-US" dirty="0"/>
          </a:p>
          <a:p>
            <a:r>
              <a:rPr lang="en-US" dirty="0"/>
              <a:t>EE 482 – Dr. Paul Vandenberg</a:t>
            </a:r>
          </a:p>
          <a:p>
            <a:r>
              <a:rPr lang="en-US" dirty="0"/>
              <a:t>Semester 1 – 2016</a:t>
            </a:r>
          </a:p>
          <a:p>
            <a:r>
              <a:rPr lang="en-US" dirty="0"/>
              <a:t>Faculty of Economics</a:t>
            </a:r>
          </a:p>
          <a:p>
            <a:r>
              <a:rPr lang="en-US" dirty="0" err="1"/>
              <a:t>Thammasat</a:t>
            </a:r>
            <a:r>
              <a:rPr lang="en-US" dirty="0"/>
              <a:t> University</a:t>
            </a:r>
          </a:p>
        </p:txBody>
      </p:sp>
    </p:spTree>
    <p:extLst>
      <p:ext uri="{BB962C8B-B14F-4D97-AF65-F5344CB8AC3E}">
        <p14:creationId xmlns:p14="http://schemas.microsoft.com/office/powerpoint/2010/main" val="1622912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Controversy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“Few phrases elicit such strong reactions from economists and policy makers as </a:t>
            </a:r>
            <a:r>
              <a:rPr lang="en-US" i="1" dirty="0" smtClean="0"/>
              <a:t>industrial policy</a:t>
            </a:r>
            <a:r>
              <a:rPr lang="en-US" dirty="0" smtClean="0"/>
              <a:t>” (Pack and </a:t>
            </a:r>
            <a:r>
              <a:rPr lang="en-US" dirty="0" err="1" smtClean="0"/>
              <a:t>Saggi</a:t>
            </a:r>
            <a:r>
              <a:rPr lang="en-US" dirty="0" smtClean="0"/>
              <a:t>).</a:t>
            </a:r>
          </a:p>
          <a:p>
            <a:endParaRPr lang="en-US" dirty="0"/>
          </a:p>
          <a:p>
            <a:r>
              <a:rPr lang="en-US" dirty="0" smtClean="0"/>
              <a:t>Industrial policy means different things to different people (Everton 2003).</a:t>
            </a:r>
          </a:p>
          <a:p>
            <a:endParaRPr lang="en-US" dirty="0"/>
          </a:p>
          <a:p>
            <a:r>
              <a:rPr lang="en-US" dirty="0" smtClean="0"/>
              <a:t>“Few topics in development economies, and indeed in economies as a whole, have caused more heated controversy than industrial policy” (H-J Chang, 2009).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9611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 Favor vs. Against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Not a settled issue</a:t>
            </a:r>
          </a:p>
          <a:p>
            <a:pPr lvl="1"/>
            <a:r>
              <a:rPr lang="en-US" dirty="0" smtClean="0"/>
              <a:t> Much dispute</a:t>
            </a:r>
          </a:p>
          <a:p>
            <a:pPr lvl="1"/>
            <a:r>
              <a:rPr lang="en-US" dirty="0" smtClean="0"/>
              <a:t> Two camps</a:t>
            </a:r>
          </a:p>
          <a:p>
            <a:r>
              <a:rPr lang="en-US" dirty="0" smtClean="0"/>
              <a:t>In favor: </a:t>
            </a:r>
          </a:p>
          <a:p>
            <a:pPr lvl="1"/>
            <a:r>
              <a:rPr lang="en-US" dirty="0"/>
              <a:t>Market failures exist that need to be overcome by government </a:t>
            </a:r>
            <a:r>
              <a:rPr lang="en-US" dirty="0" smtClean="0"/>
              <a:t>policy</a:t>
            </a:r>
          </a:p>
          <a:p>
            <a:pPr lvl="1"/>
            <a:r>
              <a:rPr lang="en-US" dirty="0"/>
              <a:t>Chang, </a:t>
            </a:r>
            <a:r>
              <a:rPr lang="en-US" dirty="0" err="1" smtClean="0"/>
              <a:t>Rodrik</a:t>
            </a:r>
            <a:r>
              <a:rPr lang="en-US" dirty="0" smtClean="0"/>
              <a:t>, </a:t>
            </a:r>
            <a:r>
              <a:rPr lang="en-US" dirty="0" err="1" smtClean="0"/>
              <a:t>Haussman</a:t>
            </a:r>
            <a:r>
              <a:rPr lang="en-US" dirty="0"/>
              <a:t>, </a:t>
            </a:r>
            <a:r>
              <a:rPr lang="en-US" dirty="0" err="1"/>
              <a:t>Amsden</a:t>
            </a:r>
            <a:r>
              <a:rPr lang="en-US" dirty="0"/>
              <a:t>, </a:t>
            </a:r>
            <a:r>
              <a:rPr lang="en-US" dirty="0" smtClean="0"/>
              <a:t>Johnson</a:t>
            </a:r>
            <a:endParaRPr lang="en-US" dirty="0"/>
          </a:p>
          <a:p>
            <a:r>
              <a:rPr lang="en-US" dirty="0"/>
              <a:t>Against: </a:t>
            </a:r>
            <a:endParaRPr lang="en-US" dirty="0" smtClean="0"/>
          </a:p>
          <a:p>
            <a:pPr lvl="1"/>
            <a:r>
              <a:rPr lang="en-US" dirty="0" smtClean="0"/>
              <a:t>Markets </a:t>
            </a:r>
            <a:r>
              <a:rPr lang="en-US" dirty="0"/>
              <a:t>work well, few </a:t>
            </a:r>
            <a:r>
              <a:rPr lang="en-US" dirty="0" smtClean="0"/>
              <a:t>market failures</a:t>
            </a:r>
          </a:p>
          <a:p>
            <a:pPr lvl="1"/>
            <a:r>
              <a:rPr lang="en-US" dirty="0" smtClean="0"/>
              <a:t>If </a:t>
            </a:r>
            <a:r>
              <a:rPr lang="en-US" dirty="0"/>
              <a:t>there are failures, gov’t does not </a:t>
            </a:r>
            <a:r>
              <a:rPr lang="en-US" dirty="0" smtClean="0"/>
              <a:t>have knowledge or capacity to correct them</a:t>
            </a:r>
          </a:p>
          <a:p>
            <a:pPr lvl="1"/>
            <a:r>
              <a:rPr lang="en-US" dirty="0" smtClean="0"/>
              <a:t>Pack </a:t>
            </a:r>
            <a:r>
              <a:rPr lang="en-US" dirty="0"/>
              <a:t>and </a:t>
            </a:r>
            <a:r>
              <a:rPr lang="en-US" dirty="0" err="1"/>
              <a:t>Saggi</a:t>
            </a:r>
            <a:r>
              <a:rPr lang="en-US" dirty="0"/>
              <a:t>, Weinstein, World </a:t>
            </a:r>
            <a:r>
              <a:rPr lang="en-US" dirty="0" smtClean="0"/>
              <a:t>Bank, Lee, Page, Baldwin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020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Profitable sector will find finance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know sectors that have tech spillovers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Hard to pick winners 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Private sector overcomes coordination failures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Rent seeking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Few governments are sufficiently capable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Not supported by rigorous evidence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8978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1 – Financing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for financial support</a:t>
            </a:r>
          </a:p>
          <a:p>
            <a:pPr lvl="1"/>
            <a:r>
              <a:rPr lang="en-US" dirty="0" smtClean="0"/>
              <a:t>If there are dynamic scale economies and future success of industry is known then banks and financial markets will provide finance</a:t>
            </a:r>
          </a:p>
          <a:p>
            <a:pPr lvl="1"/>
            <a:r>
              <a:rPr lang="en-US" dirty="0" smtClean="0"/>
              <a:t>Business </a:t>
            </a:r>
            <a:r>
              <a:rPr lang="en-US" dirty="0" smtClean="0"/>
              <a:t>covers </a:t>
            </a:r>
            <a:r>
              <a:rPr lang="en-US" dirty="0" smtClean="0"/>
              <a:t>the losses in the initial stage of learning-by-doing and to allow increases in size to reap scale economies </a:t>
            </a:r>
          </a:p>
          <a:p>
            <a:pPr lvl="1"/>
            <a:r>
              <a:rPr lang="en-US" dirty="0" smtClean="0"/>
              <a:t>As long as long run returns can cover short term losses, it is profitable for business and the bank</a:t>
            </a:r>
          </a:p>
        </p:txBody>
      </p:sp>
    </p:spTree>
    <p:extLst>
      <p:ext uri="{BB962C8B-B14F-4D97-AF65-F5344CB8AC3E}">
        <p14:creationId xmlns:p14="http://schemas.microsoft.com/office/powerpoint/2010/main" val="9402671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Assess the argument about financing on the previous slide?</a:t>
            </a:r>
          </a:p>
          <a:p>
            <a:endParaRPr lang="en-US" dirty="0"/>
          </a:p>
          <a:p>
            <a:r>
              <a:rPr lang="en-US" dirty="0" smtClean="0"/>
              <a:t>Do you think it is feasible and how?</a:t>
            </a:r>
          </a:p>
        </p:txBody>
      </p:sp>
    </p:spTree>
    <p:extLst>
      <p:ext uri="{BB962C8B-B14F-4D97-AF65-F5344CB8AC3E}">
        <p14:creationId xmlns:p14="http://schemas.microsoft.com/office/powerpoint/2010/main" val="153984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But </a:t>
            </a:r>
            <a:r>
              <a:rPr lang="en-US" dirty="0"/>
              <a:t>does financial sector or investors know the future likelihood of success</a:t>
            </a:r>
            <a:r>
              <a:rPr lang="en-US" dirty="0" smtClean="0"/>
              <a:t>?</a:t>
            </a:r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Can know the success of industry by looking at it in other countries and getting foreigners to make the investment</a:t>
            </a:r>
          </a:p>
          <a:p>
            <a:pPr lvl="1"/>
            <a:r>
              <a:rPr lang="en-US" dirty="0"/>
              <a:t>But each countries may be different 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8975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2 - Technological spillovers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Encourage new industries with high technology content because these have high social value because technological spillovers will help other firms and other sectors</a:t>
            </a:r>
          </a:p>
          <a:p>
            <a:pPr lvl="1"/>
            <a:r>
              <a:rPr lang="en-US" dirty="0" smtClean="0"/>
              <a:t>But government cannot know which industries these are and therefore which industries to subsidize?</a:t>
            </a:r>
          </a:p>
          <a:p>
            <a:r>
              <a:rPr lang="en-US" dirty="0" smtClean="0"/>
              <a:t>Supporting general purpose and breakthrough technologies such as the internet (US defense department support) would be helpful</a:t>
            </a:r>
          </a:p>
          <a:p>
            <a:pPr lvl="1"/>
            <a:r>
              <a:rPr lang="en-US" dirty="0" smtClean="0"/>
              <a:t>But such breakthrough, general-use technologies are few </a:t>
            </a:r>
          </a:p>
          <a:p>
            <a:pPr lvl="1"/>
            <a:r>
              <a:rPr lang="en-US" dirty="0" smtClean="0"/>
              <a:t>How often does something like the internet get invented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77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Theory 3 – Picking winners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How does policy maker know which industries will be successful?</a:t>
            </a:r>
          </a:p>
          <a:p>
            <a:r>
              <a:rPr lang="en-US" dirty="0" err="1" smtClean="0"/>
              <a:t>Klimenko</a:t>
            </a:r>
            <a:r>
              <a:rPr lang="en-US" dirty="0" smtClean="0"/>
              <a:t> (2004): it is an experiment with an unknown probability of success</a:t>
            </a:r>
          </a:p>
          <a:p>
            <a:pPr lvl="1"/>
            <a:r>
              <a:rPr lang="en-US" dirty="0" smtClean="0"/>
              <a:t>May chose sectors in which does not and cannot develop a comparative advantage</a:t>
            </a:r>
          </a:p>
          <a:p>
            <a:pPr lvl="1"/>
            <a:r>
              <a:rPr lang="en-US" dirty="0" smtClean="0"/>
              <a:t>May not chose sectors in which a country could have a comparative advantage</a:t>
            </a:r>
          </a:p>
          <a:p>
            <a:r>
              <a:rPr lang="en-US" dirty="0" smtClean="0"/>
              <a:t>“The key issue is the beliefs of the policymaker”</a:t>
            </a:r>
          </a:p>
          <a:p>
            <a:r>
              <a:rPr lang="en-US" dirty="0" smtClean="0"/>
              <a:t>If policymaker makes a successful choice, may stop looking for others</a:t>
            </a:r>
          </a:p>
          <a:p>
            <a:r>
              <a:rPr lang="en-US" dirty="0" smtClean="0"/>
              <a:t>Other choices (i.e. sectors) might be more successful </a:t>
            </a:r>
          </a:p>
          <a:p>
            <a:r>
              <a:rPr lang="en-US" dirty="0" smtClean="0"/>
              <a:t>Private investors should know better than policymakers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759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4 :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If two industries develop, both will be profitable</a:t>
            </a:r>
          </a:p>
          <a:p>
            <a:pPr lvl="1"/>
            <a:r>
              <a:rPr lang="en-US" dirty="0" smtClean="0"/>
              <a:t>But neither industry will be profitable by itself</a:t>
            </a:r>
          </a:p>
          <a:p>
            <a:pPr lvl="1"/>
            <a:r>
              <a:rPr lang="en-US" dirty="0" smtClean="0"/>
              <a:t>Therefore likely under investment in both</a:t>
            </a:r>
          </a:p>
          <a:p>
            <a:r>
              <a:rPr lang="en-US" dirty="0" smtClean="0"/>
              <a:t>Government might have a role to plan in coordination by facilitating information exchange about the investment plans of each industry</a:t>
            </a:r>
          </a:p>
          <a:p>
            <a:pPr lvl="1"/>
            <a:r>
              <a:rPr lang="en-US" dirty="0" smtClean="0"/>
              <a:t>But government would find it difficult to obtain this information and to ensure that is shared between firms</a:t>
            </a:r>
          </a:p>
          <a:p>
            <a:pPr lvl="1"/>
            <a:r>
              <a:rPr lang="en-US" dirty="0" smtClean="0"/>
              <a:t>Need to ensure on going exchange on day-to-day operations</a:t>
            </a:r>
          </a:p>
          <a:p>
            <a:r>
              <a:rPr lang="en-US" dirty="0" smtClean="0"/>
              <a:t>With trade, one of the industries could be located abroad and already operating (so no coordination failure exists</a:t>
            </a:r>
          </a:p>
          <a:p>
            <a:pPr lvl="1"/>
            <a:r>
              <a:rPr lang="en-US" dirty="0" smtClean="0"/>
              <a:t>So only relevant when the types of goods (inputs) are not </a:t>
            </a:r>
            <a:r>
              <a:rPr lang="en-US" dirty="0" err="1" smtClean="0"/>
              <a:t>tradeable</a:t>
            </a:r>
            <a:r>
              <a:rPr lang="en-US" dirty="0" smtClean="0"/>
              <a:t> or there is difficulty to trade them</a:t>
            </a:r>
          </a:p>
          <a:p>
            <a:r>
              <a:rPr lang="en-US" dirty="0" smtClean="0"/>
              <a:t>Could coordinate with FDI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40287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4 - Coordination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Maybe not two industries but two sets of skilled workers</a:t>
            </a:r>
          </a:p>
          <a:p>
            <a:r>
              <a:rPr lang="en-US" dirty="0" smtClean="0"/>
              <a:t>Only a problem if workers are not moveable across borders or cannot be trained</a:t>
            </a:r>
          </a:p>
          <a:p>
            <a:r>
              <a:rPr lang="en-US" dirty="0" smtClean="0"/>
              <a:t>Or workers may not want to be trained because there appears to be no demand (currently) for that skill</a:t>
            </a:r>
          </a:p>
          <a:p>
            <a:r>
              <a:rPr lang="en-US" dirty="0" smtClean="0"/>
              <a:t>But there may be nationals abroad with those skills who return to fill the skills gap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460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5 – Rent seeking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Dependency on government financial incentives or protection </a:t>
            </a:r>
          </a:p>
          <a:p>
            <a:pPr lvl="1"/>
            <a:r>
              <a:rPr lang="en-US" dirty="0" smtClean="0"/>
              <a:t>protecting a firm(s) market and therefore profits)</a:t>
            </a:r>
          </a:p>
          <a:p>
            <a:pPr lvl="1"/>
            <a:r>
              <a:rPr lang="en-US" dirty="0" smtClean="0"/>
              <a:t>firms seek those benefits without improving productivity, output, etc.</a:t>
            </a:r>
          </a:p>
          <a:p>
            <a:r>
              <a:rPr lang="en-US" dirty="0" smtClean="0"/>
              <a:t>Trade protection hard to remove in many countries (reality)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463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6 - Capable government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Incentives to initiators</a:t>
            </a:r>
          </a:p>
          <a:p>
            <a:r>
              <a:rPr lang="en-US" dirty="0" smtClean="0"/>
              <a:t>Incentives based on export or other performance</a:t>
            </a:r>
          </a:p>
          <a:p>
            <a:r>
              <a:rPr lang="en-US" dirty="0" smtClean="0"/>
              <a:t>Only strong and capable government can:</a:t>
            </a:r>
          </a:p>
          <a:p>
            <a:pPr lvl="1"/>
            <a:r>
              <a:rPr lang="en-US" dirty="0" smtClean="0"/>
              <a:t>Properly design and administer </a:t>
            </a:r>
            <a:r>
              <a:rPr lang="en-US" dirty="0" err="1" smtClean="0"/>
              <a:t>incentvies</a:t>
            </a:r>
            <a:endParaRPr lang="en-US" dirty="0" smtClean="0"/>
          </a:p>
          <a:p>
            <a:pPr lvl="1"/>
            <a:r>
              <a:rPr lang="en-US" dirty="0"/>
              <a:t>T</a:t>
            </a:r>
            <a:r>
              <a:rPr lang="en-US" dirty="0" smtClean="0"/>
              <a:t>ake away incentives</a:t>
            </a:r>
          </a:p>
          <a:p>
            <a:r>
              <a:rPr lang="en-US" dirty="0" smtClean="0"/>
              <a:t>Government in East Asian had this capability</a:t>
            </a:r>
          </a:p>
          <a:p>
            <a:pPr lvl="1"/>
            <a:r>
              <a:rPr lang="en-US" dirty="0" smtClean="0"/>
              <a:t>Lacking in most other other countries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05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Theory 7 - Evidence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theory of the benefits of IP is not supported by the evidence</a:t>
            </a:r>
          </a:p>
          <a:p>
            <a:pPr lvl="1"/>
            <a:r>
              <a:rPr lang="en-US" dirty="0" smtClean="0"/>
              <a:t>Rigorous evidence needed</a:t>
            </a:r>
          </a:p>
          <a:p>
            <a:pPr lvl="2"/>
            <a:r>
              <a:rPr lang="en-US" dirty="0" smtClean="0"/>
              <a:t>Not that countries with IP grew fast</a:t>
            </a:r>
          </a:p>
          <a:p>
            <a:pPr lvl="2"/>
            <a:r>
              <a:rPr lang="en-US" dirty="0" smtClean="0"/>
              <a:t>Not individual sector or business examples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745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Take 5 minutes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“type” of evidence is given by the proponents of IP? </a:t>
            </a:r>
          </a:p>
          <a:p>
            <a:pPr lvl="1"/>
            <a:r>
              <a:rPr lang="en-US" dirty="0" smtClean="0"/>
              <a:t>e.g. </a:t>
            </a:r>
            <a:r>
              <a:rPr lang="en-US" dirty="0" err="1" smtClean="0"/>
              <a:t>Rodrik</a:t>
            </a:r>
            <a:r>
              <a:rPr lang="en-US" dirty="0" smtClean="0"/>
              <a:t> and Chang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9409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Evidence (against IP)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Problem of lack of counterfactuals</a:t>
            </a:r>
          </a:p>
          <a:p>
            <a:pPr lvl="1"/>
            <a:r>
              <a:rPr lang="en-US" dirty="0" smtClean="0"/>
              <a:t>What would have happened if no IP?</a:t>
            </a:r>
          </a:p>
          <a:p>
            <a:pPr lvl="1"/>
            <a:r>
              <a:rPr lang="en-US" dirty="0" smtClean="0"/>
              <a:t>Same problem faced by those in favor of IP</a:t>
            </a:r>
            <a:endParaRPr lang="en-US" dirty="0"/>
          </a:p>
          <a:p>
            <a:r>
              <a:rPr lang="en-US" dirty="0" smtClean="0"/>
              <a:t>Most efforts to find impact focus on sector level</a:t>
            </a:r>
          </a:p>
          <a:p>
            <a:pPr lvl="1"/>
            <a:r>
              <a:rPr lang="en-US" dirty="0" smtClean="0"/>
              <a:t>Compare promoted and non promoted sectors </a:t>
            </a:r>
          </a:p>
          <a:p>
            <a:pPr lvl="1"/>
            <a:r>
              <a:rPr lang="en-US" dirty="0" smtClean="0"/>
              <a:t>Natural experiment</a:t>
            </a:r>
            <a:endParaRPr lang="en-US" dirty="0"/>
          </a:p>
          <a:p>
            <a:r>
              <a:rPr lang="en-US" dirty="0"/>
              <a:t>Use econometric </a:t>
            </a:r>
            <a:r>
              <a:rPr lang="en-US" dirty="0" smtClean="0"/>
              <a:t>techniques</a:t>
            </a:r>
          </a:p>
          <a:p>
            <a:pPr lvl="1"/>
            <a:r>
              <a:rPr lang="en-US" dirty="0" smtClean="0"/>
              <a:t>Try to rigorously establish causality or at least correlation</a:t>
            </a:r>
          </a:p>
          <a:p>
            <a:pPr lvl="1"/>
            <a:r>
              <a:rPr lang="en-US" dirty="0" smtClean="0"/>
              <a:t>Not </a:t>
            </a:r>
            <a:r>
              <a:rPr lang="en-US" dirty="0"/>
              <a:t>used </a:t>
            </a:r>
            <a:r>
              <a:rPr lang="en-US" dirty="0" smtClean="0"/>
              <a:t>by those who favor IP such as Chang</a:t>
            </a:r>
          </a:p>
          <a:p>
            <a:r>
              <a:rPr lang="en-US" dirty="0" smtClean="0"/>
              <a:t>Most opponents do recognize that certain firms and sectors have been successfully promoted by IP</a:t>
            </a:r>
          </a:p>
          <a:p>
            <a:pPr lvl="1"/>
            <a:r>
              <a:rPr lang="en-US" dirty="0" smtClean="0"/>
              <a:t>But they look for broad effects, not just individual cases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226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Policy inputs and Economic outcomes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Input: IP defined and measured as:</a:t>
            </a:r>
          </a:p>
          <a:p>
            <a:pPr lvl="1"/>
            <a:r>
              <a:rPr lang="en-US" dirty="0"/>
              <a:t>Level of trade protection</a:t>
            </a:r>
          </a:p>
          <a:p>
            <a:pPr lvl="1"/>
            <a:r>
              <a:rPr lang="en-US" dirty="0"/>
              <a:t>Subsidies to R&amp;D</a:t>
            </a:r>
          </a:p>
          <a:p>
            <a:pPr lvl="1"/>
            <a:r>
              <a:rPr lang="en-US" dirty="0"/>
              <a:t>Other sector subsidies</a:t>
            </a:r>
          </a:p>
          <a:p>
            <a:pPr lvl="1"/>
            <a:r>
              <a:rPr lang="en-US" dirty="0"/>
              <a:t>Credit with preferential (i.e. low) interest </a:t>
            </a:r>
            <a:r>
              <a:rPr lang="en-US" dirty="0" smtClean="0"/>
              <a:t>rates</a:t>
            </a:r>
          </a:p>
          <a:p>
            <a:pPr lvl="1"/>
            <a:r>
              <a:rPr lang="en-US" dirty="0" smtClean="0"/>
              <a:t>Promoted sectors (vs. non promoted)</a:t>
            </a:r>
            <a:endParaRPr lang="en-US" dirty="0"/>
          </a:p>
          <a:p>
            <a:r>
              <a:rPr lang="en-US" dirty="0" smtClean="0"/>
              <a:t>Outcomes: </a:t>
            </a:r>
            <a:r>
              <a:rPr lang="en-US" dirty="0"/>
              <a:t>Effect of IP defined as:</a:t>
            </a:r>
          </a:p>
          <a:p>
            <a:pPr lvl="1"/>
            <a:r>
              <a:rPr lang="en-US" dirty="0"/>
              <a:t>K accumulation in promoted </a:t>
            </a:r>
            <a:r>
              <a:rPr lang="en-US" dirty="0" smtClean="0"/>
              <a:t>sector</a:t>
            </a:r>
          </a:p>
          <a:p>
            <a:pPr lvl="1"/>
            <a:r>
              <a:rPr lang="en-US" dirty="0" smtClean="0"/>
              <a:t>Labor productivity</a:t>
            </a:r>
          </a:p>
          <a:p>
            <a:pPr lvl="1"/>
            <a:r>
              <a:rPr lang="en-US" dirty="0" smtClean="0"/>
              <a:t>Sector share</a:t>
            </a:r>
            <a:endParaRPr lang="en-US" dirty="0"/>
          </a:p>
          <a:p>
            <a:pPr lvl="1"/>
            <a:r>
              <a:rPr lang="en-US" dirty="0"/>
              <a:t>TFP in promoted sector</a:t>
            </a:r>
          </a:p>
          <a:p>
            <a:pPr lvl="1"/>
            <a:r>
              <a:rPr lang="en-US" dirty="0"/>
              <a:t>Aggregated economic output (GDP</a:t>
            </a:r>
            <a:r>
              <a:rPr lang="en-US" dirty="0" smtClean="0"/>
              <a:t>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2951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Mixed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“</a:t>
            </a:r>
            <a:r>
              <a:rPr lang="is-IS" dirty="0" smtClean="0"/>
              <a:t>…evidence does not come out strongly in favor of one group or the others [i.e. those for or against IP). While there certainly exists cases where government intervention co-exists with successes, in many instances industrial policy has failed to yield any gains (Pack and Saggi)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6848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err="1" smtClean="0"/>
              <a:t>Beason</a:t>
            </a:r>
            <a:r>
              <a:rPr lang="en-US" dirty="0" smtClean="0"/>
              <a:t> and Weinstein (1996).</a:t>
            </a:r>
          </a:p>
          <a:p>
            <a:r>
              <a:rPr lang="en-US" dirty="0" smtClean="0"/>
              <a:t>“Growth, Economies of Scale and Targeting in Japan (1955-1990)”, </a:t>
            </a:r>
            <a:r>
              <a:rPr lang="en-US" i="1" dirty="0" smtClean="0"/>
              <a:t>Review of Economics and Statistics</a:t>
            </a:r>
          </a:p>
          <a:p>
            <a:r>
              <a:rPr lang="en-US" dirty="0" smtClean="0"/>
              <a:t>13 sectors, 1955-1990</a:t>
            </a:r>
          </a:p>
          <a:p>
            <a:r>
              <a:rPr lang="en-US" dirty="0" smtClean="0"/>
              <a:t>Input</a:t>
            </a:r>
          </a:p>
          <a:p>
            <a:pPr lvl="1"/>
            <a:r>
              <a:rPr lang="en-US" dirty="0"/>
              <a:t>T</a:t>
            </a:r>
            <a:r>
              <a:rPr lang="en-US" dirty="0" smtClean="0"/>
              <a:t>ariffs, taxes and subsidies</a:t>
            </a:r>
          </a:p>
          <a:p>
            <a:r>
              <a:rPr lang="en-US" dirty="0" smtClean="0"/>
              <a:t>Output</a:t>
            </a:r>
          </a:p>
          <a:p>
            <a:pPr lvl="1"/>
            <a:r>
              <a:rPr lang="en-US" dirty="0" smtClean="0"/>
              <a:t>Sector K accumulation or sector TFP growth</a:t>
            </a:r>
          </a:p>
          <a:p>
            <a:r>
              <a:rPr lang="en-US" dirty="0" smtClean="0"/>
              <a:t>Finding:</a:t>
            </a:r>
          </a:p>
          <a:p>
            <a:pPr lvl="1"/>
            <a:r>
              <a:rPr lang="en-US" dirty="0" smtClean="0"/>
              <a:t>no correlation that sectors with more tariff protection, tax breaks or subsidies had a higher K or TFP growth relative to sectors with less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4871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 and South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Pack (2000)</a:t>
            </a:r>
          </a:p>
          <a:p>
            <a:r>
              <a:rPr lang="en-US" dirty="0" smtClean="0"/>
              <a:t>“Industrial Policy: Growth Elixir or Poison?” </a:t>
            </a:r>
            <a:r>
              <a:rPr lang="en-US" i="1" dirty="0" smtClean="0"/>
              <a:t>World Bank Research Observer</a:t>
            </a:r>
          </a:p>
          <a:p>
            <a:r>
              <a:rPr lang="en-US" dirty="0" smtClean="0"/>
              <a:t>1960-1979 in Japan</a:t>
            </a:r>
          </a:p>
          <a:p>
            <a:r>
              <a:rPr lang="en-US" dirty="0" smtClean="0"/>
              <a:t>1966-1985 in Korea</a:t>
            </a:r>
          </a:p>
          <a:p>
            <a:r>
              <a:rPr lang="en-US" dirty="0" smtClean="0"/>
              <a:t>Assumes IP was successful, how much of an impact could it have had?</a:t>
            </a:r>
          </a:p>
          <a:p>
            <a:pPr lvl="1"/>
            <a:r>
              <a:rPr lang="en-US" dirty="0" smtClean="0"/>
              <a:t>Increased the GDP growth in the two countries by about 0.5 percentage points (half of one percent) annually</a:t>
            </a:r>
          </a:p>
          <a:p>
            <a:pPr lvl="1"/>
            <a:r>
              <a:rPr lang="en-US" dirty="0" smtClean="0"/>
              <a:t>Out of total GDP growth rate of 10% for the two countries during the period studied</a:t>
            </a:r>
          </a:p>
          <a:p>
            <a:pPr lvl="1"/>
            <a:r>
              <a:rPr lang="en-US" dirty="0" smtClean="0"/>
              <a:t>“hardly trivial but not the secret of success”, </a:t>
            </a:r>
          </a:p>
          <a:p>
            <a:pPr lvl="1"/>
            <a:r>
              <a:rPr lang="en-US" dirty="0" smtClean="0"/>
              <a:t>“minor growth hormone”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6628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Compares Japan and Korea against comparator countries </a:t>
            </a:r>
          </a:p>
          <a:p>
            <a:pPr lvl="1"/>
            <a:r>
              <a:rPr lang="en-US" dirty="0" smtClean="0"/>
              <a:t>For Japan: Italy, Finland, Austria, Australia France and Germany</a:t>
            </a:r>
          </a:p>
          <a:p>
            <a:pPr lvl="1"/>
            <a:r>
              <a:rPr lang="en-US" dirty="0" smtClean="0"/>
              <a:t>For Korea: Uruguay, Portugal, Malaysia, Mexico and Panama</a:t>
            </a:r>
          </a:p>
          <a:p>
            <a:r>
              <a:rPr lang="en-US" dirty="0" smtClean="0"/>
              <a:t>Compares sector shares for individual sectors against the comparator countries</a:t>
            </a:r>
          </a:p>
          <a:p>
            <a:pPr lvl="1"/>
            <a:r>
              <a:rPr lang="en-US" dirty="0" smtClean="0"/>
              <a:t>For example, what is VA of basic metals relative to the VA in all of manufacturing </a:t>
            </a:r>
          </a:p>
          <a:p>
            <a:r>
              <a:rPr lang="en-US" dirty="0" smtClean="0"/>
              <a:t>Japan and Korea do have higher share in key sectors:</a:t>
            </a:r>
          </a:p>
          <a:p>
            <a:pPr lvl="1"/>
            <a:r>
              <a:rPr lang="en-US" dirty="0" smtClean="0"/>
              <a:t>Metal products, machinery and electrical equipment</a:t>
            </a:r>
          </a:p>
          <a:p>
            <a:pPr lvl="1"/>
            <a:r>
              <a:rPr lang="en-US" dirty="0"/>
              <a:t>B</a:t>
            </a:r>
            <a:r>
              <a:rPr lang="en-US" dirty="0" smtClean="0"/>
              <a:t>asic metals</a:t>
            </a:r>
          </a:p>
          <a:p>
            <a:pPr lvl="1"/>
            <a:r>
              <a:rPr lang="en-US" dirty="0" smtClean="0"/>
              <a:t>Textiles and clothing (Korea only);</a:t>
            </a:r>
          </a:p>
          <a:p>
            <a:pPr lvl="1"/>
            <a:r>
              <a:rPr lang="en-US" dirty="0" smtClean="0"/>
              <a:t>Transport equipment (Korea is higher, Japan is same as others)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77048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Compares growth rate of TFP in “promoted” vs. “neglected” sectors in each country</a:t>
            </a:r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 smtClean="0"/>
              <a:t>if machinery was promoted as part of IP what was its TFP growth</a:t>
            </a:r>
          </a:p>
          <a:p>
            <a:pPr lvl="1"/>
            <a:r>
              <a:rPr lang="en-US" dirty="0" smtClean="0"/>
              <a:t>if rubber was not promoted (neglected by IP) what was its TFP growth</a:t>
            </a:r>
          </a:p>
          <a:p>
            <a:pPr lvl="1"/>
            <a:r>
              <a:rPr lang="en-US" dirty="0" smtClean="0"/>
              <a:t>Compare TFP growth in promoted vs. neglected sectors to find the total effect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6703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More on Pack (2000)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Final results</a:t>
            </a:r>
          </a:p>
          <a:p>
            <a:pPr lvl="1"/>
            <a:r>
              <a:rPr lang="en-US" dirty="0" smtClean="0"/>
              <a:t>Three scenarios</a:t>
            </a:r>
          </a:p>
          <a:p>
            <a:pPr lvl="2"/>
            <a:r>
              <a:rPr lang="en-US" dirty="0" smtClean="0"/>
              <a:t>Base: TFP growth</a:t>
            </a:r>
          </a:p>
          <a:p>
            <a:pPr lvl="2"/>
            <a:r>
              <a:rPr lang="en-US" dirty="0" smtClean="0"/>
              <a:t>Scenario 1: if no </a:t>
            </a:r>
            <a:r>
              <a:rPr lang="en-US" dirty="0" err="1" smtClean="0"/>
              <a:t>sectoral</a:t>
            </a:r>
            <a:r>
              <a:rPr lang="en-US" dirty="0" smtClean="0"/>
              <a:t> shift</a:t>
            </a:r>
          </a:p>
          <a:p>
            <a:pPr lvl="2"/>
            <a:r>
              <a:rPr lang="en-US" dirty="0" smtClean="0"/>
              <a:t>Scenario 2: if no productivity benefit from promoted sector</a:t>
            </a:r>
          </a:p>
          <a:p>
            <a:pPr lvl="2"/>
            <a:r>
              <a:rPr lang="en-US" dirty="0" smtClean="0"/>
              <a:t>Scenario 3: if neither (not sector shift nor TFP promotion benefits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1195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Effects of IP on Manufacturing TFP</a:t>
            </a:r>
            <a:br>
              <a:rPr lang="en-US" dirty="0" smtClean="0"/>
            </a:br>
            <a:r>
              <a:rPr lang="en-US" sz="3100" dirty="0" smtClean="0"/>
              <a:t>(Growth rates of TFP)</a:t>
            </a:r>
            <a:endParaRPr lang="en-US" sz="31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99351357"/>
              </p:ext>
            </p:extLst>
          </p:nvPr>
        </p:nvGraphicFramePr>
        <p:xfrm>
          <a:off x="457200" y="1600200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40721"/>
                <a:gridCol w="2316499"/>
                <a:gridCol w="217238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Korea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Japan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Base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2.36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(no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3.04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2.04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(no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2.40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1.47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(neither)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2.52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1.37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 gridSpan="3">
                  <a:txBody>
                    <a:bodyPr/>
                    <a:lstStyle/>
                    <a:p>
                      <a:r>
                        <a:rPr lang="en-US" dirty="0" smtClean="0"/>
                        <a:t>Benefits of IP (differences between base case and scenarios)</a:t>
                      </a:r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1 (benefit of</a:t>
                      </a:r>
                      <a:r>
                        <a:rPr lang="en-US" baseline="0" dirty="0" smtClean="0"/>
                        <a:t> sector shift)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0.08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0.32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2 (benefit of</a:t>
                      </a:r>
                      <a:r>
                        <a:rPr lang="en-US" baseline="0" dirty="0" smtClean="0"/>
                        <a:t> TFP difference)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0.72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0.89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Scenario 3 (benefits of</a:t>
                      </a:r>
                      <a:r>
                        <a:rPr lang="en-US" baseline="0" dirty="0" smtClean="0"/>
                        <a:t> both)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0.99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Source: Pack (2000)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1058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Japan, Korea and Taiwan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Page (1994)</a:t>
            </a:r>
          </a:p>
          <a:p>
            <a:r>
              <a:rPr lang="en-US" dirty="0" smtClean="0"/>
              <a:t>“The East Asian Miracle: Four Lessons for Development Policy”, </a:t>
            </a:r>
            <a:r>
              <a:rPr lang="en-US" i="1" dirty="0" smtClean="0"/>
              <a:t>NBER Macroeconomics Annual</a:t>
            </a:r>
          </a:p>
          <a:p>
            <a:r>
              <a:rPr lang="en-US" dirty="0" smtClean="0"/>
              <a:t>Examined TFP increase in sectors targeted by IP</a:t>
            </a:r>
          </a:p>
          <a:p>
            <a:pPr lvl="1"/>
            <a:r>
              <a:rPr lang="en-US" dirty="0" smtClean="0"/>
              <a:t>Japan: TFP increase were higher in targeted sectors (metal-working machinery  and chemicals) than other sectors</a:t>
            </a:r>
          </a:p>
          <a:p>
            <a:pPr lvl="1"/>
            <a:r>
              <a:rPr lang="en-US" dirty="0" smtClean="0"/>
              <a:t>Korea: chemical and iron and steel were promoted but high TFP only in chemicals  (and high TFP in textiles which was not promoted)</a:t>
            </a:r>
          </a:p>
          <a:p>
            <a:pPr lvl="1"/>
            <a:r>
              <a:rPr lang="en-US" dirty="0" smtClean="0"/>
              <a:t>Taiwan: promoted capital intensive industries but no relation between capital intensity and TFP (textiles and  garments, which are not capital intensive had highest TFP)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9268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 and South Korea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dirty="0" smtClean="0"/>
              <a:t>Lawrence and Weinstein (2001). </a:t>
            </a:r>
          </a:p>
          <a:p>
            <a:r>
              <a:rPr lang="en-US" dirty="0" smtClean="0"/>
              <a:t>“Trade and Growth: Import Led or Export Led? Evidence from Japan and Korea”, book chapter </a:t>
            </a:r>
            <a:r>
              <a:rPr lang="en-US" i="1" dirty="0" smtClean="0"/>
              <a:t>Revisiting the East Asian Miracle</a:t>
            </a:r>
          </a:p>
          <a:p>
            <a:r>
              <a:rPr lang="en-US" dirty="0" smtClean="0"/>
              <a:t>Extends analysis of </a:t>
            </a:r>
            <a:r>
              <a:rPr lang="en-US" dirty="0" err="1" smtClean="0"/>
              <a:t>Beason</a:t>
            </a:r>
            <a:r>
              <a:rPr lang="en-US" dirty="0" smtClean="0"/>
              <a:t> and Weinstein (1995)</a:t>
            </a:r>
          </a:p>
          <a:p>
            <a:r>
              <a:rPr lang="en-US" dirty="0" smtClean="0"/>
              <a:t>Results:</a:t>
            </a:r>
          </a:p>
          <a:p>
            <a:pPr lvl="1"/>
            <a:r>
              <a:rPr lang="en-US" dirty="0" smtClean="0"/>
              <a:t>Differences in (lower) corporate tax rates did affect (result in higher) sector TFP</a:t>
            </a:r>
          </a:p>
          <a:p>
            <a:pPr lvl="1"/>
            <a:r>
              <a:rPr lang="en-US" dirty="0" smtClean="0"/>
              <a:t>Subsidies and low-cost credit did not</a:t>
            </a:r>
          </a:p>
          <a:p>
            <a:pPr lvl="1"/>
            <a:r>
              <a:rPr lang="en-US" dirty="0" smtClean="0"/>
              <a:t>Import tariffs had negative affect on TFP growth</a:t>
            </a:r>
          </a:p>
          <a:p>
            <a:pPr lvl="1"/>
            <a:r>
              <a:rPr lang="en-US" dirty="0" smtClean="0"/>
              <a:t>Imports (not exports) had positive effect on 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882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- Lee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/>
              <a:t>Lee (1995). </a:t>
            </a:r>
          </a:p>
          <a:p>
            <a:r>
              <a:rPr lang="en-US" dirty="0" smtClean="0"/>
              <a:t>“Government Interventions and Productivity Growth in Korean Manufacturing Industries”, NBER </a:t>
            </a:r>
            <a:r>
              <a:rPr lang="en-US" dirty="0"/>
              <a:t>W</a:t>
            </a:r>
            <a:r>
              <a:rPr lang="en-US" dirty="0" smtClean="0"/>
              <a:t>orking Paper</a:t>
            </a:r>
            <a:endParaRPr lang="en-US" i="1" dirty="0" smtClean="0"/>
          </a:p>
          <a:p>
            <a:r>
              <a:rPr lang="en-US" dirty="0" smtClean="0"/>
              <a:t>Estimation technique similar to to </a:t>
            </a:r>
            <a:r>
              <a:rPr lang="en-US" dirty="0" err="1" smtClean="0"/>
              <a:t>Beason</a:t>
            </a:r>
            <a:r>
              <a:rPr lang="en-US" dirty="0" smtClean="0"/>
              <a:t> and Weinstein</a:t>
            </a:r>
          </a:p>
          <a:p>
            <a:r>
              <a:rPr lang="en-US" dirty="0" smtClean="0"/>
              <a:t>Considers impact of (right side variables):</a:t>
            </a:r>
          </a:p>
          <a:p>
            <a:pPr lvl="1"/>
            <a:r>
              <a:rPr lang="en-US" dirty="0" smtClean="0"/>
              <a:t>Tariffs</a:t>
            </a:r>
          </a:p>
          <a:p>
            <a:pPr lvl="1"/>
            <a:r>
              <a:rPr lang="en-US" dirty="0" smtClean="0"/>
              <a:t>Nontariff barriers</a:t>
            </a:r>
          </a:p>
          <a:p>
            <a:pPr lvl="1"/>
            <a:r>
              <a:rPr lang="en-US" dirty="0" smtClean="0"/>
              <a:t>Tax incentives</a:t>
            </a:r>
          </a:p>
          <a:p>
            <a:pPr lvl="1"/>
            <a:r>
              <a:rPr lang="en-US" dirty="0" smtClean="0"/>
              <a:t>Government credit</a:t>
            </a:r>
          </a:p>
          <a:p>
            <a:r>
              <a:rPr lang="en-US" dirty="0" smtClean="0"/>
              <a:t>Left hand (dependent) variables: </a:t>
            </a:r>
          </a:p>
          <a:p>
            <a:pPr lvl="1"/>
            <a:r>
              <a:rPr lang="en-US" dirty="0" smtClean="0"/>
              <a:t>Labor productivity growth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apital accumulation</a:t>
            </a:r>
          </a:p>
          <a:p>
            <a:pPr lvl="1"/>
            <a:r>
              <a:rPr lang="en-US" dirty="0" smtClean="0"/>
              <a:t>TFP growth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361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South Korea - Lee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6288296"/>
              </p:ext>
            </p:extLst>
          </p:nvPr>
        </p:nvGraphicFramePr>
        <p:xfrm>
          <a:off x="457200" y="1600200"/>
          <a:ext cx="8229600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 err="1" smtClean="0"/>
                        <a:t>iguou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Growth of Labor</a:t>
                      </a:r>
                      <a:r>
                        <a:rPr lang="en-US" baseline="0" dirty="0" smtClean="0"/>
                        <a:t> productivity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K accumulation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TFP growth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Tariffs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ambiguous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Non-tariff barriers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-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Tax incentives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+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Bank</a:t>
                      </a:r>
                      <a:r>
                        <a:rPr lang="en-US" baseline="0" dirty="0" smtClean="0"/>
                        <a:t> loans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Source Lee 1995 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/>
                        <a:t>n/s = not significant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1904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5895</TotalTime>
  <Words>1799</Words>
  <Application>Microsoft Office PowerPoint</Application>
  <PresentationFormat>On-screen Show (4:3)</PresentationFormat>
  <Paragraphs>246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1" baseType="lpstr">
      <vt:lpstr>Arial</vt:lpstr>
      <vt:lpstr>Calibri</vt:lpstr>
      <vt:lpstr>Office Theme</vt:lpstr>
      <vt:lpstr>Industrial Policy Doesn’t Work Theory and evidence from the critics </vt:lpstr>
      <vt:lpstr>Controversy</vt:lpstr>
      <vt:lpstr>In Favor vs. Against</vt:lpstr>
      <vt:lpstr>Theory</vt:lpstr>
      <vt:lpstr>Theory 1 – Financing </vt:lpstr>
      <vt:lpstr>Take 5 minutes</vt:lpstr>
      <vt:lpstr>PowerPoint Presentation</vt:lpstr>
      <vt:lpstr>Theory 2 - Technological spillovers</vt:lpstr>
      <vt:lpstr>Theory 3 – Picking winners</vt:lpstr>
      <vt:lpstr>Theory 4 : Coordination</vt:lpstr>
      <vt:lpstr>Theory 4 - Coordination</vt:lpstr>
      <vt:lpstr>Theory 5 – Rent seeking</vt:lpstr>
      <vt:lpstr>Theory 6 - Capable government</vt:lpstr>
      <vt:lpstr>Theory 7 - Evidence</vt:lpstr>
      <vt:lpstr>Take 5 minutes</vt:lpstr>
      <vt:lpstr>Evidence (against IP)</vt:lpstr>
      <vt:lpstr>Policy inputs and Economic outcomes</vt:lpstr>
      <vt:lpstr>Mixed results</vt:lpstr>
      <vt:lpstr>Japan</vt:lpstr>
      <vt:lpstr>Japan and South Korea</vt:lpstr>
      <vt:lpstr>More on Pack (2000)</vt:lpstr>
      <vt:lpstr>More on Pack (2000)</vt:lpstr>
      <vt:lpstr>More on Pack (2000)</vt:lpstr>
      <vt:lpstr>Effects of IP on Manufacturing TFP (Growth rates of TFP)</vt:lpstr>
      <vt:lpstr>Japan, Korea and Taiwan</vt:lpstr>
      <vt:lpstr>Japan and South Korea</vt:lpstr>
      <vt:lpstr>South Korea - Lee</vt:lpstr>
      <vt:lpstr>South Korea - Lee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Government policy,  firms and markets</dc:title>
  <dc:creator>Akiko Vandenberg</dc:creator>
  <cp:lastModifiedBy>Prodesk1</cp:lastModifiedBy>
  <cp:revision>225</cp:revision>
  <cp:lastPrinted>2016-09-13T02:32:47Z</cp:lastPrinted>
  <dcterms:created xsi:type="dcterms:W3CDTF">2016-07-28T03:22:09Z</dcterms:created>
  <dcterms:modified xsi:type="dcterms:W3CDTF">2016-09-13T05:28:05Z</dcterms:modified>
</cp:coreProperties>
</file>