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43"/>
  </p:notesMasterIdLst>
  <p:sldIdLst>
    <p:sldId id="256" r:id="rId2"/>
    <p:sldId id="260" r:id="rId3"/>
    <p:sldId id="259" r:id="rId4"/>
    <p:sldId id="300" r:id="rId5"/>
    <p:sldId id="261" r:id="rId6"/>
    <p:sldId id="263" r:id="rId7"/>
    <p:sldId id="262" r:id="rId8"/>
    <p:sldId id="297" r:id="rId9"/>
    <p:sldId id="265" r:id="rId10"/>
    <p:sldId id="301" r:id="rId11"/>
    <p:sldId id="270" r:id="rId12"/>
    <p:sldId id="264" r:id="rId13"/>
    <p:sldId id="266" r:id="rId14"/>
    <p:sldId id="267" r:id="rId15"/>
    <p:sldId id="268" r:id="rId16"/>
    <p:sldId id="271" r:id="rId17"/>
    <p:sldId id="272" r:id="rId18"/>
    <p:sldId id="274" r:id="rId19"/>
    <p:sldId id="275" r:id="rId20"/>
    <p:sldId id="276" r:id="rId21"/>
    <p:sldId id="277" r:id="rId22"/>
    <p:sldId id="298" r:id="rId23"/>
    <p:sldId id="278" r:id="rId24"/>
    <p:sldId id="281" r:id="rId25"/>
    <p:sldId id="282" r:id="rId26"/>
    <p:sldId id="283" r:id="rId27"/>
    <p:sldId id="279" r:id="rId28"/>
    <p:sldId id="284" r:id="rId29"/>
    <p:sldId id="299" r:id="rId30"/>
    <p:sldId id="285" r:id="rId31"/>
    <p:sldId id="286" r:id="rId32"/>
    <p:sldId id="287" r:id="rId33"/>
    <p:sldId id="302" r:id="rId34"/>
    <p:sldId id="303" r:id="rId35"/>
    <p:sldId id="304" r:id="rId36"/>
    <p:sldId id="289" r:id="rId37"/>
    <p:sldId id="290" r:id="rId38"/>
    <p:sldId id="291" r:id="rId39"/>
    <p:sldId id="292" r:id="rId40"/>
    <p:sldId id="294" r:id="rId41"/>
    <p:sldId id="295" r:id="rId42"/>
  </p:sldIdLst>
  <p:sldSz cx="9144000" cy="6858000" type="screen4x3"/>
  <p:notesSz cx="6797675" cy="987425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D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193" autoAdjust="0"/>
  </p:normalViewPr>
  <p:slideViewPr>
    <p:cSldViewPr>
      <p:cViewPr varScale="1">
        <p:scale>
          <a:sx n="60" d="100"/>
          <a:sy n="60" d="100"/>
        </p:scale>
        <p:origin x="-1350"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48D181-C3F9-4DFD-A19D-D9BF149A1F54}" type="doc">
      <dgm:prSet loTypeId="urn:microsoft.com/office/officeart/2005/8/layout/hList1" loCatId="list" qsTypeId="urn:microsoft.com/office/officeart/2005/8/quickstyle/simple1" qsCatId="simple" csTypeId="urn:microsoft.com/office/officeart/2005/8/colors/colorful1#2" csCatId="colorful" phldr="1"/>
      <dgm:spPr/>
      <dgm:t>
        <a:bodyPr/>
        <a:lstStyle/>
        <a:p>
          <a:endParaRPr lang="en-US"/>
        </a:p>
      </dgm:t>
    </dgm:pt>
    <dgm:pt modelId="{4935AB7C-324E-469F-90EE-B9CF9B714F3A}">
      <dgm:prSet phldrT="[Text]" custT="1"/>
      <dgm:spPr/>
      <dgm:t>
        <a:bodyPr/>
        <a:lstStyle/>
        <a:p>
          <a:r>
            <a:rPr lang="en-US" sz="2800" noProof="0" dirty="0" smtClean="0">
              <a:solidFill>
                <a:schemeClr val="tx1"/>
              </a:solidFill>
              <a:latin typeface="CordiaUPC" pitchFamily="34" charset="-34"/>
              <a:cs typeface="CordiaUPC" pitchFamily="34" charset="-34"/>
            </a:rPr>
            <a:t>Attract an Effective Workforce</a:t>
          </a:r>
        </a:p>
        <a:p>
          <a:r>
            <a:rPr lang="en-US" sz="2000" noProof="0" dirty="0" smtClean="0">
              <a:solidFill>
                <a:schemeClr val="tx1"/>
              </a:solidFill>
              <a:latin typeface="CordiaUPC" pitchFamily="34" charset="-34"/>
              <a:cs typeface="CordiaUPC" pitchFamily="34" charset="-34"/>
            </a:rPr>
            <a:t>(find the right people)</a:t>
          </a:r>
          <a:endParaRPr lang="en-US" sz="2000" noProof="0" dirty="0">
            <a:solidFill>
              <a:schemeClr val="tx1"/>
            </a:solidFill>
            <a:latin typeface="CordiaUPC" pitchFamily="34" charset="-34"/>
            <a:cs typeface="CordiaUPC" pitchFamily="34" charset="-34"/>
          </a:endParaRPr>
        </a:p>
      </dgm:t>
    </dgm:pt>
    <dgm:pt modelId="{1E607F5E-FB50-4478-A6E6-8ECB57A9EA98}" type="parTrans" cxnId="{D76DF0C1-5142-49A9-918B-A8AFC14E17A1}">
      <dgm:prSet/>
      <dgm:spPr/>
      <dgm:t>
        <a:bodyPr/>
        <a:lstStyle/>
        <a:p>
          <a:endParaRPr lang="en-US"/>
        </a:p>
      </dgm:t>
    </dgm:pt>
    <dgm:pt modelId="{650D4D36-2252-4EDA-B5B1-36ACA7840CC1}" type="sibTrans" cxnId="{D76DF0C1-5142-49A9-918B-A8AFC14E17A1}">
      <dgm:prSet/>
      <dgm:spPr/>
      <dgm:t>
        <a:bodyPr/>
        <a:lstStyle/>
        <a:p>
          <a:endParaRPr lang="en-US"/>
        </a:p>
      </dgm:t>
    </dgm:pt>
    <dgm:pt modelId="{DD2DD083-29BB-425D-805E-07EB683022CE}">
      <dgm:prSet phldrT="[Text]" custT="1"/>
      <dgm:spPr/>
      <dgm:t>
        <a:bodyPr/>
        <a:lstStyle/>
        <a:p>
          <a:r>
            <a:rPr lang="en-US" sz="2400" noProof="0" dirty="0" smtClean="0">
              <a:solidFill>
                <a:schemeClr val="tx1"/>
              </a:solidFill>
              <a:latin typeface="CordiaUPC" pitchFamily="34" charset="-34"/>
              <a:cs typeface="CordiaUPC" pitchFamily="34" charset="-34"/>
            </a:rPr>
            <a:t>HRM planning</a:t>
          </a:r>
          <a:endParaRPr lang="en-US" sz="2400" noProof="0" dirty="0">
            <a:solidFill>
              <a:schemeClr val="tx1"/>
            </a:solidFill>
            <a:latin typeface="CordiaUPC" pitchFamily="34" charset="-34"/>
            <a:cs typeface="CordiaUPC" pitchFamily="34" charset="-34"/>
          </a:endParaRPr>
        </a:p>
      </dgm:t>
    </dgm:pt>
    <dgm:pt modelId="{1A547B90-D5C9-4CA2-8D75-A63127724805}" type="parTrans" cxnId="{E801CD43-D4BC-49BC-B6B6-A52F249C2101}">
      <dgm:prSet/>
      <dgm:spPr/>
      <dgm:t>
        <a:bodyPr/>
        <a:lstStyle/>
        <a:p>
          <a:endParaRPr lang="en-US"/>
        </a:p>
      </dgm:t>
    </dgm:pt>
    <dgm:pt modelId="{4E7A91EB-4AC1-4A1B-AC13-D832CF3076F6}" type="sibTrans" cxnId="{E801CD43-D4BC-49BC-B6B6-A52F249C2101}">
      <dgm:prSet/>
      <dgm:spPr/>
      <dgm:t>
        <a:bodyPr/>
        <a:lstStyle/>
        <a:p>
          <a:endParaRPr lang="en-US"/>
        </a:p>
      </dgm:t>
    </dgm:pt>
    <dgm:pt modelId="{67A61466-89CF-4B66-968E-FDD7FF63C137}">
      <dgm:prSet phldrT="[Text]" custT="1"/>
      <dgm:spPr>
        <a:solidFill>
          <a:schemeClr val="accent3">
            <a:hueOff val="0"/>
            <a:satOff val="0"/>
            <a:lumOff val="0"/>
            <a:alpha val="76000"/>
          </a:schemeClr>
        </a:solidFill>
      </dgm:spPr>
      <dgm:t>
        <a:bodyPr/>
        <a:lstStyle/>
        <a:p>
          <a:r>
            <a:rPr lang="en-US" sz="2800" noProof="0" dirty="0" smtClean="0">
              <a:solidFill>
                <a:schemeClr val="tx1"/>
              </a:solidFill>
              <a:latin typeface="CordiaUPC" pitchFamily="34" charset="-34"/>
              <a:cs typeface="CordiaUPC" pitchFamily="34" charset="-34"/>
            </a:rPr>
            <a:t>Develop and Effective Workforce</a:t>
          </a:r>
        </a:p>
        <a:p>
          <a:r>
            <a:rPr lang="en-US" sz="2000" noProof="0" dirty="0" smtClean="0">
              <a:solidFill>
                <a:schemeClr val="tx1"/>
              </a:solidFill>
              <a:latin typeface="CordiaUPC" pitchFamily="34" charset="-34"/>
              <a:cs typeface="CordiaUPC" pitchFamily="34" charset="-34"/>
            </a:rPr>
            <a:t>(manage talent)</a:t>
          </a:r>
          <a:endParaRPr lang="en-US" sz="2000" noProof="0" dirty="0">
            <a:solidFill>
              <a:schemeClr val="tx1"/>
            </a:solidFill>
            <a:latin typeface="CordiaUPC" pitchFamily="34" charset="-34"/>
            <a:cs typeface="CordiaUPC" pitchFamily="34" charset="-34"/>
          </a:endParaRPr>
        </a:p>
      </dgm:t>
    </dgm:pt>
    <dgm:pt modelId="{E1093BAC-A6CB-4B48-A2E2-2F9D7BE98293}" type="parTrans" cxnId="{B3F9B548-715F-46CD-8117-3EF1CF3EEFBE}">
      <dgm:prSet/>
      <dgm:spPr/>
      <dgm:t>
        <a:bodyPr/>
        <a:lstStyle/>
        <a:p>
          <a:endParaRPr lang="en-US"/>
        </a:p>
      </dgm:t>
    </dgm:pt>
    <dgm:pt modelId="{8A5687DA-9E43-42E7-88CF-898FEE5C951B}" type="sibTrans" cxnId="{B3F9B548-715F-46CD-8117-3EF1CF3EEFBE}">
      <dgm:prSet/>
      <dgm:spPr/>
      <dgm:t>
        <a:bodyPr/>
        <a:lstStyle/>
        <a:p>
          <a:endParaRPr lang="en-US"/>
        </a:p>
      </dgm:t>
    </dgm:pt>
    <dgm:pt modelId="{A22C82DC-400D-48BF-A864-588BBB754780}">
      <dgm:prSet phldrT="[Text]" custT="1"/>
      <dgm:spPr/>
      <dgm:t>
        <a:bodyPr/>
        <a:lstStyle/>
        <a:p>
          <a:r>
            <a:rPr lang="en-US" sz="2400" noProof="0" dirty="0" smtClean="0">
              <a:solidFill>
                <a:schemeClr val="tx1"/>
              </a:solidFill>
              <a:latin typeface="CordiaUPC" pitchFamily="34" charset="-34"/>
              <a:cs typeface="CordiaUPC" pitchFamily="34" charset="-34"/>
            </a:rPr>
            <a:t>Training</a:t>
          </a:r>
          <a:endParaRPr lang="en-US" sz="2400" noProof="0" dirty="0">
            <a:solidFill>
              <a:schemeClr val="tx1"/>
            </a:solidFill>
            <a:latin typeface="CordiaUPC" pitchFamily="34" charset="-34"/>
            <a:cs typeface="CordiaUPC" pitchFamily="34" charset="-34"/>
          </a:endParaRPr>
        </a:p>
      </dgm:t>
    </dgm:pt>
    <dgm:pt modelId="{470334FF-4697-45B4-9402-6BB5F9D601AB}" type="parTrans" cxnId="{82CFCF9B-6A99-4B94-8297-A16ACF47EFA3}">
      <dgm:prSet/>
      <dgm:spPr/>
      <dgm:t>
        <a:bodyPr/>
        <a:lstStyle/>
        <a:p>
          <a:endParaRPr lang="en-US"/>
        </a:p>
      </dgm:t>
    </dgm:pt>
    <dgm:pt modelId="{F9D5EF13-25DF-40C9-9F03-D5CF1B13C747}" type="sibTrans" cxnId="{82CFCF9B-6A99-4B94-8297-A16ACF47EFA3}">
      <dgm:prSet/>
      <dgm:spPr/>
      <dgm:t>
        <a:bodyPr/>
        <a:lstStyle/>
        <a:p>
          <a:endParaRPr lang="en-US"/>
        </a:p>
      </dgm:t>
    </dgm:pt>
    <dgm:pt modelId="{704F4D29-B2FF-48BA-B086-83FCDA31FF82}">
      <dgm:prSet phldrT="[Text]" custT="1"/>
      <dgm:spPr/>
      <dgm:t>
        <a:bodyPr/>
        <a:lstStyle/>
        <a:p>
          <a:r>
            <a:rPr lang="en-US" sz="2800" noProof="0" dirty="0" smtClean="0">
              <a:solidFill>
                <a:schemeClr val="tx1"/>
              </a:solidFill>
              <a:latin typeface="CordiaUPC" pitchFamily="34" charset="-34"/>
              <a:cs typeface="CordiaUPC" pitchFamily="34" charset="-34"/>
            </a:rPr>
            <a:t>Maintain an Effective Workforce</a:t>
          </a:r>
        </a:p>
      </dgm:t>
    </dgm:pt>
    <dgm:pt modelId="{11E87A06-CF3B-4EF4-ABCF-BFDBF36873E6}" type="parTrans" cxnId="{A98ACE12-F9B5-4C2A-BBAC-C836126007A9}">
      <dgm:prSet/>
      <dgm:spPr/>
      <dgm:t>
        <a:bodyPr/>
        <a:lstStyle/>
        <a:p>
          <a:endParaRPr lang="en-US"/>
        </a:p>
      </dgm:t>
    </dgm:pt>
    <dgm:pt modelId="{8E2F063A-920D-4837-ADC8-51D9AFB818D8}" type="sibTrans" cxnId="{A98ACE12-F9B5-4C2A-BBAC-C836126007A9}">
      <dgm:prSet/>
      <dgm:spPr/>
      <dgm:t>
        <a:bodyPr/>
        <a:lstStyle/>
        <a:p>
          <a:endParaRPr lang="en-US"/>
        </a:p>
      </dgm:t>
    </dgm:pt>
    <dgm:pt modelId="{0C781720-359F-47A5-84E0-98955878592D}">
      <dgm:prSet phldrT="[Text]" custT="1"/>
      <dgm:spPr/>
      <dgm:t>
        <a:bodyPr/>
        <a:lstStyle/>
        <a:p>
          <a:r>
            <a:rPr lang="en-US" sz="2400" noProof="0" dirty="0" smtClean="0">
              <a:solidFill>
                <a:schemeClr val="tx1"/>
              </a:solidFill>
              <a:latin typeface="CordiaUPC" pitchFamily="34" charset="-34"/>
              <a:cs typeface="CordiaUPC" pitchFamily="34" charset="-34"/>
            </a:rPr>
            <a:t>Wage</a:t>
          </a:r>
          <a:endParaRPr lang="en-US" sz="2400" noProof="0" dirty="0">
            <a:solidFill>
              <a:schemeClr val="tx1"/>
            </a:solidFill>
            <a:latin typeface="CordiaUPC" pitchFamily="34" charset="-34"/>
            <a:cs typeface="CordiaUPC" pitchFamily="34" charset="-34"/>
          </a:endParaRPr>
        </a:p>
      </dgm:t>
    </dgm:pt>
    <dgm:pt modelId="{EC64449F-F10D-4132-8D2F-6EB1AB8E0542}" type="parTrans" cxnId="{1AA27FB1-7E50-4282-AEF9-042BC03C9385}">
      <dgm:prSet/>
      <dgm:spPr/>
      <dgm:t>
        <a:bodyPr/>
        <a:lstStyle/>
        <a:p>
          <a:endParaRPr lang="en-US"/>
        </a:p>
      </dgm:t>
    </dgm:pt>
    <dgm:pt modelId="{69A98CC1-2C74-478F-99AD-400E7A841610}" type="sibTrans" cxnId="{1AA27FB1-7E50-4282-AEF9-042BC03C9385}">
      <dgm:prSet/>
      <dgm:spPr/>
      <dgm:t>
        <a:bodyPr/>
        <a:lstStyle/>
        <a:p>
          <a:endParaRPr lang="en-US"/>
        </a:p>
      </dgm:t>
    </dgm:pt>
    <dgm:pt modelId="{E5A252FD-AC6D-43BF-96E5-31EA0D998601}">
      <dgm:prSet phldrT="[Text]" custT="1"/>
      <dgm:spPr/>
      <dgm:t>
        <a:bodyPr/>
        <a:lstStyle/>
        <a:p>
          <a:r>
            <a:rPr lang="en-US" sz="2400" noProof="0" dirty="0" smtClean="0">
              <a:solidFill>
                <a:schemeClr val="tx1"/>
              </a:solidFill>
              <a:latin typeface="CordiaUPC" pitchFamily="34" charset="-34"/>
              <a:cs typeface="CordiaUPC" pitchFamily="34" charset="-34"/>
            </a:rPr>
            <a:t>Job analysis</a:t>
          </a:r>
          <a:endParaRPr lang="en-US" sz="2400" noProof="0" dirty="0">
            <a:solidFill>
              <a:schemeClr val="tx1"/>
            </a:solidFill>
            <a:latin typeface="CordiaUPC" pitchFamily="34" charset="-34"/>
            <a:cs typeface="CordiaUPC" pitchFamily="34" charset="-34"/>
          </a:endParaRPr>
        </a:p>
      </dgm:t>
    </dgm:pt>
    <dgm:pt modelId="{E1737115-9667-4079-B275-7DCD504A546C}" type="parTrans" cxnId="{CB73D576-1AFE-4D2A-89CE-DB9DF7DEB61F}">
      <dgm:prSet/>
      <dgm:spPr/>
      <dgm:t>
        <a:bodyPr/>
        <a:lstStyle/>
        <a:p>
          <a:endParaRPr lang="en-US"/>
        </a:p>
      </dgm:t>
    </dgm:pt>
    <dgm:pt modelId="{99AE14CC-C144-4FAA-B884-D2A858AC6D77}" type="sibTrans" cxnId="{CB73D576-1AFE-4D2A-89CE-DB9DF7DEB61F}">
      <dgm:prSet/>
      <dgm:spPr/>
      <dgm:t>
        <a:bodyPr/>
        <a:lstStyle/>
        <a:p>
          <a:endParaRPr lang="en-US"/>
        </a:p>
      </dgm:t>
    </dgm:pt>
    <dgm:pt modelId="{A8C71B6A-906C-425A-BA13-15A7E4847A3A}">
      <dgm:prSet phldrT="[Text]" custT="1"/>
      <dgm:spPr/>
      <dgm:t>
        <a:bodyPr/>
        <a:lstStyle/>
        <a:p>
          <a:r>
            <a:rPr lang="en-US" sz="2400" noProof="0" dirty="0" smtClean="0">
              <a:solidFill>
                <a:schemeClr val="tx1"/>
              </a:solidFill>
              <a:latin typeface="CordiaUPC" pitchFamily="34" charset="-34"/>
              <a:cs typeface="CordiaUPC" pitchFamily="34" charset="-34"/>
            </a:rPr>
            <a:t>Forecasting</a:t>
          </a:r>
          <a:endParaRPr lang="en-US" sz="2400" noProof="0" dirty="0">
            <a:solidFill>
              <a:schemeClr val="tx1"/>
            </a:solidFill>
            <a:latin typeface="CordiaUPC" pitchFamily="34" charset="-34"/>
            <a:cs typeface="CordiaUPC" pitchFamily="34" charset="-34"/>
          </a:endParaRPr>
        </a:p>
      </dgm:t>
    </dgm:pt>
    <dgm:pt modelId="{2573E18B-4C92-46E0-A384-57860BCBFFE5}" type="parTrans" cxnId="{257F0C1B-3B49-49DC-B4B6-132E49658C14}">
      <dgm:prSet/>
      <dgm:spPr/>
      <dgm:t>
        <a:bodyPr/>
        <a:lstStyle/>
        <a:p>
          <a:endParaRPr lang="en-US"/>
        </a:p>
      </dgm:t>
    </dgm:pt>
    <dgm:pt modelId="{7EB3E380-B0F5-48F9-AB26-01267FDE08D2}" type="sibTrans" cxnId="{257F0C1B-3B49-49DC-B4B6-132E49658C14}">
      <dgm:prSet/>
      <dgm:spPr/>
      <dgm:t>
        <a:bodyPr/>
        <a:lstStyle/>
        <a:p>
          <a:endParaRPr lang="en-US"/>
        </a:p>
      </dgm:t>
    </dgm:pt>
    <dgm:pt modelId="{F18DC02E-CB10-4440-A686-9451D19DBC59}">
      <dgm:prSet phldrT="[Text]" custT="1"/>
      <dgm:spPr/>
      <dgm:t>
        <a:bodyPr/>
        <a:lstStyle/>
        <a:p>
          <a:r>
            <a:rPr lang="en-US" sz="2400" noProof="0" dirty="0" smtClean="0">
              <a:solidFill>
                <a:schemeClr val="tx1"/>
              </a:solidFill>
              <a:latin typeface="CordiaUPC" pitchFamily="34" charset="-34"/>
              <a:cs typeface="CordiaUPC" pitchFamily="34" charset="-34"/>
            </a:rPr>
            <a:t>Recruiting</a:t>
          </a:r>
          <a:endParaRPr lang="en-US" sz="2400" noProof="0" dirty="0">
            <a:solidFill>
              <a:schemeClr val="tx1"/>
            </a:solidFill>
            <a:latin typeface="CordiaUPC" pitchFamily="34" charset="-34"/>
            <a:cs typeface="CordiaUPC" pitchFamily="34" charset="-34"/>
          </a:endParaRPr>
        </a:p>
      </dgm:t>
    </dgm:pt>
    <dgm:pt modelId="{E2379271-596C-4113-B9D3-858C0C857A06}" type="parTrans" cxnId="{BF276F3C-886E-45EC-9CF5-6E545C59B99F}">
      <dgm:prSet/>
      <dgm:spPr/>
      <dgm:t>
        <a:bodyPr/>
        <a:lstStyle/>
        <a:p>
          <a:endParaRPr lang="en-US"/>
        </a:p>
      </dgm:t>
    </dgm:pt>
    <dgm:pt modelId="{DB7B0957-2086-4F28-A38A-3D6157247E04}" type="sibTrans" cxnId="{BF276F3C-886E-45EC-9CF5-6E545C59B99F}">
      <dgm:prSet/>
      <dgm:spPr/>
      <dgm:t>
        <a:bodyPr/>
        <a:lstStyle/>
        <a:p>
          <a:endParaRPr lang="en-US"/>
        </a:p>
      </dgm:t>
    </dgm:pt>
    <dgm:pt modelId="{B99A7BF1-E50E-4347-AE86-AC618CB8AD04}">
      <dgm:prSet phldrT="[Text]" custT="1"/>
      <dgm:spPr/>
      <dgm:t>
        <a:bodyPr/>
        <a:lstStyle/>
        <a:p>
          <a:r>
            <a:rPr lang="en-US" sz="2400" noProof="0" dirty="0" smtClean="0">
              <a:solidFill>
                <a:schemeClr val="tx1"/>
              </a:solidFill>
              <a:latin typeface="CordiaUPC" pitchFamily="34" charset="-34"/>
              <a:cs typeface="CordiaUPC" pitchFamily="34" charset="-34"/>
            </a:rPr>
            <a:t>Selecting</a:t>
          </a:r>
          <a:endParaRPr lang="en-US" sz="2400" noProof="0" dirty="0">
            <a:solidFill>
              <a:schemeClr val="tx1"/>
            </a:solidFill>
            <a:latin typeface="CordiaUPC" pitchFamily="34" charset="-34"/>
            <a:cs typeface="CordiaUPC" pitchFamily="34" charset="-34"/>
          </a:endParaRPr>
        </a:p>
      </dgm:t>
    </dgm:pt>
    <dgm:pt modelId="{513238A0-8933-4C48-A0A3-C1EEA7D47D9B}" type="parTrans" cxnId="{AAEDB2D9-E942-47E3-8BF8-406B85CEE793}">
      <dgm:prSet/>
      <dgm:spPr/>
      <dgm:t>
        <a:bodyPr/>
        <a:lstStyle/>
        <a:p>
          <a:endParaRPr lang="en-US"/>
        </a:p>
      </dgm:t>
    </dgm:pt>
    <dgm:pt modelId="{F3B8BA3D-3653-4DAE-9124-6EB93BC98466}" type="sibTrans" cxnId="{AAEDB2D9-E942-47E3-8BF8-406B85CEE793}">
      <dgm:prSet/>
      <dgm:spPr/>
      <dgm:t>
        <a:bodyPr/>
        <a:lstStyle/>
        <a:p>
          <a:endParaRPr lang="en-US"/>
        </a:p>
      </dgm:t>
    </dgm:pt>
    <dgm:pt modelId="{EA3D1663-9D11-4C8C-80DE-19FEA9857B77}">
      <dgm:prSet phldrT="[Text]" custT="1"/>
      <dgm:spPr/>
      <dgm:t>
        <a:bodyPr/>
        <a:lstStyle/>
        <a:p>
          <a:r>
            <a:rPr lang="en-US" sz="2400" noProof="0" dirty="0" smtClean="0">
              <a:solidFill>
                <a:schemeClr val="tx1"/>
              </a:solidFill>
              <a:latin typeface="CordiaUPC" pitchFamily="34" charset="-34"/>
              <a:cs typeface="CordiaUPC" pitchFamily="34" charset="-34"/>
            </a:rPr>
            <a:t>Developing</a:t>
          </a:r>
          <a:endParaRPr lang="en-US" sz="2400" noProof="0" dirty="0">
            <a:solidFill>
              <a:schemeClr val="tx1"/>
            </a:solidFill>
            <a:latin typeface="CordiaUPC" pitchFamily="34" charset="-34"/>
            <a:cs typeface="CordiaUPC" pitchFamily="34" charset="-34"/>
          </a:endParaRPr>
        </a:p>
      </dgm:t>
    </dgm:pt>
    <dgm:pt modelId="{0E4FC268-0247-423A-B8F5-CE70E80F8EB4}" type="parTrans" cxnId="{D9F66167-68EA-4289-A3C6-B719E914F753}">
      <dgm:prSet/>
      <dgm:spPr/>
      <dgm:t>
        <a:bodyPr/>
        <a:lstStyle/>
        <a:p>
          <a:endParaRPr lang="en-US"/>
        </a:p>
      </dgm:t>
    </dgm:pt>
    <dgm:pt modelId="{3D14757D-2639-40D3-A825-5D505404E43E}" type="sibTrans" cxnId="{D9F66167-68EA-4289-A3C6-B719E914F753}">
      <dgm:prSet/>
      <dgm:spPr/>
      <dgm:t>
        <a:bodyPr/>
        <a:lstStyle/>
        <a:p>
          <a:endParaRPr lang="en-US"/>
        </a:p>
      </dgm:t>
    </dgm:pt>
    <dgm:pt modelId="{A8233DEE-D678-45EA-A609-CD8B3B56D797}">
      <dgm:prSet phldrT="[Text]" custT="1"/>
      <dgm:spPr/>
      <dgm:t>
        <a:bodyPr/>
        <a:lstStyle/>
        <a:p>
          <a:r>
            <a:rPr lang="en-US" sz="2400" noProof="0" dirty="0" smtClean="0">
              <a:solidFill>
                <a:schemeClr val="tx1"/>
              </a:solidFill>
              <a:latin typeface="CordiaUPC" pitchFamily="34" charset="-34"/>
              <a:cs typeface="CordiaUPC" pitchFamily="34" charset="-34"/>
            </a:rPr>
            <a:t>Appraisal</a:t>
          </a:r>
          <a:endParaRPr lang="en-US" sz="2400" noProof="0" dirty="0">
            <a:solidFill>
              <a:schemeClr val="tx1"/>
            </a:solidFill>
            <a:latin typeface="CordiaUPC" pitchFamily="34" charset="-34"/>
            <a:cs typeface="CordiaUPC" pitchFamily="34" charset="-34"/>
          </a:endParaRPr>
        </a:p>
      </dgm:t>
    </dgm:pt>
    <dgm:pt modelId="{392CC94A-7FA5-46CB-B47D-EEE770C1E9A2}" type="parTrans" cxnId="{8E9AAAF4-B4C3-4AE8-AB69-87A7A56D0BC4}">
      <dgm:prSet/>
      <dgm:spPr/>
      <dgm:t>
        <a:bodyPr/>
        <a:lstStyle/>
        <a:p>
          <a:endParaRPr lang="en-US"/>
        </a:p>
      </dgm:t>
    </dgm:pt>
    <dgm:pt modelId="{8CEE89DA-C82C-4783-86EA-366E4A34F464}" type="sibTrans" cxnId="{8E9AAAF4-B4C3-4AE8-AB69-87A7A56D0BC4}">
      <dgm:prSet/>
      <dgm:spPr/>
      <dgm:t>
        <a:bodyPr/>
        <a:lstStyle/>
        <a:p>
          <a:endParaRPr lang="en-US"/>
        </a:p>
      </dgm:t>
    </dgm:pt>
    <dgm:pt modelId="{E3B4DDEB-E94E-48E8-ACA1-E4E3B85262BB}">
      <dgm:prSet phldrT="[Text]" custT="1"/>
      <dgm:spPr/>
      <dgm:t>
        <a:bodyPr/>
        <a:lstStyle/>
        <a:p>
          <a:r>
            <a:rPr lang="en-US" sz="2400" noProof="0" dirty="0" smtClean="0">
              <a:solidFill>
                <a:schemeClr val="tx1"/>
              </a:solidFill>
              <a:latin typeface="CordiaUPC" pitchFamily="34" charset="-34"/>
              <a:cs typeface="CordiaUPC" pitchFamily="34" charset="-34"/>
            </a:rPr>
            <a:t>Benefits</a:t>
          </a:r>
          <a:endParaRPr lang="en-US" sz="2400" noProof="0" dirty="0">
            <a:solidFill>
              <a:schemeClr val="tx1"/>
            </a:solidFill>
            <a:latin typeface="CordiaUPC" pitchFamily="34" charset="-34"/>
            <a:cs typeface="CordiaUPC" pitchFamily="34" charset="-34"/>
          </a:endParaRPr>
        </a:p>
      </dgm:t>
    </dgm:pt>
    <dgm:pt modelId="{FDAA0941-8CBA-42A6-A25F-6E4F621DDF38}" type="parTrans" cxnId="{EEA97936-39B3-4620-89B8-E93B6EF04879}">
      <dgm:prSet/>
      <dgm:spPr/>
      <dgm:t>
        <a:bodyPr/>
        <a:lstStyle/>
        <a:p>
          <a:endParaRPr lang="en-US"/>
        </a:p>
      </dgm:t>
    </dgm:pt>
    <dgm:pt modelId="{E6218564-47AC-4BA2-8314-8DDEA65A9E8F}" type="sibTrans" cxnId="{EEA97936-39B3-4620-89B8-E93B6EF04879}">
      <dgm:prSet/>
      <dgm:spPr/>
      <dgm:t>
        <a:bodyPr/>
        <a:lstStyle/>
        <a:p>
          <a:endParaRPr lang="en-US"/>
        </a:p>
      </dgm:t>
    </dgm:pt>
    <dgm:pt modelId="{B981FD4E-2815-49C3-93B8-1D159A9CAC4C}">
      <dgm:prSet phldrT="[Text]" custT="1"/>
      <dgm:spPr/>
      <dgm:t>
        <a:bodyPr/>
        <a:lstStyle/>
        <a:p>
          <a:r>
            <a:rPr lang="en-US" sz="2400" noProof="0" dirty="0" smtClean="0">
              <a:solidFill>
                <a:schemeClr val="tx1"/>
              </a:solidFill>
              <a:latin typeface="CordiaUPC" pitchFamily="34" charset="-34"/>
              <a:cs typeface="CordiaUPC" pitchFamily="34" charset="-34"/>
            </a:rPr>
            <a:t>Labor Relations</a:t>
          </a:r>
          <a:endParaRPr lang="en-US" sz="2400" noProof="0" dirty="0">
            <a:solidFill>
              <a:schemeClr val="tx1"/>
            </a:solidFill>
            <a:latin typeface="CordiaUPC" pitchFamily="34" charset="-34"/>
            <a:cs typeface="CordiaUPC" pitchFamily="34" charset="-34"/>
          </a:endParaRPr>
        </a:p>
      </dgm:t>
    </dgm:pt>
    <dgm:pt modelId="{7EF45CEE-F455-49BF-8AC5-AB8B90503828}" type="parTrans" cxnId="{F9DA001F-9F48-4203-A32A-89F3442229DF}">
      <dgm:prSet/>
      <dgm:spPr/>
      <dgm:t>
        <a:bodyPr/>
        <a:lstStyle/>
        <a:p>
          <a:endParaRPr lang="en-US"/>
        </a:p>
      </dgm:t>
    </dgm:pt>
    <dgm:pt modelId="{5B8C6781-5985-4450-A893-D26EFCE84B41}" type="sibTrans" cxnId="{F9DA001F-9F48-4203-A32A-89F3442229DF}">
      <dgm:prSet/>
      <dgm:spPr/>
      <dgm:t>
        <a:bodyPr/>
        <a:lstStyle/>
        <a:p>
          <a:endParaRPr lang="en-US"/>
        </a:p>
      </dgm:t>
    </dgm:pt>
    <dgm:pt modelId="{FC8A91AC-9E50-437A-A234-F1BB6C24ADBA}">
      <dgm:prSet phldrT="[Text]" custT="1"/>
      <dgm:spPr/>
      <dgm:t>
        <a:bodyPr/>
        <a:lstStyle/>
        <a:p>
          <a:r>
            <a:rPr lang="en-US" sz="2400" noProof="0" dirty="0" smtClean="0">
              <a:solidFill>
                <a:schemeClr val="tx1"/>
              </a:solidFill>
              <a:latin typeface="CordiaUPC" pitchFamily="34" charset="-34"/>
              <a:cs typeface="CordiaUPC" pitchFamily="34" charset="-34"/>
            </a:rPr>
            <a:t>Terminations</a:t>
          </a:r>
          <a:endParaRPr lang="en-US" sz="2400" noProof="0" dirty="0">
            <a:solidFill>
              <a:schemeClr val="tx1"/>
            </a:solidFill>
            <a:latin typeface="CordiaUPC" pitchFamily="34" charset="-34"/>
            <a:cs typeface="CordiaUPC" pitchFamily="34" charset="-34"/>
          </a:endParaRPr>
        </a:p>
      </dgm:t>
    </dgm:pt>
    <dgm:pt modelId="{E0D731F8-ACC4-4420-A43D-7A5BF7A2667B}" type="parTrans" cxnId="{0E739385-54C8-4A19-89BF-636B6E9B028F}">
      <dgm:prSet/>
      <dgm:spPr/>
      <dgm:t>
        <a:bodyPr/>
        <a:lstStyle/>
        <a:p>
          <a:endParaRPr lang="en-US"/>
        </a:p>
      </dgm:t>
    </dgm:pt>
    <dgm:pt modelId="{4D9E9C9E-0488-4E85-B322-4BB8564006E7}" type="sibTrans" cxnId="{0E739385-54C8-4A19-89BF-636B6E9B028F}">
      <dgm:prSet/>
      <dgm:spPr/>
      <dgm:t>
        <a:bodyPr/>
        <a:lstStyle/>
        <a:p>
          <a:endParaRPr lang="en-US"/>
        </a:p>
      </dgm:t>
    </dgm:pt>
    <dgm:pt modelId="{8EA35D77-46FA-45BE-B65B-27AA8875FBA1}" type="pres">
      <dgm:prSet presAssocID="{9C48D181-C3F9-4DFD-A19D-D9BF149A1F54}" presName="Name0" presStyleCnt="0">
        <dgm:presLayoutVars>
          <dgm:dir/>
          <dgm:animLvl val="lvl"/>
          <dgm:resizeHandles val="exact"/>
        </dgm:presLayoutVars>
      </dgm:prSet>
      <dgm:spPr/>
      <dgm:t>
        <a:bodyPr/>
        <a:lstStyle/>
        <a:p>
          <a:endParaRPr lang="en-US"/>
        </a:p>
      </dgm:t>
    </dgm:pt>
    <dgm:pt modelId="{2134A362-C853-46A7-9230-0011F6ACA0AB}" type="pres">
      <dgm:prSet presAssocID="{4935AB7C-324E-469F-90EE-B9CF9B714F3A}" presName="composite" presStyleCnt="0"/>
      <dgm:spPr/>
    </dgm:pt>
    <dgm:pt modelId="{869C6B83-BA21-4A5B-90D4-67247AF22BD2}" type="pres">
      <dgm:prSet presAssocID="{4935AB7C-324E-469F-90EE-B9CF9B714F3A}" presName="parTx" presStyleLbl="alignNode1" presStyleIdx="0" presStyleCnt="3" custScaleY="129954" custLinFactNeighborY="-14470">
        <dgm:presLayoutVars>
          <dgm:chMax val="0"/>
          <dgm:chPref val="0"/>
          <dgm:bulletEnabled val="1"/>
        </dgm:presLayoutVars>
      </dgm:prSet>
      <dgm:spPr/>
      <dgm:t>
        <a:bodyPr/>
        <a:lstStyle/>
        <a:p>
          <a:endParaRPr lang="en-US"/>
        </a:p>
      </dgm:t>
    </dgm:pt>
    <dgm:pt modelId="{1D677C95-5270-45C6-98CB-64F20C68E834}" type="pres">
      <dgm:prSet presAssocID="{4935AB7C-324E-469F-90EE-B9CF9B714F3A}" presName="desTx" presStyleLbl="alignAccFollowNode1" presStyleIdx="0" presStyleCnt="3">
        <dgm:presLayoutVars>
          <dgm:bulletEnabled val="1"/>
        </dgm:presLayoutVars>
      </dgm:prSet>
      <dgm:spPr/>
      <dgm:t>
        <a:bodyPr/>
        <a:lstStyle/>
        <a:p>
          <a:endParaRPr lang="en-US"/>
        </a:p>
      </dgm:t>
    </dgm:pt>
    <dgm:pt modelId="{CF102B28-832D-4CBC-8020-AADBAE428051}" type="pres">
      <dgm:prSet presAssocID="{650D4D36-2252-4EDA-B5B1-36ACA7840CC1}" presName="space" presStyleCnt="0"/>
      <dgm:spPr/>
    </dgm:pt>
    <dgm:pt modelId="{70A89639-CC04-4AE7-A34F-C8F0262B878C}" type="pres">
      <dgm:prSet presAssocID="{67A61466-89CF-4B66-968E-FDD7FF63C137}" presName="composite" presStyleCnt="0"/>
      <dgm:spPr/>
    </dgm:pt>
    <dgm:pt modelId="{507084B4-ACBD-4FC3-B2EE-1AA500D1560C}" type="pres">
      <dgm:prSet presAssocID="{67A61466-89CF-4B66-968E-FDD7FF63C137}" presName="parTx" presStyleLbl="alignNode1" presStyleIdx="1" presStyleCnt="3" custScaleY="129954" custLinFactNeighborY="-15917">
        <dgm:presLayoutVars>
          <dgm:chMax val="0"/>
          <dgm:chPref val="0"/>
          <dgm:bulletEnabled val="1"/>
        </dgm:presLayoutVars>
      </dgm:prSet>
      <dgm:spPr/>
      <dgm:t>
        <a:bodyPr/>
        <a:lstStyle/>
        <a:p>
          <a:endParaRPr lang="en-US"/>
        </a:p>
      </dgm:t>
    </dgm:pt>
    <dgm:pt modelId="{1E199AE1-247A-4279-B50B-6CE3D83920E7}" type="pres">
      <dgm:prSet presAssocID="{67A61466-89CF-4B66-968E-FDD7FF63C137}" presName="desTx" presStyleLbl="alignAccFollowNode1" presStyleIdx="1" presStyleCnt="3">
        <dgm:presLayoutVars>
          <dgm:bulletEnabled val="1"/>
        </dgm:presLayoutVars>
      </dgm:prSet>
      <dgm:spPr/>
      <dgm:t>
        <a:bodyPr/>
        <a:lstStyle/>
        <a:p>
          <a:endParaRPr lang="en-US"/>
        </a:p>
      </dgm:t>
    </dgm:pt>
    <dgm:pt modelId="{46C46580-3061-4F5B-923C-2F006A57AC2E}" type="pres">
      <dgm:prSet presAssocID="{8A5687DA-9E43-42E7-88CF-898FEE5C951B}" presName="space" presStyleCnt="0"/>
      <dgm:spPr/>
    </dgm:pt>
    <dgm:pt modelId="{AC58C46E-D656-4BFA-8E67-D5801CE6B433}" type="pres">
      <dgm:prSet presAssocID="{704F4D29-B2FF-48BA-B086-83FCDA31FF82}" presName="composite" presStyleCnt="0"/>
      <dgm:spPr/>
    </dgm:pt>
    <dgm:pt modelId="{0B613F47-370D-49EF-B0CF-646B8DFAF994}" type="pres">
      <dgm:prSet presAssocID="{704F4D29-B2FF-48BA-B086-83FCDA31FF82}" presName="parTx" presStyleLbl="alignNode1" presStyleIdx="2" presStyleCnt="3" custScaleY="129954" custLinFactNeighborY="-15917">
        <dgm:presLayoutVars>
          <dgm:chMax val="0"/>
          <dgm:chPref val="0"/>
          <dgm:bulletEnabled val="1"/>
        </dgm:presLayoutVars>
      </dgm:prSet>
      <dgm:spPr/>
      <dgm:t>
        <a:bodyPr/>
        <a:lstStyle/>
        <a:p>
          <a:endParaRPr lang="en-US"/>
        </a:p>
      </dgm:t>
    </dgm:pt>
    <dgm:pt modelId="{C8926CAF-C617-4332-BE61-B2128C7CAC9A}" type="pres">
      <dgm:prSet presAssocID="{704F4D29-B2FF-48BA-B086-83FCDA31FF82}" presName="desTx" presStyleLbl="alignAccFollowNode1" presStyleIdx="2" presStyleCnt="3">
        <dgm:presLayoutVars>
          <dgm:bulletEnabled val="1"/>
        </dgm:presLayoutVars>
      </dgm:prSet>
      <dgm:spPr/>
      <dgm:t>
        <a:bodyPr/>
        <a:lstStyle/>
        <a:p>
          <a:endParaRPr lang="en-US"/>
        </a:p>
      </dgm:t>
    </dgm:pt>
  </dgm:ptLst>
  <dgm:cxnLst>
    <dgm:cxn modelId="{F9DA001F-9F48-4203-A32A-89F3442229DF}" srcId="{704F4D29-B2FF-48BA-B086-83FCDA31FF82}" destId="{B981FD4E-2815-49C3-93B8-1D159A9CAC4C}" srcOrd="2" destOrd="0" parTransId="{7EF45CEE-F455-49BF-8AC5-AB8B90503828}" sibTransId="{5B8C6781-5985-4450-A893-D26EFCE84B41}"/>
    <dgm:cxn modelId="{18EBD8C0-47EF-498D-AEEF-432E659E08D3}" type="presOf" srcId="{704F4D29-B2FF-48BA-B086-83FCDA31FF82}" destId="{0B613F47-370D-49EF-B0CF-646B8DFAF994}" srcOrd="0" destOrd="0" presId="urn:microsoft.com/office/officeart/2005/8/layout/hList1"/>
    <dgm:cxn modelId="{33C71B75-7DEF-41C9-A151-BE71ADF4A9B7}" type="presOf" srcId="{4935AB7C-324E-469F-90EE-B9CF9B714F3A}" destId="{869C6B83-BA21-4A5B-90D4-67247AF22BD2}" srcOrd="0" destOrd="0" presId="urn:microsoft.com/office/officeart/2005/8/layout/hList1"/>
    <dgm:cxn modelId="{C425ECB6-F0D9-4850-93A1-B2225761C6CC}" type="presOf" srcId="{A22C82DC-400D-48BF-A864-588BBB754780}" destId="{1E199AE1-247A-4279-B50B-6CE3D83920E7}" srcOrd="0" destOrd="0" presId="urn:microsoft.com/office/officeart/2005/8/layout/hList1"/>
    <dgm:cxn modelId="{FA791F93-4D1D-4669-B340-9DD40C695406}" type="presOf" srcId="{DD2DD083-29BB-425D-805E-07EB683022CE}" destId="{1D677C95-5270-45C6-98CB-64F20C68E834}" srcOrd="0" destOrd="0" presId="urn:microsoft.com/office/officeart/2005/8/layout/hList1"/>
    <dgm:cxn modelId="{0E739385-54C8-4A19-89BF-636B6E9B028F}" srcId="{704F4D29-B2FF-48BA-B086-83FCDA31FF82}" destId="{FC8A91AC-9E50-437A-A234-F1BB6C24ADBA}" srcOrd="3" destOrd="0" parTransId="{E0D731F8-ACC4-4420-A43D-7A5BF7A2667B}" sibTransId="{4D9E9C9E-0488-4E85-B322-4BB8564006E7}"/>
    <dgm:cxn modelId="{4BB4ED81-148C-4710-9B7F-B7BA71E4DE03}" type="presOf" srcId="{67A61466-89CF-4B66-968E-FDD7FF63C137}" destId="{507084B4-ACBD-4FC3-B2EE-1AA500D1560C}" srcOrd="0" destOrd="0" presId="urn:microsoft.com/office/officeart/2005/8/layout/hList1"/>
    <dgm:cxn modelId="{257F0C1B-3B49-49DC-B4B6-132E49658C14}" srcId="{4935AB7C-324E-469F-90EE-B9CF9B714F3A}" destId="{A8C71B6A-906C-425A-BA13-15A7E4847A3A}" srcOrd="2" destOrd="0" parTransId="{2573E18B-4C92-46E0-A384-57860BCBFFE5}" sibTransId="{7EB3E380-B0F5-48F9-AB26-01267FDE08D2}"/>
    <dgm:cxn modelId="{6D6727E6-4207-4B13-A532-52A94E58066F}" type="presOf" srcId="{E5A252FD-AC6D-43BF-96E5-31EA0D998601}" destId="{1D677C95-5270-45C6-98CB-64F20C68E834}" srcOrd="0" destOrd="1" presId="urn:microsoft.com/office/officeart/2005/8/layout/hList1"/>
    <dgm:cxn modelId="{3913C52B-45B7-43ED-AF58-D99045DA3767}" type="presOf" srcId="{0C781720-359F-47A5-84E0-98955878592D}" destId="{C8926CAF-C617-4332-BE61-B2128C7CAC9A}" srcOrd="0" destOrd="0" presId="urn:microsoft.com/office/officeart/2005/8/layout/hList1"/>
    <dgm:cxn modelId="{2C6A09AB-33A2-4A90-8205-A5FDF60E2050}" type="presOf" srcId="{E3B4DDEB-E94E-48E8-ACA1-E4E3B85262BB}" destId="{C8926CAF-C617-4332-BE61-B2128C7CAC9A}" srcOrd="0" destOrd="1" presId="urn:microsoft.com/office/officeart/2005/8/layout/hList1"/>
    <dgm:cxn modelId="{A007118F-36F8-4713-BD51-F8D623094034}" type="presOf" srcId="{F18DC02E-CB10-4440-A686-9451D19DBC59}" destId="{1D677C95-5270-45C6-98CB-64F20C68E834}" srcOrd="0" destOrd="3" presId="urn:microsoft.com/office/officeart/2005/8/layout/hList1"/>
    <dgm:cxn modelId="{D76DF0C1-5142-49A9-918B-A8AFC14E17A1}" srcId="{9C48D181-C3F9-4DFD-A19D-D9BF149A1F54}" destId="{4935AB7C-324E-469F-90EE-B9CF9B714F3A}" srcOrd="0" destOrd="0" parTransId="{1E607F5E-FB50-4478-A6E6-8ECB57A9EA98}" sibTransId="{650D4D36-2252-4EDA-B5B1-36ACA7840CC1}"/>
    <dgm:cxn modelId="{CB73D576-1AFE-4D2A-89CE-DB9DF7DEB61F}" srcId="{4935AB7C-324E-469F-90EE-B9CF9B714F3A}" destId="{E5A252FD-AC6D-43BF-96E5-31EA0D998601}" srcOrd="1" destOrd="0" parTransId="{E1737115-9667-4079-B275-7DCD504A546C}" sibTransId="{99AE14CC-C144-4FAA-B884-D2A858AC6D77}"/>
    <dgm:cxn modelId="{B3F9B548-715F-46CD-8117-3EF1CF3EEFBE}" srcId="{9C48D181-C3F9-4DFD-A19D-D9BF149A1F54}" destId="{67A61466-89CF-4B66-968E-FDD7FF63C137}" srcOrd="1" destOrd="0" parTransId="{E1093BAC-A6CB-4B48-A2E2-2F9D7BE98293}" sibTransId="{8A5687DA-9E43-42E7-88CF-898FEE5C951B}"/>
    <dgm:cxn modelId="{4B9102C7-CC01-4B20-8F85-0015495D86F1}" type="presOf" srcId="{B981FD4E-2815-49C3-93B8-1D159A9CAC4C}" destId="{C8926CAF-C617-4332-BE61-B2128C7CAC9A}" srcOrd="0" destOrd="2" presId="urn:microsoft.com/office/officeart/2005/8/layout/hList1"/>
    <dgm:cxn modelId="{EA9BE58F-DCA6-4F49-802C-6A9BDCD43124}" type="presOf" srcId="{FC8A91AC-9E50-437A-A234-F1BB6C24ADBA}" destId="{C8926CAF-C617-4332-BE61-B2128C7CAC9A}" srcOrd="0" destOrd="3" presId="urn:microsoft.com/office/officeart/2005/8/layout/hList1"/>
    <dgm:cxn modelId="{4006F2EE-48AE-4E00-8686-28471440DEA7}" type="presOf" srcId="{B99A7BF1-E50E-4347-AE86-AC618CB8AD04}" destId="{1D677C95-5270-45C6-98CB-64F20C68E834}" srcOrd="0" destOrd="4" presId="urn:microsoft.com/office/officeart/2005/8/layout/hList1"/>
    <dgm:cxn modelId="{5982CDDD-5048-40D4-B05A-897FEA8D2C8E}" type="presOf" srcId="{9C48D181-C3F9-4DFD-A19D-D9BF149A1F54}" destId="{8EA35D77-46FA-45BE-B65B-27AA8875FBA1}" srcOrd="0" destOrd="0" presId="urn:microsoft.com/office/officeart/2005/8/layout/hList1"/>
    <dgm:cxn modelId="{82CFCF9B-6A99-4B94-8297-A16ACF47EFA3}" srcId="{67A61466-89CF-4B66-968E-FDD7FF63C137}" destId="{A22C82DC-400D-48BF-A864-588BBB754780}" srcOrd="0" destOrd="0" parTransId="{470334FF-4697-45B4-9402-6BB5F9D601AB}" sibTransId="{F9D5EF13-25DF-40C9-9F03-D5CF1B13C747}"/>
    <dgm:cxn modelId="{1AA27FB1-7E50-4282-AEF9-042BC03C9385}" srcId="{704F4D29-B2FF-48BA-B086-83FCDA31FF82}" destId="{0C781720-359F-47A5-84E0-98955878592D}" srcOrd="0" destOrd="0" parTransId="{EC64449F-F10D-4132-8D2F-6EB1AB8E0542}" sibTransId="{69A98CC1-2C74-478F-99AD-400E7A841610}"/>
    <dgm:cxn modelId="{EEA97936-39B3-4620-89B8-E93B6EF04879}" srcId="{704F4D29-B2FF-48BA-B086-83FCDA31FF82}" destId="{E3B4DDEB-E94E-48E8-ACA1-E4E3B85262BB}" srcOrd="1" destOrd="0" parTransId="{FDAA0941-8CBA-42A6-A25F-6E4F621DDF38}" sibTransId="{E6218564-47AC-4BA2-8314-8DDEA65A9E8F}"/>
    <dgm:cxn modelId="{E801CD43-D4BC-49BC-B6B6-A52F249C2101}" srcId="{4935AB7C-324E-469F-90EE-B9CF9B714F3A}" destId="{DD2DD083-29BB-425D-805E-07EB683022CE}" srcOrd="0" destOrd="0" parTransId="{1A547B90-D5C9-4CA2-8D75-A63127724805}" sibTransId="{4E7A91EB-4AC1-4A1B-AC13-D832CF3076F6}"/>
    <dgm:cxn modelId="{AAEDB2D9-E942-47E3-8BF8-406B85CEE793}" srcId="{4935AB7C-324E-469F-90EE-B9CF9B714F3A}" destId="{B99A7BF1-E50E-4347-AE86-AC618CB8AD04}" srcOrd="4" destOrd="0" parTransId="{513238A0-8933-4C48-A0A3-C1EEA7D47D9B}" sibTransId="{F3B8BA3D-3653-4DAE-9124-6EB93BC98466}"/>
    <dgm:cxn modelId="{BF276F3C-886E-45EC-9CF5-6E545C59B99F}" srcId="{4935AB7C-324E-469F-90EE-B9CF9B714F3A}" destId="{F18DC02E-CB10-4440-A686-9451D19DBC59}" srcOrd="3" destOrd="0" parTransId="{E2379271-596C-4113-B9D3-858C0C857A06}" sibTransId="{DB7B0957-2086-4F28-A38A-3D6157247E04}"/>
    <dgm:cxn modelId="{BC9409F7-25C2-4BEA-86DA-59EF95CD1F68}" type="presOf" srcId="{A8C71B6A-906C-425A-BA13-15A7E4847A3A}" destId="{1D677C95-5270-45C6-98CB-64F20C68E834}" srcOrd="0" destOrd="2" presId="urn:microsoft.com/office/officeart/2005/8/layout/hList1"/>
    <dgm:cxn modelId="{D9F66167-68EA-4289-A3C6-B719E914F753}" srcId="{67A61466-89CF-4B66-968E-FDD7FF63C137}" destId="{EA3D1663-9D11-4C8C-80DE-19FEA9857B77}" srcOrd="1" destOrd="0" parTransId="{0E4FC268-0247-423A-B8F5-CE70E80F8EB4}" sibTransId="{3D14757D-2639-40D3-A825-5D505404E43E}"/>
    <dgm:cxn modelId="{BC4F61E5-2BE6-4D9A-89AE-B57467482958}" type="presOf" srcId="{EA3D1663-9D11-4C8C-80DE-19FEA9857B77}" destId="{1E199AE1-247A-4279-B50B-6CE3D83920E7}" srcOrd="0" destOrd="1" presId="urn:microsoft.com/office/officeart/2005/8/layout/hList1"/>
    <dgm:cxn modelId="{C80B35D2-9FBF-4F3A-91E2-05C9D964A77C}" type="presOf" srcId="{A8233DEE-D678-45EA-A609-CD8B3B56D797}" destId="{1E199AE1-247A-4279-B50B-6CE3D83920E7}" srcOrd="0" destOrd="2" presId="urn:microsoft.com/office/officeart/2005/8/layout/hList1"/>
    <dgm:cxn modelId="{8E9AAAF4-B4C3-4AE8-AB69-87A7A56D0BC4}" srcId="{67A61466-89CF-4B66-968E-FDD7FF63C137}" destId="{A8233DEE-D678-45EA-A609-CD8B3B56D797}" srcOrd="2" destOrd="0" parTransId="{392CC94A-7FA5-46CB-B47D-EEE770C1E9A2}" sibTransId="{8CEE89DA-C82C-4783-86EA-366E4A34F464}"/>
    <dgm:cxn modelId="{A98ACE12-F9B5-4C2A-BBAC-C836126007A9}" srcId="{9C48D181-C3F9-4DFD-A19D-D9BF149A1F54}" destId="{704F4D29-B2FF-48BA-B086-83FCDA31FF82}" srcOrd="2" destOrd="0" parTransId="{11E87A06-CF3B-4EF4-ABCF-BFDBF36873E6}" sibTransId="{8E2F063A-920D-4837-ADC8-51D9AFB818D8}"/>
    <dgm:cxn modelId="{C8019AB8-45C9-446F-9429-04AA0944D563}" type="presParOf" srcId="{8EA35D77-46FA-45BE-B65B-27AA8875FBA1}" destId="{2134A362-C853-46A7-9230-0011F6ACA0AB}" srcOrd="0" destOrd="0" presId="urn:microsoft.com/office/officeart/2005/8/layout/hList1"/>
    <dgm:cxn modelId="{29751DAD-1492-4FB3-B75D-3C60F5DA09CC}" type="presParOf" srcId="{2134A362-C853-46A7-9230-0011F6ACA0AB}" destId="{869C6B83-BA21-4A5B-90D4-67247AF22BD2}" srcOrd="0" destOrd="0" presId="urn:microsoft.com/office/officeart/2005/8/layout/hList1"/>
    <dgm:cxn modelId="{CB96CD30-C831-4CA2-B5AF-BE159077EDDF}" type="presParOf" srcId="{2134A362-C853-46A7-9230-0011F6ACA0AB}" destId="{1D677C95-5270-45C6-98CB-64F20C68E834}" srcOrd="1" destOrd="0" presId="urn:microsoft.com/office/officeart/2005/8/layout/hList1"/>
    <dgm:cxn modelId="{21ACD097-5434-470D-917C-C32625A6F8DA}" type="presParOf" srcId="{8EA35D77-46FA-45BE-B65B-27AA8875FBA1}" destId="{CF102B28-832D-4CBC-8020-AADBAE428051}" srcOrd="1" destOrd="0" presId="urn:microsoft.com/office/officeart/2005/8/layout/hList1"/>
    <dgm:cxn modelId="{414FA4C5-BE0B-434D-A6B8-E895BAD354E0}" type="presParOf" srcId="{8EA35D77-46FA-45BE-B65B-27AA8875FBA1}" destId="{70A89639-CC04-4AE7-A34F-C8F0262B878C}" srcOrd="2" destOrd="0" presId="urn:microsoft.com/office/officeart/2005/8/layout/hList1"/>
    <dgm:cxn modelId="{336A7E18-3AE9-4380-837C-0623F3FD8E40}" type="presParOf" srcId="{70A89639-CC04-4AE7-A34F-C8F0262B878C}" destId="{507084B4-ACBD-4FC3-B2EE-1AA500D1560C}" srcOrd="0" destOrd="0" presId="urn:microsoft.com/office/officeart/2005/8/layout/hList1"/>
    <dgm:cxn modelId="{CA39EE96-438F-48FD-9846-84B03B4289F2}" type="presParOf" srcId="{70A89639-CC04-4AE7-A34F-C8F0262B878C}" destId="{1E199AE1-247A-4279-B50B-6CE3D83920E7}" srcOrd="1" destOrd="0" presId="urn:microsoft.com/office/officeart/2005/8/layout/hList1"/>
    <dgm:cxn modelId="{3BA9C752-B96C-4445-A734-F7AB45CA9753}" type="presParOf" srcId="{8EA35D77-46FA-45BE-B65B-27AA8875FBA1}" destId="{46C46580-3061-4F5B-923C-2F006A57AC2E}" srcOrd="3" destOrd="0" presId="urn:microsoft.com/office/officeart/2005/8/layout/hList1"/>
    <dgm:cxn modelId="{E3F86A82-D532-4462-9617-4C7BC429EA6D}" type="presParOf" srcId="{8EA35D77-46FA-45BE-B65B-27AA8875FBA1}" destId="{AC58C46E-D656-4BFA-8E67-D5801CE6B433}" srcOrd="4" destOrd="0" presId="urn:microsoft.com/office/officeart/2005/8/layout/hList1"/>
    <dgm:cxn modelId="{05D1F323-4653-4362-AC82-832C271CEA4E}" type="presParOf" srcId="{AC58C46E-D656-4BFA-8E67-D5801CE6B433}" destId="{0B613F47-370D-49EF-B0CF-646B8DFAF994}" srcOrd="0" destOrd="0" presId="urn:microsoft.com/office/officeart/2005/8/layout/hList1"/>
    <dgm:cxn modelId="{83ADF4F1-268B-4291-8383-2C85DE30ED14}" type="presParOf" srcId="{AC58C46E-D656-4BFA-8E67-D5801CE6B433}" destId="{C8926CAF-C617-4332-BE61-B2128C7CAC9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9C6B83-BA21-4A5B-90D4-67247AF22BD2}">
      <dsp:nvSpPr>
        <dsp:cNvPr id="0" name=""/>
        <dsp:cNvSpPr/>
      </dsp:nvSpPr>
      <dsp:spPr>
        <a:xfrm>
          <a:off x="2572" y="387150"/>
          <a:ext cx="2508423" cy="1303918"/>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en-US" sz="2800" kern="1200" noProof="0" dirty="0" smtClean="0">
              <a:solidFill>
                <a:schemeClr val="tx1"/>
              </a:solidFill>
              <a:latin typeface="CordiaUPC" pitchFamily="34" charset="-34"/>
              <a:cs typeface="CordiaUPC" pitchFamily="34" charset="-34"/>
            </a:rPr>
            <a:t>Attract an Effective Workforce</a:t>
          </a:r>
        </a:p>
        <a:p>
          <a:pPr lvl="0" algn="ctr" defTabSz="1244600">
            <a:lnSpc>
              <a:spcPct val="90000"/>
            </a:lnSpc>
            <a:spcBef>
              <a:spcPct val="0"/>
            </a:spcBef>
            <a:spcAft>
              <a:spcPct val="35000"/>
            </a:spcAft>
          </a:pPr>
          <a:r>
            <a:rPr lang="en-US" sz="2000" kern="1200" noProof="0" dirty="0" smtClean="0">
              <a:solidFill>
                <a:schemeClr val="tx1"/>
              </a:solidFill>
              <a:latin typeface="CordiaUPC" pitchFamily="34" charset="-34"/>
              <a:cs typeface="CordiaUPC" pitchFamily="34" charset="-34"/>
            </a:rPr>
            <a:t>(find the right people)</a:t>
          </a:r>
          <a:endParaRPr lang="en-US" sz="2000" kern="1200" noProof="0" dirty="0">
            <a:solidFill>
              <a:schemeClr val="tx1"/>
            </a:solidFill>
            <a:latin typeface="CordiaUPC" pitchFamily="34" charset="-34"/>
            <a:cs typeface="CordiaUPC" pitchFamily="34" charset="-34"/>
          </a:endParaRPr>
        </a:p>
      </dsp:txBody>
      <dsp:txXfrm>
        <a:off x="2572" y="387150"/>
        <a:ext cx="2508423" cy="1303918"/>
      </dsp:txXfrm>
    </dsp:sp>
    <dsp:sp modelId="{1D677C95-5270-45C6-98CB-64F20C68E834}">
      <dsp:nvSpPr>
        <dsp:cNvPr id="0" name=""/>
        <dsp:cNvSpPr/>
      </dsp:nvSpPr>
      <dsp:spPr>
        <a:xfrm>
          <a:off x="2572" y="1685982"/>
          <a:ext cx="2508423" cy="2810880"/>
        </a:xfrm>
        <a:prstGeom prst="rect">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noProof="0" dirty="0" smtClean="0">
              <a:solidFill>
                <a:schemeClr val="tx1"/>
              </a:solidFill>
              <a:latin typeface="CordiaUPC" pitchFamily="34" charset="-34"/>
              <a:cs typeface="CordiaUPC" pitchFamily="34" charset="-34"/>
            </a:rPr>
            <a:t>HRM planning</a:t>
          </a:r>
          <a:endParaRPr lang="en-US" sz="2400" kern="1200" noProof="0" dirty="0">
            <a:solidFill>
              <a:schemeClr val="tx1"/>
            </a:solidFill>
            <a:latin typeface="CordiaUPC" pitchFamily="34" charset="-34"/>
            <a:cs typeface="CordiaUPC" pitchFamily="34" charset="-34"/>
          </a:endParaRPr>
        </a:p>
        <a:p>
          <a:pPr marL="228600" lvl="1" indent="-228600" algn="l" defTabSz="1066800">
            <a:lnSpc>
              <a:spcPct val="90000"/>
            </a:lnSpc>
            <a:spcBef>
              <a:spcPct val="0"/>
            </a:spcBef>
            <a:spcAft>
              <a:spcPct val="15000"/>
            </a:spcAft>
            <a:buChar char="••"/>
          </a:pPr>
          <a:r>
            <a:rPr lang="en-US" sz="2400" kern="1200" noProof="0" dirty="0" smtClean="0">
              <a:solidFill>
                <a:schemeClr val="tx1"/>
              </a:solidFill>
              <a:latin typeface="CordiaUPC" pitchFamily="34" charset="-34"/>
              <a:cs typeface="CordiaUPC" pitchFamily="34" charset="-34"/>
            </a:rPr>
            <a:t>Job analysis</a:t>
          </a:r>
          <a:endParaRPr lang="en-US" sz="2400" kern="1200" noProof="0" dirty="0">
            <a:solidFill>
              <a:schemeClr val="tx1"/>
            </a:solidFill>
            <a:latin typeface="CordiaUPC" pitchFamily="34" charset="-34"/>
            <a:cs typeface="CordiaUPC" pitchFamily="34" charset="-34"/>
          </a:endParaRPr>
        </a:p>
        <a:p>
          <a:pPr marL="228600" lvl="1" indent="-228600" algn="l" defTabSz="1066800">
            <a:lnSpc>
              <a:spcPct val="90000"/>
            </a:lnSpc>
            <a:spcBef>
              <a:spcPct val="0"/>
            </a:spcBef>
            <a:spcAft>
              <a:spcPct val="15000"/>
            </a:spcAft>
            <a:buChar char="••"/>
          </a:pPr>
          <a:r>
            <a:rPr lang="en-US" sz="2400" kern="1200" noProof="0" dirty="0" smtClean="0">
              <a:solidFill>
                <a:schemeClr val="tx1"/>
              </a:solidFill>
              <a:latin typeface="CordiaUPC" pitchFamily="34" charset="-34"/>
              <a:cs typeface="CordiaUPC" pitchFamily="34" charset="-34"/>
            </a:rPr>
            <a:t>Forecasting</a:t>
          </a:r>
          <a:endParaRPr lang="en-US" sz="2400" kern="1200" noProof="0" dirty="0">
            <a:solidFill>
              <a:schemeClr val="tx1"/>
            </a:solidFill>
            <a:latin typeface="CordiaUPC" pitchFamily="34" charset="-34"/>
            <a:cs typeface="CordiaUPC" pitchFamily="34" charset="-34"/>
          </a:endParaRPr>
        </a:p>
        <a:p>
          <a:pPr marL="228600" lvl="1" indent="-228600" algn="l" defTabSz="1066800">
            <a:lnSpc>
              <a:spcPct val="90000"/>
            </a:lnSpc>
            <a:spcBef>
              <a:spcPct val="0"/>
            </a:spcBef>
            <a:spcAft>
              <a:spcPct val="15000"/>
            </a:spcAft>
            <a:buChar char="••"/>
          </a:pPr>
          <a:r>
            <a:rPr lang="en-US" sz="2400" kern="1200" noProof="0" dirty="0" smtClean="0">
              <a:solidFill>
                <a:schemeClr val="tx1"/>
              </a:solidFill>
              <a:latin typeface="CordiaUPC" pitchFamily="34" charset="-34"/>
              <a:cs typeface="CordiaUPC" pitchFamily="34" charset="-34"/>
            </a:rPr>
            <a:t>Recruiting</a:t>
          </a:r>
          <a:endParaRPr lang="en-US" sz="2400" kern="1200" noProof="0" dirty="0">
            <a:solidFill>
              <a:schemeClr val="tx1"/>
            </a:solidFill>
            <a:latin typeface="CordiaUPC" pitchFamily="34" charset="-34"/>
            <a:cs typeface="CordiaUPC" pitchFamily="34" charset="-34"/>
          </a:endParaRPr>
        </a:p>
        <a:p>
          <a:pPr marL="228600" lvl="1" indent="-228600" algn="l" defTabSz="1066800">
            <a:lnSpc>
              <a:spcPct val="90000"/>
            </a:lnSpc>
            <a:spcBef>
              <a:spcPct val="0"/>
            </a:spcBef>
            <a:spcAft>
              <a:spcPct val="15000"/>
            </a:spcAft>
            <a:buChar char="••"/>
          </a:pPr>
          <a:r>
            <a:rPr lang="en-US" sz="2400" kern="1200" noProof="0" dirty="0" smtClean="0">
              <a:solidFill>
                <a:schemeClr val="tx1"/>
              </a:solidFill>
              <a:latin typeface="CordiaUPC" pitchFamily="34" charset="-34"/>
              <a:cs typeface="CordiaUPC" pitchFamily="34" charset="-34"/>
            </a:rPr>
            <a:t>Selecting</a:t>
          </a:r>
          <a:endParaRPr lang="en-US" sz="2400" kern="1200" noProof="0" dirty="0">
            <a:solidFill>
              <a:schemeClr val="tx1"/>
            </a:solidFill>
            <a:latin typeface="CordiaUPC" pitchFamily="34" charset="-34"/>
            <a:cs typeface="CordiaUPC" pitchFamily="34" charset="-34"/>
          </a:endParaRPr>
        </a:p>
      </dsp:txBody>
      <dsp:txXfrm>
        <a:off x="2572" y="1685982"/>
        <a:ext cx="2508423" cy="2810880"/>
      </dsp:txXfrm>
    </dsp:sp>
    <dsp:sp modelId="{507084B4-ACBD-4FC3-B2EE-1AA500D1560C}">
      <dsp:nvSpPr>
        <dsp:cNvPr id="0" name=""/>
        <dsp:cNvSpPr/>
      </dsp:nvSpPr>
      <dsp:spPr>
        <a:xfrm>
          <a:off x="2862175" y="372631"/>
          <a:ext cx="2508423" cy="1303918"/>
        </a:xfrm>
        <a:prstGeom prst="rect">
          <a:avLst/>
        </a:prstGeom>
        <a:solidFill>
          <a:schemeClr val="accent3">
            <a:hueOff val="0"/>
            <a:satOff val="0"/>
            <a:lumOff val="0"/>
            <a:alpha val="76000"/>
          </a:schemeClr>
        </a:solidFill>
        <a:ln w="1905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en-US" sz="2800" kern="1200" noProof="0" dirty="0" smtClean="0">
              <a:solidFill>
                <a:schemeClr val="tx1"/>
              </a:solidFill>
              <a:latin typeface="CordiaUPC" pitchFamily="34" charset="-34"/>
              <a:cs typeface="CordiaUPC" pitchFamily="34" charset="-34"/>
            </a:rPr>
            <a:t>Develop and Effective Workforce</a:t>
          </a:r>
        </a:p>
        <a:p>
          <a:pPr lvl="0" algn="ctr" defTabSz="1244600">
            <a:lnSpc>
              <a:spcPct val="90000"/>
            </a:lnSpc>
            <a:spcBef>
              <a:spcPct val="0"/>
            </a:spcBef>
            <a:spcAft>
              <a:spcPct val="35000"/>
            </a:spcAft>
          </a:pPr>
          <a:r>
            <a:rPr lang="en-US" sz="2000" kern="1200" noProof="0" dirty="0" smtClean="0">
              <a:solidFill>
                <a:schemeClr val="tx1"/>
              </a:solidFill>
              <a:latin typeface="CordiaUPC" pitchFamily="34" charset="-34"/>
              <a:cs typeface="CordiaUPC" pitchFamily="34" charset="-34"/>
            </a:rPr>
            <a:t>(manage talent)</a:t>
          </a:r>
          <a:endParaRPr lang="en-US" sz="2000" kern="1200" noProof="0" dirty="0">
            <a:solidFill>
              <a:schemeClr val="tx1"/>
            </a:solidFill>
            <a:latin typeface="CordiaUPC" pitchFamily="34" charset="-34"/>
            <a:cs typeface="CordiaUPC" pitchFamily="34" charset="-34"/>
          </a:endParaRPr>
        </a:p>
      </dsp:txBody>
      <dsp:txXfrm>
        <a:off x="2862175" y="372631"/>
        <a:ext cx="2508423" cy="1303918"/>
      </dsp:txXfrm>
    </dsp:sp>
    <dsp:sp modelId="{1E199AE1-247A-4279-B50B-6CE3D83920E7}">
      <dsp:nvSpPr>
        <dsp:cNvPr id="0" name=""/>
        <dsp:cNvSpPr/>
      </dsp:nvSpPr>
      <dsp:spPr>
        <a:xfrm>
          <a:off x="2862175" y="1685982"/>
          <a:ext cx="2508423" cy="2810880"/>
        </a:xfrm>
        <a:prstGeom prst="rect">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noProof="0" dirty="0" smtClean="0">
              <a:solidFill>
                <a:schemeClr val="tx1"/>
              </a:solidFill>
              <a:latin typeface="CordiaUPC" pitchFamily="34" charset="-34"/>
              <a:cs typeface="CordiaUPC" pitchFamily="34" charset="-34"/>
            </a:rPr>
            <a:t>Training</a:t>
          </a:r>
          <a:endParaRPr lang="en-US" sz="2400" kern="1200" noProof="0" dirty="0">
            <a:solidFill>
              <a:schemeClr val="tx1"/>
            </a:solidFill>
            <a:latin typeface="CordiaUPC" pitchFamily="34" charset="-34"/>
            <a:cs typeface="CordiaUPC" pitchFamily="34" charset="-34"/>
          </a:endParaRPr>
        </a:p>
        <a:p>
          <a:pPr marL="228600" lvl="1" indent="-228600" algn="l" defTabSz="1066800">
            <a:lnSpc>
              <a:spcPct val="90000"/>
            </a:lnSpc>
            <a:spcBef>
              <a:spcPct val="0"/>
            </a:spcBef>
            <a:spcAft>
              <a:spcPct val="15000"/>
            </a:spcAft>
            <a:buChar char="••"/>
          </a:pPr>
          <a:r>
            <a:rPr lang="en-US" sz="2400" kern="1200" noProof="0" dirty="0" smtClean="0">
              <a:solidFill>
                <a:schemeClr val="tx1"/>
              </a:solidFill>
              <a:latin typeface="CordiaUPC" pitchFamily="34" charset="-34"/>
              <a:cs typeface="CordiaUPC" pitchFamily="34" charset="-34"/>
            </a:rPr>
            <a:t>Developing</a:t>
          </a:r>
          <a:endParaRPr lang="en-US" sz="2400" kern="1200" noProof="0" dirty="0">
            <a:solidFill>
              <a:schemeClr val="tx1"/>
            </a:solidFill>
            <a:latin typeface="CordiaUPC" pitchFamily="34" charset="-34"/>
            <a:cs typeface="CordiaUPC" pitchFamily="34" charset="-34"/>
          </a:endParaRPr>
        </a:p>
        <a:p>
          <a:pPr marL="228600" lvl="1" indent="-228600" algn="l" defTabSz="1066800">
            <a:lnSpc>
              <a:spcPct val="90000"/>
            </a:lnSpc>
            <a:spcBef>
              <a:spcPct val="0"/>
            </a:spcBef>
            <a:spcAft>
              <a:spcPct val="15000"/>
            </a:spcAft>
            <a:buChar char="••"/>
          </a:pPr>
          <a:r>
            <a:rPr lang="en-US" sz="2400" kern="1200" noProof="0" dirty="0" smtClean="0">
              <a:solidFill>
                <a:schemeClr val="tx1"/>
              </a:solidFill>
              <a:latin typeface="CordiaUPC" pitchFamily="34" charset="-34"/>
              <a:cs typeface="CordiaUPC" pitchFamily="34" charset="-34"/>
            </a:rPr>
            <a:t>Appraisal</a:t>
          </a:r>
          <a:endParaRPr lang="en-US" sz="2400" kern="1200" noProof="0" dirty="0">
            <a:solidFill>
              <a:schemeClr val="tx1"/>
            </a:solidFill>
            <a:latin typeface="CordiaUPC" pitchFamily="34" charset="-34"/>
            <a:cs typeface="CordiaUPC" pitchFamily="34" charset="-34"/>
          </a:endParaRPr>
        </a:p>
      </dsp:txBody>
      <dsp:txXfrm>
        <a:off x="2862175" y="1685982"/>
        <a:ext cx="2508423" cy="2810880"/>
      </dsp:txXfrm>
    </dsp:sp>
    <dsp:sp modelId="{0B613F47-370D-49EF-B0CF-646B8DFAF994}">
      <dsp:nvSpPr>
        <dsp:cNvPr id="0" name=""/>
        <dsp:cNvSpPr/>
      </dsp:nvSpPr>
      <dsp:spPr>
        <a:xfrm>
          <a:off x="5721778" y="372631"/>
          <a:ext cx="2508423" cy="1303918"/>
        </a:xfrm>
        <a:prstGeom prst="rect">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en-US" sz="2800" kern="1200" noProof="0" dirty="0" smtClean="0">
              <a:solidFill>
                <a:schemeClr val="tx1"/>
              </a:solidFill>
              <a:latin typeface="CordiaUPC" pitchFamily="34" charset="-34"/>
              <a:cs typeface="CordiaUPC" pitchFamily="34" charset="-34"/>
            </a:rPr>
            <a:t>Maintain an Effective Workforce</a:t>
          </a:r>
        </a:p>
      </dsp:txBody>
      <dsp:txXfrm>
        <a:off x="5721778" y="372631"/>
        <a:ext cx="2508423" cy="1303918"/>
      </dsp:txXfrm>
    </dsp:sp>
    <dsp:sp modelId="{C8926CAF-C617-4332-BE61-B2128C7CAC9A}">
      <dsp:nvSpPr>
        <dsp:cNvPr id="0" name=""/>
        <dsp:cNvSpPr/>
      </dsp:nvSpPr>
      <dsp:spPr>
        <a:xfrm>
          <a:off x="5721778" y="1685982"/>
          <a:ext cx="2508423" cy="2810880"/>
        </a:xfrm>
        <a:prstGeom prst="rect">
          <a:avLst/>
        </a:prstGeom>
        <a:solidFill>
          <a:schemeClr val="accent4">
            <a:tint val="40000"/>
            <a:alpha val="90000"/>
            <a:hueOff val="0"/>
            <a:satOff val="0"/>
            <a:lumOff val="0"/>
            <a:alphaOff val="0"/>
          </a:schemeClr>
        </a:solidFill>
        <a:ln w="1905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noProof="0" dirty="0" smtClean="0">
              <a:solidFill>
                <a:schemeClr val="tx1"/>
              </a:solidFill>
              <a:latin typeface="CordiaUPC" pitchFamily="34" charset="-34"/>
              <a:cs typeface="CordiaUPC" pitchFamily="34" charset="-34"/>
            </a:rPr>
            <a:t>Wage</a:t>
          </a:r>
          <a:endParaRPr lang="en-US" sz="2400" kern="1200" noProof="0" dirty="0">
            <a:solidFill>
              <a:schemeClr val="tx1"/>
            </a:solidFill>
            <a:latin typeface="CordiaUPC" pitchFamily="34" charset="-34"/>
            <a:cs typeface="CordiaUPC" pitchFamily="34" charset="-34"/>
          </a:endParaRPr>
        </a:p>
        <a:p>
          <a:pPr marL="228600" lvl="1" indent="-228600" algn="l" defTabSz="1066800">
            <a:lnSpc>
              <a:spcPct val="90000"/>
            </a:lnSpc>
            <a:spcBef>
              <a:spcPct val="0"/>
            </a:spcBef>
            <a:spcAft>
              <a:spcPct val="15000"/>
            </a:spcAft>
            <a:buChar char="••"/>
          </a:pPr>
          <a:r>
            <a:rPr lang="en-US" sz="2400" kern="1200" noProof="0" dirty="0" smtClean="0">
              <a:solidFill>
                <a:schemeClr val="tx1"/>
              </a:solidFill>
              <a:latin typeface="CordiaUPC" pitchFamily="34" charset="-34"/>
              <a:cs typeface="CordiaUPC" pitchFamily="34" charset="-34"/>
            </a:rPr>
            <a:t>Benefits</a:t>
          </a:r>
          <a:endParaRPr lang="en-US" sz="2400" kern="1200" noProof="0" dirty="0">
            <a:solidFill>
              <a:schemeClr val="tx1"/>
            </a:solidFill>
            <a:latin typeface="CordiaUPC" pitchFamily="34" charset="-34"/>
            <a:cs typeface="CordiaUPC" pitchFamily="34" charset="-34"/>
          </a:endParaRPr>
        </a:p>
        <a:p>
          <a:pPr marL="228600" lvl="1" indent="-228600" algn="l" defTabSz="1066800">
            <a:lnSpc>
              <a:spcPct val="90000"/>
            </a:lnSpc>
            <a:spcBef>
              <a:spcPct val="0"/>
            </a:spcBef>
            <a:spcAft>
              <a:spcPct val="15000"/>
            </a:spcAft>
            <a:buChar char="••"/>
          </a:pPr>
          <a:r>
            <a:rPr lang="en-US" sz="2400" kern="1200" noProof="0" dirty="0" smtClean="0">
              <a:solidFill>
                <a:schemeClr val="tx1"/>
              </a:solidFill>
              <a:latin typeface="CordiaUPC" pitchFamily="34" charset="-34"/>
              <a:cs typeface="CordiaUPC" pitchFamily="34" charset="-34"/>
            </a:rPr>
            <a:t>Labor Relations</a:t>
          </a:r>
          <a:endParaRPr lang="en-US" sz="2400" kern="1200" noProof="0" dirty="0">
            <a:solidFill>
              <a:schemeClr val="tx1"/>
            </a:solidFill>
            <a:latin typeface="CordiaUPC" pitchFamily="34" charset="-34"/>
            <a:cs typeface="CordiaUPC" pitchFamily="34" charset="-34"/>
          </a:endParaRPr>
        </a:p>
        <a:p>
          <a:pPr marL="228600" lvl="1" indent="-228600" algn="l" defTabSz="1066800">
            <a:lnSpc>
              <a:spcPct val="90000"/>
            </a:lnSpc>
            <a:spcBef>
              <a:spcPct val="0"/>
            </a:spcBef>
            <a:spcAft>
              <a:spcPct val="15000"/>
            </a:spcAft>
            <a:buChar char="••"/>
          </a:pPr>
          <a:r>
            <a:rPr lang="en-US" sz="2400" kern="1200" noProof="0" dirty="0" smtClean="0">
              <a:solidFill>
                <a:schemeClr val="tx1"/>
              </a:solidFill>
              <a:latin typeface="CordiaUPC" pitchFamily="34" charset="-34"/>
              <a:cs typeface="CordiaUPC" pitchFamily="34" charset="-34"/>
            </a:rPr>
            <a:t>Terminations</a:t>
          </a:r>
          <a:endParaRPr lang="en-US" sz="2400" kern="1200" noProof="0" dirty="0">
            <a:solidFill>
              <a:schemeClr val="tx1"/>
            </a:solidFill>
            <a:latin typeface="CordiaUPC" pitchFamily="34" charset="-34"/>
            <a:cs typeface="CordiaUPC" pitchFamily="34" charset="-34"/>
          </a:endParaRPr>
        </a:p>
      </dsp:txBody>
      <dsp:txXfrm>
        <a:off x="5721778" y="1685982"/>
        <a:ext cx="2508423" cy="2810880"/>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3713"/>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50443" y="0"/>
            <a:ext cx="2945659" cy="493713"/>
          </a:xfrm>
          <a:prstGeom prst="rect">
            <a:avLst/>
          </a:prstGeom>
        </p:spPr>
        <p:txBody>
          <a:bodyPr vert="horz" lIns="91440" tIns="45720" rIns="91440" bIns="45720" rtlCol="0"/>
          <a:lstStyle>
            <a:lvl1pPr algn="r">
              <a:defRPr sz="1200"/>
            </a:lvl1pPr>
          </a:lstStyle>
          <a:p>
            <a:fld id="{2A4DEBCC-C239-48BD-ABF6-11316355CCAA}" type="datetimeFigureOut">
              <a:rPr lang="en-US" smtClean="0"/>
              <a:t>3/12/2014</a:t>
            </a:fld>
            <a:endParaRPr lang="en-US"/>
          </a:p>
        </p:txBody>
      </p:sp>
      <p:sp>
        <p:nvSpPr>
          <p:cNvPr id="4" name="Folienbildplatzhalter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79768" y="4690269"/>
            <a:ext cx="5438140" cy="4443413"/>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9378824"/>
            <a:ext cx="2945659" cy="493713"/>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50443" y="9378824"/>
            <a:ext cx="2945659" cy="493713"/>
          </a:xfrm>
          <a:prstGeom prst="rect">
            <a:avLst/>
          </a:prstGeom>
        </p:spPr>
        <p:txBody>
          <a:bodyPr vert="horz" lIns="91440" tIns="45720" rIns="91440" bIns="45720" rtlCol="0" anchor="b"/>
          <a:lstStyle>
            <a:lvl1pPr algn="r">
              <a:defRPr sz="1200"/>
            </a:lvl1pPr>
          </a:lstStyle>
          <a:p>
            <a:fld id="{4EA29EEE-A5F8-444A-A84D-2D36C7D9E03E}" type="slidenum">
              <a:rPr lang="en-US" smtClean="0"/>
              <a:t>‹#›</a:t>
            </a:fld>
            <a:endParaRPr lang="en-US"/>
          </a:p>
        </p:txBody>
      </p:sp>
    </p:spTree>
    <p:extLst>
      <p:ext uri="{BB962C8B-B14F-4D97-AF65-F5344CB8AC3E}">
        <p14:creationId xmlns:p14="http://schemas.microsoft.com/office/powerpoint/2010/main" val="2458227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thaiwebsites.com/recruitment.asp"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eures.is/files/cvdae_1324827930.bmp" TargetMode="External"/><Relationship Id="rId2" Type="http://schemas.openxmlformats.org/officeDocument/2006/relationships/slide" Target="../slides/slide21.xml"/><Relationship Id="rId1" Type="http://schemas.openxmlformats.org/officeDocument/2006/relationships/notesMaster" Target="../notesMasters/notesMaster1.xml"/><Relationship Id="rId6" Type="http://schemas.openxmlformats.org/officeDocument/2006/relationships/hyperlink" Target="http://www.resume-guide.info/wp-content/uploads/examples-of-a-good-cover-letter-1.jpg" TargetMode="External"/><Relationship Id="rId5" Type="http://schemas.openxmlformats.org/officeDocument/2006/relationships/hyperlink" Target="http://www.coverletterhelp.org/wp-content/uploads/2009/06/cover_letter_example_PE_teacher.gif" TargetMode="External"/><Relationship Id="rId4" Type="http://schemas.openxmlformats.org/officeDocument/2006/relationships/hyperlink" Target="http://www.resume-guide.info/wp-content/uploads/english-teacher-resume-1.jpg"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jobsearch.about.com/od/interviewquestionsanswers/a/toughquest.htm" TargetMode="External"/><Relationship Id="rId2" Type="http://schemas.openxmlformats.org/officeDocument/2006/relationships/slide" Target="../slides/slide24.xml"/><Relationship Id="rId1" Type="http://schemas.openxmlformats.org/officeDocument/2006/relationships/notesMaster" Target="../notesMasters/notesMaster1.xml"/><Relationship Id="rId5" Type="http://schemas.openxmlformats.org/officeDocument/2006/relationships/hyperlink" Target="http://www.datsi.fi.upm.es/~frosal/docs/25mdq.html" TargetMode="External"/><Relationship Id="rId4" Type="http://schemas.openxmlformats.org/officeDocument/2006/relationships/hyperlink" Target="http://jobsearch.about.com/od/interviewquestionsanswers/a/interviewquest.htm"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auditor</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13</a:t>
            </a:fld>
            <a:endParaRPr lang="en-US"/>
          </a:p>
        </p:txBody>
      </p:sp>
    </p:spTree>
    <p:extLst>
      <p:ext uri="{BB962C8B-B14F-4D97-AF65-F5344CB8AC3E}">
        <p14:creationId xmlns:p14="http://schemas.microsoft.com/office/powerpoint/2010/main" val="13733668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Sales person</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14</a:t>
            </a:fld>
            <a:endParaRPr lang="en-US"/>
          </a:p>
        </p:txBody>
      </p:sp>
    </p:spTree>
    <p:extLst>
      <p:ext uri="{BB962C8B-B14F-4D97-AF65-F5344CB8AC3E}">
        <p14:creationId xmlns:p14="http://schemas.microsoft.com/office/powerpoint/2010/main" val="23979921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15</a:t>
            </a:fld>
            <a:endParaRPr lang="en-US"/>
          </a:p>
        </p:txBody>
      </p:sp>
    </p:spTree>
    <p:extLst>
      <p:ext uri="{BB962C8B-B14F-4D97-AF65-F5344CB8AC3E}">
        <p14:creationId xmlns:p14="http://schemas.microsoft.com/office/powerpoint/2010/main" val="14710812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http://www.thaiwebsites.com/recruitment.asp</a:t>
            </a:r>
            <a:endParaRPr lang="th-TH" dirty="0" smtClean="0"/>
          </a:p>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16</a:t>
            </a:fld>
            <a:endParaRPr lang="en-US"/>
          </a:p>
        </p:txBody>
      </p:sp>
    </p:spTree>
    <p:extLst>
      <p:ext uri="{BB962C8B-B14F-4D97-AF65-F5344CB8AC3E}">
        <p14:creationId xmlns:p14="http://schemas.microsoft.com/office/powerpoint/2010/main" val="20100899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http://www.eures.is/files/cvdae_1324827930.bmp</a:t>
            </a:r>
            <a:endParaRPr lang="th-TH" dirty="0" smtClean="0"/>
          </a:p>
          <a:p>
            <a:r>
              <a:rPr lang="en-GB" dirty="0" smtClean="0">
                <a:hlinkClick r:id="rId4"/>
              </a:rPr>
              <a:t>http://www.resume-guide.info/wp-content/uploads/english-teacher-resume-1.jpg</a:t>
            </a:r>
            <a:endParaRPr lang="th-TH" dirty="0" smtClean="0"/>
          </a:p>
          <a:p>
            <a:r>
              <a:rPr lang="en-GB" dirty="0" smtClean="0">
                <a:hlinkClick r:id="rId5"/>
              </a:rPr>
              <a:t>http://www.coverletterhelp.org/wp-content/uploads/2009/06/cover_letter_example_PE_teacher.gif</a:t>
            </a:r>
            <a:endParaRPr lang="th-TH" dirty="0" smtClean="0"/>
          </a:p>
          <a:p>
            <a:r>
              <a:rPr lang="en-GB" dirty="0" smtClean="0">
                <a:hlinkClick r:id="rId6"/>
              </a:rPr>
              <a:t>http://www.resume-guide.info/wp-content/uploads/examples-of-a-good-cover-letter-1.jpg</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21</a:t>
            </a:fld>
            <a:endParaRPr lang="en-US"/>
          </a:p>
        </p:txBody>
      </p:sp>
    </p:spTree>
    <p:extLst>
      <p:ext uri="{BB962C8B-B14F-4D97-AF65-F5344CB8AC3E}">
        <p14:creationId xmlns:p14="http://schemas.microsoft.com/office/powerpoint/2010/main" val="9465774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http://jobsearch.about.com/od/interviewquestionsanswers/a/toughquest.htm</a:t>
            </a:r>
            <a:endParaRPr lang="en-GB" dirty="0" smtClean="0"/>
          </a:p>
          <a:p>
            <a:r>
              <a:rPr lang="en-GB" dirty="0" smtClean="0">
                <a:hlinkClick r:id="rId4"/>
              </a:rPr>
              <a:t>http://jobsearch.about.com/od/interviewquestionsanswers/a/interviewquest.htm</a:t>
            </a:r>
            <a:endParaRPr lang="en-GB" dirty="0" smtClean="0"/>
          </a:p>
          <a:p>
            <a:r>
              <a:rPr lang="en-GB" dirty="0" smtClean="0">
                <a:hlinkClick r:id="rId4"/>
              </a:rPr>
              <a:t>http://jobsearch.about.com/od/interviewquestionsanswers/a/interviewquest.htm</a:t>
            </a:r>
            <a:endParaRPr lang="th-TH" dirty="0" smtClean="0"/>
          </a:p>
          <a:p>
            <a:r>
              <a:rPr lang="en-GB" dirty="0" smtClean="0">
                <a:hlinkClick r:id="rId4"/>
              </a:rPr>
              <a:t>http://jobsearch.about.com/od/interviewquestionsanswers/a/interviewquest.htm</a:t>
            </a:r>
            <a:endParaRPr lang="th-TH" dirty="0" smtClean="0"/>
          </a:p>
          <a:p>
            <a:r>
              <a:rPr lang="en-GB" dirty="0" smtClean="0">
                <a:hlinkClick r:id="rId5"/>
              </a:rPr>
              <a:t>http://www.datsi.fi.upm.es/~frosal/docs/25mdq.html</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24</a:t>
            </a:fld>
            <a:endParaRPr lang="en-US"/>
          </a:p>
        </p:txBody>
      </p:sp>
    </p:spTree>
    <p:extLst>
      <p:ext uri="{BB962C8B-B14F-4D97-AF65-F5344CB8AC3E}">
        <p14:creationId xmlns:p14="http://schemas.microsoft.com/office/powerpoint/2010/main" val="41272551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26</a:t>
            </a:fld>
            <a:endParaRPr lang="en-US"/>
          </a:p>
        </p:txBody>
      </p:sp>
    </p:spTree>
    <p:extLst>
      <p:ext uri="{BB962C8B-B14F-4D97-AF65-F5344CB8AC3E}">
        <p14:creationId xmlns:p14="http://schemas.microsoft.com/office/powerpoint/2010/main" val="30007388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http://2012books.lardbucket.org/books/beginning-management-of-human-resources/s15-02-appraisal-methods.html#portolesedias_1.0-ch11_s02_s01_f01</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t>33</a:t>
            </a:fld>
            <a:endParaRPr lang="en-US"/>
          </a:p>
        </p:txBody>
      </p:sp>
    </p:spTree>
    <p:extLst>
      <p:ext uri="{BB962C8B-B14F-4D97-AF65-F5344CB8AC3E}">
        <p14:creationId xmlns:p14="http://schemas.microsoft.com/office/powerpoint/2010/main" val="15186363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t>37</a:t>
            </a:fld>
            <a:endParaRPr lang="en-US"/>
          </a:p>
        </p:txBody>
      </p:sp>
    </p:spTree>
    <p:extLst>
      <p:ext uri="{BB962C8B-B14F-4D97-AF65-F5344CB8AC3E}">
        <p14:creationId xmlns:p14="http://schemas.microsoft.com/office/powerpoint/2010/main" val="691478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Fairness? </a:t>
            </a:r>
          </a:p>
          <a:p>
            <a:r>
              <a:rPr lang="de-DE" dirty="0" smtClean="0"/>
              <a:t>Motivation</a:t>
            </a:r>
            <a:r>
              <a:rPr lang="de-DE" baseline="0" dirty="0" smtClean="0"/>
              <a:t> Theory: perceive fairness </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39</a:t>
            </a:fld>
            <a:endParaRPr lang="en-US"/>
          </a:p>
        </p:txBody>
      </p:sp>
    </p:spTree>
    <p:extLst>
      <p:ext uri="{BB962C8B-B14F-4D97-AF65-F5344CB8AC3E}">
        <p14:creationId xmlns:p14="http://schemas.microsoft.com/office/powerpoint/2010/main" val="10280989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t>3/12/2014</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t>3/12/2014</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t>3/12/2014</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t>3/12/2014</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t>3/12/2014</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t>3/12/2014</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t>3/12/2014</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t>3/12/2014</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t>3/12/2014</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t>3/12/2014</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t>3/12/2014</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t>3/12/2014</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a:t>
            </a:r>
            <a:r>
              <a:rPr lang="de-DE" sz="6000" b="1" dirty="0" smtClean="0">
                <a:solidFill>
                  <a:schemeClr val="bg1"/>
                </a:solidFill>
                <a:latin typeface="CordiaUPC" pitchFamily="34" charset="-34"/>
                <a:cs typeface="CordiaUPC" pitchFamily="34" charset="-34"/>
              </a:rPr>
              <a:t>Human resource management</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268941"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i="1" dirty="0">
                <a:latin typeface="CordiaUPC" pitchFamily="34" charset="-34"/>
                <a:cs typeface="CordiaUPC" pitchFamily="34" charset="-34"/>
              </a:rPr>
              <a:t>„Your organization can create a new product, and it is easily copied. Lower your prices and your competitor will follow. Go after a lucrative market and someone is there right after you, careful to avoid making your initial mistakes. But replicating a high quality, highly engaged workforce is nearly impossible. The ability to effectively hire, retain, deploy and engage talents at all levels – is really the only true competitive advantage an organization possesses“</a:t>
            </a:r>
          </a:p>
          <a:p>
            <a:pPr marL="0" indent="0" algn="r">
              <a:buNone/>
            </a:pPr>
            <a:r>
              <a:rPr lang="en-US" sz="2400" dirty="0">
                <a:latin typeface="CordiaUPC" pitchFamily="34" charset="-34"/>
                <a:cs typeface="CordiaUPC" pitchFamily="34" charset="-34"/>
              </a:rPr>
              <a:t>(</a:t>
            </a:r>
            <a:r>
              <a:rPr lang="en-US" sz="2400" dirty="0" err="1">
                <a:latin typeface="CordiaUPC" pitchFamily="34" charset="-34"/>
                <a:cs typeface="CordiaUPC" pitchFamily="34" charset="-34"/>
              </a:rPr>
              <a:t>Wellins</a:t>
            </a:r>
            <a:r>
              <a:rPr lang="en-US" sz="2400" dirty="0">
                <a:latin typeface="CordiaUPC" pitchFamily="34" charset="-34"/>
                <a:cs typeface="CordiaUPC" pitchFamily="34" charset="-34"/>
              </a:rPr>
              <a:t>, R. &amp; Smith A.B., 2009)</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a:latin typeface="CordiaUPC" pitchFamily="34" charset="-34"/>
                <a:cs typeface="CordiaUPC" pitchFamily="34" charset="-34"/>
              </a:rPr>
              <a:t>Human Capital</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a:t>
            </a:fld>
            <a:endParaRPr lang="en-US" sz="1600" dirty="0">
              <a:latin typeface="CordiaUPC" pitchFamily="34" charset="-34"/>
              <a:cs typeface="CordiaUPC" pitchFamily="34" charset="-34"/>
            </a:endParaRPr>
          </a:p>
        </p:txBody>
      </p:sp>
      <p:sp>
        <p:nvSpPr>
          <p:cNvPr id="8" name="Rechteck 7"/>
          <p:cNvSpPr/>
          <p:nvPr/>
        </p:nvSpPr>
        <p:spPr>
          <a:xfrm>
            <a:off x="685800" y="1676400"/>
            <a:ext cx="7848600" cy="1143000"/>
          </a:xfrm>
          <a:prstGeom prst="rect">
            <a:avLst/>
          </a:prstGeom>
          <a:solidFill>
            <a:srgbClr val="FFF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smtClean="0">
                <a:solidFill>
                  <a:schemeClr val="tx1"/>
                </a:solidFill>
                <a:latin typeface="CordiaUPC" pitchFamily="34" charset="-34"/>
                <a:cs typeface="CordiaUPC" pitchFamily="34" charset="-34"/>
              </a:rPr>
              <a:t>Human Capital: The economic value of the knowledge, experience, skills, and capabilities of employees</a:t>
            </a:r>
            <a:endParaRPr lang="en-US" sz="2800" dirty="0">
              <a:solidFill>
                <a:schemeClr val="tx1"/>
              </a:solidFill>
              <a:latin typeface="CordiaUPC" pitchFamily="34" charset="-34"/>
              <a:cs typeface="CordiaUPC" pitchFamily="34" charset="-34"/>
            </a:endParaRPr>
          </a:p>
        </p:txBody>
      </p:sp>
      <p:pic>
        <p:nvPicPr>
          <p:cNvPr id="9" name="Picture 2"/>
          <p:cNvPicPr>
            <a:picLocks noChangeAspect="1" noChangeArrowheads="1"/>
          </p:cNvPicPr>
          <p:nvPr/>
        </p:nvPicPr>
        <p:blipFill>
          <a:blip r:embed="rId3" cstate="print"/>
          <a:srcRect/>
          <a:stretch>
            <a:fillRect/>
          </a:stretch>
        </p:blipFill>
        <p:spPr bwMode="auto">
          <a:xfrm>
            <a:off x="609600" y="3352800"/>
            <a:ext cx="3200400" cy="2797653"/>
          </a:xfrm>
          <a:prstGeom prst="rect">
            <a:avLst/>
          </a:prstGeom>
          <a:solidFill>
            <a:srgbClr val="CCECFF"/>
          </a:solidFill>
          <a:ln w="9525">
            <a:noFill/>
            <a:miter lim="800000"/>
            <a:headEnd/>
            <a:tailEnd/>
          </a:ln>
        </p:spPr>
      </p:pic>
      <p:sp>
        <p:nvSpPr>
          <p:cNvPr id="10" name="Inhaltsplatzhalter 2"/>
          <p:cNvSpPr txBox="1">
            <a:spLocks/>
          </p:cNvSpPr>
          <p:nvPr/>
        </p:nvSpPr>
        <p:spPr>
          <a:xfrm>
            <a:off x="3962400" y="3200400"/>
            <a:ext cx="4803648" cy="2971800"/>
          </a:xfrm>
          <a:prstGeom prst="rect">
            <a:avLst/>
          </a:prstGeom>
        </p:spPr>
        <p:txBody>
          <a:bodyPr vert="horz">
            <a:normAutofit lnSpcReduction="10000"/>
          </a:bodyPr>
          <a:lstStyle/>
          <a:p>
            <a:pPr marL="0" marR="0" lvl="0" indent="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Building</a:t>
            </a:r>
            <a:r>
              <a:rPr kumimoji="0" lang="de-DE"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 Human Capital:</a:t>
            </a:r>
            <a:endPar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endParaRPr>
          </a:p>
          <a:p>
            <a:pPr marL="0" marR="0" lvl="0" indent="0" algn="l" defTabSz="914400" rtl="0" eaLnBrk="1" fontAlgn="auto" latinLnBrk="0" hangingPunct="1">
              <a:lnSpc>
                <a:spcPct val="100000"/>
              </a:lnSpc>
              <a:spcBef>
                <a:spcPts val="700"/>
              </a:spcBef>
              <a:spcAft>
                <a:spcPts val="0"/>
              </a:spcAft>
              <a:buClr>
                <a:schemeClr val="accent2"/>
              </a:buClr>
              <a:buSzPct val="60000"/>
              <a:buFont typeface="Arial" pitchFamily="34" charset="0"/>
              <a:buChar char="•"/>
              <a:tabLst/>
              <a:defRPr/>
            </a:pPr>
            <a:r>
              <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 Develop strategies to find the best talent</a:t>
            </a:r>
          </a:p>
          <a:p>
            <a:pPr marL="0" marR="0" lvl="0" indent="0" algn="l" defTabSz="914400" rtl="0" eaLnBrk="1" fontAlgn="auto" latinLnBrk="0" hangingPunct="1">
              <a:lnSpc>
                <a:spcPct val="100000"/>
              </a:lnSpc>
              <a:spcBef>
                <a:spcPts val="700"/>
              </a:spcBef>
              <a:spcAft>
                <a:spcPts val="0"/>
              </a:spcAft>
              <a:buClr>
                <a:schemeClr val="accent2"/>
              </a:buClr>
              <a:buSzPct val="60000"/>
              <a:buFont typeface="Arial" pitchFamily="34" charset="0"/>
              <a:buChar char="•"/>
              <a:tabLst/>
              <a:defRPr/>
            </a:pPr>
            <a:r>
              <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 Enhance their skills and knowledge</a:t>
            </a:r>
          </a:p>
          <a:p>
            <a:pPr marL="0" marR="0" lvl="0" indent="0" algn="l" defTabSz="914400" rtl="0" eaLnBrk="1" fontAlgn="auto" latinLnBrk="0" hangingPunct="1">
              <a:lnSpc>
                <a:spcPct val="100000"/>
              </a:lnSpc>
              <a:spcBef>
                <a:spcPts val="700"/>
              </a:spcBef>
              <a:spcAft>
                <a:spcPts val="0"/>
              </a:spcAft>
              <a:buClr>
                <a:schemeClr val="accent2"/>
              </a:buClr>
              <a:buSzPct val="60000"/>
              <a:buFont typeface="Arial" pitchFamily="34" charset="0"/>
              <a:buChar char="•"/>
              <a:tabLst/>
              <a:defRPr/>
            </a:pPr>
            <a:r>
              <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 Opportunities for personal and professional development</a:t>
            </a:r>
          </a:p>
          <a:p>
            <a:pPr marL="0" marR="0" lvl="0" indent="0" algn="l" defTabSz="914400" rtl="0" eaLnBrk="1" fontAlgn="auto" latinLnBrk="0" hangingPunct="1">
              <a:lnSpc>
                <a:spcPct val="100000"/>
              </a:lnSpc>
              <a:spcBef>
                <a:spcPts val="700"/>
              </a:spcBef>
              <a:spcAft>
                <a:spcPts val="0"/>
              </a:spcAft>
              <a:buClr>
                <a:schemeClr val="accent2"/>
              </a:buClr>
              <a:buSzPct val="60000"/>
              <a:buFont typeface="Arial" pitchFamily="34" charset="0"/>
              <a:buChar char="•"/>
              <a:tabLst/>
              <a:defRPr/>
            </a:pPr>
            <a:r>
              <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 Providing compensation and benefits</a:t>
            </a:r>
          </a:p>
          <a:p>
            <a:pPr marL="0" marR="0" lvl="0" indent="0" algn="l" defTabSz="914400" rtl="0" eaLnBrk="1" fontAlgn="auto" latinLnBrk="0" hangingPunct="1">
              <a:lnSpc>
                <a:spcPct val="100000"/>
              </a:lnSpc>
              <a:spcBef>
                <a:spcPts val="700"/>
              </a:spcBef>
              <a:spcAft>
                <a:spcPts val="0"/>
              </a:spcAft>
              <a:buClr>
                <a:schemeClr val="accent2"/>
              </a:buClr>
              <a:buSzPct val="60000"/>
              <a:buFont typeface="Wingdings"/>
              <a:buNone/>
              <a:tabLst/>
              <a:defRPr/>
            </a:pPr>
            <a:endPar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endParaRPr>
          </a:p>
        </p:txBody>
      </p:sp>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de-DE" b="1" dirty="0" smtClean="0">
                <a:solidFill>
                  <a:schemeClr val="tx1"/>
                </a:solidFill>
                <a:latin typeface="Cordia New" pitchFamily="34" charset="-34"/>
                <a:cs typeface="Cordia New" pitchFamily="34" charset="-34"/>
              </a:rPr>
              <a:t>Intellectual Capital</a:t>
            </a:r>
            <a:endParaRPr lang="en-US" b="1"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hteck 7"/>
          <p:cNvSpPr/>
          <p:nvPr/>
        </p:nvSpPr>
        <p:spPr>
          <a:xfrm>
            <a:off x="762000" y="1752600"/>
            <a:ext cx="7848600" cy="1828800"/>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smtClean="0">
                <a:solidFill>
                  <a:schemeClr val="tx1"/>
                </a:solidFill>
                <a:latin typeface="Cordia New" pitchFamily="34" charset="-34"/>
                <a:cs typeface="Cordia New" pitchFamily="34" charset="-34"/>
              </a:rPr>
              <a:t>The </a:t>
            </a:r>
            <a:r>
              <a:rPr lang="en-US" sz="2800" dirty="0">
                <a:solidFill>
                  <a:schemeClr val="tx1"/>
                </a:solidFill>
                <a:latin typeface="Cordia New" pitchFamily="34" charset="-34"/>
                <a:cs typeface="Cordia New" pitchFamily="34" charset="-34"/>
              </a:rPr>
              <a:t>value of a company or organization's employee knowledge, business training and any proprietary information that may provide the company with a competitive advantage. </a:t>
            </a:r>
            <a:r>
              <a:rPr lang="en-US" sz="2800" dirty="0" smtClean="0">
                <a:solidFill>
                  <a:schemeClr val="tx1"/>
                </a:solidFill>
                <a:latin typeface="Cordia New" pitchFamily="34" charset="-34"/>
                <a:cs typeface="Cordia New" pitchFamily="34" charset="-34"/>
              </a:rPr>
              <a:t>It is an </a:t>
            </a:r>
            <a:r>
              <a:rPr lang="en-US" sz="2800" dirty="0">
                <a:solidFill>
                  <a:schemeClr val="tx1"/>
                </a:solidFill>
                <a:latin typeface="Cordia New" pitchFamily="34" charset="-34"/>
                <a:cs typeface="Cordia New" pitchFamily="34" charset="-34"/>
              </a:rPr>
              <a:t>organization’s combined human capability for solving business problems. </a:t>
            </a:r>
          </a:p>
        </p:txBody>
      </p:sp>
      <p:sp>
        <p:nvSpPr>
          <p:cNvPr id="10" name="Rectangle 9"/>
          <p:cNvSpPr/>
          <p:nvPr/>
        </p:nvSpPr>
        <p:spPr>
          <a:xfrm>
            <a:off x="4495800" y="4114800"/>
            <a:ext cx="4343400" cy="2286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latin typeface="Cordia New" pitchFamily="34" charset="-34"/>
                <a:cs typeface="Cordia New" pitchFamily="34" charset="-34"/>
              </a:rPr>
              <a:t>Human &amp; Intellectual capital is inherent in people and cannot be owned by an organization. Therefore, human capital can leave an organization when people leave. </a:t>
            </a:r>
          </a:p>
        </p:txBody>
      </p:sp>
      <p:pic>
        <p:nvPicPr>
          <p:cNvPr id="1032" name="Picture 8" descr="http://img.ehowcdn.com/article-new/ehow/images/a07/82/ka/give-notice-leaving-company-800x8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79" y="3955473"/>
            <a:ext cx="3663411" cy="2445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14867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UPC" pitchFamily="34" charset="-34"/>
                <a:cs typeface="CordiaUPC" pitchFamily="34" charset="-34"/>
              </a:rPr>
              <a:t>Human Resource Management (HRM)</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5</a:t>
            </a:fld>
            <a:endParaRPr lang="en-US" sz="1600" dirty="0">
              <a:latin typeface="CordiaUPC" pitchFamily="34" charset="-34"/>
              <a:cs typeface="CordiaUPC" pitchFamily="34" charset="-34"/>
            </a:endParaRPr>
          </a:p>
        </p:txBody>
      </p:sp>
      <p:sp>
        <p:nvSpPr>
          <p:cNvPr id="8" name="Inhaltsplatzhalter 2"/>
          <p:cNvSpPr txBox="1">
            <a:spLocks/>
          </p:cNvSpPr>
          <p:nvPr/>
        </p:nvSpPr>
        <p:spPr>
          <a:xfrm>
            <a:off x="779628" y="1676400"/>
            <a:ext cx="8153400" cy="44958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r>
              <a:rPr lang="en-US" dirty="0" smtClean="0">
                <a:latin typeface="CordiaUPC" pitchFamily="34" charset="-34"/>
                <a:cs typeface="CordiaUPC" pitchFamily="34" charset="-34"/>
              </a:rPr>
              <a:t> The </a:t>
            </a:r>
            <a:r>
              <a:rPr lang="en-US" dirty="0" smtClean="0">
                <a:latin typeface="CordiaUPC" pitchFamily="34" charset="-34"/>
                <a:cs typeface="CordiaUPC" pitchFamily="34" charset="-34"/>
              </a:rPr>
              <a:t>design and application of formal systems in an organization to ensure the effective and efficient use of human talent to accomplish organizational goals</a:t>
            </a:r>
          </a:p>
          <a:p>
            <a:pPr marL="0" indent="0"/>
            <a:r>
              <a:rPr lang="en-US" dirty="0" smtClean="0">
                <a:latin typeface="CordiaUPC" pitchFamily="34" charset="-34"/>
                <a:cs typeface="CordiaUPC" pitchFamily="34" charset="-34"/>
              </a:rPr>
              <a:t> HRM includes  activities undertaken to attract, develop and maintain an effective workforce within an organization </a:t>
            </a:r>
          </a:p>
          <a:p>
            <a:pPr>
              <a:buFont typeface="Wingdings"/>
              <a:buNone/>
            </a:pPr>
            <a:endParaRPr lang="en-US" dirty="0">
              <a:latin typeface="Cordia New" pitchFamily="34" charset="-34"/>
              <a:cs typeface="Cordia New" pitchFamily="34" charset="-34"/>
            </a:endParaRPr>
          </a:p>
        </p:txBody>
      </p:sp>
      <p:pic>
        <p:nvPicPr>
          <p:cNvPr id="9" name="Picture 2"/>
          <p:cNvPicPr>
            <a:picLocks noChangeAspect="1" noChangeArrowheads="1"/>
          </p:cNvPicPr>
          <p:nvPr/>
        </p:nvPicPr>
        <p:blipFill>
          <a:blip r:embed="rId3" cstate="print"/>
          <a:srcRect/>
          <a:stretch>
            <a:fillRect/>
          </a:stretch>
        </p:blipFill>
        <p:spPr bwMode="auto">
          <a:xfrm>
            <a:off x="6296025" y="3714750"/>
            <a:ext cx="2847975" cy="3143250"/>
          </a:xfrm>
          <a:prstGeom prst="rect">
            <a:avLst/>
          </a:prstGeom>
          <a:noFill/>
          <a:ln w="9525">
            <a:noFill/>
            <a:miter lim="800000"/>
            <a:headEnd/>
            <a:tailEnd/>
          </a:ln>
        </p:spPr>
      </p:pic>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pPr lvl="0"/>
            <a:r>
              <a:rPr lang="en-US" dirty="0">
                <a:latin typeface="CordiaUPC" pitchFamily="34" charset="-34"/>
                <a:cs typeface="CordiaUPC" pitchFamily="34" charset="-34"/>
              </a:rPr>
              <a:t>Functions of HRM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6</a:t>
            </a:fld>
            <a:endParaRPr lang="en-US" sz="1600" dirty="0">
              <a:latin typeface="CordiaUPC" pitchFamily="34" charset="-34"/>
              <a:cs typeface="CordiaUPC" pitchFamily="34" charset="-34"/>
            </a:endParaRPr>
          </a:p>
        </p:txBody>
      </p:sp>
      <p:graphicFrame>
        <p:nvGraphicFramePr>
          <p:cNvPr id="8" name="Inhaltsplatzhalter 6"/>
          <p:cNvGraphicFramePr>
            <a:graphicFrameLocks/>
          </p:cNvGraphicFramePr>
          <p:nvPr>
            <p:extLst>
              <p:ext uri="{D42A27DB-BD31-4B8C-83A1-F6EECF244321}">
                <p14:modId xmlns:p14="http://schemas.microsoft.com/office/powerpoint/2010/main" val="2525281271"/>
              </p:ext>
            </p:extLst>
          </p:nvPr>
        </p:nvGraphicFramePr>
        <p:xfrm>
          <a:off x="533400" y="1600200"/>
          <a:ext cx="8232775" cy="502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Objectives of HRM</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990600" lvl="1" indent="-533400">
              <a:spcBef>
                <a:spcPct val="20000"/>
              </a:spcBef>
              <a:spcAft>
                <a:spcPts val="600"/>
              </a:spcAft>
              <a:buFontTx/>
              <a:buAutoNum type="arabicParenR"/>
            </a:pPr>
            <a:r>
              <a:rPr lang="en-US" sz="3200" dirty="0">
                <a:latin typeface="Cordia New" pitchFamily="34" charset="-34"/>
                <a:cs typeface="Cordia New" pitchFamily="34" charset="-34"/>
              </a:rPr>
              <a:t>Providing qualified, well-trained employees for the organization.</a:t>
            </a:r>
          </a:p>
          <a:p>
            <a:pPr marL="990600" lvl="1" indent="-533400">
              <a:spcBef>
                <a:spcPct val="20000"/>
              </a:spcBef>
              <a:spcAft>
                <a:spcPts val="600"/>
              </a:spcAft>
              <a:buFontTx/>
              <a:buAutoNum type="arabicParenR"/>
            </a:pPr>
            <a:r>
              <a:rPr lang="en-US" sz="3200" dirty="0">
                <a:latin typeface="Cordia New" pitchFamily="34" charset="-34"/>
                <a:cs typeface="Cordia New" pitchFamily="34" charset="-34"/>
              </a:rPr>
              <a:t>Maximizing employee effectiveness in the organization.</a:t>
            </a:r>
          </a:p>
          <a:p>
            <a:pPr marL="990600" lvl="1" indent="-533400">
              <a:spcBef>
                <a:spcPct val="20000"/>
              </a:spcBef>
              <a:spcAft>
                <a:spcPts val="600"/>
              </a:spcAft>
              <a:buFontTx/>
              <a:buAutoNum type="arabicParenR"/>
            </a:pPr>
            <a:r>
              <a:rPr lang="en-US" sz="3200" dirty="0">
                <a:latin typeface="Cordia New" pitchFamily="34" charset="-34"/>
                <a:cs typeface="Cordia New" pitchFamily="34" charset="-34"/>
              </a:rPr>
              <a:t>Satisfying individual employee needs through monetary compensation, benefits, opportunities to advance, and job satisfaction.</a:t>
            </a:r>
          </a:p>
          <a:p>
            <a:pPr>
              <a:buNone/>
            </a:pPr>
            <a:endParaRPr lang="en-US" sz="36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7</a:t>
            </a:fld>
            <a:endParaRPr lang="en-US" sz="1600" dirty="0">
              <a:latin typeface="CordiaUPC" pitchFamily="34" charset="-34"/>
              <a:cs typeface="CordiaUPC" pitchFamily="34" charset="-34"/>
            </a:endParaRPr>
          </a:p>
        </p:txBody>
      </p:sp>
      <p:sp>
        <p:nvSpPr>
          <p:cNvPr id="5" name="Rectangle 4"/>
          <p:cNvSpPr/>
          <p:nvPr/>
        </p:nvSpPr>
        <p:spPr>
          <a:xfrm>
            <a:off x="2819400" y="5235388"/>
            <a:ext cx="6046694" cy="990600"/>
          </a:xfrm>
          <a:prstGeom prst="rect">
            <a:avLst/>
          </a:prstGeom>
          <a:solidFill>
            <a:srgbClr val="FFF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solidFill>
                  <a:schemeClr val="tx1"/>
                </a:solidFill>
                <a:latin typeface="Cordia New" pitchFamily="34" charset="-34"/>
                <a:cs typeface="Cordia New" pitchFamily="34" charset="-34"/>
              </a:rPr>
              <a:t>Happy </a:t>
            </a:r>
            <a:r>
              <a:rPr lang="en-GB" sz="3200" dirty="0">
                <a:solidFill>
                  <a:schemeClr val="tx1"/>
                </a:solidFill>
                <a:latin typeface="Cordia New" pitchFamily="34" charset="-34"/>
                <a:cs typeface="Cordia New" pitchFamily="34" charset="-34"/>
              </a:rPr>
              <a:t>cows give more milk, so satisfied workers give more work</a:t>
            </a:r>
          </a:p>
        </p:txBody>
      </p:sp>
      <p:pic>
        <p:nvPicPr>
          <p:cNvPr id="1026" name="Picture 2" descr="http://image.shutterstock.com/display_pic_with_logo/151012/151012,1252033506,5/stock-vector-illustration-of-happy-worker-holding-tool-and-paper-3644903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4855005"/>
            <a:ext cx="1912898" cy="1751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56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smtClean="0">
                <a:latin typeface="CordiaUPC" pitchFamily="34" charset="-34"/>
                <a:cs typeface="CordiaUPC" pitchFamily="34" charset="-34"/>
              </a:rPr>
              <a:t>Challenge of HRM</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Tx/>
              <a:buChar char="-"/>
            </a:pPr>
            <a:r>
              <a:rPr lang="en-US" dirty="0" smtClean="0">
                <a:latin typeface="CordiaUPC" pitchFamily="34" charset="-34"/>
                <a:cs typeface="CordiaUPC" pitchFamily="34" charset="-34"/>
              </a:rPr>
              <a:t>Demographic change</a:t>
            </a:r>
          </a:p>
          <a:p>
            <a:pPr marL="0" indent="0">
              <a:buNone/>
            </a:pPr>
            <a:r>
              <a:rPr lang="en-US" dirty="0">
                <a:latin typeface="CordiaUPC" pitchFamily="34" charset="-34"/>
                <a:cs typeface="CordiaUPC" pitchFamily="34" charset="-34"/>
              </a:rPr>
              <a:t>	</a:t>
            </a:r>
            <a:r>
              <a:rPr lang="en-US" dirty="0" smtClean="0">
                <a:latin typeface="CordiaUPC" pitchFamily="34" charset="-34"/>
                <a:cs typeface="CordiaUPC" pitchFamily="34" charset="-34"/>
              </a:rPr>
              <a:t>- aging society</a:t>
            </a:r>
          </a:p>
          <a:p>
            <a:pPr marL="0" indent="0">
              <a:buNone/>
            </a:pPr>
            <a:r>
              <a:rPr lang="en-US" dirty="0">
                <a:latin typeface="CordiaUPC" pitchFamily="34" charset="-34"/>
                <a:cs typeface="CordiaUPC" pitchFamily="34" charset="-34"/>
              </a:rPr>
              <a:t>	</a:t>
            </a:r>
            <a:r>
              <a:rPr lang="en-US" dirty="0" smtClean="0">
                <a:latin typeface="CordiaUPC" pitchFamily="34" charset="-34"/>
                <a:cs typeface="CordiaUPC" pitchFamily="34" charset="-34"/>
              </a:rPr>
              <a:t>- lack of skilled workforce</a:t>
            </a:r>
          </a:p>
          <a:p>
            <a:pPr marL="0" indent="0">
              <a:buNone/>
            </a:pPr>
            <a:r>
              <a:rPr lang="en-US" dirty="0">
                <a:latin typeface="CordiaUPC" pitchFamily="34" charset="-34"/>
                <a:cs typeface="CordiaUPC" pitchFamily="34" charset="-34"/>
              </a:rPr>
              <a:t>	</a:t>
            </a:r>
            <a:r>
              <a:rPr lang="en-US" dirty="0" smtClean="0">
                <a:latin typeface="CordiaUPC" pitchFamily="34" charset="-34"/>
                <a:cs typeface="CordiaUPC" pitchFamily="34" charset="-34"/>
              </a:rPr>
              <a:t>- gen Y workforce</a:t>
            </a:r>
          </a:p>
          <a:p>
            <a:pPr>
              <a:buFontTx/>
              <a:buChar char="-"/>
            </a:pPr>
            <a:r>
              <a:rPr lang="en-US" dirty="0" smtClean="0">
                <a:latin typeface="CordiaUPC" pitchFamily="34" charset="-34"/>
                <a:cs typeface="CordiaUPC" pitchFamily="34" charset="-34"/>
              </a:rPr>
              <a:t>Globalization and diversity</a:t>
            </a:r>
          </a:p>
          <a:p>
            <a:pPr marL="0" indent="0">
              <a:buNone/>
            </a:pPr>
            <a:r>
              <a:rPr lang="en-US" dirty="0">
                <a:latin typeface="CordiaUPC" pitchFamily="34" charset="-34"/>
                <a:cs typeface="CordiaUPC" pitchFamily="34" charset="-34"/>
              </a:rPr>
              <a:t>	</a:t>
            </a:r>
            <a:r>
              <a:rPr lang="en-US" dirty="0" smtClean="0">
                <a:latin typeface="CordiaUPC" pitchFamily="34" charset="-34"/>
                <a:cs typeface="CordiaUPC" pitchFamily="34" charset="-34"/>
              </a:rPr>
              <a:t>- labor mobility</a:t>
            </a:r>
          </a:p>
          <a:p>
            <a:pPr>
              <a:buFontTx/>
              <a:buChar char="-"/>
            </a:pPr>
            <a:r>
              <a:rPr lang="en-US" dirty="0" smtClean="0">
                <a:latin typeface="CordiaUPC" pitchFamily="34" charset="-34"/>
                <a:cs typeface="CordiaUPC" pitchFamily="34" charset="-34"/>
              </a:rPr>
              <a:t>Information technology</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8</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7041117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UPC" pitchFamily="34" charset="-34"/>
                <a:cs typeface="CordiaUPC" pitchFamily="34" charset="-34"/>
              </a:rPr>
              <a:t>Human Resource Planning </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9</a:t>
            </a:fld>
            <a:endParaRPr lang="en-US" sz="1600" dirty="0">
              <a:latin typeface="CordiaUPC" pitchFamily="34" charset="-34"/>
              <a:cs typeface="CordiaUPC" pitchFamily="34" charset="-34"/>
            </a:endParaRPr>
          </a:p>
        </p:txBody>
      </p:sp>
      <p:sp>
        <p:nvSpPr>
          <p:cNvPr id="8" name="Rechteck 7"/>
          <p:cNvSpPr/>
          <p:nvPr/>
        </p:nvSpPr>
        <p:spPr>
          <a:xfrm>
            <a:off x="685800" y="1676400"/>
            <a:ext cx="7848600" cy="1371600"/>
          </a:xfrm>
          <a:prstGeom prst="rect">
            <a:avLst/>
          </a:prstGeom>
          <a:solidFill>
            <a:srgbClr val="FFF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smtClean="0">
                <a:solidFill>
                  <a:schemeClr val="tx1"/>
                </a:solidFill>
                <a:latin typeface="CordiaUPC" pitchFamily="34" charset="-34"/>
                <a:cs typeface="CordiaUPC" pitchFamily="34" charset="-34"/>
              </a:rPr>
              <a:t>Human Resource Planning: The assessing and forecasting of human resource needs and the projected matching of individuals with expected vacancies</a:t>
            </a:r>
            <a:endParaRPr lang="en-US" sz="2800" dirty="0">
              <a:solidFill>
                <a:schemeClr val="tx1"/>
              </a:solidFill>
              <a:latin typeface="CordiaUPC" pitchFamily="34" charset="-34"/>
              <a:cs typeface="CordiaUPC" pitchFamily="34" charset="-34"/>
            </a:endParaRPr>
          </a:p>
        </p:txBody>
      </p:sp>
      <p:sp>
        <p:nvSpPr>
          <p:cNvPr id="9" name="Textfeld 9"/>
          <p:cNvSpPr txBox="1"/>
          <p:nvPr/>
        </p:nvSpPr>
        <p:spPr>
          <a:xfrm>
            <a:off x="2819400" y="3428143"/>
            <a:ext cx="5823056" cy="2677656"/>
          </a:xfrm>
          <a:prstGeom prst="rect">
            <a:avLst/>
          </a:prstGeom>
          <a:noFill/>
        </p:spPr>
        <p:txBody>
          <a:bodyPr wrap="square" rtlCol="0">
            <a:spAutoFit/>
          </a:bodyPr>
          <a:lstStyle/>
          <a:p>
            <a:pPr>
              <a:buFontTx/>
              <a:buChar char="-"/>
            </a:pPr>
            <a:r>
              <a:rPr lang="de-DE" sz="2400" dirty="0" smtClean="0">
                <a:latin typeface="CordiaUPC" pitchFamily="34" charset="-34"/>
                <a:cs typeface="CordiaUPC" pitchFamily="34" charset="-34"/>
              </a:rPr>
              <a:t> </a:t>
            </a:r>
            <a:r>
              <a:rPr lang="en-US" sz="2800" dirty="0" smtClean="0">
                <a:latin typeface="CordiaUPC" pitchFamily="34" charset="-34"/>
                <a:cs typeface="CordiaUPC" pitchFamily="34" charset="-34"/>
              </a:rPr>
              <a:t>What new technologies are emerging and how will these affect the work system?</a:t>
            </a:r>
          </a:p>
          <a:p>
            <a:pPr>
              <a:buFontTx/>
              <a:buChar char="-"/>
            </a:pPr>
            <a:r>
              <a:rPr lang="en-US" sz="2800" dirty="0" smtClean="0">
                <a:latin typeface="CordiaUPC" pitchFamily="34" charset="-34"/>
                <a:cs typeface="CordiaUPC" pitchFamily="34" charset="-34"/>
              </a:rPr>
              <a:t> What is the volume of the business likely to be in the next 5-10 years?</a:t>
            </a:r>
          </a:p>
          <a:p>
            <a:pPr>
              <a:buFontTx/>
              <a:buChar char="-"/>
            </a:pPr>
            <a:r>
              <a:rPr lang="en-US" sz="2800" dirty="0" smtClean="0">
                <a:latin typeface="CordiaUPC" pitchFamily="34" charset="-34"/>
                <a:cs typeface="CordiaUPC" pitchFamily="34" charset="-34"/>
              </a:rPr>
              <a:t> What is the turnover rate, and how much, if any, is avoidable? </a:t>
            </a:r>
            <a:endParaRPr lang="en-US" sz="2000" dirty="0" smtClean="0"/>
          </a:p>
        </p:txBody>
      </p:sp>
      <p:pic>
        <p:nvPicPr>
          <p:cNvPr id="11" name="Picture 3"/>
          <p:cNvPicPr>
            <a:picLocks noChangeAspect="1" noChangeArrowheads="1"/>
          </p:cNvPicPr>
          <p:nvPr/>
        </p:nvPicPr>
        <p:blipFill>
          <a:blip r:embed="rId3" cstate="print"/>
          <a:srcRect/>
          <a:stretch>
            <a:fillRect/>
          </a:stretch>
        </p:blipFill>
        <p:spPr bwMode="auto">
          <a:xfrm>
            <a:off x="72784" y="3659872"/>
            <a:ext cx="2362200" cy="2362200"/>
          </a:xfrm>
          <a:prstGeom prst="rect">
            <a:avLst/>
          </a:prstGeom>
          <a:noFill/>
          <a:ln w="9525">
            <a:noFill/>
            <a:miter lim="800000"/>
            <a:headEnd/>
            <a:tailEnd/>
          </a:ln>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Human Resource Planning </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10</a:t>
            </a:fld>
            <a:endParaRPr lang="en-US" sz="1600" dirty="0">
              <a:latin typeface="CordiaUPC" pitchFamily="34" charset="-34"/>
              <a:cs typeface="CordiaUPC" pitchFamily="34" charset="-34"/>
            </a:endParaRPr>
          </a:p>
        </p:txBody>
      </p:sp>
      <p:sp>
        <p:nvSpPr>
          <p:cNvPr id="8" name="Rechteck 7"/>
          <p:cNvSpPr/>
          <p:nvPr/>
        </p:nvSpPr>
        <p:spPr>
          <a:xfrm>
            <a:off x="685800" y="1981200"/>
            <a:ext cx="7848600" cy="4191000"/>
          </a:xfrm>
          <a:prstGeom prst="rect">
            <a:avLst/>
          </a:prstGeom>
          <a:solidFill>
            <a:srgbClr val="FFF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buNone/>
            </a:pPr>
            <a:r>
              <a:rPr lang="en-US" sz="2800" dirty="0">
                <a:solidFill>
                  <a:schemeClr val="tx1"/>
                </a:solidFill>
                <a:latin typeface="Cordia New" pitchFamily="34" charset="-34"/>
                <a:cs typeface="Cordia New" pitchFamily="34" charset="-34"/>
              </a:rPr>
              <a:t>Tools: </a:t>
            </a:r>
          </a:p>
          <a:p>
            <a:pPr>
              <a:buFontTx/>
              <a:buChar char="-"/>
            </a:pPr>
            <a:r>
              <a:rPr lang="en-US" sz="2800" dirty="0" smtClean="0">
                <a:solidFill>
                  <a:schemeClr val="tx1"/>
                </a:solidFill>
                <a:latin typeface="Cordia New" pitchFamily="34" charset="-34"/>
                <a:cs typeface="Cordia New" pitchFamily="34" charset="-34"/>
              </a:rPr>
              <a:t> Workforce </a:t>
            </a:r>
            <a:r>
              <a:rPr lang="en-US" sz="2800" dirty="0">
                <a:solidFill>
                  <a:schemeClr val="tx1"/>
                </a:solidFill>
                <a:latin typeface="Cordia New" pitchFamily="34" charset="-34"/>
                <a:cs typeface="Cordia New" pitchFamily="34" charset="-34"/>
              </a:rPr>
              <a:t>profile: Number of employee, level, family, service years, age distribution, gender, education</a:t>
            </a:r>
          </a:p>
          <a:p>
            <a:pPr>
              <a:buFontTx/>
              <a:buChar char="-"/>
            </a:pPr>
            <a:r>
              <a:rPr lang="en-US" sz="2800" dirty="0" smtClean="0">
                <a:solidFill>
                  <a:schemeClr val="tx1"/>
                </a:solidFill>
                <a:latin typeface="Cordia New" pitchFamily="34" charset="-34"/>
                <a:cs typeface="Cordia New" pitchFamily="34" charset="-34"/>
              </a:rPr>
              <a:t> Workforce </a:t>
            </a:r>
            <a:r>
              <a:rPr lang="en-US" sz="2800" dirty="0">
                <a:solidFill>
                  <a:schemeClr val="tx1"/>
                </a:solidFill>
                <a:latin typeface="Cordia New" pitchFamily="34" charset="-34"/>
                <a:cs typeface="Cordia New" pitchFamily="34" charset="-34"/>
              </a:rPr>
              <a:t>efficiency analysis, </a:t>
            </a:r>
            <a:r>
              <a:rPr lang="en-US" sz="2800" dirty="0" smtClean="0">
                <a:solidFill>
                  <a:schemeClr val="tx1"/>
                </a:solidFill>
                <a:latin typeface="Cordia New" pitchFamily="34" charset="-34"/>
                <a:cs typeface="Cordia New" pitchFamily="34" charset="-34"/>
              </a:rPr>
              <a:t>Gap Analysis – Labor shortage? </a:t>
            </a:r>
            <a:endParaRPr lang="en-US" sz="2800" dirty="0">
              <a:solidFill>
                <a:schemeClr val="tx1"/>
              </a:solidFill>
              <a:latin typeface="Cordia New" pitchFamily="34" charset="-34"/>
              <a:cs typeface="Cordia New" pitchFamily="34" charset="-34"/>
            </a:endParaRPr>
          </a:p>
          <a:p>
            <a:pPr>
              <a:buFontTx/>
              <a:buChar char="-"/>
            </a:pPr>
            <a:r>
              <a:rPr lang="en-US" sz="2800" dirty="0" smtClean="0">
                <a:solidFill>
                  <a:schemeClr val="tx1"/>
                </a:solidFill>
                <a:latin typeface="Cordia New" pitchFamily="34" charset="-34"/>
                <a:cs typeface="Cordia New" pitchFamily="34" charset="-34"/>
              </a:rPr>
              <a:t> Movement</a:t>
            </a:r>
            <a:endParaRPr lang="en-US" sz="2800" dirty="0">
              <a:solidFill>
                <a:schemeClr val="tx1"/>
              </a:solidFill>
              <a:latin typeface="Cordia New" pitchFamily="34" charset="-34"/>
              <a:cs typeface="Cordia New" pitchFamily="34" charset="-34"/>
            </a:endParaRPr>
          </a:p>
          <a:p>
            <a:endParaRPr lang="en-US" sz="2800" dirty="0">
              <a:solidFill>
                <a:schemeClr val="tx1"/>
              </a:solidFill>
              <a:latin typeface="Cordia New" pitchFamily="34" charset="-34"/>
              <a:cs typeface="Cordia New" pitchFamily="34" charset="-34"/>
            </a:endParaRPr>
          </a:p>
          <a:p>
            <a:r>
              <a:rPr lang="en-US" sz="2800" b="1" dirty="0" smtClean="0">
                <a:solidFill>
                  <a:schemeClr val="tx1"/>
                </a:solidFill>
                <a:latin typeface="Cordia New" pitchFamily="34" charset="-34"/>
                <a:cs typeface="Cordia New" pitchFamily="34" charset="-34"/>
              </a:rPr>
              <a:t>HR </a:t>
            </a:r>
            <a:r>
              <a:rPr lang="en-US" sz="2800" b="1" dirty="0">
                <a:solidFill>
                  <a:schemeClr val="tx1"/>
                </a:solidFill>
                <a:latin typeface="Cordia New" pitchFamily="34" charset="-34"/>
                <a:cs typeface="Cordia New" pitchFamily="34" charset="-34"/>
              </a:rPr>
              <a:t>proactive program: creating talent pool, career path, succession planning</a:t>
            </a:r>
          </a:p>
          <a:p>
            <a:r>
              <a:rPr lang="en-US" sz="2800" b="1" dirty="0" smtClean="0">
                <a:solidFill>
                  <a:schemeClr val="tx1"/>
                </a:solidFill>
                <a:latin typeface="Cordia New" pitchFamily="34" charset="-34"/>
                <a:cs typeface="Cordia New" pitchFamily="34" charset="-34"/>
              </a:rPr>
              <a:t>HR </a:t>
            </a:r>
            <a:r>
              <a:rPr lang="en-US" sz="2800" b="1" dirty="0">
                <a:solidFill>
                  <a:schemeClr val="tx1"/>
                </a:solidFill>
                <a:latin typeface="Cordia New" pitchFamily="34" charset="-34"/>
                <a:cs typeface="Cordia New" pitchFamily="34" charset="-34"/>
              </a:rPr>
              <a:t>reactive program: placement, recruitment</a:t>
            </a:r>
          </a:p>
          <a:p>
            <a:endParaRPr lang="en-US" sz="2800" dirty="0">
              <a:solidFill>
                <a:schemeClr val="tx1"/>
              </a:solidFill>
              <a:latin typeface="CordiaUPC" pitchFamily="34" charset="-34"/>
              <a:cs typeface="CordiaUPC" pitchFamily="34" charset="-34"/>
            </a:endParaRPr>
          </a:p>
        </p:txBody>
      </p:sp>
    </p:spTree>
    <p:extLst>
      <p:ext uri="{BB962C8B-B14F-4D97-AF65-F5344CB8AC3E}">
        <p14:creationId xmlns:p14="http://schemas.microsoft.com/office/powerpoint/2010/main" val="11917790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Job forecasting</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b="1" dirty="0" smtClean="0">
                <a:latin typeface="CordiaUPC" pitchFamily="34" charset="-34"/>
                <a:cs typeface="CordiaUPC" pitchFamily="34" charset="-34"/>
              </a:rPr>
              <a:t>- Demand </a:t>
            </a:r>
            <a:r>
              <a:rPr lang="en-US" b="1" dirty="0">
                <a:latin typeface="CordiaUPC" pitchFamily="34" charset="-34"/>
                <a:cs typeface="CordiaUPC" pitchFamily="34" charset="-34"/>
              </a:rPr>
              <a:t>Forecasting</a:t>
            </a:r>
          </a:p>
          <a:p>
            <a:pPr marL="0" indent="0">
              <a:buNone/>
            </a:pPr>
            <a:r>
              <a:rPr lang="en-US" dirty="0">
                <a:latin typeface="CordiaUPC" pitchFamily="34" charset="-34"/>
                <a:cs typeface="CordiaUPC" pitchFamily="34" charset="-34"/>
              </a:rPr>
              <a:t>Determining the number of employees that the organization will need at some point in the future as well as the knowledge, skills, and abilities that these employees must posses</a:t>
            </a:r>
          </a:p>
          <a:p>
            <a:pPr marL="0" indent="0">
              <a:buNone/>
            </a:pPr>
            <a:endParaRPr lang="en-US" dirty="0">
              <a:latin typeface="CordiaUPC" pitchFamily="34" charset="-34"/>
              <a:cs typeface="CordiaUPC" pitchFamily="34" charset="-34"/>
            </a:endParaRPr>
          </a:p>
          <a:p>
            <a:pPr marL="0" indent="0">
              <a:buNone/>
            </a:pPr>
            <a:r>
              <a:rPr lang="en-US" b="1" dirty="0" smtClean="0">
                <a:latin typeface="CordiaUPC" pitchFamily="34" charset="-34"/>
                <a:cs typeface="CordiaUPC" pitchFamily="34" charset="-34"/>
              </a:rPr>
              <a:t>- Supply </a:t>
            </a:r>
            <a:r>
              <a:rPr lang="en-US" b="1" dirty="0">
                <a:latin typeface="CordiaUPC" pitchFamily="34" charset="-34"/>
                <a:cs typeface="CordiaUPC" pitchFamily="34" charset="-34"/>
              </a:rPr>
              <a:t>Forecasting</a:t>
            </a:r>
          </a:p>
          <a:p>
            <a:pPr marL="0" indent="0">
              <a:buNone/>
            </a:pPr>
            <a:r>
              <a:rPr lang="en-US" dirty="0">
                <a:latin typeface="CordiaUPC" pitchFamily="34" charset="-34"/>
                <a:cs typeface="CordiaUPC" pitchFamily="34" charset="-34"/>
              </a:rPr>
              <a:t>Determining what human resources will be available, both inside and outside the organization</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11</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Human Resource Planning </a:t>
            </a:r>
          </a:p>
        </p:txBody>
      </p:sp>
      <p:sp>
        <p:nvSpPr>
          <p:cNvPr id="3" name="Inhaltsplatzhalter 2"/>
          <p:cNvSpPr>
            <a:spLocks noGrp="1"/>
          </p:cNvSpPr>
          <p:nvPr>
            <p:ph sz="quarter" idx="1"/>
          </p:nvPr>
        </p:nvSpPr>
        <p:spPr/>
        <p:txBody>
          <a:bodyPr/>
          <a:lstStyle/>
          <a:p>
            <a:pPr marL="0" indent="0">
              <a:buNone/>
            </a:pPr>
            <a:r>
              <a:rPr lang="en-US" b="1" dirty="0">
                <a:latin typeface="CordiaUPC" pitchFamily="34" charset="-34"/>
                <a:cs typeface="CordiaUPC" pitchFamily="34" charset="-34"/>
              </a:rPr>
              <a:t>A job analysis </a:t>
            </a:r>
            <a:r>
              <a:rPr lang="en-US" dirty="0">
                <a:latin typeface="CordiaUPC" pitchFamily="34" charset="-34"/>
                <a:cs typeface="CordiaUPC" pitchFamily="34" charset="-34"/>
              </a:rPr>
              <a:t>refers to the systematic process of gathering and interpreting information about the essential duties, tasks and responsibilities of a </a:t>
            </a:r>
            <a:r>
              <a:rPr lang="en-US" dirty="0" smtClean="0">
                <a:latin typeface="CordiaUPC" pitchFamily="34" charset="-34"/>
                <a:cs typeface="CordiaUPC" pitchFamily="34" charset="-34"/>
              </a:rPr>
              <a:t>job</a:t>
            </a:r>
          </a:p>
          <a:p>
            <a:pPr>
              <a:buFontTx/>
              <a:buChar char="-"/>
            </a:pPr>
            <a:r>
              <a:rPr lang="en-US" dirty="0" smtClean="0">
                <a:latin typeface="CordiaUPC" pitchFamily="34" charset="-34"/>
                <a:cs typeface="CordiaUPC" pitchFamily="34" charset="-34"/>
              </a:rPr>
              <a:t>Specify job </a:t>
            </a:r>
            <a:r>
              <a:rPr lang="en-US" dirty="0" smtClean="0">
                <a:latin typeface="CordiaUPC" pitchFamily="34" charset="-34"/>
                <a:cs typeface="CordiaUPC" pitchFamily="34" charset="-34"/>
              </a:rPr>
              <a:t>description (Task, Duty, Responsibility)</a:t>
            </a:r>
            <a:endParaRPr lang="en-US" dirty="0" smtClean="0">
              <a:latin typeface="CordiaUPC" pitchFamily="34" charset="-34"/>
              <a:cs typeface="CordiaUPC" pitchFamily="34" charset="-34"/>
            </a:endParaRPr>
          </a:p>
          <a:p>
            <a:pPr>
              <a:buFontTx/>
              <a:buChar char="-"/>
            </a:pPr>
            <a:r>
              <a:rPr lang="en-US" dirty="0" smtClean="0">
                <a:latin typeface="CordiaUPC" pitchFamily="34" charset="-34"/>
                <a:cs typeface="CordiaUPC" pitchFamily="34" charset="-34"/>
              </a:rPr>
              <a:t>Determine job </a:t>
            </a:r>
            <a:r>
              <a:rPr lang="en-US" dirty="0" smtClean="0">
                <a:latin typeface="CordiaUPC" pitchFamily="34" charset="-34"/>
                <a:cs typeface="CordiaUPC" pitchFamily="34" charset="-34"/>
              </a:rPr>
              <a:t>specification (Knowledge, Skill, Ability, Other characteristics) </a:t>
            </a:r>
            <a:endParaRPr lang="en-US" dirty="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12</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solidFill>
                  <a:schemeClr val="tx1"/>
                </a:solidFill>
                <a:latin typeface="Cordia New" pitchFamily="34" charset="-34"/>
                <a:cs typeface="Cordia New" pitchFamily="34" charset="-34"/>
              </a:rPr>
              <a:t>Example – Job description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13</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4" cstate="print"/>
          <a:srcRect/>
          <a:stretch>
            <a:fillRect/>
          </a:stretch>
        </p:blipFill>
        <p:spPr bwMode="auto">
          <a:xfrm>
            <a:off x="910984" y="1805601"/>
            <a:ext cx="7455379" cy="4247537"/>
          </a:xfrm>
          <a:prstGeom prst="rect">
            <a:avLst/>
          </a:prstGeom>
          <a:noFill/>
          <a:ln w="9525">
            <a:noFill/>
            <a:miter lim="800000"/>
            <a:headEnd/>
            <a:tailEnd/>
          </a:ln>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Example job description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14</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4" cstate="print"/>
          <a:srcRect/>
          <a:stretch>
            <a:fillRect/>
          </a:stretch>
        </p:blipFill>
        <p:spPr bwMode="auto">
          <a:xfrm>
            <a:off x="815974" y="1724025"/>
            <a:ext cx="7413625" cy="4448175"/>
          </a:xfrm>
          <a:prstGeom prst="rect">
            <a:avLst/>
          </a:prstGeom>
          <a:noFill/>
          <a:ln w="9525">
            <a:noFill/>
            <a:miter lim="800000"/>
            <a:headEnd/>
            <a:tailEnd/>
          </a:ln>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Example job description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15</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4" cstate="print"/>
          <a:srcRect/>
          <a:stretch>
            <a:fillRect/>
          </a:stretch>
        </p:blipFill>
        <p:spPr bwMode="auto">
          <a:xfrm>
            <a:off x="760635" y="1646561"/>
            <a:ext cx="7973319" cy="4144639"/>
          </a:xfrm>
          <a:prstGeom prst="rect">
            <a:avLst/>
          </a:prstGeom>
          <a:noFill/>
          <a:ln w="9525">
            <a:noFill/>
            <a:miter lim="800000"/>
            <a:headEnd/>
            <a:tailEnd/>
          </a:ln>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Recruitment</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16</a:t>
            </a:fld>
            <a:endParaRPr lang="en-US" sz="1600" dirty="0">
              <a:latin typeface="CordiaUPC" pitchFamily="34" charset="-34"/>
              <a:cs typeface="CordiaUPC" pitchFamily="34" charset="-34"/>
            </a:endParaRPr>
          </a:p>
        </p:txBody>
      </p:sp>
      <p:sp>
        <p:nvSpPr>
          <p:cNvPr id="8" name="Inhaltsplatzhalter 2"/>
          <p:cNvSpPr txBox="1">
            <a:spLocks/>
          </p:cNvSpPr>
          <p:nvPr/>
        </p:nvSpPr>
        <p:spPr>
          <a:xfrm>
            <a:off x="612648" y="1600200"/>
            <a:ext cx="8153400" cy="4495800"/>
          </a:xfrm>
          <a:prstGeom prst="rect">
            <a:avLst/>
          </a:prstGeom>
        </p:spPr>
        <p:txBody>
          <a:bodyPr vert="horz">
            <a:normAutofit/>
          </a:bodyPr>
          <a:lstStyle/>
          <a:p>
            <a:pPr marL="0" marR="0" lvl="0" indent="0" algn="l" defTabSz="914400" rtl="0" eaLnBrk="1" fontAlgn="auto" latinLnBrk="0" hangingPunct="1">
              <a:lnSpc>
                <a:spcPct val="100000"/>
              </a:lnSpc>
              <a:spcBef>
                <a:spcPts val="700"/>
              </a:spcBef>
              <a:spcAft>
                <a:spcPts val="0"/>
              </a:spcAft>
              <a:buClr>
                <a:schemeClr val="accent2"/>
              </a:buClr>
              <a:buSzPct val="60000"/>
              <a:buFont typeface="Wingdings"/>
              <a:buNone/>
              <a:tabLst/>
              <a:defRPr/>
            </a:pPr>
            <a:endParaRPr kumimoji="0" lang="de-DE"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endParaRPr>
          </a:p>
          <a:p>
            <a:pPr marL="0" marR="0" lvl="0" indent="0" algn="l" defTabSz="914400" rtl="0" eaLnBrk="1" fontAlgn="auto" latinLnBrk="0" hangingPunct="1">
              <a:lnSpc>
                <a:spcPct val="100000"/>
              </a:lnSpc>
              <a:spcBef>
                <a:spcPts val="700"/>
              </a:spcBef>
              <a:spcAft>
                <a:spcPts val="0"/>
              </a:spcAft>
              <a:buClr>
                <a:schemeClr val="accent2"/>
              </a:buClr>
              <a:buSzPct val="60000"/>
              <a:buFont typeface="Wingdings"/>
              <a:buNone/>
              <a:tabLst/>
              <a:defRPr/>
            </a:pPr>
            <a:endParaRPr kumimoji="0" lang="de-DE"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endParaRPr>
          </a:p>
          <a:p>
            <a:pPr marL="0" marR="0" lvl="0" indent="0" algn="l" defTabSz="914400" rtl="0" eaLnBrk="1" fontAlgn="auto" latinLnBrk="0" hangingPunct="1">
              <a:lnSpc>
                <a:spcPct val="100000"/>
              </a:lnSpc>
              <a:spcBef>
                <a:spcPts val="700"/>
              </a:spcBef>
              <a:spcAft>
                <a:spcPts val="0"/>
              </a:spcAft>
              <a:buClr>
                <a:schemeClr val="accent2"/>
              </a:buClr>
              <a:buSzPct val="60000"/>
              <a:buFont typeface="Wingdings"/>
              <a:buNone/>
              <a:tabLst/>
              <a:defRPr/>
            </a:pPr>
            <a:endParaRPr kumimoji="0" lang="de-DE"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endParaRPr>
          </a:p>
          <a:p>
            <a:pPr marL="0" marR="0" lvl="0" indent="0" algn="l" defTabSz="914400" rtl="0" eaLnBrk="1" fontAlgn="auto" latinLnBrk="0" hangingPunct="1">
              <a:lnSpc>
                <a:spcPct val="100000"/>
              </a:lnSpc>
              <a:spcBef>
                <a:spcPts val="700"/>
              </a:spcBef>
              <a:spcAft>
                <a:spcPts val="0"/>
              </a:spcAft>
              <a:buClr>
                <a:schemeClr val="accent2"/>
              </a:buClr>
              <a:buSzPct val="60000"/>
              <a:tabLst/>
              <a:defRPr/>
            </a:pPr>
            <a:r>
              <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 </a:t>
            </a:r>
          </a:p>
          <a:p>
            <a:pPr marL="0" marR="0" lvl="0" indent="0" algn="l" defTabSz="914400" rtl="0" eaLnBrk="1" fontAlgn="auto" latinLnBrk="0" hangingPunct="1">
              <a:lnSpc>
                <a:spcPct val="100000"/>
              </a:lnSpc>
              <a:spcBef>
                <a:spcPts val="700"/>
              </a:spcBef>
              <a:spcAft>
                <a:spcPts val="0"/>
              </a:spcAft>
              <a:buClr>
                <a:schemeClr val="accent2"/>
              </a:buClr>
              <a:buSzPct val="60000"/>
              <a:buFont typeface="Wingdings" pitchFamily="2" charset="2"/>
              <a:buChar char="Ø"/>
              <a:tabLst/>
              <a:defRPr/>
            </a:pPr>
            <a:r>
              <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 </a:t>
            </a:r>
            <a:r>
              <a:rPr kumimoji="0" lang="en-US" sz="2900" b="0" i="0" u="sng"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Internal recruitment</a:t>
            </a:r>
            <a:r>
              <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 Identify candidates from inside the organization and encouraging them to apply for jobs that are vacant</a:t>
            </a:r>
          </a:p>
          <a:p>
            <a:pPr marL="0" marR="0" lvl="0" indent="0" algn="l" defTabSz="914400" rtl="0" eaLnBrk="1" fontAlgn="auto" latinLnBrk="0" hangingPunct="1">
              <a:lnSpc>
                <a:spcPct val="100000"/>
              </a:lnSpc>
              <a:spcBef>
                <a:spcPts val="700"/>
              </a:spcBef>
              <a:spcAft>
                <a:spcPts val="0"/>
              </a:spcAft>
              <a:buClr>
                <a:schemeClr val="accent2"/>
              </a:buClr>
              <a:buSzPct val="60000"/>
              <a:buFont typeface="Wingdings" pitchFamily="2" charset="2"/>
              <a:buChar char="Ø"/>
              <a:tabLst/>
              <a:defRPr/>
            </a:pPr>
            <a:r>
              <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 </a:t>
            </a:r>
            <a:r>
              <a:rPr kumimoji="0" lang="en-US" sz="2900" b="0" i="0" u="sng"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External recruitment</a:t>
            </a:r>
            <a:r>
              <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 Advertising for and soliciting applications from outside the organization </a:t>
            </a:r>
          </a:p>
        </p:txBody>
      </p:sp>
      <p:sp>
        <p:nvSpPr>
          <p:cNvPr id="9" name="Rechteck 8"/>
          <p:cNvSpPr/>
          <p:nvPr/>
        </p:nvSpPr>
        <p:spPr>
          <a:xfrm>
            <a:off x="685800" y="1752600"/>
            <a:ext cx="8001000" cy="1295400"/>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chemeClr val="tx1"/>
                </a:solidFill>
                <a:latin typeface="CordiaUPC" pitchFamily="34" charset="-34"/>
                <a:cs typeface="CordiaUPC" pitchFamily="34" charset="-34"/>
              </a:rPr>
              <a:t>The process of </a:t>
            </a:r>
            <a:r>
              <a:rPr lang="en-US" sz="3200" b="1" dirty="0" smtClean="0">
                <a:solidFill>
                  <a:schemeClr val="tx1"/>
                </a:solidFill>
                <a:latin typeface="CordiaUPC" pitchFamily="34" charset="-34"/>
                <a:cs typeface="CordiaUPC" pitchFamily="34" charset="-34"/>
              </a:rPr>
              <a:t>finding</a:t>
            </a:r>
            <a:r>
              <a:rPr lang="en-US" sz="3200" dirty="0" smtClean="0">
                <a:solidFill>
                  <a:schemeClr val="tx1"/>
                </a:solidFill>
                <a:latin typeface="CordiaUPC" pitchFamily="34" charset="-34"/>
                <a:cs typeface="CordiaUPC" pitchFamily="34" charset="-34"/>
              </a:rPr>
              <a:t> and </a:t>
            </a:r>
            <a:r>
              <a:rPr lang="en-US" sz="3200" b="1" dirty="0" smtClean="0">
                <a:solidFill>
                  <a:schemeClr val="tx1"/>
                </a:solidFill>
                <a:latin typeface="CordiaUPC" pitchFamily="34" charset="-34"/>
                <a:cs typeface="CordiaUPC" pitchFamily="34" charset="-34"/>
              </a:rPr>
              <a:t>attracting</a:t>
            </a:r>
            <a:r>
              <a:rPr lang="en-US" sz="3200" dirty="0" smtClean="0">
                <a:solidFill>
                  <a:schemeClr val="tx1"/>
                </a:solidFill>
                <a:latin typeface="CordiaUPC" pitchFamily="34" charset="-34"/>
                <a:cs typeface="CordiaUPC" pitchFamily="34" charset="-34"/>
              </a:rPr>
              <a:t> job candidates who are qualified to fill job vacancies</a:t>
            </a: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solidFill>
                  <a:schemeClr val="tx1"/>
                </a:solidFill>
                <a:latin typeface="Cordia New" pitchFamily="34" charset="-34"/>
                <a:cs typeface="Cordia New" pitchFamily="34" charset="-34"/>
              </a:rPr>
              <a:t>Internal and external recruitment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17</a:t>
            </a:fld>
            <a:endParaRPr lang="en-US" sz="1600" dirty="0">
              <a:latin typeface="CordiaUPC" pitchFamily="34" charset="-34"/>
              <a:cs typeface="CordiaUPC" pitchFamily="34" charset="-34"/>
            </a:endParaRPr>
          </a:p>
        </p:txBody>
      </p:sp>
      <p:graphicFrame>
        <p:nvGraphicFramePr>
          <p:cNvPr id="8" name="Tabelle 7"/>
          <p:cNvGraphicFramePr>
            <a:graphicFrameLocks noGrp="1"/>
          </p:cNvGraphicFramePr>
          <p:nvPr>
            <p:extLst>
              <p:ext uri="{D42A27DB-BD31-4B8C-83A1-F6EECF244321}">
                <p14:modId xmlns:p14="http://schemas.microsoft.com/office/powerpoint/2010/main" val="1236131605"/>
              </p:ext>
            </p:extLst>
          </p:nvPr>
        </p:nvGraphicFramePr>
        <p:xfrm>
          <a:off x="685800" y="1828800"/>
          <a:ext cx="8001000" cy="4191000"/>
        </p:xfrm>
        <a:graphic>
          <a:graphicData uri="http://schemas.openxmlformats.org/drawingml/2006/table">
            <a:tbl>
              <a:tblPr firstRow="1" bandRow="1">
                <a:tableStyleId>{5C22544A-7EE6-4342-B048-85BDC9FD1C3A}</a:tableStyleId>
              </a:tblPr>
              <a:tblGrid>
                <a:gridCol w="4000500"/>
                <a:gridCol w="4000500"/>
              </a:tblGrid>
              <a:tr h="881774">
                <a:tc>
                  <a:txBody>
                    <a:bodyPr/>
                    <a:lstStyle/>
                    <a:p>
                      <a:pPr algn="ctr"/>
                      <a:r>
                        <a:rPr lang="en-US" sz="2000" b="0" noProof="0" dirty="0" smtClean="0">
                          <a:solidFill>
                            <a:schemeClr val="tx1"/>
                          </a:solidFill>
                          <a:latin typeface="CordiaUPC" pitchFamily="34" charset="-34"/>
                          <a:cs typeface="CordiaUPC" pitchFamily="34" charset="-34"/>
                        </a:rPr>
                        <a:t>Advantages</a:t>
                      </a:r>
                      <a:endParaRPr lang="en-US" sz="2000" b="0" noProof="0" dirty="0">
                        <a:solidFill>
                          <a:schemeClr val="tx1"/>
                        </a:solidFill>
                        <a:latin typeface="CordiaUPC" pitchFamily="34" charset="-34"/>
                        <a:cs typeface="CordiaUPC" pitchFamily="34" charset="-34"/>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r>
                        <a:rPr lang="en-US" sz="2000" b="0" noProof="0" dirty="0" smtClean="0">
                          <a:solidFill>
                            <a:schemeClr val="tx1"/>
                          </a:solidFill>
                          <a:latin typeface="CordiaUPC" pitchFamily="34" charset="-34"/>
                          <a:cs typeface="CordiaUPC" pitchFamily="34" charset="-34"/>
                        </a:rPr>
                        <a:t>Disadvantages</a:t>
                      </a:r>
                      <a:endParaRPr lang="en-US" sz="2000" b="0" noProof="0" dirty="0">
                        <a:solidFill>
                          <a:schemeClr val="tx1"/>
                        </a:solidFill>
                        <a:latin typeface="CordiaUPC" pitchFamily="34" charset="-34"/>
                        <a:cs typeface="CordiaUPC" pitchFamily="34" charset="-34"/>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r>
              <a:tr h="3309226">
                <a:tc>
                  <a:txBody>
                    <a:bodyPr/>
                    <a:lstStyle/>
                    <a:p>
                      <a:endParaRPr lang="de-DE"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de-DE"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Major Sources of Potential Job Candidates</a:t>
            </a: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18</a:t>
            </a:fld>
            <a:endParaRPr lang="en-US" sz="1600" dirty="0">
              <a:latin typeface="CordiaUPC" pitchFamily="34" charset="-34"/>
              <a:cs typeface="CordiaUPC" pitchFamily="34" charset="-34"/>
            </a:endParaRPr>
          </a:p>
        </p:txBody>
      </p:sp>
      <p:pic>
        <p:nvPicPr>
          <p:cNvPr id="8" name="Picture 5"/>
          <p:cNvPicPr>
            <a:picLocks noChangeAspect="1" noChangeArrowheads="1"/>
          </p:cNvPicPr>
          <p:nvPr/>
        </p:nvPicPr>
        <p:blipFill>
          <a:blip r:embed="rId3" cstate="print"/>
          <a:srcRect/>
          <a:stretch>
            <a:fillRect/>
          </a:stretch>
        </p:blipFill>
        <p:spPr bwMode="auto">
          <a:xfrm>
            <a:off x="364187" y="2133600"/>
            <a:ext cx="8584197" cy="3689350"/>
          </a:xfrm>
          <a:prstGeom prst="rect">
            <a:avLst/>
          </a:prstGeom>
          <a:noFill/>
          <a:ln w="12700">
            <a:solidFill>
              <a:schemeClr val="tx1"/>
            </a:solidFill>
            <a:miter lim="800000"/>
            <a:headEnd/>
            <a:tailEnd/>
          </a:ln>
          <a:effectLst>
            <a:outerShdw dist="107763" dir="2700000" algn="ctr" rotWithShape="0">
              <a:srgbClr val="C0C0C0">
                <a:alpha val="50000"/>
              </a:srgbClr>
            </a:outerShdw>
          </a:effectLst>
        </p:spPr>
      </p:pic>
    </p:spTree>
    <p:extLst>
      <p:ext uri="{BB962C8B-B14F-4D97-AF65-F5344CB8AC3E}">
        <p14:creationId xmlns:p14="http://schemas.microsoft.com/office/powerpoint/2010/main" val="7266636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 New" pitchFamily="34" charset="-34"/>
                <a:cs typeface="Cordia New" pitchFamily="34" charset="-34"/>
              </a:rPr>
              <a:t>Selection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85800" y="1519453"/>
            <a:ext cx="8153400" cy="4495800"/>
          </a:xfrm>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19</a:t>
            </a:fld>
            <a:endParaRPr lang="en-US" sz="1600" dirty="0">
              <a:latin typeface="CordiaUPC" pitchFamily="34" charset="-34"/>
              <a:cs typeface="CordiaUPC" pitchFamily="34" charset="-34"/>
            </a:endParaRPr>
          </a:p>
        </p:txBody>
      </p:sp>
      <p:sp>
        <p:nvSpPr>
          <p:cNvPr id="8" name="Rechteck 8"/>
          <p:cNvSpPr/>
          <p:nvPr/>
        </p:nvSpPr>
        <p:spPr>
          <a:xfrm>
            <a:off x="685800" y="1676400"/>
            <a:ext cx="8001000" cy="2590800"/>
          </a:xfrm>
          <a:prstGeom prst="rect">
            <a:avLst/>
          </a:prstGeom>
          <a:solidFill>
            <a:srgbClr val="FFF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3200" dirty="0" smtClean="0">
                <a:solidFill>
                  <a:schemeClr val="tx1"/>
                </a:solidFill>
                <a:latin typeface="CordiaUPC" pitchFamily="34" charset="-34"/>
                <a:cs typeface="CordiaUPC" pitchFamily="34" charset="-34"/>
              </a:rPr>
              <a:t>The process of evaluating and choosing the best qualified candidate from the pool of applicants recruited for the position</a:t>
            </a:r>
          </a:p>
          <a:p>
            <a:pPr>
              <a:buFontTx/>
              <a:buChar char="-"/>
            </a:pPr>
            <a:r>
              <a:rPr lang="de-DE" sz="3200" dirty="0" smtClean="0">
                <a:solidFill>
                  <a:schemeClr val="tx1"/>
                </a:solidFill>
                <a:latin typeface="CordiaUPC" pitchFamily="34" charset="-34"/>
                <a:cs typeface="CordiaUPC" pitchFamily="34" charset="-34"/>
              </a:rPr>
              <a:t> </a:t>
            </a:r>
            <a:r>
              <a:rPr lang="en-US" sz="3200" dirty="0" smtClean="0">
                <a:solidFill>
                  <a:schemeClr val="tx1"/>
                </a:solidFill>
                <a:latin typeface="CordiaUPC" pitchFamily="34" charset="-34"/>
                <a:cs typeface="CordiaUPC" pitchFamily="34" charset="-34"/>
              </a:rPr>
              <a:t>Predict which applicants will be successful if hired</a:t>
            </a:r>
          </a:p>
          <a:p>
            <a:pPr>
              <a:buFontTx/>
              <a:buChar char="-"/>
            </a:pPr>
            <a:r>
              <a:rPr lang="en-US" sz="3200" dirty="0" smtClean="0">
                <a:solidFill>
                  <a:schemeClr val="tx1"/>
                </a:solidFill>
                <a:latin typeface="CordiaUPC" pitchFamily="34" charset="-34"/>
                <a:cs typeface="CordiaUPC" pitchFamily="34" charset="-34"/>
              </a:rPr>
              <a:t> Predict which applicants will generate a high volume of sales</a:t>
            </a:r>
          </a:p>
          <a:p>
            <a:pPr>
              <a:buFontTx/>
              <a:buChar char="-"/>
            </a:pPr>
            <a:r>
              <a:rPr lang="en-US" sz="3200" dirty="0" smtClean="0">
                <a:solidFill>
                  <a:schemeClr val="tx1"/>
                </a:solidFill>
                <a:latin typeface="CordiaUPC" pitchFamily="34" charset="-34"/>
                <a:cs typeface="CordiaUPC" pitchFamily="34" charset="-34"/>
              </a:rPr>
              <a:t> Predict which applicants will suit the corporate culture</a:t>
            </a:r>
          </a:p>
          <a:p>
            <a:r>
              <a:rPr lang="en-US" sz="3200" dirty="0" smtClean="0">
                <a:solidFill>
                  <a:schemeClr val="tx1"/>
                </a:solidFill>
                <a:latin typeface="CordiaUPC" pitchFamily="34" charset="-34"/>
                <a:cs typeface="CordiaUPC" pitchFamily="34" charset="-34"/>
              </a:rPr>
              <a:t> </a:t>
            </a:r>
          </a:p>
        </p:txBody>
      </p:sp>
      <p:pic>
        <p:nvPicPr>
          <p:cNvPr id="9" name="Picture 2"/>
          <p:cNvPicPr>
            <a:picLocks noChangeAspect="1" noChangeArrowheads="1"/>
          </p:cNvPicPr>
          <p:nvPr/>
        </p:nvPicPr>
        <p:blipFill>
          <a:blip r:embed="rId3" cstate="print"/>
          <a:srcRect/>
          <a:stretch>
            <a:fillRect/>
          </a:stretch>
        </p:blipFill>
        <p:spPr bwMode="auto">
          <a:xfrm>
            <a:off x="2895600" y="4663112"/>
            <a:ext cx="3581400" cy="2194887"/>
          </a:xfrm>
          <a:prstGeom prst="rect">
            <a:avLst/>
          </a:prstGeom>
          <a:noFill/>
          <a:ln w="9525">
            <a:noFill/>
            <a:miter lim="800000"/>
            <a:headEnd/>
            <a:tailEnd/>
          </a:ln>
        </p:spPr>
      </p:pic>
    </p:spTree>
    <p:extLst>
      <p:ext uri="{BB962C8B-B14F-4D97-AF65-F5344CB8AC3E}">
        <p14:creationId xmlns:p14="http://schemas.microsoft.com/office/powerpoint/2010/main" val="7266636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Selection Methods</a:t>
            </a:r>
          </a:p>
        </p:txBody>
      </p:sp>
      <p:sp>
        <p:nvSpPr>
          <p:cNvPr id="3" name="Inhaltsplatzhalter 2"/>
          <p:cNvSpPr>
            <a:spLocks noGrp="1"/>
          </p:cNvSpPr>
          <p:nvPr>
            <p:ph sz="quarter" idx="1"/>
          </p:nvPr>
        </p:nvSpPr>
        <p:spPr/>
        <p:txBody>
          <a:bodyPr/>
          <a:lstStyle/>
          <a:p>
            <a:pPr marL="0" indent="0">
              <a:buNone/>
            </a:pPr>
            <a:r>
              <a:rPr lang="de-DE" sz="2800" u="sng" dirty="0">
                <a:latin typeface="Cordia New" pitchFamily="34" charset="-34"/>
                <a:cs typeface="Cordia New" pitchFamily="34" charset="-34"/>
              </a:rPr>
              <a:t>Selection</a:t>
            </a:r>
            <a:r>
              <a:rPr lang="de-DE" sz="2800" dirty="0">
                <a:latin typeface="Cordia New" pitchFamily="34" charset="-34"/>
                <a:cs typeface="Cordia New" pitchFamily="34" charset="-34"/>
              </a:rPr>
              <a:t>: The process of collecting information about applicants and using that information to make hiring decision</a:t>
            </a:r>
          </a:p>
          <a:p>
            <a:pPr>
              <a:buFontTx/>
              <a:buChar char="-"/>
            </a:pPr>
            <a:r>
              <a:rPr lang="de-DE" sz="2800" dirty="0">
                <a:latin typeface="Cordia New" pitchFamily="34" charset="-34"/>
                <a:cs typeface="Cordia New" pitchFamily="34" charset="-34"/>
              </a:rPr>
              <a:t>The application &amp; resumé (CV, cover letter)</a:t>
            </a:r>
          </a:p>
          <a:p>
            <a:pPr>
              <a:buFontTx/>
              <a:buChar char="-"/>
            </a:pPr>
            <a:r>
              <a:rPr lang="de-DE" sz="2800" dirty="0">
                <a:latin typeface="Cordia New" pitchFamily="34" charset="-34"/>
                <a:cs typeface="Cordia New" pitchFamily="34" charset="-34"/>
              </a:rPr>
              <a:t> Online application, questionare and a problem solving test</a:t>
            </a:r>
          </a:p>
          <a:p>
            <a:pPr>
              <a:buFontTx/>
              <a:buChar char="-"/>
            </a:pPr>
            <a:r>
              <a:rPr lang="de-DE" sz="2800" dirty="0">
                <a:latin typeface="Cordia New" pitchFamily="34" charset="-34"/>
                <a:cs typeface="Cordia New" pitchFamily="34" charset="-34"/>
              </a:rPr>
              <a:t> Interview</a:t>
            </a:r>
          </a:p>
          <a:p>
            <a:pPr>
              <a:buFontTx/>
              <a:buChar char="-"/>
            </a:pPr>
            <a:r>
              <a:rPr lang="de-DE" sz="2800" dirty="0">
                <a:latin typeface="Cordia New" pitchFamily="34" charset="-34"/>
                <a:cs typeface="Cordia New" pitchFamily="34" charset="-34"/>
              </a:rPr>
              <a:t> Test &amp; check References</a:t>
            </a:r>
          </a:p>
          <a:p>
            <a:pPr>
              <a:buFontTx/>
              <a:buChar char="-"/>
            </a:pPr>
            <a:r>
              <a:rPr lang="de-DE" sz="2800" dirty="0">
                <a:latin typeface="Cordia New" pitchFamily="34" charset="-34"/>
                <a:cs typeface="Cordia New" pitchFamily="34" charset="-34"/>
              </a:rPr>
              <a:t> Select a Candidate &amp; Negotiate and offer</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20</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7266636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 New" pitchFamily="34" charset="-34"/>
                <a:cs typeface="Cordia New" pitchFamily="34" charset="-34"/>
              </a:rPr>
              <a:t>Application and résumé</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21</a:t>
            </a:fld>
            <a:endParaRPr lang="en-US" sz="1600" dirty="0">
              <a:latin typeface="CordiaUPC" pitchFamily="34" charset="-34"/>
              <a:cs typeface="CordiaUPC" pitchFamily="34" charset="-34"/>
            </a:endParaRPr>
          </a:p>
        </p:txBody>
      </p:sp>
      <p:sp>
        <p:nvSpPr>
          <p:cNvPr id="8" name="Inhaltsplatzhalter 2"/>
          <p:cNvSpPr txBox="1">
            <a:spLocks/>
          </p:cNvSpPr>
          <p:nvPr/>
        </p:nvSpPr>
        <p:spPr>
          <a:xfrm>
            <a:off x="735330" y="1676400"/>
            <a:ext cx="8153400" cy="44958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r>
              <a:rPr lang="en-US" dirty="0" smtClean="0">
                <a:latin typeface="Cordia New" pitchFamily="34" charset="-34"/>
                <a:cs typeface="Cordia New" pitchFamily="34" charset="-34"/>
              </a:rPr>
              <a:t>First stage of the selection process</a:t>
            </a:r>
          </a:p>
          <a:p>
            <a:r>
              <a:rPr lang="en-US" sz="2800" dirty="0" smtClean="0">
                <a:latin typeface="CordiaUPC" pitchFamily="34" charset="-34"/>
                <a:cs typeface="CordiaUPC" pitchFamily="34" charset="-34"/>
              </a:rPr>
              <a:t>A </a:t>
            </a:r>
            <a:r>
              <a:rPr lang="en-US" sz="2800" dirty="0">
                <a:latin typeface="CordiaUPC" pitchFamily="34" charset="-34"/>
                <a:cs typeface="CordiaUPC" pitchFamily="34" charset="-34"/>
              </a:rPr>
              <a:t>resume is a written compilation </a:t>
            </a:r>
            <a:endParaRPr lang="en-US" sz="2800" dirty="0" smtClean="0">
              <a:latin typeface="CordiaUPC" pitchFamily="34" charset="-34"/>
              <a:cs typeface="CordiaUPC" pitchFamily="34" charset="-34"/>
            </a:endParaRPr>
          </a:p>
          <a:p>
            <a:pPr marL="0" indent="0">
              <a:buNone/>
            </a:pPr>
            <a:r>
              <a:rPr lang="en-US" sz="2800" dirty="0" smtClean="0">
                <a:latin typeface="CordiaUPC" pitchFamily="34" charset="-34"/>
                <a:cs typeface="CordiaUPC" pitchFamily="34" charset="-34"/>
              </a:rPr>
              <a:t>of </a:t>
            </a:r>
            <a:r>
              <a:rPr lang="en-US" sz="2800" dirty="0">
                <a:latin typeface="CordiaUPC" pitchFamily="34" charset="-34"/>
                <a:cs typeface="CordiaUPC" pitchFamily="34" charset="-34"/>
              </a:rPr>
              <a:t>your education, work experience, credentials</a:t>
            </a:r>
            <a:r>
              <a:rPr lang="en-US" sz="2800" dirty="0" smtClean="0">
                <a:latin typeface="CordiaUPC" pitchFamily="34" charset="-34"/>
                <a:cs typeface="CordiaUPC" pitchFamily="34" charset="-34"/>
              </a:rPr>
              <a:t>, </a:t>
            </a:r>
          </a:p>
          <a:p>
            <a:pPr marL="0" indent="0">
              <a:buNone/>
            </a:pPr>
            <a:r>
              <a:rPr lang="en-US" sz="2800" dirty="0" smtClean="0">
                <a:latin typeface="CordiaUPC" pitchFamily="34" charset="-34"/>
                <a:cs typeface="CordiaUPC" pitchFamily="34" charset="-34"/>
              </a:rPr>
              <a:t>and </a:t>
            </a:r>
            <a:r>
              <a:rPr lang="en-US" sz="2800" dirty="0">
                <a:latin typeface="CordiaUPC" pitchFamily="34" charset="-34"/>
                <a:cs typeface="CordiaUPC" pitchFamily="34" charset="-34"/>
              </a:rPr>
              <a:t>accomplishments and is used to apply for jobs</a:t>
            </a:r>
            <a:endParaRPr lang="en-US" dirty="0" smtClean="0">
              <a:latin typeface="Cordia New" pitchFamily="34" charset="-34"/>
              <a:cs typeface="Cordia New" pitchFamily="34" charset="-34"/>
            </a:endParaRPr>
          </a:p>
          <a:p>
            <a:pPr>
              <a:buFont typeface="Wingdings"/>
              <a:buNone/>
            </a:pPr>
            <a:endParaRPr lang="en-US" dirty="0">
              <a:latin typeface="Cordia New" pitchFamily="34" charset="-34"/>
              <a:cs typeface="Cordia New" pitchFamily="34" charset="-34"/>
            </a:endParaRPr>
          </a:p>
        </p:txBody>
      </p:sp>
      <p:pic>
        <p:nvPicPr>
          <p:cNvPr id="9" name="Picture 2"/>
          <p:cNvPicPr>
            <a:picLocks noChangeAspect="1" noChangeArrowheads="1"/>
          </p:cNvPicPr>
          <p:nvPr/>
        </p:nvPicPr>
        <p:blipFill>
          <a:blip r:embed="rId4" cstate="print"/>
          <a:srcRect/>
          <a:stretch>
            <a:fillRect/>
          </a:stretch>
        </p:blipFill>
        <p:spPr bwMode="auto">
          <a:xfrm>
            <a:off x="6727788" y="-59391"/>
            <a:ext cx="2411730" cy="4019550"/>
          </a:xfrm>
          <a:prstGeom prst="rect">
            <a:avLst/>
          </a:prstGeom>
          <a:noFill/>
          <a:ln w="9525">
            <a:noFill/>
            <a:miter lim="800000"/>
            <a:headEnd/>
            <a:tailEnd/>
          </a:ln>
        </p:spPr>
      </p:pic>
      <p:pic>
        <p:nvPicPr>
          <p:cNvPr id="10" name="Picture 3"/>
          <p:cNvPicPr>
            <a:picLocks noChangeAspect="1" noChangeArrowheads="1"/>
          </p:cNvPicPr>
          <p:nvPr/>
        </p:nvPicPr>
        <p:blipFill>
          <a:blip r:embed="rId5" cstate="print"/>
          <a:srcRect/>
          <a:stretch>
            <a:fillRect/>
          </a:stretch>
        </p:blipFill>
        <p:spPr bwMode="auto">
          <a:xfrm>
            <a:off x="7086600" y="5095875"/>
            <a:ext cx="2381250" cy="1762125"/>
          </a:xfrm>
          <a:prstGeom prst="rect">
            <a:avLst/>
          </a:prstGeom>
          <a:noFill/>
          <a:ln w="9525">
            <a:noFill/>
            <a:miter lim="800000"/>
            <a:headEnd/>
            <a:tailEnd/>
          </a:ln>
        </p:spPr>
      </p:pic>
      <p:sp>
        <p:nvSpPr>
          <p:cNvPr id="5" name="Rectangle 4"/>
          <p:cNvSpPr/>
          <p:nvPr/>
        </p:nvSpPr>
        <p:spPr>
          <a:xfrm>
            <a:off x="375140" y="4648200"/>
            <a:ext cx="6098543" cy="1077218"/>
          </a:xfrm>
          <a:prstGeom prst="rect">
            <a:avLst/>
          </a:prstGeom>
          <a:solidFill>
            <a:srgbClr val="FFFD77"/>
          </a:solidFill>
        </p:spPr>
        <p:txBody>
          <a:bodyPr wrap="square">
            <a:spAutoFit/>
          </a:bodyPr>
          <a:lstStyle/>
          <a:p>
            <a:pPr marL="320040" lvl="1" indent="0">
              <a:buFontTx/>
              <a:buChar char="-"/>
            </a:pPr>
            <a:r>
              <a:rPr lang="en-US" sz="3200" dirty="0">
                <a:latin typeface="CordiaUPC" pitchFamily="34" charset="-34"/>
                <a:cs typeface="CordiaUPC" pitchFamily="34" charset="-34"/>
              </a:rPr>
              <a:t>Resume needs to impress the hiring manager enough to get the interview </a:t>
            </a:r>
          </a:p>
        </p:txBody>
      </p:sp>
    </p:spTree>
    <p:extLst>
      <p:ext uri="{BB962C8B-B14F-4D97-AF65-F5344CB8AC3E}">
        <p14:creationId xmlns:p14="http://schemas.microsoft.com/office/powerpoint/2010/main" val="7266636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22</a:t>
            </a:fld>
            <a:endParaRPr lang="en-US" sz="1600" dirty="0">
              <a:latin typeface="CordiaUPC" pitchFamily="34" charset="-34"/>
              <a:cs typeface="CordiaUPC" pitchFamily="34" charset="-34"/>
            </a:endParaRPr>
          </a:p>
        </p:txBody>
      </p:sp>
      <p:pic>
        <p:nvPicPr>
          <p:cNvPr id="1026" name="Picture 2" descr="http://wac.4728.edgecastcdn.net/004728/images/application-starbucks.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52400"/>
            <a:ext cx="6248400" cy="6996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728133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Interview</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23</a:t>
            </a:fld>
            <a:endParaRPr lang="en-US" sz="1600" dirty="0">
              <a:latin typeface="CordiaUPC" pitchFamily="34" charset="-34"/>
              <a:cs typeface="CordiaUPC" pitchFamily="34" charset="-34"/>
            </a:endParaRPr>
          </a:p>
        </p:txBody>
      </p:sp>
      <p:sp>
        <p:nvSpPr>
          <p:cNvPr id="8" name="Inhaltsplatzhalter 2"/>
          <p:cNvSpPr txBox="1">
            <a:spLocks/>
          </p:cNvSpPr>
          <p:nvPr/>
        </p:nvSpPr>
        <p:spPr>
          <a:xfrm>
            <a:off x="568656" y="1727200"/>
            <a:ext cx="8153400" cy="44958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r>
              <a:rPr lang="en-US" dirty="0" smtClean="0">
                <a:latin typeface="Cordia New" pitchFamily="34" charset="-34"/>
                <a:cs typeface="Cordia New" pitchFamily="34" charset="-34"/>
              </a:rPr>
              <a:t>2nd phase of selection</a:t>
            </a:r>
          </a:p>
          <a:p>
            <a:r>
              <a:rPr lang="en-US" dirty="0" smtClean="0">
                <a:latin typeface="Cordia New" pitchFamily="34" charset="-34"/>
                <a:cs typeface="Cordia New" pitchFamily="34" charset="-34"/>
              </a:rPr>
              <a:t>Detailed information on candidate (applicant)</a:t>
            </a:r>
          </a:p>
          <a:p>
            <a:r>
              <a:rPr lang="en-US" dirty="0" smtClean="0">
                <a:latin typeface="Cordia New" pitchFamily="34" charset="-34"/>
                <a:cs typeface="Cordia New" pitchFamily="34" charset="-34"/>
              </a:rPr>
              <a:t>Attitudes toward job </a:t>
            </a:r>
          </a:p>
          <a:p>
            <a:pPr lvl="1"/>
            <a:r>
              <a:rPr lang="en-US" dirty="0" smtClean="0">
                <a:latin typeface="Cordia New" pitchFamily="34" charset="-34"/>
                <a:cs typeface="Cordia New" pitchFamily="34" charset="-34"/>
              </a:rPr>
              <a:t>Do employees seen to get along and work well in teams?</a:t>
            </a:r>
          </a:p>
          <a:p>
            <a:pPr lvl="1"/>
            <a:r>
              <a:rPr lang="en-US" dirty="0" smtClean="0">
                <a:latin typeface="Cordia New" pitchFamily="34" charset="-34"/>
                <a:cs typeface="Cordia New" pitchFamily="34" charset="-34"/>
              </a:rPr>
              <a:t>Are employees happy, tense or overworked?</a:t>
            </a:r>
          </a:p>
          <a:p>
            <a:pPr lvl="1"/>
            <a:r>
              <a:rPr lang="en-US" dirty="0" smtClean="0">
                <a:latin typeface="Cordia New" pitchFamily="34" charset="-34"/>
                <a:cs typeface="Cordia New" pitchFamily="34" charset="-34"/>
              </a:rPr>
              <a:t>Are employees enthusiastic and excited about their work?</a:t>
            </a:r>
          </a:p>
          <a:p>
            <a:pPr lvl="1"/>
            <a:r>
              <a:rPr lang="en-US" dirty="0" smtClean="0">
                <a:latin typeface="Cordia New" pitchFamily="34" charset="-34"/>
                <a:cs typeface="Cordia New" pitchFamily="34" charset="-34"/>
              </a:rPr>
              <a:t>Are employees suite to organizational culture?</a:t>
            </a:r>
          </a:p>
          <a:p>
            <a:pPr>
              <a:buFont typeface="Wingdings"/>
              <a:buNone/>
            </a:pPr>
            <a:endParaRPr lang="en-US" dirty="0">
              <a:latin typeface="Cordia New" pitchFamily="34" charset="-34"/>
              <a:cs typeface="Cordia New" pitchFamily="34" charset="-34"/>
            </a:endParaRPr>
          </a:p>
        </p:txBody>
      </p:sp>
      <p:pic>
        <p:nvPicPr>
          <p:cNvPr id="9" name="Picture 2"/>
          <p:cNvPicPr>
            <a:picLocks noChangeAspect="1" noChangeArrowheads="1"/>
          </p:cNvPicPr>
          <p:nvPr/>
        </p:nvPicPr>
        <p:blipFill>
          <a:blip r:embed="rId3" cstate="print"/>
          <a:srcRect/>
          <a:stretch>
            <a:fillRect/>
          </a:stretch>
        </p:blipFill>
        <p:spPr bwMode="auto">
          <a:xfrm>
            <a:off x="6186780" y="685800"/>
            <a:ext cx="3124200" cy="2082800"/>
          </a:xfrm>
          <a:prstGeom prst="rect">
            <a:avLst/>
          </a:prstGeom>
          <a:noFill/>
          <a:ln w="9525">
            <a:noFill/>
            <a:miter lim="800000"/>
            <a:headEnd/>
            <a:tailEnd/>
          </a:ln>
        </p:spPr>
      </p:pic>
    </p:spTree>
    <p:extLst>
      <p:ext uri="{BB962C8B-B14F-4D97-AF65-F5344CB8AC3E}">
        <p14:creationId xmlns:p14="http://schemas.microsoft.com/office/powerpoint/2010/main" val="7266636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solidFill>
                  <a:schemeClr val="accent2">
                    <a:lumMod val="75000"/>
                  </a:schemeClr>
                </a:solidFill>
                <a:latin typeface="Cordia New" pitchFamily="34" charset="-34"/>
                <a:cs typeface="Cordia New" pitchFamily="34" charset="-34"/>
              </a:rPr>
              <a:t>Top 10 Interview Questions</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24</a:t>
            </a:fld>
            <a:endParaRPr lang="en-US" sz="1600" dirty="0">
              <a:latin typeface="CordiaUPC" pitchFamily="34" charset="-34"/>
              <a:cs typeface="CordiaUPC" pitchFamily="34" charset="-34"/>
            </a:endParaRPr>
          </a:p>
        </p:txBody>
      </p:sp>
      <p:pic>
        <p:nvPicPr>
          <p:cNvPr id="8" name="Picture 6"/>
          <p:cNvPicPr>
            <a:picLocks noChangeAspect="1" noChangeArrowheads="1"/>
          </p:cNvPicPr>
          <p:nvPr/>
        </p:nvPicPr>
        <p:blipFill>
          <a:blip r:embed="rId4" cstate="print"/>
          <a:srcRect/>
          <a:stretch>
            <a:fillRect/>
          </a:stretch>
        </p:blipFill>
        <p:spPr bwMode="auto">
          <a:xfrm>
            <a:off x="685800" y="1905000"/>
            <a:ext cx="7467600" cy="3189288"/>
          </a:xfrm>
          <a:prstGeom prst="rect">
            <a:avLst/>
          </a:prstGeom>
          <a:noFill/>
          <a:ln w="9525">
            <a:solidFill>
              <a:schemeClr val="accent2">
                <a:lumMod val="50000"/>
              </a:schemeClr>
            </a:solidFill>
            <a:miter lim="800000"/>
            <a:headEnd/>
            <a:tailEnd/>
          </a:ln>
          <a:effectLst/>
        </p:spPr>
      </p:pic>
    </p:spTree>
    <p:extLst>
      <p:ext uri="{BB962C8B-B14F-4D97-AF65-F5344CB8AC3E}">
        <p14:creationId xmlns:p14="http://schemas.microsoft.com/office/powerpoint/2010/main" val="31191538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Interview Brainteasers</a:t>
            </a:r>
          </a:p>
        </p:txBody>
      </p:sp>
      <p:sp>
        <p:nvSpPr>
          <p:cNvPr id="3" name="Inhaltsplatzhalter 2"/>
          <p:cNvSpPr>
            <a:spLocks noGrp="1"/>
          </p:cNvSpPr>
          <p:nvPr>
            <p:ph sz="quarter" idx="1"/>
          </p:nvPr>
        </p:nvSpPr>
        <p:spPr/>
        <p:txBody>
          <a:bodyPr>
            <a:normAutofit fontScale="92500"/>
          </a:bodyPr>
          <a:lstStyle/>
          <a:p>
            <a:pPr marL="320040" lvl="1" indent="0">
              <a:buNone/>
            </a:pPr>
            <a:r>
              <a:rPr lang="en-US" sz="3200" dirty="0">
                <a:latin typeface="CordiaUPC" pitchFamily="34" charset="-34"/>
                <a:cs typeface="CordiaUPC" pitchFamily="34" charset="-34"/>
              </a:rPr>
              <a:t>How would you answer the following questions in a job interview? </a:t>
            </a:r>
          </a:p>
          <a:p>
            <a:pPr marL="834390" lvl="1" indent="-514350">
              <a:buAutoNum type="arabicPeriod"/>
            </a:pPr>
            <a:r>
              <a:rPr lang="en-US" sz="3500" dirty="0">
                <a:latin typeface="CordiaUPC" pitchFamily="34" charset="-34"/>
                <a:cs typeface="CordiaUPC" pitchFamily="34" charset="-34"/>
              </a:rPr>
              <a:t>How would you weight a jet plane without using scales?</a:t>
            </a:r>
          </a:p>
          <a:p>
            <a:pPr marL="834390" lvl="1" indent="-514350">
              <a:buAutoNum type="arabicPeriod"/>
            </a:pPr>
            <a:r>
              <a:rPr lang="en-US" sz="3500" dirty="0">
                <a:latin typeface="CordiaUPC" pitchFamily="34" charset="-34"/>
                <a:cs typeface="CordiaUPC" pitchFamily="34" charset="-34"/>
              </a:rPr>
              <a:t>Why are manhole coves round? </a:t>
            </a:r>
          </a:p>
          <a:p>
            <a:pPr marL="834390" lvl="1" indent="-514350">
              <a:buAutoNum type="arabicPeriod"/>
            </a:pPr>
            <a:r>
              <a:rPr lang="en-US" sz="3500" dirty="0">
                <a:latin typeface="CordiaUPC" pitchFamily="34" charset="-34"/>
                <a:cs typeface="CordiaUPC" pitchFamily="34" charset="-34"/>
              </a:rPr>
              <a:t>How many golf balls can fit inside a standard school bus?</a:t>
            </a:r>
          </a:p>
          <a:p>
            <a:pPr marL="834390" lvl="1" indent="-514350">
              <a:buAutoNum type="arabicPeriod"/>
            </a:pPr>
            <a:r>
              <a:rPr lang="en-US" sz="3500" dirty="0" smtClean="0">
                <a:latin typeface="CordiaUPC" pitchFamily="34" charset="-34"/>
                <a:cs typeface="CordiaUPC" pitchFamily="34" charset="-34"/>
              </a:rPr>
              <a:t>How many times heavier than a mouse is an elephant?.</a:t>
            </a:r>
          </a:p>
          <a:p>
            <a:pPr marL="834390" lvl="1" indent="-514350">
              <a:buAutoNum type="arabicPeriod"/>
            </a:pPr>
            <a:r>
              <a:rPr lang="en-US" sz="3500" dirty="0" smtClean="0">
                <a:latin typeface="CordiaUPC" pitchFamily="34" charset="-34"/>
                <a:cs typeface="CordiaUPC" pitchFamily="34" charset="-34"/>
              </a:rPr>
              <a:t>How </a:t>
            </a:r>
            <a:r>
              <a:rPr lang="en-US" sz="3500" dirty="0">
                <a:latin typeface="CordiaUPC" pitchFamily="34" charset="-34"/>
                <a:cs typeface="CordiaUPC" pitchFamily="34" charset="-34"/>
              </a:rPr>
              <a:t>many Christmas’s gift a Santa clause has to give on Christmas Day?</a:t>
            </a:r>
          </a:p>
          <a:p>
            <a:pPr marL="834390" lvl="1" indent="-514350">
              <a:buAutoNum type="arabicPeriod"/>
            </a:pPr>
            <a:r>
              <a:rPr lang="en-US" sz="3500" dirty="0" smtClean="0">
                <a:latin typeface="CordiaUPC" pitchFamily="34" charset="-34"/>
                <a:cs typeface="CordiaUPC" pitchFamily="34" charset="-34"/>
              </a:rPr>
              <a:t>How </a:t>
            </a:r>
            <a:r>
              <a:rPr lang="en-US" sz="3500" dirty="0">
                <a:latin typeface="CordiaUPC" pitchFamily="34" charset="-34"/>
                <a:cs typeface="CordiaUPC" pitchFamily="34" charset="-34"/>
              </a:rPr>
              <a:t>many shoes have you had in your life?</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11915385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latin typeface="Cordia New" pitchFamily="34" charset="-34"/>
                <a:cs typeface="Cordia New" pitchFamily="34" charset="-34"/>
              </a:rPr>
              <a:t>Top 10 Mistakes Made in Interviewing</a:t>
            </a:r>
          </a:p>
        </p:txBody>
      </p:sp>
      <p:sp>
        <p:nvSpPr>
          <p:cNvPr id="3" name="Inhaltsplatzhalter 2"/>
          <p:cNvSpPr>
            <a:spLocks noGrp="1"/>
          </p:cNvSpPr>
          <p:nvPr>
            <p:ph sz="quarter" idx="1"/>
          </p:nvPr>
        </p:nvSpPr>
        <p:spPr/>
        <p:txBody>
          <a:bodyPr>
            <a:normAutofit fontScale="92500" lnSpcReduction="20000"/>
          </a:bodyPr>
          <a:lstStyle/>
          <a:p>
            <a:pPr marL="0" indent="0" fontAlgn="t">
              <a:buNone/>
            </a:pPr>
            <a:r>
              <a:rPr lang="en-US" dirty="0" smtClean="0">
                <a:latin typeface="Cordia New" pitchFamily="34" charset="-34"/>
                <a:cs typeface="Cordia New" pitchFamily="34" charset="-34"/>
              </a:rPr>
              <a:t>1</a:t>
            </a:r>
            <a:r>
              <a:rPr lang="en-US" dirty="0">
                <a:latin typeface="Cordia New" pitchFamily="34" charset="-34"/>
                <a:cs typeface="Cordia New" pitchFamily="34" charset="-34"/>
              </a:rPr>
              <a:t>.  Not taking the interview seriously</a:t>
            </a:r>
            <a:endParaRPr lang="en-GB" dirty="0">
              <a:latin typeface="Cordia New" pitchFamily="34" charset="-34"/>
              <a:cs typeface="Cordia New" pitchFamily="34" charset="-34"/>
            </a:endParaRPr>
          </a:p>
          <a:p>
            <a:pPr marL="0" indent="0" fontAlgn="t">
              <a:buNone/>
            </a:pPr>
            <a:r>
              <a:rPr lang="en-US" dirty="0">
                <a:latin typeface="Cordia New" pitchFamily="34" charset="-34"/>
                <a:cs typeface="Cordia New" pitchFamily="34" charset="-34"/>
              </a:rPr>
              <a:t>2.  Not dressing appropriately (dressing down)</a:t>
            </a:r>
            <a:endParaRPr lang="en-GB" dirty="0">
              <a:latin typeface="Cordia New" pitchFamily="34" charset="-34"/>
              <a:cs typeface="Cordia New" pitchFamily="34" charset="-34"/>
            </a:endParaRPr>
          </a:p>
          <a:p>
            <a:pPr marL="0" indent="0" fontAlgn="t">
              <a:buNone/>
            </a:pPr>
            <a:r>
              <a:rPr lang="en-US" dirty="0">
                <a:latin typeface="Cordia New" pitchFamily="34" charset="-34"/>
                <a:cs typeface="Cordia New" pitchFamily="34" charset="-34"/>
              </a:rPr>
              <a:t>3.  Not appropriately discussing experience and education</a:t>
            </a:r>
            <a:endParaRPr lang="en-GB" dirty="0">
              <a:latin typeface="Cordia New" pitchFamily="34" charset="-34"/>
              <a:cs typeface="Cordia New" pitchFamily="34" charset="-34"/>
            </a:endParaRPr>
          </a:p>
          <a:p>
            <a:pPr marL="0" indent="0" fontAlgn="t">
              <a:buNone/>
            </a:pPr>
            <a:r>
              <a:rPr lang="en-US" dirty="0">
                <a:latin typeface="Cordia New" pitchFamily="34" charset="-34"/>
                <a:cs typeface="Cordia New" pitchFamily="34" charset="-34"/>
              </a:rPr>
              <a:t>4.  Being too modest about one’s accomplishments</a:t>
            </a:r>
            <a:endParaRPr lang="en-GB" dirty="0">
              <a:latin typeface="Cordia New" pitchFamily="34" charset="-34"/>
              <a:cs typeface="Cordia New" pitchFamily="34" charset="-34"/>
            </a:endParaRPr>
          </a:p>
          <a:p>
            <a:pPr marL="0" indent="0" fontAlgn="t">
              <a:buNone/>
            </a:pPr>
            <a:r>
              <a:rPr lang="en-US" dirty="0">
                <a:latin typeface="Cordia New" pitchFamily="34" charset="-34"/>
                <a:cs typeface="Cordia New" pitchFamily="34" charset="-34"/>
              </a:rPr>
              <a:t>5.  Talking too much</a:t>
            </a:r>
            <a:endParaRPr lang="en-GB" dirty="0">
              <a:latin typeface="Cordia New" pitchFamily="34" charset="-34"/>
              <a:cs typeface="Cordia New" pitchFamily="34" charset="-34"/>
            </a:endParaRPr>
          </a:p>
          <a:p>
            <a:pPr marL="0" indent="0" fontAlgn="t">
              <a:buNone/>
            </a:pPr>
            <a:r>
              <a:rPr lang="en-US" dirty="0">
                <a:latin typeface="Cordia New" pitchFamily="34" charset="-34"/>
                <a:cs typeface="Cordia New" pitchFamily="34" charset="-34"/>
              </a:rPr>
              <a:t>6.  Too much concern about compensation</a:t>
            </a:r>
            <a:endParaRPr lang="en-GB" dirty="0">
              <a:latin typeface="Cordia New" pitchFamily="34" charset="-34"/>
              <a:cs typeface="Cordia New" pitchFamily="34" charset="-34"/>
            </a:endParaRPr>
          </a:p>
          <a:p>
            <a:pPr marL="0" indent="0" fontAlgn="t">
              <a:buNone/>
            </a:pPr>
            <a:r>
              <a:rPr lang="en-US" dirty="0">
                <a:latin typeface="Cordia New" pitchFamily="34" charset="-34"/>
                <a:cs typeface="Cordia New" pitchFamily="34" charset="-34"/>
              </a:rPr>
              <a:t>7.  Speaking negatively of a former employer</a:t>
            </a:r>
            <a:endParaRPr lang="en-GB" dirty="0">
              <a:latin typeface="Cordia New" pitchFamily="34" charset="-34"/>
              <a:cs typeface="Cordia New" pitchFamily="34" charset="-34"/>
            </a:endParaRPr>
          </a:p>
          <a:p>
            <a:pPr marL="0" indent="0" fontAlgn="t">
              <a:buNone/>
            </a:pPr>
            <a:r>
              <a:rPr lang="en-US" dirty="0">
                <a:latin typeface="Cordia New" pitchFamily="34" charset="-34"/>
                <a:cs typeface="Cordia New" pitchFamily="34" charset="-34"/>
              </a:rPr>
              <a:t>8.  Not asking enough or appropriate questions</a:t>
            </a:r>
            <a:endParaRPr lang="en-GB" dirty="0">
              <a:latin typeface="Cordia New" pitchFamily="34" charset="-34"/>
              <a:cs typeface="Cordia New" pitchFamily="34" charset="-34"/>
            </a:endParaRPr>
          </a:p>
          <a:p>
            <a:pPr marL="0" indent="0" fontAlgn="t">
              <a:buNone/>
            </a:pPr>
            <a:r>
              <a:rPr lang="en-US" dirty="0">
                <a:latin typeface="Cordia New" pitchFamily="34" charset="-34"/>
                <a:cs typeface="Cordia New" pitchFamily="34" charset="-34"/>
              </a:rPr>
              <a:t>9.  Not showing the proper enthusiasm level</a:t>
            </a:r>
            <a:endParaRPr lang="en-GB" dirty="0">
              <a:latin typeface="Cordia New" pitchFamily="34" charset="-34"/>
              <a:cs typeface="Cordia New" pitchFamily="34" charset="-34"/>
            </a:endParaRPr>
          </a:p>
          <a:p>
            <a:pPr marL="0" indent="0" fontAlgn="t">
              <a:buNone/>
            </a:pPr>
            <a:r>
              <a:rPr lang="en-US" dirty="0">
                <a:latin typeface="Cordia New" pitchFamily="34" charset="-34"/>
                <a:cs typeface="Cordia New" pitchFamily="34" charset="-34"/>
              </a:rPr>
              <a:t>10. Not engaging in appropriate follow-up to interview</a:t>
            </a:r>
            <a:endParaRPr lang="en-GB"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26</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11915385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Employment Tests</a:t>
            </a:r>
          </a:p>
        </p:txBody>
      </p:sp>
      <p:sp>
        <p:nvSpPr>
          <p:cNvPr id="3" name="Inhaltsplatzhalter 2"/>
          <p:cNvSpPr>
            <a:spLocks noGrp="1"/>
          </p:cNvSpPr>
          <p:nvPr>
            <p:ph sz="quarter" idx="1"/>
          </p:nvPr>
        </p:nvSpPr>
        <p:spPr/>
        <p:txBody>
          <a:bodyPr/>
          <a:lstStyle/>
          <a:p>
            <a:pPr marL="320040" lvl="1" indent="0">
              <a:buNone/>
            </a:pPr>
            <a:r>
              <a:rPr lang="en-US" sz="3200" dirty="0">
                <a:latin typeface="CordiaUPC" pitchFamily="34" charset="-34"/>
                <a:cs typeface="CordiaUPC" pitchFamily="34" charset="-34"/>
              </a:rPr>
              <a:t>Test help pick the best candidate for the position </a:t>
            </a:r>
          </a:p>
          <a:p>
            <a:pPr marL="320040" lvl="1" indent="0">
              <a:buFontTx/>
              <a:buChar char="-"/>
            </a:pPr>
            <a:r>
              <a:rPr lang="en-US" sz="3200" dirty="0">
                <a:latin typeface="CordiaUPC" pitchFamily="34" charset="-34"/>
                <a:cs typeface="CordiaUPC" pitchFamily="34" charset="-34"/>
              </a:rPr>
              <a:t> Written tests </a:t>
            </a:r>
          </a:p>
          <a:p>
            <a:pPr marL="320040" lvl="1" indent="0">
              <a:buFontTx/>
              <a:buChar char="-"/>
            </a:pPr>
            <a:r>
              <a:rPr lang="en-US" sz="3200" dirty="0">
                <a:latin typeface="CordiaUPC" pitchFamily="34" charset="-34"/>
                <a:cs typeface="CordiaUPC" pitchFamily="34" charset="-34"/>
              </a:rPr>
              <a:t> Performance </a:t>
            </a:r>
            <a:r>
              <a:rPr lang="en-US" sz="3200" dirty="0" smtClean="0">
                <a:latin typeface="CordiaUPC" pitchFamily="34" charset="-34"/>
                <a:cs typeface="CordiaUPC" pitchFamily="34" charset="-34"/>
              </a:rPr>
              <a:t>tests (work sampling, assessment center)</a:t>
            </a:r>
            <a:endParaRPr lang="en-US" sz="3200" dirty="0">
              <a:latin typeface="CordiaUPC" pitchFamily="34" charset="-34"/>
              <a:cs typeface="CordiaUPC" pitchFamily="34" charset="-34"/>
            </a:endParaRPr>
          </a:p>
          <a:p>
            <a:pPr marL="320040" lvl="1" indent="0">
              <a:buFontTx/>
              <a:buChar char="-"/>
            </a:pPr>
            <a:r>
              <a:rPr lang="en-US" sz="3200" dirty="0">
                <a:latin typeface="CordiaUPC" pitchFamily="34" charset="-34"/>
                <a:cs typeface="CordiaUPC" pitchFamily="34" charset="-34"/>
              </a:rPr>
              <a:t> Personality or personal </a:t>
            </a:r>
            <a:r>
              <a:rPr lang="en-US" sz="3200" dirty="0" smtClean="0">
                <a:latin typeface="CordiaUPC" pitchFamily="34" charset="-34"/>
                <a:cs typeface="CordiaUPC" pitchFamily="34" charset="-34"/>
              </a:rPr>
              <a:t>test</a:t>
            </a:r>
            <a:endParaRPr lang="en-US" sz="3200" dirty="0">
              <a:latin typeface="CordiaUPC" pitchFamily="34" charset="-34"/>
              <a:cs typeface="CordiaUPC" pitchFamily="34" charset="-34"/>
            </a:endParaRPr>
          </a:p>
          <a:p>
            <a:pPr>
              <a:buNone/>
            </a:pPr>
            <a:endParaRPr lang="en-US"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27</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6248400" y="3600308"/>
            <a:ext cx="2286000" cy="3257691"/>
          </a:xfrm>
          <a:prstGeom prst="rect">
            <a:avLst/>
          </a:prstGeom>
          <a:noFill/>
          <a:ln w="9525">
            <a:noFill/>
            <a:miter lim="800000"/>
            <a:headEnd/>
            <a:tailEnd/>
          </a:ln>
        </p:spPr>
      </p:pic>
    </p:spTree>
    <p:extLst>
      <p:ext uri="{BB962C8B-B14F-4D97-AF65-F5344CB8AC3E}">
        <p14:creationId xmlns:p14="http://schemas.microsoft.com/office/powerpoint/2010/main" val="311915385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b="1" dirty="0">
                <a:latin typeface="CordiaUPC" pitchFamily="34" charset="-34"/>
                <a:cs typeface="CordiaUPC" pitchFamily="34" charset="-34"/>
              </a:rPr>
              <a:t>Background Investigation and Physical Examination</a:t>
            </a:r>
          </a:p>
        </p:txBody>
      </p:sp>
      <p:sp>
        <p:nvSpPr>
          <p:cNvPr id="3" name="Inhaltsplatzhalter 2"/>
          <p:cNvSpPr>
            <a:spLocks noGrp="1"/>
          </p:cNvSpPr>
          <p:nvPr>
            <p:ph sz="quarter" idx="1"/>
          </p:nvPr>
        </p:nvSpPr>
        <p:spPr/>
        <p:txBody>
          <a:bodyPr>
            <a:normAutofit fontScale="92500" lnSpcReduction="10000"/>
          </a:bodyPr>
          <a:lstStyle/>
          <a:p>
            <a:r>
              <a:rPr lang="en-US" sz="3200" dirty="0">
                <a:latin typeface="CordiaUPC" pitchFamily="34" charset="-34"/>
                <a:cs typeface="CordiaUPC" pitchFamily="34" charset="-34"/>
              </a:rPr>
              <a:t>Background Investigations</a:t>
            </a:r>
          </a:p>
          <a:p>
            <a:pPr lvl="1"/>
            <a:r>
              <a:rPr lang="en-US" sz="2800" dirty="0">
                <a:latin typeface="CordiaUPC" pitchFamily="34" charset="-34"/>
                <a:cs typeface="CordiaUPC" pitchFamily="34" charset="-34"/>
              </a:rPr>
              <a:t>Verification of application data</a:t>
            </a:r>
          </a:p>
          <a:p>
            <a:pPr lvl="2"/>
            <a:r>
              <a:rPr lang="de-DE" sz="2500" dirty="0">
                <a:latin typeface="CordiaUPC" pitchFamily="34" charset="-34"/>
                <a:cs typeface="CordiaUPC" pitchFamily="34" charset="-34"/>
              </a:rPr>
              <a:t> </a:t>
            </a:r>
            <a:r>
              <a:rPr lang="en-US" sz="2500" dirty="0">
                <a:latin typeface="CordiaUPC" pitchFamily="34" charset="-34"/>
                <a:cs typeface="CordiaUPC" pitchFamily="34" charset="-34"/>
              </a:rPr>
              <a:t>looking up and compiling criminal records, commercial records and financial records of an individual </a:t>
            </a:r>
          </a:p>
          <a:p>
            <a:pPr lvl="2"/>
            <a:r>
              <a:rPr lang="en-US" sz="2500" dirty="0">
                <a:latin typeface="CordiaUPC" pitchFamily="34" charset="-34"/>
                <a:cs typeface="CordiaUPC" pitchFamily="34" charset="-34"/>
              </a:rPr>
              <a:t>Results of a background check typically include past employment verification, credit score, and criminal history</a:t>
            </a:r>
          </a:p>
          <a:p>
            <a:pPr lvl="1"/>
            <a:r>
              <a:rPr lang="en-US" sz="2800" dirty="0">
                <a:latin typeface="CordiaUPC" pitchFamily="34" charset="-34"/>
                <a:cs typeface="CordiaUPC" pitchFamily="34" charset="-34"/>
              </a:rPr>
              <a:t>Reference checks:</a:t>
            </a:r>
          </a:p>
          <a:p>
            <a:pPr lvl="2"/>
            <a:r>
              <a:rPr lang="en-US" sz="2400" dirty="0">
                <a:latin typeface="CordiaUPC" pitchFamily="34" charset="-34"/>
                <a:cs typeface="CordiaUPC" pitchFamily="34" charset="-34"/>
              </a:rPr>
              <a:t>Lack validity because self-selection of references ensures only positive outcomes.</a:t>
            </a:r>
          </a:p>
          <a:p>
            <a:r>
              <a:rPr lang="en-US" sz="3200" dirty="0">
                <a:latin typeface="CordiaUPC" pitchFamily="34" charset="-34"/>
                <a:cs typeface="CordiaUPC" pitchFamily="34" charset="-34"/>
              </a:rPr>
              <a:t>Physical Examinations</a:t>
            </a:r>
          </a:p>
          <a:p>
            <a:pPr lvl="1"/>
            <a:r>
              <a:rPr lang="en-US" sz="2800" dirty="0">
                <a:latin typeface="CordiaUPC" pitchFamily="34" charset="-34"/>
                <a:cs typeface="CordiaUPC" pitchFamily="34" charset="-34"/>
              </a:rPr>
              <a:t>Useful for physical requirements and for insurance purposes related to pre-existing conditions.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28</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11915385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de-DE" b="1" dirty="0" smtClean="0">
                <a:latin typeface="CordiaUPC" pitchFamily="34" charset="-34"/>
                <a:cs typeface="CordiaUPC" pitchFamily="34" charset="-34"/>
              </a:rPr>
              <a:t>Online background check</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320040" lvl="1" indent="0">
              <a:buFontTx/>
              <a:buChar char="-"/>
            </a:pPr>
            <a:r>
              <a:rPr lang="en-US" sz="3200" dirty="0" smtClean="0">
                <a:latin typeface="CordiaUPC" pitchFamily="34" charset="-34"/>
                <a:cs typeface="CordiaUPC" pitchFamily="34" charset="-34"/>
              </a:rPr>
              <a:t> Seeing </a:t>
            </a:r>
            <a:r>
              <a:rPr lang="en-US" sz="3200" dirty="0">
                <a:latin typeface="CordiaUPC" pitchFamily="34" charset="-34"/>
                <a:cs typeface="CordiaUPC" pitchFamily="34" charset="-34"/>
              </a:rPr>
              <a:t>what people has to say about him or herself on social networking sites such as Facebook, Hi5, </a:t>
            </a:r>
            <a:r>
              <a:rPr lang="en-US" sz="3200" dirty="0" err="1">
                <a:latin typeface="CordiaUPC" pitchFamily="34" charset="-34"/>
                <a:cs typeface="CordiaUPC" pitchFamily="34" charset="-34"/>
              </a:rPr>
              <a:t>StudiVZ</a:t>
            </a:r>
            <a:r>
              <a:rPr lang="en-US" sz="3200" dirty="0">
                <a:latin typeface="CordiaUPC" pitchFamily="34" charset="-34"/>
                <a:cs typeface="CordiaUPC" pitchFamily="34" charset="-34"/>
              </a:rPr>
              <a:t> (in Germany) or MySpace, </a:t>
            </a:r>
            <a:r>
              <a:rPr lang="de-DE" sz="3200" dirty="0">
                <a:latin typeface="CordiaUPC" pitchFamily="34" charset="-34"/>
                <a:cs typeface="CordiaUPC" pitchFamily="34" charset="-34"/>
              </a:rPr>
              <a:t>LinkedIn</a:t>
            </a:r>
            <a:r>
              <a:rPr lang="de-DE" sz="3200" dirty="0"/>
              <a:t> </a:t>
            </a:r>
            <a:r>
              <a:rPr lang="en-US" sz="3200" dirty="0">
                <a:latin typeface="CordiaUPC" pitchFamily="34" charset="-34"/>
                <a:cs typeface="CordiaUPC" pitchFamily="34" charset="-34"/>
              </a:rPr>
              <a:t>etc. </a:t>
            </a:r>
          </a:p>
          <a:p>
            <a:pPr marL="320040" lvl="1" indent="0">
              <a:buFontTx/>
              <a:buChar char="-"/>
            </a:pPr>
            <a:r>
              <a:rPr lang="en-US" sz="3200" dirty="0">
                <a:latin typeface="CordiaUPC" pitchFamily="34" charset="-34"/>
                <a:cs typeface="CordiaUPC" pitchFamily="34" charset="-34"/>
              </a:rPr>
              <a:t> Companies today are not only interested in a candidates‘ educational and work qualifications, but also in personal characteristic and values that fit with the organization‘s culture</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29</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2216102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a:latin typeface="CordiaUPC" pitchFamily="34" charset="-34"/>
                <a:cs typeface="CordiaUPC" pitchFamily="34" charset="-34"/>
              </a:rPr>
              <a:t>Training and development</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30</a:t>
            </a:fld>
            <a:endParaRPr lang="en-US" sz="1600" dirty="0">
              <a:latin typeface="CordiaUPC" pitchFamily="34" charset="-34"/>
              <a:cs typeface="CordiaUPC" pitchFamily="34" charset="-34"/>
            </a:endParaRPr>
          </a:p>
        </p:txBody>
      </p:sp>
      <p:sp>
        <p:nvSpPr>
          <p:cNvPr id="9" name="Inhaltsplatzhalter 2"/>
          <p:cNvSpPr txBox="1">
            <a:spLocks/>
          </p:cNvSpPr>
          <p:nvPr/>
        </p:nvSpPr>
        <p:spPr>
          <a:xfrm>
            <a:off x="533400" y="3048000"/>
            <a:ext cx="8153400" cy="39624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320040" lvl="1" indent="0">
              <a:buFont typeface="Wingdings 2"/>
              <a:buNone/>
            </a:pPr>
            <a:r>
              <a:rPr lang="en-US" sz="2800" dirty="0" smtClean="0">
                <a:latin typeface="CordiaUPC" pitchFamily="34" charset="-34"/>
                <a:cs typeface="CordiaUPC" pitchFamily="34" charset="-34"/>
              </a:rPr>
              <a:t>Type of training:</a:t>
            </a:r>
          </a:p>
          <a:p>
            <a:pPr marL="320040" lvl="1" indent="0">
              <a:buFontTx/>
              <a:buChar char="-"/>
            </a:pPr>
            <a:r>
              <a:rPr lang="en-US" sz="2800" dirty="0" smtClean="0">
                <a:latin typeface="CordiaUPC" pitchFamily="34" charset="-34"/>
                <a:cs typeface="CordiaUPC" pitchFamily="34" charset="-34"/>
              </a:rPr>
              <a:t> </a:t>
            </a:r>
            <a:r>
              <a:rPr lang="en-US" sz="2800" b="1" dirty="0" smtClean="0">
                <a:latin typeface="CordiaUPC" pitchFamily="34" charset="-34"/>
                <a:cs typeface="CordiaUPC" pitchFamily="34" charset="-34"/>
              </a:rPr>
              <a:t>General training</a:t>
            </a:r>
            <a:r>
              <a:rPr lang="en-US" sz="2800" dirty="0" smtClean="0">
                <a:latin typeface="CordiaUPC" pitchFamily="34" charset="-34"/>
                <a:cs typeface="CordiaUPC" pitchFamily="34" charset="-34"/>
              </a:rPr>
              <a:t>: Communication skills, computer system application and programming, customer service, executive development, management skills and development, supervisory skills, technological skills and knowledge</a:t>
            </a:r>
          </a:p>
          <a:p>
            <a:pPr marL="320040" lvl="1" indent="0">
              <a:buFontTx/>
              <a:buChar char="-"/>
            </a:pPr>
            <a:r>
              <a:rPr lang="en-US" sz="2800" dirty="0" smtClean="0">
                <a:latin typeface="CordiaUPC" pitchFamily="34" charset="-34"/>
                <a:cs typeface="CordiaUPC" pitchFamily="34" charset="-34"/>
              </a:rPr>
              <a:t> </a:t>
            </a:r>
            <a:r>
              <a:rPr lang="en-US" sz="2800" b="1" dirty="0" smtClean="0">
                <a:latin typeface="CordiaUPC" pitchFamily="34" charset="-34"/>
                <a:cs typeface="CordiaUPC" pitchFamily="34" charset="-34"/>
              </a:rPr>
              <a:t>Specific training</a:t>
            </a:r>
            <a:r>
              <a:rPr lang="en-US" sz="2800" dirty="0" smtClean="0">
                <a:latin typeface="CordiaUPC" pitchFamily="34" charset="-34"/>
                <a:cs typeface="CordiaUPC" pitchFamily="34" charset="-34"/>
              </a:rPr>
              <a:t>: Basic life-work skills, creativity, customer education, diversity/ cultural awareness, managing change, leadership, public speaking, presentation skills, team building etc. </a:t>
            </a:r>
            <a:endParaRPr lang="en-US" sz="3600" dirty="0" smtClean="0">
              <a:latin typeface="CordiaUPC" pitchFamily="34" charset="-34"/>
              <a:cs typeface="CordiaUPC" pitchFamily="34" charset="-34"/>
            </a:endParaRPr>
          </a:p>
          <a:p>
            <a:pPr>
              <a:buFont typeface="Wingdings"/>
              <a:buNone/>
            </a:pPr>
            <a:endParaRPr lang="en-US" dirty="0">
              <a:latin typeface="Cordia New" pitchFamily="34" charset="-34"/>
              <a:cs typeface="Cordia New" pitchFamily="34" charset="-34"/>
            </a:endParaRPr>
          </a:p>
        </p:txBody>
      </p:sp>
      <p:sp>
        <p:nvSpPr>
          <p:cNvPr id="10" name="Rechteck 7"/>
          <p:cNvSpPr/>
          <p:nvPr/>
        </p:nvSpPr>
        <p:spPr>
          <a:xfrm>
            <a:off x="609600" y="1600200"/>
            <a:ext cx="8153400" cy="1447800"/>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58738" lvl="1">
              <a:buNone/>
            </a:pPr>
            <a:r>
              <a:rPr lang="en-US" sz="2800" b="1" dirty="0" smtClean="0">
                <a:solidFill>
                  <a:schemeClr val="tx1"/>
                </a:solidFill>
                <a:latin typeface="CordiaUPC" pitchFamily="34" charset="-34"/>
                <a:cs typeface="CordiaUPC" pitchFamily="34" charset="-34"/>
              </a:rPr>
              <a:t>Training</a:t>
            </a:r>
            <a:r>
              <a:rPr lang="en-US" sz="2800" dirty="0" smtClean="0">
                <a:solidFill>
                  <a:schemeClr val="tx1"/>
                </a:solidFill>
                <a:latin typeface="CordiaUPC" pitchFamily="34" charset="-34"/>
                <a:cs typeface="CordiaUPC" pitchFamily="34" charset="-34"/>
              </a:rPr>
              <a:t>: teaching lower-level employees how to perform their present job</a:t>
            </a:r>
          </a:p>
          <a:p>
            <a:pPr marL="58738" lvl="1">
              <a:buNone/>
            </a:pPr>
            <a:r>
              <a:rPr lang="en-US" sz="2800" b="1" dirty="0" smtClean="0">
                <a:solidFill>
                  <a:schemeClr val="tx1"/>
                </a:solidFill>
                <a:latin typeface="CordiaUPC" pitchFamily="34" charset="-34"/>
                <a:cs typeface="CordiaUPC" pitchFamily="34" charset="-34"/>
              </a:rPr>
              <a:t>Developing</a:t>
            </a:r>
            <a:r>
              <a:rPr lang="en-US" sz="2800" dirty="0" smtClean="0">
                <a:solidFill>
                  <a:schemeClr val="tx1"/>
                </a:solidFill>
                <a:latin typeface="CordiaUPC" pitchFamily="34" charset="-34"/>
                <a:cs typeface="CordiaUPC" pitchFamily="34" charset="-34"/>
              </a:rPr>
              <a:t>: teaching managers and professional employees broad skills needed for their present and future jobs</a:t>
            </a:r>
          </a:p>
        </p:txBody>
      </p:sp>
    </p:spTree>
    <p:extLst>
      <p:ext uri="{BB962C8B-B14F-4D97-AF65-F5344CB8AC3E}">
        <p14:creationId xmlns:p14="http://schemas.microsoft.com/office/powerpoint/2010/main" val="357647414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a:latin typeface="CordiaUPC" pitchFamily="34" charset="-34"/>
                <a:cs typeface="CordiaUPC" pitchFamily="34" charset="-34"/>
              </a:rPr>
              <a:t>Training Methods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31</a:t>
            </a:fld>
            <a:endParaRPr lang="en-US" sz="1600" dirty="0">
              <a:latin typeface="CordiaUPC" pitchFamily="34" charset="-34"/>
              <a:cs typeface="CordiaUPC" pitchFamily="34" charset="-34"/>
            </a:endParaRPr>
          </a:p>
        </p:txBody>
      </p:sp>
      <p:sp>
        <p:nvSpPr>
          <p:cNvPr id="8" name="Inhaltsplatzhalter 2"/>
          <p:cNvSpPr>
            <a:spLocks noGrp="1"/>
          </p:cNvSpPr>
          <p:nvPr>
            <p:ph sz="quarter" idx="1"/>
          </p:nvPr>
        </p:nvSpPr>
        <p:spPr/>
        <p:txBody>
          <a:bodyPr>
            <a:normAutofit fontScale="85000" lnSpcReduction="20000"/>
          </a:bodyPr>
          <a:lstStyle/>
          <a:p>
            <a:pPr marL="115888" lvl="1" indent="0">
              <a:buNone/>
              <a:tabLst>
                <a:tab pos="115888" algn="l"/>
              </a:tabLst>
            </a:pPr>
            <a:r>
              <a:rPr lang="en-US" sz="3200" dirty="0" smtClean="0">
                <a:solidFill>
                  <a:srgbClr val="C00000"/>
                </a:solidFill>
                <a:latin typeface="CordiaUPC" pitchFamily="34" charset="-34"/>
                <a:cs typeface="CordiaUPC" pitchFamily="34" charset="-34"/>
              </a:rPr>
              <a:t>On-the-job</a:t>
            </a:r>
            <a:r>
              <a:rPr lang="en-US" sz="3200" dirty="0" smtClean="0">
                <a:latin typeface="CordiaUPC" pitchFamily="34" charset="-34"/>
                <a:cs typeface="CordiaUPC" pitchFamily="34" charset="-34"/>
              </a:rPr>
              <a:t>: Employee learn how to do tasks simply by performing them, usually after an initial introduction to the task</a:t>
            </a:r>
          </a:p>
          <a:p>
            <a:pPr marL="115888" lvl="1" indent="0">
              <a:buNone/>
              <a:tabLst>
                <a:tab pos="115888" algn="l"/>
              </a:tabLst>
            </a:pPr>
            <a:r>
              <a:rPr lang="en-US" sz="3200" dirty="0" smtClean="0">
                <a:solidFill>
                  <a:srgbClr val="C00000"/>
                </a:solidFill>
                <a:latin typeface="CordiaUPC" pitchFamily="34" charset="-34"/>
                <a:cs typeface="CordiaUPC" pitchFamily="34" charset="-34"/>
              </a:rPr>
              <a:t>Job rotation</a:t>
            </a:r>
            <a:r>
              <a:rPr lang="en-US" sz="3200" dirty="0" smtClean="0">
                <a:latin typeface="CordiaUPC" pitchFamily="34" charset="-34"/>
                <a:cs typeface="CordiaUPC" pitchFamily="34" charset="-34"/>
              </a:rPr>
              <a:t>: Employees work at different jobs in a particular area, getting exposure to a variety of tasks</a:t>
            </a:r>
          </a:p>
          <a:p>
            <a:pPr marL="115888" lvl="1" indent="0">
              <a:buNone/>
              <a:tabLst>
                <a:tab pos="115888" algn="l"/>
              </a:tabLst>
            </a:pPr>
            <a:r>
              <a:rPr lang="en-US" sz="3200" dirty="0" smtClean="0">
                <a:solidFill>
                  <a:srgbClr val="C00000"/>
                </a:solidFill>
                <a:latin typeface="CordiaUPC" pitchFamily="34" charset="-34"/>
                <a:cs typeface="CordiaUPC" pitchFamily="34" charset="-34"/>
              </a:rPr>
              <a:t>Mentoring and Coaching</a:t>
            </a:r>
            <a:r>
              <a:rPr lang="en-US" sz="3200" dirty="0" smtClean="0">
                <a:latin typeface="CordiaUPC" pitchFamily="34" charset="-34"/>
                <a:cs typeface="CordiaUPC" pitchFamily="34" charset="-34"/>
              </a:rPr>
              <a:t>: Employees work with an experience worker who provides information, support and encouragement</a:t>
            </a:r>
          </a:p>
          <a:p>
            <a:pPr marL="115888" lvl="1" indent="0">
              <a:buNone/>
              <a:tabLst>
                <a:tab pos="115888" algn="l"/>
              </a:tabLst>
            </a:pPr>
            <a:r>
              <a:rPr lang="en-US" sz="3200" dirty="0" smtClean="0">
                <a:solidFill>
                  <a:srgbClr val="C00000"/>
                </a:solidFill>
                <a:latin typeface="CordiaUPC" pitchFamily="34" charset="-34"/>
                <a:cs typeface="CordiaUPC" pitchFamily="34" charset="-34"/>
              </a:rPr>
              <a:t>Experimental Exercise</a:t>
            </a:r>
            <a:r>
              <a:rPr lang="en-US" sz="3200" dirty="0" smtClean="0">
                <a:latin typeface="CordiaUPC" pitchFamily="34" charset="-34"/>
                <a:cs typeface="CordiaUPC" pitchFamily="34" charset="-34"/>
              </a:rPr>
              <a:t>: Employee participate in role playing, simulations or other face to face types of training</a:t>
            </a:r>
          </a:p>
          <a:p>
            <a:pPr marL="115888" lvl="1" indent="0">
              <a:buNone/>
              <a:tabLst>
                <a:tab pos="115888" algn="l"/>
              </a:tabLst>
            </a:pPr>
            <a:r>
              <a:rPr lang="en-US" sz="3200" dirty="0" smtClean="0">
                <a:solidFill>
                  <a:srgbClr val="C00000"/>
                </a:solidFill>
                <a:latin typeface="CordiaUPC" pitchFamily="34" charset="-34"/>
                <a:cs typeface="CordiaUPC" pitchFamily="34" charset="-34"/>
              </a:rPr>
              <a:t>Workbooks/ Manuals</a:t>
            </a:r>
            <a:r>
              <a:rPr lang="en-US" sz="3200" dirty="0" smtClean="0">
                <a:latin typeface="CordiaUPC" pitchFamily="34" charset="-34"/>
                <a:cs typeface="CordiaUPC" pitchFamily="34" charset="-34"/>
              </a:rPr>
              <a:t>: Employees refer to training workbooks or manuals for information</a:t>
            </a:r>
          </a:p>
          <a:p>
            <a:pPr marL="115888" lvl="1" indent="0">
              <a:buNone/>
              <a:tabLst>
                <a:tab pos="115888" algn="l"/>
              </a:tabLst>
            </a:pPr>
            <a:r>
              <a:rPr lang="en-US" sz="3200" dirty="0" smtClean="0">
                <a:solidFill>
                  <a:srgbClr val="C00000"/>
                </a:solidFill>
                <a:latin typeface="CordiaUPC" pitchFamily="34" charset="-34"/>
                <a:cs typeface="CordiaUPC" pitchFamily="34" charset="-34"/>
              </a:rPr>
              <a:t>Classroom lectures/ Corporate University</a:t>
            </a:r>
            <a:r>
              <a:rPr lang="en-US" sz="3200" dirty="0" smtClean="0">
                <a:latin typeface="CordiaUPC" pitchFamily="34" charset="-34"/>
                <a:cs typeface="CordiaUPC" pitchFamily="34" charset="-34"/>
              </a:rPr>
              <a:t>: Employees attend lectures designed to convey specific information </a:t>
            </a:r>
          </a:p>
          <a:p>
            <a:pPr>
              <a:buNone/>
            </a:pPr>
            <a:endParaRPr lang="en-US" dirty="0">
              <a:latin typeface="Cordia New" pitchFamily="34" charset="-34"/>
              <a:cs typeface="Cordia New" pitchFamily="34" charset="-34"/>
            </a:endParaRPr>
          </a:p>
        </p:txBody>
      </p:sp>
    </p:spTree>
    <p:extLst>
      <p:ext uri="{BB962C8B-B14F-4D97-AF65-F5344CB8AC3E}">
        <p14:creationId xmlns:p14="http://schemas.microsoft.com/office/powerpoint/2010/main" val="357647414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a:latin typeface="CordiaUPC" pitchFamily="34" charset="-34"/>
                <a:cs typeface="CordiaUPC" pitchFamily="34" charset="-34"/>
              </a:rPr>
              <a:t>Performance Appraisal </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32</a:t>
            </a:fld>
            <a:endParaRPr lang="en-US" sz="1600" dirty="0">
              <a:latin typeface="CordiaUPC" pitchFamily="34" charset="-34"/>
              <a:cs typeface="CordiaUPC" pitchFamily="34" charset="-34"/>
            </a:endParaRPr>
          </a:p>
        </p:txBody>
      </p:sp>
      <p:sp>
        <p:nvSpPr>
          <p:cNvPr id="8" name="Inhaltsplatzhalter 2"/>
          <p:cNvSpPr txBox="1">
            <a:spLocks/>
          </p:cNvSpPr>
          <p:nvPr/>
        </p:nvSpPr>
        <p:spPr>
          <a:xfrm>
            <a:off x="662280" y="1617260"/>
            <a:ext cx="8153400" cy="44958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lvl="1" indent="0">
              <a:spcBef>
                <a:spcPts val="700"/>
              </a:spcBef>
              <a:buClr>
                <a:schemeClr val="accent2"/>
              </a:buClr>
              <a:buSzPct val="60000"/>
              <a:buFont typeface="Wingdings 2"/>
              <a:buNone/>
            </a:pPr>
            <a:r>
              <a:rPr lang="en-US" sz="3200" dirty="0" smtClean="0">
                <a:latin typeface="CordiaUPC" pitchFamily="34" charset="-34"/>
                <a:cs typeface="CordiaUPC" pitchFamily="34" charset="-34"/>
              </a:rPr>
              <a:t>The process of observing and evaluating an employee‘s performance, recording the assessment, identifying strengths or weakness of employees, providing feedback and determining ways to improve performance</a:t>
            </a:r>
          </a:p>
          <a:p>
            <a:pPr>
              <a:buFont typeface="Wingdings"/>
              <a:buNone/>
            </a:pPr>
            <a:endParaRPr lang="en-US" dirty="0">
              <a:latin typeface="Cordia New" pitchFamily="34" charset="-34"/>
              <a:cs typeface="Cordia New" pitchFamily="34" charset="-34"/>
            </a:endParaRPr>
          </a:p>
        </p:txBody>
      </p:sp>
      <p:pic>
        <p:nvPicPr>
          <p:cNvPr id="9" name="Picture 2"/>
          <p:cNvPicPr>
            <a:picLocks noChangeAspect="1" noChangeArrowheads="1"/>
          </p:cNvPicPr>
          <p:nvPr/>
        </p:nvPicPr>
        <p:blipFill>
          <a:blip r:embed="rId3" cstate="print"/>
          <a:srcRect/>
          <a:stretch>
            <a:fillRect/>
          </a:stretch>
        </p:blipFill>
        <p:spPr bwMode="auto">
          <a:xfrm>
            <a:off x="4516635" y="3648784"/>
            <a:ext cx="4267200" cy="3209216"/>
          </a:xfrm>
          <a:prstGeom prst="rect">
            <a:avLst/>
          </a:prstGeom>
          <a:solidFill>
            <a:srgbClr val="CCECFF"/>
          </a:solidFill>
          <a:ln w="9525">
            <a:noFill/>
            <a:miter lim="800000"/>
            <a:headEnd/>
            <a:tailEnd/>
          </a:ln>
        </p:spPr>
      </p:pic>
      <p:sp>
        <p:nvSpPr>
          <p:cNvPr id="10" name="Rechteck 8"/>
          <p:cNvSpPr/>
          <p:nvPr/>
        </p:nvSpPr>
        <p:spPr>
          <a:xfrm>
            <a:off x="910984" y="4186592"/>
            <a:ext cx="3352800" cy="2133600"/>
          </a:xfrm>
          <a:prstGeom prst="rect">
            <a:avLst/>
          </a:prstGeom>
          <a:solidFill>
            <a:srgbClr val="FFF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400" dirty="0" smtClean="0">
                <a:solidFill>
                  <a:schemeClr val="tx1"/>
                </a:solidFill>
                <a:latin typeface="CordiaUPC" pitchFamily="34" charset="-34"/>
                <a:cs typeface="CordiaUPC" pitchFamily="34" charset="-34"/>
              </a:rPr>
              <a:t>360-degree feedback: </a:t>
            </a:r>
          </a:p>
          <a:p>
            <a:r>
              <a:rPr lang="en-US" sz="2400" dirty="0" smtClean="0">
                <a:solidFill>
                  <a:schemeClr val="tx1"/>
                </a:solidFill>
                <a:latin typeface="CordiaUPC" pitchFamily="34" charset="-34"/>
                <a:cs typeface="CordiaUPC" pitchFamily="34" charset="-34"/>
              </a:rPr>
              <a:t>A process that use multiple sources to gain comprehensive perspective of one‘s performance and guide development</a:t>
            </a:r>
            <a:endParaRPr lang="en-US" sz="2400" dirty="0">
              <a:solidFill>
                <a:schemeClr val="tx1"/>
              </a:solidFill>
              <a:latin typeface="CordiaUPC" pitchFamily="34" charset="-34"/>
              <a:cs typeface="CordiaUPC" pitchFamily="34" charset="-34"/>
            </a:endParaRPr>
          </a:p>
        </p:txBody>
      </p:sp>
    </p:spTree>
    <p:extLst>
      <p:ext uri="{BB962C8B-B14F-4D97-AF65-F5344CB8AC3E}">
        <p14:creationId xmlns:p14="http://schemas.microsoft.com/office/powerpoint/2010/main" val="357647414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smtClean="0">
                <a:latin typeface="CordiaUPC" pitchFamily="34" charset="-34"/>
                <a:cs typeface="CordiaUPC" pitchFamily="34" charset="-34"/>
              </a:rPr>
              <a:t>Appraisal </a:t>
            </a:r>
            <a:r>
              <a:rPr lang="en-US" b="1" dirty="0">
                <a:latin typeface="CordiaUPC" pitchFamily="34" charset="-34"/>
                <a:cs typeface="CordiaUPC" pitchFamily="34" charset="-34"/>
              </a:rPr>
              <a:t>Methods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33</a:t>
            </a:fld>
            <a:endParaRPr lang="en-US" sz="1600" dirty="0">
              <a:latin typeface="CordiaUPC" pitchFamily="34" charset="-34"/>
              <a:cs typeface="CordiaUPC" pitchFamily="34" charset="-34"/>
            </a:endParaRPr>
          </a:p>
        </p:txBody>
      </p:sp>
      <p:sp>
        <p:nvSpPr>
          <p:cNvPr id="8" name="Inhaltsplatzhalter 2"/>
          <p:cNvSpPr>
            <a:spLocks noGrp="1"/>
          </p:cNvSpPr>
          <p:nvPr>
            <p:ph sz="quarter" idx="1"/>
          </p:nvPr>
        </p:nvSpPr>
        <p:spPr/>
        <p:txBody>
          <a:bodyPr>
            <a:normAutofit fontScale="92500"/>
          </a:bodyPr>
          <a:lstStyle/>
          <a:p>
            <a:pPr>
              <a:buFontTx/>
              <a:buChar char="-"/>
            </a:pPr>
            <a:r>
              <a:rPr lang="en-US" dirty="0" smtClean="0">
                <a:latin typeface="Cordia New" pitchFamily="34" charset="-34"/>
                <a:cs typeface="Cordia New" pitchFamily="34" charset="-34"/>
              </a:rPr>
              <a:t>Rating scale </a:t>
            </a:r>
          </a:p>
          <a:p>
            <a:pPr>
              <a:buFontTx/>
              <a:buChar char="-"/>
            </a:pPr>
            <a:r>
              <a:rPr lang="en-US" dirty="0" smtClean="0">
                <a:latin typeface="Cordia New" pitchFamily="34" charset="-34"/>
                <a:cs typeface="Cordia New" pitchFamily="34" charset="-34"/>
              </a:rPr>
              <a:t>Critical </a:t>
            </a:r>
            <a:r>
              <a:rPr lang="en-US" dirty="0">
                <a:latin typeface="Cordia New" pitchFamily="34" charset="-34"/>
                <a:cs typeface="Cordia New" pitchFamily="34" charset="-34"/>
              </a:rPr>
              <a:t>incidents - With a critical incident appraisal, the manager records examples of the employee’s effective and ineffective behavior during the time period between evaluations</a:t>
            </a:r>
            <a:endParaRPr lang="en-US" dirty="0" smtClean="0">
              <a:latin typeface="Cordia New" pitchFamily="34" charset="-34"/>
              <a:cs typeface="Cordia New" pitchFamily="34" charset="-34"/>
            </a:endParaRPr>
          </a:p>
          <a:p>
            <a:pPr>
              <a:buFontTx/>
              <a:buChar char="-"/>
            </a:pPr>
            <a:r>
              <a:rPr lang="en-US" dirty="0">
                <a:latin typeface="Cordia New" pitchFamily="34" charset="-34"/>
                <a:cs typeface="Cordia New" pitchFamily="34" charset="-34"/>
              </a:rPr>
              <a:t>Ranking - The manager will have a list of all employees and will first choose the most valuable employee and put that name at the top. Then he or she will choose the least valuable employee and put that name at the bottom of the list</a:t>
            </a:r>
            <a:endParaRPr lang="en-US" dirty="0" smtClean="0">
              <a:latin typeface="Cordia New" pitchFamily="34" charset="-34"/>
              <a:cs typeface="Cordia New" pitchFamily="34" charset="-34"/>
            </a:endParaRPr>
          </a:p>
          <a:p>
            <a:pPr>
              <a:buFontTx/>
              <a:buChar char="-"/>
            </a:pPr>
            <a:r>
              <a:rPr lang="en-US" dirty="0" smtClean="0">
                <a:latin typeface="Cordia New" pitchFamily="34" charset="-34"/>
                <a:cs typeface="Cordia New" pitchFamily="34" charset="-34"/>
              </a:rPr>
              <a:t>Behaviorally Anchored Rating Scales (BARs</a:t>
            </a:r>
            <a:r>
              <a:rPr lang="en-US" dirty="0">
                <a:latin typeface="Cordia New" pitchFamily="34" charset="-34"/>
                <a:cs typeface="Cordia New" pitchFamily="34" charset="-34"/>
              </a:rPr>
              <a:t>) - there is a specific narrative outlining what exemplifies a “good” and “poor” behavior for each category.</a:t>
            </a:r>
            <a:endParaRPr lang="en-US" dirty="0">
              <a:latin typeface="Cordia New" pitchFamily="34" charset="-34"/>
              <a:cs typeface="Cordia New" pitchFamily="34" charset="-34"/>
            </a:endParaRPr>
          </a:p>
        </p:txBody>
      </p:sp>
    </p:spTree>
    <p:extLst>
      <p:ext uri="{BB962C8B-B14F-4D97-AF65-F5344CB8AC3E}">
        <p14:creationId xmlns:p14="http://schemas.microsoft.com/office/powerpoint/2010/main" val="296425239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34</a:t>
            </a:fld>
            <a:endParaRPr lang="en-US" sz="1600" dirty="0">
              <a:latin typeface="CordiaUPC" pitchFamily="34" charset="-34"/>
              <a:cs typeface="CordiaUPC" pitchFamily="34" charset="-34"/>
            </a:endParaRPr>
          </a:p>
        </p:txBody>
      </p:sp>
      <p:pic>
        <p:nvPicPr>
          <p:cNvPr id="10" name="Picture 2" descr="http://2012books.lardbucket.org/books/beginning-management-of-human-resources/section_15/cfa94180293bf6c552dd8d5630135e3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55682" y="0"/>
            <a:ext cx="5922476" cy="8490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415473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35</a:t>
            </a:fld>
            <a:endParaRPr lang="en-US" sz="1600" dirty="0">
              <a:latin typeface="CordiaUPC" pitchFamily="34" charset="-34"/>
              <a:cs typeface="CordiaUPC" pitchFamily="34" charset="-34"/>
            </a:endParaRPr>
          </a:p>
        </p:txBody>
      </p:sp>
      <p:pic>
        <p:nvPicPr>
          <p:cNvPr id="2050" name="Picture 2" descr="http://2012books.lardbucket.org/books/beginning-management-of-human-resources/section_15/4a059f8397d28d23ccc62c44a6470cb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1600" y="142044"/>
            <a:ext cx="6460350" cy="914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26998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a:latin typeface="CordiaUPC" pitchFamily="34" charset="-34"/>
                <a:cs typeface="CordiaUPC" pitchFamily="34" charset="-34"/>
              </a:rPr>
              <a:t>Maintaining effective workforce</a:t>
            </a:r>
          </a:p>
        </p:txBody>
      </p:sp>
      <p:sp>
        <p:nvSpPr>
          <p:cNvPr id="3" name="Inhaltsplatzhalter 2"/>
          <p:cNvSpPr>
            <a:spLocks noGrp="1"/>
          </p:cNvSpPr>
          <p:nvPr>
            <p:ph sz="quarter" idx="1"/>
          </p:nvPr>
        </p:nvSpPr>
        <p:spPr/>
        <p:txBody>
          <a:bodyPr/>
          <a:lstStyle/>
          <a:p>
            <a:pPr>
              <a:buNone/>
            </a:pPr>
            <a:r>
              <a:rPr lang="en-US" sz="3200" dirty="0">
                <a:solidFill>
                  <a:schemeClr val="accent2">
                    <a:lumMod val="50000"/>
                  </a:schemeClr>
                </a:solidFill>
                <a:latin typeface="Cordia New" pitchFamily="34" charset="-34"/>
                <a:cs typeface="Cordia New" pitchFamily="34" charset="-34"/>
              </a:rPr>
              <a:t>Reasons Employees Stay in Their Current Jobs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36</a:t>
            </a:fld>
            <a:endParaRPr lang="en-US" sz="1600" dirty="0">
              <a:latin typeface="CordiaUPC" pitchFamily="34" charset="-34"/>
              <a:cs typeface="CordiaUPC" pitchFamily="34" charset="-34"/>
            </a:endParaRPr>
          </a:p>
        </p:txBody>
      </p:sp>
      <p:graphicFrame>
        <p:nvGraphicFramePr>
          <p:cNvPr id="8" name="Table 10"/>
          <p:cNvGraphicFramePr>
            <a:graphicFrameLocks noGrp="1"/>
          </p:cNvGraphicFramePr>
          <p:nvPr>
            <p:extLst>
              <p:ext uri="{D42A27DB-BD31-4B8C-83A1-F6EECF244321}">
                <p14:modId xmlns:p14="http://schemas.microsoft.com/office/powerpoint/2010/main" val="13462162"/>
              </p:ext>
            </p:extLst>
          </p:nvPr>
        </p:nvGraphicFramePr>
        <p:xfrm>
          <a:off x="2133600" y="2420208"/>
          <a:ext cx="4800600" cy="3124200"/>
        </p:xfrm>
        <a:graphic>
          <a:graphicData uri="http://schemas.openxmlformats.org/drawingml/2006/table">
            <a:tbl>
              <a:tblPr bandRow="1">
                <a:tableStyleId>{5DA37D80-6434-44D0-A028-1B22A696006F}</a:tableStyleId>
              </a:tblPr>
              <a:tblGrid>
                <a:gridCol w="3958389"/>
                <a:gridCol w="842211"/>
              </a:tblGrid>
              <a:tr h="624840">
                <a:tc>
                  <a:txBody>
                    <a:bodyPr/>
                    <a:lstStyle/>
                    <a:p>
                      <a:r>
                        <a:rPr lang="en-US" dirty="0" smtClean="0"/>
                        <a:t>Interesting</a:t>
                      </a:r>
                      <a:r>
                        <a:rPr lang="en-US" baseline="0" dirty="0" smtClean="0"/>
                        <a:t> job responsibilities</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noFill/>
                  </a:tcPr>
                </a:tc>
                <a:tc>
                  <a:txBody>
                    <a:bodyPr/>
                    <a:lstStyle/>
                    <a:p>
                      <a:r>
                        <a:rPr lang="en-US" dirty="0" smtClean="0"/>
                        <a:t>41%</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noFill/>
                  </a:tcPr>
                </a:tc>
              </a:tr>
              <a:tr h="624840">
                <a:tc>
                  <a:txBody>
                    <a:bodyPr/>
                    <a:lstStyle/>
                    <a:p>
                      <a:r>
                        <a:rPr lang="en-US" dirty="0" smtClean="0"/>
                        <a:t>Long-term potential</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tcPr>
                </a:tc>
                <a:tc>
                  <a:txBody>
                    <a:bodyPr/>
                    <a:lstStyle/>
                    <a:p>
                      <a:r>
                        <a:rPr lang="en-US" dirty="0" smtClean="0"/>
                        <a:t>31%</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tcPr>
                </a:tc>
              </a:tr>
              <a:tr h="624840">
                <a:tc>
                  <a:txBody>
                    <a:bodyPr/>
                    <a:lstStyle/>
                    <a:p>
                      <a:r>
                        <a:rPr lang="en-US" dirty="0" smtClean="0"/>
                        <a:t>Loyalty to the company</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noFill/>
                  </a:tcPr>
                </a:tc>
                <a:tc>
                  <a:txBody>
                    <a:bodyPr/>
                    <a:lstStyle/>
                    <a:p>
                      <a:r>
                        <a:rPr lang="en-US" dirty="0" smtClean="0"/>
                        <a:t>18%</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noFill/>
                  </a:tcPr>
                </a:tc>
              </a:tr>
              <a:tr h="624840">
                <a:tc>
                  <a:txBody>
                    <a:bodyPr/>
                    <a:lstStyle/>
                    <a:p>
                      <a:r>
                        <a:rPr lang="en-US" dirty="0" smtClean="0"/>
                        <a:t>Compensation</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tcPr>
                </a:tc>
                <a:tc>
                  <a:txBody>
                    <a:bodyPr/>
                    <a:lstStyle/>
                    <a:p>
                      <a:r>
                        <a:rPr lang="en-US" dirty="0" smtClean="0"/>
                        <a:t>6%</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tcPr>
                </a:tc>
              </a:tr>
              <a:tr h="624840">
                <a:tc>
                  <a:txBody>
                    <a:bodyPr/>
                    <a:lstStyle/>
                    <a:p>
                      <a:r>
                        <a:rPr lang="en-US" dirty="0" smtClean="0"/>
                        <a:t>Loyalty to manager</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noFill/>
                  </a:tcPr>
                </a:tc>
                <a:tc>
                  <a:txBody>
                    <a:bodyPr/>
                    <a:lstStyle/>
                    <a:p>
                      <a:r>
                        <a:rPr lang="en-US" dirty="0" smtClean="0"/>
                        <a:t>4%</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noFill/>
                  </a:tcPr>
                </a:tc>
              </a:tr>
            </a:tbl>
          </a:graphicData>
        </a:graphic>
      </p:graphicFrame>
      <p:sp>
        <p:nvSpPr>
          <p:cNvPr id="9" name="Textfeld 8"/>
          <p:cNvSpPr txBox="1"/>
          <p:nvPr/>
        </p:nvSpPr>
        <p:spPr>
          <a:xfrm>
            <a:off x="3124200" y="5696808"/>
            <a:ext cx="3200400" cy="381000"/>
          </a:xfrm>
          <a:prstGeom prst="rect">
            <a:avLst/>
          </a:prstGeom>
          <a:noFill/>
        </p:spPr>
        <p:txBody>
          <a:bodyPr wrap="square" rtlCol="0">
            <a:spAutoFit/>
          </a:bodyPr>
          <a:lstStyle/>
          <a:p>
            <a:r>
              <a:rPr lang="en-US" dirty="0" smtClean="0">
                <a:latin typeface="Cordia New" pitchFamily="34" charset="-34"/>
                <a:cs typeface="Cordia New" pitchFamily="34" charset="-34"/>
              </a:rPr>
              <a:t>Source: Ferrell/</a:t>
            </a:r>
            <a:r>
              <a:rPr lang="en-US" dirty="0" err="1" smtClean="0">
                <a:latin typeface="Cordia New" pitchFamily="34" charset="-34"/>
                <a:cs typeface="Cordia New" pitchFamily="34" charset="-34"/>
              </a:rPr>
              <a:t>Hirt</a:t>
            </a:r>
            <a:r>
              <a:rPr lang="en-US" dirty="0" smtClean="0">
                <a:latin typeface="Cordia New" pitchFamily="34" charset="-34"/>
                <a:cs typeface="Cordia New" pitchFamily="34" charset="-34"/>
              </a:rPr>
              <a:t>/</a:t>
            </a:r>
            <a:r>
              <a:rPr lang="en-US" dirty="0" err="1" smtClean="0">
                <a:latin typeface="Cordia New" pitchFamily="34" charset="-34"/>
                <a:cs typeface="Cordia New" pitchFamily="34" charset="-34"/>
              </a:rPr>
              <a:t>Ferell</a:t>
            </a:r>
            <a:r>
              <a:rPr lang="en-US" dirty="0" smtClean="0">
                <a:latin typeface="Cordia New" pitchFamily="34" charset="-34"/>
                <a:cs typeface="Cordia New" pitchFamily="34" charset="-34"/>
              </a:rPr>
              <a:t>, 2009, P.  334)</a:t>
            </a:r>
            <a:endParaRPr lang="en-US" dirty="0">
              <a:latin typeface="Cordia New" pitchFamily="34" charset="-34"/>
              <a:cs typeface="Cordia New" pitchFamily="34" charset="-34"/>
            </a:endParaRPr>
          </a:p>
        </p:txBody>
      </p:sp>
    </p:spTree>
    <p:extLst>
      <p:ext uri="{BB962C8B-B14F-4D97-AF65-F5344CB8AC3E}">
        <p14:creationId xmlns:p14="http://schemas.microsoft.com/office/powerpoint/2010/main" val="3576474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a:latin typeface="CordiaUPC" pitchFamily="34" charset="-34"/>
                <a:cs typeface="CordiaUPC" pitchFamily="34" charset="-34"/>
              </a:rPr>
              <a:t>Maintaining effective workforce</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37</a:t>
            </a:fld>
            <a:endParaRPr lang="en-US" sz="1600" dirty="0">
              <a:latin typeface="CordiaUPC" pitchFamily="34" charset="-34"/>
              <a:cs typeface="CordiaUPC" pitchFamily="34" charset="-34"/>
            </a:endParaRPr>
          </a:p>
        </p:txBody>
      </p:sp>
      <p:sp>
        <p:nvSpPr>
          <p:cNvPr id="8" name="Rechteck 7"/>
          <p:cNvSpPr/>
          <p:nvPr/>
        </p:nvSpPr>
        <p:spPr>
          <a:xfrm>
            <a:off x="457200" y="1905000"/>
            <a:ext cx="4267200" cy="4724400"/>
          </a:xfrm>
          <a:prstGeom prst="rect">
            <a:avLst/>
          </a:prstGeom>
          <a:solidFill>
            <a:srgbClr val="FFF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800" dirty="0" smtClean="0">
                <a:solidFill>
                  <a:schemeClr val="tx1"/>
                </a:solidFill>
                <a:latin typeface="CordiaUPC" pitchFamily="34" charset="-34"/>
                <a:cs typeface="CordiaUPC" pitchFamily="34" charset="-34"/>
              </a:rPr>
              <a:t>Direct Compensation</a:t>
            </a:r>
          </a:p>
          <a:p>
            <a:r>
              <a:rPr lang="en-US" sz="2800" b="1" dirty="0" smtClean="0">
                <a:solidFill>
                  <a:schemeClr val="tx1"/>
                </a:solidFill>
                <a:latin typeface="CordiaUPC" pitchFamily="34" charset="-34"/>
                <a:cs typeface="CordiaUPC" pitchFamily="34" charset="-34"/>
              </a:rPr>
              <a:t>Wage and salary system</a:t>
            </a:r>
          </a:p>
          <a:p>
            <a:pPr>
              <a:buFontTx/>
              <a:buChar char="-"/>
            </a:pPr>
            <a:r>
              <a:rPr lang="en-US" sz="2800" dirty="0" smtClean="0">
                <a:solidFill>
                  <a:schemeClr val="tx1"/>
                </a:solidFill>
                <a:latin typeface="CordiaUPC" pitchFamily="34" charset="-34"/>
                <a:cs typeface="CordiaUPC" pitchFamily="34" charset="-34"/>
              </a:rPr>
              <a:t>Refers to wages and salaries employees receive in exchange for performing their job</a:t>
            </a:r>
          </a:p>
          <a:p>
            <a:r>
              <a:rPr lang="en-US" sz="2800" b="1" dirty="0" smtClean="0">
                <a:solidFill>
                  <a:schemeClr val="tx1"/>
                </a:solidFill>
                <a:latin typeface="CordiaUPC" pitchFamily="34" charset="-34"/>
                <a:cs typeface="CordiaUPC" pitchFamily="34" charset="-34"/>
              </a:rPr>
              <a:t>Incentives</a:t>
            </a:r>
          </a:p>
          <a:p>
            <a:pPr>
              <a:buFontTx/>
              <a:buChar char="-"/>
            </a:pPr>
            <a:r>
              <a:rPr lang="en-US" sz="2800" dirty="0" smtClean="0">
                <a:solidFill>
                  <a:schemeClr val="tx1"/>
                </a:solidFill>
                <a:latin typeface="CordiaUPC" pitchFamily="34" charset="-34"/>
                <a:cs typeface="CordiaUPC" pitchFamily="34" charset="-34"/>
              </a:rPr>
              <a:t>Compensation beyond wage and salary used to attract, retain and motivate employee</a:t>
            </a:r>
          </a:p>
          <a:p>
            <a:pPr>
              <a:buFontTx/>
              <a:buChar char="-"/>
            </a:pPr>
            <a:r>
              <a:rPr lang="en-US" sz="2800" dirty="0" smtClean="0">
                <a:solidFill>
                  <a:schemeClr val="tx1"/>
                </a:solidFill>
                <a:latin typeface="CordiaUPC" pitchFamily="34" charset="-34"/>
                <a:cs typeface="CordiaUPC" pitchFamily="34" charset="-34"/>
              </a:rPr>
              <a:t> Bonus, commissions, profit-sharing plans, stock options.</a:t>
            </a:r>
          </a:p>
        </p:txBody>
      </p:sp>
      <p:sp>
        <p:nvSpPr>
          <p:cNvPr id="9" name="Rechteck 8"/>
          <p:cNvSpPr/>
          <p:nvPr/>
        </p:nvSpPr>
        <p:spPr>
          <a:xfrm>
            <a:off x="4876800" y="1905000"/>
            <a:ext cx="4267200" cy="4572000"/>
          </a:xfrm>
          <a:prstGeom prst="rect">
            <a:avLst/>
          </a:prstGeom>
          <a:solidFill>
            <a:srgbClr val="FFF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800" dirty="0" smtClean="0">
                <a:solidFill>
                  <a:schemeClr val="tx1"/>
                </a:solidFill>
                <a:latin typeface="CordiaUPC" pitchFamily="34" charset="-34"/>
                <a:cs typeface="CordiaUPC" pitchFamily="34" charset="-34"/>
              </a:rPr>
              <a:t>Indirect Compensation</a:t>
            </a:r>
          </a:p>
          <a:p>
            <a:r>
              <a:rPr lang="en-US" sz="2800" b="1" dirty="0" smtClean="0">
                <a:solidFill>
                  <a:schemeClr val="tx1"/>
                </a:solidFill>
                <a:latin typeface="CordiaUPC" pitchFamily="34" charset="-34"/>
                <a:cs typeface="CordiaUPC" pitchFamily="34" charset="-34"/>
              </a:rPr>
              <a:t>Benefit</a:t>
            </a:r>
          </a:p>
          <a:p>
            <a:pPr>
              <a:buFontTx/>
              <a:buChar char="-"/>
            </a:pPr>
            <a:r>
              <a:rPr lang="en-US" sz="2800" dirty="0" smtClean="0">
                <a:solidFill>
                  <a:schemeClr val="tx1"/>
                </a:solidFill>
                <a:latin typeface="CordiaUPC" pitchFamily="34" charset="-34"/>
                <a:cs typeface="CordiaUPC" pitchFamily="34" charset="-34"/>
              </a:rPr>
              <a:t>Rewards employees receives as part of their employment relationship with the organization</a:t>
            </a:r>
          </a:p>
          <a:p>
            <a:pPr marL="282575">
              <a:buFontTx/>
              <a:buChar char="-"/>
            </a:pPr>
            <a:r>
              <a:rPr lang="en-US" sz="2800" dirty="0" smtClean="0">
                <a:solidFill>
                  <a:schemeClr val="tx1"/>
                </a:solidFill>
                <a:latin typeface="CordiaUPC" pitchFamily="34" charset="-34"/>
                <a:cs typeface="CordiaUPC" pitchFamily="34" charset="-34"/>
              </a:rPr>
              <a:t>Require and voluntary security</a:t>
            </a:r>
          </a:p>
          <a:p>
            <a:pPr marL="282575">
              <a:buFontTx/>
              <a:buChar char="-"/>
            </a:pPr>
            <a:r>
              <a:rPr lang="en-US" sz="2800" dirty="0" smtClean="0">
                <a:solidFill>
                  <a:schemeClr val="tx1"/>
                </a:solidFill>
                <a:latin typeface="CordiaUPC" pitchFamily="34" charset="-34"/>
                <a:cs typeface="CordiaUPC" pitchFamily="34" charset="-34"/>
              </a:rPr>
              <a:t>Retirement</a:t>
            </a:r>
          </a:p>
          <a:p>
            <a:pPr marL="282575">
              <a:buFontTx/>
              <a:buChar char="-"/>
            </a:pPr>
            <a:r>
              <a:rPr lang="en-US" sz="2800" dirty="0" smtClean="0">
                <a:solidFill>
                  <a:schemeClr val="tx1"/>
                </a:solidFill>
                <a:latin typeface="CordiaUPC" pitchFamily="34" charset="-34"/>
                <a:cs typeface="CordiaUPC" pitchFamily="34" charset="-34"/>
              </a:rPr>
              <a:t>Time-off</a:t>
            </a:r>
          </a:p>
          <a:p>
            <a:pPr marL="282575">
              <a:buFontTx/>
              <a:buChar char="-"/>
            </a:pPr>
            <a:r>
              <a:rPr lang="en-US" sz="2800" dirty="0" smtClean="0">
                <a:solidFill>
                  <a:schemeClr val="tx1"/>
                </a:solidFill>
                <a:latin typeface="CordiaUPC" pitchFamily="34" charset="-34"/>
                <a:cs typeface="CordiaUPC" pitchFamily="34" charset="-34"/>
              </a:rPr>
              <a:t>Insurance and financial</a:t>
            </a:r>
          </a:p>
          <a:p>
            <a:pPr marL="282575">
              <a:buFontTx/>
              <a:buChar char="-"/>
            </a:pPr>
            <a:r>
              <a:rPr lang="en-US" sz="2800" dirty="0" smtClean="0">
                <a:solidFill>
                  <a:schemeClr val="tx1"/>
                </a:solidFill>
                <a:latin typeface="CordiaUPC" pitchFamily="34" charset="-34"/>
                <a:cs typeface="CordiaUPC" pitchFamily="34" charset="-34"/>
              </a:rPr>
              <a:t>Social and recreational</a:t>
            </a:r>
            <a:endParaRPr lang="en-US" sz="3200" dirty="0">
              <a:solidFill>
                <a:schemeClr val="tx1"/>
              </a:solidFill>
              <a:latin typeface="CordiaUPC" pitchFamily="34" charset="-34"/>
              <a:cs typeface="CordiaUPC" pitchFamily="34" charset="-34"/>
            </a:endParaRPr>
          </a:p>
        </p:txBody>
      </p:sp>
    </p:spTree>
    <p:extLst>
      <p:ext uri="{BB962C8B-B14F-4D97-AF65-F5344CB8AC3E}">
        <p14:creationId xmlns:p14="http://schemas.microsoft.com/office/powerpoint/2010/main" val="357647414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b="1" dirty="0">
                <a:latin typeface="CordiaUPC" pitchFamily="34" charset="-34"/>
                <a:cs typeface="CordiaUPC" pitchFamily="34" charset="-34"/>
              </a:rPr>
              <a:t>Factors that influence compensations and benefits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38</a:t>
            </a:fld>
            <a:endParaRPr lang="en-US" sz="1600" dirty="0">
              <a:latin typeface="CordiaUPC" pitchFamily="34" charset="-34"/>
              <a:cs typeface="CordiaUPC" pitchFamily="34" charset="-34"/>
            </a:endParaRPr>
          </a:p>
        </p:txBody>
      </p:sp>
      <p:pic>
        <p:nvPicPr>
          <p:cNvPr id="8" name="Picture 8"/>
          <p:cNvPicPr>
            <a:picLocks noChangeAspect="1" noChangeArrowheads="1"/>
          </p:cNvPicPr>
          <p:nvPr/>
        </p:nvPicPr>
        <p:blipFill>
          <a:blip r:embed="rId3" cstate="print"/>
          <a:srcRect/>
          <a:stretch>
            <a:fillRect/>
          </a:stretch>
        </p:blipFill>
        <p:spPr bwMode="auto">
          <a:xfrm>
            <a:off x="1106322" y="1600200"/>
            <a:ext cx="7166306" cy="4495800"/>
          </a:xfrm>
          <a:prstGeom prst="rect">
            <a:avLst/>
          </a:prstGeom>
          <a:noFill/>
          <a:ln w="9525">
            <a:noFill/>
            <a:miter lim="800000"/>
            <a:headEnd/>
            <a:tailEnd/>
          </a:ln>
          <a:effectLst/>
        </p:spPr>
      </p:pic>
    </p:spTree>
    <p:extLst>
      <p:ext uri="{BB962C8B-B14F-4D97-AF65-F5344CB8AC3E}">
        <p14:creationId xmlns:p14="http://schemas.microsoft.com/office/powerpoint/2010/main" val="3576474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a:latin typeface="CordiaUPC" pitchFamily="34" charset="-34"/>
                <a:cs typeface="CordiaUPC" pitchFamily="34" charset="-34"/>
              </a:rPr>
              <a:t>Designing Equitable Reward System</a:t>
            </a:r>
          </a:p>
        </p:txBody>
      </p:sp>
      <p:sp>
        <p:nvSpPr>
          <p:cNvPr id="3" name="Inhaltsplatzhalter 2"/>
          <p:cNvSpPr>
            <a:spLocks noGrp="1"/>
          </p:cNvSpPr>
          <p:nvPr>
            <p:ph sz="quarter" idx="1"/>
          </p:nvPr>
        </p:nvSpPr>
        <p:spPr/>
        <p:txBody>
          <a:bodyPr>
            <a:normAutofit fontScale="85000" lnSpcReduction="10000"/>
          </a:bodyPr>
          <a:lstStyle/>
          <a:p>
            <a:pPr marL="320040" lvl="1" indent="0">
              <a:buNone/>
            </a:pPr>
            <a:r>
              <a:rPr lang="en-US" sz="3200" dirty="0">
                <a:latin typeface="CordiaUPC" pitchFamily="34" charset="-34"/>
                <a:cs typeface="CordiaUPC" pitchFamily="34" charset="-34"/>
              </a:rPr>
              <a:t>Compensation designers are concern with 3 sources of fairness expectation: </a:t>
            </a:r>
          </a:p>
          <a:p>
            <a:pPr marL="320040" lvl="1" indent="0">
              <a:buNone/>
            </a:pPr>
            <a:r>
              <a:rPr lang="en-US" sz="3200" b="1" dirty="0">
                <a:latin typeface="CordiaUPC" pitchFamily="34" charset="-34"/>
                <a:cs typeface="CordiaUPC" pitchFamily="34" charset="-34"/>
              </a:rPr>
              <a:t>External Fairness</a:t>
            </a:r>
          </a:p>
          <a:p>
            <a:pPr marL="320040" lvl="1" indent="0">
              <a:buFont typeface="Wingdings" pitchFamily="2" charset="2"/>
              <a:buChar char="Ø"/>
            </a:pPr>
            <a:r>
              <a:rPr lang="en-US" sz="3200" dirty="0">
                <a:latin typeface="CordiaUPC" pitchFamily="34" charset="-34"/>
                <a:cs typeface="CordiaUPC" pitchFamily="34" charset="-34"/>
              </a:rPr>
              <a:t> Is the pay for the job fair in one organization relative to the pay for the same </a:t>
            </a:r>
            <a:r>
              <a:rPr lang="en-US" sz="3200" dirty="0" smtClean="0">
                <a:latin typeface="CordiaUPC" pitchFamily="34" charset="-34"/>
                <a:cs typeface="CordiaUPC" pitchFamily="34" charset="-34"/>
              </a:rPr>
              <a:t>job in </a:t>
            </a:r>
            <a:r>
              <a:rPr lang="en-US" sz="3200" dirty="0">
                <a:latin typeface="CordiaUPC" pitchFamily="34" charset="-34"/>
                <a:cs typeface="CordiaUPC" pitchFamily="34" charset="-34"/>
              </a:rPr>
              <a:t>other organization</a:t>
            </a:r>
            <a:r>
              <a:rPr lang="de-DE" sz="3200" dirty="0">
                <a:latin typeface="CordiaUPC" pitchFamily="34" charset="-34"/>
                <a:cs typeface="CordiaUPC" pitchFamily="34" charset="-34"/>
              </a:rPr>
              <a:t>?</a:t>
            </a:r>
            <a:endParaRPr lang="en-US" sz="3200" dirty="0">
              <a:latin typeface="CordiaUPC" pitchFamily="34" charset="-34"/>
              <a:cs typeface="CordiaUPC" pitchFamily="34" charset="-34"/>
            </a:endParaRPr>
          </a:p>
          <a:p>
            <a:pPr marL="320040" lvl="1" indent="0">
              <a:buNone/>
            </a:pPr>
            <a:r>
              <a:rPr lang="en-US" sz="3200" b="1" dirty="0">
                <a:latin typeface="CordiaUPC" pitchFamily="34" charset="-34"/>
                <a:cs typeface="CordiaUPC" pitchFamily="34" charset="-34"/>
              </a:rPr>
              <a:t>Internal Fairness</a:t>
            </a:r>
          </a:p>
          <a:p>
            <a:pPr marL="320040" lvl="1" indent="0">
              <a:buFont typeface="Wingdings" pitchFamily="2" charset="2"/>
              <a:buChar char="Ø"/>
            </a:pPr>
            <a:r>
              <a:rPr lang="en-US" sz="3200" dirty="0" smtClean="0">
                <a:latin typeface="CordiaUPC" pitchFamily="34" charset="-34"/>
                <a:cs typeface="CordiaUPC" pitchFamily="34" charset="-34"/>
              </a:rPr>
              <a:t> Is </a:t>
            </a:r>
            <a:r>
              <a:rPr lang="en-US" sz="3200" dirty="0">
                <a:latin typeface="CordiaUPC" pitchFamily="34" charset="-34"/>
                <a:cs typeface="CordiaUPC" pitchFamily="34" charset="-34"/>
              </a:rPr>
              <a:t>the pay for the job within the organization fair relative to the pay of other jobs in the same organization?</a:t>
            </a:r>
          </a:p>
          <a:p>
            <a:pPr marL="320040" lvl="1" indent="0">
              <a:buNone/>
            </a:pPr>
            <a:r>
              <a:rPr lang="en-US" sz="3200" b="1" dirty="0">
                <a:latin typeface="CordiaUPC" pitchFamily="34" charset="-34"/>
                <a:cs typeface="CordiaUPC" pitchFamily="34" charset="-34"/>
              </a:rPr>
              <a:t>Employee Fairness</a:t>
            </a:r>
          </a:p>
          <a:p>
            <a:pPr marL="320040" lvl="1" indent="0">
              <a:buFont typeface="Wingdings" pitchFamily="2" charset="2"/>
              <a:buChar char="Ø"/>
            </a:pPr>
            <a:r>
              <a:rPr lang="en-US" sz="3200" dirty="0" smtClean="0">
                <a:latin typeface="CordiaUPC" pitchFamily="34" charset="-34"/>
                <a:cs typeface="CordiaUPC" pitchFamily="34" charset="-34"/>
              </a:rPr>
              <a:t> Is </a:t>
            </a:r>
            <a:r>
              <a:rPr lang="en-US" sz="3200" dirty="0">
                <a:latin typeface="CordiaUPC" pitchFamily="34" charset="-34"/>
                <a:cs typeface="CordiaUPC" pitchFamily="34" charset="-34"/>
              </a:rPr>
              <a:t>the pay fair relative to what coworkers are making on the same job?</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39</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57647414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a:latin typeface="CordiaUPC" pitchFamily="34" charset="-34"/>
                <a:cs typeface="CordiaUPC" pitchFamily="34" charset="-34"/>
              </a:rPr>
              <a:t>Designing Equitable Reward System</a:t>
            </a:r>
          </a:p>
        </p:txBody>
      </p:sp>
      <p:sp>
        <p:nvSpPr>
          <p:cNvPr id="3" name="Inhaltsplatzhalter 2"/>
          <p:cNvSpPr>
            <a:spLocks noGrp="1"/>
          </p:cNvSpPr>
          <p:nvPr>
            <p:ph sz="quarter" idx="1"/>
          </p:nvPr>
        </p:nvSpPr>
        <p:spPr/>
        <p:txBody>
          <a:bodyPr>
            <a:normAutofit/>
          </a:bodyPr>
          <a:lstStyle/>
          <a:p>
            <a:pPr marL="320040" lvl="1" indent="0">
              <a:buNone/>
            </a:pPr>
            <a:r>
              <a:rPr lang="en-US" sz="3200" b="1" dirty="0">
                <a:latin typeface="CordiaUPC" pitchFamily="34" charset="-34"/>
                <a:cs typeface="CordiaUPC" pitchFamily="34" charset="-34"/>
              </a:rPr>
              <a:t>Job-based pay</a:t>
            </a:r>
            <a:r>
              <a:rPr lang="en-US" sz="3200" dirty="0">
                <a:latin typeface="CordiaUPC" pitchFamily="34" charset="-34"/>
                <a:cs typeface="CordiaUPC" pitchFamily="34" charset="-34"/>
              </a:rPr>
              <a:t>: linking compensation to the specific tasks an employee performs. </a:t>
            </a:r>
            <a:endParaRPr lang="en-US" sz="3200" dirty="0" smtClean="0">
              <a:latin typeface="CordiaUPC" pitchFamily="34" charset="-34"/>
              <a:cs typeface="CordiaUPC" pitchFamily="34" charset="-34"/>
            </a:endParaRPr>
          </a:p>
          <a:p>
            <a:pPr marL="320040" lvl="1" indent="0">
              <a:buNone/>
            </a:pPr>
            <a:r>
              <a:rPr lang="en-US" sz="3200" b="1" dirty="0" smtClean="0">
                <a:latin typeface="CordiaUPC" pitchFamily="34" charset="-34"/>
                <a:cs typeface="CordiaUPC" pitchFamily="34" charset="-34"/>
              </a:rPr>
              <a:t>Skill-based </a:t>
            </a:r>
            <a:r>
              <a:rPr lang="en-US" sz="3200" b="1" dirty="0">
                <a:latin typeface="CordiaUPC" pitchFamily="34" charset="-34"/>
                <a:cs typeface="CordiaUPC" pitchFamily="34" charset="-34"/>
              </a:rPr>
              <a:t>pay</a:t>
            </a:r>
            <a:r>
              <a:rPr lang="en-US" sz="3200" dirty="0">
                <a:latin typeface="CordiaUPC" pitchFamily="34" charset="-34"/>
                <a:cs typeface="CordiaUPC" pitchFamily="34" charset="-34"/>
              </a:rPr>
              <a:t>: linking compensation to the skill required by a specific task. It will encourage employees to develop their skills and competencies</a:t>
            </a:r>
          </a:p>
          <a:p>
            <a:pPr marL="320040" lvl="1" indent="0">
              <a:buNone/>
            </a:pPr>
            <a:r>
              <a:rPr lang="en-US" sz="3200" b="1" dirty="0">
                <a:latin typeface="CordiaUPC" pitchFamily="34" charset="-34"/>
                <a:cs typeface="CordiaUPC" pitchFamily="34" charset="-34"/>
              </a:rPr>
              <a:t>Pay-for-performance </a:t>
            </a:r>
            <a:r>
              <a:rPr lang="en-US" sz="3200" b="1" dirty="0" smtClean="0">
                <a:latin typeface="CordiaUPC" pitchFamily="34" charset="-34"/>
                <a:cs typeface="CordiaUPC" pitchFamily="34" charset="-34"/>
              </a:rPr>
              <a:t>(Incentive </a:t>
            </a:r>
            <a:r>
              <a:rPr lang="en-US" sz="3200" b="1" dirty="0">
                <a:latin typeface="CordiaUPC" pitchFamily="34" charset="-34"/>
                <a:cs typeface="CordiaUPC" pitchFamily="34" charset="-34"/>
              </a:rPr>
              <a:t>pay)</a:t>
            </a:r>
            <a:r>
              <a:rPr lang="en-US" sz="3200" dirty="0">
                <a:latin typeface="CordiaUPC" pitchFamily="34" charset="-34"/>
                <a:cs typeface="CordiaUPC" pitchFamily="34" charset="-34"/>
              </a:rPr>
              <a:t>: trying at least part of compensation to employee effort and performance e.g. bonuses, team incentives, profit sharing plan</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40</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57647414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a:latin typeface="CordiaUPC" pitchFamily="34" charset="-34"/>
                <a:cs typeface="CordiaUPC" pitchFamily="34" charset="-34"/>
              </a:rPr>
              <a:t>Termination</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41</a:t>
            </a:fld>
            <a:endParaRPr lang="en-US" sz="1600" dirty="0">
              <a:latin typeface="CordiaUPC" pitchFamily="34" charset="-34"/>
              <a:cs typeface="CordiaUPC" pitchFamily="34" charset="-34"/>
            </a:endParaRPr>
          </a:p>
        </p:txBody>
      </p:sp>
      <p:sp>
        <p:nvSpPr>
          <p:cNvPr id="8" name="Inhaltsplatzhalter 2"/>
          <p:cNvSpPr txBox="1">
            <a:spLocks/>
          </p:cNvSpPr>
          <p:nvPr/>
        </p:nvSpPr>
        <p:spPr>
          <a:xfrm>
            <a:off x="612648" y="1600200"/>
            <a:ext cx="8153400" cy="44958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lvl="1" indent="0">
              <a:spcBef>
                <a:spcPts val="700"/>
              </a:spcBef>
              <a:buClr>
                <a:schemeClr val="accent2"/>
              </a:buClr>
              <a:buSzPct val="60000"/>
            </a:pPr>
            <a:r>
              <a:rPr lang="en-US" sz="3200" smtClean="0">
                <a:latin typeface="CordiaUPC" pitchFamily="34" charset="-34"/>
                <a:cs typeface="CordiaUPC" pitchFamily="34" charset="-34"/>
              </a:rPr>
              <a:t> When companies experience downsizing (elimination of jobs in an organization)</a:t>
            </a:r>
          </a:p>
          <a:p>
            <a:pPr marL="320040" lvl="1" indent="-320040">
              <a:spcBef>
                <a:spcPts val="700"/>
              </a:spcBef>
              <a:buClr>
                <a:schemeClr val="accent2"/>
              </a:buClr>
              <a:buSzPct val="60000"/>
            </a:pPr>
            <a:r>
              <a:rPr lang="en-US" sz="3200" smtClean="0">
                <a:latin typeface="CordiaUPC" pitchFamily="34" charset="-34"/>
                <a:cs typeface="CordiaUPC" pitchFamily="34" charset="-34"/>
              </a:rPr>
              <a:t>Dismiss poor performer</a:t>
            </a:r>
          </a:p>
          <a:p>
            <a:pPr marL="320040" lvl="1" indent="-320040">
              <a:spcBef>
                <a:spcPts val="700"/>
              </a:spcBef>
              <a:buClr>
                <a:schemeClr val="accent2"/>
              </a:buClr>
              <a:buSzPct val="60000"/>
              <a:buFont typeface="Wingdings 2"/>
              <a:buNone/>
            </a:pPr>
            <a:endParaRPr lang="de-DE" sz="3200" smtClean="0">
              <a:latin typeface="CordiaUPC" pitchFamily="34" charset="-34"/>
              <a:cs typeface="CordiaUPC" pitchFamily="34" charset="-34"/>
            </a:endParaRPr>
          </a:p>
          <a:p>
            <a:pPr marL="320040" lvl="1" indent="-320040">
              <a:spcBef>
                <a:spcPts val="700"/>
              </a:spcBef>
              <a:buClr>
                <a:schemeClr val="accent2"/>
              </a:buClr>
              <a:buSzPct val="60000"/>
              <a:buFont typeface="Wingdings 2"/>
              <a:buNone/>
            </a:pPr>
            <a:endParaRPr lang="en-US" sz="3200" smtClean="0">
              <a:latin typeface="CordiaUPC" pitchFamily="34" charset="-34"/>
              <a:cs typeface="CordiaUPC" pitchFamily="34" charset="-34"/>
            </a:endParaRPr>
          </a:p>
          <a:p>
            <a:pPr marL="0" lvl="1" indent="0">
              <a:spcBef>
                <a:spcPts val="700"/>
              </a:spcBef>
              <a:buClr>
                <a:schemeClr val="accent2"/>
              </a:buClr>
              <a:buSzPct val="60000"/>
              <a:buFont typeface="Wingdings 2"/>
              <a:buNone/>
            </a:pPr>
            <a:endParaRPr lang="en-US" sz="3200" smtClean="0">
              <a:latin typeface="CordiaUPC" pitchFamily="34" charset="-34"/>
              <a:cs typeface="CordiaUPC" pitchFamily="34" charset="-34"/>
            </a:endParaRPr>
          </a:p>
          <a:p>
            <a:pPr>
              <a:buFont typeface="Wingdings"/>
              <a:buNone/>
            </a:pPr>
            <a:endParaRPr lang="en-US" dirty="0">
              <a:latin typeface="Cordia New" pitchFamily="34" charset="-34"/>
              <a:cs typeface="Cordia New" pitchFamily="34" charset="-34"/>
            </a:endParaRPr>
          </a:p>
        </p:txBody>
      </p:sp>
      <p:sp>
        <p:nvSpPr>
          <p:cNvPr id="9" name="Rechteck 7"/>
          <p:cNvSpPr/>
          <p:nvPr/>
        </p:nvSpPr>
        <p:spPr>
          <a:xfrm>
            <a:off x="3810000" y="4267200"/>
            <a:ext cx="4800600" cy="2362200"/>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smtClean="0">
                <a:solidFill>
                  <a:schemeClr val="tx1"/>
                </a:solidFill>
                <a:latin typeface="CordiaUPC" pitchFamily="34" charset="-34"/>
                <a:cs typeface="CordiaUPC" pitchFamily="34" charset="-34"/>
              </a:rPr>
              <a:t>Exit Interview:</a:t>
            </a:r>
          </a:p>
          <a:p>
            <a:r>
              <a:rPr lang="en-US" sz="2800" dirty="0" smtClean="0">
                <a:solidFill>
                  <a:schemeClr val="tx1"/>
                </a:solidFill>
                <a:latin typeface="CordiaUPC" pitchFamily="34" charset="-34"/>
                <a:cs typeface="CordiaUPC" pitchFamily="34" charset="-34"/>
              </a:rPr>
              <a:t>An interview conducted with departing employees to determined the reasons for their termination. It should be use in a positive way.</a:t>
            </a:r>
          </a:p>
        </p:txBody>
      </p:sp>
      <p:pic>
        <p:nvPicPr>
          <p:cNvPr id="10" name="Picture 3"/>
          <p:cNvPicPr>
            <a:picLocks noChangeAspect="1" noChangeArrowheads="1"/>
          </p:cNvPicPr>
          <p:nvPr/>
        </p:nvPicPr>
        <p:blipFill>
          <a:blip r:embed="rId3" cstate="print"/>
          <a:srcRect l="17058" r="11301"/>
          <a:stretch>
            <a:fillRect/>
          </a:stretch>
        </p:blipFill>
        <p:spPr bwMode="auto">
          <a:xfrm>
            <a:off x="381000" y="3936320"/>
            <a:ext cx="2819400" cy="2626405"/>
          </a:xfrm>
          <a:prstGeom prst="rect">
            <a:avLst/>
          </a:prstGeom>
          <a:noFill/>
          <a:ln w="9525">
            <a:noFill/>
            <a:miter lim="800000"/>
            <a:headEnd/>
            <a:tailEnd/>
          </a:ln>
        </p:spPr>
      </p:pic>
      <p:sp>
        <p:nvSpPr>
          <p:cNvPr id="5" name="Rectangle 4"/>
          <p:cNvSpPr/>
          <p:nvPr/>
        </p:nvSpPr>
        <p:spPr>
          <a:xfrm>
            <a:off x="910984" y="5448300"/>
            <a:ext cx="879716" cy="419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smtClean="0">
                <a:solidFill>
                  <a:schemeClr val="tx1"/>
                </a:solidFill>
              </a:rPr>
              <a:t>QUIT</a:t>
            </a:r>
            <a:endParaRPr lang="en-GB" dirty="0">
              <a:solidFill>
                <a:schemeClr val="tx1"/>
              </a:solidFill>
            </a:endParaRPr>
          </a:p>
        </p:txBody>
      </p:sp>
    </p:spTree>
    <p:extLst>
      <p:ext uri="{BB962C8B-B14F-4D97-AF65-F5344CB8AC3E}">
        <p14:creationId xmlns:p14="http://schemas.microsoft.com/office/powerpoint/2010/main" val="357647414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482</TotalTime>
  <Words>1975</Words>
  <Application>Microsoft Office PowerPoint</Application>
  <PresentationFormat>On-screen Show (4:3)</PresentationFormat>
  <Paragraphs>287</Paragraphs>
  <Slides>41</Slides>
  <Notes>11</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Galathea</vt:lpstr>
      <vt:lpstr>BA 291 – Human resource management</vt:lpstr>
      <vt:lpstr>PowerPoint Presentation</vt:lpstr>
      <vt:lpstr>Human Capital</vt:lpstr>
      <vt:lpstr>Intellectual Capital</vt:lpstr>
      <vt:lpstr>Human Resource Management (HRM)</vt:lpstr>
      <vt:lpstr>Functions of HRM </vt:lpstr>
      <vt:lpstr>Objectives of HRM</vt:lpstr>
      <vt:lpstr>Challenge of HRM</vt:lpstr>
      <vt:lpstr>Human Resource Planning </vt:lpstr>
      <vt:lpstr>Human Resource Planning </vt:lpstr>
      <vt:lpstr>Job forecasting</vt:lpstr>
      <vt:lpstr>Human Resource Planning </vt:lpstr>
      <vt:lpstr>Example – Job description</vt:lpstr>
      <vt:lpstr>Example job description</vt:lpstr>
      <vt:lpstr>Example job description</vt:lpstr>
      <vt:lpstr>Recruitment</vt:lpstr>
      <vt:lpstr>Internal and external recruitment</vt:lpstr>
      <vt:lpstr>Major Sources of Potential Job Candidates</vt:lpstr>
      <vt:lpstr>Selection</vt:lpstr>
      <vt:lpstr>Selection Methods</vt:lpstr>
      <vt:lpstr>Application and résumé</vt:lpstr>
      <vt:lpstr>PowerPoint Presentation</vt:lpstr>
      <vt:lpstr>Interview</vt:lpstr>
      <vt:lpstr>Top 10 Interview Questions</vt:lpstr>
      <vt:lpstr>Interview Brainteasers</vt:lpstr>
      <vt:lpstr>Top 10 Mistakes Made in Interviewing</vt:lpstr>
      <vt:lpstr>Employment Tests</vt:lpstr>
      <vt:lpstr>Background Investigation and Physical Examination</vt:lpstr>
      <vt:lpstr>Online background check</vt:lpstr>
      <vt:lpstr>Training and development</vt:lpstr>
      <vt:lpstr>Training Methods</vt:lpstr>
      <vt:lpstr>Performance Appraisal </vt:lpstr>
      <vt:lpstr>Appraisal Methods</vt:lpstr>
      <vt:lpstr>PowerPoint Presentation</vt:lpstr>
      <vt:lpstr>PowerPoint Presentation</vt:lpstr>
      <vt:lpstr>Maintaining effective workforce</vt:lpstr>
      <vt:lpstr>Maintaining effective workforce</vt:lpstr>
      <vt:lpstr>Factors that influence compensations and benefits</vt:lpstr>
      <vt:lpstr>Designing Equitable Reward System</vt:lpstr>
      <vt:lpstr>Designing Equitable Reward System</vt:lpstr>
      <vt:lpstr>Termination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USER</cp:lastModifiedBy>
  <cp:revision>39</cp:revision>
  <cp:lastPrinted>2011-09-20T02:13:24Z</cp:lastPrinted>
  <dcterms:created xsi:type="dcterms:W3CDTF">2011-06-18T02:09:47Z</dcterms:created>
  <dcterms:modified xsi:type="dcterms:W3CDTF">2014-03-12T08:21:26Z</dcterms:modified>
</cp:coreProperties>
</file>