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60" r:id="rId3"/>
    <p:sldId id="258" r:id="rId4"/>
    <p:sldId id="264" r:id="rId5"/>
    <p:sldId id="257" r:id="rId6"/>
    <p:sldId id="261" r:id="rId7"/>
    <p:sldId id="262" r:id="rId8"/>
    <p:sldId id="263" r:id="rId9"/>
    <p:sldId id="259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58" d="100"/>
          <a:sy n="58" d="100"/>
        </p:scale>
        <p:origin x="-147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8AF03-7270-45C2-A683-C5E353EF01A5}" type="datetime4">
              <a:rPr lang="en-US" smtClean="0"/>
              <a:pPr/>
              <a:t>September 1, 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B37D5FE-740C-46F5-801A-FA5477D9711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3482-8E69-40F7-BCAD-5662A6CADB27}" type="datetime4">
              <a:rPr lang="en-US" smtClean="0"/>
              <a:pPr/>
              <a:t>September 1, 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7EAE1-CAAC-4AEF-919E-158692B1E55E}" type="datetime4">
              <a:rPr lang="en-US" smtClean="0"/>
              <a:pPr/>
              <a:t>September 1, 2016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5A706-D8F2-4D1A-855A-CADC92600C26}" type="datetime4">
              <a:rPr lang="en-US" smtClean="0"/>
              <a:pPr/>
              <a:t>September 1, 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4F123-1704-49AC-9D15-C4B1462B8014}" type="datetime4">
              <a:rPr lang="en-US" smtClean="0"/>
              <a:pPr/>
              <a:t>September 1, 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7EC2-47FB-48A1-8644-C8A81DDAA119}" type="datetime4">
              <a:rPr lang="en-US" smtClean="0"/>
              <a:pPr/>
              <a:t>September 1, 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C3ED-7435-49F9-84C8-03CCA2F8DEDB}" type="datetime4">
              <a:rPr lang="en-US" smtClean="0"/>
              <a:pPr/>
              <a:t>September 1, 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9BF1-FCD3-4395-8FF6-0047AF66228E}" type="datetime4">
              <a:rPr lang="en-US" smtClean="0"/>
              <a:pPr/>
              <a:t>September 1, 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61222-2C8B-4501-BE87-6797EC025925}" type="datetime4">
              <a:rPr lang="en-US" smtClean="0"/>
              <a:pPr/>
              <a:t>September 1, 2016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B5AFD-D735-4504-A039-ADEBB6448D55}" type="datetime4">
              <a:rPr lang="en-US" smtClean="0"/>
              <a:pPr/>
              <a:t>September 1, 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C8118-FB93-4E87-B380-0175F2FE2167}" type="datetime4">
              <a:rPr lang="en-US" smtClean="0"/>
              <a:pPr/>
              <a:t>September 1, 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16C01193-8287-4834-A286-6B880643E934}" type="datetime4">
              <a:rPr lang="en-US" smtClean="0"/>
              <a:pPr/>
              <a:t>September 1, 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en.wikipedia.org/wiki/Germany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lvl="1"/>
            <a:r>
              <a:rPr lang="en-GB" sz="1100" dirty="0" smtClean="0">
                <a:solidFill>
                  <a:schemeClr val="bg1"/>
                </a:solidFill>
              </a:rPr>
              <a:t>							Julius </a:t>
            </a:r>
            <a:r>
              <a:rPr lang="en-GB" sz="1100" dirty="0" smtClean="0">
                <a:solidFill>
                  <a:schemeClr val="bg1"/>
                </a:solidFill>
              </a:rPr>
              <a:t>Everke5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Introductory to Thai Economy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32630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Hyperinflation </a:t>
            </a:r>
            <a:br>
              <a:rPr lang="en-GB" dirty="0" smtClean="0"/>
            </a:br>
            <a:r>
              <a:rPr lang="en-GB" dirty="0"/>
              <a:t>	</a:t>
            </a:r>
            <a:r>
              <a:rPr lang="en-GB" sz="1800" dirty="0" smtClean="0"/>
              <a:t>		Germany 1923</a:t>
            </a:r>
            <a:endParaRPr lang="en-GB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Three-year period in the </a:t>
            </a:r>
            <a:r>
              <a:rPr lang="en-GB" b="1" dirty="0" smtClean="0"/>
              <a:t>Weimar </a:t>
            </a:r>
            <a:r>
              <a:rPr lang="en-GB" b="1" dirty="0"/>
              <a:t>Republic</a:t>
            </a:r>
            <a:r>
              <a:rPr lang="en-GB" dirty="0"/>
              <a:t> </a:t>
            </a:r>
            <a:r>
              <a:rPr lang="en-GB" dirty="0" smtClean="0"/>
              <a:t>between June 1921 and January </a:t>
            </a:r>
          </a:p>
          <a:p>
            <a:endParaRPr lang="en-GB" dirty="0" smtClean="0"/>
          </a:p>
          <a:p>
            <a:r>
              <a:rPr lang="en-GB" dirty="0" smtClean="0"/>
              <a:t>Caused by</a:t>
            </a:r>
          </a:p>
          <a:p>
            <a:pPr lvl="1"/>
            <a:r>
              <a:rPr lang="en-GB" dirty="0" smtClean="0"/>
              <a:t>Internal political instability</a:t>
            </a:r>
          </a:p>
          <a:p>
            <a:pPr lvl="1"/>
            <a:r>
              <a:rPr lang="en-GB" dirty="0" smtClean="0"/>
              <a:t>Weak Economy</a:t>
            </a:r>
          </a:p>
          <a:p>
            <a:pPr lvl="1"/>
            <a:r>
              <a:rPr lang="en-GB" dirty="0" smtClean="0"/>
              <a:t>Treaty of Versailles</a:t>
            </a:r>
          </a:p>
          <a:p>
            <a:pPr lvl="2"/>
            <a:r>
              <a:rPr lang="en-GB" dirty="0" smtClean="0"/>
              <a:t>War reparations of $6.6 billion</a:t>
            </a:r>
          </a:p>
          <a:p>
            <a:pPr lvl="2"/>
            <a:r>
              <a:rPr lang="en-GB" dirty="0" smtClean="0"/>
              <a:t>Occupation of the Ruhr by foreign troops due to inability to pay</a:t>
            </a:r>
          </a:p>
          <a:p>
            <a:pPr lvl="2"/>
            <a:r>
              <a:rPr lang="en-GB" dirty="0" smtClean="0"/>
              <a:t>Labor strikes</a:t>
            </a:r>
          </a:p>
          <a:p>
            <a:endParaRPr lang="en-GB" dirty="0">
              <a:hlinkClick r:id="rId2"/>
            </a:endParaRPr>
          </a:p>
          <a:p>
            <a:endParaRPr lang="en-GB" dirty="0" smtClean="0">
              <a:hlinkClick r:id="rId2"/>
            </a:endParaRPr>
          </a:p>
        </p:txBody>
      </p:sp>
    </p:spTree>
    <p:extLst>
      <p:ext uri="{BB962C8B-B14F-4D97-AF65-F5344CB8AC3E}">
        <p14:creationId xmlns:p14="http://schemas.microsoft.com/office/powerpoint/2010/main" val="1318806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Terminology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b="1" dirty="0" smtClean="0"/>
          </a:p>
          <a:p>
            <a:endParaRPr lang="en-GB" b="1" dirty="0" smtClean="0"/>
          </a:p>
          <a:p>
            <a:r>
              <a:rPr lang="en-GB" b="1" dirty="0" smtClean="0"/>
              <a:t>Inflation</a:t>
            </a:r>
            <a:r>
              <a:rPr lang="en-GB" dirty="0" smtClean="0"/>
              <a:t> occurs when money loses its value, so you need more money to pay for the same thing</a:t>
            </a:r>
          </a:p>
          <a:p>
            <a:pPr marL="114300" indent="0">
              <a:buNone/>
            </a:pPr>
            <a:endParaRPr lang="en-GB" dirty="0" smtClean="0"/>
          </a:p>
          <a:p>
            <a:r>
              <a:rPr lang="en-GB" b="1" dirty="0" smtClean="0"/>
              <a:t>Hyperinflation</a:t>
            </a:r>
            <a:r>
              <a:rPr lang="en-GB" dirty="0" smtClean="0"/>
              <a:t> occurs when inflation is very high and out of control; prices increase so fast and by enormous amounts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650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Germany_Hyperinflation.svg.pn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11" b="1943"/>
          <a:stretch/>
        </p:blipFill>
        <p:spPr>
          <a:xfrm>
            <a:off x="5200622" y="1918548"/>
            <a:ext cx="3486177" cy="3997952"/>
          </a:xfrm>
        </p:spPr>
      </p:pic>
      <p:sp>
        <p:nvSpPr>
          <p:cNvPr id="5" name="TextBox 4"/>
          <p:cNvSpPr txBox="1"/>
          <p:nvPr/>
        </p:nvSpPr>
        <p:spPr>
          <a:xfrm>
            <a:off x="686551" y="2110814"/>
            <a:ext cx="390904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endParaRPr lang="en-GB" dirty="0" smtClean="0"/>
          </a:p>
          <a:p>
            <a:pPr marL="285750" indent="-285750">
              <a:buFont typeface="Arial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Germany bought foreign currency at any price in August 1921</a:t>
            </a:r>
          </a:p>
          <a:p>
            <a:pPr marL="285750" indent="-285750">
              <a:buFont typeface="Arial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The lower the value of the mark, the more mark required to buy foreign currency</a:t>
            </a:r>
          </a:p>
          <a:p>
            <a:pPr marL="285750" indent="-285750">
              <a:buFont typeface="Arial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By fall 1922, the mark was worthless</a:t>
            </a:r>
          </a:p>
          <a:p>
            <a:pPr marL="285750" indent="-285750">
              <a:buFont typeface="Arial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Germany paid war reparations in terms of goods, e.g. coal </a:t>
            </a:r>
          </a:p>
          <a:p>
            <a:pPr marL="285750" indent="-285750">
              <a:buFont typeface="Arial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Printed more money after Ruhr occupation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840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 descr="wiuS4V_web.jp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767" b="5878"/>
          <a:stretch/>
        </p:blipFill>
        <p:spPr>
          <a:xfrm>
            <a:off x="426128" y="3801008"/>
            <a:ext cx="8229600" cy="2693945"/>
          </a:xfrm>
        </p:spPr>
      </p:pic>
      <p:sp>
        <p:nvSpPr>
          <p:cNvPr id="5" name="TextBox 4"/>
          <p:cNvSpPr txBox="1"/>
          <p:nvPr/>
        </p:nvSpPr>
        <p:spPr>
          <a:xfrm>
            <a:off x="549240" y="1981737"/>
            <a:ext cx="787908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It was cheaper to burn marks than use them to buy firewood</a:t>
            </a:r>
          </a:p>
          <a:p>
            <a:pPr marL="285750" indent="-285750">
              <a:buFont typeface="Arial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People collected their wages in waggons or suitcases</a:t>
            </a:r>
          </a:p>
          <a:p>
            <a:pPr marL="285750" indent="-285750">
              <a:buFont typeface="Arial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Unattended suitcases were stolen, however the money left behind</a:t>
            </a:r>
          </a:p>
          <a:p>
            <a:pPr marL="285750" indent="-285750">
              <a:buFont typeface="Arial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Wages were negotiated on a daily basis</a:t>
            </a:r>
          </a:p>
          <a:p>
            <a:pPr marL="285750" indent="-285750">
              <a:buFont typeface="Arial"/>
              <a:buChar char="•"/>
            </a:pPr>
            <a:endParaRPr lang="en-GB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15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Hyperinflation-Germany-1.jp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" b="2713"/>
          <a:stretch/>
        </p:blipFill>
        <p:spPr>
          <a:xfrm>
            <a:off x="251233" y="205933"/>
            <a:ext cx="8553781" cy="6236296"/>
          </a:xfrm>
        </p:spPr>
      </p:pic>
    </p:spTree>
    <p:extLst>
      <p:ext uri="{BB962C8B-B14F-4D97-AF65-F5344CB8AC3E}">
        <p14:creationId xmlns:p14="http://schemas.microsoft.com/office/powerpoint/2010/main" val="1047378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Hyperinflation-Germany-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692" y="0"/>
            <a:ext cx="4928747" cy="6858000"/>
          </a:xfrm>
          <a:prstGeom prst="rect">
            <a:avLst/>
          </a:prstGeom>
        </p:spPr>
      </p:pic>
      <p:pic>
        <p:nvPicPr>
          <p:cNvPr id="4" name="Picture 3" descr="Hyperinflation-Germany-3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7349"/>
            <a:ext cx="5852749" cy="3210651"/>
          </a:xfrm>
          <a:prstGeom prst="rect">
            <a:avLst/>
          </a:prstGeom>
        </p:spPr>
      </p:pic>
      <p:pic>
        <p:nvPicPr>
          <p:cNvPr id="6" name="Picture 5" descr="Hyperinflation-Germany-5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14803" cy="3645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29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yperinflation-Germany-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676"/>
            <a:ext cx="6917000" cy="4236706"/>
          </a:xfrm>
          <a:prstGeom prst="rect">
            <a:avLst/>
          </a:prstGeom>
        </p:spPr>
      </p:pic>
      <p:pic>
        <p:nvPicPr>
          <p:cNvPr id="7" name="Content Placeholder 6" descr="50000_mark_aachen.jpg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47" t="4590" r="547" b="4376"/>
          <a:stretch/>
        </p:blipFill>
        <p:spPr>
          <a:xfrm>
            <a:off x="5069964" y="2642809"/>
            <a:ext cx="3941017" cy="4044404"/>
          </a:xfrm>
        </p:spPr>
      </p:pic>
      <p:pic>
        <p:nvPicPr>
          <p:cNvPr id="8" name="Picture 7" descr="50_Billionen_Mark_Stolberg_Eschweiler_001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8" y="4222030"/>
            <a:ext cx="5311444" cy="2757865"/>
          </a:xfrm>
          <a:prstGeom prst="rect">
            <a:avLst/>
          </a:prstGeom>
        </p:spPr>
      </p:pic>
      <p:pic>
        <p:nvPicPr>
          <p:cNvPr id="9" name="Picture 8" descr="DR_1923_327A_Korbdeckel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692" y="-1"/>
            <a:ext cx="2403796" cy="2642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210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Aftermath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Gustav Stresemann September 1923</a:t>
            </a:r>
          </a:p>
          <a:p>
            <a:pPr lvl="1"/>
            <a:r>
              <a:rPr lang="en-GB" dirty="0" smtClean="0"/>
              <a:t>Ordered workers in the Ruhr to go back to work</a:t>
            </a:r>
          </a:p>
          <a:p>
            <a:pPr lvl="1"/>
            <a:r>
              <a:rPr lang="en-GB" dirty="0" smtClean="0"/>
              <a:t>Strong leadership</a:t>
            </a:r>
          </a:p>
          <a:p>
            <a:r>
              <a:rPr lang="en-GB" dirty="0" smtClean="0"/>
              <a:t>Rentenmark </a:t>
            </a:r>
            <a:r>
              <a:rPr lang="en-GB" dirty="0" smtClean="0">
                <a:sym typeface="Wingdings"/>
              </a:rPr>
              <a:t> Reichsmark</a:t>
            </a:r>
            <a:endParaRPr lang="en-GB" dirty="0" smtClean="0"/>
          </a:p>
          <a:p>
            <a:r>
              <a:rPr lang="en-GB" dirty="0" smtClean="0"/>
              <a:t>Dawes Plan</a:t>
            </a:r>
          </a:p>
          <a:p>
            <a:pPr lvl="1"/>
            <a:r>
              <a:rPr lang="en-GB" dirty="0" smtClean="0"/>
              <a:t>Realistic reparation payments of $50 million instead of $2 billion</a:t>
            </a:r>
          </a:p>
          <a:p>
            <a:pPr lvl="1"/>
            <a:r>
              <a:rPr lang="en-GB" dirty="0" smtClean="0"/>
              <a:t>American loan of $200 million </a:t>
            </a:r>
          </a:p>
          <a:p>
            <a:r>
              <a:rPr lang="en-GB" dirty="0" smtClean="0"/>
              <a:t>Golden Age of Weimar 1924-1929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1749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othecary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othecary">
      <a:majorFont>
        <a:latin typeface="Book Antiqua"/>
        <a:ea typeface=""/>
        <a:cs typeface=""/>
        <a:font script="Jpan" typeface="ＭＳ Ｐ明朝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othecary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Apothecary.thmx</Template>
  <TotalTime>46</TotalTime>
  <Words>220</Words>
  <Application>Microsoft Office PowerPoint</Application>
  <PresentationFormat>On-screen Show (4:3)</PresentationFormat>
  <Paragraphs>39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Apothecary</vt:lpstr>
      <vt:lpstr>Introductory to Thai Economy</vt:lpstr>
      <vt:lpstr>Hyperinflation     Germany 1923</vt:lpstr>
      <vt:lpstr>Terminology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Aftermath</vt:lpstr>
    </vt:vector>
  </TitlesOfParts>
  <Company>Mercersburg Academy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Introductory to Thai Economy</dc:title>
  <dc:creator>Julius Everke</dc:creator>
  <cp:lastModifiedBy>samsung</cp:lastModifiedBy>
  <cp:revision>16</cp:revision>
  <dcterms:created xsi:type="dcterms:W3CDTF">2016-08-30T06:57:39Z</dcterms:created>
  <dcterms:modified xsi:type="dcterms:W3CDTF">2016-09-01T04:05:18Z</dcterms:modified>
</cp:coreProperties>
</file>