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8" r:id="rId3"/>
    <p:sldId id="270" r:id="rId4"/>
    <p:sldId id="259" r:id="rId5"/>
    <p:sldId id="260" r:id="rId6"/>
    <p:sldId id="261" r:id="rId7"/>
    <p:sldId id="263" r:id="rId8"/>
    <p:sldId id="264" r:id="rId9"/>
    <p:sldId id="266" r:id="rId10"/>
    <p:sldId id="267" r:id="rId11"/>
    <p:sldId id="269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05" y="3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258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876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412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151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62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360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294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11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7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851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98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B19B6-8A48-4754-9118-C34BF2080B94}" type="datetimeFigureOut">
              <a:rPr lang="en-US" smtClean="0"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31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1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794446" y="5391686"/>
            <a:ext cx="72700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chemeClr val="bg1">
                    <a:lumMod val="50000"/>
                  </a:schemeClr>
                </a:solidFill>
              </a:rPr>
              <a:t>Trade in Services</a:t>
            </a:r>
          </a:p>
        </p:txBody>
      </p:sp>
      <p:pic>
        <p:nvPicPr>
          <p:cNvPr id="6" name="รูปภาพ 19" descr="header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519515" y="1066800"/>
            <a:ext cx="186166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EE 366 </a:t>
            </a:r>
          </a:p>
        </p:txBody>
      </p:sp>
      <p:sp>
        <p:nvSpPr>
          <p:cNvPr id="2" name="Rectangle 1"/>
          <p:cNvSpPr/>
          <p:nvPr/>
        </p:nvSpPr>
        <p:spPr>
          <a:xfrm>
            <a:off x="2183780" y="1083733"/>
            <a:ext cx="508123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chemeClr val="tx2">
                    <a:lumMod val="75000"/>
                  </a:schemeClr>
                </a:solidFill>
                <a:cs typeface="Angsana New" pitchFamily="18" charset="-34"/>
              </a:rPr>
              <a:t>Economics of Services Sector</a:t>
            </a:r>
            <a:endParaRPr lang="th-TH" sz="3200" b="1" dirty="0">
              <a:solidFill>
                <a:schemeClr val="tx2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3" name="AutoShape 2" descr="Image result for trade">
            <a:extLst>
              <a:ext uri="{FF2B5EF4-FFF2-40B4-BE49-F238E27FC236}">
                <a16:creationId xmlns:a16="http://schemas.microsoft.com/office/drawing/2014/main" id="{3199AA56-5232-45FB-A977-259A868A170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Image result for trade">
            <a:extLst>
              <a:ext uri="{FF2B5EF4-FFF2-40B4-BE49-F238E27FC236}">
                <a16:creationId xmlns:a16="http://schemas.microsoft.com/office/drawing/2014/main" id="{54363B1F-0D97-4480-9F45-89034F5FD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089" y="2041137"/>
            <a:ext cx="6944799" cy="345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093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F95E2-28D9-41B7-AACD-B67F5BC54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07083"/>
          </a:xfrm>
        </p:spPr>
        <p:txBody>
          <a:bodyPr/>
          <a:lstStyle/>
          <a:p>
            <a:r>
              <a:rPr lang="en-US" b="1" dirty="0">
                <a:solidFill>
                  <a:srgbClr val="0000FF"/>
                </a:solidFill>
              </a:rPr>
              <a:t>Did you know?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CF9CD0-E57D-4CCC-822A-1DEEB7C0E8B4}"/>
              </a:ext>
            </a:extLst>
          </p:cNvPr>
          <p:cNvSpPr txBox="1"/>
          <p:nvPr/>
        </p:nvSpPr>
        <p:spPr>
          <a:xfrm>
            <a:off x="6300579" y="6256064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723706-F8A9-4EF0-9441-7BA0E81268B1}"/>
              </a:ext>
            </a:extLst>
          </p:cNvPr>
          <p:cNvSpPr txBox="1"/>
          <p:nvPr/>
        </p:nvSpPr>
        <p:spPr>
          <a:xfrm>
            <a:off x="628650" y="1549858"/>
            <a:ext cx="8084654" cy="35394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800" dirty="0"/>
              <a:t>Over the past 20 years</a:t>
            </a:r>
            <a:r>
              <a:rPr lang="en-US" sz="2800" b="1" dirty="0">
                <a:solidFill>
                  <a:srgbClr val="C00000"/>
                </a:solidFill>
              </a:rPr>
              <a:t>, trade in services has become the most dynamic segment of world trade</a:t>
            </a:r>
            <a:r>
              <a:rPr lang="en-US" sz="2800" dirty="0"/>
              <a:t>, growing more quickly than trade in goods.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8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C00000"/>
                </a:solidFill>
              </a:rPr>
              <a:t>Developing countries and transition economies have played an increasingly important role in this area</a:t>
            </a:r>
            <a:r>
              <a:rPr lang="en-US" sz="2800" dirty="0"/>
              <a:t>, increasing their share in exports of world services from a quarter to one-third over this period. </a:t>
            </a:r>
          </a:p>
        </p:txBody>
      </p:sp>
    </p:spTree>
    <p:extLst>
      <p:ext uri="{BB962C8B-B14F-4D97-AF65-F5344CB8AC3E}">
        <p14:creationId xmlns:p14="http://schemas.microsoft.com/office/powerpoint/2010/main" val="113993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F1FCA-55D1-4D57-846B-B77899C3F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885" y="259108"/>
            <a:ext cx="7886700" cy="62878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Trade in service by developing economies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F50299-A4C4-48F4-8679-FD8FDBA2F1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771" y="1055884"/>
            <a:ext cx="7567821" cy="51231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88F1380-8BE3-4062-B2EB-B21421C04CD7}"/>
              </a:ext>
            </a:extLst>
          </p:cNvPr>
          <p:cNvSpPr txBox="1"/>
          <p:nvPr/>
        </p:nvSpPr>
        <p:spPr>
          <a:xfrm>
            <a:off x="5982527" y="6347030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</p:spTree>
    <p:extLst>
      <p:ext uri="{BB962C8B-B14F-4D97-AF65-F5344CB8AC3E}">
        <p14:creationId xmlns:p14="http://schemas.microsoft.com/office/powerpoint/2010/main" val="2715795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F95E2-28D9-41B7-AACD-B67F5BC54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988" y="21383"/>
            <a:ext cx="7886700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General Agreement on Trade in Services (GATS)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FCAB47-681B-447D-9572-2FD89C5320B0}"/>
              </a:ext>
            </a:extLst>
          </p:cNvPr>
          <p:cNvSpPr txBox="1"/>
          <p:nvPr/>
        </p:nvSpPr>
        <p:spPr>
          <a:xfrm>
            <a:off x="6681993" y="6467285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DD175C-4FC2-49CF-A113-2800E066EA69}"/>
              </a:ext>
            </a:extLst>
          </p:cNvPr>
          <p:cNvSpPr txBox="1"/>
          <p:nvPr/>
        </p:nvSpPr>
        <p:spPr>
          <a:xfrm>
            <a:off x="493228" y="657782"/>
            <a:ext cx="8157543" cy="56836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200" dirty="0"/>
              <a:t>The </a:t>
            </a:r>
            <a:r>
              <a:rPr lang="en-US" sz="2200" b="1" dirty="0">
                <a:solidFill>
                  <a:srgbClr val="C00000"/>
                </a:solidFill>
              </a:rPr>
              <a:t>GATS entered into force in 1995</a:t>
            </a:r>
            <a:r>
              <a:rPr lang="en-US" sz="2200" dirty="0"/>
              <a:t>. 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200" dirty="0"/>
              <a:t>It remains the </a:t>
            </a:r>
            <a:r>
              <a:rPr lang="en-US" sz="2200" dirty="0">
                <a:solidFill>
                  <a:srgbClr val="0000FF"/>
                </a:solidFill>
              </a:rPr>
              <a:t>only set of multilateral rules </a:t>
            </a:r>
            <a:r>
              <a:rPr lang="en-US" sz="2200" dirty="0"/>
              <a:t>covering international trade in services. 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200" dirty="0"/>
              <a:t>It reflects the gradual transfer of responsibility for many services from </a:t>
            </a:r>
            <a:r>
              <a:rPr lang="en-US" sz="2200" dirty="0">
                <a:solidFill>
                  <a:srgbClr val="0000FF"/>
                </a:solidFill>
              </a:rPr>
              <a:t>government-owned suppliers</a:t>
            </a:r>
            <a:r>
              <a:rPr lang="en-US" sz="2200" dirty="0"/>
              <a:t> to the </a:t>
            </a:r>
            <a:r>
              <a:rPr lang="en-US" sz="2200" dirty="0">
                <a:solidFill>
                  <a:srgbClr val="0000FF"/>
                </a:solidFill>
              </a:rPr>
              <a:t>private sector </a:t>
            </a:r>
            <a:r>
              <a:rPr lang="en-US" sz="2200" dirty="0"/>
              <a:t>and the </a:t>
            </a:r>
            <a:r>
              <a:rPr lang="en-US" sz="2200" dirty="0">
                <a:solidFill>
                  <a:srgbClr val="0000FF"/>
                </a:solidFill>
              </a:rPr>
              <a:t>increased potential for trade in services </a:t>
            </a:r>
            <a:r>
              <a:rPr lang="en-US" sz="2200" dirty="0"/>
              <a:t>brought about by advances in ICT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200" dirty="0"/>
              <a:t>Services covered by the GATS are not automatically opened to competition. WTO members guarantee access to their markets only in those sectors and modes of supply specified in their “</a:t>
            </a:r>
            <a:r>
              <a:rPr lang="en-US" sz="2200" b="1" dirty="0">
                <a:solidFill>
                  <a:srgbClr val="C00000"/>
                </a:solidFill>
              </a:rPr>
              <a:t>schedules of commitments</a:t>
            </a:r>
            <a:r>
              <a:rPr lang="en-US" sz="2200" dirty="0"/>
              <a:t>”, subject to any “</a:t>
            </a:r>
            <a:r>
              <a:rPr lang="en-US" sz="2200" b="1" dirty="0">
                <a:solidFill>
                  <a:srgbClr val="C00000"/>
                </a:solidFill>
              </a:rPr>
              <a:t>limitations</a:t>
            </a:r>
            <a:r>
              <a:rPr lang="en-US" sz="2200" dirty="0"/>
              <a:t>” they wish to maintain. 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200" dirty="0"/>
              <a:t>The only obligation that applies across all services covered by the GATS is the </a:t>
            </a:r>
            <a:r>
              <a:rPr lang="en-US" sz="2200" b="1" dirty="0">
                <a:solidFill>
                  <a:srgbClr val="C00000"/>
                </a:solidFill>
              </a:rPr>
              <a:t>most-</a:t>
            </a:r>
            <a:r>
              <a:rPr lang="en-US" sz="2200" b="1" dirty="0" err="1">
                <a:solidFill>
                  <a:srgbClr val="C00000"/>
                </a:solidFill>
              </a:rPr>
              <a:t>favoured</a:t>
            </a:r>
            <a:r>
              <a:rPr lang="en-US" sz="2200" b="1" dirty="0">
                <a:solidFill>
                  <a:srgbClr val="C00000"/>
                </a:solidFill>
              </a:rPr>
              <a:t>-nation</a:t>
            </a:r>
            <a:r>
              <a:rPr lang="en-US" sz="2200" dirty="0"/>
              <a:t> </a:t>
            </a:r>
            <a:r>
              <a:rPr lang="en-US" sz="2200" b="1" dirty="0">
                <a:solidFill>
                  <a:srgbClr val="C00000"/>
                </a:solidFill>
              </a:rPr>
              <a:t>(MFN) principle</a:t>
            </a:r>
            <a:r>
              <a:rPr lang="en-US" sz="2200" dirty="0"/>
              <a:t>, meaning </a:t>
            </a:r>
            <a:r>
              <a:rPr lang="en-US" sz="2200" dirty="0">
                <a:solidFill>
                  <a:srgbClr val="0000FF"/>
                </a:solidFill>
              </a:rPr>
              <a:t>suppliers of services from all countries are treated in the same way</a:t>
            </a:r>
            <a:r>
              <a:rPr lang="en-US" sz="2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92201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63F7C-A885-4E63-B2B8-1D57F0DAF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266" y="192848"/>
            <a:ext cx="7886700" cy="1112490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sz="2700" b="1" dirty="0"/>
              <a:t>The GATS covers </a:t>
            </a:r>
            <a:r>
              <a:rPr lang="en-US" sz="2700" b="1" dirty="0">
                <a:solidFill>
                  <a:srgbClr val="0000FF"/>
                </a:solidFill>
              </a:rPr>
              <a:t>all services </a:t>
            </a:r>
            <a:r>
              <a:rPr lang="en-US" sz="2700" b="1" dirty="0"/>
              <a:t>(see below), </a:t>
            </a:r>
            <a:r>
              <a:rPr lang="en-US" sz="2700" b="1" dirty="0">
                <a:solidFill>
                  <a:srgbClr val="0000FF"/>
                </a:solidFill>
              </a:rPr>
              <a:t>with the exception of </a:t>
            </a:r>
            <a:r>
              <a:rPr lang="en-US" sz="2700" b="1" dirty="0"/>
              <a:t>“</a:t>
            </a:r>
            <a:r>
              <a:rPr lang="en-US" sz="2700" b="1" dirty="0">
                <a:solidFill>
                  <a:srgbClr val="0000FF"/>
                </a:solidFill>
              </a:rPr>
              <a:t>services provided in the exercise of governmental authority</a:t>
            </a:r>
            <a:r>
              <a:rPr lang="en-US" sz="2700" b="1" dirty="0"/>
              <a:t>” and </a:t>
            </a:r>
            <a:r>
              <a:rPr lang="en-US" sz="2700" b="1" dirty="0">
                <a:solidFill>
                  <a:srgbClr val="0000FF"/>
                </a:solidFill>
              </a:rPr>
              <a:t>the bulk of air transport services</a:t>
            </a:r>
            <a:r>
              <a:rPr lang="en-US" sz="2700" b="1" dirty="0"/>
              <a:t>. </a:t>
            </a:r>
            <a:br>
              <a:rPr lang="en-US" sz="2700" b="1" dirty="0"/>
            </a:br>
            <a:r>
              <a:rPr lang="en-US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209658-657D-49E8-A1A6-5D62235C8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266" y="2087089"/>
            <a:ext cx="8326893" cy="4220253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24A089F-F2EF-4990-80F9-3AF9060A3ED1}"/>
              </a:ext>
            </a:extLst>
          </p:cNvPr>
          <p:cNvSpPr txBox="1">
            <a:spLocks/>
          </p:cNvSpPr>
          <p:nvPr/>
        </p:nvSpPr>
        <p:spPr>
          <a:xfrm>
            <a:off x="582266" y="1391477"/>
            <a:ext cx="3419891" cy="5498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002060"/>
                </a:solidFill>
              </a:rPr>
              <a:t>Main services sectors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8D6641-722A-4F34-8154-6467627167B1}"/>
              </a:ext>
            </a:extLst>
          </p:cNvPr>
          <p:cNvSpPr txBox="1"/>
          <p:nvPr/>
        </p:nvSpPr>
        <p:spPr>
          <a:xfrm>
            <a:off x="496127" y="6373534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</p:spTree>
    <p:extLst>
      <p:ext uri="{BB962C8B-B14F-4D97-AF65-F5344CB8AC3E}">
        <p14:creationId xmlns:p14="http://schemas.microsoft.com/office/powerpoint/2010/main" val="2893382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F95E2-28D9-41B7-AACD-B67F5BC54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624" y="144626"/>
            <a:ext cx="7886700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How are services traded?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54B40-152A-42E0-8767-343A1CA97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258" y="986019"/>
            <a:ext cx="7886700" cy="501024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The GATS defines trade in services in terms of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rgbClr val="C00000"/>
                </a:solidFill>
              </a:rPr>
              <a:t>modes of supply</a:t>
            </a:r>
            <a:r>
              <a:rPr lang="en-US" b="1" dirty="0">
                <a:solidFill>
                  <a:srgbClr val="7030A0"/>
                </a:solidFill>
              </a:rPr>
              <a:t>: </a:t>
            </a:r>
          </a:p>
          <a:p>
            <a:pPr marL="0" indent="0">
              <a:buNone/>
            </a:pPr>
            <a:endParaRPr lang="en-US" sz="1000" b="1" dirty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</a:rPr>
              <a:t>Mode 1</a:t>
            </a:r>
            <a:r>
              <a:rPr lang="en-US" dirty="0"/>
              <a:t>: services supplied from one country to another (for example, call </a:t>
            </a:r>
            <a:r>
              <a:rPr lang="en-US" dirty="0" err="1"/>
              <a:t>centre</a:t>
            </a:r>
            <a:r>
              <a:rPr lang="en-US" dirty="0"/>
              <a:t> services).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</a:rPr>
              <a:t>Mode 2</a:t>
            </a:r>
            <a:r>
              <a:rPr lang="en-US" dirty="0"/>
              <a:t>: consumers or firms making use of a service in another country (for example, through international tourism).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</a:rPr>
              <a:t>Mode 3</a:t>
            </a:r>
            <a:r>
              <a:rPr lang="en-US" dirty="0"/>
              <a:t>: a foreign company setting up subsidiaries or branches to provide services in another country (such as a bank setting up a branch overseas).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</a:rPr>
              <a:t>Mode 4</a:t>
            </a:r>
            <a:r>
              <a:rPr lang="en-US" dirty="0"/>
              <a:t>: individuals travelling from their own country to supply services in another (for example, a consultant travelling abroad to provide an IT service).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FCAB47-681B-447D-9572-2FD89C5320B0}"/>
              </a:ext>
            </a:extLst>
          </p:cNvPr>
          <p:cNvSpPr txBox="1"/>
          <p:nvPr/>
        </p:nvSpPr>
        <p:spPr>
          <a:xfrm>
            <a:off x="6466232" y="6216763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</p:spTree>
    <p:extLst>
      <p:ext uri="{BB962C8B-B14F-4D97-AF65-F5344CB8AC3E}">
        <p14:creationId xmlns:p14="http://schemas.microsoft.com/office/powerpoint/2010/main" val="3571244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B3CB84-B24E-463F-9D90-AC5243433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624" y="0"/>
            <a:ext cx="7886700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How are services traded? 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492C52B-804F-48E0-8D1E-6620F1223660}"/>
              </a:ext>
            </a:extLst>
          </p:cNvPr>
          <p:cNvSpPr txBox="1">
            <a:spLocks/>
          </p:cNvSpPr>
          <p:nvPr/>
        </p:nvSpPr>
        <p:spPr>
          <a:xfrm>
            <a:off x="469624" y="691972"/>
            <a:ext cx="8140354" cy="56930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</a:rPr>
              <a:t>Mode 2</a:t>
            </a:r>
            <a:r>
              <a:rPr lang="en-US" sz="2400" b="1" dirty="0">
                <a:solidFill>
                  <a:srgbClr val="C00000"/>
                </a:solidFill>
              </a:rPr>
              <a:t> is by far the most liberalized mode in terms of commitments by WTO members</a:t>
            </a:r>
            <a:r>
              <a:rPr lang="en-US" sz="2400" dirty="0"/>
              <a:t>. This is mostly due to governments being less likely to restrict the movements of citizens outside domestic borders (e.g. tourists).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</a:rPr>
              <a:t>Mode 1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C00000"/>
                </a:solidFill>
              </a:rPr>
              <a:t>is not often committed</a:t>
            </a:r>
            <a:r>
              <a:rPr lang="en-US" sz="2400" dirty="0"/>
              <a:t>, mostly because it is impossible for many services to be supplied remotely (e.g. construction services)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</a:rPr>
              <a:t>Mode 3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C00000"/>
                </a:solidFill>
              </a:rPr>
              <a:t>is more open</a:t>
            </a:r>
            <a:r>
              <a:rPr lang="en-US" sz="2400" dirty="0"/>
              <a:t>, reflecting its crucial role in driving the international supply of services, transferring know-how and improving the capacity of economies to participate in global value chains.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</a:rPr>
              <a:t>Mode 4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C00000"/>
                </a:solidFill>
              </a:rPr>
              <a:t>has the lowest depth of commitments</a:t>
            </a:r>
            <a:r>
              <a:rPr lang="en-US" sz="2400" dirty="0"/>
              <a:t>, probably due to a number of sensitivities involved with the movement of foreign workers.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AA32DF-81C8-4E03-BEBC-CA666694F62F}"/>
              </a:ext>
            </a:extLst>
          </p:cNvPr>
          <p:cNvSpPr txBox="1"/>
          <p:nvPr/>
        </p:nvSpPr>
        <p:spPr>
          <a:xfrm>
            <a:off x="6526696" y="6488668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</p:spTree>
    <p:extLst>
      <p:ext uri="{BB962C8B-B14F-4D97-AF65-F5344CB8AC3E}">
        <p14:creationId xmlns:p14="http://schemas.microsoft.com/office/powerpoint/2010/main" val="4002823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B3CB84-B24E-463F-9D90-AC5243433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624" y="144626"/>
            <a:ext cx="7886700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How are services traded?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AC7304-5E75-4BF1-8799-987A9AF25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601" y="1013052"/>
            <a:ext cx="4221399" cy="457063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9F21F2C-301E-40B8-AA1E-179AEB3CD9BF}"/>
              </a:ext>
            </a:extLst>
          </p:cNvPr>
          <p:cNvSpPr/>
          <p:nvPr/>
        </p:nvSpPr>
        <p:spPr>
          <a:xfrm>
            <a:off x="4795445" y="959366"/>
            <a:ext cx="4221399" cy="48320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In 2014, </a:t>
            </a:r>
            <a:r>
              <a:rPr lang="en-US" sz="2200" b="1" dirty="0">
                <a:solidFill>
                  <a:srgbClr val="0000FF"/>
                </a:solidFill>
                <a:latin typeface="Akzidenz Grotesk BE Light"/>
              </a:rPr>
              <a:t>trade in services </a:t>
            </a:r>
            <a:r>
              <a:rPr lang="en-US" sz="2200" dirty="0" err="1">
                <a:solidFill>
                  <a:srgbClr val="211D1E"/>
                </a:solidFill>
                <a:latin typeface="Akzidenz Grotesk BE Light"/>
              </a:rPr>
              <a:t>totalled</a:t>
            </a: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 USD 4,800 billion, representing </a:t>
            </a:r>
            <a:r>
              <a:rPr lang="en-US" sz="2200" b="1" dirty="0">
                <a:solidFill>
                  <a:srgbClr val="0000FF"/>
                </a:solidFill>
                <a:latin typeface="Akzidenz Grotesk BE Light"/>
              </a:rPr>
              <a:t>21 per cent of world trade in goods and services.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However, this total </a:t>
            </a:r>
            <a:r>
              <a:rPr lang="en-US" sz="2200" b="1" dirty="0">
                <a:solidFill>
                  <a:srgbClr val="0000FF"/>
                </a:solidFill>
                <a:latin typeface="Akzidenz Grotesk BE Light"/>
              </a:rPr>
              <a:t>does not cover services delivered via foreign affiliates </a:t>
            </a: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(i.e. essentially </a:t>
            </a:r>
            <a:r>
              <a:rPr lang="en-US" sz="2200" b="1" dirty="0">
                <a:solidFill>
                  <a:srgbClr val="0000FF"/>
                </a:solidFill>
                <a:latin typeface="Akzidenz Grotesk BE Light"/>
              </a:rPr>
              <a:t>mode 3</a:t>
            </a: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).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00FF"/>
                </a:solidFill>
                <a:latin typeface="Akzidenz Grotesk BE Light"/>
              </a:rPr>
              <a:t>The total trade in services is therefore estimated to be much larger</a:t>
            </a: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, even twice as large, as mode 3 represents 55 per cent of total services trade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57196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5E2C104-E9F3-40F7-BA3B-2A5A5CCA4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624" y="222690"/>
            <a:ext cx="4102376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GATS Commitments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CA737D-0F72-461A-9B4C-85344CA768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624" y="950867"/>
            <a:ext cx="4532766" cy="52247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C68299C-36AC-422E-A102-D2B018FB1DF8}"/>
              </a:ext>
            </a:extLst>
          </p:cNvPr>
          <p:cNvSpPr txBox="1"/>
          <p:nvPr/>
        </p:nvSpPr>
        <p:spPr>
          <a:xfrm>
            <a:off x="6976747" y="6488668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7346F1-5375-4A38-845F-B53EC66A96BC}"/>
              </a:ext>
            </a:extLst>
          </p:cNvPr>
          <p:cNvSpPr txBox="1"/>
          <p:nvPr/>
        </p:nvSpPr>
        <p:spPr>
          <a:xfrm>
            <a:off x="5155095" y="950867"/>
            <a:ext cx="3776870" cy="51706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dirty="0"/>
              <a:t>Note: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00FF"/>
                </a:solidFill>
              </a:rPr>
              <a:t>Total of approximately 160 sectors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/>
              <a:t>Unlike in the </a:t>
            </a:r>
            <a:r>
              <a:rPr lang="en-US" sz="2200" b="1" dirty="0">
                <a:solidFill>
                  <a:srgbClr val="C00000"/>
                </a:solidFill>
              </a:rPr>
              <a:t>General Agreement on Tariffs and Trade (GATT)</a:t>
            </a:r>
            <a:r>
              <a:rPr lang="en-US" sz="2200" dirty="0"/>
              <a:t>, where </a:t>
            </a:r>
            <a:r>
              <a:rPr lang="en-US" sz="2200" b="1" dirty="0">
                <a:solidFill>
                  <a:srgbClr val="0000FF"/>
                </a:solidFill>
              </a:rPr>
              <a:t>tariffs</a:t>
            </a:r>
            <a:r>
              <a:rPr lang="en-US" sz="2200" dirty="0"/>
              <a:t> are the only permissible restrictions, the limitations attached to WTO members’ </a:t>
            </a:r>
            <a:r>
              <a:rPr lang="en-US" sz="2200" b="1" dirty="0">
                <a:solidFill>
                  <a:srgbClr val="C00000"/>
                </a:solidFill>
              </a:rPr>
              <a:t>GATS </a:t>
            </a:r>
            <a:r>
              <a:rPr lang="en-US" sz="2200" dirty="0"/>
              <a:t>commitments cover a broad range of measures, including numerical </a:t>
            </a:r>
            <a:r>
              <a:rPr lang="en-US" sz="2200" b="1" dirty="0">
                <a:solidFill>
                  <a:srgbClr val="0000FF"/>
                </a:solidFill>
              </a:rPr>
              <a:t>quotas</a:t>
            </a:r>
            <a:r>
              <a:rPr lang="en-US" sz="2200" dirty="0"/>
              <a:t>, </a:t>
            </a:r>
            <a:r>
              <a:rPr lang="en-US" sz="2200" b="1" dirty="0">
                <a:solidFill>
                  <a:srgbClr val="0000FF"/>
                </a:solidFill>
              </a:rPr>
              <a:t>limits on foreign ownership</a:t>
            </a:r>
            <a:r>
              <a:rPr lang="en-US" sz="2200" dirty="0"/>
              <a:t>, and </a:t>
            </a:r>
            <a:r>
              <a:rPr lang="en-US" sz="2200" b="1" dirty="0">
                <a:solidFill>
                  <a:srgbClr val="0000FF"/>
                </a:solidFill>
              </a:rPr>
              <a:t>discriminatory subsidies</a:t>
            </a:r>
            <a:r>
              <a:rPr lang="en-US" sz="2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5408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62ED50-2DA9-4E87-AE49-D9E13914D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79" y="569950"/>
            <a:ext cx="8613913" cy="475308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24120C2-142B-488E-90D3-FD88BF087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279" y="0"/>
            <a:ext cx="4102376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GATS Commitments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7583D8-C305-40CF-A357-8F9D56030A4E}"/>
              </a:ext>
            </a:extLst>
          </p:cNvPr>
          <p:cNvSpPr txBox="1"/>
          <p:nvPr/>
        </p:nvSpPr>
        <p:spPr>
          <a:xfrm>
            <a:off x="7133193" y="200618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43494E9-43CE-4739-8356-2A3E99FDCA0E}"/>
              </a:ext>
            </a:extLst>
          </p:cNvPr>
          <p:cNvSpPr/>
          <p:nvPr/>
        </p:nvSpPr>
        <p:spPr>
          <a:xfrm>
            <a:off x="172279" y="5380672"/>
            <a:ext cx="87066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211D1E"/>
                </a:solidFill>
                <a:latin typeface="Akzidenz Grotesk BE Light"/>
              </a:rPr>
              <a:t>The </a:t>
            </a:r>
            <a:r>
              <a:rPr lang="en-US" b="1" dirty="0">
                <a:solidFill>
                  <a:srgbClr val="0000FF"/>
                </a:solidFill>
                <a:latin typeface="Akzidenz Grotesk BE Light"/>
              </a:rPr>
              <a:t>sector most commonly included </a:t>
            </a:r>
            <a:r>
              <a:rPr lang="en-US" dirty="0">
                <a:solidFill>
                  <a:srgbClr val="211D1E"/>
                </a:solidFill>
                <a:latin typeface="Akzidenz Grotesk BE Light"/>
              </a:rPr>
              <a:t>in WTO members’ schedules of commitments is </a:t>
            </a:r>
            <a:r>
              <a:rPr lang="en-US" b="1" dirty="0">
                <a:solidFill>
                  <a:srgbClr val="C00000"/>
                </a:solidFill>
                <a:latin typeface="Akzidenz Grotesk BE Light"/>
              </a:rPr>
              <a:t>tourism</a:t>
            </a:r>
            <a:r>
              <a:rPr lang="en-US" dirty="0">
                <a:solidFill>
                  <a:srgbClr val="211D1E"/>
                </a:solidFill>
                <a:latin typeface="Akzidenz Grotesk BE Light"/>
              </a:rPr>
              <a:t>, followed by </a:t>
            </a:r>
            <a:r>
              <a:rPr lang="en-US" b="1" dirty="0">
                <a:solidFill>
                  <a:srgbClr val="C00000"/>
                </a:solidFill>
                <a:latin typeface="Akzidenz Grotesk BE Light"/>
              </a:rPr>
              <a:t>infrastructure services (financial services, business services, and telecommunications)</a:t>
            </a:r>
            <a:r>
              <a:rPr lang="en-US" dirty="0">
                <a:solidFill>
                  <a:srgbClr val="211D1E"/>
                </a:solidFill>
                <a:latin typeface="Akzidenz Grotesk BE Light"/>
              </a:rPr>
              <a:t>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211D1E"/>
                </a:solidFill>
                <a:latin typeface="Akzidenz Grotesk BE Light"/>
              </a:rPr>
              <a:t>The </a:t>
            </a:r>
            <a:r>
              <a:rPr lang="en-US" b="1" dirty="0">
                <a:solidFill>
                  <a:srgbClr val="0000FF"/>
                </a:solidFill>
                <a:latin typeface="Akzidenz Grotesk BE Light"/>
              </a:rPr>
              <a:t>sectors least frequently included </a:t>
            </a:r>
            <a:r>
              <a:rPr lang="en-US" dirty="0">
                <a:solidFill>
                  <a:srgbClr val="211D1E"/>
                </a:solidFill>
                <a:latin typeface="Akzidenz Grotesk BE Light"/>
              </a:rPr>
              <a:t>in commitments are </a:t>
            </a:r>
            <a:r>
              <a:rPr lang="en-US" b="1" dirty="0">
                <a:solidFill>
                  <a:srgbClr val="C00000"/>
                </a:solidFill>
                <a:latin typeface="Akzidenz Grotesk BE Light"/>
              </a:rPr>
              <a:t>education and health services</a:t>
            </a:r>
            <a:r>
              <a:rPr lang="en-US" dirty="0">
                <a:solidFill>
                  <a:srgbClr val="211D1E"/>
                </a:solidFill>
                <a:latin typeface="Akzidenz Grotesk BE Light"/>
              </a:rPr>
              <a:t>, reflecting the high levels of direct government provision in these services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332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06CCF93-EAEA-4CE5-9708-B308DAF2B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93" y="78409"/>
            <a:ext cx="8948320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Extending commitment through sectoral negotiation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D0EA47-3D6D-4A55-95BD-E97105AA47DE}"/>
              </a:ext>
            </a:extLst>
          </p:cNvPr>
          <p:cNvSpPr/>
          <p:nvPr/>
        </p:nvSpPr>
        <p:spPr>
          <a:xfrm>
            <a:off x="256575" y="806586"/>
            <a:ext cx="8238068" cy="55399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/>
              <a:t>At the end of the </a:t>
            </a:r>
            <a:r>
              <a:rPr lang="en-US" sz="2200" b="1" dirty="0">
                <a:solidFill>
                  <a:srgbClr val="C00000"/>
                </a:solidFill>
              </a:rPr>
              <a:t>Uruguay Round in 1994</a:t>
            </a:r>
            <a:r>
              <a:rPr lang="en-US" sz="2200" dirty="0"/>
              <a:t>, members agreed that their commitments in </a:t>
            </a:r>
            <a:r>
              <a:rPr lang="en-US" sz="2200" b="1" dirty="0">
                <a:solidFill>
                  <a:srgbClr val="0000FF"/>
                </a:solidFill>
              </a:rPr>
              <a:t>financial services, telecommunications, maritime transport</a:t>
            </a:r>
            <a:r>
              <a:rPr lang="en-US" sz="2200" dirty="0"/>
              <a:t> and </a:t>
            </a:r>
            <a:r>
              <a:rPr lang="en-US" sz="2200" b="1" dirty="0">
                <a:solidFill>
                  <a:srgbClr val="0000FF"/>
                </a:solidFill>
              </a:rPr>
              <a:t>mode 4</a:t>
            </a:r>
            <a:r>
              <a:rPr lang="en-US" sz="2200" dirty="0"/>
              <a:t> were unsatisfactory and decided to </a:t>
            </a:r>
            <a:r>
              <a:rPr lang="en-US" sz="2200" b="1" dirty="0">
                <a:solidFill>
                  <a:srgbClr val="C00000"/>
                </a:solidFill>
              </a:rPr>
              <a:t>extend negotiations in these areas</a:t>
            </a:r>
            <a:r>
              <a:rPr lang="en-US" sz="2200" dirty="0"/>
              <a:t>. </a:t>
            </a:r>
          </a:p>
          <a:p>
            <a:endParaRPr lang="en-US" sz="8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/>
              <a:t>These negotiations resulted in enhanced commitments by some 70 WTO members in </a:t>
            </a:r>
            <a:r>
              <a:rPr lang="en-US" sz="2200" b="1" dirty="0">
                <a:solidFill>
                  <a:srgbClr val="0000FF"/>
                </a:solidFill>
              </a:rPr>
              <a:t>telecommunications </a:t>
            </a:r>
            <a:r>
              <a:rPr lang="en-US" sz="2200" dirty="0"/>
              <a:t>and </a:t>
            </a:r>
            <a:r>
              <a:rPr lang="en-US" sz="2200" b="1" dirty="0">
                <a:solidFill>
                  <a:srgbClr val="0000FF"/>
                </a:solidFill>
              </a:rPr>
              <a:t>financial services </a:t>
            </a:r>
            <a:r>
              <a:rPr lang="en-US" sz="2200" dirty="0"/>
              <a:t>in 1997. The talks achieved more </a:t>
            </a:r>
            <a:r>
              <a:rPr lang="en-US" sz="2200" b="1" dirty="0">
                <a:solidFill>
                  <a:srgbClr val="0000FF"/>
                </a:solidFill>
              </a:rPr>
              <a:t>limited success in mode 4 </a:t>
            </a:r>
            <a:r>
              <a:rPr lang="en-US" sz="2200" dirty="0"/>
              <a:t>but </a:t>
            </a:r>
            <a:r>
              <a:rPr lang="en-US" sz="2200" b="1" dirty="0">
                <a:solidFill>
                  <a:srgbClr val="0000FF"/>
                </a:solidFill>
              </a:rPr>
              <a:t>no agreement could be reached in maritime transport services.</a:t>
            </a:r>
          </a:p>
          <a:p>
            <a:endParaRPr lang="en-US" sz="800" b="1" dirty="0">
              <a:solidFill>
                <a:srgbClr val="0000FF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/>
              <a:t>Negotiations in </a:t>
            </a:r>
            <a:r>
              <a:rPr lang="en-US" sz="2200" b="1" dirty="0">
                <a:solidFill>
                  <a:srgbClr val="0000FF"/>
                </a:solidFill>
              </a:rPr>
              <a:t>telecommunications</a:t>
            </a:r>
            <a:r>
              <a:rPr lang="en-US" sz="2200" dirty="0"/>
              <a:t> and </a:t>
            </a:r>
            <a:r>
              <a:rPr lang="en-US" sz="2200" b="1" dirty="0">
                <a:solidFill>
                  <a:srgbClr val="0000FF"/>
                </a:solidFill>
              </a:rPr>
              <a:t>financial services </a:t>
            </a:r>
            <a:r>
              <a:rPr lang="en-US" sz="2200" dirty="0"/>
              <a:t>were conducted among a subset of members. But the resulting commitments were on a “</a:t>
            </a:r>
            <a:r>
              <a:rPr lang="en-US" sz="2200" b="1" dirty="0">
                <a:solidFill>
                  <a:srgbClr val="C00000"/>
                </a:solidFill>
              </a:rPr>
              <a:t>most-</a:t>
            </a:r>
            <a:r>
              <a:rPr lang="en-US" sz="2200" b="1" dirty="0" err="1">
                <a:solidFill>
                  <a:srgbClr val="C00000"/>
                </a:solidFill>
              </a:rPr>
              <a:t>favoured</a:t>
            </a:r>
            <a:r>
              <a:rPr lang="en-US" sz="2200" b="1" dirty="0">
                <a:solidFill>
                  <a:srgbClr val="C00000"/>
                </a:solidFill>
              </a:rPr>
              <a:t> nation</a:t>
            </a:r>
            <a:r>
              <a:rPr lang="en-US" sz="2200" dirty="0"/>
              <a:t>” basis, meaning they were extended to the benefit of all WTO members. </a:t>
            </a:r>
          </a:p>
          <a:p>
            <a:endParaRPr lang="en-US" sz="8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/>
              <a:t>The negotiations in </a:t>
            </a:r>
            <a:r>
              <a:rPr lang="en-US" sz="2200" b="1" dirty="0">
                <a:solidFill>
                  <a:srgbClr val="0000FF"/>
                </a:solidFill>
              </a:rPr>
              <a:t>telecoms</a:t>
            </a:r>
            <a:r>
              <a:rPr lang="en-US" sz="2200" dirty="0"/>
              <a:t> also led to the adoption of a “</a:t>
            </a:r>
            <a:r>
              <a:rPr lang="en-US" sz="2200" b="1" dirty="0">
                <a:solidFill>
                  <a:srgbClr val="C00000"/>
                </a:solidFill>
              </a:rPr>
              <a:t>Reference Paper</a:t>
            </a:r>
            <a:r>
              <a:rPr lang="en-US" sz="2200" dirty="0"/>
              <a:t>” setting out regulatory principles to reinforce the opening up of the telecoms market.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C6C7C4-0264-40F5-A2CB-E2D74E2FE207}"/>
              </a:ext>
            </a:extLst>
          </p:cNvPr>
          <p:cNvSpPr txBox="1"/>
          <p:nvPr/>
        </p:nvSpPr>
        <p:spPr>
          <a:xfrm>
            <a:off x="6539426" y="6410259"/>
            <a:ext cx="2094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</p:spTree>
    <p:extLst>
      <p:ext uri="{BB962C8B-B14F-4D97-AF65-F5344CB8AC3E}">
        <p14:creationId xmlns:p14="http://schemas.microsoft.com/office/powerpoint/2010/main" val="21204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24120C2-142B-488E-90D3-FD88BF087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210" y="303696"/>
            <a:ext cx="6026216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Information on Trade in Service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7583D8-C305-40CF-A357-8F9D56030A4E}"/>
              </a:ext>
            </a:extLst>
          </p:cNvPr>
          <p:cNvSpPr txBox="1"/>
          <p:nvPr/>
        </p:nvSpPr>
        <p:spPr>
          <a:xfrm>
            <a:off x="6636237" y="6316496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43494E9-43CE-4739-8356-2A3E99FDCA0E}"/>
              </a:ext>
            </a:extLst>
          </p:cNvPr>
          <p:cNvSpPr/>
          <p:nvPr/>
        </p:nvSpPr>
        <p:spPr>
          <a:xfrm>
            <a:off x="321154" y="1184272"/>
            <a:ext cx="8706679" cy="39087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/>
              <a:t>The WTO and the World Bank joined forces to establish the </a:t>
            </a:r>
            <a:r>
              <a:rPr lang="en-US" sz="2400" b="1" dirty="0">
                <a:solidFill>
                  <a:srgbClr val="C00000"/>
                </a:solidFill>
              </a:rPr>
              <a:t>Integrated Trade Intelligence Portal for services (I-TIP services)</a:t>
            </a:r>
            <a:r>
              <a:rPr lang="en-US" sz="2400" dirty="0"/>
              <a:t>. </a:t>
            </a:r>
          </a:p>
          <a:p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/>
              <a:t>Launched in 2013, I-TIP services is a set of databases listing </a:t>
            </a:r>
            <a:r>
              <a:rPr lang="en-US" sz="2400" dirty="0">
                <a:solidFill>
                  <a:srgbClr val="0000FF"/>
                </a:solidFill>
              </a:rPr>
              <a:t>services commitments by WTO members in the GATS and regional trade agreements</a:t>
            </a:r>
            <a:r>
              <a:rPr lang="en-US" sz="2400" dirty="0"/>
              <a:t>, the </a:t>
            </a:r>
            <a:r>
              <a:rPr lang="en-US" sz="2400" dirty="0">
                <a:solidFill>
                  <a:srgbClr val="0000FF"/>
                </a:solidFill>
              </a:rPr>
              <a:t>measures</a:t>
            </a:r>
            <a:r>
              <a:rPr lang="en-US" sz="2400" dirty="0"/>
              <a:t> they have actually applied </a:t>
            </a:r>
            <a:r>
              <a:rPr lang="en-US" sz="2400" dirty="0">
                <a:solidFill>
                  <a:srgbClr val="0000FF"/>
                </a:solidFill>
              </a:rPr>
              <a:t>and related services statistics</a:t>
            </a:r>
            <a:r>
              <a:rPr lang="en-US" sz="2400" dirty="0"/>
              <a:t>. </a:t>
            </a:r>
          </a:p>
          <a:p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/>
              <a:t>For more information, visit I-TIP services at: </a:t>
            </a:r>
          </a:p>
          <a:p>
            <a:endParaRPr lang="en-US" sz="800" b="1" dirty="0">
              <a:solidFill>
                <a:srgbClr val="C00000"/>
              </a:solidFill>
            </a:endParaRPr>
          </a:p>
          <a:p>
            <a:r>
              <a:rPr lang="en-US" sz="2400" b="1" dirty="0">
                <a:solidFill>
                  <a:srgbClr val="C00000"/>
                </a:solidFill>
              </a:rPr>
              <a:t>    http://i-tip.wto.org/services.</a:t>
            </a:r>
          </a:p>
        </p:txBody>
      </p:sp>
    </p:spTree>
    <p:extLst>
      <p:ext uri="{BB962C8B-B14F-4D97-AF65-F5344CB8AC3E}">
        <p14:creationId xmlns:p14="http://schemas.microsoft.com/office/powerpoint/2010/main" val="2599043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2639</TotalTime>
  <Words>951</Words>
  <Application>Microsoft Office PowerPoint</Application>
  <PresentationFormat>On-screen Show (4:3)</PresentationFormat>
  <Paragraphs>66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Akzidenz Grotesk BE Light</vt:lpstr>
      <vt:lpstr>Angsana New</vt:lpstr>
      <vt:lpstr>Arial</vt:lpstr>
      <vt:lpstr>Calibri</vt:lpstr>
      <vt:lpstr>Calibri Light</vt:lpstr>
      <vt:lpstr>Wingdings</vt:lpstr>
      <vt:lpstr>Office Theme</vt:lpstr>
      <vt:lpstr>PowerPoint Presentation</vt:lpstr>
      <vt:lpstr>Did you know?</vt:lpstr>
      <vt:lpstr>Trade in service by developing economies</vt:lpstr>
      <vt:lpstr>General Agreement on Trade in Services (GATS)</vt:lpstr>
      <vt:lpstr> The GATS covers all services (see below), with the exception of “services provided in the exercise of governmental authority” and the bulk of air transport services.   </vt:lpstr>
      <vt:lpstr>How are services traded? </vt:lpstr>
      <vt:lpstr>How are services traded? </vt:lpstr>
      <vt:lpstr>How are services traded? </vt:lpstr>
      <vt:lpstr>GATS Commitments</vt:lpstr>
      <vt:lpstr>GATS Commitments</vt:lpstr>
      <vt:lpstr>Extending commitment through sectoral negotiation</vt:lpstr>
      <vt:lpstr>Information on Trade in Service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Macbook Pro</dc:creator>
  <cp:lastModifiedBy>Macbook Pro</cp:lastModifiedBy>
  <cp:revision>29</cp:revision>
  <dcterms:created xsi:type="dcterms:W3CDTF">2017-11-19T17:48:39Z</dcterms:created>
  <dcterms:modified xsi:type="dcterms:W3CDTF">2017-11-21T13:49:16Z</dcterms:modified>
</cp:coreProperties>
</file>