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18"/>
  </p:notesMasterIdLst>
  <p:sldIdLst>
    <p:sldId id="256" r:id="rId2"/>
    <p:sldId id="260" r:id="rId3"/>
    <p:sldId id="262" r:id="rId4"/>
    <p:sldId id="264" r:id="rId5"/>
    <p:sldId id="263" r:id="rId6"/>
    <p:sldId id="265" r:id="rId7"/>
    <p:sldId id="284" r:id="rId8"/>
    <p:sldId id="282" r:id="rId9"/>
    <p:sldId id="283" r:id="rId10"/>
    <p:sldId id="285" r:id="rId11"/>
    <p:sldId id="294" r:id="rId12"/>
    <p:sldId id="274" r:id="rId13"/>
    <p:sldId id="292" r:id="rId14"/>
    <p:sldId id="275" r:id="rId15"/>
    <p:sldId id="276" r:id="rId16"/>
    <p:sldId id="293" r:id="rId17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85" autoAdjust="0"/>
    <p:restoredTop sz="81983" autoAdjust="0"/>
  </p:normalViewPr>
  <p:slideViewPr>
    <p:cSldViewPr>
      <p:cViewPr varScale="1">
        <p:scale>
          <a:sx n="60" d="100"/>
          <a:sy n="60" d="100"/>
        </p:scale>
        <p:origin x="-136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7A76A03-6B3B-459D-9F90-E3D0B9291931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7E5D34F3-C46C-4AA2-96D1-8AEF86909750}">
      <dgm:prSet phldrT="[Text]" custT="1"/>
      <dgm:spPr/>
      <dgm:t>
        <a:bodyPr/>
        <a:lstStyle/>
        <a:p>
          <a:r>
            <a:rPr lang="de-DE" sz="24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Identifying and </a:t>
          </a:r>
          <a:r>
            <a:rPr lang="en-US" sz="24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diagnosing</a:t>
          </a:r>
          <a:r>
            <a:rPr lang="de-DE" sz="24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 the problem</a:t>
          </a:r>
          <a:endParaRPr lang="en-US" sz="24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811DC183-9448-413F-BB8E-7D74F6FA3D4D}" type="parTrans" cxnId="{2AE0B4EC-6426-404E-8992-0DEF2B694557}">
      <dgm:prSet/>
      <dgm:spPr/>
      <dgm:t>
        <a:bodyPr/>
        <a:lstStyle/>
        <a:p>
          <a:endParaRPr lang="en-US"/>
        </a:p>
      </dgm:t>
    </dgm:pt>
    <dgm:pt modelId="{1F7DF434-0D1D-4AA8-A920-62648E610F07}" type="sibTrans" cxnId="{2AE0B4EC-6426-404E-8992-0DEF2B694557}">
      <dgm:prSet/>
      <dgm:spPr/>
      <dgm:t>
        <a:bodyPr/>
        <a:lstStyle/>
        <a:p>
          <a:endParaRPr lang="en-US"/>
        </a:p>
      </dgm:t>
    </dgm:pt>
    <dgm:pt modelId="{21FBCB2A-4C81-457C-9463-B7E85EE15D5D}">
      <dgm:prSet phldrT="[Text]" custT="1"/>
      <dgm:spPr/>
      <dgm:t>
        <a:bodyPr/>
        <a:lstStyle/>
        <a:p>
          <a:r>
            <a:rPr lang="de-DE" sz="24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Generating alternative </a:t>
          </a:r>
          <a:r>
            <a:rPr lang="de-DE" sz="2400" dirty="0" err="1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solution</a:t>
          </a:r>
          <a:endParaRPr lang="en-US" sz="24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967DD88B-523E-4AE7-8CAC-A132897C3C33}" type="parTrans" cxnId="{AA81A29C-E8B7-48BE-A44F-9007E03683F2}">
      <dgm:prSet/>
      <dgm:spPr/>
      <dgm:t>
        <a:bodyPr/>
        <a:lstStyle/>
        <a:p>
          <a:endParaRPr lang="en-US"/>
        </a:p>
      </dgm:t>
    </dgm:pt>
    <dgm:pt modelId="{D0D0280D-8DE9-4C12-A15C-3137338BD5AF}" type="sibTrans" cxnId="{AA81A29C-E8B7-48BE-A44F-9007E03683F2}">
      <dgm:prSet/>
      <dgm:spPr/>
      <dgm:t>
        <a:bodyPr/>
        <a:lstStyle/>
        <a:p>
          <a:endParaRPr lang="en-US"/>
        </a:p>
      </dgm:t>
    </dgm:pt>
    <dgm:pt modelId="{13B67BE4-AE2E-4E16-909E-CC4355B28A26}">
      <dgm:prSet phldrT="[Text]" custT="1"/>
      <dgm:spPr/>
      <dgm:t>
        <a:bodyPr/>
        <a:lstStyle/>
        <a:p>
          <a:r>
            <a:rPr lang="de-DE" sz="2400" dirty="0" err="1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Evaluating</a:t>
          </a:r>
          <a:r>
            <a:rPr lang="de-DE" sz="24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 alternative</a:t>
          </a:r>
        </a:p>
        <a:p>
          <a:r>
            <a:rPr lang="de-DE" sz="2400" dirty="0" err="1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and</a:t>
          </a:r>
          <a:r>
            <a:rPr lang="de-DE" sz="24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 </a:t>
          </a:r>
          <a:r>
            <a:rPr lang="de-DE" sz="2400" dirty="0" err="1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making</a:t>
          </a:r>
          <a:r>
            <a:rPr lang="de-DE" sz="24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 </a:t>
          </a:r>
          <a:r>
            <a:rPr lang="de-DE" sz="2400" dirty="0" err="1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the</a:t>
          </a:r>
          <a:r>
            <a:rPr lang="de-DE" sz="24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 </a:t>
          </a:r>
          <a:r>
            <a:rPr lang="de-DE" sz="2400" dirty="0" err="1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choice</a:t>
          </a:r>
          <a:endParaRPr lang="en-US" sz="24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24DF91DF-C007-4A19-A3A1-EDDC1D123DAA}" type="parTrans" cxnId="{11057AB8-7AD9-4CEF-9D7B-293CFA241F2C}">
      <dgm:prSet/>
      <dgm:spPr/>
      <dgm:t>
        <a:bodyPr/>
        <a:lstStyle/>
        <a:p>
          <a:endParaRPr lang="en-US"/>
        </a:p>
      </dgm:t>
    </dgm:pt>
    <dgm:pt modelId="{3E2502FF-F042-4754-9747-308FFCAA3C91}" type="sibTrans" cxnId="{11057AB8-7AD9-4CEF-9D7B-293CFA241F2C}">
      <dgm:prSet/>
      <dgm:spPr/>
      <dgm:t>
        <a:bodyPr/>
        <a:lstStyle/>
        <a:p>
          <a:endParaRPr lang="en-US"/>
        </a:p>
      </dgm:t>
    </dgm:pt>
    <dgm:pt modelId="{BD2A513C-D7C4-4FB8-8787-63577739A0CB}">
      <dgm:prSet phldrT="[Text]" custT="1"/>
      <dgm:spPr/>
      <dgm:t>
        <a:bodyPr/>
        <a:lstStyle/>
        <a:p>
          <a:r>
            <a:rPr lang="de-DE" sz="2000" dirty="0" err="1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Implementation</a:t>
          </a:r>
          <a:endParaRPr lang="en-US" sz="20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D84F9EE4-22BF-4100-B765-CEF1F399933E}" type="parTrans" cxnId="{6633EE28-14BC-41F8-BADF-05154EBCAA4F}">
      <dgm:prSet/>
      <dgm:spPr/>
      <dgm:t>
        <a:bodyPr/>
        <a:lstStyle/>
        <a:p>
          <a:endParaRPr lang="en-US"/>
        </a:p>
      </dgm:t>
    </dgm:pt>
    <dgm:pt modelId="{2AC421F6-1F83-4C04-A9F2-6C79CDCAE07B}" type="sibTrans" cxnId="{6633EE28-14BC-41F8-BADF-05154EBCAA4F}">
      <dgm:prSet/>
      <dgm:spPr/>
      <dgm:t>
        <a:bodyPr/>
        <a:lstStyle/>
        <a:p>
          <a:endParaRPr lang="en-US"/>
        </a:p>
      </dgm:t>
    </dgm:pt>
    <dgm:pt modelId="{7212E8EE-FDEC-4B4D-A0C5-9D2E19FDDF17}">
      <dgm:prSet phldrT="[Text]"/>
      <dgm:spPr/>
      <dgm:t>
        <a:bodyPr/>
        <a:lstStyle/>
        <a:p>
          <a:r>
            <a:rPr lang="de-DE" dirty="0" err="1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Evaluating</a:t>
          </a:r>
          <a:r>
            <a:rPr lang="de-DE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 </a:t>
          </a:r>
          <a:r>
            <a:rPr lang="de-DE" dirty="0" err="1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the</a:t>
          </a:r>
          <a:r>
            <a:rPr lang="de-DE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 </a:t>
          </a:r>
          <a:r>
            <a:rPr lang="de-DE" dirty="0" err="1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decision</a:t>
          </a:r>
          <a:endParaRPr lang="en-US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E582998A-0083-4D97-A60F-69A96FD5DCE4}" type="parTrans" cxnId="{2C24E446-40A2-491E-9337-D9F668DE9CFF}">
      <dgm:prSet/>
      <dgm:spPr/>
      <dgm:t>
        <a:bodyPr/>
        <a:lstStyle/>
        <a:p>
          <a:endParaRPr lang="en-US"/>
        </a:p>
      </dgm:t>
    </dgm:pt>
    <dgm:pt modelId="{57612CD9-F77F-4D40-AF59-7DC65925E845}" type="sibTrans" cxnId="{2C24E446-40A2-491E-9337-D9F668DE9CFF}">
      <dgm:prSet/>
      <dgm:spPr/>
      <dgm:t>
        <a:bodyPr/>
        <a:lstStyle/>
        <a:p>
          <a:endParaRPr lang="en-US"/>
        </a:p>
      </dgm:t>
    </dgm:pt>
    <dgm:pt modelId="{AF76A2FD-995A-4EF3-8401-4D0B7B61C6FE}" type="pres">
      <dgm:prSet presAssocID="{A7A76A03-6B3B-459D-9F90-E3D0B9291931}" presName="CompostProcess" presStyleCnt="0">
        <dgm:presLayoutVars>
          <dgm:dir/>
          <dgm:resizeHandles val="exact"/>
        </dgm:presLayoutVars>
      </dgm:prSet>
      <dgm:spPr/>
    </dgm:pt>
    <dgm:pt modelId="{9957C730-4FD5-498C-9B6E-E43A63B09019}" type="pres">
      <dgm:prSet presAssocID="{A7A76A03-6B3B-459D-9F90-E3D0B9291931}" presName="arrow" presStyleLbl="bgShp" presStyleIdx="0" presStyleCnt="1" custScaleX="117647"/>
      <dgm:spPr>
        <a:solidFill>
          <a:srgbClr val="1168B4"/>
        </a:solidFill>
      </dgm:spPr>
    </dgm:pt>
    <dgm:pt modelId="{504F7F48-7C03-4407-A86D-E5CC1AC7FEE3}" type="pres">
      <dgm:prSet presAssocID="{A7A76A03-6B3B-459D-9F90-E3D0B9291931}" presName="linearProcess" presStyleCnt="0"/>
      <dgm:spPr/>
    </dgm:pt>
    <dgm:pt modelId="{62EAE97D-4CB1-4961-BB1F-F2F19480D14F}" type="pres">
      <dgm:prSet presAssocID="{7E5D34F3-C46C-4AA2-96D1-8AEF86909750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3F17EB7-9F47-4F4C-B13E-D84615DE9751}" type="pres">
      <dgm:prSet presAssocID="{1F7DF434-0D1D-4AA8-A920-62648E610F07}" presName="sibTrans" presStyleCnt="0"/>
      <dgm:spPr/>
    </dgm:pt>
    <dgm:pt modelId="{2F8ED32F-6C4A-46D7-ACF5-3B4B560521B9}" type="pres">
      <dgm:prSet presAssocID="{21FBCB2A-4C81-457C-9463-B7E85EE15D5D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AF62C20-1685-48CA-8C3A-E20C77F6AC37}" type="pres">
      <dgm:prSet presAssocID="{D0D0280D-8DE9-4C12-A15C-3137338BD5AF}" presName="sibTrans" presStyleCnt="0"/>
      <dgm:spPr/>
    </dgm:pt>
    <dgm:pt modelId="{AF2F0C44-59EE-4569-B353-158B4A602931}" type="pres">
      <dgm:prSet presAssocID="{13B67BE4-AE2E-4E16-909E-CC4355B28A26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2552A8C-9193-4F3A-AA61-8E9D925CA49B}" type="pres">
      <dgm:prSet presAssocID="{3E2502FF-F042-4754-9747-308FFCAA3C91}" presName="sibTrans" presStyleCnt="0"/>
      <dgm:spPr/>
    </dgm:pt>
    <dgm:pt modelId="{D333115D-B831-404A-8A40-00B9A05CFF60}" type="pres">
      <dgm:prSet presAssocID="{BD2A513C-D7C4-4FB8-8787-63577739A0CB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219D099-9118-43AA-B549-D905D6DD9362}" type="pres">
      <dgm:prSet presAssocID="{2AC421F6-1F83-4C04-A9F2-6C79CDCAE07B}" presName="sibTrans" presStyleCnt="0"/>
      <dgm:spPr/>
    </dgm:pt>
    <dgm:pt modelId="{77C81A83-25F5-4CF6-A8D1-6F47BA239AA3}" type="pres">
      <dgm:prSet presAssocID="{7212E8EE-FDEC-4B4D-A0C5-9D2E19FDDF17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B77D7AC-4DCD-494E-A83B-4A9938801434}" type="presOf" srcId="{A7A76A03-6B3B-459D-9F90-E3D0B9291931}" destId="{AF76A2FD-995A-4EF3-8401-4D0B7B61C6FE}" srcOrd="0" destOrd="0" presId="urn:microsoft.com/office/officeart/2005/8/layout/hProcess9"/>
    <dgm:cxn modelId="{2AE0B4EC-6426-404E-8992-0DEF2B694557}" srcId="{A7A76A03-6B3B-459D-9F90-E3D0B9291931}" destId="{7E5D34F3-C46C-4AA2-96D1-8AEF86909750}" srcOrd="0" destOrd="0" parTransId="{811DC183-9448-413F-BB8E-7D74F6FA3D4D}" sibTransId="{1F7DF434-0D1D-4AA8-A920-62648E610F07}"/>
    <dgm:cxn modelId="{2C24E446-40A2-491E-9337-D9F668DE9CFF}" srcId="{A7A76A03-6B3B-459D-9F90-E3D0B9291931}" destId="{7212E8EE-FDEC-4B4D-A0C5-9D2E19FDDF17}" srcOrd="4" destOrd="0" parTransId="{E582998A-0083-4D97-A60F-69A96FD5DCE4}" sibTransId="{57612CD9-F77F-4D40-AF59-7DC65925E845}"/>
    <dgm:cxn modelId="{14891A6F-2BA1-416B-BF45-BAED29673DC3}" type="presOf" srcId="{13B67BE4-AE2E-4E16-909E-CC4355B28A26}" destId="{AF2F0C44-59EE-4569-B353-158B4A602931}" srcOrd="0" destOrd="0" presId="urn:microsoft.com/office/officeart/2005/8/layout/hProcess9"/>
    <dgm:cxn modelId="{E8D6B709-30CD-450A-AA42-82094B248806}" type="presOf" srcId="{21FBCB2A-4C81-457C-9463-B7E85EE15D5D}" destId="{2F8ED32F-6C4A-46D7-ACF5-3B4B560521B9}" srcOrd="0" destOrd="0" presId="urn:microsoft.com/office/officeart/2005/8/layout/hProcess9"/>
    <dgm:cxn modelId="{AA81A29C-E8B7-48BE-A44F-9007E03683F2}" srcId="{A7A76A03-6B3B-459D-9F90-E3D0B9291931}" destId="{21FBCB2A-4C81-457C-9463-B7E85EE15D5D}" srcOrd="1" destOrd="0" parTransId="{967DD88B-523E-4AE7-8CAC-A132897C3C33}" sibTransId="{D0D0280D-8DE9-4C12-A15C-3137338BD5AF}"/>
    <dgm:cxn modelId="{6633EE28-14BC-41F8-BADF-05154EBCAA4F}" srcId="{A7A76A03-6B3B-459D-9F90-E3D0B9291931}" destId="{BD2A513C-D7C4-4FB8-8787-63577739A0CB}" srcOrd="3" destOrd="0" parTransId="{D84F9EE4-22BF-4100-B765-CEF1F399933E}" sibTransId="{2AC421F6-1F83-4C04-A9F2-6C79CDCAE07B}"/>
    <dgm:cxn modelId="{C14E019A-3500-42A5-838C-62FD1AA77C84}" type="presOf" srcId="{7212E8EE-FDEC-4B4D-A0C5-9D2E19FDDF17}" destId="{77C81A83-25F5-4CF6-A8D1-6F47BA239AA3}" srcOrd="0" destOrd="0" presId="urn:microsoft.com/office/officeart/2005/8/layout/hProcess9"/>
    <dgm:cxn modelId="{11057AB8-7AD9-4CEF-9D7B-293CFA241F2C}" srcId="{A7A76A03-6B3B-459D-9F90-E3D0B9291931}" destId="{13B67BE4-AE2E-4E16-909E-CC4355B28A26}" srcOrd="2" destOrd="0" parTransId="{24DF91DF-C007-4A19-A3A1-EDDC1D123DAA}" sibTransId="{3E2502FF-F042-4754-9747-308FFCAA3C91}"/>
    <dgm:cxn modelId="{998E570A-0747-4578-9611-C061CD937B97}" type="presOf" srcId="{BD2A513C-D7C4-4FB8-8787-63577739A0CB}" destId="{D333115D-B831-404A-8A40-00B9A05CFF60}" srcOrd="0" destOrd="0" presId="urn:microsoft.com/office/officeart/2005/8/layout/hProcess9"/>
    <dgm:cxn modelId="{9E251378-B5C2-4E12-9653-4D0AAB7B7D28}" type="presOf" srcId="{7E5D34F3-C46C-4AA2-96D1-8AEF86909750}" destId="{62EAE97D-4CB1-4961-BB1F-F2F19480D14F}" srcOrd="0" destOrd="0" presId="urn:microsoft.com/office/officeart/2005/8/layout/hProcess9"/>
    <dgm:cxn modelId="{0457E90D-1A84-4CBD-B09E-8B50152CE36B}" type="presParOf" srcId="{AF76A2FD-995A-4EF3-8401-4D0B7B61C6FE}" destId="{9957C730-4FD5-498C-9B6E-E43A63B09019}" srcOrd="0" destOrd="0" presId="urn:microsoft.com/office/officeart/2005/8/layout/hProcess9"/>
    <dgm:cxn modelId="{CBADF12B-9A78-444F-AB30-16DE741EFE1E}" type="presParOf" srcId="{AF76A2FD-995A-4EF3-8401-4D0B7B61C6FE}" destId="{504F7F48-7C03-4407-A86D-E5CC1AC7FEE3}" srcOrd="1" destOrd="0" presId="urn:microsoft.com/office/officeart/2005/8/layout/hProcess9"/>
    <dgm:cxn modelId="{3DED582F-BF51-41CC-8471-251E64097A0B}" type="presParOf" srcId="{504F7F48-7C03-4407-A86D-E5CC1AC7FEE3}" destId="{62EAE97D-4CB1-4961-BB1F-F2F19480D14F}" srcOrd="0" destOrd="0" presId="urn:microsoft.com/office/officeart/2005/8/layout/hProcess9"/>
    <dgm:cxn modelId="{39E21DF9-0432-4508-8EA2-7E8BDA793D87}" type="presParOf" srcId="{504F7F48-7C03-4407-A86D-E5CC1AC7FEE3}" destId="{B3F17EB7-9F47-4F4C-B13E-D84615DE9751}" srcOrd="1" destOrd="0" presId="urn:microsoft.com/office/officeart/2005/8/layout/hProcess9"/>
    <dgm:cxn modelId="{B23CD449-0A59-43F8-B78F-1D09460F774F}" type="presParOf" srcId="{504F7F48-7C03-4407-A86D-E5CC1AC7FEE3}" destId="{2F8ED32F-6C4A-46D7-ACF5-3B4B560521B9}" srcOrd="2" destOrd="0" presId="urn:microsoft.com/office/officeart/2005/8/layout/hProcess9"/>
    <dgm:cxn modelId="{62848048-C145-4875-9F24-D47E2AFE3080}" type="presParOf" srcId="{504F7F48-7C03-4407-A86D-E5CC1AC7FEE3}" destId="{EAF62C20-1685-48CA-8C3A-E20C77F6AC37}" srcOrd="3" destOrd="0" presId="urn:microsoft.com/office/officeart/2005/8/layout/hProcess9"/>
    <dgm:cxn modelId="{5DD78C67-70FD-4A91-B7D0-40E8A2D04B8F}" type="presParOf" srcId="{504F7F48-7C03-4407-A86D-E5CC1AC7FEE3}" destId="{AF2F0C44-59EE-4569-B353-158B4A602931}" srcOrd="4" destOrd="0" presId="urn:microsoft.com/office/officeart/2005/8/layout/hProcess9"/>
    <dgm:cxn modelId="{C411CE6A-A815-49EE-802D-4452BBA39C19}" type="presParOf" srcId="{504F7F48-7C03-4407-A86D-E5CC1AC7FEE3}" destId="{22552A8C-9193-4F3A-AA61-8E9D925CA49B}" srcOrd="5" destOrd="0" presId="urn:microsoft.com/office/officeart/2005/8/layout/hProcess9"/>
    <dgm:cxn modelId="{A4E920D8-4C7C-44AA-9058-6FDA77EE8A53}" type="presParOf" srcId="{504F7F48-7C03-4407-A86D-E5CC1AC7FEE3}" destId="{D333115D-B831-404A-8A40-00B9A05CFF60}" srcOrd="6" destOrd="0" presId="urn:microsoft.com/office/officeart/2005/8/layout/hProcess9"/>
    <dgm:cxn modelId="{E0131235-87CE-43AE-8694-F06228E3FC62}" type="presParOf" srcId="{504F7F48-7C03-4407-A86D-E5CC1AC7FEE3}" destId="{D219D099-9118-43AA-B549-D905D6DD9362}" srcOrd="7" destOrd="0" presId="urn:microsoft.com/office/officeart/2005/8/layout/hProcess9"/>
    <dgm:cxn modelId="{AC265694-DA9F-482E-BCAB-09672AAD571B}" type="presParOf" srcId="{504F7F48-7C03-4407-A86D-E5CC1AC7FEE3}" destId="{77C81A83-25F5-4CF6-A8D1-6F47BA239AA3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57C730-4FD5-498C-9B6E-E43A63B09019}">
      <dsp:nvSpPr>
        <dsp:cNvPr id="0" name=""/>
        <dsp:cNvSpPr/>
      </dsp:nvSpPr>
      <dsp:spPr>
        <a:xfrm>
          <a:off x="2" y="0"/>
          <a:ext cx="8461370" cy="4495800"/>
        </a:xfrm>
        <a:prstGeom prst="rightArrow">
          <a:avLst/>
        </a:prstGeom>
        <a:solidFill>
          <a:srgbClr val="1168B4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2EAE97D-4CB1-4961-BB1F-F2F19480D14F}">
      <dsp:nvSpPr>
        <dsp:cNvPr id="0" name=""/>
        <dsp:cNvSpPr/>
      </dsp:nvSpPr>
      <dsp:spPr>
        <a:xfrm>
          <a:off x="3305" y="1348740"/>
          <a:ext cx="1606339" cy="17983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400" kern="1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Identifying and </a:t>
          </a:r>
          <a:r>
            <a:rPr lang="en-US" sz="2400" kern="12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diagnosing</a:t>
          </a:r>
          <a:r>
            <a:rPr lang="de-DE" sz="2400" kern="1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 the problem</a:t>
          </a:r>
          <a:endParaRPr lang="en-US" sz="2400" kern="12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sp:txBody>
      <dsp:txXfrm>
        <a:off x="81720" y="1427155"/>
        <a:ext cx="1449509" cy="1641490"/>
      </dsp:txXfrm>
    </dsp:sp>
    <dsp:sp modelId="{2F8ED32F-6C4A-46D7-ACF5-3B4B560521B9}">
      <dsp:nvSpPr>
        <dsp:cNvPr id="0" name=""/>
        <dsp:cNvSpPr/>
      </dsp:nvSpPr>
      <dsp:spPr>
        <a:xfrm>
          <a:off x="1715411" y="1348740"/>
          <a:ext cx="1606339" cy="17983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400" kern="1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Generating alternative </a:t>
          </a:r>
          <a:r>
            <a:rPr lang="de-DE" sz="2400" kern="1200" dirty="0" err="1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solution</a:t>
          </a:r>
          <a:endParaRPr lang="en-US" sz="2400" kern="12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sp:txBody>
      <dsp:txXfrm>
        <a:off x="1793826" y="1427155"/>
        <a:ext cx="1449509" cy="1641490"/>
      </dsp:txXfrm>
    </dsp:sp>
    <dsp:sp modelId="{AF2F0C44-59EE-4569-B353-158B4A602931}">
      <dsp:nvSpPr>
        <dsp:cNvPr id="0" name=""/>
        <dsp:cNvSpPr/>
      </dsp:nvSpPr>
      <dsp:spPr>
        <a:xfrm>
          <a:off x="3427517" y="1348740"/>
          <a:ext cx="1606339" cy="17983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400" kern="1200" dirty="0" err="1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Evaluating</a:t>
          </a:r>
          <a:r>
            <a:rPr lang="de-DE" sz="2400" kern="1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 alternative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400" kern="1200" dirty="0" err="1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and</a:t>
          </a:r>
          <a:r>
            <a:rPr lang="de-DE" sz="2400" kern="1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 </a:t>
          </a:r>
          <a:r>
            <a:rPr lang="de-DE" sz="2400" kern="1200" dirty="0" err="1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making</a:t>
          </a:r>
          <a:r>
            <a:rPr lang="de-DE" sz="2400" kern="1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 </a:t>
          </a:r>
          <a:r>
            <a:rPr lang="de-DE" sz="2400" kern="1200" dirty="0" err="1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the</a:t>
          </a:r>
          <a:r>
            <a:rPr lang="de-DE" sz="2400" kern="1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 </a:t>
          </a:r>
          <a:r>
            <a:rPr lang="de-DE" sz="2400" kern="1200" dirty="0" err="1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choice</a:t>
          </a:r>
          <a:endParaRPr lang="en-US" sz="2400" kern="12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sp:txBody>
      <dsp:txXfrm>
        <a:off x="3505932" y="1427155"/>
        <a:ext cx="1449509" cy="1641490"/>
      </dsp:txXfrm>
    </dsp:sp>
    <dsp:sp modelId="{D333115D-B831-404A-8A40-00B9A05CFF60}">
      <dsp:nvSpPr>
        <dsp:cNvPr id="0" name=""/>
        <dsp:cNvSpPr/>
      </dsp:nvSpPr>
      <dsp:spPr>
        <a:xfrm>
          <a:off x="5139624" y="1348740"/>
          <a:ext cx="1606339" cy="17983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000" kern="1200" dirty="0" err="1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Implementation</a:t>
          </a:r>
          <a:endParaRPr lang="en-US" sz="2000" kern="12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sp:txBody>
      <dsp:txXfrm>
        <a:off x="5218039" y="1427155"/>
        <a:ext cx="1449509" cy="1641490"/>
      </dsp:txXfrm>
    </dsp:sp>
    <dsp:sp modelId="{77C81A83-25F5-4CF6-A8D1-6F47BA239AA3}">
      <dsp:nvSpPr>
        <dsp:cNvPr id="0" name=""/>
        <dsp:cNvSpPr/>
      </dsp:nvSpPr>
      <dsp:spPr>
        <a:xfrm>
          <a:off x="6851730" y="1348740"/>
          <a:ext cx="1606339" cy="17983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900" kern="1200" dirty="0" err="1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Evaluating</a:t>
          </a:r>
          <a:r>
            <a:rPr lang="de-DE" sz="2900" kern="1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 </a:t>
          </a:r>
          <a:r>
            <a:rPr lang="de-DE" sz="2900" kern="1200" dirty="0" err="1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the</a:t>
          </a:r>
          <a:r>
            <a:rPr lang="de-DE" sz="2900" kern="1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 </a:t>
          </a:r>
          <a:r>
            <a:rPr lang="de-DE" sz="2900" kern="1200" dirty="0" err="1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decision</a:t>
          </a:r>
          <a:endParaRPr lang="en-US" sz="2900" kern="12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sp:txBody>
      <dsp:txXfrm>
        <a:off x="6930145" y="1427155"/>
        <a:ext cx="1449509" cy="164149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4DEBCC-C239-48BD-ABF6-11316355CCAA}" type="datetimeFigureOut">
              <a:rPr lang="en-US" smtClean="0"/>
              <a:pPr/>
              <a:t>1/31/2012</a:t>
            </a:fld>
            <a:endParaRPr lang="en-US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A29EEE-A5F8-444A-A84D-2D36C7D9E03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00947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Corporate_social_responsibility" TargetMode="External"/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ellyservices.com.sg/web/sg/services/en/pages/sociallyresponsible.html" TargetMode="External"/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Corporate_social_responsibility" TargetMode="External"/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de-DE" dirty="0" smtClean="0">
                <a:hlinkClick r:id="rId3"/>
              </a:rPr>
              <a:t>http://en.wikipedia.org/wiki/Corporate_social_responsibility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Management’s consideration of </a:t>
            </a:r>
            <a:r>
              <a:rPr lang="en-US" b="1" i="1" dirty="0" smtClean="0">
                <a:latin typeface="Cordia New" pitchFamily="34" charset="-34"/>
                <a:cs typeface="Cordia New" pitchFamily="34" charset="-34"/>
              </a:rPr>
              <a:t>profit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, </a:t>
            </a:r>
            <a:r>
              <a:rPr lang="en-US" b="1" i="1" dirty="0" smtClean="0">
                <a:latin typeface="Cordia New" pitchFamily="34" charset="-34"/>
                <a:cs typeface="Cordia New" pitchFamily="34" charset="-34"/>
              </a:rPr>
              <a:t>consumer satisfaction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, and </a:t>
            </a:r>
            <a:r>
              <a:rPr lang="en-US" b="1" i="1" dirty="0" smtClean="0">
                <a:latin typeface="Cordia New" pitchFamily="34" charset="-34"/>
                <a:cs typeface="Cordia New" pitchFamily="34" charset="-34"/>
              </a:rPr>
              <a:t>societal well-being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 of equal value in evaluating the firm’s performance.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76058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de-DE" dirty="0" smtClean="0">
                <a:hlinkClick r:id="rId3"/>
              </a:rPr>
              <a:t>http://www.kellyservices.com.sg/web/sg/services/en/pages/sociallyresponsible.html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de-DE" dirty="0" smtClean="0">
                <a:hlinkClick r:id="rId3"/>
              </a:rPr>
              <a:t>http://en.wikipedia.org/wiki/Corporate_social_responsibility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htec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htec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el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9" name="Untertitel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de-DE" smtClean="0"/>
              <a:t>Formatvorlage des Untertitelmasters durch Klicken bearbeiten</a:t>
            </a:r>
            <a:endParaRPr kumimoji="0" lang="en-US"/>
          </a:p>
        </p:txBody>
      </p:sp>
      <p:sp>
        <p:nvSpPr>
          <p:cNvPr id="28" name="Datumsplatzhalt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AB4C4C41-19A3-46CB-9A00-539087127590}" type="datetime1">
              <a:rPr lang="en-US" smtClean="0"/>
              <a:pPr/>
              <a:t>1/31/2012</a:t>
            </a:fld>
            <a:endParaRPr lang="en-US"/>
          </a:p>
        </p:txBody>
      </p:sp>
      <p:sp>
        <p:nvSpPr>
          <p:cNvPr id="17" name="Fußzeilenplatzhalt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Foliennummernplatzhalt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0D98189-6F2D-40B6-AD96-EC92D0A170C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27463-FF6C-4863-A67E-39900212CB2F}" type="datetime1">
              <a:rPr lang="en-US" smtClean="0"/>
              <a:pPr/>
              <a:t>1/31/2012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Inhaltsplatzhalt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bschnittsüberschrift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7" name="Rechtec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htec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htec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2" name="Datumsplatzhalt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6A2D2-A204-42E5-80F3-28BE6334C3BE}" type="datetime1">
              <a:rPr lang="en-US" smtClean="0"/>
              <a:pPr/>
              <a:t>1/31/2012</a:t>
            </a:fld>
            <a:endParaRPr lang="en-US"/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9" name="Inhaltsplatzhalt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1" name="Inhaltsplatzhalt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8" name="Datumsplatzhalt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FD70C28B-9C08-462C-807F-80DF8D90F709}" type="datetime1">
              <a:rPr lang="en-US" smtClean="0"/>
              <a:pPr/>
              <a:t>1/31/2012</a:t>
            </a:fld>
            <a:endParaRPr lang="en-US"/>
          </a:p>
        </p:txBody>
      </p:sp>
      <p:sp>
        <p:nvSpPr>
          <p:cNvPr id="10" name="Foliennummernplatzhalt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20D98189-6F2D-40B6-AD96-EC92D0A170C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ußzeilenplatzhalt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1" name="Inhaltsplatzhalt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3" name="Inhaltsplatzhalt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0" name="Datumsplatzhalt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A73BBCEA-20C2-447F-9806-0F34DBE0B193}" type="datetime1">
              <a:rPr lang="en-US" smtClean="0"/>
              <a:pPr/>
              <a:t>1/31/2012</a:t>
            </a:fld>
            <a:endParaRPr lang="en-US"/>
          </a:p>
        </p:txBody>
      </p:sp>
      <p:sp>
        <p:nvSpPr>
          <p:cNvPr id="12" name="Foliennummernplatzhalt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20D98189-6F2D-40B6-AD96-EC92D0A170C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6" name="Textplatzhalt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15" name="Textplatzhalt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85527-DB96-4C27-97D5-D3F4006D6EDE}" type="datetime1">
              <a:rPr lang="en-US" smtClean="0"/>
              <a:pPr/>
              <a:t>1/31/2012</a:t>
            </a:fld>
            <a:endParaRPr lang="en-US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D3851-FA2A-4195-930C-649A370D1A1F}" type="datetime1">
              <a:rPr lang="en-US" smtClean="0"/>
              <a:pPr/>
              <a:t>1/31/2012</a:t>
            </a:fld>
            <a:endParaRPr 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0D98189-6F2D-40B6-AD96-EC92D0A170C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AA700-44D2-4288-8DDF-61362AC99274}" type="datetime1">
              <a:rPr lang="en-US" smtClean="0"/>
              <a:pPr/>
              <a:t>1/31/2012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9" name="Inhaltsplatzhalt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ild mit Überschrif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8" name="Rechtec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htec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htec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1" name="Rechtec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umsplatzhalt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DED48819-F2E8-4898-B7CF-C430DC799EA4}" type="datetime1">
              <a:rPr lang="en-US" smtClean="0"/>
              <a:pPr/>
              <a:t>1/31/2012</a:t>
            </a:fld>
            <a:endParaRPr lang="en-US"/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20D98189-6F2D-40B6-AD96-EC92D0A170C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de-DE" smtClean="0"/>
              <a:t>Bild durch Klicken auf Symbol hinzufügen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D9DB5-905D-44B0-A21C-5A1B5CF6565C}" type="datetime1">
              <a:rPr lang="en-US" smtClean="0"/>
              <a:pPr/>
              <a:t>1/31/2012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98189-6F2D-40B6-AD96-EC92D0A170C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kaler Titel u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4F7506FA-A875-4B6C-A294-7C08F200CEE0}" type="datetime1">
              <a:rPr lang="en-US" smtClean="0"/>
              <a:pPr/>
              <a:t>1/31/2012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htec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htec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htec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20D98189-6F2D-40B6-AD96-EC92D0A170C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elplatzhalt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3" name="Textplatzhalt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  <a:p>
            <a:pPr lvl="1" eaLnBrk="1" latinLnBrk="0" hangingPunct="1"/>
            <a:r>
              <a:rPr kumimoji="0" lang="de-DE" smtClean="0"/>
              <a:t>Zweite Ebene</a:t>
            </a:r>
          </a:p>
          <a:p>
            <a:pPr lvl="2" eaLnBrk="1" latinLnBrk="0" hangingPunct="1"/>
            <a:r>
              <a:rPr kumimoji="0" lang="de-DE" smtClean="0"/>
              <a:t>Dritte Ebene</a:t>
            </a:r>
          </a:p>
          <a:p>
            <a:pPr lvl="3" eaLnBrk="1" latinLnBrk="0" hangingPunct="1"/>
            <a:r>
              <a:rPr kumimoji="0" lang="de-DE" smtClean="0"/>
              <a:t>Vierte Ebene</a:t>
            </a:r>
          </a:p>
          <a:p>
            <a:pPr lvl="4" eaLnBrk="1" latinLnBrk="0" hangingPunct="1"/>
            <a:r>
              <a:rPr kumimoji="0" lang="de-DE" smtClean="0"/>
              <a:t>Fünfte Ebene</a:t>
            </a:r>
            <a:endParaRPr kumimoji="0" lang="en-US"/>
          </a:p>
        </p:txBody>
      </p:sp>
      <p:sp>
        <p:nvSpPr>
          <p:cNvPr id="14" name="Datumsplatzhalt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D7ADBA3-6665-47AF-B018-19531778DF87}" type="datetime1">
              <a:rPr lang="en-US" smtClean="0"/>
              <a:pPr/>
              <a:t>1/31/2012</a:t>
            </a:fld>
            <a:endParaRPr 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Rechtec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htec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htec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Foliennummernplatzhalt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/>
          <p:cNvSpPr/>
          <p:nvPr/>
        </p:nvSpPr>
        <p:spPr>
          <a:xfrm>
            <a:off x="-13648" y="0"/>
            <a:ext cx="9144000" cy="59436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6000" b="1" dirty="0" smtClean="0">
                <a:solidFill>
                  <a:schemeClr val="bg1"/>
                </a:solidFill>
                <a:latin typeface="CordiaUPC" pitchFamily="34" charset="-34"/>
                <a:cs typeface="CordiaUPC" pitchFamily="34" charset="-34"/>
              </a:rPr>
              <a:t>BA 291 – Business ethics and social responsibility</a:t>
            </a:r>
            <a:endParaRPr lang="en-US" sz="6000" b="1" dirty="0">
              <a:solidFill>
                <a:schemeClr val="bg1"/>
              </a:solidFill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304800"/>
            <a:ext cx="11430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hteck 6"/>
          <p:cNvSpPr/>
          <p:nvPr/>
        </p:nvSpPr>
        <p:spPr>
          <a:xfrm>
            <a:off x="2362200" y="6019800"/>
            <a:ext cx="6781800" cy="73152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dirty="0" smtClean="0"/>
              <a:t>By </a:t>
            </a:r>
            <a:r>
              <a:rPr lang="en-US" dirty="0" err="1" smtClean="0"/>
              <a:t>Aj</a:t>
            </a:r>
            <a:r>
              <a:rPr lang="en-US" dirty="0" smtClean="0"/>
              <a:t>. </a:t>
            </a:r>
            <a:r>
              <a:rPr lang="en-US" dirty="0" err="1" smtClean="0"/>
              <a:t>Parichat</a:t>
            </a:r>
            <a:r>
              <a:rPr lang="en-US" dirty="0" smtClean="0"/>
              <a:t> </a:t>
            </a:r>
            <a:r>
              <a:rPr lang="en-US" dirty="0" err="1" smtClean="0"/>
              <a:t>Jantori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Ethics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Ethics is concerned with what is good for individuals and society and is also described as moral philosophy</a:t>
            </a:r>
          </a:p>
          <a:p>
            <a:pP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Ethics covers the following dilemmas: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how to live a good life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our rights and responsibilities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the language of right and wrong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moral decisions - what is good and bad?</a:t>
            </a:r>
          </a:p>
          <a:p>
            <a:pPr marL="0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The concepts of ethics have been derived from religions, philosophies and cultures</a:t>
            </a:r>
          </a:p>
          <a:p>
            <a:pPr marL="0" indent="0"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pPr/>
              <a:t>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Law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Law refers to a system of rules and guidelines, usually enforced through a set of institutions. </a:t>
            </a:r>
          </a:p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Laws are the forcible means by which a government achieves its goals. Laws contain sanctions for those who do not obey. Subsidies, fines, and imprisonment are examples of mechanisms that may be used as the forcible sanction of a law</a:t>
            </a:r>
          </a:p>
          <a:p>
            <a:pPr marL="0" indent="0">
              <a:buNone/>
            </a:pPr>
            <a:endParaRPr lang="en-US" dirty="0" smtClean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pPr/>
              <a:t>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11266" name="Picture 2" descr="http://www.palmbeach.k12.fl.us/congressms/0910stuwk/spencerWalMartland/gov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4629674"/>
            <a:ext cx="2895600" cy="22283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Different between law and ethics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Font typeface="Wingdings" pitchFamily="2" charset="2"/>
              <a:buChar char="§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 Ethics are rules of conduct. Laws are rules developed by governments in order to provide balance in society and protection to its citizens</a:t>
            </a:r>
          </a:p>
          <a:p>
            <a:pPr marL="0" indent="0">
              <a:buFont typeface="Wingdings" pitchFamily="2" charset="2"/>
              <a:buChar char="§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 Ethics comes from people’s awareness of what is right and wrong. Laws are enforced by governments to its people</a:t>
            </a:r>
          </a:p>
          <a:p>
            <a:pPr marL="0" indent="0">
              <a:buFont typeface="Wingdings" pitchFamily="2" charset="2"/>
              <a:buChar char="§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 A law is something you must obey. Ethics is how society expects you to behave</a:t>
            </a:r>
          </a:p>
          <a:p>
            <a:pPr marL="0" indent="0">
              <a:buFont typeface="Wingdings" pitchFamily="2" charset="2"/>
              <a:buChar char="§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 Laws carry with them a punishment for violations , ethics does not</a:t>
            </a:r>
          </a:p>
          <a:p>
            <a:pPr marL="0" indent="0">
              <a:buFont typeface="Wingdings" pitchFamily="2" charset="2"/>
              <a:buChar char="§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 Ethics comes from within a person’s moral sense and desire to preserve his self respect, laws does not</a:t>
            </a:r>
          </a:p>
          <a:p>
            <a:pPr marL="0" indent="0">
              <a:buFont typeface="Wingdings" pitchFamily="2" charset="2"/>
              <a:buChar char="§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 People obey the laws in order to avoid the consequences, people behave ethically because they believe, it is a good way to do so. </a:t>
            </a:r>
          </a:p>
          <a:p>
            <a:pPr marL="0" indent="0">
              <a:buFont typeface="Wingdings" pitchFamily="2" charset="2"/>
              <a:buChar char="§"/>
            </a:pP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endParaRPr lang="en-US" dirty="0" smtClean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pPr/>
              <a:t>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Many people believe that if you are not breaking the law, then you are behaving in an ethical manner. </a:t>
            </a:r>
          </a:p>
          <a:p>
            <a:pPr marL="0" indent="0" algn="ctr">
              <a:buNone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Are they right?</a:t>
            </a:r>
          </a:p>
          <a:p>
            <a:pPr marL="0" indent="0"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pPr/>
              <a:t>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 descr="http://deutsch.istockphoto.com/file_thumbview_approve/7651615/2/istockphoto_7651615-question-mar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57600" y="3810000"/>
            <a:ext cx="2590800" cy="2590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In some instances, law and ethics overlap and what is perceived as unethical is also illegal. In other situations, they do not overlap.</a:t>
            </a:r>
            <a:endParaRPr lang="en-US" sz="3200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pPr/>
              <a:t>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0" y="2971800"/>
            <a:ext cx="3057525" cy="32547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pPr/>
              <a:t>7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Inhaltsplatzhalter 2"/>
          <p:cNvSpPr txBox="1">
            <a:spLocks/>
          </p:cNvSpPr>
          <p:nvPr/>
        </p:nvSpPr>
        <p:spPr>
          <a:xfrm>
            <a:off x="457200" y="1752600"/>
            <a:ext cx="8153400" cy="44958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20040" marR="0" lvl="0" indent="-32004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ct val="30000"/>
              </a:spcAft>
              <a:buClr>
                <a:schemeClr val="accent2"/>
              </a:buClr>
              <a:buSzPct val="60000"/>
              <a:buFont typeface="Wingdings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UPC" pitchFamily="34" charset="-34"/>
                <a:ea typeface="+mn-ea"/>
                <a:cs typeface="CordiaUPC" pitchFamily="34" charset="-34"/>
              </a:rPr>
              <a:t>“Managers face a variety of difficult situations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UPC" pitchFamily="34" charset="-34"/>
                <a:ea typeface="+mn-ea"/>
                <a:cs typeface="CordiaUPC" pitchFamily="34" charset="-34"/>
              </a:rPr>
              <a:t>”</a:t>
            </a:r>
          </a:p>
          <a:p>
            <a:pPr marL="320040" marR="0" lvl="0" indent="-32004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ct val="30000"/>
              </a:spcAft>
              <a:buClr>
                <a:schemeClr val="accent2"/>
              </a:buClr>
              <a:buSzPct val="60000"/>
              <a:buFont typeface="Wingdings"/>
              <a:buNone/>
              <a:tabLst/>
              <a:defRPr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Many time they stuck in the ethical dilemma….</a:t>
            </a:r>
            <a:endParaRPr kumimoji="0" lang="en-US" sz="29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rdiaUPC" pitchFamily="34" charset="-34"/>
              <a:ea typeface="+mn-ea"/>
              <a:cs typeface="CordiaUPC" pitchFamily="34" charset="-34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ct val="30000"/>
              </a:spcAft>
              <a:buClr>
                <a:schemeClr val="accent2"/>
              </a:buClr>
              <a:buSzPct val="60000"/>
              <a:tabLst/>
              <a:defRPr/>
            </a:pPr>
            <a:r>
              <a:rPr kumimoji="0" lang="en-US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UPC" pitchFamily="34" charset="-34"/>
                <a:ea typeface="+mn-ea"/>
                <a:cs typeface="CordiaUPC" pitchFamily="34" charset="-34"/>
              </a:rPr>
              <a:t>	An </a:t>
            </a:r>
            <a:r>
              <a:rPr kumimoji="0" lang="en-US" sz="29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UPC" pitchFamily="34" charset="-34"/>
                <a:ea typeface="+mn-ea"/>
                <a:cs typeface="CordiaUPC" pitchFamily="34" charset="-34"/>
              </a:rPr>
              <a:t>ethical dilemma </a:t>
            </a:r>
            <a:r>
              <a:rPr kumimoji="0" lang="en-US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UPC" pitchFamily="34" charset="-34"/>
                <a:ea typeface="+mn-ea"/>
                <a:cs typeface="CordiaUPC" pitchFamily="34" charset="-34"/>
              </a:rPr>
              <a:t>is a situation that arises when all alternative choices or behaviors are deemed undesirable because of potentially negative consequences, making it difficult to distinguish right from wrong</a:t>
            </a:r>
            <a:r>
              <a:rPr kumimoji="0" lang="en-US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UPC" pitchFamily="34" charset="-34"/>
                <a:ea typeface="+mn-ea"/>
                <a:cs typeface="CordiaUPC" pitchFamily="34" charset="-34"/>
              </a:rPr>
              <a:t>.</a:t>
            </a:r>
            <a:endParaRPr kumimoji="0" lang="en-US" sz="29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rdiaUPC" pitchFamily="34" charset="-34"/>
              <a:ea typeface="+mn-ea"/>
              <a:cs typeface="CordiaUPC" pitchFamily="34" charset="-34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 l="7143"/>
          <a:stretch>
            <a:fillRect/>
          </a:stretch>
        </p:blipFill>
        <p:spPr bwMode="auto">
          <a:xfrm>
            <a:off x="6858000" y="4928512"/>
            <a:ext cx="2077570" cy="1929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Decision making process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pPr/>
              <a:t>8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graphicFrame>
        <p:nvGraphicFramePr>
          <p:cNvPr id="8" name="Inhaltsplatzhalter 7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882752697"/>
              </p:ext>
            </p:extLst>
          </p:nvPr>
        </p:nvGraphicFramePr>
        <p:xfrm>
          <a:off x="304800" y="1600200"/>
          <a:ext cx="8461375" cy="4495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Factors influenced decision making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pPr/>
              <a:t>9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Inhaltsplatzhalter 2"/>
          <p:cNvSpPr txBox="1">
            <a:spLocks/>
          </p:cNvSpPr>
          <p:nvPr/>
        </p:nvSpPr>
        <p:spPr>
          <a:xfrm>
            <a:off x="838200" y="1752600"/>
            <a:ext cx="8153400" cy="44958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20040" marR="0" lvl="0" indent="-32004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Tx/>
              <a:buChar char="-"/>
              <a:tabLst/>
              <a:defRPr/>
            </a:pPr>
            <a:r>
              <a:rPr kumimoji="0" lang="en-US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 New" pitchFamily="34" charset="-34"/>
                <a:ea typeface="+mn-ea"/>
                <a:cs typeface="Cordia New" pitchFamily="34" charset="-34"/>
              </a:rPr>
              <a:t>Benefits</a:t>
            </a:r>
          </a:p>
          <a:p>
            <a:pPr marL="320040" marR="0" lvl="0" indent="-32004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Tx/>
              <a:buChar char="-"/>
              <a:tabLst/>
              <a:defRPr/>
            </a:pPr>
            <a:r>
              <a:rPr kumimoji="0" lang="en-US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 New" pitchFamily="34" charset="-34"/>
                <a:ea typeface="+mn-ea"/>
                <a:cs typeface="Cordia New" pitchFamily="34" charset="-34"/>
              </a:rPr>
              <a:t> Cost</a:t>
            </a:r>
          </a:p>
          <a:p>
            <a:pPr marL="320040" marR="0" lvl="0" indent="-32004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Tx/>
              <a:buChar char="-"/>
              <a:tabLst/>
              <a:defRPr/>
            </a:pPr>
            <a:r>
              <a:rPr kumimoji="0" lang="en-US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 New" pitchFamily="34" charset="-34"/>
                <a:ea typeface="+mn-ea"/>
                <a:cs typeface="Cordia New" pitchFamily="34" charset="-34"/>
              </a:rPr>
              <a:t>Timeliness</a:t>
            </a:r>
          </a:p>
          <a:p>
            <a:pPr marL="320040" marR="0" lvl="0" indent="-32004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Tx/>
              <a:buChar char="-"/>
              <a:tabLst/>
              <a:defRPr/>
            </a:pPr>
            <a:r>
              <a:rPr kumimoji="0" lang="en-US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 New" pitchFamily="34" charset="-34"/>
                <a:ea typeface="+mn-ea"/>
                <a:cs typeface="Cordia New" pitchFamily="34" charset="-34"/>
              </a:rPr>
              <a:t> </a:t>
            </a:r>
            <a:r>
              <a:rPr kumimoji="0" lang="en-US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 New" pitchFamily="34" charset="-34"/>
                <a:ea typeface="+mn-ea"/>
                <a:cs typeface="Cordia New" pitchFamily="34" charset="-34"/>
              </a:rPr>
              <a:t>Acceptability</a:t>
            </a:r>
          </a:p>
          <a:p>
            <a:pPr marL="320040" marR="0" lvl="0" indent="-32004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Tx/>
              <a:buChar char="-"/>
              <a:tabLst/>
              <a:defRPr/>
            </a:pPr>
            <a:r>
              <a:rPr lang="en-US" sz="2900" dirty="0"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sz="2900" dirty="0" smtClean="0">
                <a:latin typeface="Cordia New" pitchFamily="34" charset="-34"/>
                <a:cs typeface="Cordia New" pitchFamily="34" charset="-34"/>
              </a:rPr>
              <a:t>Ethical soundness</a:t>
            </a:r>
            <a:endParaRPr kumimoji="0" lang="en-US" sz="29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rdia New" pitchFamily="34" charset="-34"/>
              <a:ea typeface="+mn-ea"/>
              <a:cs typeface="Cordia New" pitchFamily="34" charset="-34"/>
            </a:endParaRPr>
          </a:p>
          <a:p>
            <a:pPr marL="320040" marR="0" lvl="0" indent="-32004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/>
              <a:buNone/>
              <a:tabLst/>
              <a:defRPr/>
            </a:pPr>
            <a:endParaRPr kumimoji="0" lang="en-US" sz="2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rdia New" pitchFamily="34" charset="-34"/>
              <a:ea typeface="+mn-ea"/>
              <a:cs typeface="Cordia New" pitchFamily="34" charset="-34"/>
            </a:endParaRPr>
          </a:p>
        </p:txBody>
      </p:sp>
      <p:pic>
        <p:nvPicPr>
          <p:cNvPr id="9" name="Picture 4" descr="http://www.12manage.com/images/picture_cost_benefit_analysis.gif"/>
          <p:cNvPicPr>
            <a:picLocks noChangeAspect="1" noChangeArrowheads="1"/>
          </p:cNvPicPr>
          <p:nvPr/>
        </p:nvPicPr>
        <p:blipFill>
          <a:blip r:embed="rId3" cstate="print"/>
          <a:srcRect l="3563" t="5280" r="3786" b="2310"/>
          <a:stretch>
            <a:fillRect/>
          </a:stretch>
        </p:blipFill>
        <p:spPr bwMode="auto">
          <a:xfrm>
            <a:off x="2819400" y="1905000"/>
            <a:ext cx="5434149" cy="3657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>
            <a:normAutofit/>
          </a:bodyPr>
          <a:lstStyle/>
          <a:p>
            <a:r>
              <a:rPr lang="de-DE" dirty="0" smtClean="0">
                <a:latin typeface="Cordia New" pitchFamily="34" charset="-34"/>
                <a:cs typeface="Cordia New" pitchFamily="34" charset="-34"/>
              </a:rPr>
              <a:t>Levels </a:t>
            </a:r>
            <a:r>
              <a:rPr lang="de-DE" dirty="0" err="1" smtClean="0">
                <a:latin typeface="Cordia New" pitchFamily="34" charset="-34"/>
                <a:cs typeface="Cordia New" pitchFamily="34" charset="-34"/>
              </a:rPr>
              <a:t>of</a:t>
            </a:r>
            <a:r>
              <a:rPr lang="de-DE" dirty="0" smtClean="0">
                <a:latin typeface="Cordia New" pitchFamily="34" charset="-34"/>
                <a:cs typeface="Cordia New" pitchFamily="34" charset="-34"/>
              </a:rPr>
              <a:t> personal </a:t>
            </a:r>
            <a:r>
              <a:rPr lang="de-DE" dirty="0" err="1" smtClean="0">
                <a:latin typeface="Cordia New" pitchFamily="34" charset="-34"/>
                <a:cs typeface="Cordia New" pitchFamily="34" charset="-34"/>
              </a:rPr>
              <a:t>moral</a:t>
            </a:r>
            <a:r>
              <a:rPr lang="de-DE" dirty="0" smtClean="0">
                <a:latin typeface="Cordia New" pitchFamily="34" charset="-34"/>
                <a:cs typeface="Cordia New" pitchFamily="34" charset="-34"/>
              </a:rPr>
              <a:t> </a:t>
            </a:r>
            <a:r>
              <a:rPr lang="de-DE" dirty="0" err="1" smtClean="0">
                <a:latin typeface="Cordia New" pitchFamily="34" charset="-34"/>
                <a:cs typeface="Cordia New" pitchFamily="34" charset="-34"/>
              </a:rPr>
              <a:t>development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pPr/>
              <a:t>10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4" descr="95840_e0502"/>
          <p:cNvPicPr>
            <a:picLocks noChangeAspect="1" noChangeArrowheads="1"/>
          </p:cNvPicPr>
          <p:nvPr/>
        </p:nvPicPr>
        <p:blipFill rotWithShape="1">
          <a:blip r:embed="rId3" cstate="print"/>
          <a:srcRect b="24745"/>
          <a:stretch/>
        </p:blipFill>
        <p:spPr bwMode="auto">
          <a:xfrm>
            <a:off x="72784" y="2438400"/>
            <a:ext cx="8886962" cy="28671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b="1" dirty="0" smtClean="0">
                <a:latin typeface="CordiaUPC" pitchFamily="34" charset="-34"/>
                <a:cs typeface="CordiaUPC" pitchFamily="34" charset="-34"/>
              </a:rPr>
              <a:t>Building ethical environment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pPr/>
              <a:t>11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Inhaltsplatzhalter 1"/>
          <p:cNvSpPr txBox="1">
            <a:spLocks/>
          </p:cNvSpPr>
          <p:nvPr/>
        </p:nvSpPr>
        <p:spPr>
          <a:xfrm>
            <a:off x="4419600" y="1676400"/>
            <a:ext cx="4267200" cy="4876800"/>
          </a:xfrm>
          <a:prstGeom prst="rect">
            <a:avLst/>
          </a:prstGeom>
        </p:spPr>
        <p:txBody>
          <a:bodyPr vert="horz">
            <a:normAutofit fontScale="92500" lnSpcReduction="20000"/>
          </a:bodyPr>
          <a:lstStyle/>
          <a:p>
            <a:pPr marL="320040" marR="0" lvl="0" indent="-32004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/>
              <a:buNone/>
              <a:tabLst/>
              <a:defRPr/>
            </a:pPr>
            <a:r>
              <a:rPr kumimoji="0" lang="de-DE" sz="29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 New" pitchFamily="34" charset="-34"/>
                <a:ea typeface="+mn-ea"/>
                <a:cs typeface="Cordia New" pitchFamily="34" charset="-34"/>
              </a:rPr>
              <a:t>Ethical</a:t>
            </a:r>
            <a:r>
              <a:rPr kumimoji="0" lang="de-DE" sz="29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 New" pitchFamily="34" charset="-34"/>
                <a:ea typeface="+mn-ea"/>
                <a:cs typeface="Cordia New" pitchFamily="34" charset="-34"/>
              </a:rPr>
              <a:t> </a:t>
            </a:r>
            <a:r>
              <a:rPr kumimoji="0" lang="de-DE" sz="29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 New" pitchFamily="34" charset="-34"/>
                <a:ea typeface="+mn-ea"/>
                <a:cs typeface="Cordia New" pitchFamily="34" charset="-34"/>
              </a:rPr>
              <a:t>Awareness</a:t>
            </a:r>
            <a:endParaRPr kumimoji="0" lang="de-DE" sz="29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rdia New" pitchFamily="34" charset="-34"/>
              <a:ea typeface="+mn-ea"/>
              <a:cs typeface="Cordia New" pitchFamily="34" charset="-34"/>
            </a:endParaRPr>
          </a:p>
          <a:p>
            <a:pPr marL="120650" marR="0" lvl="0" indent="-11113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rdia New" pitchFamily="34" charset="-34"/>
                <a:ea typeface="+mn-ea"/>
                <a:cs typeface="Cordia New" pitchFamily="34" charset="-34"/>
              </a:rPr>
              <a:t>Code of Conduct</a:t>
            </a:r>
            <a:r>
              <a:rPr kumimoji="0" lang="en-US" sz="24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rdia New" pitchFamily="34" charset="-34"/>
                <a:ea typeface="+mn-ea"/>
                <a:cs typeface="Cordia New" pitchFamily="34" charset="-34"/>
              </a:rPr>
              <a:t> </a:t>
            </a:r>
            <a:r>
              <a:rPr kumimoji="0" lang="de-DE" sz="24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rdia New" pitchFamily="34" charset="-34"/>
                <a:ea typeface="+mn-ea"/>
                <a:cs typeface="Cordia New" pitchFamily="34" charset="-34"/>
              </a:rPr>
              <a:t>: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 New" pitchFamily="34" charset="-34"/>
                <a:ea typeface="+mn-ea"/>
                <a:cs typeface="Cordia New" pitchFamily="34" charset="-34"/>
              </a:rPr>
              <a:t>Formal statement that defines how the organization expects and requires employees to resolve ethical questions</a:t>
            </a:r>
          </a:p>
          <a:p>
            <a:pPr marL="120650" marR="0" lvl="0" indent="-11113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/>
              <a:buNone/>
              <a:tabLst/>
              <a:defRPr/>
            </a:pPr>
            <a:r>
              <a:rPr kumimoji="0" lang="de-DE" sz="29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 New" pitchFamily="34" charset="-34"/>
                <a:ea typeface="+mn-ea"/>
                <a:cs typeface="Cordia New" pitchFamily="34" charset="-34"/>
              </a:rPr>
              <a:t>Ethical</a:t>
            </a:r>
            <a:r>
              <a:rPr kumimoji="0" lang="de-DE" sz="29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 New" pitchFamily="34" charset="-34"/>
                <a:ea typeface="+mn-ea"/>
                <a:cs typeface="Cordia New" pitchFamily="34" charset="-34"/>
              </a:rPr>
              <a:t> Education</a:t>
            </a:r>
          </a:p>
          <a:p>
            <a:pPr marL="120650" marR="0" lvl="0" indent="-11113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 New" pitchFamily="34" charset="-34"/>
                <a:ea typeface="+mn-ea"/>
                <a:cs typeface="Cordia New" pitchFamily="34" charset="-34"/>
              </a:rPr>
              <a:t>Codes of conduct cannot detail a solution for every ethical situation, so corporations provide training in ethical reasoning.</a:t>
            </a:r>
          </a:p>
          <a:p>
            <a:pPr marL="120650" marR="0" lvl="0" indent="-11113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/>
              <a:buNone/>
              <a:tabLst/>
              <a:defRPr/>
            </a:pPr>
            <a:r>
              <a:rPr kumimoji="0" lang="de-DE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 New" pitchFamily="34" charset="-34"/>
                <a:ea typeface="+mn-ea"/>
                <a:cs typeface="Cordia New" pitchFamily="34" charset="-34"/>
              </a:rPr>
              <a:t>Ethical</a:t>
            </a:r>
            <a:r>
              <a:rPr kumimoji="0" lang="de-DE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 New" pitchFamily="34" charset="-34"/>
                <a:ea typeface="+mn-ea"/>
                <a:cs typeface="Cordia New" pitchFamily="34" charset="-34"/>
              </a:rPr>
              <a:t> Action</a:t>
            </a:r>
          </a:p>
          <a:p>
            <a:pPr marL="120650" marR="0" lvl="0" indent="-11113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 New" pitchFamily="34" charset="-34"/>
                <a:ea typeface="+mn-ea"/>
                <a:cs typeface="Cordia New" pitchFamily="34" charset="-34"/>
              </a:rPr>
              <a:t>Helping employees recognize and reason through ethical problems and turning them into ethical actions.</a:t>
            </a:r>
            <a:endParaRPr kumimoji="0" lang="de-DE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rdia New" pitchFamily="34" charset="-34"/>
              <a:ea typeface="+mn-ea"/>
              <a:cs typeface="Cordia New" pitchFamily="34" charset="-34"/>
            </a:endParaRPr>
          </a:p>
          <a:p>
            <a:pPr marL="120650" marR="0" lvl="0" indent="-11113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/>
              <a:buNone/>
              <a:tabLst/>
              <a:defRPr/>
            </a:pPr>
            <a:r>
              <a:rPr kumimoji="0" lang="de-DE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 New" pitchFamily="34" charset="-34"/>
                <a:ea typeface="+mn-ea"/>
                <a:cs typeface="Cordia New" pitchFamily="34" charset="-34"/>
              </a:rPr>
              <a:t>Ethical</a:t>
            </a:r>
            <a:r>
              <a:rPr kumimoji="0" lang="de-DE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 New" pitchFamily="34" charset="-34"/>
                <a:ea typeface="+mn-ea"/>
                <a:cs typeface="Cordia New" pitchFamily="34" charset="-34"/>
              </a:rPr>
              <a:t> </a:t>
            </a:r>
            <a:r>
              <a:rPr kumimoji="0" lang="de-DE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 New" pitchFamily="34" charset="-34"/>
                <a:ea typeface="+mn-ea"/>
                <a:cs typeface="Cordia New" pitchFamily="34" charset="-34"/>
              </a:rPr>
              <a:t>Leadership</a:t>
            </a:r>
            <a:endParaRPr kumimoji="0" lang="de-DE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rdia New" pitchFamily="34" charset="-34"/>
              <a:ea typeface="+mn-ea"/>
              <a:cs typeface="Cordia New" pitchFamily="34" charset="-34"/>
            </a:endParaRPr>
          </a:p>
          <a:p>
            <a:pPr marL="120650" marR="0" lvl="0" indent="-11113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 New" pitchFamily="34" charset="-34"/>
                <a:ea typeface="+mn-ea"/>
                <a:cs typeface="Cordia New" pitchFamily="34" charset="-34"/>
              </a:rPr>
              <a:t>Executives must demonstrate ethical behavior in their actions.</a:t>
            </a:r>
          </a:p>
          <a:p>
            <a:pPr marL="120650" marR="0" lvl="0" indent="-11113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rdia New" pitchFamily="34" charset="-34"/>
              <a:ea typeface="+mn-ea"/>
              <a:cs typeface="Cordia New" pitchFamily="34" charset="-34"/>
            </a:endParaRPr>
          </a:p>
          <a:p>
            <a:pPr marL="120650" marR="0" lvl="0" indent="-11113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/>
              <a:buNone/>
              <a:tabLst/>
              <a:defRPr/>
            </a:pPr>
            <a:endParaRPr kumimoji="0" lang="de-DE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rdia New" pitchFamily="34" charset="-34"/>
              <a:ea typeface="+mn-ea"/>
              <a:cs typeface="Cordia New" pitchFamily="34" charset="-34"/>
            </a:endParaRPr>
          </a:p>
          <a:p>
            <a:pPr marL="120650" marR="0" lvl="0" indent="-11113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rdia New" pitchFamily="34" charset="-34"/>
              <a:ea typeface="+mn-ea"/>
              <a:cs typeface="Cordia New" pitchFamily="34" charset="-34"/>
            </a:endParaRPr>
          </a:p>
          <a:p>
            <a:pPr marL="120650" marR="0" lvl="0" indent="-11113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rdia New" pitchFamily="34" charset="-34"/>
              <a:ea typeface="+mn-ea"/>
              <a:cs typeface="Cordia New" pitchFamily="34" charset="-34"/>
            </a:endParaRPr>
          </a:p>
          <a:p>
            <a:pPr marL="120650" marR="0" lvl="0" indent="-11113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/>
              <a:buNone/>
              <a:tabLst/>
              <a:defRPr/>
            </a:pPr>
            <a:endParaRPr kumimoji="0" lang="en-US" sz="2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rdia New" pitchFamily="34" charset="-34"/>
              <a:ea typeface="+mn-ea"/>
              <a:cs typeface="Cordia New" pitchFamily="34" charset="-34"/>
            </a:endParaRPr>
          </a:p>
        </p:txBody>
      </p:sp>
      <p:pic>
        <p:nvPicPr>
          <p:cNvPr id="9" name="Picture 6" descr="Figure 2"/>
          <p:cNvPicPr>
            <a:picLocks noChangeAspect="1" noChangeArrowheads="1"/>
          </p:cNvPicPr>
          <p:nvPr/>
        </p:nvPicPr>
        <p:blipFill>
          <a:blip r:embed="rId4" cstate="print"/>
          <a:srcRect t="10361"/>
          <a:stretch>
            <a:fillRect/>
          </a:stretch>
        </p:blipFill>
        <p:spPr bwMode="auto">
          <a:xfrm>
            <a:off x="381000" y="2286000"/>
            <a:ext cx="4069920" cy="324326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27780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dirty="0" err="1" smtClean="0">
                <a:latin typeface="Cordia New" pitchFamily="34" charset="-34"/>
                <a:cs typeface="Cordia New" pitchFamily="34" charset="-34"/>
              </a:rPr>
              <a:t>Social</a:t>
            </a:r>
            <a:r>
              <a:rPr lang="de-DE" dirty="0" smtClean="0">
                <a:latin typeface="Cordia New" pitchFamily="34" charset="-34"/>
                <a:cs typeface="Cordia New" pitchFamily="34" charset="-34"/>
              </a:rPr>
              <a:t> </a:t>
            </a:r>
            <a:r>
              <a:rPr lang="de-DE" dirty="0" err="1" smtClean="0">
                <a:latin typeface="Cordia New" pitchFamily="34" charset="-34"/>
                <a:cs typeface="Cordia New" pitchFamily="34" charset="-34"/>
              </a:rPr>
              <a:t>Responsibility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b="1" dirty="0" smtClean="0">
                <a:latin typeface="Cordia New" pitchFamily="34" charset="-34"/>
                <a:cs typeface="Cordia New" pitchFamily="34" charset="-34"/>
              </a:rPr>
              <a:t>Social responsibility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– business’s obligation to maximize its positive impact and minimize its negative impact on society</a:t>
            </a:r>
            <a:endParaRPr lang="th-TH" dirty="0" smtClean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pPr/>
              <a:t>12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86000" y="2523641"/>
            <a:ext cx="5465565" cy="433565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Corporate Social Responsibility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CSR – A concept whereby companies integrate social and environment concern in their business operations and in their interaction with their stakeholders on a voluntary basis. 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pPr/>
              <a:t>13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3" cstate="print"/>
          <a:srcRect b="35847"/>
          <a:stretch>
            <a:fillRect/>
          </a:stretch>
        </p:blipFill>
        <p:spPr bwMode="auto">
          <a:xfrm>
            <a:off x="2450792" y="2976966"/>
            <a:ext cx="4811071" cy="28700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"/>
          <p:cNvPicPr>
            <a:picLocks noChangeAspect="1" noChangeArrowheads="1"/>
          </p:cNvPicPr>
          <p:nvPr/>
        </p:nvPicPr>
        <p:blipFill>
          <a:blip r:embed="rId3" cstate="print"/>
          <a:srcRect t="78649"/>
          <a:stretch>
            <a:fillRect/>
          </a:stretch>
        </p:blipFill>
        <p:spPr bwMode="auto">
          <a:xfrm>
            <a:off x="2041256" y="5846985"/>
            <a:ext cx="5105400" cy="10135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58750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Benefits from CSR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b="1" dirty="0" smtClean="0">
                <a:latin typeface="Cordia New" pitchFamily="34" charset="-34"/>
                <a:cs typeface="Cordia New" pitchFamily="34" charset="-34"/>
              </a:rPr>
              <a:t>Win new business</a:t>
            </a: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r>
              <a:rPr lang="en-US" dirty="0" smtClean="0">
                <a:latin typeface="Cordia New" pitchFamily="34" charset="-34"/>
                <a:cs typeface="Cordia New" pitchFamily="34" charset="-34"/>
              </a:rPr>
              <a:t>Increase customer retention</a:t>
            </a:r>
          </a:p>
          <a:p>
            <a:r>
              <a:rPr lang="en-US" dirty="0" smtClean="0">
                <a:latin typeface="Cordia New" pitchFamily="34" charset="-34"/>
                <a:cs typeface="Cordia New" pitchFamily="34" charset="-34"/>
              </a:rPr>
              <a:t>Develop and </a:t>
            </a:r>
            <a:r>
              <a:rPr lang="en-US" b="1" dirty="0" smtClean="0">
                <a:latin typeface="Cordia New" pitchFamily="34" charset="-34"/>
                <a:cs typeface="Cordia New" pitchFamily="34" charset="-34"/>
              </a:rPr>
              <a:t>enhance relationships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 with customers, suppliers and networks</a:t>
            </a:r>
          </a:p>
          <a:p>
            <a:r>
              <a:rPr lang="en-US" dirty="0" smtClean="0">
                <a:latin typeface="Cordia New" pitchFamily="34" charset="-34"/>
                <a:cs typeface="Cordia New" pitchFamily="34" charset="-34"/>
              </a:rPr>
              <a:t>Attract, retain and maintain a </a:t>
            </a:r>
            <a:r>
              <a:rPr lang="en-US" b="1" dirty="0" smtClean="0">
                <a:latin typeface="Cordia New" pitchFamily="34" charset="-34"/>
                <a:cs typeface="Cordia New" pitchFamily="34" charset="-34"/>
              </a:rPr>
              <a:t>happy workforce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 and be an </a:t>
            </a:r>
            <a:r>
              <a:rPr lang="en-US" b="1" dirty="0" smtClean="0">
                <a:latin typeface="Cordia New" pitchFamily="34" charset="-34"/>
                <a:cs typeface="Cordia New" pitchFamily="34" charset="-34"/>
              </a:rPr>
              <a:t>Employer of Choice</a:t>
            </a: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r>
              <a:rPr lang="en-US" b="1" dirty="0" smtClean="0">
                <a:latin typeface="Cordia New" pitchFamily="34" charset="-34"/>
                <a:cs typeface="Cordia New" pitchFamily="34" charset="-34"/>
              </a:rPr>
              <a:t>Save money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 on energy and operating costs and manage risk</a:t>
            </a:r>
          </a:p>
          <a:p>
            <a:r>
              <a:rPr lang="en-US" b="1" dirty="0" smtClean="0">
                <a:latin typeface="Cordia New" pitchFamily="34" charset="-34"/>
                <a:cs typeface="Cordia New" pitchFamily="34" charset="-34"/>
              </a:rPr>
              <a:t>Differentiate yourself from your competitors</a:t>
            </a: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r>
              <a:rPr lang="en-US" b="1" dirty="0" smtClean="0">
                <a:latin typeface="Cordia New" pitchFamily="34" charset="-34"/>
                <a:cs typeface="Cordia New" pitchFamily="34" charset="-34"/>
              </a:rPr>
              <a:t>Generate innovation 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and learning and </a:t>
            </a:r>
            <a:r>
              <a:rPr lang="en-US" b="1" dirty="0" smtClean="0">
                <a:latin typeface="Cordia New" pitchFamily="34" charset="-34"/>
                <a:cs typeface="Cordia New" pitchFamily="34" charset="-34"/>
              </a:rPr>
              <a:t>enhance your influence</a:t>
            </a: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r>
              <a:rPr lang="en-US" b="1" dirty="0" smtClean="0">
                <a:latin typeface="Cordia New" pitchFamily="34" charset="-34"/>
                <a:cs typeface="Cordia New" pitchFamily="34" charset="-34"/>
              </a:rPr>
              <a:t>Improve your business reputation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 and standing</a:t>
            </a:r>
          </a:p>
          <a:p>
            <a:r>
              <a:rPr lang="en-US" dirty="0" smtClean="0">
                <a:latin typeface="Cordia New" pitchFamily="34" charset="-34"/>
                <a:cs typeface="Cordia New" pitchFamily="34" charset="-34"/>
              </a:rPr>
              <a:t>Provide </a:t>
            </a:r>
            <a:r>
              <a:rPr lang="en-US" b="1" dirty="0" smtClean="0">
                <a:latin typeface="Cordia New" pitchFamily="34" charset="-34"/>
                <a:cs typeface="Cordia New" pitchFamily="34" charset="-34"/>
              </a:rPr>
              <a:t>access to investment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 and</a:t>
            </a:r>
            <a:r>
              <a:rPr lang="en-US" b="1" dirty="0" smtClean="0">
                <a:latin typeface="Cordia New" pitchFamily="34" charset="-34"/>
                <a:cs typeface="Cordia New" pitchFamily="34" charset="-34"/>
              </a:rPr>
              <a:t> funding opportunities</a:t>
            </a: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r>
              <a:rPr lang="en-US" dirty="0" smtClean="0">
                <a:latin typeface="Cordia New" pitchFamily="34" charset="-34"/>
                <a:cs typeface="Cordia New" pitchFamily="34" charset="-34"/>
              </a:rPr>
              <a:t>Generate </a:t>
            </a:r>
            <a:r>
              <a:rPr lang="en-US" b="1" dirty="0" smtClean="0">
                <a:latin typeface="Cordia New" pitchFamily="34" charset="-34"/>
                <a:cs typeface="Cordia New" pitchFamily="34" charset="-34"/>
              </a:rPr>
              <a:t>positive publicity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 and media opportunities due to media interest in ethical business activities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pPr/>
              <a:t>14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Benefits from CSR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US" i="1" dirty="0" smtClean="0">
                <a:latin typeface="Cordia New" pitchFamily="34" charset="-34"/>
                <a:cs typeface="Cordia New" pitchFamily="34" charset="-34"/>
              </a:rPr>
              <a:t>“88% of consumers said they were more likely to buy from a company that supports and engages in activities to improve society”</a:t>
            </a:r>
          </a:p>
          <a:p>
            <a:pPr algn="r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(UK Small Business Consortium)</a:t>
            </a:r>
          </a:p>
          <a:p>
            <a:pPr marL="0" indent="0">
              <a:buNone/>
            </a:pPr>
            <a:r>
              <a:rPr lang="en-US" i="1" dirty="0" smtClean="0">
                <a:latin typeface="Cordia New" pitchFamily="34" charset="-34"/>
                <a:cs typeface="Cordia New" pitchFamily="34" charset="-34"/>
              </a:rPr>
              <a:t>“2,215 workers around the globe, found that employees are more likely to be “proud” of their company if it’s engaged in good corporate behavior”</a:t>
            </a:r>
          </a:p>
          <a:p>
            <a:pPr marL="0" indent="0">
              <a:buNone/>
            </a:pPr>
            <a:endParaRPr lang="en-US" i="1" dirty="0" smtClean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r>
              <a:rPr lang="en-AU" i="1" dirty="0" smtClean="0">
                <a:latin typeface="Cordia New" pitchFamily="34" charset="-34"/>
                <a:cs typeface="Cordia New" pitchFamily="34" charset="-34"/>
              </a:rPr>
              <a:t>“Employees are more likely to decide to work for companies that are environmentally responsible”</a:t>
            </a:r>
          </a:p>
          <a:p>
            <a:pPr marL="0" indent="0">
              <a:buNone/>
            </a:pPr>
            <a:endParaRPr lang="en-AU" i="1" dirty="0" smtClean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r>
              <a:rPr lang="en-AU" i="1" dirty="0" smtClean="0">
                <a:latin typeface="Cordia New" pitchFamily="34" charset="-34"/>
                <a:cs typeface="Cordia New" pitchFamily="34" charset="-34"/>
              </a:rPr>
              <a:t>“Employees are more likely to accept lower pay or a small role in an organization with sound corporate reputation”</a:t>
            </a:r>
          </a:p>
          <a:p>
            <a:pPr marL="0" indent="0" algn="r">
              <a:buNone/>
            </a:pPr>
            <a:r>
              <a:rPr lang="en-AU" dirty="0" smtClean="0">
                <a:latin typeface="Cordia New" pitchFamily="34" charset="-34"/>
                <a:cs typeface="Cordia New" pitchFamily="34" charset="-34"/>
              </a:rPr>
              <a:t>(</a:t>
            </a:r>
            <a:r>
              <a:rPr lang="en-AU" dirty="0" err="1" smtClean="0">
                <a:latin typeface="Cordia New" pitchFamily="34" charset="-34"/>
                <a:cs typeface="Cordia New" pitchFamily="34" charset="-34"/>
              </a:rPr>
              <a:t>Kelleyservices</a:t>
            </a:r>
            <a:r>
              <a:rPr lang="en-AU" dirty="0" smtClean="0">
                <a:latin typeface="Cordia New" pitchFamily="34" charset="-34"/>
                <a:cs typeface="Cordia New" pitchFamily="34" charset="-34"/>
              </a:rPr>
              <a:t>, 2010)</a:t>
            </a:r>
            <a:endParaRPr lang="en-US" dirty="0" smtClean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pPr/>
              <a:t>15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CSR approach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pPr/>
              <a:t>16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37890" name="Picture 2" descr="CSR Approache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4400" y="1143000"/>
            <a:ext cx="7620000" cy="5715000"/>
          </a:xfrm>
          <a:prstGeom prst="rect">
            <a:avLst/>
          </a:prstGeom>
          <a:noFill/>
        </p:spPr>
      </p:pic>
      <p:sp>
        <p:nvSpPr>
          <p:cNvPr id="8" name="Rechteck 7"/>
          <p:cNvSpPr/>
          <p:nvPr/>
        </p:nvSpPr>
        <p:spPr>
          <a:xfrm>
            <a:off x="0" y="2667000"/>
            <a:ext cx="1066800" cy="5334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Strategic CSR</a:t>
            </a:r>
            <a:endParaRPr lang="en-US" sz="2000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9" name="Rechteck 8"/>
          <p:cNvSpPr/>
          <p:nvPr/>
        </p:nvSpPr>
        <p:spPr>
          <a:xfrm>
            <a:off x="0" y="3962400"/>
            <a:ext cx="1066800" cy="5334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Responsive CSR</a:t>
            </a:r>
            <a:endParaRPr lang="en-US" sz="2000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0" name="Rechteck 9"/>
          <p:cNvSpPr/>
          <p:nvPr/>
        </p:nvSpPr>
        <p:spPr>
          <a:xfrm>
            <a:off x="0" y="5334000"/>
            <a:ext cx="1219200" cy="5334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Philanthropy</a:t>
            </a:r>
            <a:endParaRPr lang="en-US" sz="2000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000478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Galathea">
  <a:themeElements>
    <a:clrScheme name="Ganymed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Galathea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Galathea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373</TotalTime>
  <Words>671</Words>
  <Application>Microsoft Office PowerPoint</Application>
  <PresentationFormat>On-screen Show (4:3)</PresentationFormat>
  <Paragraphs>106</Paragraphs>
  <Slides>16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Galathea</vt:lpstr>
      <vt:lpstr>BA 291 – Business ethics and social responsibility</vt:lpstr>
      <vt:lpstr>Ethics</vt:lpstr>
      <vt:lpstr>Law</vt:lpstr>
      <vt:lpstr>Different between law and ethics</vt:lpstr>
      <vt:lpstr>PowerPoint Presentation</vt:lpstr>
      <vt:lpstr>PowerPoint Presentation</vt:lpstr>
      <vt:lpstr>PowerPoint Presentation</vt:lpstr>
      <vt:lpstr>Decision making process</vt:lpstr>
      <vt:lpstr>Factors influenced decision making</vt:lpstr>
      <vt:lpstr>Levels of personal moral development</vt:lpstr>
      <vt:lpstr>Building ethical environment</vt:lpstr>
      <vt:lpstr>Social Responsibility</vt:lpstr>
      <vt:lpstr>Corporate Social Responsibility</vt:lpstr>
      <vt:lpstr>Benefits from CSR</vt:lpstr>
      <vt:lpstr>Benefits from CSR</vt:lpstr>
      <vt:lpstr>CSR approach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 291 – Introductions to Business</dc:title>
  <dc:creator>praemont</dc:creator>
  <cp:lastModifiedBy>dell</cp:lastModifiedBy>
  <cp:revision>42</cp:revision>
  <dcterms:created xsi:type="dcterms:W3CDTF">2011-06-18T02:09:47Z</dcterms:created>
  <dcterms:modified xsi:type="dcterms:W3CDTF">2012-01-31T05:08:44Z</dcterms:modified>
</cp:coreProperties>
</file>