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64" r:id="rId1"/>
  </p:sldMasterIdLst>
  <p:notesMasterIdLst>
    <p:notesMasterId r:id="rId26"/>
  </p:notesMasterIdLst>
  <p:handoutMasterIdLst>
    <p:handoutMasterId r:id="rId27"/>
  </p:handoutMasterIdLst>
  <p:sldIdLst>
    <p:sldId id="303" r:id="rId2"/>
    <p:sldId id="305" r:id="rId3"/>
    <p:sldId id="292" r:id="rId4"/>
    <p:sldId id="300" r:id="rId5"/>
    <p:sldId id="264" r:id="rId6"/>
    <p:sldId id="265" r:id="rId7"/>
    <p:sldId id="298" r:id="rId8"/>
    <p:sldId id="266" r:id="rId9"/>
    <p:sldId id="267" r:id="rId10"/>
    <p:sldId id="268" r:id="rId11"/>
    <p:sldId id="269" r:id="rId12"/>
    <p:sldId id="270" r:id="rId13"/>
    <p:sldId id="271" r:id="rId14"/>
    <p:sldId id="307" r:id="rId15"/>
    <p:sldId id="301" r:id="rId16"/>
    <p:sldId id="272" r:id="rId17"/>
    <p:sldId id="273" r:id="rId18"/>
    <p:sldId id="302" r:id="rId19"/>
    <p:sldId id="306" r:id="rId20"/>
    <p:sldId id="274" r:id="rId21"/>
    <p:sldId id="275" r:id="rId22"/>
    <p:sldId id="299" r:id="rId23"/>
    <p:sldId id="295" r:id="rId24"/>
    <p:sldId id="304" r:id="rId25"/>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003399"/>
    <a:srgbClr val="663300"/>
    <a:srgbClr val="CC0000"/>
    <a:srgbClr val="86311B"/>
    <a:srgbClr val="2B407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86894" autoAdjust="0"/>
  </p:normalViewPr>
  <p:slideViewPr>
    <p:cSldViewPr snapToGrid="0" snapToObjects="1">
      <p:cViewPr varScale="1">
        <p:scale>
          <a:sx n="75" d="100"/>
          <a:sy n="75" d="100"/>
        </p:scale>
        <p:origin x="1656"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8" d="100"/>
        <a:sy n="128"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98AD938A-C51A-5243-89B5-4C1C42991EF0}" type="datetime1">
              <a:rPr lang="en-US"/>
              <a:pPr>
                <a:defRPr/>
              </a:pPr>
              <a:t>10/7/2019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320D19AB-BE07-B244-8B24-43C3A1234DE0}" type="slidenum">
              <a:rPr lang="en-US"/>
              <a:pPr>
                <a:defRPr/>
              </a:pPr>
              <a:t>‹#›</a:t>
            </a:fld>
            <a:endParaRPr lang="en-US" dirty="0"/>
          </a:p>
        </p:txBody>
      </p:sp>
    </p:spTree>
    <p:extLst>
      <p:ext uri="{BB962C8B-B14F-4D97-AF65-F5344CB8AC3E}">
        <p14:creationId xmlns:p14="http://schemas.microsoft.com/office/powerpoint/2010/main" val="11440168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510B12F8-389B-3A4C-B688-6EFC62B58CB2}" type="datetime1">
              <a:rPr lang="en-US"/>
              <a:pPr>
                <a:defRPr/>
              </a:pPr>
              <a:t>10/7/2019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A95C51D6-8B9D-0B4C-A42D-FF233DA1E93C}" type="slidenum">
              <a:rPr lang="en-US"/>
              <a:pPr>
                <a:defRPr/>
              </a:pPr>
              <a:t>‹#›</a:t>
            </a:fld>
            <a:endParaRPr lang="en-US" dirty="0"/>
          </a:p>
        </p:txBody>
      </p:sp>
    </p:spTree>
    <p:extLst>
      <p:ext uri="{BB962C8B-B14F-4D97-AF65-F5344CB8AC3E}">
        <p14:creationId xmlns:p14="http://schemas.microsoft.com/office/powerpoint/2010/main" val="1510042656"/>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a:t>
            </a:fld>
            <a:endParaRPr lang="en-US" dirty="0"/>
          </a:p>
        </p:txBody>
      </p:sp>
    </p:spTree>
    <p:extLst>
      <p:ext uri="{BB962C8B-B14F-4D97-AF65-F5344CB8AC3E}">
        <p14:creationId xmlns:p14="http://schemas.microsoft.com/office/powerpoint/2010/main" val="1291943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a:t>
            </a:fld>
            <a:endParaRPr lang="en-US" dirty="0"/>
          </a:p>
        </p:txBody>
      </p:sp>
    </p:spTree>
    <p:extLst>
      <p:ext uri="{BB962C8B-B14F-4D97-AF65-F5344CB8AC3E}">
        <p14:creationId xmlns:p14="http://schemas.microsoft.com/office/powerpoint/2010/main" val="296736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7</a:t>
            </a:fld>
            <a:endParaRPr lang="en-US" dirty="0"/>
          </a:p>
        </p:txBody>
      </p:sp>
    </p:spTree>
    <p:extLst>
      <p:ext uri="{BB962C8B-B14F-4D97-AF65-F5344CB8AC3E}">
        <p14:creationId xmlns:p14="http://schemas.microsoft.com/office/powerpoint/2010/main" val="1454356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8</a:t>
            </a:fld>
            <a:endParaRPr lang="en-US" dirty="0"/>
          </a:p>
        </p:txBody>
      </p:sp>
    </p:spTree>
    <p:extLst>
      <p:ext uri="{BB962C8B-B14F-4D97-AF65-F5344CB8AC3E}">
        <p14:creationId xmlns:p14="http://schemas.microsoft.com/office/powerpoint/2010/main" val="2237271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9</a:t>
            </a:fld>
            <a:endParaRPr lang="en-US" dirty="0"/>
          </a:p>
        </p:txBody>
      </p:sp>
    </p:spTree>
    <p:extLst>
      <p:ext uri="{BB962C8B-B14F-4D97-AF65-F5344CB8AC3E}">
        <p14:creationId xmlns:p14="http://schemas.microsoft.com/office/powerpoint/2010/main" val="553316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13</a:t>
            </a:fld>
            <a:endParaRPr lang="en-US" dirty="0"/>
          </a:p>
        </p:txBody>
      </p:sp>
    </p:spTree>
    <p:extLst>
      <p:ext uri="{BB962C8B-B14F-4D97-AF65-F5344CB8AC3E}">
        <p14:creationId xmlns:p14="http://schemas.microsoft.com/office/powerpoint/2010/main" val="11597957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14</a:t>
            </a:fld>
            <a:endParaRPr lang="en-US" dirty="0"/>
          </a:p>
        </p:txBody>
      </p:sp>
    </p:spTree>
    <p:extLst>
      <p:ext uri="{BB962C8B-B14F-4D97-AF65-F5344CB8AC3E}">
        <p14:creationId xmlns:p14="http://schemas.microsoft.com/office/powerpoint/2010/main" val="836007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15</a:t>
            </a:fld>
            <a:endParaRPr lang="en-US" dirty="0"/>
          </a:p>
        </p:txBody>
      </p:sp>
    </p:spTree>
    <p:extLst>
      <p:ext uri="{BB962C8B-B14F-4D97-AF65-F5344CB8AC3E}">
        <p14:creationId xmlns:p14="http://schemas.microsoft.com/office/powerpoint/2010/main" val="958258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endParaRPr lang="en-US" dirty="0">
              <a:ln>
                <a:noFill/>
              </a:ln>
              <a:latin typeface="Rockwell" charset="0"/>
              <a:ea typeface="ＭＳ Ｐゴシック" charset="0"/>
              <a:cs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16</a:t>
            </a:fld>
            <a:endParaRPr lang="en-US" dirty="0"/>
          </a:p>
        </p:txBody>
      </p:sp>
    </p:spTree>
    <p:extLst>
      <p:ext uri="{BB962C8B-B14F-4D97-AF65-F5344CB8AC3E}">
        <p14:creationId xmlns:p14="http://schemas.microsoft.com/office/powerpoint/2010/main" val="4090417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endParaRPr lang="en-IN" sz="1200" i="0"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20</a:t>
            </a:fld>
            <a:endParaRPr lang="en-US" dirty="0"/>
          </a:p>
        </p:txBody>
      </p:sp>
    </p:spTree>
    <p:extLst>
      <p:ext uri="{BB962C8B-B14F-4D97-AF65-F5344CB8AC3E}">
        <p14:creationId xmlns:p14="http://schemas.microsoft.com/office/powerpoint/2010/main" val="3316155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21</a:t>
            </a:fld>
            <a:endParaRPr lang="en-US" dirty="0"/>
          </a:p>
        </p:txBody>
      </p:sp>
    </p:spTree>
    <p:extLst>
      <p:ext uri="{BB962C8B-B14F-4D97-AF65-F5344CB8AC3E}">
        <p14:creationId xmlns:p14="http://schemas.microsoft.com/office/powerpoint/2010/main" val="3273898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22</a:t>
            </a:fld>
            <a:endParaRPr lang="en-US" dirty="0"/>
          </a:p>
        </p:txBody>
      </p:sp>
    </p:spTree>
    <p:extLst>
      <p:ext uri="{BB962C8B-B14F-4D97-AF65-F5344CB8AC3E}">
        <p14:creationId xmlns:p14="http://schemas.microsoft.com/office/powerpoint/2010/main" val="650164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p:nvSpPr>
        <p:spPr>
          <a:xfrm>
            <a:off x="4540634" y="649358"/>
            <a:ext cx="4306591" cy="58044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hasCustomPrompt="1"/>
          </p:nvPr>
        </p:nvSpPr>
        <p:spPr>
          <a:xfrm>
            <a:off x="4850296" y="2252871"/>
            <a:ext cx="3816626" cy="2521226"/>
          </a:xfrm>
          <a:effectLst/>
        </p:spPr>
        <p:txBody>
          <a:bodyPr anchor="ctr">
            <a:normAutofit/>
          </a:bodyPr>
          <a:lstStyle>
            <a:lvl1pPr algn="ctr">
              <a:defRPr sz="4000" cap="none">
                <a:solidFill>
                  <a:schemeClr val="bg1"/>
                </a:solidFill>
              </a:defRPr>
            </a:lvl1pPr>
          </a:lstStyle>
          <a:p>
            <a:r>
              <a:rPr lang="en-US" dirty="0"/>
              <a:t>Click to edit master title style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523" y="649358"/>
            <a:ext cx="4350816" cy="5804452"/>
          </a:xfrm>
          <a:prstGeom prst="rect">
            <a:avLst/>
          </a:prstGeom>
        </p:spPr>
      </p:pic>
      <p:sp>
        <p:nvSpPr>
          <p:cNvPr id="10" name="Rectangle 9"/>
          <p:cNvSpPr/>
          <p:nvPr userDrawn="1"/>
        </p:nvSpPr>
        <p:spPr>
          <a:xfrm>
            <a:off x="342523" y="314325"/>
            <a:ext cx="2825477"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5976001" y="314325"/>
            <a:ext cx="2884476"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3216601" y="314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26508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345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hasCustomPrompt="1"/>
          </p:nvPr>
        </p:nvSpPr>
        <p:spPr>
          <a:xfrm>
            <a:off x="581192" y="433474"/>
            <a:ext cx="7989752" cy="1083329"/>
          </a:xfrm>
        </p:spPr>
        <p:txBody>
          <a:bodyPr anchor="ctr">
            <a:normAutofit/>
          </a:bodyPr>
          <a:lstStyle>
            <a:lvl1pPr>
              <a:defRPr sz="4000" cap="none"/>
            </a:lvl1pPr>
          </a:lstStyle>
          <a:p>
            <a:r>
              <a:rPr lang="en-US" dirty="0"/>
              <a:t>Click to edit master title style</a:t>
            </a:r>
          </a:p>
        </p:txBody>
      </p:sp>
      <p:sp>
        <p:nvSpPr>
          <p:cNvPr id="3" name="Content Placeholder 2"/>
          <p:cNvSpPr>
            <a:spLocks noGrp="1"/>
          </p:cNvSpPr>
          <p:nvPr>
            <p:ph idx="1"/>
          </p:nvPr>
        </p:nvSpPr>
        <p:spPr>
          <a:xfrm>
            <a:off x="448091" y="1781952"/>
            <a:ext cx="8236601" cy="4658099"/>
          </a:xfrm>
        </p:spPr>
        <p:txBody>
          <a:bodyPr anchor="t">
            <a:noAutofit/>
          </a:bodyPr>
          <a:lstStyle>
            <a:lvl1pPr>
              <a:defRPr sz="2800">
                <a:latin typeface="+mn-lt"/>
              </a:defRPr>
            </a:lvl1pPr>
            <a:lvl2pPr>
              <a:defRPr sz="2600">
                <a:latin typeface="+mn-lt"/>
              </a:defRPr>
            </a:lvl2pPr>
            <a:lvl3pPr>
              <a:defRPr sz="2400">
                <a:latin typeface="+mn-lt"/>
              </a:defRPr>
            </a:lvl3pPr>
            <a:lvl4pPr>
              <a:defRPr sz="22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8684692" y="6527800"/>
            <a:ext cx="447361" cy="318052"/>
          </a:xfrm>
        </p:spPr>
        <p:txBody>
          <a:bodyPr/>
          <a:lstStyle>
            <a:lvl1pPr>
              <a:defRPr sz="1200"/>
            </a:lvl1pPr>
          </a:lstStyle>
          <a:p>
            <a:fld id="{D57F1E4F-1CFF-5643-939E-217C01CDF565}" type="slidenum">
              <a:rPr lang="en-US" smtClean="0"/>
              <a:pPr/>
              <a:t>‹#›</a:t>
            </a:fld>
            <a:endParaRPr lang="en-US" dirty="0"/>
          </a:p>
        </p:txBody>
      </p:sp>
      <p:sp>
        <p:nvSpPr>
          <p:cNvPr id="8" name="Rectangle 7"/>
          <p:cNvSpPr/>
          <p:nvPr userDrawn="1"/>
        </p:nvSpPr>
        <p:spPr>
          <a:xfrm>
            <a:off x="448091" y="60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userDrawn="1"/>
        </p:nvSpPr>
        <p:spPr>
          <a:xfrm>
            <a:off x="5976001" y="60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userDrawn="1"/>
        </p:nvSpPr>
        <p:spPr>
          <a:xfrm>
            <a:off x="3216601" y="60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43624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10/7/2019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03291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361189"/>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48938"/>
            <a:ext cx="7989752" cy="108332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9104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8" name="Footer Placeholder 7"/>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7373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33468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88694"/>
            <a:ext cx="7989752" cy="1083329"/>
          </a:xfrm>
        </p:spPr>
        <p:txBody>
          <a:bodyPr anchor="ctr"/>
          <a:lstStyle/>
          <a:p>
            <a:r>
              <a:rPr lang="en-US" dirty="0"/>
              <a:t>Click to edit Master title style</a:t>
            </a:r>
          </a:p>
        </p:txBody>
      </p:sp>
      <p:sp>
        <p:nvSpPr>
          <p:cNvPr id="3" name="Date Placeholder 2"/>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4" name="Footer Placeholder 3"/>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86798" y="6494459"/>
            <a:ext cx="443949" cy="365125"/>
          </a:xfrm>
        </p:spPr>
        <p:txBody>
          <a:bodyPr/>
          <a:lstStyle>
            <a:lvl1pPr>
              <a:defRPr sz="120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534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3" name="Footer Placeholder 2"/>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09219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10/7/2019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7684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1247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10/7/2019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79443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10/7/2019</a:t>
            </a:fld>
            <a:endParaRPr lang="en-US" dirty="0"/>
          </a:p>
        </p:txBody>
      </p:sp>
      <p:sp>
        <p:nvSpPr>
          <p:cNvPr id="5" name="Footer Placeholder 4"/>
          <p:cNvSpPr>
            <a:spLocks noGrp="1"/>
          </p:cNvSpPr>
          <p:nvPr>
            <p:ph type="ftr" sz="quarter" idx="11"/>
          </p:nvPr>
        </p:nvSpPr>
        <p:spPr>
          <a:xfrm>
            <a:off x="581192" y="5951810"/>
            <a:ext cx="5922209"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4326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1311274" y="1295400"/>
            <a:ext cx="7693029" cy="4681013"/>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2" name="Title Placeholder 1"/>
          <p:cNvSpPr>
            <a:spLocks noGrp="1"/>
          </p:cNvSpPr>
          <p:nvPr>
            <p:ph type="title"/>
          </p:nvPr>
        </p:nvSpPr>
        <p:spPr bwMode="auto">
          <a:xfrm>
            <a:off x="1302808" y="179388"/>
            <a:ext cx="7556500"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lvl="0"/>
            <a:r>
              <a:rPr lang="en-US" dirty="0"/>
              <a:t>Click to edit Master title style</a:t>
            </a:r>
          </a:p>
        </p:txBody>
      </p:sp>
      <p:sp>
        <p:nvSpPr>
          <p:cNvPr id="4" name="Date Placeholder 3"/>
          <p:cNvSpPr>
            <a:spLocks noGrp="1"/>
          </p:cNvSpPr>
          <p:nvPr>
            <p:ph type="dt" sz="half" idx="10"/>
          </p:nvPr>
        </p:nvSpPr>
        <p:spPr>
          <a:xfrm>
            <a:off x="8326438" y="5976938"/>
            <a:ext cx="817562" cy="365125"/>
          </a:xfrm>
          <a:prstGeom prst="rect">
            <a:avLst/>
          </a:prstGeom>
        </p:spPr>
        <p:txBody>
          <a:bodyPr vert="horz" wrap="square" lIns="91440" tIns="45720" rIns="91440" bIns="45720" numCol="1" anchor="t" anchorCtr="0" compatLnSpc="1">
            <a:prstTxWarp prst="textNoShape">
              <a:avLst/>
            </a:prstTxWarp>
          </a:bodyPr>
          <a:lstStyle>
            <a:lvl1pPr>
              <a:defRPr sz="1200">
                <a:latin typeface="Rockwell" charset="0"/>
              </a:defRPr>
            </a:lvl1pPr>
          </a:lstStyle>
          <a:p>
            <a:pPr>
              <a:defRPr/>
            </a:pPr>
            <a:endParaRPr lang="en-US" dirty="0"/>
          </a:p>
        </p:txBody>
      </p:sp>
      <p:sp>
        <p:nvSpPr>
          <p:cNvPr id="5" name="Slide Number Placeholder 5"/>
          <p:cNvSpPr>
            <a:spLocks noGrp="1"/>
          </p:cNvSpPr>
          <p:nvPr>
            <p:ph type="sldNum" sz="quarter" idx="11"/>
          </p:nvPr>
        </p:nvSpPr>
        <p:spPr/>
        <p:txBody>
          <a:bodyPr/>
          <a:lstStyle>
            <a:lvl1pPr algn="ctr">
              <a:defRPr sz="1000">
                <a:solidFill>
                  <a:srgbClr val="003399"/>
                </a:solidFill>
                <a:latin typeface="Rockwell" charset="0"/>
              </a:defRPr>
            </a:lvl1pPr>
          </a:lstStyle>
          <a:p>
            <a:pPr>
              <a:defRPr/>
            </a:pPr>
            <a:fld id="{7CA3B053-DD34-B645-BCE5-0B617BE5BFE4}" type="slidenum">
              <a:rPr lang="en-US"/>
              <a:pPr>
                <a:defRPr/>
              </a:pPr>
              <a:t>‹#›</a:t>
            </a:fld>
            <a:endParaRPr lang="en-US" dirty="0"/>
          </a:p>
        </p:txBody>
      </p:sp>
    </p:spTree>
    <p:extLst>
      <p:ext uri="{BB962C8B-B14F-4D97-AF65-F5344CB8AC3E}">
        <p14:creationId xmlns:p14="http://schemas.microsoft.com/office/powerpoint/2010/main" val="765876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scussion">
    <p:spTree>
      <p:nvGrpSpPr>
        <p:cNvPr id="1" name=""/>
        <p:cNvGrpSpPr/>
        <p:nvPr/>
      </p:nvGrpSpPr>
      <p:grpSpPr>
        <a:xfrm>
          <a:off x="0" y="0"/>
          <a:ext cx="0" cy="0"/>
          <a:chOff x="0" y="0"/>
          <a:chExt cx="0" cy="0"/>
        </a:xfrm>
      </p:grpSpPr>
      <p:pic>
        <p:nvPicPr>
          <p:cNvPr id="4" name="Picture 7" descr="Ferrell6e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Content Placeholder 2"/>
          <p:cNvSpPr>
            <a:spLocks noGrp="1"/>
          </p:cNvSpPr>
          <p:nvPr>
            <p:ph idx="1"/>
          </p:nvPr>
        </p:nvSpPr>
        <p:spPr>
          <a:xfrm>
            <a:off x="1024467" y="160867"/>
            <a:ext cx="7107785" cy="4605866"/>
          </a:xfrm>
        </p:spPr>
        <p:txBody>
          <a:bodyPr anchor="ctr" anchorCtr="1"/>
          <a:lstStyle>
            <a:lvl1pPr marL="0" indent="0" algn="ctr">
              <a:spcBef>
                <a:spcPts val="3200"/>
              </a:spcBef>
              <a:buFontTx/>
              <a:buNone/>
              <a:defRPr sz="3200" b="0" i="0">
                <a:solidFill>
                  <a:schemeClr val="tx1"/>
                </a:solidFill>
                <a:latin typeface="Franklin Gothic Book"/>
                <a:cs typeface="Franklin Gothic Book"/>
              </a:defRPr>
            </a:lvl1pPr>
            <a:lvl2pPr marL="228600" indent="0">
              <a:buFontTx/>
              <a:buNone/>
              <a:defRPr>
                <a:solidFill>
                  <a:srgbClr val="000000"/>
                </a:solidFill>
              </a:defRPr>
            </a:lvl2pPr>
            <a:lvl3pPr marL="457200" indent="0">
              <a:buFontTx/>
              <a:buNone/>
              <a:defRPr>
                <a:solidFill>
                  <a:srgbClr val="000000"/>
                </a:solidFill>
              </a:defRPr>
            </a:lvl3pPr>
            <a:lvl4pPr marL="685800" indent="0">
              <a:buFontTx/>
              <a:buNone/>
              <a:defRPr>
                <a:solidFill>
                  <a:srgbClr val="000000"/>
                </a:solidFill>
              </a:defRPr>
            </a:lvl4pPr>
            <a:lvl5pPr marL="914400" indent="0">
              <a:buFontTx/>
              <a:buNone/>
              <a:defRPr>
                <a:solidFill>
                  <a:srgbClr val="000000"/>
                </a:solidFill>
              </a:defRPr>
            </a:lvl5pPr>
          </a:lstStyle>
          <a:p>
            <a:pPr lvl="0"/>
            <a:r>
              <a:rPr lang="en-US" dirty="0"/>
              <a:t>Click to edit Master text styles</a:t>
            </a:r>
            <a:endParaRPr dirty="0"/>
          </a:p>
        </p:txBody>
      </p:sp>
      <p:sp>
        <p:nvSpPr>
          <p:cNvPr id="6" name="Slide Number Placeholder 5"/>
          <p:cNvSpPr>
            <a:spLocks noGrp="1"/>
          </p:cNvSpPr>
          <p:nvPr>
            <p:ph type="sldNum" sz="quarter" idx="10"/>
          </p:nvPr>
        </p:nvSpPr>
        <p:spPr>
          <a:xfrm>
            <a:off x="8360274" y="6482876"/>
            <a:ext cx="770468" cy="365125"/>
          </a:xfrm>
        </p:spPr>
        <p:txBody>
          <a:bodyPr/>
          <a:lstStyle>
            <a:lvl1pPr>
              <a:defRPr sz="1200"/>
            </a:lvl1pPr>
          </a:lstStyle>
          <a:p>
            <a:pPr>
              <a:defRPr/>
            </a:pPr>
            <a:fld id="{115EA427-4806-4E43-924A-FA8544444C45}" type="slidenum">
              <a:rPr lang="en-US" smtClean="0"/>
              <a:pPr>
                <a:defRPr/>
              </a:pPr>
              <a:t>‹#›</a:t>
            </a:fld>
            <a:endParaRPr lang="en-US" dirty="0"/>
          </a:p>
        </p:txBody>
      </p:sp>
      <p:sp>
        <p:nvSpPr>
          <p:cNvPr id="9" name="Title Placeholder 1"/>
          <p:cNvSpPr>
            <a:spLocks noGrp="1"/>
          </p:cNvSpPr>
          <p:nvPr>
            <p:ph type="title"/>
          </p:nvPr>
        </p:nvSpPr>
        <p:spPr bwMode="auto">
          <a:xfrm>
            <a:off x="1439863" y="230188"/>
            <a:ext cx="7564437"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title style</a:t>
            </a:r>
          </a:p>
        </p:txBody>
      </p:sp>
      <p:sp>
        <p:nvSpPr>
          <p:cNvPr id="7" name="TextBox 2"/>
          <p:cNvSpPr txBox="1">
            <a:spLocks noChangeArrowheads="1"/>
          </p:cNvSpPr>
          <p:nvPr userDrawn="1"/>
        </p:nvSpPr>
        <p:spPr bwMode="auto">
          <a:xfrm>
            <a:off x="2178687" y="6389829"/>
            <a:ext cx="619483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a:solidFill>
                  <a:schemeClr val="tx1"/>
                </a:solidFill>
                <a:effectLst/>
                <a:latin typeface="+mn-lt"/>
                <a:ea typeface="ＭＳ Ｐゴシック" charset="0"/>
                <a:cs typeface="Times New Roman" panose="02020603050405020304" pitchFamily="18" charset="0"/>
              </a:rPr>
              <a:t> </a:t>
            </a:r>
            <a:r>
              <a:rPr lang="en-US" sz="800" b="1" kern="1200" dirty="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1173319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pic>
        <p:nvPicPr>
          <p:cNvPr id="3" name="Picture 7" descr="Ferrell6e.jpg"/>
          <p:cNvPicPr>
            <a:picLocks noChangeAspect="1"/>
          </p:cNvPicPr>
          <p:nvPr userDrawn="1"/>
        </p:nvPicPr>
        <p:blipFill>
          <a:blip r:embed="rId2">
            <a:extLst>
              <a:ext uri="{28A0092B-C50C-407E-A947-70E740481C1C}">
                <a14:useLocalDpi xmlns:a14="http://schemas.microsoft.com/office/drawing/2010/main" val="0"/>
              </a:ext>
            </a:extLst>
          </a:blip>
          <a:srcRect r="75556"/>
          <a:stretch>
            <a:fillRect/>
          </a:stretch>
        </p:blipFill>
        <p:spPr bwMode="auto">
          <a:xfrm>
            <a:off x="0" y="0"/>
            <a:ext cx="22352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TextBox 8"/>
          <p:cNvSpPr txBox="1">
            <a:spLocks noChangeArrowheads="1"/>
          </p:cNvSpPr>
          <p:nvPr userDrawn="1"/>
        </p:nvSpPr>
        <p:spPr bwMode="auto">
          <a:xfrm>
            <a:off x="5078413" y="0"/>
            <a:ext cx="1152525"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r>
              <a:rPr lang="en-US" sz="7200" dirty="0">
                <a:solidFill>
                  <a:srgbClr val="CC0000"/>
                </a:solidFill>
                <a:latin typeface="Rockwell" charset="0"/>
              </a:rPr>
              <a:t> 5</a:t>
            </a:r>
          </a:p>
        </p:txBody>
      </p:sp>
      <p:sp>
        <p:nvSpPr>
          <p:cNvPr id="5" name="TextBox 9"/>
          <p:cNvSpPr txBox="1">
            <a:spLocks noChangeArrowheads="1"/>
          </p:cNvSpPr>
          <p:nvPr userDrawn="1"/>
        </p:nvSpPr>
        <p:spPr bwMode="auto">
          <a:xfrm>
            <a:off x="3411538" y="665163"/>
            <a:ext cx="1879600"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r>
              <a:rPr lang="en-US" sz="2000" b="1" dirty="0">
                <a:cs typeface="Arial" charset="0"/>
              </a:rPr>
              <a:t>C H A P T E R</a:t>
            </a:r>
          </a:p>
        </p:txBody>
      </p:sp>
      <p:sp>
        <p:nvSpPr>
          <p:cNvPr id="13" name="Title 12"/>
          <p:cNvSpPr>
            <a:spLocks noGrp="1"/>
          </p:cNvSpPr>
          <p:nvPr>
            <p:ph type="title"/>
          </p:nvPr>
        </p:nvSpPr>
        <p:spPr>
          <a:xfrm>
            <a:off x="3302012" y="1754187"/>
            <a:ext cx="5071514" cy="4079346"/>
          </a:xfrm>
        </p:spPr>
        <p:txBody>
          <a:bodyPr/>
          <a:lstStyle>
            <a:lvl1pPr algn="ctr">
              <a:lnSpc>
                <a:spcPts val="7120"/>
              </a:lnSpc>
              <a:defRPr sz="6600">
                <a:solidFill>
                  <a:schemeClr val="tx1"/>
                </a:solidFill>
              </a:defRPr>
            </a:lvl1pPr>
          </a:lstStyle>
          <a:p>
            <a:endParaRPr lang="en-US" dirty="0"/>
          </a:p>
        </p:txBody>
      </p:sp>
      <p:sp>
        <p:nvSpPr>
          <p:cNvPr id="6" name="Date Placeholder 3"/>
          <p:cNvSpPr>
            <a:spLocks noGrp="1"/>
          </p:cNvSpPr>
          <p:nvPr>
            <p:ph type="dt" sz="half" idx="10"/>
          </p:nvPr>
        </p:nvSpPr>
        <p:spPr>
          <a:xfrm>
            <a:off x="4800600" y="6426200"/>
            <a:ext cx="1231900" cy="365125"/>
          </a:xfrm>
          <a:prstGeom prst="rect">
            <a:avLst/>
          </a:prstGeom>
        </p:spPr>
        <p:txBody>
          <a:bodyPr vert="horz" wrap="square" lIns="91440" tIns="45720" rIns="91440" bIns="45720" numCol="1" anchor="t" anchorCtr="0" compatLnSpc="1">
            <a:prstTxWarp prst="textNoShape">
              <a:avLst/>
            </a:prstTxWarp>
          </a:bodyPr>
          <a:lstStyle>
            <a:lvl1pPr>
              <a:defRPr>
                <a:latin typeface="Rockwell" charset="0"/>
              </a:defRPr>
            </a:lvl1pPr>
          </a:lstStyle>
          <a:p>
            <a:pPr>
              <a:defRPr/>
            </a:pPr>
            <a:endParaRPr lang="en-US" dirty="0"/>
          </a:p>
        </p:txBody>
      </p:sp>
      <p:sp>
        <p:nvSpPr>
          <p:cNvPr id="10" name="TextBox 2"/>
          <p:cNvSpPr txBox="1">
            <a:spLocks noChangeArrowheads="1"/>
          </p:cNvSpPr>
          <p:nvPr userDrawn="1"/>
        </p:nvSpPr>
        <p:spPr bwMode="auto">
          <a:xfrm>
            <a:off x="2178687" y="6389829"/>
            <a:ext cx="619483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a:solidFill>
                  <a:schemeClr val="tx1"/>
                </a:solidFill>
                <a:effectLst/>
                <a:latin typeface="+mn-lt"/>
                <a:ea typeface="ＭＳ Ｐゴシック" charset="0"/>
                <a:cs typeface="Times New Roman" panose="02020603050405020304" pitchFamily="18" charset="0"/>
              </a:rPr>
              <a:t> </a:t>
            </a:r>
            <a:r>
              <a:rPr lang="en-US" sz="800" b="1" kern="1200" dirty="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32498892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1311274" y="1295400"/>
            <a:ext cx="7693029" cy="4681013"/>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2" name="Title Placeholder 1"/>
          <p:cNvSpPr>
            <a:spLocks noGrp="1"/>
          </p:cNvSpPr>
          <p:nvPr>
            <p:ph type="title"/>
          </p:nvPr>
        </p:nvSpPr>
        <p:spPr bwMode="auto">
          <a:xfrm>
            <a:off x="1302808" y="179388"/>
            <a:ext cx="7556500"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lvl="0"/>
            <a:r>
              <a:rPr lang="en-US" dirty="0"/>
              <a:t>Click to edit Master title style</a:t>
            </a:r>
          </a:p>
        </p:txBody>
      </p:sp>
      <p:sp>
        <p:nvSpPr>
          <p:cNvPr id="4" name="Date Placeholder 3"/>
          <p:cNvSpPr>
            <a:spLocks noGrp="1"/>
          </p:cNvSpPr>
          <p:nvPr>
            <p:ph type="dt" sz="half" idx="10"/>
          </p:nvPr>
        </p:nvSpPr>
        <p:spPr>
          <a:xfrm>
            <a:off x="8326438" y="5976938"/>
            <a:ext cx="817562" cy="365125"/>
          </a:xfrm>
          <a:prstGeom prst="rect">
            <a:avLst/>
          </a:prstGeom>
        </p:spPr>
        <p:txBody>
          <a:bodyPr vert="horz" wrap="square" lIns="91440" tIns="45720" rIns="91440" bIns="45720" numCol="1" anchor="t" anchorCtr="0" compatLnSpc="1">
            <a:prstTxWarp prst="textNoShape">
              <a:avLst/>
            </a:prstTxWarp>
          </a:bodyPr>
          <a:lstStyle>
            <a:lvl1pPr>
              <a:defRPr sz="1200">
                <a:latin typeface="Rockwell" charset="0"/>
              </a:defRPr>
            </a:lvl1pPr>
          </a:lstStyle>
          <a:p>
            <a:pPr>
              <a:defRPr/>
            </a:pPr>
            <a:endParaRPr lang="en-US" dirty="0"/>
          </a:p>
        </p:txBody>
      </p:sp>
      <p:sp>
        <p:nvSpPr>
          <p:cNvPr id="5" name="Slide Number Placeholder 5"/>
          <p:cNvSpPr>
            <a:spLocks noGrp="1"/>
          </p:cNvSpPr>
          <p:nvPr>
            <p:ph type="sldNum" sz="quarter" idx="11"/>
          </p:nvPr>
        </p:nvSpPr>
        <p:spPr/>
        <p:txBody>
          <a:bodyPr/>
          <a:lstStyle>
            <a:lvl1pPr algn="ctr">
              <a:defRPr sz="1200">
                <a:solidFill>
                  <a:srgbClr val="595959"/>
                </a:solidFill>
                <a:latin typeface="Rockwell" charset="0"/>
              </a:defRPr>
            </a:lvl1pPr>
          </a:lstStyle>
          <a:p>
            <a:pPr>
              <a:defRPr/>
            </a:pPr>
            <a:fld id="{7CA3B053-DD34-B645-BCE5-0B617BE5BFE4}" type="slidenum">
              <a:rPr lang="en-US" smtClean="0"/>
              <a:pPr>
                <a:defRPr/>
              </a:pPr>
              <a:t>‹#›</a:t>
            </a:fld>
            <a:endParaRPr lang="en-US" dirty="0"/>
          </a:p>
        </p:txBody>
      </p:sp>
    </p:spTree>
    <p:extLst>
      <p:ext uri="{BB962C8B-B14F-4D97-AF65-F5344CB8AC3E}">
        <p14:creationId xmlns:p14="http://schemas.microsoft.com/office/powerpoint/2010/main" val="3566759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Discussion">
    <p:spTree>
      <p:nvGrpSpPr>
        <p:cNvPr id="1" name=""/>
        <p:cNvGrpSpPr/>
        <p:nvPr/>
      </p:nvGrpSpPr>
      <p:grpSpPr>
        <a:xfrm>
          <a:off x="0" y="0"/>
          <a:ext cx="0" cy="0"/>
          <a:chOff x="0" y="0"/>
          <a:chExt cx="0" cy="0"/>
        </a:xfrm>
      </p:grpSpPr>
      <p:pic>
        <p:nvPicPr>
          <p:cNvPr id="4" name="Picture 7" descr="Ferrell6e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1024467" y="160867"/>
            <a:ext cx="7107785" cy="4605866"/>
          </a:xfrm>
        </p:spPr>
        <p:txBody>
          <a:bodyPr anchor="ctr" anchorCtr="1"/>
          <a:lstStyle>
            <a:lvl1pPr marL="0" indent="0" algn="ctr">
              <a:spcBef>
                <a:spcPts val="3200"/>
              </a:spcBef>
              <a:buFontTx/>
              <a:buNone/>
              <a:defRPr sz="3200" b="0" i="0">
                <a:solidFill>
                  <a:schemeClr val="tx1"/>
                </a:solidFill>
                <a:latin typeface="Franklin Gothic Book"/>
                <a:cs typeface="Franklin Gothic Book"/>
              </a:defRPr>
            </a:lvl1pPr>
            <a:lvl2pPr marL="228600" indent="0">
              <a:buFontTx/>
              <a:buNone/>
              <a:defRPr>
                <a:solidFill>
                  <a:srgbClr val="000000"/>
                </a:solidFill>
              </a:defRPr>
            </a:lvl2pPr>
            <a:lvl3pPr marL="457200" indent="0">
              <a:buFontTx/>
              <a:buNone/>
              <a:defRPr>
                <a:solidFill>
                  <a:srgbClr val="000000"/>
                </a:solidFill>
              </a:defRPr>
            </a:lvl3pPr>
            <a:lvl4pPr marL="685800" indent="0">
              <a:buFontTx/>
              <a:buNone/>
              <a:defRPr>
                <a:solidFill>
                  <a:srgbClr val="000000"/>
                </a:solidFill>
              </a:defRPr>
            </a:lvl4pPr>
            <a:lvl5pPr marL="914400" indent="0">
              <a:buFontTx/>
              <a:buNone/>
              <a:defRPr>
                <a:solidFill>
                  <a:srgbClr val="000000"/>
                </a:solidFill>
              </a:defRPr>
            </a:lvl5pPr>
          </a:lstStyle>
          <a:p>
            <a:pPr lvl="0"/>
            <a:r>
              <a:rPr lang="en-US" dirty="0"/>
              <a:t>Click to edit Master text styles</a:t>
            </a:r>
            <a:endParaRPr dirty="0"/>
          </a:p>
        </p:txBody>
      </p:sp>
      <p:sp>
        <p:nvSpPr>
          <p:cNvPr id="6" name="Slide Number Placeholder 5"/>
          <p:cNvSpPr>
            <a:spLocks noGrp="1"/>
          </p:cNvSpPr>
          <p:nvPr>
            <p:ph type="sldNum" sz="quarter" idx="10"/>
          </p:nvPr>
        </p:nvSpPr>
        <p:spPr/>
        <p:txBody>
          <a:bodyPr/>
          <a:lstStyle>
            <a:lvl1pPr>
              <a:defRPr/>
            </a:lvl1pPr>
          </a:lstStyle>
          <a:p>
            <a:pPr>
              <a:defRPr/>
            </a:pPr>
            <a:fld id="{115EA427-4806-4E43-924A-FA8544444C45}" type="slidenum">
              <a:rPr lang="en-US"/>
              <a:pPr>
                <a:defRPr/>
              </a:pPr>
              <a:t>‹#›</a:t>
            </a:fld>
            <a:endParaRPr lang="en-US" dirty="0"/>
          </a:p>
        </p:txBody>
      </p:sp>
      <p:sp>
        <p:nvSpPr>
          <p:cNvPr id="7" name="Title Placeholder 1"/>
          <p:cNvSpPr>
            <a:spLocks noGrp="1"/>
          </p:cNvSpPr>
          <p:nvPr>
            <p:ph type="title"/>
          </p:nvPr>
        </p:nvSpPr>
        <p:spPr bwMode="auto">
          <a:xfrm>
            <a:off x="1439863" y="230188"/>
            <a:ext cx="7564437"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title style</a:t>
            </a:r>
          </a:p>
        </p:txBody>
      </p:sp>
      <p:sp>
        <p:nvSpPr>
          <p:cNvPr id="8" name="TextBox 2"/>
          <p:cNvSpPr txBox="1">
            <a:spLocks noChangeArrowheads="1"/>
          </p:cNvSpPr>
          <p:nvPr userDrawn="1"/>
        </p:nvSpPr>
        <p:spPr bwMode="auto">
          <a:xfrm>
            <a:off x="1061049" y="6392110"/>
            <a:ext cx="619483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a:solidFill>
                  <a:schemeClr val="tx1"/>
                </a:solidFill>
                <a:effectLst/>
                <a:latin typeface="+mn-lt"/>
                <a:ea typeface="ＭＳ Ｐゴシック" charset="0"/>
                <a:cs typeface="Times New Roman" panose="02020603050405020304" pitchFamily="18" charset="0"/>
              </a:rPr>
              <a:t> </a:t>
            </a:r>
            <a:r>
              <a:rPr lang="en-US" sz="800" b="1" kern="1200" dirty="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1111129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econdary">
    <p:spTree>
      <p:nvGrpSpPr>
        <p:cNvPr id="1" name=""/>
        <p:cNvGrpSpPr/>
        <p:nvPr/>
      </p:nvGrpSpPr>
      <p:grpSpPr>
        <a:xfrm>
          <a:off x="0" y="0"/>
          <a:ext cx="0" cy="0"/>
          <a:chOff x="0" y="0"/>
          <a:chExt cx="0" cy="0"/>
        </a:xfrm>
      </p:grpSpPr>
      <p:sp useBgFill="1">
        <p:nvSpPr>
          <p:cNvPr id="3" name="Content Placeholder 2"/>
          <p:cNvSpPr>
            <a:spLocks noGrp="1"/>
          </p:cNvSpPr>
          <p:nvPr>
            <p:ph idx="1"/>
          </p:nvPr>
        </p:nvSpPr>
        <p:spPr>
          <a:xfrm>
            <a:off x="1323975" y="1721919"/>
            <a:ext cx="7545605" cy="3947044"/>
          </a:xfrm>
          <a:effectLst/>
        </p:spPr>
        <p:txBody>
          <a:bodyPr>
            <a:normAutofit/>
          </a:bodyPr>
          <a:lstStyle>
            <a:lvl1pPr>
              <a:buNone/>
              <a:defRPr sz="2400">
                <a:solidFill>
                  <a:srgbClr val="000000"/>
                </a:solidFill>
              </a:defRPr>
            </a:lvl1pPr>
            <a:lvl2pPr>
              <a:buNone/>
              <a:defRPr/>
            </a:lvl2pPr>
            <a:lvl3pPr>
              <a:buNone/>
              <a:defRPr/>
            </a:lvl3pPr>
            <a:lvl4pPr>
              <a:buNone/>
              <a:defRPr/>
            </a:lvl4pPr>
            <a:lvl5pPr>
              <a:buNone/>
              <a:defRPr/>
            </a:lvl5pPr>
          </a:lstStyle>
          <a:p>
            <a:pPr lvl="0"/>
            <a:r>
              <a:rPr lang="en-US" dirty="0"/>
              <a:t>Click to edit Master text styles</a:t>
            </a:r>
          </a:p>
        </p:txBody>
      </p:sp>
      <p:sp>
        <p:nvSpPr>
          <p:cNvPr id="9" name="Slide Number Placeholder 5"/>
          <p:cNvSpPr>
            <a:spLocks noGrp="1"/>
          </p:cNvSpPr>
          <p:nvPr>
            <p:ph type="sldNum" sz="quarter" idx="12"/>
          </p:nvPr>
        </p:nvSpPr>
        <p:spPr/>
        <p:txBody>
          <a:bodyPr/>
          <a:lstStyle>
            <a:lvl1pPr>
              <a:defRPr/>
            </a:lvl1pPr>
          </a:lstStyle>
          <a:p>
            <a:fld id="{F505FE01-04CB-2D4A-A805-1B10FA7DE977}" type="slidenum">
              <a:rPr lang="en-US"/>
              <a:pPr/>
              <a:t>‹#›</a:t>
            </a:fld>
            <a:endParaRPr lang="en-US" dirty="0"/>
          </a:p>
        </p:txBody>
      </p:sp>
    </p:spTree>
    <p:extLst>
      <p:ext uri="{BB962C8B-B14F-4D97-AF65-F5344CB8AC3E}">
        <p14:creationId xmlns:p14="http://schemas.microsoft.com/office/powerpoint/2010/main" val="4035185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506941" y="1879596"/>
            <a:ext cx="8090959" cy="4334937"/>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6" name="Date Placeholder 3"/>
          <p:cNvSpPr>
            <a:spLocks noGrp="1"/>
          </p:cNvSpPr>
          <p:nvPr>
            <p:ph type="dt" sz="half" idx="10"/>
          </p:nvPr>
        </p:nvSpPr>
        <p:spPr>
          <a:xfrm>
            <a:off x="6794500" y="6423025"/>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Rockwell" charset="0"/>
              </a:defRPr>
            </a:lvl1pPr>
          </a:lstStyle>
          <a:p>
            <a:endParaRPr lang="en-US" dirty="0"/>
          </a:p>
        </p:txBody>
      </p:sp>
      <p:sp>
        <p:nvSpPr>
          <p:cNvPr id="8" name="Slide Number Placeholder 5"/>
          <p:cNvSpPr>
            <a:spLocks noGrp="1"/>
          </p:cNvSpPr>
          <p:nvPr>
            <p:ph type="sldNum" sz="quarter" idx="12"/>
          </p:nvPr>
        </p:nvSpPr>
        <p:spPr/>
        <p:txBody>
          <a:bodyPr/>
          <a:lstStyle>
            <a:lvl1pPr>
              <a:defRPr/>
            </a:lvl1pPr>
          </a:lstStyle>
          <a:p>
            <a:fld id="{74875FCF-B7D9-CC41-88D4-1F0FCD4CD9D5}" type="slidenum">
              <a:rPr lang="en-US"/>
              <a:pPr/>
              <a:t>‹#›</a:t>
            </a:fld>
            <a:endParaRPr lang="en-US" dirty="0"/>
          </a:p>
        </p:txBody>
      </p:sp>
    </p:spTree>
    <p:extLst>
      <p:ext uri="{BB962C8B-B14F-4D97-AF65-F5344CB8AC3E}">
        <p14:creationId xmlns:p14="http://schemas.microsoft.com/office/powerpoint/2010/main" val="462820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cSld name="2_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172200" y="6191250"/>
            <a:ext cx="2476500" cy="476250"/>
          </a:xfrm>
          <a:prstGeom prst="rect">
            <a:avLst/>
          </a:prstGeom>
        </p:spPr>
        <p:txBody>
          <a:bodyPr/>
          <a:lstStyle/>
          <a:p>
            <a:pPr>
              <a:defRPr/>
            </a:pPr>
            <a:endParaRPr lang="th-TH" altLang="en-US"/>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59940534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12" name="Rectangle 11"/>
          <p:cNvSpPr/>
          <p:nvPr userDrawn="1"/>
        </p:nvSpPr>
        <p:spPr>
          <a:xfrm>
            <a:off x="548684" y="6485364"/>
            <a:ext cx="7393577" cy="338554"/>
          </a:xfrm>
          <a:prstGeom prst="rect">
            <a:avLst/>
          </a:prstGeom>
        </p:spPr>
        <p:txBody>
          <a:bodyPr wrap="square">
            <a:spAutoFit/>
          </a:bodyPr>
          <a:lstStyle/>
          <a:p>
            <a:pPr algn="ctr"/>
            <a:r>
              <a:rPr lang="en-IN"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©2017Cengage Learning®. May not be scanned, copied or duplicated, or posted to a publicly accessible website, in whole or in part, except for use as permitted in a license distributed with a certain product or service or otherwise on a password-protected website or school-approved learning management system for classroom use.</a:t>
            </a:r>
            <a:endParaRPr lang="en-US" sz="800" dirty="0">
              <a:solidFill>
                <a:schemeClr val="tx1"/>
              </a:solidFill>
            </a:endParaRPr>
          </a:p>
        </p:txBody>
      </p:sp>
    </p:spTree>
    <p:extLst>
      <p:ext uri="{BB962C8B-B14F-4D97-AF65-F5344CB8AC3E}">
        <p14:creationId xmlns:p14="http://schemas.microsoft.com/office/powerpoint/2010/main" val="1201882197"/>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58" r:id="rId14"/>
    <p:sldLayoutId id="2147483759" r:id="rId15"/>
    <p:sldLayoutId id="2147483760" r:id="rId16"/>
    <p:sldLayoutId id="2147483762" r:id="rId17"/>
    <p:sldLayoutId id="2147483763" r:id="rId18"/>
    <p:sldLayoutId id="2147483778" r:id="rId19"/>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9.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460011" y="1785606"/>
            <a:ext cx="7772400" cy="1752625"/>
          </a:xfrm>
        </p:spPr>
        <p:txBody>
          <a:bodyPr>
            <a:noAutofit/>
          </a:bodyPr>
          <a:lstStyle/>
          <a:p>
            <a:r>
              <a:rPr lang="en-US" sz="2800" dirty="0">
                <a:latin typeface="Arial" charset="0"/>
                <a:ea typeface="Arial" charset="0"/>
                <a:cs typeface="Arial" charset="0"/>
              </a:rPr>
              <a:t>Marketing Planning 312</a:t>
            </a:r>
          </a:p>
          <a:p>
            <a:r>
              <a:rPr lang="en-US" sz="2800" dirty="0">
                <a:latin typeface="Arial" charset="0"/>
                <a:ea typeface="Arial" charset="0"/>
                <a:cs typeface="Arial" charset="0"/>
              </a:rPr>
              <a:t>Chapter 5 Part 1</a:t>
            </a:r>
          </a:p>
          <a:p>
            <a:r>
              <a:rPr lang="en-US" dirty="0">
                <a:latin typeface="Arial" charset="0"/>
                <a:ea typeface="Arial" charset="0"/>
                <a:cs typeface="Arial" charset="0"/>
              </a:rPr>
              <a:t>Customer BEhavior</a:t>
            </a:r>
            <a:endParaRPr lang="en-US" sz="2800" dirty="0">
              <a:latin typeface="Arial" charset="0"/>
              <a:ea typeface="Arial" charset="0"/>
              <a:cs typeface="Arial" charset="0"/>
            </a:endParaRPr>
          </a:p>
          <a:p>
            <a:endParaRPr lang="en-US" sz="2800" dirty="0">
              <a:latin typeface="Arial" charset="0"/>
              <a:ea typeface="Arial" charset="0"/>
              <a:cs typeface="Arial" charset="0"/>
            </a:endParaRPr>
          </a:p>
          <a:p>
            <a:endParaRPr lang="th-TH" sz="2800" dirty="0">
              <a:latin typeface="Arial" charset="0"/>
              <a:ea typeface="Arial" charset="0"/>
              <a:cs typeface="Arial" charset="0"/>
            </a:endParaRPr>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907486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682359" y="1754187"/>
            <a:ext cx="4035284" cy="4079346"/>
          </a:xfrm>
        </p:spPr>
        <p:txBody>
          <a:bodyPr/>
          <a:lstStyle/>
          <a:p>
            <a:r>
              <a:rPr lang="en-US" dirty="0"/>
              <a:t>Chapter 5</a:t>
            </a:r>
            <a:br>
              <a:rPr lang="en-US" dirty="0"/>
            </a:br>
            <a:r>
              <a:rPr lang="en-US" sz="3000" dirty="0"/>
              <a:t>Customers, Segmentation, and Target Marketing</a:t>
            </a:r>
          </a:p>
        </p:txBody>
      </p:sp>
    </p:spTree>
    <p:extLst>
      <p:ext uri="{BB962C8B-B14F-4D97-AF65-F5344CB8AC3E}">
        <p14:creationId xmlns:p14="http://schemas.microsoft.com/office/powerpoint/2010/main" val="2121082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Chapter Outline</a:t>
            </a:r>
          </a:p>
        </p:txBody>
      </p:sp>
      <p:sp>
        <p:nvSpPr>
          <p:cNvPr id="2" name="Content Placeholder 1"/>
          <p:cNvSpPr>
            <a:spLocks noGrp="1"/>
          </p:cNvSpPr>
          <p:nvPr>
            <p:ph idx="1"/>
          </p:nvPr>
        </p:nvSpPr>
        <p:spPr>
          <a:xfrm>
            <a:off x="334343" y="2199901"/>
            <a:ext cx="8236601" cy="4658099"/>
          </a:xfrm>
        </p:spPr>
        <p:txBody>
          <a:bodyPr/>
          <a:lstStyle/>
          <a:p>
            <a:r>
              <a:rPr lang="en-US" dirty="0"/>
              <a:t>Introduction</a:t>
            </a:r>
          </a:p>
          <a:p>
            <a:r>
              <a:rPr lang="en-US" dirty="0"/>
              <a:t>Buyer behavior in consumer markets</a:t>
            </a:r>
          </a:p>
          <a:p>
            <a:r>
              <a:rPr lang="en-US" dirty="0"/>
              <a:t>Market segmentation</a:t>
            </a:r>
          </a:p>
          <a:p>
            <a:r>
              <a:rPr lang="en-US" dirty="0"/>
              <a:t>Identifying market segments</a:t>
            </a:r>
          </a:p>
          <a:p>
            <a:r>
              <a:rPr lang="en-US" dirty="0"/>
              <a:t>Target marking strategies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a:t>
            </a:fld>
            <a:endParaRPr lang="en-US" dirty="0"/>
          </a:p>
        </p:txBody>
      </p:sp>
    </p:spTree>
    <p:extLst>
      <p:ext uri="{BB962C8B-B14F-4D97-AF65-F5344CB8AC3E}">
        <p14:creationId xmlns:p14="http://schemas.microsoft.com/office/powerpoint/2010/main" val="219162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Segmentation and Target Marketing</a:t>
            </a:r>
          </a:p>
        </p:txBody>
      </p:sp>
      <p:sp>
        <p:nvSpPr>
          <p:cNvPr id="14340" name="Content Placeholder 4"/>
          <p:cNvSpPr>
            <a:spLocks noGrp="1"/>
          </p:cNvSpPr>
          <p:nvPr>
            <p:ph idx="1"/>
          </p:nvPr>
        </p:nvSpPr>
        <p:spPr/>
        <p:txBody>
          <a:bodyPr/>
          <a:lstStyle/>
          <a:p>
            <a:r>
              <a:rPr lang="en-US" dirty="0"/>
              <a:t>Consider markets as individuals, institutions, or a group of people </a:t>
            </a:r>
          </a:p>
          <a:p>
            <a:pPr lvl="1"/>
            <a:r>
              <a:rPr lang="en-US" dirty="0"/>
              <a:t>Have similar needs that can be met by a specific offering</a:t>
            </a:r>
          </a:p>
          <a:p>
            <a:r>
              <a:rPr lang="en-US" dirty="0"/>
              <a:t>Aim </a:t>
            </a:r>
          </a:p>
          <a:p>
            <a:pPr lvl="1"/>
            <a:r>
              <a:rPr lang="en-US" dirty="0"/>
              <a:t>To identify specific customer needs and design marketing programs to satisfy those needs</a:t>
            </a:r>
          </a:p>
          <a:p>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4</a:t>
            </a:fld>
            <a:endParaRPr lang="en-US" dirty="0"/>
          </a:p>
        </p:txBody>
      </p:sp>
    </p:spTree>
    <p:extLst>
      <p:ext uri="{BB962C8B-B14F-4D97-AF65-F5344CB8AC3E}">
        <p14:creationId xmlns:p14="http://schemas.microsoft.com/office/powerpoint/2010/main" val="1491545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Segmentation and Target Marketing </a:t>
            </a:r>
            <a:r>
              <a:rPr lang="en-US" sz="2200" dirty="0"/>
              <a:t>(Continued)</a:t>
            </a:r>
          </a:p>
        </p:txBody>
      </p:sp>
      <p:sp>
        <p:nvSpPr>
          <p:cNvPr id="14340" name="Content Placeholder 4"/>
          <p:cNvSpPr>
            <a:spLocks noGrp="1"/>
          </p:cNvSpPr>
          <p:nvPr>
            <p:ph idx="1"/>
          </p:nvPr>
        </p:nvSpPr>
        <p:spPr>
          <a:xfrm>
            <a:off x="322932" y="1869701"/>
            <a:ext cx="5152546" cy="4658099"/>
          </a:xfrm>
        </p:spPr>
        <p:txBody>
          <a:bodyPr/>
          <a:lstStyle/>
          <a:p>
            <a:r>
              <a:rPr lang="en-US" dirty="0"/>
              <a:t>Firms must comprehensively:</a:t>
            </a:r>
          </a:p>
          <a:p>
            <a:pPr lvl="1"/>
            <a:r>
              <a:rPr lang="en-US" dirty="0"/>
              <a:t>Understand current and potential customers </a:t>
            </a:r>
          </a:p>
          <a:p>
            <a:pPr lvl="1"/>
            <a:r>
              <a:rPr lang="en-US" dirty="0"/>
              <a:t>Know customer motivations, behaviors, needs, and wants</a:t>
            </a:r>
          </a:p>
          <a:p>
            <a:r>
              <a:rPr lang="en-US" dirty="0"/>
              <a:t>Marketers must comprehend and define consumer needs better to help attain success </a:t>
            </a:r>
          </a:p>
          <a:p>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5</a:t>
            </a:fld>
            <a:endParaRPr lang="en-US" dirty="0"/>
          </a:p>
        </p:txBody>
      </p:sp>
      <p:pic>
        <p:nvPicPr>
          <p:cNvPr id="5" name="Picture 4"/>
          <p:cNvPicPr>
            <a:picLocks noChangeAspect="1"/>
          </p:cNvPicPr>
          <p:nvPr/>
        </p:nvPicPr>
        <p:blipFill>
          <a:blip r:embed="rId3"/>
          <a:stretch>
            <a:fillRect/>
          </a:stretch>
        </p:blipFill>
        <p:spPr>
          <a:xfrm>
            <a:off x="5351146" y="2066473"/>
            <a:ext cx="3445386" cy="28035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7486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Buyer Behavior in Consumer Markets</a:t>
            </a:r>
          </a:p>
        </p:txBody>
      </p:sp>
      <p:sp>
        <p:nvSpPr>
          <p:cNvPr id="15364" name="Content Placeholder 4"/>
          <p:cNvSpPr>
            <a:spLocks noGrp="1"/>
          </p:cNvSpPr>
          <p:nvPr>
            <p:ph idx="1"/>
          </p:nvPr>
        </p:nvSpPr>
        <p:spPr/>
        <p:txBody>
          <a:bodyPr/>
          <a:lstStyle/>
          <a:p>
            <a:r>
              <a:rPr lang="en-US"/>
              <a:t>Often irrational and unpredictable</a:t>
            </a:r>
          </a:p>
          <a:p>
            <a:r>
              <a:rPr lang="en-US" dirty="0"/>
              <a:t>Progresses through five stages </a:t>
            </a:r>
          </a:p>
          <a:p>
            <a:r>
              <a:rPr lang="en-US" dirty="0"/>
              <a:t>Issues in the buying process</a:t>
            </a:r>
          </a:p>
          <a:p>
            <a:pPr lvl="1"/>
            <a:r>
              <a:rPr lang="en-US" dirty="0"/>
              <a:t>Consumers do not always follow stages in the sequence and can be swayed by brand loyalty</a:t>
            </a:r>
          </a:p>
          <a:p>
            <a:pPr lvl="1"/>
            <a:r>
              <a:rPr lang="en-US" dirty="0"/>
              <a:t>Involves making parallel decisions</a:t>
            </a:r>
          </a:p>
          <a:p>
            <a:pPr lvl="2"/>
            <a:r>
              <a:rPr lang="en-US" dirty="0"/>
              <a:t>What to buy</a:t>
            </a:r>
          </a:p>
          <a:p>
            <a:pPr lvl="2"/>
            <a:r>
              <a:rPr lang="en-US" dirty="0"/>
              <a:t>Where to buy</a:t>
            </a:r>
          </a:p>
          <a:p>
            <a:pPr lvl="1"/>
            <a:r>
              <a:rPr lang="en-US" dirty="0"/>
              <a:t>Bias towards a merchant limits purchasing powers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6</a:t>
            </a:fld>
            <a:endParaRPr lang="en-US" dirty="0"/>
          </a:p>
        </p:txBody>
      </p:sp>
    </p:spTree>
    <p:extLst>
      <p:ext uri="{BB962C8B-B14F-4D97-AF65-F5344CB8AC3E}">
        <p14:creationId xmlns:p14="http://schemas.microsoft.com/office/powerpoint/2010/main" val="417115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effectLst/>
              </a:rPr>
              <a:t>Exhibit 5.1- The Consumer Buying Process</a:t>
            </a:r>
          </a:p>
        </p:txBody>
      </p:sp>
      <p:sp>
        <p:nvSpPr>
          <p:cNvPr id="4" name="Slide Number Placeholder 3"/>
          <p:cNvSpPr>
            <a:spLocks noGrp="1"/>
          </p:cNvSpPr>
          <p:nvPr>
            <p:ph type="sldNum" sz="quarter" idx="12"/>
          </p:nvPr>
        </p:nvSpPr>
        <p:spPr/>
        <p:txBody>
          <a:bodyPr/>
          <a:lstStyle/>
          <a:p>
            <a:pPr>
              <a:defRPr/>
            </a:pPr>
            <a:fld id="{7CA3B053-DD34-B645-BCE5-0B617BE5BFE4}" type="slidenum">
              <a:rPr lang="en-US" smtClean="0"/>
              <a:pPr>
                <a:defRPr/>
              </a:pPr>
              <a:t>7</a:t>
            </a:fld>
            <a:endParaRPr lang="en-US" dirty="0"/>
          </a:p>
        </p:txBody>
      </p:sp>
      <p:pic>
        <p:nvPicPr>
          <p:cNvPr id="3" name="Picture 2" descr="This exhibit is a tabular representation of the consumer buying process. The table consists of two columns and six rows. Column 1 is titled stages and column 2 is titled key issues. &#10;In row 2, column 1 reads need recognition and column 2 contains three points, which are listed as follows:&#10;• Consumer needs and wants are not the same.&#10;• An understand of consumer wants is essential for market segmentation and the development of marketing program.&#10;• Marketers must create the appropriate stimuli to foster need recognition.&#10;In row 3, column 1 reads information search and columns 2 contains three points, which are listed as follows:&#10;• Consumers trust internal and personal sources of information more than external sources.&#10;• The amount of time, effort, and expense dedicated to the search for information depends on (1) the degree of risk involved on the purchase, (2) the amount of experience the consumer has with the product category, and (3) the actual cost of the search in terms of time and money.&#10;• Consumers narrow their potential choices to an evoked set of suitable alternatives that may meet their needs.&#10;This exhibit continues in the next slide.&#10;" title="Exhibit 5.1 The Consumer Buying Process"/>
          <p:cNvPicPr>
            <a:picLocks noChangeAspect="1"/>
          </p:cNvPicPr>
          <p:nvPr/>
        </p:nvPicPr>
        <p:blipFill rotWithShape="1">
          <a:blip r:embed="rId3">
            <a:extLst>
              <a:ext uri="{28A0092B-C50C-407E-A947-70E740481C1C}">
                <a14:useLocalDpi xmlns:a14="http://schemas.microsoft.com/office/drawing/2010/main" val="0"/>
              </a:ext>
            </a:extLst>
          </a:blip>
          <a:srcRect l="4987" t="5571" r="24031" b="53683"/>
          <a:stretch/>
        </p:blipFill>
        <p:spPr>
          <a:xfrm>
            <a:off x="585732" y="1890675"/>
            <a:ext cx="8079807" cy="4050682"/>
          </a:xfrm>
          <a:prstGeom prst="rect">
            <a:avLst/>
          </a:prstGeom>
        </p:spPr>
      </p:pic>
      <p:pic>
        <p:nvPicPr>
          <p:cNvPr id="5" name="Picture 4" descr="Copyright" title="Exhibit 5.1 The Consumer Buying Process"/>
          <p:cNvPicPr>
            <a:picLocks noChangeAspect="1"/>
          </p:cNvPicPr>
          <p:nvPr/>
        </p:nvPicPr>
        <p:blipFill rotWithShape="1">
          <a:blip r:embed="rId3">
            <a:extLst>
              <a:ext uri="{28A0092B-C50C-407E-A947-70E740481C1C}">
                <a14:useLocalDpi xmlns:a14="http://schemas.microsoft.com/office/drawing/2010/main" val="0"/>
              </a:ext>
            </a:extLst>
          </a:blip>
          <a:srcRect l="79514" t="94769" r="4033" b="1655"/>
          <a:stretch/>
        </p:blipFill>
        <p:spPr>
          <a:xfrm>
            <a:off x="7314031" y="5726204"/>
            <a:ext cx="1196788" cy="215153"/>
          </a:xfrm>
          <a:prstGeom prst="rect">
            <a:avLst/>
          </a:prstGeom>
        </p:spPr>
      </p:pic>
    </p:spTree>
    <p:extLst>
      <p:ext uri="{BB962C8B-B14F-4D97-AF65-F5344CB8AC3E}">
        <p14:creationId xmlns:p14="http://schemas.microsoft.com/office/powerpoint/2010/main" val="2604421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effectLst/>
              </a:rPr>
              <a:t>Exhibit 5.1 - The Consumer Buying Process </a:t>
            </a:r>
            <a:r>
              <a:rPr lang="en-US" sz="2000" dirty="0">
                <a:effectLst/>
              </a:rPr>
              <a:t>(Continued)</a:t>
            </a:r>
          </a:p>
        </p:txBody>
      </p:sp>
      <p:sp>
        <p:nvSpPr>
          <p:cNvPr id="4" name="Slide Number Placeholder 3"/>
          <p:cNvSpPr>
            <a:spLocks noGrp="1"/>
          </p:cNvSpPr>
          <p:nvPr>
            <p:ph type="sldNum" sz="quarter" idx="12"/>
          </p:nvPr>
        </p:nvSpPr>
        <p:spPr/>
        <p:txBody>
          <a:bodyPr/>
          <a:lstStyle/>
          <a:p>
            <a:pPr>
              <a:defRPr/>
            </a:pPr>
            <a:fld id="{7CA3B053-DD34-B645-BCE5-0B617BE5BFE4}" type="slidenum">
              <a:rPr lang="en-US" smtClean="0"/>
              <a:pPr>
                <a:defRPr/>
              </a:pPr>
              <a:t>8</a:t>
            </a:fld>
            <a:endParaRPr lang="en-US" dirty="0"/>
          </a:p>
        </p:txBody>
      </p:sp>
      <p:pic>
        <p:nvPicPr>
          <p:cNvPr id="5" name="Picture 4" descr="Copyright" title="Exhibit 5.1 The Consumer Buying Process"/>
          <p:cNvPicPr>
            <a:picLocks noChangeAspect="1"/>
          </p:cNvPicPr>
          <p:nvPr/>
        </p:nvPicPr>
        <p:blipFill rotWithShape="1">
          <a:blip r:embed="rId3">
            <a:extLst>
              <a:ext uri="{28A0092B-C50C-407E-A947-70E740481C1C}">
                <a14:useLocalDpi xmlns:a14="http://schemas.microsoft.com/office/drawing/2010/main" val="0"/>
              </a:ext>
            </a:extLst>
          </a:blip>
          <a:srcRect l="79514" t="94769" r="4033" b="1655"/>
          <a:stretch/>
        </p:blipFill>
        <p:spPr>
          <a:xfrm>
            <a:off x="7024757" y="6276972"/>
            <a:ext cx="1196788" cy="215153"/>
          </a:xfrm>
          <a:prstGeom prst="rect">
            <a:avLst/>
          </a:prstGeom>
        </p:spPr>
      </p:pic>
      <p:grpSp>
        <p:nvGrpSpPr>
          <p:cNvPr id="7" name="Group 6" descr="The table in this slide is a continuation of the table in the previous slide. &#10;In row 4, column 1 reads evaluation of alternatives and column 2 contains four points, which are listed as follows:&#10;• Consumers translate their needs into wants for specific products or brands.&#10;• Consumers evaluate products as bundles of attributes that have varying abilities to satisfy their needs.&#10;• Marketers must ensure that their products is in the evoked set of potential alternatives.&#10;• Marketers must take steps to understand consumers’ choice criteria and the importance they place on specific product attributes.&#10;In row 5, column 1 reads purchase decision and column 2 contains two points, which are listed as follows:&#10;• A consumer’s purchase intention and the actual act of buying are distinct concepts. Several factors may prevent the actual purchase from taking place.&#10;• Marketers must ensure that their product is available and offer solutions that increase possession utility.&#10;In row 6, column 1 reads postpurchase evaluation and column 2 contains two points, which are listed as follows:&#10;• Postpurchase evaluation is the connection between the buying process and the development of long-term customer relationships. &#10;• Marketers must closely follow consumers’ responses (delight, satisfaction, dissatisfaction, cognitive dissonance) to monitor the product’s performance and its ability to meet customers’ expectations.&#10;" title="Exhibit 5.1 The Consumer Buying Process (Continued)"/>
          <p:cNvGrpSpPr/>
          <p:nvPr/>
        </p:nvGrpSpPr>
        <p:grpSpPr>
          <a:xfrm>
            <a:off x="679177" y="1639615"/>
            <a:ext cx="7687659" cy="4713462"/>
            <a:chOff x="1136385" y="1545021"/>
            <a:chExt cx="7687659" cy="4713462"/>
          </a:xfrm>
        </p:grpSpPr>
        <p:pic>
          <p:nvPicPr>
            <p:cNvPr id="3" name="Picture 2" descr="The table in this slide is a continuation of the table in the previous slide. &#10;&#10;In row 4, column 1 reads evaluation of alternatives and column 2 contains four points, which are listed as follows:&#10;• Consumers translate their needs into wants for specific products or brands.&#10;• Consumers evaluate products as bundles of attributes that have varying abilities to satisfy their needs.&#10;• Marketers must ensure that their products is in the evoked set of potential alternatives.&#10;• Marketers must take steps to understand consumers’ choice criteria and the importance they place on specific product attributes.&#10;&#10;In row 5, column 1 reads purchase decision and column 2 contains two points, which are listed as follows:&#10;• A consumer’s purchase intention and the actual act of buying are distinct concepts. Several factors may prevent the actual purchase from taking place.&#10;• Marketers must ensure that their product is available and offer solutions that increase possession utility.&#10;&#10;In row 6, column 1 reads postpurchase evaluation and column 2 contains two points, which are listed as follows:&#10;• Postpurchase evaluation is the connection between the buying process and the development of long-term customer relationships. &#10;• Marketers must closely follow consumers’ responses (delight, satisfaction, dissatisfaction, cognitive dissonance) to monitor the product’s performance and its ability to meet customers’ expectations.&#10;" title="Exhibit 5.1 The Consumer Buying Process"/>
            <p:cNvPicPr>
              <a:picLocks noChangeAspect="1"/>
            </p:cNvPicPr>
            <p:nvPr/>
          </p:nvPicPr>
          <p:blipFill rotWithShape="1">
            <a:blip r:embed="rId3">
              <a:extLst>
                <a:ext uri="{28A0092B-C50C-407E-A947-70E740481C1C}">
                  <a14:useLocalDpi xmlns:a14="http://schemas.microsoft.com/office/drawing/2010/main" val="0"/>
                </a:ext>
              </a:extLst>
            </a:blip>
            <a:srcRect l="4987" t="45475" r="24031" b="6269"/>
            <a:stretch/>
          </p:blipFill>
          <p:spPr>
            <a:xfrm>
              <a:off x="1136385" y="1936418"/>
              <a:ext cx="7687659" cy="4322065"/>
            </a:xfrm>
            <a:prstGeom prst="rect">
              <a:avLst/>
            </a:prstGeom>
          </p:spPr>
        </p:pic>
        <p:pic>
          <p:nvPicPr>
            <p:cNvPr id="6" name="Picture 5" title="Exhibit 5.1 The Consumer Buying Process"/>
            <p:cNvPicPr>
              <a:picLocks noChangeAspect="1"/>
            </p:cNvPicPr>
            <p:nvPr/>
          </p:nvPicPr>
          <p:blipFill rotWithShape="1">
            <a:blip r:embed="rId3">
              <a:extLst>
                <a:ext uri="{28A0092B-C50C-407E-A947-70E740481C1C}">
                  <a14:useLocalDpi xmlns:a14="http://schemas.microsoft.com/office/drawing/2010/main" val="0"/>
                </a:ext>
              </a:extLst>
            </a:blip>
            <a:srcRect l="5400" t="5918" r="26053" b="90067"/>
            <a:stretch/>
          </p:blipFill>
          <p:spPr>
            <a:xfrm>
              <a:off x="1136386" y="1545021"/>
              <a:ext cx="7687658" cy="380184"/>
            </a:xfrm>
            <a:prstGeom prst="rect">
              <a:avLst/>
            </a:prstGeom>
          </p:spPr>
        </p:pic>
      </p:grpSp>
    </p:spTree>
    <p:extLst>
      <p:ext uri="{BB962C8B-B14F-4D97-AF65-F5344CB8AC3E}">
        <p14:creationId xmlns:p14="http://schemas.microsoft.com/office/powerpoint/2010/main" val="3904085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a:t>Need Recognition</a:t>
            </a:r>
          </a:p>
        </p:txBody>
      </p:sp>
      <p:sp>
        <p:nvSpPr>
          <p:cNvPr id="4" name="Slide Number Placeholder 3"/>
          <p:cNvSpPr>
            <a:spLocks noGrp="1"/>
          </p:cNvSpPr>
          <p:nvPr>
            <p:ph type="sldNum" sz="quarter" idx="12"/>
          </p:nvPr>
        </p:nvSpPr>
        <p:spPr/>
        <p:txBody>
          <a:bodyPr/>
          <a:lstStyle/>
          <a:p>
            <a:fld id="{7CA3B053-DD34-B645-BCE5-0B617BE5BFE4}" type="slidenum">
              <a:rPr lang="en-US" smtClean="0"/>
              <a:pPr/>
              <a:t>9</a:t>
            </a:fld>
            <a:endParaRPr lang="en-US" dirty="0"/>
          </a:p>
        </p:txBody>
      </p:sp>
      <p:grpSp>
        <p:nvGrpSpPr>
          <p:cNvPr id="5" name="Group 4" descr="This slide contains three small rectangular boxes with curved edges. These boxes are attached to three long rectangular boxes with curved edges. The content in the long box describes the term provided in the small box. &#10;&#10;Within the first pair of boxes, the small box reads need. The longer box contains two points, which are listed as follows:&#10;Occurs when the consumer’s existing level of satisfaction and desired level of satisfaction are not the same&#10;Based on internal or external stimuli&#10;&#10;Within the second pair of boxes, the small box reads want and the long box reads consumer’s desire for a specific product that will satisfy the need.&#10;&#10;Within the third pair of boxes, the small box reads demand and the long box reads occurs when a consumer’s ability and willingness to purchase a specific product backs up the want for that product.&#10;" title="The Consumer Buying Process: Need Recognition "/>
          <p:cNvGrpSpPr/>
          <p:nvPr/>
        </p:nvGrpSpPr>
        <p:grpSpPr>
          <a:xfrm>
            <a:off x="730824" y="1823488"/>
            <a:ext cx="7690487" cy="4507537"/>
            <a:chOff x="1235813" y="1665833"/>
            <a:chExt cx="7690487" cy="4507537"/>
          </a:xfrm>
        </p:grpSpPr>
        <p:sp>
          <p:nvSpPr>
            <p:cNvPr id="6" name="Freeform 5"/>
            <p:cNvSpPr/>
            <p:nvPr/>
          </p:nvSpPr>
          <p:spPr>
            <a:xfrm>
              <a:off x="3820904" y="1690030"/>
              <a:ext cx="5105396" cy="1291980"/>
            </a:xfrm>
            <a:custGeom>
              <a:avLst/>
              <a:gdLst>
                <a:gd name="connsiteX0" fmla="*/ 249598 w 1497558"/>
                <a:gd name="connsiteY0" fmla="*/ 0 h 5105396"/>
                <a:gd name="connsiteX1" fmla="*/ 1247960 w 1497558"/>
                <a:gd name="connsiteY1" fmla="*/ 0 h 5105396"/>
                <a:gd name="connsiteX2" fmla="*/ 1497558 w 1497558"/>
                <a:gd name="connsiteY2" fmla="*/ 249598 h 5105396"/>
                <a:gd name="connsiteX3" fmla="*/ 1497558 w 1497558"/>
                <a:gd name="connsiteY3" fmla="*/ 5105396 h 5105396"/>
                <a:gd name="connsiteX4" fmla="*/ 1497558 w 1497558"/>
                <a:gd name="connsiteY4" fmla="*/ 5105396 h 5105396"/>
                <a:gd name="connsiteX5" fmla="*/ 0 w 1497558"/>
                <a:gd name="connsiteY5" fmla="*/ 5105396 h 5105396"/>
                <a:gd name="connsiteX6" fmla="*/ 0 w 1497558"/>
                <a:gd name="connsiteY6" fmla="*/ 5105396 h 5105396"/>
                <a:gd name="connsiteX7" fmla="*/ 0 w 1497558"/>
                <a:gd name="connsiteY7" fmla="*/ 249598 h 5105396"/>
                <a:gd name="connsiteX8" fmla="*/ 249598 w 1497558"/>
                <a:gd name="connsiteY8" fmla="*/ 0 h 5105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558" h="5105396">
                  <a:moveTo>
                    <a:pt x="1497558" y="850916"/>
                  </a:moveTo>
                  <a:lnTo>
                    <a:pt x="1497558" y="4254480"/>
                  </a:lnTo>
                  <a:cubicBezTo>
                    <a:pt x="1497558" y="4724427"/>
                    <a:pt x="1464779" y="5105396"/>
                    <a:pt x="1424344" y="5105396"/>
                  </a:cubicBezTo>
                  <a:lnTo>
                    <a:pt x="0" y="5105396"/>
                  </a:lnTo>
                  <a:lnTo>
                    <a:pt x="0" y="5105396"/>
                  </a:lnTo>
                  <a:lnTo>
                    <a:pt x="0" y="0"/>
                  </a:lnTo>
                  <a:lnTo>
                    <a:pt x="0" y="0"/>
                  </a:lnTo>
                  <a:lnTo>
                    <a:pt x="1424344" y="0"/>
                  </a:lnTo>
                  <a:cubicBezTo>
                    <a:pt x="1464779" y="0"/>
                    <a:pt x="1497558" y="380969"/>
                    <a:pt x="1497558" y="850916"/>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0011" tIns="113109" rIns="153114" bIns="113111" numCol="1" spcCol="1270" anchor="ctr" anchorCtr="0">
              <a:noAutofit/>
            </a:bodyPr>
            <a:lstStyle/>
            <a:p>
              <a:pPr marL="228600" lvl="1" indent="-228600" algn="l" defTabSz="933450" rtl="0">
                <a:lnSpc>
                  <a:spcPct val="90000"/>
                </a:lnSpc>
                <a:spcBef>
                  <a:spcPct val="0"/>
                </a:spcBef>
                <a:spcAft>
                  <a:spcPct val="15000"/>
                </a:spcAft>
                <a:buChar char="••"/>
              </a:pPr>
              <a:r>
                <a:rPr lang="en-US" sz="2000" i="0" kern="1200" dirty="0"/>
                <a:t>Occurs when the consumer’s existing level of satisfaction and desired level of satisfaction are not the same</a:t>
              </a:r>
              <a:endParaRPr lang="en-IN" sz="2000" i="0" kern="1200" dirty="0"/>
            </a:p>
            <a:p>
              <a:pPr marL="228600" lvl="1" indent="-228600" algn="l" defTabSz="933450" rtl="0">
                <a:lnSpc>
                  <a:spcPct val="90000"/>
                </a:lnSpc>
                <a:spcBef>
                  <a:spcPct val="0"/>
                </a:spcBef>
                <a:spcAft>
                  <a:spcPct val="15000"/>
                </a:spcAft>
                <a:buChar char="••"/>
              </a:pPr>
              <a:r>
                <a:rPr lang="en-US" sz="2000" i="0" kern="1200" dirty="0"/>
                <a:t>Based on internal or external stimuli</a:t>
              </a:r>
              <a:endParaRPr lang="en-IN" sz="2000" i="0" kern="1200" dirty="0"/>
            </a:p>
          </p:txBody>
        </p:sp>
        <p:sp>
          <p:nvSpPr>
            <p:cNvPr id="7" name="Freeform 6"/>
            <p:cNvSpPr/>
            <p:nvPr/>
          </p:nvSpPr>
          <p:spPr>
            <a:xfrm>
              <a:off x="1235813" y="1665833"/>
              <a:ext cx="2585091" cy="1325226"/>
            </a:xfrm>
            <a:custGeom>
              <a:avLst/>
              <a:gdLst>
                <a:gd name="connsiteX0" fmla="*/ 0 w 2585091"/>
                <a:gd name="connsiteY0" fmla="*/ 220875 h 1325226"/>
                <a:gd name="connsiteX1" fmla="*/ 220875 w 2585091"/>
                <a:gd name="connsiteY1" fmla="*/ 0 h 1325226"/>
                <a:gd name="connsiteX2" fmla="*/ 2364216 w 2585091"/>
                <a:gd name="connsiteY2" fmla="*/ 0 h 1325226"/>
                <a:gd name="connsiteX3" fmla="*/ 2585091 w 2585091"/>
                <a:gd name="connsiteY3" fmla="*/ 220875 h 1325226"/>
                <a:gd name="connsiteX4" fmla="*/ 2585091 w 2585091"/>
                <a:gd name="connsiteY4" fmla="*/ 1104351 h 1325226"/>
                <a:gd name="connsiteX5" fmla="*/ 2364216 w 2585091"/>
                <a:gd name="connsiteY5" fmla="*/ 1325226 h 1325226"/>
                <a:gd name="connsiteX6" fmla="*/ 220875 w 2585091"/>
                <a:gd name="connsiteY6" fmla="*/ 1325226 h 1325226"/>
                <a:gd name="connsiteX7" fmla="*/ 0 w 2585091"/>
                <a:gd name="connsiteY7" fmla="*/ 1104351 h 1325226"/>
                <a:gd name="connsiteX8" fmla="*/ 0 w 2585091"/>
                <a:gd name="connsiteY8" fmla="*/ 220875 h 1325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5091" h="1325226">
                  <a:moveTo>
                    <a:pt x="0" y="220875"/>
                  </a:moveTo>
                  <a:cubicBezTo>
                    <a:pt x="0" y="98889"/>
                    <a:pt x="98889" y="0"/>
                    <a:pt x="220875" y="0"/>
                  </a:cubicBezTo>
                  <a:lnTo>
                    <a:pt x="2364216" y="0"/>
                  </a:lnTo>
                  <a:cubicBezTo>
                    <a:pt x="2486202" y="0"/>
                    <a:pt x="2585091" y="98889"/>
                    <a:pt x="2585091" y="220875"/>
                  </a:cubicBezTo>
                  <a:lnTo>
                    <a:pt x="2585091" y="1104351"/>
                  </a:lnTo>
                  <a:cubicBezTo>
                    <a:pt x="2585091" y="1226337"/>
                    <a:pt x="2486202" y="1325226"/>
                    <a:pt x="2364216" y="1325226"/>
                  </a:cubicBezTo>
                  <a:lnTo>
                    <a:pt x="220875" y="1325226"/>
                  </a:lnTo>
                  <a:cubicBezTo>
                    <a:pt x="98889" y="1325226"/>
                    <a:pt x="0" y="1226337"/>
                    <a:pt x="0" y="1104351"/>
                  </a:cubicBezTo>
                  <a:lnTo>
                    <a:pt x="0" y="22087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612" tIns="125652" rIns="186612" bIns="125652" numCol="1" spcCol="1270" anchor="ctr" anchorCtr="0">
              <a:noAutofit/>
            </a:bodyPr>
            <a:lstStyle/>
            <a:p>
              <a:pPr lvl="0" algn="ctr" defTabSz="1422400" rtl="0">
                <a:lnSpc>
                  <a:spcPct val="90000"/>
                </a:lnSpc>
                <a:spcBef>
                  <a:spcPct val="0"/>
                </a:spcBef>
                <a:spcAft>
                  <a:spcPct val="35000"/>
                </a:spcAft>
              </a:pPr>
              <a:r>
                <a:rPr lang="en-US" sz="3200" i="0" kern="1200" dirty="0"/>
                <a:t>Need</a:t>
              </a:r>
              <a:endParaRPr lang="en-IN" sz="3200" i="0" kern="1200" dirty="0"/>
            </a:p>
          </p:txBody>
        </p:sp>
        <p:sp>
          <p:nvSpPr>
            <p:cNvPr id="8" name="Freeform 7"/>
            <p:cNvSpPr/>
            <p:nvPr/>
          </p:nvSpPr>
          <p:spPr>
            <a:xfrm>
              <a:off x="3820904" y="3281186"/>
              <a:ext cx="5105396" cy="1291980"/>
            </a:xfrm>
            <a:custGeom>
              <a:avLst/>
              <a:gdLst>
                <a:gd name="connsiteX0" fmla="*/ 249598 w 1497558"/>
                <a:gd name="connsiteY0" fmla="*/ 0 h 5105396"/>
                <a:gd name="connsiteX1" fmla="*/ 1247960 w 1497558"/>
                <a:gd name="connsiteY1" fmla="*/ 0 h 5105396"/>
                <a:gd name="connsiteX2" fmla="*/ 1497558 w 1497558"/>
                <a:gd name="connsiteY2" fmla="*/ 249598 h 5105396"/>
                <a:gd name="connsiteX3" fmla="*/ 1497558 w 1497558"/>
                <a:gd name="connsiteY3" fmla="*/ 5105396 h 5105396"/>
                <a:gd name="connsiteX4" fmla="*/ 1497558 w 1497558"/>
                <a:gd name="connsiteY4" fmla="*/ 5105396 h 5105396"/>
                <a:gd name="connsiteX5" fmla="*/ 0 w 1497558"/>
                <a:gd name="connsiteY5" fmla="*/ 5105396 h 5105396"/>
                <a:gd name="connsiteX6" fmla="*/ 0 w 1497558"/>
                <a:gd name="connsiteY6" fmla="*/ 5105396 h 5105396"/>
                <a:gd name="connsiteX7" fmla="*/ 0 w 1497558"/>
                <a:gd name="connsiteY7" fmla="*/ 249598 h 5105396"/>
                <a:gd name="connsiteX8" fmla="*/ 249598 w 1497558"/>
                <a:gd name="connsiteY8" fmla="*/ 0 h 5105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558" h="5105396">
                  <a:moveTo>
                    <a:pt x="1497558" y="850916"/>
                  </a:moveTo>
                  <a:lnTo>
                    <a:pt x="1497558" y="4254480"/>
                  </a:lnTo>
                  <a:cubicBezTo>
                    <a:pt x="1497558" y="4724427"/>
                    <a:pt x="1464779" y="5105396"/>
                    <a:pt x="1424344" y="5105396"/>
                  </a:cubicBezTo>
                  <a:lnTo>
                    <a:pt x="0" y="5105396"/>
                  </a:lnTo>
                  <a:lnTo>
                    <a:pt x="0" y="5105396"/>
                  </a:lnTo>
                  <a:lnTo>
                    <a:pt x="0" y="0"/>
                  </a:lnTo>
                  <a:lnTo>
                    <a:pt x="0" y="0"/>
                  </a:lnTo>
                  <a:lnTo>
                    <a:pt x="1424344" y="0"/>
                  </a:lnTo>
                  <a:cubicBezTo>
                    <a:pt x="1464779" y="0"/>
                    <a:pt x="1497558" y="380969"/>
                    <a:pt x="1497558" y="850916"/>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0011" tIns="113109" rIns="153114" bIns="113111" numCol="1" spcCol="1270" anchor="ctr" anchorCtr="0">
              <a:noAutofit/>
            </a:bodyPr>
            <a:lstStyle/>
            <a:p>
              <a:pPr marL="228600" lvl="1" indent="-228600" algn="l" defTabSz="933450" rtl="0">
                <a:lnSpc>
                  <a:spcPct val="90000"/>
                </a:lnSpc>
                <a:spcBef>
                  <a:spcPct val="0"/>
                </a:spcBef>
                <a:spcAft>
                  <a:spcPct val="15000"/>
                </a:spcAft>
                <a:buChar char="••"/>
              </a:pPr>
              <a:r>
                <a:rPr lang="en-US" sz="2000" i="0" kern="1200" dirty="0"/>
                <a:t>Consumer’s desire for a specific product that will satisfy the need</a:t>
              </a:r>
              <a:endParaRPr lang="en-IN" sz="2000" i="0" kern="1200" dirty="0"/>
            </a:p>
          </p:txBody>
        </p:sp>
        <p:sp>
          <p:nvSpPr>
            <p:cNvPr id="9" name="Freeform 8"/>
            <p:cNvSpPr/>
            <p:nvPr/>
          </p:nvSpPr>
          <p:spPr>
            <a:xfrm>
              <a:off x="1235813" y="3256989"/>
              <a:ext cx="2585091" cy="1325226"/>
            </a:xfrm>
            <a:custGeom>
              <a:avLst/>
              <a:gdLst>
                <a:gd name="connsiteX0" fmla="*/ 0 w 2585091"/>
                <a:gd name="connsiteY0" fmla="*/ 220875 h 1325226"/>
                <a:gd name="connsiteX1" fmla="*/ 220875 w 2585091"/>
                <a:gd name="connsiteY1" fmla="*/ 0 h 1325226"/>
                <a:gd name="connsiteX2" fmla="*/ 2364216 w 2585091"/>
                <a:gd name="connsiteY2" fmla="*/ 0 h 1325226"/>
                <a:gd name="connsiteX3" fmla="*/ 2585091 w 2585091"/>
                <a:gd name="connsiteY3" fmla="*/ 220875 h 1325226"/>
                <a:gd name="connsiteX4" fmla="*/ 2585091 w 2585091"/>
                <a:gd name="connsiteY4" fmla="*/ 1104351 h 1325226"/>
                <a:gd name="connsiteX5" fmla="*/ 2364216 w 2585091"/>
                <a:gd name="connsiteY5" fmla="*/ 1325226 h 1325226"/>
                <a:gd name="connsiteX6" fmla="*/ 220875 w 2585091"/>
                <a:gd name="connsiteY6" fmla="*/ 1325226 h 1325226"/>
                <a:gd name="connsiteX7" fmla="*/ 0 w 2585091"/>
                <a:gd name="connsiteY7" fmla="*/ 1104351 h 1325226"/>
                <a:gd name="connsiteX8" fmla="*/ 0 w 2585091"/>
                <a:gd name="connsiteY8" fmla="*/ 220875 h 1325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5091" h="1325226">
                  <a:moveTo>
                    <a:pt x="0" y="220875"/>
                  </a:moveTo>
                  <a:cubicBezTo>
                    <a:pt x="0" y="98889"/>
                    <a:pt x="98889" y="0"/>
                    <a:pt x="220875" y="0"/>
                  </a:cubicBezTo>
                  <a:lnTo>
                    <a:pt x="2364216" y="0"/>
                  </a:lnTo>
                  <a:cubicBezTo>
                    <a:pt x="2486202" y="0"/>
                    <a:pt x="2585091" y="98889"/>
                    <a:pt x="2585091" y="220875"/>
                  </a:cubicBezTo>
                  <a:lnTo>
                    <a:pt x="2585091" y="1104351"/>
                  </a:lnTo>
                  <a:cubicBezTo>
                    <a:pt x="2585091" y="1226337"/>
                    <a:pt x="2486202" y="1325226"/>
                    <a:pt x="2364216" y="1325226"/>
                  </a:cubicBezTo>
                  <a:lnTo>
                    <a:pt x="220875" y="1325226"/>
                  </a:lnTo>
                  <a:cubicBezTo>
                    <a:pt x="98889" y="1325226"/>
                    <a:pt x="0" y="1226337"/>
                    <a:pt x="0" y="1104351"/>
                  </a:cubicBezTo>
                  <a:lnTo>
                    <a:pt x="0" y="22087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612" tIns="125652" rIns="186612" bIns="125652" numCol="1" spcCol="1270" anchor="ctr" anchorCtr="0">
              <a:noAutofit/>
            </a:bodyPr>
            <a:lstStyle/>
            <a:p>
              <a:pPr lvl="0" algn="ctr" defTabSz="1422400" rtl="0">
                <a:lnSpc>
                  <a:spcPct val="90000"/>
                </a:lnSpc>
                <a:spcBef>
                  <a:spcPct val="0"/>
                </a:spcBef>
                <a:spcAft>
                  <a:spcPct val="35000"/>
                </a:spcAft>
              </a:pPr>
              <a:r>
                <a:rPr lang="en-US" sz="3200" i="0" kern="1200" dirty="0"/>
                <a:t>Want</a:t>
              </a:r>
              <a:endParaRPr lang="en-IN" sz="3200" i="0" kern="1200" dirty="0"/>
            </a:p>
          </p:txBody>
        </p:sp>
        <p:sp>
          <p:nvSpPr>
            <p:cNvPr id="10" name="Freeform 9"/>
            <p:cNvSpPr/>
            <p:nvPr/>
          </p:nvSpPr>
          <p:spPr>
            <a:xfrm>
              <a:off x="3820904" y="4872341"/>
              <a:ext cx="5105396" cy="1291980"/>
            </a:xfrm>
            <a:custGeom>
              <a:avLst/>
              <a:gdLst>
                <a:gd name="connsiteX0" fmla="*/ 249598 w 1497558"/>
                <a:gd name="connsiteY0" fmla="*/ 0 h 5105396"/>
                <a:gd name="connsiteX1" fmla="*/ 1247960 w 1497558"/>
                <a:gd name="connsiteY1" fmla="*/ 0 h 5105396"/>
                <a:gd name="connsiteX2" fmla="*/ 1497558 w 1497558"/>
                <a:gd name="connsiteY2" fmla="*/ 249598 h 5105396"/>
                <a:gd name="connsiteX3" fmla="*/ 1497558 w 1497558"/>
                <a:gd name="connsiteY3" fmla="*/ 5105396 h 5105396"/>
                <a:gd name="connsiteX4" fmla="*/ 1497558 w 1497558"/>
                <a:gd name="connsiteY4" fmla="*/ 5105396 h 5105396"/>
                <a:gd name="connsiteX5" fmla="*/ 0 w 1497558"/>
                <a:gd name="connsiteY5" fmla="*/ 5105396 h 5105396"/>
                <a:gd name="connsiteX6" fmla="*/ 0 w 1497558"/>
                <a:gd name="connsiteY6" fmla="*/ 5105396 h 5105396"/>
                <a:gd name="connsiteX7" fmla="*/ 0 w 1497558"/>
                <a:gd name="connsiteY7" fmla="*/ 249598 h 5105396"/>
                <a:gd name="connsiteX8" fmla="*/ 249598 w 1497558"/>
                <a:gd name="connsiteY8" fmla="*/ 0 h 5105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558" h="5105396">
                  <a:moveTo>
                    <a:pt x="1497558" y="850916"/>
                  </a:moveTo>
                  <a:lnTo>
                    <a:pt x="1497558" y="4254480"/>
                  </a:lnTo>
                  <a:cubicBezTo>
                    <a:pt x="1497558" y="4724427"/>
                    <a:pt x="1464779" y="5105396"/>
                    <a:pt x="1424344" y="5105396"/>
                  </a:cubicBezTo>
                  <a:lnTo>
                    <a:pt x="0" y="5105396"/>
                  </a:lnTo>
                  <a:lnTo>
                    <a:pt x="0" y="5105396"/>
                  </a:lnTo>
                  <a:lnTo>
                    <a:pt x="0" y="0"/>
                  </a:lnTo>
                  <a:lnTo>
                    <a:pt x="0" y="0"/>
                  </a:lnTo>
                  <a:lnTo>
                    <a:pt x="1424344" y="0"/>
                  </a:lnTo>
                  <a:cubicBezTo>
                    <a:pt x="1464779" y="0"/>
                    <a:pt x="1497558" y="380969"/>
                    <a:pt x="1497558" y="850916"/>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0011" tIns="113110" rIns="153114" bIns="113110" numCol="1" spcCol="1270" anchor="ctr" anchorCtr="0">
              <a:noAutofit/>
            </a:bodyPr>
            <a:lstStyle/>
            <a:p>
              <a:pPr marL="228600" lvl="1" indent="-228600" algn="l" defTabSz="933450" rtl="0">
                <a:lnSpc>
                  <a:spcPct val="90000"/>
                </a:lnSpc>
                <a:spcBef>
                  <a:spcPct val="0"/>
                </a:spcBef>
                <a:spcAft>
                  <a:spcPct val="15000"/>
                </a:spcAft>
                <a:buChar char="••"/>
              </a:pPr>
              <a:r>
                <a:rPr lang="en-US" sz="2000" i="0" kern="1200" dirty="0"/>
                <a:t>Occurs when a consumer’s ability and willingness to purchase a specific product backs up the want for that product</a:t>
              </a:r>
              <a:endParaRPr lang="en-IN" sz="2000" i="0" kern="1200" dirty="0"/>
            </a:p>
          </p:txBody>
        </p:sp>
        <p:sp>
          <p:nvSpPr>
            <p:cNvPr id="11" name="Freeform 10"/>
            <p:cNvSpPr/>
            <p:nvPr/>
          </p:nvSpPr>
          <p:spPr>
            <a:xfrm>
              <a:off x="1235813" y="4848144"/>
              <a:ext cx="2585091" cy="1325226"/>
            </a:xfrm>
            <a:custGeom>
              <a:avLst/>
              <a:gdLst>
                <a:gd name="connsiteX0" fmla="*/ 0 w 2585091"/>
                <a:gd name="connsiteY0" fmla="*/ 220875 h 1325226"/>
                <a:gd name="connsiteX1" fmla="*/ 220875 w 2585091"/>
                <a:gd name="connsiteY1" fmla="*/ 0 h 1325226"/>
                <a:gd name="connsiteX2" fmla="*/ 2364216 w 2585091"/>
                <a:gd name="connsiteY2" fmla="*/ 0 h 1325226"/>
                <a:gd name="connsiteX3" fmla="*/ 2585091 w 2585091"/>
                <a:gd name="connsiteY3" fmla="*/ 220875 h 1325226"/>
                <a:gd name="connsiteX4" fmla="*/ 2585091 w 2585091"/>
                <a:gd name="connsiteY4" fmla="*/ 1104351 h 1325226"/>
                <a:gd name="connsiteX5" fmla="*/ 2364216 w 2585091"/>
                <a:gd name="connsiteY5" fmla="*/ 1325226 h 1325226"/>
                <a:gd name="connsiteX6" fmla="*/ 220875 w 2585091"/>
                <a:gd name="connsiteY6" fmla="*/ 1325226 h 1325226"/>
                <a:gd name="connsiteX7" fmla="*/ 0 w 2585091"/>
                <a:gd name="connsiteY7" fmla="*/ 1104351 h 1325226"/>
                <a:gd name="connsiteX8" fmla="*/ 0 w 2585091"/>
                <a:gd name="connsiteY8" fmla="*/ 220875 h 1325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5091" h="1325226">
                  <a:moveTo>
                    <a:pt x="0" y="220875"/>
                  </a:moveTo>
                  <a:cubicBezTo>
                    <a:pt x="0" y="98889"/>
                    <a:pt x="98889" y="0"/>
                    <a:pt x="220875" y="0"/>
                  </a:cubicBezTo>
                  <a:lnTo>
                    <a:pt x="2364216" y="0"/>
                  </a:lnTo>
                  <a:cubicBezTo>
                    <a:pt x="2486202" y="0"/>
                    <a:pt x="2585091" y="98889"/>
                    <a:pt x="2585091" y="220875"/>
                  </a:cubicBezTo>
                  <a:lnTo>
                    <a:pt x="2585091" y="1104351"/>
                  </a:lnTo>
                  <a:cubicBezTo>
                    <a:pt x="2585091" y="1226337"/>
                    <a:pt x="2486202" y="1325226"/>
                    <a:pt x="2364216" y="1325226"/>
                  </a:cubicBezTo>
                  <a:lnTo>
                    <a:pt x="220875" y="1325226"/>
                  </a:lnTo>
                  <a:cubicBezTo>
                    <a:pt x="98889" y="1325226"/>
                    <a:pt x="0" y="1226337"/>
                    <a:pt x="0" y="1104351"/>
                  </a:cubicBezTo>
                  <a:lnTo>
                    <a:pt x="0" y="22087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612" tIns="125652" rIns="186612" bIns="125652" numCol="1" spcCol="1270" anchor="ctr" anchorCtr="0">
              <a:noAutofit/>
            </a:bodyPr>
            <a:lstStyle/>
            <a:p>
              <a:pPr lvl="0" algn="ctr" defTabSz="1422400" rtl="0">
                <a:lnSpc>
                  <a:spcPct val="90000"/>
                </a:lnSpc>
                <a:spcBef>
                  <a:spcPct val="0"/>
                </a:spcBef>
                <a:spcAft>
                  <a:spcPct val="35000"/>
                </a:spcAft>
              </a:pPr>
              <a:r>
                <a:rPr lang="en-US" sz="3200" i="0" kern="1200" dirty="0"/>
                <a:t>Demand</a:t>
              </a:r>
              <a:endParaRPr lang="en-IN" sz="3200" i="0" kern="1200" dirty="0"/>
            </a:p>
          </p:txBody>
        </p:sp>
      </p:grpSp>
    </p:spTree>
    <p:extLst>
      <p:ext uri="{BB962C8B-B14F-4D97-AF65-F5344CB8AC3E}">
        <p14:creationId xmlns:p14="http://schemas.microsoft.com/office/powerpoint/2010/main" val="3306735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a:t>Discussion Question 1</a:t>
            </a:r>
            <a:endParaRPr lang="en-US" dirty="0"/>
          </a:p>
        </p:txBody>
      </p:sp>
      <p:sp>
        <p:nvSpPr>
          <p:cNvPr id="18434" name="Content Placeholder 1"/>
          <p:cNvSpPr>
            <a:spLocks noGrp="1"/>
          </p:cNvSpPr>
          <p:nvPr>
            <p:ph idx="1"/>
          </p:nvPr>
        </p:nvSpPr>
        <p:spPr/>
        <p:txBody>
          <a:bodyPr>
            <a:normAutofit/>
          </a:bodyPr>
          <a:lstStyle/>
          <a:p>
            <a:r>
              <a:rPr lang="en-IN"/>
              <a:t>Many people criticize marketing as being manipulative based on the argument that marketing activities create needs where none previously existed. Marketers of SUVs, tobacco products, diet programs, exercise equipment, and luxury products are typically the most criticized. Given what you now know about the differences between needs and wants, do you agree with these critics? Explain.</a:t>
            </a:r>
            <a:endParaRPr lang="en-US" dirty="0"/>
          </a:p>
        </p:txBody>
      </p:sp>
      <p:sp>
        <p:nvSpPr>
          <p:cNvPr id="4" name="Slide Number Placeholder 3"/>
          <p:cNvSpPr>
            <a:spLocks noGrp="1"/>
          </p:cNvSpPr>
          <p:nvPr>
            <p:ph type="sldNum" sz="quarter" idx="12"/>
          </p:nvPr>
        </p:nvSpPr>
        <p:spPr/>
        <p:txBody>
          <a:bodyPr/>
          <a:lstStyle/>
          <a:p>
            <a:fld id="{115EA427-4806-4E43-924A-FA8544444C45}" type="slidenum">
              <a:rPr lang="en-US" smtClean="0"/>
              <a:pPr/>
              <a:t>10</a:t>
            </a:fld>
            <a:endParaRPr lang="en-US" dirty="0"/>
          </a:p>
        </p:txBody>
      </p:sp>
      <p:sp>
        <p:nvSpPr>
          <p:cNvPr id="5" name="Title 1"/>
          <p:cNvSpPr txBox="1">
            <a:spLocks/>
          </p:cNvSpPr>
          <p:nvPr/>
        </p:nvSpPr>
        <p:spPr>
          <a:xfrm>
            <a:off x="591703" y="428214"/>
            <a:ext cx="7989752" cy="1083329"/>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a:t>Discussion Questions</a:t>
            </a:r>
          </a:p>
        </p:txBody>
      </p:sp>
    </p:spTree>
    <p:extLst>
      <p:ext uri="{BB962C8B-B14F-4D97-AF65-F5344CB8AC3E}">
        <p14:creationId xmlns:p14="http://schemas.microsoft.com/office/powerpoint/2010/main" val="2967593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a:t>Information Search</a:t>
            </a:r>
          </a:p>
        </p:txBody>
      </p:sp>
      <p:sp>
        <p:nvSpPr>
          <p:cNvPr id="19460" name="Content Placeholder 4"/>
          <p:cNvSpPr>
            <a:spLocks noGrp="1"/>
          </p:cNvSpPr>
          <p:nvPr>
            <p:ph idx="1"/>
          </p:nvPr>
        </p:nvSpPr>
        <p:spPr/>
        <p:txBody>
          <a:bodyPr/>
          <a:lstStyle/>
          <a:p>
            <a:r>
              <a:rPr lang="en-US"/>
              <a:t>Marketing activities can stimulate a desire for information</a:t>
            </a:r>
          </a:p>
          <a:p>
            <a:pPr lvl="1"/>
            <a:r>
              <a:rPr lang="en-US"/>
              <a:t>Passive information search</a:t>
            </a:r>
          </a:p>
          <a:p>
            <a:pPr lvl="1"/>
            <a:r>
              <a:rPr lang="en-US"/>
              <a:t>Active information search</a:t>
            </a:r>
          </a:p>
          <a:p>
            <a:r>
              <a:rPr lang="en-US"/>
              <a:t>Sources of information</a:t>
            </a:r>
          </a:p>
          <a:p>
            <a:pPr lvl="1"/>
            <a:r>
              <a:rPr lang="en-US"/>
              <a:t>Internal sources - Personal experiences and memories</a:t>
            </a:r>
          </a:p>
          <a:p>
            <a:pPr lvl="1"/>
            <a:r>
              <a:rPr lang="en-US"/>
              <a:t>External sources - Advertising, websites, packaging, display, and salespeople </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11</a:t>
            </a:fld>
            <a:endParaRPr lang="en-US" dirty="0"/>
          </a:p>
        </p:txBody>
      </p:sp>
    </p:spTree>
    <p:extLst>
      <p:ext uri="{BB962C8B-B14F-4D97-AF65-F5344CB8AC3E}">
        <p14:creationId xmlns:p14="http://schemas.microsoft.com/office/powerpoint/2010/main" val="1126381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The Consumer Buying Process:</a:t>
            </a:r>
            <a:br>
              <a:rPr lang="en-US" sz="4400" dirty="0"/>
            </a:br>
            <a:r>
              <a:rPr lang="en-US" sz="4400" dirty="0"/>
              <a:t>Information Search </a:t>
            </a:r>
            <a:r>
              <a:rPr lang="en-US" sz="2200" dirty="0"/>
              <a:t>(Continued)</a:t>
            </a:r>
          </a:p>
        </p:txBody>
      </p:sp>
      <p:sp>
        <p:nvSpPr>
          <p:cNvPr id="20484" name="Content Placeholder 4"/>
          <p:cNvSpPr>
            <a:spLocks noGrp="1"/>
          </p:cNvSpPr>
          <p:nvPr>
            <p:ph idx="1"/>
          </p:nvPr>
        </p:nvSpPr>
        <p:spPr/>
        <p:txBody>
          <a:bodyPr/>
          <a:lstStyle/>
          <a:p>
            <a:r>
              <a:rPr lang="en-US"/>
              <a:t>Amount of time, effort, and expense dedicated to information search depends on:</a:t>
            </a:r>
          </a:p>
          <a:p>
            <a:pPr lvl="1"/>
            <a:r>
              <a:rPr lang="en-US"/>
              <a:t>Degree of risk involved in the purchase </a:t>
            </a:r>
          </a:p>
          <a:p>
            <a:pPr lvl="1"/>
            <a:r>
              <a:rPr lang="en-US"/>
              <a:t>Amount of expertise with the product category</a:t>
            </a:r>
          </a:p>
          <a:p>
            <a:pPr lvl="1"/>
            <a:r>
              <a:rPr lang="en-US"/>
              <a:t>Actual cost of the search (time and money)</a:t>
            </a:r>
          </a:p>
          <a:p>
            <a:r>
              <a:rPr lang="en-US"/>
              <a:t>Evoked set</a:t>
            </a:r>
          </a:p>
          <a:p>
            <a:pPr lvl="1"/>
            <a:r>
              <a:rPr lang="en-US"/>
              <a:t>Narrowing down potential product choices to a few products that can meet consumer needs </a:t>
            </a:r>
          </a:p>
          <a:p>
            <a:pPr lvl="1"/>
            <a:r>
              <a:rPr lang="en-US"/>
              <a:t>Represents the outcome of information search </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12</a:t>
            </a:fld>
            <a:endParaRPr lang="en-US" dirty="0"/>
          </a:p>
        </p:txBody>
      </p:sp>
    </p:spTree>
    <p:extLst>
      <p:ext uri="{BB962C8B-B14F-4D97-AF65-F5344CB8AC3E}">
        <p14:creationId xmlns:p14="http://schemas.microsoft.com/office/powerpoint/2010/main" val="3355736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a:t>Evaluation of Alternatives</a:t>
            </a:r>
          </a:p>
        </p:txBody>
      </p:sp>
      <p:sp>
        <p:nvSpPr>
          <p:cNvPr id="21508" name="Content Placeholder 4"/>
          <p:cNvSpPr>
            <a:spLocks noGrp="1"/>
          </p:cNvSpPr>
          <p:nvPr>
            <p:ph idx="1"/>
          </p:nvPr>
        </p:nvSpPr>
        <p:spPr/>
        <p:txBody>
          <a:bodyPr/>
          <a:lstStyle/>
          <a:p>
            <a:r>
              <a:rPr lang="en-US"/>
              <a:t>Consumers evaluate products as bundles of attributes</a:t>
            </a:r>
          </a:p>
          <a:p>
            <a:pPr lvl="1"/>
            <a:r>
              <a:rPr lang="en-US"/>
              <a:t>Each attribute has a different level of importance </a:t>
            </a:r>
          </a:p>
          <a:p>
            <a:pPr lvl="1"/>
            <a:r>
              <a:rPr lang="en-US"/>
              <a:t>Priority of choice criteria can change during the process </a:t>
            </a:r>
          </a:p>
          <a:p>
            <a:r>
              <a:rPr lang="en-US"/>
              <a:t>Important considerations</a:t>
            </a:r>
          </a:p>
          <a:p>
            <a:pPr lvl="1"/>
            <a:r>
              <a:rPr lang="en-US"/>
              <a:t>Products must be in the evoked set</a:t>
            </a:r>
          </a:p>
          <a:p>
            <a:pPr lvl="1"/>
            <a:r>
              <a:rPr lang="en-US"/>
              <a:t>Consumers’ choice criteria must be understood</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13</a:t>
            </a:fld>
            <a:endParaRPr lang="en-US" dirty="0"/>
          </a:p>
        </p:txBody>
      </p:sp>
    </p:spTree>
    <p:extLst>
      <p:ext uri="{BB962C8B-B14F-4D97-AF65-F5344CB8AC3E}">
        <p14:creationId xmlns:p14="http://schemas.microsoft.com/office/powerpoint/2010/main" val="263644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a:t>Evaluation of Alternatives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14</a:t>
            </a:fld>
            <a:endParaRPr lang="en-US" dirty="0"/>
          </a:p>
        </p:txBody>
      </p:sp>
      <p:pic>
        <p:nvPicPr>
          <p:cNvPr id="5" name="Picture 4"/>
          <p:cNvPicPr>
            <a:picLocks noChangeAspect="1"/>
          </p:cNvPicPr>
          <p:nvPr/>
        </p:nvPicPr>
        <p:blipFill>
          <a:blip r:embed="rId3"/>
          <a:stretch>
            <a:fillRect/>
          </a:stretch>
        </p:blipFill>
        <p:spPr>
          <a:xfrm>
            <a:off x="980545" y="1961213"/>
            <a:ext cx="7590399" cy="3990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2657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The Consumer Buying Process:</a:t>
            </a:r>
            <a:br>
              <a:rPr lang="en-US" sz="4400" dirty="0"/>
            </a:br>
            <a:r>
              <a:rPr lang="en-US" sz="4400" dirty="0"/>
              <a:t>Evaluation of Alternatives </a:t>
            </a:r>
            <a:r>
              <a:rPr lang="en-US" sz="2200" dirty="0"/>
              <a:t>(Continued)</a:t>
            </a:r>
          </a:p>
        </p:txBody>
      </p:sp>
      <p:sp>
        <p:nvSpPr>
          <p:cNvPr id="21508" name="Content Placeholder 4"/>
          <p:cNvSpPr>
            <a:spLocks noGrp="1"/>
          </p:cNvSpPr>
          <p:nvPr>
            <p:ph idx="1"/>
          </p:nvPr>
        </p:nvSpPr>
        <p:spPr/>
        <p:txBody>
          <a:bodyPr/>
          <a:lstStyle/>
          <a:p>
            <a:pPr lvl="1"/>
            <a:r>
              <a:rPr lang="en-US"/>
              <a:t>Marketing programs must be designed to:</a:t>
            </a:r>
          </a:p>
          <a:p>
            <a:pPr lvl="2"/>
            <a:r>
              <a:rPr lang="en-US"/>
              <a:t>Change priority of choice criteria</a:t>
            </a:r>
          </a:p>
          <a:p>
            <a:pPr lvl="2"/>
            <a:r>
              <a:rPr lang="en-US"/>
              <a:t>Change consumers’ opinions about product or brand image</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15</a:t>
            </a:fld>
            <a:endParaRPr lang="en-US" dirty="0"/>
          </a:p>
        </p:txBody>
      </p:sp>
      <p:pic>
        <p:nvPicPr>
          <p:cNvPr id="3" name="Picture 2"/>
          <p:cNvPicPr>
            <a:picLocks noChangeAspect="1"/>
          </p:cNvPicPr>
          <p:nvPr/>
        </p:nvPicPr>
        <p:blipFill>
          <a:blip r:embed="rId3"/>
          <a:stretch>
            <a:fillRect/>
          </a:stretch>
        </p:blipFill>
        <p:spPr>
          <a:xfrm>
            <a:off x="3497705" y="3902475"/>
            <a:ext cx="4484557" cy="20379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52971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a:t>Purchase Decision</a:t>
            </a:r>
          </a:p>
        </p:txBody>
      </p:sp>
      <p:sp>
        <p:nvSpPr>
          <p:cNvPr id="5" name="Content Placeholder 4"/>
          <p:cNvSpPr>
            <a:spLocks noGrp="1"/>
          </p:cNvSpPr>
          <p:nvPr>
            <p:ph idx="1"/>
          </p:nvPr>
        </p:nvSpPr>
        <p:spPr>
          <a:xfrm>
            <a:off x="448091" y="1686702"/>
            <a:ext cx="8236601" cy="4658099"/>
          </a:xfrm>
        </p:spPr>
        <p:txBody>
          <a:bodyPr/>
          <a:lstStyle/>
          <a:p>
            <a:r>
              <a:rPr lang="en-US" dirty="0"/>
              <a:t>Unforeseen circumstances can interfere with consumer’s decision to buy a product</a:t>
            </a:r>
          </a:p>
          <a:p>
            <a:r>
              <a:rPr lang="en-US" dirty="0"/>
              <a:t>Marketers overcome these factors by: </a:t>
            </a:r>
          </a:p>
          <a:p>
            <a:pPr lvl="1"/>
            <a:r>
              <a:rPr lang="en-US" dirty="0"/>
              <a:t>Reducing the risk of purchase</a:t>
            </a:r>
          </a:p>
          <a:p>
            <a:pPr lvl="1"/>
            <a:r>
              <a:rPr lang="en-US" dirty="0"/>
              <a:t>Making purchase easy</a:t>
            </a:r>
          </a:p>
          <a:p>
            <a:pPr lvl="1"/>
            <a:r>
              <a:rPr lang="en-US" dirty="0"/>
              <a:t>Finding creative solutions to unexpected problems.</a:t>
            </a:r>
          </a:p>
          <a:p>
            <a:r>
              <a:rPr lang="en-US" dirty="0"/>
              <a:t>Key issues in the purchase decision stage:</a:t>
            </a:r>
          </a:p>
          <a:p>
            <a:pPr lvl="1"/>
            <a:r>
              <a:rPr lang="en-US" dirty="0"/>
              <a:t>Product availability</a:t>
            </a:r>
          </a:p>
          <a:p>
            <a:pPr lvl="1"/>
            <a:r>
              <a:rPr lang="en-US" dirty="0"/>
              <a:t>Possession utility</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16</a:t>
            </a:fld>
            <a:endParaRPr lang="en-US" dirty="0"/>
          </a:p>
        </p:txBody>
      </p:sp>
    </p:spTree>
    <p:extLst>
      <p:ext uri="{BB962C8B-B14F-4D97-AF65-F5344CB8AC3E}">
        <p14:creationId xmlns:p14="http://schemas.microsoft.com/office/powerpoint/2010/main" val="3518434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Consumer Buying Process:</a:t>
            </a:r>
            <a:br>
              <a:rPr lang="en-US" dirty="0"/>
            </a:br>
            <a:r>
              <a:rPr lang="en-US" dirty="0" err="1"/>
              <a:t>Postpurchase</a:t>
            </a:r>
            <a:r>
              <a:rPr lang="en-US" dirty="0"/>
              <a:t> Evaluation</a:t>
            </a:r>
          </a:p>
        </p:txBody>
      </p:sp>
      <p:sp>
        <p:nvSpPr>
          <p:cNvPr id="5" name="Content Placeholder 4"/>
          <p:cNvSpPr>
            <a:spLocks noGrp="1"/>
          </p:cNvSpPr>
          <p:nvPr>
            <p:ph idx="1"/>
          </p:nvPr>
        </p:nvSpPr>
        <p:spPr/>
        <p:txBody>
          <a:bodyPr/>
          <a:lstStyle/>
          <a:p>
            <a:r>
              <a:rPr lang="en-US" dirty="0"/>
              <a:t>Connection between buying process and developing long-term customer relationships</a:t>
            </a:r>
          </a:p>
          <a:p>
            <a:r>
              <a:rPr lang="en-US" dirty="0"/>
              <a:t>Four possible outcomes</a:t>
            </a:r>
          </a:p>
          <a:p>
            <a:pPr lvl="1"/>
            <a:r>
              <a:rPr lang="en-US" dirty="0"/>
              <a:t>Delight</a:t>
            </a:r>
          </a:p>
          <a:p>
            <a:pPr lvl="1"/>
            <a:r>
              <a:rPr lang="en-US" dirty="0"/>
              <a:t>Satisfaction</a:t>
            </a:r>
          </a:p>
          <a:p>
            <a:pPr lvl="1"/>
            <a:r>
              <a:rPr lang="en-US" dirty="0"/>
              <a:t>Dissatisfaction</a:t>
            </a:r>
          </a:p>
          <a:p>
            <a:pPr lvl="1"/>
            <a:r>
              <a:rPr lang="en-US" dirty="0"/>
              <a:t>Cognitive dissonance (post-purchase doubt)</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17</a:t>
            </a:fld>
            <a:endParaRPr lang="en-US" dirty="0"/>
          </a:p>
        </p:txBody>
      </p:sp>
    </p:spTree>
    <p:extLst>
      <p:ext uri="{BB962C8B-B14F-4D97-AF65-F5344CB8AC3E}">
        <p14:creationId xmlns:p14="http://schemas.microsoft.com/office/powerpoint/2010/main" val="424543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The Consumer Buying Process:</a:t>
            </a:r>
            <a:br>
              <a:rPr lang="en-US" sz="4400" dirty="0"/>
            </a:br>
            <a:r>
              <a:rPr lang="en-US" sz="4400" dirty="0" err="1"/>
              <a:t>Postpurchase</a:t>
            </a:r>
            <a:r>
              <a:rPr lang="en-US" sz="4400" dirty="0"/>
              <a:t> Evaluation </a:t>
            </a:r>
            <a:r>
              <a:rPr lang="en-US" sz="2200" dirty="0"/>
              <a:t>(Continued)</a:t>
            </a:r>
          </a:p>
        </p:txBody>
      </p:sp>
      <p:sp>
        <p:nvSpPr>
          <p:cNvPr id="5" name="Content Placeholder 4"/>
          <p:cNvSpPr>
            <a:spLocks noGrp="1"/>
          </p:cNvSpPr>
          <p:nvPr>
            <p:ph idx="1"/>
          </p:nvPr>
        </p:nvSpPr>
        <p:spPr/>
        <p:txBody>
          <a:bodyPr/>
          <a:lstStyle/>
          <a:p>
            <a:r>
              <a:rPr lang="en-US" dirty="0"/>
              <a:t>High likelihood of experiencing dissatisfaction or cognitive dissonance when: </a:t>
            </a:r>
          </a:p>
          <a:p>
            <a:pPr lvl="1"/>
            <a:r>
              <a:rPr lang="en-US" dirty="0"/>
              <a:t>Dollar value of the purchase increases</a:t>
            </a:r>
          </a:p>
          <a:p>
            <a:pPr lvl="1"/>
            <a:r>
              <a:rPr lang="en-US" dirty="0"/>
              <a:t>Opportunity costs of rejected alternatives are high</a:t>
            </a:r>
          </a:p>
          <a:p>
            <a:pPr lvl="1"/>
            <a:r>
              <a:rPr lang="en-US" dirty="0"/>
              <a:t>Purchase decision is emotionally involving</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18</a:t>
            </a:fld>
            <a:endParaRPr lang="en-US" dirty="0"/>
          </a:p>
        </p:txBody>
      </p:sp>
      <p:pic>
        <p:nvPicPr>
          <p:cNvPr id="3" name="Picture 2"/>
          <p:cNvPicPr>
            <a:picLocks noChangeAspect="1"/>
          </p:cNvPicPr>
          <p:nvPr/>
        </p:nvPicPr>
        <p:blipFill>
          <a:blip r:embed="rId2"/>
          <a:stretch>
            <a:fillRect/>
          </a:stretch>
        </p:blipFill>
        <p:spPr>
          <a:xfrm>
            <a:off x="2556656" y="4427563"/>
            <a:ext cx="3376951" cy="1899535"/>
          </a:xfrm>
          <a:prstGeom prst="rect">
            <a:avLst/>
          </a:prstGeom>
        </p:spPr>
      </p:pic>
    </p:spTree>
    <p:extLst>
      <p:ext uri="{BB962C8B-B14F-4D97-AF65-F5344CB8AC3E}">
        <p14:creationId xmlns:p14="http://schemas.microsoft.com/office/powerpoint/2010/main" val="3864510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The Consumer Buying Process:</a:t>
            </a:r>
            <a:br>
              <a:rPr lang="en-US" sz="4400" dirty="0"/>
            </a:br>
            <a:r>
              <a:rPr lang="en-US" sz="4400" dirty="0" err="1"/>
              <a:t>Postpurchase</a:t>
            </a:r>
            <a:r>
              <a:rPr lang="en-US" sz="4400" dirty="0"/>
              <a:t> Evaluation </a:t>
            </a:r>
            <a:r>
              <a:rPr lang="en-US" sz="2200" dirty="0"/>
              <a:t>(Continued)</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19</a:t>
            </a:fld>
            <a:endParaRPr lang="en-US" dirty="0"/>
          </a:p>
        </p:txBody>
      </p:sp>
      <p:pic>
        <p:nvPicPr>
          <p:cNvPr id="3" name="Picture 2"/>
          <p:cNvPicPr>
            <a:picLocks noChangeAspect="1"/>
          </p:cNvPicPr>
          <p:nvPr/>
        </p:nvPicPr>
        <p:blipFill>
          <a:blip r:embed="rId2"/>
          <a:stretch>
            <a:fillRect/>
          </a:stretch>
        </p:blipFill>
        <p:spPr>
          <a:xfrm>
            <a:off x="2523343" y="1907538"/>
            <a:ext cx="4259705" cy="4325871"/>
          </a:xfrm>
          <a:prstGeom prst="rect">
            <a:avLst/>
          </a:prstGeom>
        </p:spPr>
      </p:pic>
    </p:spTree>
    <p:extLst>
      <p:ext uri="{BB962C8B-B14F-4D97-AF65-F5344CB8AC3E}">
        <p14:creationId xmlns:p14="http://schemas.microsoft.com/office/powerpoint/2010/main" val="171004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Factors Affecting the Consumer Buying Process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20</a:t>
            </a:fld>
            <a:endParaRPr lang="en-US" dirty="0"/>
          </a:p>
        </p:txBody>
      </p:sp>
      <p:grpSp>
        <p:nvGrpSpPr>
          <p:cNvPr id="5" name="Group 4" descr="There are four small rectangular boxes with rounded edges partially overlapping four large rectangular boxes with sharp edges. Each pair of small and large boxes is placed one below the other. The content in the larger box explains the term provided in the smaller box. &#10; &#10;In the first pair of boxes, the small box is labeled decision-making complexity. The large box reads primary reason for variations in the buying process.&#10;&#10;In the second pair of boxes, the smaller box is labeled individual influences. The large box reads demographics, perceptions, motives, interests, attitudes, opinions, or lifestyles.&#10;&#10;In the third pair of boxes, the small box is labeled social influences. The large box reads culture, subculture, social class, reference groups, and opinion leaders.&#10;&#10;In the fourth pair of boxes, the small box is labeled situational influences. The large box reads affect amount of time and effort devoted to the purchase task." title="Factors Affecting the Consumer Buying Process"/>
          <p:cNvGrpSpPr/>
          <p:nvPr/>
        </p:nvGrpSpPr>
        <p:grpSpPr>
          <a:xfrm>
            <a:off x="581192" y="1878098"/>
            <a:ext cx="7693026" cy="4529681"/>
            <a:chOff x="1311274" y="1575284"/>
            <a:chExt cx="7693029" cy="4648725"/>
          </a:xfrm>
        </p:grpSpPr>
        <p:sp>
          <p:nvSpPr>
            <p:cNvPr id="6" name="Freeform 5"/>
            <p:cNvSpPr/>
            <p:nvPr/>
          </p:nvSpPr>
          <p:spPr>
            <a:xfrm>
              <a:off x="1311274" y="1796684"/>
              <a:ext cx="7693029" cy="685125"/>
            </a:xfrm>
            <a:custGeom>
              <a:avLst/>
              <a:gdLst>
                <a:gd name="connsiteX0" fmla="*/ 0 w 7693029"/>
                <a:gd name="connsiteY0" fmla="*/ 0 h 685125"/>
                <a:gd name="connsiteX1" fmla="*/ 7693029 w 7693029"/>
                <a:gd name="connsiteY1" fmla="*/ 0 h 685125"/>
                <a:gd name="connsiteX2" fmla="*/ 7693029 w 7693029"/>
                <a:gd name="connsiteY2" fmla="*/ 685125 h 685125"/>
                <a:gd name="connsiteX3" fmla="*/ 0 w 7693029"/>
                <a:gd name="connsiteY3" fmla="*/ 685125 h 685125"/>
                <a:gd name="connsiteX4" fmla="*/ 0 w 7693029"/>
                <a:gd name="connsiteY4" fmla="*/ 0 h 685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685125">
                  <a:moveTo>
                    <a:pt x="0" y="0"/>
                  </a:moveTo>
                  <a:lnTo>
                    <a:pt x="7693029" y="0"/>
                  </a:lnTo>
                  <a:lnTo>
                    <a:pt x="7693029" y="685125"/>
                  </a:lnTo>
                  <a:lnTo>
                    <a:pt x="0" y="685125"/>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12420"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Primary reason for variations in the buying process</a:t>
              </a:r>
              <a:endParaRPr lang="en-IN" sz="1800" i="0" kern="1200" dirty="0"/>
            </a:p>
          </p:txBody>
        </p:sp>
        <p:sp>
          <p:nvSpPr>
            <p:cNvPr id="7" name="Freeform 6"/>
            <p:cNvSpPr/>
            <p:nvPr/>
          </p:nvSpPr>
          <p:spPr>
            <a:xfrm>
              <a:off x="1695925" y="1575284"/>
              <a:ext cx="5385120" cy="442800"/>
            </a:xfrm>
            <a:custGeom>
              <a:avLst/>
              <a:gdLst>
                <a:gd name="connsiteX0" fmla="*/ 0 w 5385120"/>
                <a:gd name="connsiteY0" fmla="*/ 73801 h 442800"/>
                <a:gd name="connsiteX1" fmla="*/ 73801 w 5385120"/>
                <a:gd name="connsiteY1" fmla="*/ 0 h 442800"/>
                <a:gd name="connsiteX2" fmla="*/ 5311319 w 5385120"/>
                <a:gd name="connsiteY2" fmla="*/ 0 h 442800"/>
                <a:gd name="connsiteX3" fmla="*/ 5385120 w 5385120"/>
                <a:gd name="connsiteY3" fmla="*/ 73801 h 442800"/>
                <a:gd name="connsiteX4" fmla="*/ 5385120 w 5385120"/>
                <a:gd name="connsiteY4" fmla="*/ 368999 h 442800"/>
                <a:gd name="connsiteX5" fmla="*/ 5311319 w 5385120"/>
                <a:gd name="connsiteY5" fmla="*/ 442800 h 442800"/>
                <a:gd name="connsiteX6" fmla="*/ 73801 w 5385120"/>
                <a:gd name="connsiteY6" fmla="*/ 442800 h 442800"/>
                <a:gd name="connsiteX7" fmla="*/ 0 w 5385120"/>
                <a:gd name="connsiteY7" fmla="*/ 368999 h 442800"/>
                <a:gd name="connsiteX8" fmla="*/ 0 w 538512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42800">
                  <a:moveTo>
                    <a:pt x="0" y="73801"/>
                  </a:moveTo>
                  <a:cubicBezTo>
                    <a:pt x="0" y="33042"/>
                    <a:pt x="33042" y="0"/>
                    <a:pt x="73801" y="0"/>
                  </a:cubicBezTo>
                  <a:lnTo>
                    <a:pt x="5311319" y="0"/>
                  </a:lnTo>
                  <a:cubicBezTo>
                    <a:pt x="5352078" y="0"/>
                    <a:pt x="5385120" y="33042"/>
                    <a:pt x="5385120" y="73801"/>
                  </a:cubicBezTo>
                  <a:lnTo>
                    <a:pt x="5385120" y="368999"/>
                  </a:lnTo>
                  <a:cubicBezTo>
                    <a:pt x="5385120" y="409758"/>
                    <a:pt x="5352078" y="442800"/>
                    <a:pt x="531131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5161" tIns="21616" rIns="225161" bIns="21616" numCol="1" spcCol="1270" anchor="ctr" anchorCtr="0">
              <a:noAutofit/>
            </a:bodyPr>
            <a:lstStyle/>
            <a:p>
              <a:pPr lvl="0" algn="l" defTabSz="889000" rtl="0">
                <a:lnSpc>
                  <a:spcPct val="90000"/>
                </a:lnSpc>
                <a:spcBef>
                  <a:spcPct val="0"/>
                </a:spcBef>
                <a:spcAft>
                  <a:spcPct val="35000"/>
                </a:spcAft>
              </a:pPr>
              <a:r>
                <a:rPr lang="en-US" sz="2000" i="0" kern="1200" dirty="0"/>
                <a:t>Decision-making complexity</a:t>
              </a:r>
              <a:endParaRPr lang="en-IN" sz="2000" i="0" kern="1200" dirty="0"/>
            </a:p>
          </p:txBody>
        </p:sp>
        <p:sp>
          <p:nvSpPr>
            <p:cNvPr id="8" name="Freeform 7"/>
            <p:cNvSpPr/>
            <p:nvPr/>
          </p:nvSpPr>
          <p:spPr>
            <a:xfrm>
              <a:off x="1311274" y="2784209"/>
              <a:ext cx="7693029" cy="945000"/>
            </a:xfrm>
            <a:custGeom>
              <a:avLst/>
              <a:gdLst>
                <a:gd name="connsiteX0" fmla="*/ 0 w 7693029"/>
                <a:gd name="connsiteY0" fmla="*/ 0 h 945000"/>
                <a:gd name="connsiteX1" fmla="*/ 7693029 w 7693029"/>
                <a:gd name="connsiteY1" fmla="*/ 0 h 945000"/>
                <a:gd name="connsiteX2" fmla="*/ 7693029 w 7693029"/>
                <a:gd name="connsiteY2" fmla="*/ 945000 h 945000"/>
                <a:gd name="connsiteX3" fmla="*/ 0 w 7693029"/>
                <a:gd name="connsiteY3" fmla="*/ 945000 h 945000"/>
                <a:gd name="connsiteX4" fmla="*/ 0 w 7693029"/>
                <a:gd name="connsiteY4" fmla="*/ 0 h 94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45000">
                  <a:moveTo>
                    <a:pt x="0" y="0"/>
                  </a:moveTo>
                  <a:lnTo>
                    <a:pt x="7693029" y="0"/>
                  </a:lnTo>
                  <a:lnTo>
                    <a:pt x="7693029" y="945000"/>
                  </a:lnTo>
                  <a:lnTo>
                    <a:pt x="0" y="9450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12420"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Demographics, perceptions, motives, interests, attitudes, opinions, or lifestyles </a:t>
              </a:r>
              <a:endParaRPr lang="en-IN" sz="1800" i="0" kern="1200" dirty="0"/>
            </a:p>
          </p:txBody>
        </p:sp>
        <p:sp>
          <p:nvSpPr>
            <p:cNvPr id="9" name="Freeform 8"/>
            <p:cNvSpPr/>
            <p:nvPr/>
          </p:nvSpPr>
          <p:spPr>
            <a:xfrm>
              <a:off x="1695925" y="2562809"/>
              <a:ext cx="5385120" cy="442800"/>
            </a:xfrm>
            <a:custGeom>
              <a:avLst/>
              <a:gdLst>
                <a:gd name="connsiteX0" fmla="*/ 0 w 5385120"/>
                <a:gd name="connsiteY0" fmla="*/ 73801 h 442800"/>
                <a:gd name="connsiteX1" fmla="*/ 73801 w 5385120"/>
                <a:gd name="connsiteY1" fmla="*/ 0 h 442800"/>
                <a:gd name="connsiteX2" fmla="*/ 5311319 w 5385120"/>
                <a:gd name="connsiteY2" fmla="*/ 0 h 442800"/>
                <a:gd name="connsiteX3" fmla="*/ 5385120 w 5385120"/>
                <a:gd name="connsiteY3" fmla="*/ 73801 h 442800"/>
                <a:gd name="connsiteX4" fmla="*/ 5385120 w 5385120"/>
                <a:gd name="connsiteY4" fmla="*/ 368999 h 442800"/>
                <a:gd name="connsiteX5" fmla="*/ 5311319 w 5385120"/>
                <a:gd name="connsiteY5" fmla="*/ 442800 h 442800"/>
                <a:gd name="connsiteX6" fmla="*/ 73801 w 5385120"/>
                <a:gd name="connsiteY6" fmla="*/ 442800 h 442800"/>
                <a:gd name="connsiteX7" fmla="*/ 0 w 5385120"/>
                <a:gd name="connsiteY7" fmla="*/ 368999 h 442800"/>
                <a:gd name="connsiteX8" fmla="*/ 0 w 538512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42800">
                  <a:moveTo>
                    <a:pt x="0" y="73801"/>
                  </a:moveTo>
                  <a:cubicBezTo>
                    <a:pt x="0" y="33042"/>
                    <a:pt x="33042" y="0"/>
                    <a:pt x="73801" y="0"/>
                  </a:cubicBezTo>
                  <a:lnTo>
                    <a:pt x="5311319" y="0"/>
                  </a:lnTo>
                  <a:cubicBezTo>
                    <a:pt x="5352078" y="0"/>
                    <a:pt x="5385120" y="33042"/>
                    <a:pt x="5385120" y="73801"/>
                  </a:cubicBezTo>
                  <a:lnTo>
                    <a:pt x="5385120" y="368999"/>
                  </a:lnTo>
                  <a:cubicBezTo>
                    <a:pt x="5385120" y="409758"/>
                    <a:pt x="5352078" y="442800"/>
                    <a:pt x="531131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5161" tIns="21616" rIns="225161" bIns="21616" numCol="1" spcCol="1270" anchor="ctr" anchorCtr="0">
              <a:noAutofit/>
            </a:bodyPr>
            <a:lstStyle/>
            <a:p>
              <a:pPr lvl="0" algn="l" defTabSz="889000" rtl="0">
                <a:lnSpc>
                  <a:spcPct val="90000"/>
                </a:lnSpc>
                <a:spcBef>
                  <a:spcPct val="0"/>
                </a:spcBef>
                <a:spcAft>
                  <a:spcPct val="35000"/>
                </a:spcAft>
              </a:pPr>
              <a:r>
                <a:rPr lang="en-US" sz="2000" i="0" kern="1200" dirty="0"/>
                <a:t>Individual influences</a:t>
              </a:r>
              <a:endParaRPr lang="en-IN" sz="2000" i="0" kern="1200" dirty="0"/>
            </a:p>
          </p:txBody>
        </p:sp>
        <p:sp>
          <p:nvSpPr>
            <p:cNvPr id="10" name="Freeform 9"/>
            <p:cNvSpPr/>
            <p:nvPr/>
          </p:nvSpPr>
          <p:spPr>
            <a:xfrm>
              <a:off x="1311274" y="4031609"/>
              <a:ext cx="7693029" cy="945000"/>
            </a:xfrm>
            <a:custGeom>
              <a:avLst/>
              <a:gdLst>
                <a:gd name="connsiteX0" fmla="*/ 0 w 7693029"/>
                <a:gd name="connsiteY0" fmla="*/ 0 h 945000"/>
                <a:gd name="connsiteX1" fmla="*/ 7693029 w 7693029"/>
                <a:gd name="connsiteY1" fmla="*/ 0 h 945000"/>
                <a:gd name="connsiteX2" fmla="*/ 7693029 w 7693029"/>
                <a:gd name="connsiteY2" fmla="*/ 945000 h 945000"/>
                <a:gd name="connsiteX3" fmla="*/ 0 w 7693029"/>
                <a:gd name="connsiteY3" fmla="*/ 945000 h 945000"/>
                <a:gd name="connsiteX4" fmla="*/ 0 w 7693029"/>
                <a:gd name="connsiteY4" fmla="*/ 0 h 94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45000">
                  <a:moveTo>
                    <a:pt x="0" y="0"/>
                  </a:moveTo>
                  <a:lnTo>
                    <a:pt x="7693029" y="0"/>
                  </a:lnTo>
                  <a:lnTo>
                    <a:pt x="7693029" y="945000"/>
                  </a:lnTo>
                  <a:lnTo>
                    <a:pt x="0" y="9450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12420"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Culture, subculture, social class, reference groups, and opinion leaders</a:t>
              </a:r>
              <a:endParaRPr lang="en-IN" sz="1800" i="0" kern="1200" dirty="0"/>
            </a:p>
          </p:txBody>
        </p:sp>
        <p:sp>
          <p:nvSpPr>
            <p:cNvPr id="11" name="Freeform 10"/>
            <p:cNvSpPr/>
            <p:nvPr/>
          </p:nvSpPr>
          <p:spPr>
            <a:xfrm>
              <a:off x="1695925" y="3810209"/>
              <a:ext cx="5385120" cy="442800"/>
            </a:xfrm>
            <a:custGeom>
              <a:avLst/>
              <a:gdLst>
                <a:gd name="connsiteX0" fmla="*/ 0 w 5385120"/>
                <a:gd name="connsiteY0" fmla="*/ 73801 h 442800"/>
                <a:gd name="connsiteX1" fmla="*/ 73801 w 5385120"/>
                <a:gd name="connsiteY1" fmla="*/ 0 h 442800"/>
                <a:gd name="connsiteX2" fmla="*/ 5311319 w 5385120"/>
                <a:gd name="connsiteY2" fmla="*/ 0 h 442800"/>
                <a:gd name="connsiteX3" fmla="*/ 5385120 w 5385120"/>
                <a:gd name="connsiteY3" fmla="*/ 73801 h 442800"/>
                <a:gd name="connsiteX4" fmla="*/ 5385120 w 5385120"/>
                <a:gd name="connsiteY4" fmla="*/ 368999 h 442800"/>
                <a:gd name="connsiteX5" fmla="*/ 5311319 w 5385120"/>
                <a:gd name="connsiteY5" fmla="*/ 442800 h 442800"/>
                <a:gd name="connsiteX6" fmla="*/ 73801 w 5385120"/>
                <a:gd name="connsiteY6" fmla="*/ 442800 h 442800"/>
                <a:gd name="connsiteX7" fmla="*/ 0 w 5385120"/>
                <a:gd name="connsiteY7" fmla="*/ 368999 h 442800"/>
                <a:gd name="connsiteX8" fmla="*/ 0 w 538512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42800">
                  <a:moveTo>
                    <a:pt x="0" y="73801"/>
                  </a:moveTo>
                  <a:cubicBezTo>
                    <a:pt x="0" y="33042"/>
                    <a:pt x="33042" y="0"/>
                    <a:pt x="73801" y="0"/>
                  </a:cubicBezTo>
                  <a:lnTo>
                    <a:pt x="5311319" y="0"/>
                  </a:lnTo>
                  <a:cubicBezTo>
                    <a:pt x="5352078" y="0"/>
                    <a:pt x="5385120" y="33042"/>
                    <a:pt x="5385120" y="73801"/>
                  </a:cubicBezTo>
                  <a:lnTo>
                    <a:pt x="5385120" y="368999"/>
                  </a:lnTo>
                  <a:cubicBezTo>
                    <a:pt x="5385120" y="409758"/>
                    <a:pt x="5352078" y="442800"/>
                    <a:pt x="531131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5161" tIns="21616" rIns="225161" bIns="21616" numCol="1" spcCol="1270" anchor="ctr" anchorCtr="0">
              <a:noAutofit/>
            </a:bodyPr>
            <a:lstStyle/>
            <a:p>
              <a:pPr lvl="0" algn="l" defTabSz="889000" rtl="0">
                <a:lnSpc>
                  <a:spcPct val="90000"/>
                </a:lnSpc>
                <a:spcBef>
                  <a:spcPct val="0"/>
                </a:spcBef>
                <a:spcAft>
                  <a:spcPct val="35000"/>
                </a:spcAft>
              </a:pPr>
              <a:r>
                <a:rPr lang="en-US" sz="2000" i="0" kern="1200" dirty="0"/>
                <a:t>Social influences</a:t>
              </a:r>
              <a:endParaRPr lang="en-IN" sz="2000" i="0" kern="1200" dirty="0"/>
            </a:p>
          </p:txBody>
        </p:sp>
        <p:sp>
          <p:nvSpPr>
            <p:cNvPr id="12" name="Freeform 11"/>
            <p:cNvSpPr/>
            <p:nvPr/>
          </p:nvSpPr>
          <p:spPr>
            <a:xfrm>
              <a:off x="1311274" y="5279009"/>
              <a:ext cx="7693029" cy="945000"/>
            </a:xfrm>
            <a:custGeom>
              <a:avLst/>
              <a:gdLst>
                <a:gd name="connsiteX0" fmla="*/ 0 w 7693029"/>
                <a:gd name="connsiteY0" fmla="*/ 0 h 945000"/>
                <a:gd name="connsiteX1" fmla="*/ 7693029 w 7693029"/>
                <a:gd name="connsiteY1" fmla="*/ 0 h 945000"/>
                <a:gd name="connsiteX2" fmla="*/ 7693029 w 7693029"/>
                <a:gd name="connsiteY2" fmla="*/ 945000 h 945000"/>
                <a:gd name="connsiteX3" fmla="*/ 0 w 7693029"/>
                <a:gd name="connsiteY3" fmla="*/ 945000 h 945000"/>
                <a:gd name="connsiteX4" fmla="*/ 0 w 7693029"/>
                <a:gd name="connsiteY4" fmla="*/ 0 h 94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45000">
                  <a:moveTo>
                    <a:pt x="0" y="0"/>
                  </a:moveTo>
                  <a:lnTo>
                    <a:pt x="7693029" y="0"/>
                  </a:lnTo>
                  <a:lnTo>
                    <a:pt x="7693029" y="945000"/>
                  </a:lnTo>
                  <a:lnTo>
                    <a:pt x="0" y="9450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12420"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Affect amount of time and effort devoted to the purchase task</a:t>
              </a:r>
              <a:endParaRPr lang="en-IN" sz="1800" i="0" kern="1200" dirty="0"/>
            </a:p>
          </p:txBody>
        </p:sp>
        <p:sp>
          <p:nvSpPr>
            <p:cNvPr id="13" name="Freeform 12"/>
            <p:cNvSpPr/>
            <p:nvPr/>
          </p:nvSpPr>
          <p:spPr>
            <a:xfrm>
              <a:off x="1695925" y="5057609"/>
              <a:ext cx="5385120" cy="442800"/>
            </a:xfrm>
            <a:custGeom>
              <a:avLst/>
              <a:gdLst>
                <a:gd name="connsiteX0" fmla="*/ 0 w 5385120"/>
                <a:gd name="connsiteY0" fmla="*/ 73801 h 442800"/>
                <a:gd name="connsiteX1" fmla="*/ 73801 w 5385120"/>
                <a:gd name="connsiteY1" fmla="*/ 0 h 442800"/>
                <a:gd name="connsiteX2" fmla="*/ 5311319 w 5385120"/>
                <a:gd name="connsiteY2" fmla="*/ 0 h 442800"/>
                <a:gd name="connsiteX3" fmla="*/ 5385120 w 5385120"/>
                <a:gd name="connsiteY3" fmla="*/ 73801 h 442800"/>
                <a:gd name="connsiteX4" fmla="*/ 5385120 w 5385120"/>
                <a:gd name="connsiteY4" fmla="*/ 368999 h 442800"/>
                <a:gd name="connsiteX5" fmla="*/ 5311319 w 5385120"/>
                <a:gd name="connsiteY5" fmla="*/ 442800 h 442800"/>
                <a:gd name="connsiteX6" fmla="*/ 73801 w 5385120"/>
                <a:gd name="connsiteY6" fmla="*/ 442800 h 442800"/>
                <a:gd name="connsiteX7" fmla="*/ 0 w 5385120"/>
                <a:gd name="connsiteY7" fmla="*/ 368999 h 442800"/>
                <a:gd name="connsiteX8" fmla="*/ 0 w 538512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42800">
                  <a:moveTo>
                    <a:pt x="0" y="73801"/>
                  </a:moveTo>
                  <a:cubicBezTo>
                    <a:pt x="0" y="33042"/>
                    <a:pt x="33042" y="0"/>
                    <a:pt x="73801" y="0"/>
                  </a:cubicBezTo>
                  <a:lnTo>
                    <a:pt x="5311319" y="0"/>
                  </a:lnTo>
                  <a:cubicBezTo>
                    <a:pt x="5352078" y="0"/>
                    <a:pt x="5385120" y="33042"/>
                    <a:pt x="5385120" y="73801"/>
                  </a:cubicBezTo>
                  <a:lnTo>
                    <a:pt x="5385120" y="368999"/>
                  </a:lnTo>
                  <a:cubicBezTo>
                    <a:pt x="5385120" y="409758"/>
                    <a:pt x="5352078" y="442800"/>
                    <a:pt x="531131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5161" tIns="21616" rIns="225161" bIns="21616" numCol="1" spcCol="1270" anchor="ctr" anchorCtr="0">
              <a:noAutofit/>
            </a:bodyPr>
            <a:lstStyle/>
            <a:p>
              <a:pPr lvl="0" algn="l" defTabSz="889000" rtl="0">
                <a:lnSpc>
                  <a:spcPct val="90000"/>
                </a:lnSpc>
                <a:spcBef>
                  <a:spcPct val="0"/>
                </a:spcBef>
                <a:spcAft>
                  <a:spcPct val="35000"/>
                </a:spcAft>
              </a:pPr>
              <a:r>
                <a:rPr lang="en-US" sz="2000" i="0" kern="1200" dirty="0"/>
                <a:t>Situational influences</a:t>
              </a:r>
              <a:endParaRPr lang="en-IN" sz="2000" i="0" kern="1200" dirty="0"/>
            </a:p>
          </p:txBody>
        </p:sp>
      </p:grpSp>
    </p:spTree>
    <p:extLst>
      <p:ext uri="{BB962C8B-B14F-4D97-AF65-F5344CB8AC3E}">
        <p14:creationId xmlns:p14="http://schemas.microsoft.com/office/powerpoint/2010/main" val="3642837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Situational Influences</a:t>
            </a:r>
          </a:p>
        </p:txBody>
      </p:sp>
      <p:sp>
        <p:nvSpPr>
          <p:cNvPr id="6" name="Content Placeholder 5"/>
          <p:cNvSpPr>
            <a:spLocks noGrp="1"/>
          </p:cNvSpPr>
          <p:nvPr>
            <p:ph idx="1"/>
          </p:nvPr>
        </p:nvSpPr>
        <p:spPr>
          <a:xfrm>
            <a:off x="581192" y="1506604"/>
            <a:ext cx="4323778" cy="4658099"/>
          </a:xfrm>
        </p:spPr>
        <p:txBody>
          <a:bodyPr/>
          <a:lstStyle/>
          <a:p>
            <a:r>
              <a:rPr lang="en-IN" dirty="0"/>
              <a:t>Physical and spatial influences</a:t>
            </a:r>
          </a:p>
          <a:p>
            <a:pPr lvl="1"/>
            <a:r>
              <a:rPr lang="en-IN" dirty="0"/>
              <a:t>Example - Retail atmospherics</a:t>
            </a:r>
          </a:p>
          <a:p>
            <a:r>
              <a:rPr lang="en-IN" dirty="0"/>
              <a:t>Social and interpersonal influences</a:t>
            </a:r>
          </a:p>
          <a:p>
            <a:pPr lvl="1"/>
            <a:r>
              <a:rPr lang="en-IN" dirty="0"/>
              <a:t>Example - Salespeople</a:t>
            </a:r>
          </a:p>
          <a:p>
            <a:r>
              <a:rPr lang="en-IN" dirty="0"/>
              <a:t>Temporal influences</a:t>
            </a:r>
          </a:p>
          <a:p>
            <a:pPr lvl="1"/>
            <a:r>
              <a:rPr lang="en-IN" dirty="0"/>
              <a:t>Example - Lack of time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21</a:t>
            </a:fld>
            <a:endParaRPr lang="en-US" dirty="0"/>
          </a:p>
        </p:txBody>
      </p:sp>
      <p:pic>
        <p:nvPicPr>
          <p:cNvPr id="5" name="Picture 4"/>
          <p:cNvPicPr>
            <a:picLocks noChangeAspect="1"/>
          </p:cNvPicPr>
          <p:nvPr/>
        </p:nvPicPr>
        <p:blipFill>
          <a:blip r:embed="rId3"/>
          <a:stretch>
            <a:fillRect/>
          </a:stretch>
        </p:blipFill>
        <p:spPr>
          <a:xfrm>
            <a:off x="5296524" y="2061148"/>
            <a:ext cx="3388167" cy="30729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77673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Common Situational Influences </a:t>
            </a:r>
            <a:r>
              <a:rPr lang="en-US" sz="2000" dirty="0"/>
              <a:t>(Continued)</a:t>
            </a:r>
          </a:p>
        </p:txBody>
      </p:sp>
      <p:sp>
        <p:nvSpPr>
          <p:cNvPr id="6" name="Content Placeholder 5"/>
          <p:cNvSpPr>
            <a:spLocks noGrp="1"/>
          </p:cNvSpPr>
          <p:nvPr>
            <p:ph idx="1"/>
          </p:nvPr>
        </p:nvSpPr>
        <p:spPr/>
        <p:txBody>
          <a:bodyPr/>
          <a:lstStyle/>
          <a:p>
            <a:r>
              <a:rPr lang="en-IN" dirty="0"/>
              <a:t>Purchase task or product usage influences	</a:t>
            </a:r>
          </a:p>
          <a:p>
            <a:pPr lvl="1"/>
            <a:r>
              <a:rPr lang="en-IN" dirty="0"/>
              <a:t>Example - Special occasions</a:t>
            </a:r>
          </a:p>
          <a:p>
            <a:r>
              <a:rPr lang="en-IN" dirty="0"/>
              <a:t>Consumer dispositional influences</a:t>
            </a:r>
          </a:p>
          <a:p>
            <a:pPr lvl="1"/>
            <a:r>
              <a:rPr lang="en-IN" dirty="0"/>
              <a:t>Example - Stress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22</a:t>
            </a:fld>
            <a:endParaRPr lang="en-US" dirty="0"/>
          </a:p>
        </p:txBody>
      </p:sp>
      <p:pic>
        <p:nvPicPr>
          <p:cNvPr id="3" name="Picture 2"/>
          <p:cNvPicPr>
            <a:picLocks noChangeAspect="1"/>
          </p:cNvPicPr>
          <p:nvPr/>
        </p:nvPicPr>
        <p:blipFill>
          <a:blip r:embed="rId3"/>
          <a:stretch>
            <a:fillRect/>
          </a:stretch>
        </p:blipFill>
        <p:spPr>
          <a:xfrm>
            <a:off x="225397" y="4347148"/>
            <a:ext cx="8696639" cy="1903621"/>
          </a:xfrm>
          <a:prstGeom prst="rect">
            <a:avLst/>
          </a:prstGeom>
        </p:spPr>
      </p:pic>
    </p:spTree>
    <p:extLst>
      <p:ext uri="{BB962C8B-B14F-4D97-AF65-F5344CB8AC3E}">
        <p14:creationId xmlns:p14="http://schemas.microsoft.com/office/powerpoint/2010/main" val="42744270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dirty="0"/>
              <a:t>Factors Influencing the Buying Process </a:t>
            </a:r>
          </a:p>
        </p:txBody>
      </p:sp>
      <p:sp>
        <p:nvSpPr>
          <p:cNvPr id="2" name="Content Placeholder 1"/>
          <p:cNvSpPr>
            <a:spLocks noGrp="1"/>
          </p:cNvSpPr>
          <p:nvPr>
            <p:ph idx="1"/>
          </p:nvPr>
        </p:nvSpPr>
        <p:spPr/>
        <p:txBody>
          <a:bodyPr/>
          <a:lstStyle/>
          <a:p>
            <a:r>
              <a:rPr lang="en-US" dirty="0"/>
              <a:t>Environmental conditions </a:t>
            </a:r>
          </a:p>
          <a:p>
            <a:pPr lvl="1"/>
            <a:r>
              <a:rPr lang="en-US" dirty="0"/>
              <a:t>Increase uncertainty, risk, and complexity associated with purchase </a:t>
            </a:r>
          </a:p>
          <a:p>
            <a:r>
              <a:rPr lang="en-US" dirty="0"/>
              <a:t>Organizational factors </a:t>
            </a:r>
          </a:p>
          <a:p>
            <a:pPr lvl="1"/>
            <a:r>
              <a:rPr lang="en-US" dirty="0"/>
              <a:t>Include internal and external environmental conditions </a:t>
            </a:r>
          </a:p>
          <a:p>
            <a:r>
              <a:rPr lang="en-US" dirty="0"/>
              <a:t>Individual factors</a:t>
            </a:r>
          </a:p>
          <a:p>
            <a:pPr lvl="1"/>
            <a:r>
              <a:rPr lang="en-US" dirty="0"/>
              <a:t>Importance depends on specific buying situations and the importance of the firm’s goals and objectives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23</a:t>
            </a:fld>
            <a:endParaRPr lang="en-US" dirty="0"/>
          </a:p>
        </p:txBody>
      </p:sp>
    </p:spTree>
    <p:extLst>
      <p:ext uri="{BB962C8B-B14F-4D97-AF65-F5344CB8AC3E}">
        <p14:creationId xmlns:p14="http://schemas.microsoft.com/office/powerpoint/2010/main" val="26299951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1175795961"/>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1546</TotalTime>
  <Words>778</Words>
  <Application>Microsoft Office PowerPoint</Application>
  <PresentationFormat>นำเสนอทางหน้าจอ (4:3)</PresentationFormat>
  <Paragraphs>153</Paragraphs>
  <Slides>24</Slides>
  <Notes>12</Notes>
  <HiddenSlides>0</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24</vt:i4>
      </vt:variant>
    </vt:vector>
  </HeadingPairs>
  <TitlesOfParts>
    <vt:vector size="31" baseType="lpstr">
      <vt:lpstr>Arial</vt:lpstr>
      <vt:lpstr>Calibri</vt:lpstr>
      <vt:lpstr>Franklin Gothic Book</vt:lpstr>
      <vt:lpstr>Gill Sans MT</vt:lpstr>
      <vt:lpstr>Rockwell</vt:lpstr>
      <vt:lpstr>Wingdings 2</vt:lpstr>
      <vt:lpstr>Dividend</vt:lpstr>
      <vt:lpstr>Marketing Planning 312 Chapter 5 Part 1 Customer BEhavior  </vt:lpstr>
      <vt:lpstr>Chapter 5 Customers, Segmentation, and Target Marketing</vt:lpstr>
      <vt:lpstr>Chapter Outline</vt:lpstr>
      <vt:lpstr>Segmentation and Target Marketing</vt:lpstr>
      <vt:lpstr>Segmentation and Target Marketing (Continued)</vt:lpstr>
      <vt:lpstr>Buyer Behavior in Consumer Markets</vt:lpstr>
      <vt:lpstr>Exhibit 5.1- The Consumer Buying Process</vt:lpstr>
      <vt:lpstr>Exhibit 5.1 - The Consumer Buying Process (Continued)</vt:lpstr>
      <vt:lpstr>The Consumer Buying Process: Need Recognition</vt:lpstr>
      <vt:lpstr>Discussion Question 1</vt:lpstr>
      <vt:lpstr>The Consumer Buying Process: Information Search</vt:lpstr>
      <vt:lpstr>The Consumer Buying Process: Information Search (Continued)</vt:lpstr>
      <vt:lpstr>The Consumer Buying Process: Evaluation of Alternatives</vt:lpstr>
      <vt:lpstr>The Consumer Buying Process: Evaluation of Alternatives</vt:lpstr>
      <vt:lpstr>The Consumer Buying Process: Evaluation of Alternatives (Continued)</vt:lpstr>
      <vt:lpstr>The Consumer Buying Process: Purchase Decision</vt:lpstr>
      <vt:lpstr>The Consumer Buying Process: Postpurchase Evaluation</vt:lpstr>
      <vt:lpstr>The Consumer Buying Process: Postpurchase Evaluation (Continued)</vt:lpstr>
      <vt:lpstr>The Consumer Buying Process: Postpurchase Evaluation (Continued)</vt:lpstr>
      <vt:lpstr>Factors Affecting the Consumer Buying Process</vt:lpstr>
      <vt:lpstr>Common Situational Influences</vt:lpstr>
      <vt:lpstr>Common Situational Influences (Continued)</vt:lpstr>
      <vt:lpstr>Factors Influencing the Buying Process </vt:lpstr>
      <vt:lpstr>งานนำเสนอ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 Hartline</dc:creator>
  <cp:lastModifiedBy>Ken Bhumipat</cp:lastModifiedBy>
  <cp:revision>440</cp:revision>
  <dcterms:created xsi:type="dcterms:W3CDTF">2010-03-09T18:52:43Z</dcterms:created>
  <dcterms:modified xsi:type="dcterms:W3CDTF">2019-10-07T00:37:22Z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83952724</vt:i4>
  </property>
  <property fmtid="{D5CDD505-2E9C-101B-9397-08002B2CF9AE}" pid="3" name="_NewReviewCycle">
    <vt:lpwstr/>
  </property>
  <property fmtid="{D5CDD505-2E9C-101B-9397-08002B2CF9AE}" pid="4" name="_EmailSubject">
    <vt:lpwstr>PowerPoint Template</vt:lpwstr>
  </property>
  <property fmtid="{D5CDD505-2E9C-101B-9397-08002B2CF9AE}" pid="5" name="_AuthorEmail">
    <vt:lpwstr>Sarah.Blasco@cengage.com</vt:lpwstr>
  </property>
  <property fmtid="{D5CDD505-2E9C-101B-9397-08002B2CF9AE}" pid="6" name="_AuthorEmailDisplayName">
    <vt:lpwstr>Blasco, Sarah</vt:lpwstr>
  </property>
</Properties>
</file>