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7"/>
  </p:notesMasterIdLst>
  <p:sldIdLst>
    <p:sldId id="256" r:id="rId2"/>
    <p:sldId id="335" r:id="rId3"/>
    <p:sldId id="300" r:id="rId4"/>
    <p:sldId id="302" r:id="rId5"/>
    <p:sldId id="303" r:id="rId6"/>
    <p:sldId id="304" r:id="rId7"/>
    <p:sldId id="319" r:id="rId8"/>
    <p:sldId id="306" r:id="rId9"/>
    <p:sldId id="307" r:id="rId10"/>
    <p:sldId id="308" r:id="rId11"/>
    <p:sldId id="309" r:id="rId12"/>
    <p:sldId id="310" r:id="rId13"/>
    <p:sldId id="320" r:id="rId14"/>
    <p:sldId id="321" r:id="rId15"/>
    <p:sldId id="311" r:id="rId16"/>
    <p:sldId id="312" r:id="rId17"/>
    <p:sldId id="313" r:id="rId18"/>
    <p:sldId id="314" r:id="rId19"/>
    <p:sldId id="315" r:id="rId20"/>
    <p:sldId id="316" r:id="rId21"/>
    <p:sldId id="317" r:id="rId22"/>
    <p:sldId id="336" r:id="rId23"/>
    <p:sldId id="318" r:id="rId24"/>
    <p:sldId id="344" r:id="rId25"/>
    <p:sldId id="326" r:id="rId26"/>
    <p:sldId id="338" r:id="rId27"/>
    <p:sldId id="339" r:id="rId28"/>
    <p:sldId id="341" r:id="rId29"/>
    <p:sldId id="340" r:id="rId30"/>
    <p:sldId id="343" r:id="rId31"/>
    <p:sldId id="342" r:id="rId32"/>
    <p:sldId id="329" r:id="rId33"/>
    <p:sldId id="332" r:id="rId34"/>
    <p:sldId id="333" r:id="rId35"/>
    <p:sldId id="334" r:id="rId36"/>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05" autoAdjust="0"/>
    <p:restoredTop sz="91092" autoAdjust="0"/>
  </p:normalViewPr>
  <p:slideViewPr>
    <p:cSldViewPr>
      <p:cViewPr varScale="1">
        <p:scale>
          <a:sx n="67" d="100"/>
          <a:sy n="67" d="100"/>
        </p:scale>
        <p:origin x="-113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1/31/2016</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Population changes are also directly affecting organizations. The supply and demand of goods and services in an economy can change with the structure of the population. Decline in birth rates mean demand will decrease. It also indicates greater competition as the total consumers fall.</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24</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http://www.trendsactive.com/#!/our-trends/generation-trends/</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http://www.marketingoops.com/news/biz-news/gm-maven/</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http://www2.deloitte.com/content/dam/Deloitte/us/Documents/strategy/us-consulting-sharing-economy-infographic-060914.pdf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http://www.theguardian.com/commentisfree/2015/jul/26/will-we-get-by-gig-economy</a:t>
            </a:r>
          </a:p>
          <a:p>
            <a:r>
              <a:rPr lang="en-US" dirty="0" smtClean="0"/>
              <a:t>http://www.bangkokbiznews.com/blog/detail/635508</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http://www.marketingoops.com/news/biz-news/gm-maven/</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http://www.marketingoops.com/news/biz-news/gm-maven/</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31</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32</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http://www.investinbsr.com/ipaforum/wp-content/uploads/Iain-Jawad-IPA-Forum-2014-Presentation.pdf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33</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mtClean="0"/>
              <a:t>http://www.investinbsr.com/ipaforum/wp-content/uploads/Iain-Jawad-IPA-Forum-2014-Presentation.pdf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34</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mtClean="0"/>
              <a:t>http://www.investinbsr.com/ipaforum/wp-content/uploads/Iain-Jawad-IPA-Forum-2014-Presentation.pdf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1/31/2016</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1/31/2016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1/31/2016</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1/31/2016</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1/31/2016</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1/31/2016</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1/31/2016</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1/31/2016</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1/31/2016</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1/31/2016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1/31/2016</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1/31/2016</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2"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2819400" y="4785858"/>
            <a:ext cx="6324600" cy="1200329"/>
          </a:xfrm>
          <a:prstGeom prst="rect">
            <a:avLst/>
          </a:prstGeom>
          <a:noFill/>
        </p:spPr>
        <p:txBody>
          <a:bodyPr wrap="square" rtlCol="0">
            <a:spAutoFit/>
          </a:bodyPr>
          <a:lstStyle/>
          <a:p>
            <a:r>
              <a:rPr lang="en-US" sz="3600" dirty="0" smtClean="0">
                <a:solidFill>
                  <a:schemeClr val="bg1"/>
                </a:solidFill>
                <a:latin typeface="Arial Unicode MS" pitchFamily="34" charset="-128"/>
                <a:ea typeface="Arial Unicode MS" pitchFamily="34" charset="-128"/>
                <a:cs typeface="Arial Unicode MS" pitchFamily="34" charset="-128"/>
              </a:rPr>
              <a:t>BI201/ BA291 </a:t>
            </a:r>
          </a:p>
          <a:p>
            <a:r>
              <a:rPr lang="en-US" sz="3600" dirty="0" smtClean="0">
                <a:solidFill>
                  <a:schemeClr val="bg1"/>
                </a:solidFill>
                <a:latin typeface="Arial Unicode MS" pitchFamily="34" charset="-128"/>
                <a:ea typeface="Arial Unicode MS" pitchFamily="34" charset="-128"/>
                <a:cs typeface="Arial Unicode MS" pitchFamily="34" charset="-128"/>
              </a:rPr>
              <a:t>The Environment of Business</a:t>
            </a:r>
            <a:endParaRPr lang="en-US" sz="36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lgn="ctr">
              <a:buNone/>
            </a:pPr>
            <a:r>
              <a:rPr lang="en-US" dirty="0" smtClean="0">
                <a:latin typeface="Cordia New" pitchFamily="34" charset="-34"/>
                <a:cs typeface="Cordia New" pitchFamily="34" charset="-34"/>
              </a:rPr>
              <a:t>Business Models are designed and executed in specific environments. </a:t>
            </a:r>
          </a:p>
          <a:p>
            <a:pPr marL="0" indent="0" algn="ctr">
              <a:buNone/>
            </a:pPr>
            <a:r>
              <a:rPr lang="en-US" dirty="0" smtClean="0">
                <a:latin typeface="Cordia New" pitchFamily="34" charset="-34"/>
                <a:cs typeface="Cordia New" pitchFamily="34" charset="-34"/>
              </a:rPr>
              <a:t>Developing a good understanding of your organization’s environment helps you conceive stronger, more competitive business models.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1032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lgn="ctr">
              <a:buNone/>
            </a:pPr>
            <a:r>
              <a:rPr lang="en-US" dirty="0">
                <a:latin typeface="Cordia New" pitchFamily="34" charset="-34"/>
                <a:cs typeface="Cordia New" pitchFamily="34" charset="-34"/>
              </a:rPr>
              <a:t>The combination of internal and external factors that influence a company's operating situation.</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s://christiandunca.files.wordpress.com/2014/11/layers-of-business-environment.jpg"/>
          <p:cNvPicPr>
            <a:picLocks noChangeAspect="1" noChangeArrowheads="1"/>
          </p:cNvPicPr>
          <p:nvPr/>
        </p:nvPicPr>
        <p:blipFill rotWithShape="1">
          <a:blip r:embed="rId4">
            <a:extLst>
              <a:ext uri="{28A0092B-C50C-407E-A947-70E740481C1C}">
                <a14:useLocalDpi xmlns:a14="http://schemas.microsoft.com/office/drawing/2010/main" val="0"/>
              </a:ext>
            </a:extLst>
          </a:blip>
          <a:srcRect t="10958"/>
          <a:stretch/>
        </p:blipFill>
        <p:spPr bwMode="auto">
          <a:xfrm>
            <a:off x="1249526" y="2590800"/>
            <a:ext cx="7213604" cy="4084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t2.uccdn.com/en/images/4/0/3/img_304_apa_389_6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28800"/>
            <a:ext cx="7882756"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Economic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105400"/>
          </a:xfrm>
        </p:spPr>
        <p:txBody>
          <a:bodyPr>
            <a:normAutofit fontScale="85000" lnSpcReduction="20000"/>
          </a:bodyPr>
          <a:lstStyle/>
          <a:p>
            <a:pPr marL="0" indent="0">
              <a:buNone/>
            </a:pPr>
            <a:r>
              <a:rPr lang="en-US" b="1" dirty="0">
                <a:latin typeface="Cordia New" pitchFamily="34" charset="-34"/>
                <a:cs typeface="Cordia New" pitchFamily="34" charset="-34"/>
              </a:rPr>
              <a:t>Macroeconomic influences are broad economic factors that either directly or indirectly affect the entire economy and all of its participants, including your business. </a:t>
            </a:r>
            <a:endParaRPr lang="en-US" b="1" dirty="0" smtClean="0">
              <a:latin typeface="Cordia New" pitchFamily="34" charset="-34"/>
              <a:cs typeface="Cordia New" pitchFamily="34" charset="-34"/>
            </a:endParaRPr>
          </a:p>
          <a:p>
            <a:pPr marL="0" indent="0">
              <a:buNone/>
            </a:pPr>
            <a:r>
              <a:rPr lang="en-US" dirty="0" smtClean="0">
                <a:latin typeface="Cordia New" pitchFamily="34" charset="-34"/>
                <a:cs typeface="Cordia New" pitchFamily="34" charset="-34"/>
              </a:rPr>
              <a:t>These </a:t>
            </a:r>
            <a:r>
              <a:rPr lang="en-US" dirty="0">
                <a:latin typeface="Cordia New" pitchFamily="34" charset="-34"/>
                <a:cs typeface="Cordia New" pitchFamily="34" charset="-34"/>
              </a:rPr>
              <a:t>factors include such things as</a:t>
            </a:r>
            <a:r>
              <a:rPr lang="en-US" dirty="0" smtClean="0">
                <a:latin typeface="Cordia New" pitchFamily="34" charset="-34"/>
                <a:cs typeface="Cordia New" pitchFamily="34" charset="-34"/>
              </a:rPr>
              <a:t>:</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Interest rates</a:t>
            </a:r>
          </a:p>
          <a:p>
            <a:pPr>
              <a:buFont typeface="Arial" panose="020B0604020202020204" pitchFamily="34" charset="0"/>
              <a:buChar char="•"/>
            </a:pPr>
            <a:r>
              <a:rPr lang="en-US" dirty="0">
                <a:latin typeface="Cordia New" pitchFamily="34" charset="-34"/>
                <a:cs typeface="Cordia New" pitchFamily="34" charset="-34"/>
              </a:rPr>
              <a:t>Taxes</a:t>
            </a:r>
          </a:p>
          <a:p>
            <a:pPr>
              <a:buFont typeface="Arial" panose="020B0604020202020204" pitchFamily="34" charset="0"/>
              <a:buChar char="•"/>
            </a:pPr>
            <a:r>
              <a:rPr lang="en-US" dirty="0">
                <a:latin typeface="Cordia New" pitchFamily="34" charset="-34"/>
                <a:cs typeface="Cordia New" pitchFamily="34" charset="-34"/>
              </a:rPr>
              <a:t>Inflation</a:t>
            </a:r>
          </a:p>
          <a:p>
            <a:pPr>
              <a:buFont typeface="Arial" panose="020B0604020202020204" pitchFamily="34" charset="0"/>
              <a:buChar char="•"/>
            </a:pPr>
            <a:r>
              <a:rPr lang="en-US" dirty="0">
                <a:latin typeface="Cordia New" pitchFamily="34" charset="-34"/>
                <a:cs typeface="Cordia New" pitchFamily="34" charset="-34"/>
              </a:rPr>
              <a:t>Currency exchange rates</a:t>
            </a:r>
          </a:p>
          <a:p>
            <a:pPr>
              <a:buFont typeface="Arial" panose="020B0604020202020204" pitchFamily="34" charset="0"/>
              <a:buChar char="•"/>
            </a:pPr>
            <a:r>
              <a:rPr lang="en-US" dirty="0">
                <a:latin typeface="Cordia New" pitchFamily="34" charset="-34"/>
                <a:cs typeface="Cordia New" pitchFamily="34" charset="-34"/>
              </a:rPr>
              <a:t>Consumer discretionary income</a:t>
            </a:r>
          </a:p>
          <a:p>
            <a:pPr>
              <a:buFont typeface="Arial" panose="020B0604020202020204" pitchFamily="34" charset="0"/>
              <a:buChar char="•"/>
            </a:pPr>
            <a:r>
              <a:rPr lang="en-US" dirty="0">
                <a:latin typeface="Cordia New" pitchFamily="34" charset="-34"/>
                <a:cs typeface="Cordia New" pitchFamily="34" charset="-34"/>
              </a:rPr>
              <a:t>Savings rates</a:t>
            </a:r>
          </a:p>
          <a:p>
            <a:pPr>
              <a:buFont typeface="Arial" panose="020B0604020202020204" pitchFamily="34" charset="0"/>
              <a:buChar char="•"/>
            </a:pPr>
            <a:r>
              <a:rPr lang="en-US" dirty="0">
                <a:latin typeface="Cordia New" pitchFamily="34" charset="-34"/>
                <a:cs typeface="Cordia New" pitchFamily="34" charset="-34"/>
              </a:rPr>
              <a:t>Consumer confidence levels</a:t>
            </a:r>
          </a:p>
          <a:p>
            <a:pPr>
              <a:buFont typeface="Arial" panose="020B0604020202020204" pitchFamily="34" charset="0"/>
              <a:buChar char="•"/>
            </a:pPr>
            <a:r>
              <a:rPr lang="en-US" dirty="0">
                <a:latin typeface="Cordia New" pitchFamily="34" charset="-34"/>
                <a:cs typeface="Cordia New" pitchFamily="34" charset="-34"/>
              </a:rPr>
              <a:t>Unemployment </a:t>
            </a:r>
            <a:r>
              <a:rPr lang="en-US" dirty="0" smtClean="0">
                <a:latin typeface="Cordia New" pitchFamily="34" charset="-34"/>
                <a:cs typeface="Cordia New" pitchFamily="34" charset="-34"/>
              </a:rPr>
              <a:t>rate</a:t>
            </a:r>
          </a:p>
          <a:p>
            <a:pPr>
              <a:buFont typeface="Arial" panose="020B0604020202020204" pitchFamily="34" charset="0"/>
              <a:buChar char="•"/>
            </a:pPr>
            <a:r>
              <a:rPr lang="en-US" dirty="0" smtClean="0">
                <a:latin typeface="Cordia New" pitchFamily="34" charset="-34"/>
                <a:cs typeface="Cordia New" pitchFamily="34" charset="-34"/>
              </a:rPr>
              <a:t>Economic Cycle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Political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20000"/>
          </a:bodyPr>
          <a:lstStyle/>
          <a:p>
            <a:pPr marL="0" indent="0">
              <a:buNone/>
            </a:pPr>
            <a:r>
              <a:rPr lang="en-US" dirty="0" smtClean="0">
                <a:latin typeface="Cordia New" pitchFamily="34" charset="-34"/>
                <a:cs typeface="Cordia New" pitchFamily="34" charset="-34"/>
              </a:rPr>
              <a:t>The </a:t>
            </a:r>
            <a:r>
              <a:rPr lang="en-US" dirty="0">
                <a:latin typeface="Cordia New" pitchFamily="34" charset="-34"/>
                <a:cs typeface="Cordia New" pitchFamily="34" charset="-34"/>
              </a:rPr>
              <a:t>government plays a major role in determining how businesses operate. Changes in the government policy make up the political factors. The change can be economic, legal or social. It could also be a mix of these factors</a:t>
            </a:r>
            <a:r>
              <a:rPr lang="en-US" dirty="0" smtClean="0">
                <a:latin typeface="Cordia New" pitchFamily="34" charset="-34"/>
                <a:cs typeface="Cordia New" pitchFamily="34" charset="-34"/>
              </a:rPr>
              <a:t>.</a:t>
            </a:r>
          </a:p>
          <a:p>
            <a:pPr marL="0" indent="0">
              <a:buNone/>
            </a:pPr>
            <a:r>
              <a:rPr lang="en-US" dirty="0" smtClean="0">
                <a:latin typeface="Cordia New" pitchFamily="34" charset="-34"/>
                <a:cs typeface="Cordia New" pitchFamily="34" charset="-34"/>
              </a:rPr>
              <a:t>Political </a:t>
            </a:r>
            <a:r>
              <a:rPr lang="en-US" dirty="0">
                <a:latin typeface="Cordia New" pitchFamily="34" charset="-34"/>
                <a:cs typeface="Cordia New" pitchFamily="34" charset="-34"/>
              </a:rPr>
              <a:t>factors affecting </a:t>
            </a:r>
            <a:r>
              <a:rPr lang="en-US" dirty="0" smtClean="0">
                <a:latin typeface="Cordia New" pitchFamily="34" charset="-34"/>
                <a:cs typeface="Cordia New" pitchFamily="34" charset="-34"/>
              </a:rPr>
              <a:t>business includes: </a:t>
            </a:r>
          </a:p>
          <a:p>
            <a:pPr>
              <a:buFont typeface="Arial" panose="020B0604020202020204" pitchFamily="34" charset="0"/>
              <a:buChar char="•"/>
            </a:pPr>
            <a:r>
              <a:rPr lang="en-US" dirty="0" smtClean="0">
                <a:latin typeface="Cordia New" pitchFamily="34" charset="-34"/>
                <a:cs typeface="Cordia New" pitchFamily="34" charset="-34"/>
              </a:rPr>
              <a:t>Bureaucracy</a:t>
            </a:r>
            <a:endParaRPr lang="en-US" dirty="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Corruption </a:t>
            </a:r>
            <a:r>
              <a:rPr lang="en-US" dirty="0">
                <a:latin typeface="Cordia New" pitchFamily="34" charset="-34"/>
                <a:cs typeface="Cordia New" pitchFamily="34" charset="-34"/>
              </a:rPr>
              <a:t>level</a:t>
            </a:r>
          </a:p>
          <a:p>
            <a:pPr>
              <a:buFont typeface="Arial" panose="020B0604020202020204" pitchFamily="34" charset="0"/>
              <a:buChar char="•"/>
            </a:pPr>
            <a:r>
              <a:rPr lang="en-US" dirty="0" smtClean="0">
                <a:latin typeface="Cordia New" pitchFamily="34" charset="-34"/>
                <a:cs typeface="Cordia New" pitchFamily="34" charset="-34"/>
              </a:rPr>
              <a:t>Freedom </a:t>
            </a:r>
            <a:r>
              <a:rPr lang="en-US" dirty="0">
                <a:latin typeface="Cordia New" pitchFamily="34" charset="-34"/>
                <a:cs typeface="Cordia New" pitchFamily="34" charset="-34"/>
              </a:rPr>
              <a:t>of the </a:t>
            </a:r>
            <a:r>
              <a:rPr lang="en-US" dirty="0" smtClean="0">
                <a:latin typeface="Cordia New" pitchFamily="34" charset="-34"/>
                <a:cs typeface="Cordia New" pitchFamily="34" charset="-34"/>
              </a:rPr>
              <a:t>press</a:t>
            </a:r>
          </a:p>
          <a:p>
            <a:pPr>
              <a:buFont typeface="Arial" panose="020B0604020202020204" pitchFamily="34" charset="0"/>
              <a:buChar char="•"/>
            </a:pPr>
            <a:r>
              <a:rPr lang="en-US" dirty="0" smtClean="0">
                <a:latin typeface="Cordia New" pitchFamily="34" charset="-34"/>
                <a:cs typeface="Cordia New" pitchFamily="34" charset="-34"/>
              </a:rPr>
              <a:t>Legal framework </a:t>
            </a:r>
          </a:p>
          <a:p>
            <a:pPr>
              <a:buFont typeface="Arial" panose="020B0604020202020204" pitchFamily="34" charset="0"/>
              <a:buChar char="•"/>
            </a:pPr>
            <a:r>
              <a:rPr lang="en-US" dirty="0" smtClean="0">
                <a:latin typeface="Cordia New" pitchFamily="34" charset="-34"/>
                <a:cs typeface="Cordia New" pitchFamily="34" charset="-34"/>
              </a:rPr>
              <a:t>Government initiatives </a:t>
            </a:r>
          </a:p>
          <a:p>
            <a:pPr>
              <a:buFont typeface="Arial" panose="020B0604020202020204" pitchFamily="34" charset="0"/>
              <a:buChar char="•"/>
            </a:pPr>
            <a:r>
              <a:rPr lang="en-US" dirty="0">
                <a:latin typeface="Cordia New" pitchFamily="34" charset="-34"/>
                <a:cs typeface="Cordia New" pitchFamily="34" charset="-34"/>
              </a:rPr>
              <a:t>The political situation of a country affects its economic setting. The economic environment affects the business </a:t>
            </a:r>
            <a:r>
              <a:rPr lang="en-US" dirty="0" smtClean="0">
                <a:latin typeface="Cordia New" pitchFamily="34" charset="-34"/>
                <a:cs typeface="Cordia New" pitchFamily="34" charset="-34"/>
              </a:rPr>
              <a:t>performance. </a:t>
            </a:r>
          </a:p>
          <a:p>
            <a:pPr>
              <a:buFont typeface="Arial" panose="020B0604020202020204" pitchFamily="34" charset="0"/>
              <a:buChar char="•"/>
            </a:pPr>
            <a:r>
              <a:rPr lang="en-US" dirty="0">
                <a:latin typeface="Cordia New" pitchFamily="34" charset="-34"/>
                <a:cs typeface="Cordia New" pitchFamily="34" charset="-34"/>
              </a:rPr>
              <a:t>Lack of political stability in a country effects business operations.</a:t>
            </a:r>
            <a:endParaRPr lang="en-US" dirty="0" smtClean="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Political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en-US" dirty="0">
                <a:latin typeface="Cordia New" pitchFamily="34" charset="-34"/>
                <a:cs typeface="Cordia New" pitchFamily="34" charset="-34"/>
              </a:rPr>
              <a:t>Firms should track their political environment. Change in the political factors can affect business strategy because of the following reasons</a:t>
            </a:r>
            <a:r>
              <a:rPr lang="en-US" dirty="0" smtClean="0">
                <a:latin typeface="Cordia New" pitchFamily="34" charset="-34"/>
                <a:cs typeface="Cordia New" pitchFamily="34" charset="-34"/>
              </a:rPr>
              <a:t>:</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The stability of a political system can affect the appeal of a particular local market.</a:t>
            </a:r>
          </a:p>
          <a:p>
            <a:pPr>
              <a:buFont typeface="Arial" panose="020B0604020202020204" pitchFamily="34" charset="0"/>
              <a:buChar char="•"/>
            </a:pPr>
            <a:r>
              <a:rPr lang="en-US" dirty="0">
                <a:latin typeface="Cordia New" pitchFamily="34" charset="-34"/>
                <a:cs typeface="Cordia New" pitchFamily="34" charset="-34"/>
              </a:rPr>
              <a:t>Governments view business organizations as a critical vehicle for social reform.</a:t>
            </a:r>
          </a:p>
          <a:p>
            <a:pPr>
              <a:buFont typeface="Arial" panose="020B0604020202020204" pitchFamily="34" charset="0"/>
              <a:buChar char="•"/>
            </a:pPr>
            <a:r>
              <a:rPr lang="en-US" dirty="0">
                <a:latin typeface="Cordia New" pitchFamily="34" charset="-34"/>
                <a:cs typeface="Cordia New" pitchFamily="34" charset="-34"/>
              </a:rPr>
              <a:t>Governments pass legislation, which impacts the relationship between the firm and its customers, suppliers, and other companies.</a:t>
            </a:r>
          </a:p>
          <a:p>
            <a:pPr>
              <a:buFont typeface="Arial" panose="020B0604020202020204" pitchFamily="34" charset="0"/>
              <a:buChar char="•"/>
            </a:pPr>
            <a:r>
              <a:rPr lang="en-US" dirty="0">
                <a:latin typeface="Cordia New" pitchFamily="34" charset="-34"/>
                <a:cs typeface="Cordia New" pitchFamily="34" charset="-34"/>
              </a:rPr>
              <a:t>The government is liable for protecting the public interest.</a:t>
            </a:r>
          </a:p>
          <a:p>
            <a:pPr>
              <a:buFont typeface="Arial" panose="020B0604020202020204" pitchFamily="34" charset="0"/>
              <a:buChar char="•"/>
            </a:pPr>
            <a:r>
              <a:rPr lang="en-US" dirty="0">
                <a:latin typeface="Cordia New" pitchFamily="34" charset="-34"/>
                <a:cs typeface="Cordia New" pitchFamily="34" charset="-34"/>
              </a:rPr>
              <a:t>Government actions influence the economic environment.</a:t>
            </a:r>
          </a:p>
          <a:p>
            <a:pPr>
              <a:buFont typeface="Arial" panose="020B0604020202020204" pitchFamily="34" charset="0"/>
              <a:buChar char="•"/>
            </a:pPr>
            <a:r>
              <a:rPr lang="en-US" dirty="0">
                <a:latin typeface="Cordia New" pitchFamily="34" charset="-34"/>
                <a:cs typeface="Cordia New" pitchFamily="34" charset="-34"/>
              </a:rPr>
              <a:t>Government is a major consumer of goods and services.</a:t>
            </a:r>
            <a:endParaRPr lang="en-US" dirty="0" smtClean="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68656" y="5848352"/>
            <a:ext cx="8194344" cy="830997"/>
          </a:xfrm>
          <a:prstGeom prst="rect">
            <a:avLst/>
          </a:prstGeom>
          <a:solidFill>
            <a:srgbClr val="FFFF00"/>
          </a:solidFill>
        </p:spPr>
        <p:txBody>
          <a:bodyPr wrap="square" rtlCol="0">
            <a:spAutoFit/>
          </a:bodyPr>
          <a:lstStyle/>
          <a:p>
            <a:pPr algn="ctr"/>
            <a:r>
              <a:rPr lang="en-US" sz="2400" b="1" dirty="0">
                <a:latin typeface="Cordia New" pitchFamily="34" charset="-34"/>
                <a:cs typeface="Cordia New" pitchFamily="34" charset="-34"/>
              </a:rPr>
              <a:t>The political environment is perhaps among the least predictable elements in the business environment</a:t>
            </a:r>
          </a:p>
        </p:txBody>
      </p:sp>
    </p:spTree>
    <p:extLst>
      <p:ext uri="{BB962C8B-B14F-4D97-AF65-F5344CB8AC3E}">
        <p14:creationId xmlns:p14="http://schemas.microsoft.com/office/powerpoint/2010/main" val="32316235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Technological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 Technological </a:t>
            </a:r>
            <a:r>
              <a:rPr lang="en-US" dirty="0">
                <a:latin typeface="Cordia New" pitchFamily="34" charset="-34"/>
                <a:cs typeface="Cordia New" pitchFamily="34" charset="-34"/>
              </a:rPr>
              <a:t>forces impact everything from how a product is produced to how a customer uses it and may affect every function in an organization, including what products are developed, how marketing reaches consumers, and how sales are tracked and managed.</a:t>
            </a:r>
          </a:p>
          <a:p>
            <a:pPr marL="0" indent="0">
              <a:buNone/>
            </a:pPr>
            <a:r>
              <a:rPr lang="en-US" dirty="0" smtClean="0">
                <a:latin typeface="Cordia New" pitchFamily="34" charset="-34"/>
                <a:cs typeface="Cordia New" pitchFamily="34" charset="-34"/>
              </a:rPr>
              <a:t>- Technological </a:t>
            </a:r>
            <a:r>
              <a:rPr lang="en-US" dirty="0">
                <a:latin typeface="Cordia New" pitchFamily="34" charset="-34"/>
                <a:cs typeface="Cordia New" pitchFamily="34" charset="-34"/>
              </a:rPr>
              <a:t>innovations in processes can improve productivity and efficiencies that will reduce costs and improve profit margins. It can make a business more competitive. </a:t>
            </a:r>
            <a:endParaRPr lang="en-US" dirty="0" smtClean="0">
              <a:latin typeface="Cordia New" pitchFamily="34" charset="-34"/>
              <a:cs typeface="Cordia New" pitchFamily="34" charset="-34"/>
            </a:endParaRPr>
          </a:p>
          <a:p>
            <a:pPr marL="0" indent="0">
              <a:buNone/>
            </a:pPr>
            <a:r>
              <a:rPr lang="en-US" dirty="0" smtClean="0">
                <a:latin typeface="Cordia New" pitchFamily="34" charset="-34"/>
                <a:cs typeface="Cordia New" pitchFamily="34" charset="-34"/>
              </a:rPr>
              <a:t>- Innovation </a:t>
            </a:r>
            <a:r>
              <a:rPr lang="en-US" dirty="0">
                <a:latin typeface="Cordia New" pitchFamily="34" charset="-34"/>
                <a:cs typeface="Cordia New" pitchFamily="34" charset="-34"/>
              </a:rPr>
              <a:t>in technological processes can also make products possible that were otherwise impossible with older technology.</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Social-Cultural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The social factors shape who we are as people. Social factors include attitudes, values and lifestyles of people. Social factors influence the products people buy, the prices they are willing to pay for the products, the effectiveness of specific promotions, and how, where, and when people expect to purchase products.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Demographic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619250"/>
            <a:ext cx="8153400" cy="4495800"/>
          </a:xfrm>
        </p:spPr>
        <p:txBody>
          <a:bodyPr>
            <a:normAutofit/>
          </a:bodyPr>
          <a:lstStyle/>
          <a:p>
            <a:pPr marL="0" indent="0">
              <a:buNone/>
            </a:pPr>
            <a:r>
              <a:rPr lang="en-US" dirty="0">
                <a:latin typeface="Cordia New" pitchFamily="34" charset="-34"/>
                <a:cs typeface="Cordia New" pitchFamily="34" charset="-34"/>
              </a:rPr>
              <a:t>Demographics are various traits that can be used to determine product preferences or buying behaviors of consumers</a:t>
            </a:r>
            <a:r>
              <a:rPr lang="en-US" dirty="0" smtClean="0">
                <a:latin typeface="Cordia New" pitchFamily="34" charset="-34"/>
                <a:cs typeface="Cordia New" pitchFamily="34" charset="-34"/>
              </a:rPr>
              <a:t>.</a:t>
            </a:r>
          </a:p>
          <a:p>
            <a:pPr>
              <a:buFont typeface="Arial" panose="020B0604020202020204" pitchFamily="34" charset="0"/>
              <a:buChar char="•"/>
            </a:pPr>
            <a:r>
              <a:rPr lang="en-US" dirty="0" smtClean="0">
                <a:latin typeface="Cordia New" pitchFamily="34" charset="-34"/>
                <a:cs typeface="Cordia New" pitchFamily="34" charset="-34"/>
              </a:rPr>
              <a:t>Gender (Sex Distribution) </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 Level of education</a:t>
            </a:r>
          </a:p>
          <a:p>
            <a:pPr>
              <a:buFont typeface="Arial" panose="020B0604020202020204" pitchFamily="34" charset="0"/>
              <a:buChar char="•"/>
            </a:pPr>
            <a:r>
              <a:rPr lang="en-US" dirty="0">
                <a:latin typeface="Cordia New" pitchFamily="34" charset="-34"/>
                <a:cs typeface="Cordia New" pitchFamily="34" charset="-34"/>
              </a:rPr>
              <a:t> Geographic location, Immigration</a:t>
            </a:r>
          </a:p>
          <a:p>
            <a:pPr>
              <a:buFont typeface="Arial" panose="020B0604020202020204" pitchFamily="34" charset="0"/>
              <a:buChar char="•"/>
            </a:pPr>
            <a:r>
              <a:rPr lang="en-US" dirty="0">
                <a:latin typeface="Cordia New" pitchFamily="34" charset="-34"/>
                <a:cs typeface="Cordia New" pitchFamily="34" charset="-34"/>
              </a:rPr>
              <a:t> Income</a:t>
            </a:r>
          </a:p>
          <a:p>
            <a:pPr>
              <a:buFont typeface="Arial" panose="020B0604020202020204" pitchFamily="34" charset="0"/>
              <a:buChar char="•"/>
            </a:pPr>
            <a:r>
              <a:rPr lang="en-US" dirty="0">
                <a:latin typeface="Cordia New" pitchFamily="34" charset="-34"/>
                <a:cs typeface="Cordia New" pitchFamily="34" charset="-34"/>
              </a:rPr>
              <a:t> Family composition</a:t>
            </a:r>
          </a:p>
          <a:p>
            <a:pPr>
              <a:buFont typeface="Arial" panose="020B0604020202020204" pitchFamily="34" charset="0"/>
              <a:buChar char="•"/>
            </a:pPr>
            <a:r>
              <a:rPr lang="en-US" dirty="0">
                <a:latin typeface="Cordia New" pitchFamily="34" charset="-34"/>
                <a:cs typeface="Cordia New" pitchFamily="34" charset="-34"/>
              </a:rPr>
              <a:t> Age</a:t>
            </a: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Nature/ Environmental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Environmental issues relate to weather, natural disasters, climate change, pollution, </a:t>
            </a:r>
            <a:r>
              <a:rPr lang="en-US" dirty="0" smtClean="0">
                <a:latin typeface="Cordia New" pitchFamily="34" charset="-34"/>
                <a:cs typeface="Cordia New" pitchFamily="34" charset="-34"/>
              </a:rPr>
              <a:t>availability of natural resources and </a:t>
            </a:r>
            <a:r>
              <a:rPr lang="en-US" dirty="0">
                <a:latin typeface="Cordia New" pitchFamily="34" charset="-34"/>
                <a:cs typeface="Cordia New" pitchFamily="34" charset="-34"/>
              </a:rPr>
              <a:t>anything else that could impact business.</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PESTEL Analysis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www.24point0.com/wp/wp-content/uploads/2015/02/PESTLE-Analysis-Pharmaceutical-Industry.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8598" y="1011749"/>
            <a:ext cx="7235457" cy="584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PESTEL Analysis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PESTLE Analysis of Retail Indust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4226" y="995657"/>
            <a:ext cx="7255373" cy="5862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081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Industry Environment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97231" y="5410200"/>
            <a:ext cx="8168817" cy="1219200"/>
          </a:xfrm>
        </p:spPr>
        <p:txBody>
          <a:bodyPr>
            <a:normAutofit fontScale="77500" lnSpcReduction="20000"/>
          </a:bodyPr>
          <a:lstStyle/>
          <a:p>
            <a:pPr algn="ctr">
              <a:buNone/>
            </a:pPr>
            <a:r>
              <a:rPr lang="en-US" b="1" dirty="0"/>
              <a:t>The industry environment is composed of the following stakeholders, around which analysis is done. Namely: Competitors, Suppliers and Buyers</a:t>
            </a:r>
            <a:r>
              <a:rPr lang="en-US" b="1" dirty="0" smtClean="0"/>
              <a:t>. It defines the battle ground of business setting. </a:t>
            </a: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http://www.the-happy-manager.com/wp-content/uploads/businessindustyenvironmen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96599"/>
            <a:ext cx="8514826" cy="4143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2894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Analyzing Industry Environment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355890"/>
            <a:ext cx="6705600" cy="53746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38" y="438150"/>
            <a:ext cx="8467725" cy="598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Analyzing Industry Environment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1310327"/>
            <a:ext cx="5560695" cy="5497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smtClean="0">
                <a:solidFill>
                  <a:schemeClr val="tx1"/>
                </a:solidFill>
                <a:latin typeface="Cordia New" pitchFamily="34" charset="-34"/>
                <a:cs typeface="Cordia New" pitchFamily="34" charset="-34"/>
              </a:rPr>
              <a:t>Internal Environment </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dirty="0">
                <a:latin typeface="Cordia New" pitchFamily="34" charset="-34"/>
                <a:cs typeface="Cordia New" pitchFamily="34" charset="-34"/>
              </a:rPr>
              <a:t>The internal business environment comprises of factors within the company </a:t>
            </a:r>
            <a:r>
              <a:rPr lang="en-US" dirty="0" smtClean="0">
                <a:latin typeface="Cordia New" pitchFamily="34" charset="-34"/>
                <a:cs typeface="Cordia New" pitchFamily="34" charset="-34"/>
              </a:rPr>
              <a:t>which </a:t>
            </a:r>
            <a:r>
              <a:rPr lang="en-US" dirty="0">
                <a:latin typeface="Cordia New" pitchFamily="34" charset="-34"/>
                <a:cs typeface="Cordia New" pitchFamily="34" charset="-34"/>
              </a:rPr>
              <a:t>impact the success and approach of operations</a:t>
            </a:r>
            <a:r>
              <a:rPr lang="en-US" dirty="0" smtClean="0">
                <a:latin typeface="Cordia New" pitchFamily="34" charset="-34"/>
                <a:cs typeface="Cordia New" pitchFamily="34" charset="-34"/>
              </a:rPr>
              <a:t>.</a:t>
            </a:r>
          </a:p>
          <a:p>
            <a:pPr marL="0" indent="0">
              <a:buNone/>
            </a:pPr>
            <a:r>
              <a:rPr lang="en-US" dirty="0">
                <a:latin typeface="Cordia New" pitchFamily="34" charset="-34"/>
                <a:cs typeface="Cordia New" pitchFamily="34" charset="-34"/>
              </a:rPr>
              <a:t>Some examples of areas which are typically considered in internal factors are</a:t>
            </a:r>
            <a:r>
              <a:rPr lang="en-US" dirty="0" smtClean="0">
                <a:latin typeface="Cordia New" pitchFamily="34" charset="-34"/>
                <a:cs typeface="Cordia New" pitchFamily="34" charset="-34"/>
              </a:rPr>
              <a:t>:</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Financial resources like funding, investment opportunities and sources of income.</a:t>
            </a:r>
          </a:p>
          <a:p>
            <a:pPr>
              <a:buFont typeface="Arial" panose="020B0604020202020204" pitchFamily="34" charset="0"/>
              <a:buChar char="•"/>
            </a:pPr>
            <a:r>
              <a:rPr lang="en-US" dirty="0">
                <a:latin typeface="Cordia New" pitchFamily="34" charset="-34"/>
                <a:cs typeface="Cordia New" pitchFamily="34" charset="-34"/>
              </a:rPr>
              <a:t>Physical resources like company’s location, equipment, and facilities</a:t>
            </a:r>
          </a:p>
          <a:p>
            <a:pPr>
              <a:buFont typeface="Arial" panose="020B0604020202020204" pitchFamily="34" charset="0"/>
              <a:buChar char="•"/>
            </a:pPr>
            <a:r>
              <a:rPr lang="en-US" dirty="0">
                <a:latin typeface="Cordia New" pitchFamily="34" charset="-34"/>
                <a:cs typeface="Cordia New" pitchFamily="34" charset="-34"/>
              </a:rPr>
              <a:t>Human resources like employees, target audiences, and volunteers</a:t>
            </a:r>
          </a:p>
          <a:p>
            <a:pPr>
              <a:buFont typeface="Arial" panose="020B0604020202020204" pitchFamily="34" charset="0"/>
              <a:buChar char="•"/>
            </a:pPr>
            <a:r>
              <a:rPr lang="en-US" dirty="0">
                <a:latin typeface="Cordia New" pitchFamily="34" charset="-34"/>
                <a:cs typeface="Cordia New" pitchFamily="34" charset="-34"/>
              </a:rPr>
              <a:t>Access to natural resources, patents, copyrights, and trademarks</a:t>
            </a:r>
          </a:p>
          <a:p>
            <a:pPr>
              <a:buFont typeface="Arial" panose="020B0604020202020204" pitchFamily="34" charset="0"/>
              <a:buChar char="•"/>
            </a:pPr>
            <a:r>
              <a:rPr lang="en-US" dirty="0">
                <a:latin typeface="Cordia New" pitchFamily="34" charset="-34"/>
                <a:cs typeface="Cordia New" pitchFamily="34" charset="-34"/>
              </a:rPr>
              <a:t>Current processes like employee programs, software systems, and department hierarchies</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smtClean="0">
                <a:solidFill>
                  <a:schemeClr val="tx1"/>
                </a:solidFill>
                <a:latin typeface="Cordia New" pitchFamily="34" charset="-34"/>
                <a:cs typeface="Cordia New" pitchFamily="34" charset="-34"/>
              </a:rPr>
              <a:t>A model of competitive advantage </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http://1.bp.blogspot.com/-2TUIkocyqX0/Ty_uBmEowuI/AAAAAAAAAaA/EbisvTY6EXs/s1600/competitive+advantage+porter.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417803"/>
            <a:ext cx="7720013" cy="5222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0079" y="1741449"/>
            <a:ext cx="7112498" cy="4975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Method of External Environment Analysis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624012"/>
            <a:ext cx="7540257" cy="3708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Method of External Environment Analysis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752600"/>
            <a:ext cx="8153400" cy="4495800"/>
          </a:xfrm>
        </p:spPr>
        <p:txBody>
          <a:bodyPr>
            <a:normAutofit fontScale="92500" lnSpcReduction="20000"/>
          </a:bodyPr>
          <a:lstStyle/>
          <a:p>
            <a:pPr>
              <a:buNone/>
            </a:pPr>
            <a:r>
              <a:rPr lang="en-US" dirty="0">
                <a:latin typeface="Cordia New" pitchFamily="34" charset="-34"/>
                <a:cs typeface="Cordia New" pitchFamily="34" charset="-34"/>
              </a:rPr>
              <a:t>As a strategic leader you will need to maintain your knowledge of the industry environment, this can be achieved </a:t>
            </a:r>
            <a:r>
              <a:rPr lang="en-US" dirty="0" smtClean="0">
                <a:latin typeface="Cordia New" pitchFamily="34" charset="-34"/>
                <a:cs typeface="Cordia New" pitchFamily="34" charset="-34"/>
              </a:rPr>
              <a:t>through:</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Reading trade journals</a:t>
            </a:r>
          </a:p>
          <a:p>
            <a:pPr>
              <a:buFont typeface="Arial" panose="020B0604020202020204" pitchFamily="34" charset="0"/>
              <a:buChar char="•"/>
            </a:pPr>
            <a:r>
              <a:rPr lang="en-US" dirty="0">
                <a:latin typeface="Cordia New" pitchFamily="34" charset="-34"/>
                <a:cs typeface="Cordia New" pitchFamily="34" charset="-34"/>
              </a:rPr>
              <a:t>Attending trade shows</a:t>
            </a:r>
          </a:p>
          <a:p>
            <a:pPr>
              <a:buFont typeface="Arial" panose="020B0604020202020204" pitchFamily="34" charset="0"/>
              <a:buChar char="•"/>
            </a:pPr>
            <a:r>
              <a:rPr lang="en-US" dirty="0">
                <a:latin typeface="Cordia New" pitchFamily="34" charset="-34"/>
                <a:cs typeface="Cordia New" pitchFamily="34" charset="-34"/>
              </a:rPr>
              <a:t>Attending industry networking functions</a:t>
            </a:r>
          </a:p>
          <a:p>
            <a:pPr>
              <a:buFont typeface="Arial" panose="020B0604020202020204" pitchFamily="34" charset="0"/>
              <a:buChar char="•"/>
            </a:pPr>
            <a:r>
              <a:rPr lang="en-US" dirty="0">
                <a:latin typeface="Cordia New" pitchFamily="34" charset="-34"/>
                <a:cs typeface="Cordia New" pitchFamily="34" charset="-34"/>
              </a:rPr>
              <a:t>Open conversations with your</a:t>
            </a:r>
          </a:p>
          <a:p>
            <a:pPr marL="914400" indent="-914400">
              <a:buNone/>
            </a:pPr>
            <a:r>
              <a:rPr lang="en-US" dirty="0" smtClean="0">
                <a:latin typeface="Cordia New" pitchFamily="34" charset="-34"/>
                <a:cs typeface="Cordia New" pitchFamily="34" charset="-34"/>
              </a:rPr>
              <a:t>	Customers </a:t>
            </a:r>
            <a:r>
              <a:rPr lang="en-US" dirty="0">
                <a:latin typeface="Cordia New" pitchFamily="34" charset="-34"/>
                <a:cs typeface="Cordia New" pitchFamily="34" charset="-34"/>
              </a:rPr>
              <a:t>and their competitors</a:t>
            </a:r>
          </a:p>
          <a:p>
            <a:pPr marL="914400" indent="-914400">
              <a:buNone/>
            </a:pPr>
            <a:r>
              <a:rPr lang="en-US" dirty="0" smtClean="0">
                <a:latin typeface="Cordia New" pitchFamily="34" charset="-34"/>
                <a:cs typeface="Cordia New" pitchFamily="34" charset="-34"/>
              </a:rPr>
              <a:t>	Suppliers </a:t>
            </a:r>
            <a:r>
              <a:rPr lang="en-US" dirty="0">
                <a:latin typeface="Cordia New" pitchFamily="34" charset="-34"/>
                <a:cs typeface="Cordia New" pitchFamily="34" charset="-34"/>
              </a:rPr>
              <a:t>and their competitors</a:t>
            </a:r>
          </a:p>
          <a:p>
            <a:pPr marL="914400" indent="-914400">
              <a:buNone/>
            </a:pPr>
            <a:r>
              <a:rPr lang="en-US" dirty="0" smtClean="0">
                <a:latin typeface="Cordia New" pitchFamily="34" charset="-34"/>
                <a:cs typeface="Cordia New" pitchFamily="34" charset="-34"/>
              </a:rPr>
              <a:t>	Participation </a:t>
            </a:r>
            <a:r>
              <a:rPr lang="en-US" dirty="0">
                <a:latin typeface="Cordia New" pitchFamily="34" charset="-34"/>
                <a:cs typeface="Cordia New" pitchFamily="34" charset="-34"/>
              </a:rPr>
              <a:t>on industry boards</a:t>
            </a:r>
          </a:p>
          <a:p>
            <a:pPr marL="914400" indent="-914400">
              <a:buNone/>
            </a:pPr>
            <a:r>
              <a:rPr lang="en-US" dirty="0" smtClean="0">
                <a:latin typeface="Cordia New" pitchFamily="34" charset="-34"/>
                <a:cs typeface="Cordia New" pitchFamily="34" charset="-34"/>
              </a:rPr>
              <a:t>	Research </a:t>
            </a:r>
            <a:r>
              <a:rPr lang="en-US" dirty="0">
                <a:latin typeface="Cordia New" pitchFamily="34" charset="-34"/>
                <a:cs typeface="Cordia New" pitchFamily="34" charset="-34"/>
              </a:rPr>
              <a:t>on the internet</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89340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2667000"/>
            <a:ext cx="8153400" cy="2057400"/>
          </a:xfrm>
        </p:spPr>
        <p:txBody>
          <a:bodyPr>
            <a:normAutofit fontScale="70000" lnSpcReduction="20000"/>
          </a:bodyPr>
          <a:lstStyle/>
          <a:p>
            <a:pPr marL="0" indent="0" algn="ctr">
              <a:buNone/>
            </a:pPr>
            <a:r>
              <a:rPr lang="en-US" sz="5100" b="1" i="1" dirty="0">
                <a:solidFill>
                  <a:srgbClr val="002060"/>
                </a:solidFill>
                <a:latin typeface="CordiaUPC" pitchFamily="34" charset="-34"/>
                <a:cs typeface="CordiaUPC" pitchFamily="34" charset="-34"/>
              </a:rPr>
              <a:t>“ </a:t>
            </a:r>
            <a:r>
              <a:rPr lang="en-US" sz="5100" b="1" i="1" dirty="0">
                <a:latin typeface="CordiaUPC" pitchFamily="34" charset="-34"/>
                <a:cs typeface="CordiaUPC" pitchFamily="34" charset="-34"/>
              </a:rPr>
              <a:t>It’s not the strongest of the species that survives, nor the most intelligent, that survives. It is the one that is the most adaptable to change”</a:t>
            </a:r>
            <a:endParaRPr lang="en-US" sz="3400" b="1" dirty="0">
              <a:latin typeface="CordiaUPC" pitchFamily="34" charset="-34"/>
              <a:cs typeface="CordiaUPC" pitchFamily="34" charset="-34"/>
            </a:endParaRPr>
          </a:p>
          <a:p>
            <a:pPr algn="ctr">
              <a:buNone/>
            </a:pPr>
            <a:r>
              <a:rPr lang="en-US" sz="4600" b="1" dirty="0">
                <a:latin typeface="CordiaUPC" pitchFamily="34" charset="-34"/>
                <a:cs typeface="CordiaUPC" pitchFamily="34" charset="-34"/>
              </a:rPr>
              <a:t>				</a:t>
            </a:r>
            <a:r>
              <a:rPr lang="en-US" b="1" dirty="0">
                <a:latin typeface="CordiaUPC" pitchFamily="34" charset="-34"/>
                <a:cs typeface="CordiaUPC" pitchFamily="34" charset="-34"/>
              </a:rPr>
              <a:t>			</a:t>
            </a:r>
          </a:p>
          <a:p>
            <a:pPr>
              <a:buNone/>
            </a:pP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smtClean="0">
                <a:solidFill>
                  <a:schemeClr val="tx1"/>
                </a:solidFill>
                <a:latin typeface="Cordia New" pitchFamily="34" charset="-34"/>
                <a:cs typeface="Cordia New" pitchFamily="34" charset="-34"/>
              </a:rPr>
              <a:t>Responses </a:t>
            </a:r>
            <a:r>
              <a:rPr lang="de-DE" b="1" dirty="0" err="1" smtClean="0">
                <a:solidFill>
                  <a:schemeClr val="tx1"/>
                </a:solidFill>
                <a:latin typeface="Cordia New" pitchFamily="34" charset="-34"/>
                <a:cs typeface="Cordia New" pitchFamily="34" charset="-34"/>
              </a:rPr>
              <a:t>to</a:t>
            </a:r>
            <a:r>
              <a:rPr lang="de-DE" b="1" dirty="0" smtClean="0">
                <a:solidFill>
                  <a:schemeClr val="tx1"/>
                </a:solidFill>
                <a:latin typeface="Cordia New" pitchFamily="34" charset="-34"/>
                <a:cs typeface="Cordia New" pitchFamily="34" charset="-34"/>
              </a:rPr>
              <a:t> </a:t>
            </a:r>
            <a:r>
              <a:rPr lang="de-DE" b="1" dirty="0" err="1" smtClean="0">
                <a:solidFill>
                  <a:schemeClr val="tx1"/>
                </a:solidFill>
                <a:latin typeface="Cordia New" pitchFamily="34" charset="-34"/>
                <a:cs typeface="Cordia New" pitchFamily="34" charset="-34"/>
              </a:rPr>
              <a:t>the</a:t>
            </a:r>
            <a:r>
              <a:rPr lang="de-DE" b="1" dirty="0" smtClean="0">
                <a:solidFill>
                  <a:schemeClr val="tx1"/>
                </a:solidFill>
                <a:latin typeface="Cordia New" pitchFamily="34" charset="-34"/>
                <a:cs typeface="Cordia New" pitchFamily="34" charset="-34"/>
              </a:rPr>
              <a:t> </a:t>
            </a:r>
            <a:r>
              <a:rPr lang="de-DE" b="1" dirty="0" err="1" smtClean="0">
                <a:solidFill>
                  <a:schemeClr val="tx1"/>
                </a:solidFill>
                <a:latin typeface="Cordia New" pitchFamily="34" charset="-34"/>
                <a:cs typeface="Cordia New" pitchFamily="34" charset="-34"/>
              </a:rPr>
              <a:t>environment</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None/>
            </a:pPr>
            <a:r>
              <a:rPr lang="de-DE" dirty="0" smtClean="0">
                <a:latin typeface="Cordia New" pitchFamily="34" charset="-34"/>
                <a:cs typeface="Cordia New" pitchFamily="34" charset="-34"/>
              </a:rPr>
              <a:t>Adapting to the environment</a:t>
            </a:r>
          </a:p>
          <a:p>
            <a:pPr>
              <a:buFontTx/>
              <a:buChar char="-"/>
            </a:pPr>
            <a:r>
              <a:rPr lang="de-DE" dirty="0" err="1" smtClean="0">
                <a:latin typeface="Cordia New" pitchFamily="34" charset="-34"/>
                <a:cs typeface="Cordia New" pitchFamily="34" charset="-34"/>
              </a:rPr>
              <a:t>Decentralize</a:t>
            </a:r>
            <a:r>
              <a:rPr lang="de-DE" dirty="0" smtClean="0">
                <a:latin typeface="Cordia New" pitchFamily="34" charset="-34"/>
                <a:cs typeface="Cordia New" pitchFamily="34" charset="-34"/>
              </a:rPr>
              <a:t> </a:t>
            </a:r>
            <a:r>
              <a:rPr lang="de-DE" dirty="0" err="1" smtClean="0">
                <a:latin typeface="Cordia New" pitchFamily="34" charset="-34"/>
                <a:cs typeface="Cordia New" pitchFamily="34" charset="-34"/>
              </a:rPr>
              <a:t>decision</a:t>
            </a:r>
            <a:r>
              <a:rPr lang="de-DE" dirty="0" smtClean="0">
                <a:latin typeface="Cordia New" pitchFamily="34" charset="-34"/>
                <a:cs typeface="Cordia New" pitchFamily="34" charset="-34"/>
              </a:rPr>
              <a:t> </a:t>
            </a:r>
            <a:r>
              <a:rPr lang="de-DE" dirty="0" err="1" smtClean="0">
                <a:latin typeface="Cordia New" pitchFamily="34" charset="-34"/>
                <a:cs typeface="Cordia New" pitchFamily="34" charset="-34"/>
              </a:rPr>
              <a:t>making</a:t>
            </a:r>
            <a:r>
              <a:rPr lang="de-DE" dirty="0" smtClean="0">
                <a:latin typeface="Cordia New" pitchFamily="34" charset="-34"/>
                <a:cs typeface="Cordia New" pitchFamily="34" charset="-34"/>
              </a:rPr>
              <a:t> (</a:t>
            </a:r>
            <a:r>
              <a:rPr lang="de-DE" dirty="0" err="1" smtClean="0">
                <a:latin typeface="Cordia New" pitchFamily="34" charset="-34"/>
                <a:cs typeface="Cordia New" pitchFamily="34" charset="-34"/>
              </a:rPr>
              <a:t>empowerment</a:t>
            </a:r>
            <a:r>
              <a:rPr lang="de-DE" dirty="0" smtClean="0">
                <a:latin typeface="Cordia New" pitchFamily="34" charset="-34"/>
                <a:cs typeface="Cordia New" pitchFamily="34" charset="-34"/>
              </a:rPr>
              <a:t>)</a:t>
            </a:r>
          </a:p>
          <a:p>
            <a:pPr>
              <a:buFontTx/>
              <a:buChar char="-"/>
            </a:pPr>
            <a:r>
              <a:rPr lang="de-DE" dirty="0" smtClean="0">
                <a:latin typeface="Cordia New" pitchFamily="34" charset="-34"/>
                <a:cs typeface="Cordia New" pitchFamily="34" charset="-34"/>
              </a:rPr>
              <a:t>buffering, smoothing, rationing, flexible process (mass customization)</a:t>
            </a:r>
          </a:p>
          <a:p>
            <a:pPr>
              <a:buNone/>
            </a:pPr>
            <a:r>
              <a:rPr lang="de-DE" dirty="0" smtClean="0">
                <a:latin typeface="Cordia New" pitchFamily="34" charset="-34"/>
                <a:cs typeface="Cordia New" pitchFamily="34" charset="-34"/>
              </a:rPr>
              <a:t>Changing the environment</a:t>
            </a:r>
          </a:p>
          <a:p>
            <a:pPr>
              <a:buFontTx/>
              <a:buChar char="-"/>
            </a:pPr>
            <a:r>
              <a:rPr lang="de-DE" dirty="0" smtClean="0">
                <a:latin typeface="Cordia New" pitchFamily="34" charset="-34"/>
                <a:cs typeface="Cordia New" pitchFamily="34" charset="-34"/>
              </a:rPr>
              <a:t>Domain selection: entering the new market using existing expertise</a:t>
            </a:r>
          </a:p>
          <a:p>
            <a:pPr>
              <a:buFontTx/>
              <a:buChar char="-"/>
            </a:pPr>
            <a:r>
              <a:rPr lang="de-DE" dirty="0" smtClean="0">
                <a:latin typeface="Cordia New" pitchFamily="34" charset="-34"/>
                <a:cs typeface="Cordia New" pitchFamily="34" charset="-34"/>
              </a:rPr>
              <a:t>Diversification: entering the new or existing market with new products </a:t>
            </a:r>
          </a:p>
          <a:p>
            <a:pPr>
              <a:buNone/>
            </a:pPr>
            <a:r>
              <a:rPr lang="de-DE" dirty="0" smtClean="0">
                <a:latin typeface="Cordia New" pitchFamily="34" charset="-34"/>
                <a:cs typeface="Cordia New" pitchFamily="34" charset="-34"/>
              </a:rPr>
              <a:t>Influencing</a:t>
            </a:r>
          </a:p>
          <a:p>
            <a:pPr marL="223838" indent="-223838">
              <a:buNone/>
            </a:pPr>
            <a:r>
              <a:rPr lang="de-DE" dirty="0" smtClean="0">
                <a:latin typeface="Cordia New" pitchFamily="34" charset="-34"/>
                <a:cs typeface="Cordia New" pitchFamily="34" charset="-34"/>
              </a:rPr>
              <a:t> - public relation, advertising, building alliances, </a:t>
            </a:r>
            <a:r>
              <a:rPr lang="en-US" dirty="0" smtClean="0">
                <a:latin typeface="Cordia New" pitchFamily="34" charset="-34"/>
                <a:cs typeface="Cordia New" pitchFamily="34" charset="-34"/>
              </a:rPr>
              <a:t>co-opting, contracting, trade association, legal action, political action </a:t>
            </a:r>
            <a:endParaRPr lang="de-DE" dirty="0" smtClean="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65016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b="1" dirty="0">
                <a:latin typeface="Cordia New" pitchFamily="34" charset="-34"/>
                <a:cs typeface="Cordia New" pitchFamily="34" charset="-34"/>
              </a:rPr>
              <a:t>8 Mega </a:t>
            </a:r>
            <a:r>
              <a:rPr lang="en-US" b="1" dirty="0" smtClean="0">
                <a:latin typeface="Cordia New" pitchFamily="34" charset="-34"/>
                <a:cs typeface="Cordia New" pitchFamily="34" charset="-34"/>
              </a:rPr>
              <a:t>Trends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676400"/>
            <a:ext cx="8153400" cy="4800600"/>
          </a:xfrm>
        </p:spPr>
        <p:txBody>
          <a:bodyPr>
            <a:normAutofit/>
          </a:bodyPr>
          <a:lstStyle/>
          <a:p>
            <a:pPr>
              <a:buNone/>
            </a:pPr>
            <a:r>
              <a:rPr lang="en-US" dirty="0" smtClean="0">
                <a:latin typeface="Cordia New" pitchFamily="34" charset="-34"/>
                <a:cs typeface="Cordia New" pitchFamily="34" charset="-34"/>
              </a:rPr>
              <a:t>1</a:t>
            </a:r>
            <a:r>
              <a:rPr lang="en-US" dirty="0">
                <a:latin typeface="Cordia New" pitchFamily="34" charset="-34"/>
                <a:cs typeface="Cordia New" pitchFamily="34" charset="-34"/>
              </a:rPr>
              <a:t>. Connectivity: Everything. All the time. Anywhere.</a:t>
            </a:r>
          </a:p>
          <a:p>
            <a:pPr>
              <a:buNone/>
            </a:pPr>
            <a:r>
              <a:rPr lang="en-US" dirty="0">
                <a:latin typeface="Cordia New" pitchFamily="34" charset="-34"/>
                <a:cs typeface="Cordia New" pitchFamily="34" charset="-34"/>
              </a:rPr>
              <a:t>2. Digital </a:t>
            </a:r>
            <a:r>
              <a:rPr lang="en-US" dirty="0" smtClean="0">
                <a:latin typeface="Cordia New" pitchFamily="34" charset="-34"/>
                <a:cs typeface="Cordia New" pitchFamily="34" charset="-34"/>
              </a:rPr>
              <a:t>Age: Power of ONLINE</a:t>
            </a:r>
            <a:endParaRPr lang="en-US" dirty="0">
              <a:latin typeface="Cordia New" pitchFamily="34" charset="-34"/>
              <a:cs typeface="Cordia New" pitchFamily="34" charset="-34"/>
            </a:endParaRPr>
          </a:p>
          <a:p>
            <a:pPr>
              <a:buNone/>
            </a:pPr>
            <a:r>
              <a:rPr lang="en-US" dirty="0">
                <a:latin typeface="Cordia New" pitchFamily="34" charset="-34"/>
                <a:cs typeface="Cordia New" pitchFamily="34" charset="-34"/>
              </a:rPr>
              <a:t>3. Aging Society:  </a:t>
            </a:r>
            <a:r>
              <a:rPr lang="en-US" dirty="0" smtClean="0">
                <a:latin typeface="Cordia New" pitchFamily="34" charset="-34"/>
                <a:cs typeface="Cordia New" pitchFamily="34" charset="-34"/>
              </a:rPr>
              <a:t>The </a:t>
            </a:r>
            <a:r>
              <a:rPr lang="en-US" dirty="0">
                <a:latin typeface="Cordia New" pitchFamily="34" charset="-34"/>
                <a:cs typeface="Cordia New" pitchFamily="34" charset="-34"/>
              </a:rPr>
              <a:t>median age </a:t>
            </a:r>
            <a:r>
              <a:rPr lang="en-US" dirty="0" smtClean="0">
                <a:latin typeface="Cordia New" pitchFamily="34" charset="-34"/>
                <a:cs typeface="Cordia New" pitchFamily="34" charset="-34"/>
              </a:rPr>
              <a:t>rises </a:t>
            </a:r>
            <a:r>
              <a:rPr lang="en-US" dirty="0">
                <a:latin typeface="Cordia New" pitchFamily="34" charset="-34"/>
                <a:cs typeface="Cordia New" pitchFamily="34" charset="-34"/>
              </a:rPr>
              <a:t>due to rising life expectancy and/or declining fertility rates</a:t>
            </a:r>
          </a:p>
          <a:p>
            <a:pPr>
              <a:buNone/>
            </a:pPr>
            <a:r>
              <a:rPr lang="en-US" dirty="0">
                <a:latin typeface="Cordia New" pitchFamily="34" charset="-34"/>
                <a:cs typeface="Cordia New" pitchFamily="34" charset="-34"/>
              </a:rPr>
              <a:t>4. </a:t>
            </a:r>
            <a:r>
              <a:rPr lang="en-US" dirty="0" smtClean="0">
                <a:latin typeface="Cordia New" pitchFamily="34" charset="-34"/>
                <a:cs typeface="Cordia New" pitchFamily="34" charset="-34"/>
              </a:rPr>
              <a:t>Urbanization</a:t>
            </a:r>
            <a:r>
              <a:rPr lang="en-US" dirty="0">
                <a:latin typeface="Cordia New" pitchFamily="34" charset="-34"/>
                <a:cs typeface="Cordia New" pitchFamily="34" charset="-34"/>
              </a:rPr>
              <a:t>: P</a:t>
            </a:r>
            <a:r>
              <a:rPr lang="en-US" dirty="0" smtClean="0">
                <a:latin typeface="Cordia New" pitchFamily="34" charset="-34"/>
                <a:cs typeface="Cordia New" pitchFamily="34" charset="-34"/>
              </a:rPr>
              <a:t>opulation </a:t>
            </a:r>
            <a:r>
              <a:rPr lang="en-US" dirty="0">
                <a:latin typeface="Cordia New" pitchFamily="34" charset="-34"/>
                <a:cs typeface="Cordia New" pitchFamily="34" charset="-34"/>
              </a:rPr>
              <a:t>shift from rural to urban areas</a:t>
            </a:r>
          </a:p>
          <a:p>
            <a:pPr>
              <a:buNone/>
            </a:pPr>
            <a:r>
              <a:rPr lang="en-US" dirty="0">
                <a:latin typeface="Cordia New" pitchFamily="34" charset="-34"/>
                <a:cs typeface="Cordia New" pitchFamily="34" charset="-34"/>
              </a:rPr>
              <a:t>5. New </a:t>
            </a:r>
            <a:r>
              <a:rPr lang="en-US" dirty="0" smtClean="0">
                <a:latin typeface="Cordia New" pitchFamily="34" charset="-34"/>
                <a:cs typeface="Cordia New" pitchFamily="34" charset="-34"/>
              </a:rPr>
              <a:t>Generation: </a:t>
            </a:r>
            <a:r>
              <a:rPr lang="en-US" dirty="0">
                <a:latin typeface="Cordia New" pitchFamily="34" charset="-34"/>
                <a:cs typeface="Cordia New" pitchFamily="34" charset="-34"/>
              </a:rPr>
              <a:t>Digital Teens (BORN BETWEEN 1995 – 2002)</a:t>
            </a:r>
          </a:p>
          <a:p>
            <a:pPr>
              <a:buNone/>
            </a:pPr>
            <a:r>
              <a:rPr lang="en-US" dirty="0">
                <a:latin typeface="Cordia New" pitchFamily="34" charset="-34"/>
                <a:cs typeface="Cordia New" pitchFamily="34" charset="-34"/>
              </a:rPr>
              <a:t>6</a:t>
            </a:r>
            <a:r>
              <a:rPr lang="en-US" dirty="0" smtClean="0">
                <a:latin typeface="Cordia New" pitchFamily="34" charset="-34"/>
                <a:cs typeface="Cordia New" pitchFamily="34" charset="-34"/>
              </a:rPr>
              <a:t>. </a:t>
            </a:r>
            <a:r>
              <a:rPr lang="en-US" dirty="0">
                <a:latin typeface="Cordia New" pitchFamily="34" charset="-34"/>
                <a:cs typeface="Cordia New" pitchFamily="34" charset="-34"/>
              </a:rPr>
              <a:t>Global Knowledge Society: </a:t>
            </a:r>
            <a:r>
              <a:rPr lang="en-US" dirty="0" smtClean="0">
                <a:latin typeface="Cordia New" pitchFamily="34" charset="-34"/>
                <a:cs typeface="Cordia New" pitchFamily="34" charset="-34"/>
              </a:rPr>
              <a:t>Borderless learning</a:t>
            </a:r>
            <a:endParaRPr lang="en-US" dirty="0">
              <a:latin typeface="Cordia New" pitchFamily="34" charset="-34"/>
              <a:cs typeface="Cordia New" pitchFamily="34" charset="-34"/>
            </a:endParaRPr>
          </a:p>
          <a:p>
            <a:pPr>
              <a:buNone/>
            </a:pPr>
            <a:r>
              <a:rPr lang="en-US" dirty="0" smtClean="0">
                <a:latin typeface="Cordia New" pitchFamily="34" charset="-34"/>
                <a:cs typeface="Cordia New" pitchFamily="34" charset="-34"/>
              </a:rPr>
              <a:t>7. </a:t>
            </a:r>
            <a:r>
              <a:rPr lang="en-US" dirty="0" err="1">
                <a:latin typeface="Cordia New" pitchFamily="34" charset="-34"/>
                <a:cs typeface="Cordia New" pitchFamily="34" charset="-34"/>
              </a:rPr>
              <a:t>Womenomics</a:t>
            </a:r>
            <a:r>
              <a:rPr lang="en-US" dirty="0">
                <a:latin typeface="Cordia New" pitchFamily="34" charset="-34"/>
                <a:cs typeface="Cordia New" pitchFamily="34" charset="-34"/>
              </a:rPr>
              <a:t> (</a:t>
            </a:r>
            <a:r>
              <a:rPr lang="en-US" dirty="0" err="1">
                <a:latin typeface="Cordia New" pitchFamily="34" charset="-34"/>
                <a:cs typeface="Cordia New" pitchFamily="34" charset="-34"/>
              </a:rPr>
              <a:t>Sheconomy</a:t>
            </a:r>
            <a:r>
              <a:rPr lang="en-US" dirty="0">
                <a:latin typeface="Cordia New" pitchFamily="34" charset="-34"/>
                <a:cs typeface="Cordia New" pitchFamily="34" charset="-34"/>
              </a:rPr>
              <a:t>): W</a:t>
            </a:r>
            <a:r>
              <a:rPr lang="en-US" dirty="0" smtClean="0">
                <a:latin typeface="Cordia New" pitchFamily="34" charset="-34"/>
                <a:cs typeface="Cordia New" pitchFamily="34" charset="-34"/>
              </a:rPr>
              <a:t>omen’s </a:t>
            </a:r>
            <a:r>
              <a:rPr lang="en-US" dirty="0">
                <a:latin typeface="Cordia New" pitchFamily="34" charset="-34"/>
                <a:cs typeface="Cordia New" pitchFamily="34" charset="-34"/>
              </a:rPr>
              <a:t>pay will overtake </a:t>
            </a:r>
            <a:r>
              <a:rPr lang="en-US" dirty="0" smtClean="0">
                <a:latin typeface="Cordia New" pitchFamily="34" charset="-34"/>
                <a:cs typeface="Cordia New" pitchFamily="34" charset="-34"/>
              </a:rPr>
              <a:t>men’s</a:t>
            </a:r>
          </a:p>
          <a:p>
            <a:pPr>
              <a:buNone/>
            </a:pPr>
            <a:r>
              <a:rPr lang="en-US" dirty="0" smtClean="0">
                <a:latin typeface="Cordia New" pitchFamily="34" charset="-34"/>
                <a:cs typeface="Cordia New" pitchFamily="34" charset="-34"/>
              </a:rPr>
              <a:t>8. World friendly</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10282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fontScale="90000"/>
          </a:bodyPr>
          <a:lstStyle/>
          <a:p>
            <a:r>
              <a:rPr lang="en-US" dirty="0">
                <a:solidFill>
                  <a:schemeClr val="tx1"/>
                </a:solidFill>
                <a:latin typeface="Cordia New" pitchFamily="34" charset="-34"/>
                <a:cs typeface="Cordia New" pitchFamily="34" charset="-34"/>
              </a:rPr>
              <a:t>Sharing Economy </a:t>
            </a:r>
            <a:r>
              <a:rPr lang="en-US" dirty="0" smtClean="0">
                <a:solidFill>
                  <a:schemeClr val="tx1"/>
                </a:solidFill>
                <a:latin typeface="Cordia New" pitchFamily="34" charset="-34"/>
                <a:cs typeface="Cordia New" pitchFamily="34" charset="-34"/>
              </a:rPr>
              <a:t/>
            </a:r>
            <a:br>
              <a:rPr lang="en-US" dirty="0" smtClean="0">
                <a:solidFill>
                  <a:schemeClr val="tx1"/>
                </a:solidFill>
                <a:latin typeface="Cordia New" pitchFamily="34" charset="-34"/>
                <a:cs typeface="Cordia New" pitchFamily="34" charset="-34"/>
              </a:rPr>
            </a:br>
            <a:r>
              <a:rPr lang="en-US" dirty="0" smtClean="0">
                <a:solidFill>
                  <a:schemeClr val="tx1"/>
                </a:solidFill>
                <a:latin typeface="Cordia New" pitchFamily="34" charset="-34"/>
                <a:cs typeface="Cordia New" pitchFamily="34" charset="-34"/>
              </a:rPr>
              <a:t>(</a:t>
            </a:r>
            <a:r>
              <a:rPr lang="en-US" dirty="0" err="1" smtClean="0">
                <a:solidFill>
                  <a:schemeClr val="tx1"/>
                </a:solidFill>
                <a:latin typeface="Cordia New" pitchFamily="34" charset="-34"/>
                <a:cs typeface="Cordia New" pitchFamily="34" charset="-34"/>
              </a:rPr>
              <a:t>Shareconomy</a:t>
            </a:r>
            <a:r>
              <a:rPr lang="en-US" dirty="0" smtClean="0">
                <a:solidFill>
                  <a:schemeClr val="tx1"/>
                </a:solidFill>
                <a:latin typeface="Cordia New" pitchFamily="34" charset="-34"/>
                <a:cs typeface="Cordia New" pitchFamily="34" charset="-34"/>
              </a:rPr>
              <a:t> </a:t>
            </a:r>
            <a:r>
              <a:rPr lang="en-US" dirty="0">
                <a:solidFill>
                  <a:schemeClr val="tx1"/>
                </a:solidFill>
                <a:latin typeface="Cordia New" pitchFamily="34" charset="-34"/>
                <a:cs typeface="Cordia New" pitchFamily="34" charset="-34"/>
              </a:rPr>
              <a:t>or collaborative consumption)</a:t>
            </a:r>
          </a:p>
        </p:txBody>
      </p:sp>
      <p:sp>
        <p:nvSpPr>
          <p:cNvPr id="3" name="Inhaltsplatzhalter 2"/>
          <p:cNvSpPr>
            <a:spLocks noGrp="1"/>
          </p:cNvSpPr>
          <p:nvPr>
            <p:ph sz="quarter" idx="1"/>
          </p:nvPr>
        </p:nvSpPr>
        <p:spPr>
          <a:xfrm>
            <a:off x="587706" y="1828800"/>
            <a:ext cx="8153400" cy="4191000"/>
          </a:xfrm>
        </p:spPr>
        <p:txBody>
          <a:bodyPr>
            <a:normAutofit/>
          </a:bodyPr>
          <a:lstStyle/>
          <a:p>
            <a:pPr>
              <a:buFont typeface="Arial" panose="020B0604020202020204" pitchFamily="34" charset="0"/>
              <a:buChar char="•"/>
            </a:pPr>
            <a:r>
              <a:rPr lang="en-US" b="1" dirty="0">
                <a:latin typeface="Cordia New" pitchFamily="34" charset="-34"/>
                <a:cs typeface="Cordia New" pitchFamily="34" charset="-34"/>
              </a:rPr>
              <a:t> </a:t>
            </a:r>
            <a:r>
              <a:rPr lang="en-US" dirty="0">
                <a:latin typeface="Cordia New" pitchFamily="34" charset="-34"/>
                <a:cs typeface="Cordia New" pitchFamily="34" charset="-34"/>
              </a:rPr>
              <a:t>refers to peer-to-peer-based sharing of access to goods and services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thumbs.dreamstime.com/z/sharing-economy-infographics-set-demonstrating-collaborative-consumption-trend-4424398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800" y="2586037"/>
            <a:ext cx="3688026" cy="39433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collaborativefinance.org/wp-content/uploads/2012/05/sharing-logo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200400"/>
            <a:ext cx="4631056"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3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dirty="0">
                <a:solidFill>
                  <a:schemeClr val="tx1"/>
                </a:solidFill>
                <a:latin typeface="Cordia New" pitchFamily="34" charset="-34"/>
                <a:cs typeface="Cordia New" pitchFamily="34" charset="-34"/>
              </a:rPr>
              <a:t>Sharing Economy </a:t>
            </a:r>
            <a:endParaRPr lang="en-US" dirty="0">
              <a:solidFill>
                <a:srgbClr val="FF0000"/>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828800"/>
            <a:ext cx="8153400" cy="4191000"/>
          </a:xfrm>
        </p:spPr>
        <p:txBody>
          <a:bodyPr>
            <a:normAutofit/>
          </a:bodyPr>
          <a:lstStyle/>
          <a:p>
            <a:pPr>
              <a:buNone/>
            </a:pP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 y="1365415"/>
            <a:ext cx="7391400" cy="5210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933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828800"/>
            <a:ext cx="8153400" cy="4191000"/>
          </a:xfrm>
        </p:spPr>
        <p:txBody>
          <a:bodyPr>
            <a:normAutofit/>
          </a:bodyPr>
          <a:lstStyle/>
          <a:p>
            <a:pPr>
              <a:buNone/>
            </a:pP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652" y="914400"/>
            <a:ext cx="7448550" cy="5686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68164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dirty="0" smtClean="0">
                <a:solidFill>
                  <a:schemeClr val="tx1"/>
                </a:solidFill>
                <a:latin typeface="Cordia New" pitchFamily="34" charset="-34"/>
                <a:cs typeface="Cordia New" pitchFamily="34" charset="-34"/>
              </a:rPr>
              <a:t>Gig Economy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828800"/>
            <a:ext cx="8153400" cy="4191000"/>
          </a:xfrm>
        </p:spPr>
        <p:txBody>
          <a:bodyPr>
            <a:normAutofit/>
          </a:bodyPr>
          <a:lstStyle/>
          <a:p>
            <a:pPr marL="0" indent="0">
              <a:buNone/>
            </a:pPr>
            <a:r>
              <a:rPr lang="en-US" dirty="0">
                <a:latin typeface="Cordia New" panose="020B0304020202020204" pitchFamily="34" charset="-34"/>
                <a:cs typeface="Cordia New" panose="020B0304020202020204" pitchFamily="34" charset="-34"/>
              </a:rPr>
              <a:t>A </a:t>
            </a:r>
            <a:r>
              <a:rPr lang="en-US" b="1" dirty="0">
                <a:latin typeface="Cordia New" panose="020B0304020202020204" pitchFamily="34" charset="-34"/>
                <a:cs typeface="Cordia New" panose="020B0304020202020204" pitchFamily="34" charset="-34"/>
              </a:rPr>
              <a:t>gig economy</a:t>
            </a:r>
            <a:r>
              <a:rPr lang="en-US" dirty="0">
                <a:latin typeface="Cordia New" panose="020B0304020202020204" pitchFamily="34" charset="-34"/>
                <a:cs typeface="Cordia New" panose="020B0304020202020204" pitchFamily="34" charset="-34"/>
              </a:rPr>
              <a:t> is an environment in which temporary positions are common and organizations contract with independent workers for short-term engagements.</a:t>
            </a: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080" y="3810000"/>
            <a:ext cx="8544790" cy="2004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8786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dirty="0" smtClean="0">
                <a:solidFill>
                  <a:schemeClr val="tx1"/>
                </a:solidFill>
                <a:latin typeface="Cordia New" pitchFamily="34" charset="-34"/>
                <a:cs typeface="Cordia New" pitchFamily="34" charset="-34"/>
              </a:rPr>
              <a:t>Gig </a:t>
            </a:r>
            <a:r>
              <a:rPr lang="en-US" dirty="0">
                <a:solidFill>
                  <a:schemeClr val="tx1"/>
                </a:solidFill>
                <a:latin typeface="Cordia New" pitchFamily="34" charset="-34"/>
                <a:cs typeface="Cordia New" pitchFamily="34" charset="-34"/>
              </a:rPr>
              <a:t>Economy </a:t>
            </a:r>
            <a:endParaRPr lang="en-US" dirty="0">
              <a:solidFill>
                <a:srgbClr val="FF0000"/>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828800"/>
            <a:ext cx="8153400" cy="4191000"/>
          </a:xfrm>
        </p:spPr>
        <p:txBody>
          <a:bodyPr>
            <a:normAutofit/>
          </a:bodyPr>
          <a:lstStyle/>
          <a:p>
            <a:pPr>
              <a:buNone/>
            </a:pP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http://images.rigzone.com/images/home/article/img_13850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3752" y="1828800"/>
            <a:ext cx="7315200" cy="4389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32140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dirty="0" smtClean="0">
                <a:solidFill>
                  <a:schemeClr val="tx1"/>
                </a:solidFill>
                <a:latin typeface="Cordia New" pitchFamily="34" charset="-34"/>
                <a:cs typeface="Cordia New" pitchFamily="34" charset="-34"/>
              </a:rPr>
              <a:t>Gig </a:t>
            </a:r>
            <a:r>
              <a:rPr lang="en-US" dirty="0">
                <a:solidFill>
                  <a:schemeClr val="tx1"/>
                </a:solidFill>
                <a:latin typeface="Cordia New" pitchFamily="34" charset="-34"/>
                <a:cs typeface="Cordia New" pitchFamily="34" charset="-34"/>
              </a:rPr>
              <a:t>Economy </a:t>
            </a:r>
            <a:endParaRPr lang="en-US" dirty="0">
              <a:solidFill>
                <a:srgbClr val="FF0000"/>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828800"/>
            <a:ext cx="8153400" cy="4191000"/>
          </a:xfrm>
        </p:spPr>
        <p:txBody>
          <a:bodyPr>
            <a:normAutofit/>
          </a:bodyPr>
          <a:lstStyle/>
          <a:p>
            <a:pPr>
              <a:buNone/>
            </a:pP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http://www.capitalnewyork.com/sites/default/files/imagecache/big_article_pic/a%20-%20Plouffe_0.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180" y="1571625"/>
            <a:ext cx="4437657" cy="253580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etcentric.org/wp-content/uploads/2015/09/Amazon_Flex_Deliveri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655" y="4229100"/>
            <a:ext cx="4674098" cy="244659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lonelybrand.com/blog/wp-content/uploads/2012/10/Screen-Shot-2012-10-04-at-10.23.47-AM.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9362" y="2438400"/>
            <a:ext cx="3523141" cy="2776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78486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BRICS to MINTs</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bwMode="auto">
          <a:xfrm>
            <a:off x="1106959" y="1676400"/>
            <a:ext cx="7114232"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907897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p:txBody>
          <a:bodyPr/>
          <a:lstStyle/>
          <a:p>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263" y="438150"/>
            <a:ext cx="8753475" cy="598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85918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p:txBody>
          <a:bodyPr/>
          <a:lstStyle/>
          <a:p>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363" y="1157288"/>
            <a:ext cx="8677275" cy="4543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47423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p:txBody>
          <a:bodyPr/>
          <a:lstStyle/>
          <a:p>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088" y="523875"/>
            <a:ext cx="8505825" cy="581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37379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1079</TotalTime>
  <Words>1091</Words>
  <Application>Microsoft Office PowerPoint</Application>
  <PresentationFormat>On-screen Show (4:3)</PresentationFormat>
  <Paragraphs>187</Paragraphs>
  <Slides>35</Slides>
  <Notes>34</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Galathea</vt:lpstr>
      <vt:lpstr>PowerPoint Presentation</vt:lpstr>
      <vt:lpstr>PowerPoint Presentation</vt:lpstr>
      <vt:lpstr>PowerPoint Presentation</vt:lpstr>
      <vt:lpstr>PowerPoint Presentation</vt:lpstr>
      <vt:lpstr>Economic Forces </vt:lpstr>
      <vt:lpstr>Political Forces </vt:lpstr>
      <vt:lpstr>Political Forces </vt:lpstr>
      <vt:lpstr>Technological Forces </vt:lpstr>
      <vt:lpstr>Social-Cultural Forces </vt:lpstr>
      <vt:lpstr>Demographic Forces  </vt:lpstr>
      <vt:lpstr>Nature/ Environmental Forces </vt:lpstr>
      <vt:lpstr>PESTEL Analysis </vt:lpstr>
      <vt:lpstr>PESTEL Analysis </vt:lpstr>
      <vt:lpstr>Industry Environment </vt:lpstr>
      <vt:lpstr>Analyzing Industry Environment </vt:lpstr>
      <vt:lpstr>PowerPoint Presentation</vt:lpstr>
      <vt:lpstr>Analyzing Industry Environment </vt:lpstr>
      <vt:lpstr>Internal Environment </vt:lpstr>
      <vt:lpstr>A model of competitive advantage </vt:lpstr>
      <vt:lpstr>PowerPoint Presentation</vt:lpstr>
      <vt:lpstr>Method of External Environment Analysis</vt:lpstr>
      <vt:lpstr>Method of External Environment Analysis</vt:lpstr>
      <vt:lpstr>PowerPoint Presentation</vt:lpstr>
      <vt:lpstr>Responses to the environment</vt:lpstr>
      <vt:lpstr>8 Mega Trends</vt:lpstr>
      <vt:lpstr>Sharing Economy  (Shareconomy or collaborative consumption)</vt:lpstr>
      <vt:lpstr>Sharing Economy </vt:lpstr>
      <vt:lpstr>PowerPoint Presentation</vt:lpstr>
      <vt:lpstr>Gig Economy</vt:lpstr>
      <vt:lpstr>Gig Economy </vt:lpstr>
      <vt:lpstr>Gig Economy </vt:lpstr>
      <vt:lpstr>BRICS to MINTs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105</cp:revision>
  <dcterms:created xsi:type="dcterms:W3CDTF">2011-03-03T05:26:32Z</dcterms:created>
  <dcterms:modified xsi:type="dcterms:W3CDTF">2016-01-31T09:36:01Z</dcterms:modified>
</cp:coreProperties>
</file>