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15" d="100"/>
          <a:sy n="115" d="100"/>
        </p:scale>
        <p:origin x="-2064"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64BD90E-025C-E645-97C5-8111989F441D}" type="datetimeFigureOut">
              <a:rPr lang="en-US" smtClean="0"/>
              <a:t>11/28/16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9E422B-A7E9-384E-B083-8E68FD18B285}" type="slidenum">
              <a:rPr lang="en-US" smtClean="0"/>
              <a:t>‹#›</a:t>
            </a:fld>
            <a:endParaRPr lang="en-US"/>
          </a:p>
        </p:txBody>
      </p:sp>
    </p:spTree>
    <p:extLst>
      <p:ext uri="{BB962C8B-B14F-4D97-AF65-F5344CB8AC3E}">
        <p14:creationId xmlns:p14="http://schemas.microsoft.com/office/powerpoint/2010/main" val="8425072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4BD90E-025C-E645-97C5-8111989F441D}" type="datetimeFigureOut">
              <a:rPr lang="en-US" smtClean="0"/>
              <a:t>11/28/16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9E422B-A7E9-384E-B083-8E68FD18B285}" type="slidenum">
              <a:rPr lang="en-US" smtClean="0"/>
              <a:t>‹#›</a:t>
            </a:fld>
            <a:endParaRPr lang="en-US"/>
          </a:p>
        </p:txBody>
      </p:sp>
    </p:spTree>
    <p:extLst>
      <p:ext uri="{BB962C8B-B14F-4D97-AF65-F5344CB8AC3E}">
        <p14:creationId xmlns:p14="http://schemas.microsoft.com/office/powerpoint/2010/main" val="18420119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64BD90E-025C-E645-97C5-8111989F441D}" type="datetimeFigureOut">
              <a:rPr lang="en-US" smtClean="0"/>
              <a:t>11/28/16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9E422B-A7E9-384E-B083-8E68FD18B285}" type="slidenum">
              <a:rPr lang="en-US" smtClean="0"/>
              <a:t>‹#›</a:t>
            </a:fld>
            <a:endParaRPr lang="en-US"/>
          </a:p>
        </p:txBody>
      </p:sp>
    </p:spTree>
    <p:extLst>
      <p:ext uri="{BB962C8B-B14F-4D97-AF65-F5344CB8AC3E}">
        <p14:creationId xmlns:p14="http://schemas.microsoft.com/office/powerpoint/2010/main" val="2531176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64BD90E-025C-E645-97C5-8111989F441D}" type="datetimeFigureOut">
              <a:rPr lang="en-US" smtClean="0"/>
              <a:t>11/28/16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9E422B-A7E9-384E-B083-8E68FD18B285}" type="slidenum">
              <a:rPr lang="en-US" smtClean="0"/>
              <a:t>‹#›</a:t>
            </a:fld>
            <a:endParaRPr lang="en-US"/>
          </a:p>
        </p:txBody>
      </p:sp>
    </p:spTree>
    <p:extLst>
      <p:ext uri="{BB962C8B-B14F-4D97-AF65-F5344CB8AC3E}">
        <p14:creationId xmlns:p14="http://schemas.microsoft.com/office/powerpoint/2010/main" val="23419768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64BD90E-025C-E645-97C5-8111989F441D}" type="datetimeFigureOut">
              <a:rPr lang="en-US" smtClean="0"/>
              <a:t>11/28/16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C9E422B-A7E9-384E-B083-8E68FD18B285}" type="slidenum">
              <a:rPr lang="en-US" smtClean="0"/>
              <a:t>‹#›</a:t>
            </a:fld>
            <a:endParaRPr lang="en-US"/>
          </a:p>
        </p:txBody>
      </p:sp>
    </p:spTree>
    <p:extLst>
      <p:ext uri="{BB962C8B-B14F-4D97-AF65-F5344CB8AC3E}">
        <p14:creationId xmlns:p14="http://schemas.microsoft.com/office/powerpoint/2010/main" val="42557634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64BD90E-025C-E645-97C5-8111989F441D}" type="datetimeFigureOut">
              <a:rPr lang="en-US" smtClean="0"/>
              <a:t>11/28/16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C9E422B-A7E9-384E-B083-8E68FD18B285}" type="slidenum">
              <a:rPr lang="en-US" smtClean="0"/>
              <a:t>‹#›</a:t>
            </a:fld>
            <a:endParaRPr lang="en-US"/>
          </a:p>
        </p:txBody>
      </p:sp>
    </p:spTree>
    <p:extLst>
      <p:ext uri="{BB962C8B-B14F-4D97-AF65-F5344CB8AC3E}">
        <p14:creationId xmlns:p14="http://schemas.microsoft.com/office/powerpoint/2010/main" val="3578852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4BD90E-025C-E645-97C5-8111989F441D}" type="datetimeFigureOut">
              <a:rPr lang="en-US" smtClean="0"/>
              <a:t>11/28/16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C9E422B-A7E9-384E-B083-8E68FD18B285}" type="slidenum">
              <a:rPr lang="en-US" smtClean="0"/>
              <a:t>‹#›</a:t>
            </a:fld>
            <a:endParaRPr lang="en-US"/>
          </a:p>
        </p:txBody>
      </p:sp>
    </p:spTree>
    <p:extLst>
      <p:ext uri="{BB962C8B-B14F-4D97-AF65-F5344CB8AC3E}">
        <p14:creationId xmlns:p14="http://schemas.microsoft.com/office/powerpoint/2010/main" val="5290125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4BD90E-025C-E645-97C5-8111989F441D}" type="datetimeFigureOut">
              <a:rPr lang="en-US" smtClean="0"/>
              <a:t>11/28/16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9E422B-A7E9-384E-B083-8E68FD18B285}" type="slidenum">
              <a:rPr lang="en-US" smtClean="0"/>
              <a:t>‹#›</a:t>
            </a:fld>
            <a:endParaRPr lang="en-US"/>
          </a:p>
        </p:txBody>
      </p:sp>
    </p:spTree>
    <p:extLst>
      <p:ext uri="{BB962C8B-B14F-4D97-AF65-F5344CB8AC3E}">
        <p14:creationId xmlns:p14="http://schemas.microsoft.com/office/powerpoint/2010/main" val="1279470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4BD90E-025C-E645-97C5-8111989F441D}" type="datetimeFigureOut">
              <a:rPr lang="en-US" smtClean="0"/>
              <a:t>11/28/16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9E422B-A7E9-384E-B083-8E68FD18B285}" type="slidenum">
              <a:rPr lang="en-US" smtClean="0"/>
              <a:t>‹#›</a:t>
            </a:fld>
            <a:endParaRPr lang="en-US"/>
          </a:p>
        </p:txBody>
      </p:sp>
    </p:spTree>
    <p:extLst>
      <p:ext uri="{BB962C8B-B14F-4D97-AF65-F5344CB8AC3E}">
        <p14:creationId xmlns:p14="http://schemas.microsoft.com/office/powerpoint/2010/main" val="35131821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4BD90E-025C-E645-97C5-8111989F441D}" type="datetimeFigureOut">
              <a:rPr lang="en-US" smtClean="0"/>
              <a:t>11/28/16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9E422B-A7E9-384E-B083-8E68FD18B285}" type="slidenum">
              <a:rPr lang="en-US" smtClean="0"/>
              <a:t>‹#›</a:t>
            </a:fld>
            <a:endParaRPr lang="en-US"/>
          </a:p>
        </p:txBody>
      </p:sp>
    </p:spTree>
    <p:extLst>
      <p:ext uri="{BB962C8B-B14F-4D97-AF65-F5344CB8AC3E}">
        <p14:creationId xmlns:p14="http://schemas.microsoft.com/office/powerpoint/2010/main" val="19616472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4BD90E-025C-E645-97C5-8111989F441D}" type="datetimeFigureOut">
              <a:rPr lang="en-US" smtClean="0"/>
              <a:t>11/28/16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9E422B-A7E9-384E-B083-8E68FD18B285}" type="slidenum">
              <a:rPr lang="en-US" smtClean="0"/>
              <a:t>‹#›</a:t>
            </a:fld>
            <a:endParaRPr lang="en-US"/>
          </a:p>
        </p:txBody>
      </p:sp>
    </p:spTree>
    <p:extLst>
      <p:ext uri="{BB962C8B-B14F-4D97-AF65-F5344CB8AC3E}">
        <p14:creationId xmlns:p14="http://schemas.microsoft.com/office/powerpoint/2010/main" val="422621667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4BD90E-025C-E645-97C5-8111989F441D}" type="datetimeFigureOut">
              <a:rPr lang="en-US" smtClean="0"/>
              <a:t>11/28/16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9E422B-A7E9-384E-B083-8E68FD18B285}" type="slidenum">
              <a:rPr lang="en-US" smtClean="0"/>
              <a:t>‹#›</a:t>
            </a:fld>
            <a:endParaRPr lang="en-US"/>
          </a:p>
        </p:txBody>
      </p:sp>
    </p:spTree>
    <p:extLst>
      <p:ext uri="{BB962C8B-B14F-4D97-AF65-F5344CB8AC3E}">
        <p14:creationId xmlns:p14="http://schemas.microsoft.com/office/powerpoint/2010/main" val="16050724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Development Macroeconomics</a:t>
            </a:r>
            <a:endParaRPr lang="en-US" dirty="0"/>
          </a:p>
        </p:txBody>
      </p:sp>
      <p:sp>
        <p:nvSpPr>
          <p:cNvPr id="3" name="Subtitle 2"/>
          <p:cNvSpPr>
            <a:spLocks noGrp="1"/>
          </p:cNvSpPr>
          <p:nvPr>
            <p:ph type="subTitle" idx="1"/>
          </p:nvPr>
        </p:nvSpPr>
        <p:spPr/>
        <p:txBody>
          <a:bodyPr>
            <a:normAutofit fontScale="70000" lnSpcReduction="20000"/>
          </a:bodyPr>
          <a:lstStyle/>
          <a:p>
            <a:r>
              <a:rPr lang="en-US" dirty="0" smtClean="0"/>
              <a:t>Discussion Group </a:t>
            </a:r>
          </a:p>
          <a:p>
            <a:r>
              <a:rPr lang="en-US" dirty="0" smtClean="0"/>
              <a:t>Week 12</a:t>
            </a:r>
          </a:p>
          <a:p>
            <a:r>
              <a:rPr lang="en-US" dirty="0" smtClean="0"/>
              <a:t>“10 Years after the Crisis: Thailand’s financial system reform”</a:t>
            </a:r>
          </a:p>
          <a:p>
            <a:r>
              <a:rPr lang="en-US" dirty="0" smtClean="0"/>
              <a:t>L. </a:t>
            </a:r>
            <a:r>
              <a:rPr lang="en-US" dirty="0" err="1" smtClean="0"/>
              <a:t>Menkhoff</a:t>
            </a:r>
            <a:r>
              <a:rPr lang="en-US" dirty="0" smtClean="0"/>
              <a:t> and C. </a:t>
            </a:r>
            <a:r>
              <a:rPr lang="en-US" dirty="0" err="1" smtClean="0"/>
              <a:t>Suwanaporn</a:t>
            </a:r>
            <a:endParaRPr lang="en-US" dirty="0"/>
          </a:p>
        </p:txBody>
      </p:sp>
    </p:spTree>
    <p:extLst>
      <p:ext uri="{BB962C8B-B14F-4D97-AF65-F5344CB8AC3E}">
        <p14:creationId xmlns:p14="http://schemas.microsoft.com/office/powerpoint/2010/main" val="17845586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1</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How </a:t>
            </a:r>
            <a:r>
              <a:rPr lang="en-US" dirty="0" smtClean="0"/>
              <a:t>were financial </a:t>
            </a:r>
            <a:r>
              <a:rPr lang="en-US" dirty="0" smtClean="0"/>
              <a:t>institutions </a:t>
            </a:r>
            <a:r>
              <a:rPr lang="en-US" dirty="0" smtClean="0"/>
              <a:t>(FIs) in </a:t>
            </a:r>
            <a:r>
              <a:rPr lang="en-US" dirty="0" smtClean="0"/>
              <a:t>Thailand affected by the crisis of 1997-98</a:t>
            </a:r>
            <a:r>
              <a:rPr lang="en-US" dirty="0" smtClean="0"/>
              <a:t>?</a:t>
            </a:r>
          </a:p>
          <a:p>
            <a:pPr marL="0" indent="0">
              <a:buNone/>
            </a:pPr>
            <a:r>
              <a:rPr lang="en-US" sz="3400" dirty="0" smtClean="0"/>
              <a:t>It caused a severe credit crunch. FIs had to repay foreign loans (and did not get new loans).  Most FIs were closed for a period of time. Virtually all FIs had to be recapitalized (infusion of new capital).</a:t>
            </a:r>
            <a:endParaRPr lang="en-US" sz="3400" dirty="0"/>
          </a:p>
          <a:p>
            <a:r>
              <a:rPr lang="en-US" dirty="0" smtClean="0"/>
              <a:t>How did the government address these problems</a:t>
            </a:r>
            <a:r>
              <a:rPr lang="en-US" dirty="0" smtClean="0"/>
              <a:t>? What </a:t>
            </a:r>
            <a:r>
              <a:rPr lang="en-US" dirty="0" smtClean="0"/>
              <a:t>measures did it take to stabilize banks and the financial sector</a:t>
            </a:r>
            <a:r>
              <a:rPr lang="en-US" dirty="0" smtClean="0"/>
              <a:t>?</a:t>
            </a:r>
          </a:p>
          <a:p>
            <a:pPr marL="0" indent="0">
              <a:buNone/>
            </a:pPr>
            <a:r>
              <a:rPr lang="en-US" dirty="0" smtClean="0"/>
              <a:t>Government guaranteed most deposits. It bought off bad debts (non performing loans) from banks at a discount and placed in asset management corporation which tried to get some of the loans back or wrote them off. Most finance companies were closed or merged (from 91 to 7). Encouraged participation of foreign banks (bought major stakes in some Thai banks). </a:t>
            </a:r>
            <a:endParaRPr lang="en-US" dirty="0"/>
          </a:p>
        </p:txBody>
      </p:sp>
    </p:spTree>
    <p:extLst>
      <p:ext uri="{BB962C8B-B14F-4D97-AF65-F5344CB8AC3E}">
        <p14:creationId xmlns:p14="http://schemas.microsoft.com/office/powerpoint/2010/main" val="35320978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2</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t>Is Thailand’s financial system best characterized as a market-based on a bank-based financial system</a:t>
            </a:r>
            <a:r>
              <a:rPr lang="en-US" dirty="0" smtClean="0"/>
              <a:t>?</a:t>
            </a:r>
          </a:p>
          <a:p>
            <a:pPr lvl="1"/>
            <a:r>
              <a:rPr lang="en-US" dirty="0" smtClean="0"/>
              <a:t>It is bank-based (other countries have market based systems in which a large share of corporate financing comes from stock and bond markets. </a:t>
            </a:r>
            <a:endParaRPr lang="en-US" dirty="0" smtClean="0"/>
          </a:p>
          <a:p>
            <a:endParaRPr lang="en-US" dirty="0"/>
          </a:p>
          <a:p>
            <a:r>
              <a:rPr lang="en-US" dirty="0" smtClean="0"/>
              <a:t>Is this characterization common to other developing/middle income countries</a:t>
            </a:r>
            <a:r>
              <a:rPr lang="en-US" dirty="0" smtClean="0"/>
              <a:t>?</a:t>
            </a:r>
          </a:p>
          <a:p>
            <a:pPr lvl="1"/>
            <a:r>
              <a:rPr lang="en-US" dirty="0" smtClean="0"/>
              <a:t>Yes, bank-based systems are common in developing and middle income countries because stock and bond markets are not well developed. </a:t>
            </a:r>
            <a:endParaRPr lang="en-US" dirty="0" smtClean="0"/>
          </a:p>
          <a:p>
            <a:endParaRPr lang="en-US" dirty="0"/>
          </a:p>
          <a:p>
            <a:r>
              <a:rPr lang="en-US" dirty="0" smtClean="0"/>
              <a:t>What is expected to happen over time to the importance of capital markets (stock/equities and bonds) as the economy (and its private sector) develops? </a:t>
            </a:r>
            <a:endParaRPr lang="en-US" dirty="0" smtClean="0"/>
          </a:p>
          <a:p>
            <a:pPr lvl="1"/>
            <a:r>
              <a:rPr lang="en-US" dirty="0" smtClean="0"/>
              <a:t>Financial markets become more important in providing the finance for companies. </a:t>
            </a:r>
            <a:endParaRPr lang="en-US" dirty="0"/>
          </a:p>
        </p:txBody>
      </p:sp>
    </p:spTree>
    <p:extLst>
      <p:ext uri="{BB962C8B-B14F-4D97-AF65-F5344CB8AC3E}">
        <p14:creationId xmlns:p14="http://schemas.microsoft.com/office/powerpoint/2010/main" val="33134134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3</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Why does Thailand operate a number of specialized financial institutions</a:t>
            </a:r>
            <a:r>
              <a:rPr lang="en-US" dirty="0" smtClean="0"/>
              <a:t>? What are these institutions?</a:t>
            </a:r>
          </a:p>
          <a:p>
            <a:pPr lvl="1"/>
            <a:r>
              <a:rPr lang="en-US" dirty="0" smtClean="0"/>
              <a:t>To serve segments of the economy not well served by the regular banks (farms, SMEs, exporters, homeowners, etc.)</a:t>
            </a:r>
            <a:endParaRPr lang="en-US" dirty="0" smtClean="0"/>
          </a:p>
          <a:p>
            <a:pPr lvl="1"/>
            <a:r>
              <a:rPr lang="en-US" dirty="0" smtClean="0"/>
              <a:t>There are 8 of them, see footnote on p. 11 (BAAC, EXIM, GHB, GSB, ISBT, SMC, SICGC, SME Bank)</a:t>
            </a:r>
            <a:endParaRPr lang="en-US" dirty="0" smtClean="0"/>
          </a:p>
          <a:p>
            <a:r>
              <a:rPr lang="en-US" dirty="0" smtClean="0"/>
              <a:t>What are non-bank financial institutions</a:t>
            </a:r>
            <a:r>
              <a:rPr lang="en-US" dirty="0" smtClean="0"/>
              <a:t>? How </a:t>
            </a:r>
            <a:r>
              <a:rPr lang="en-US" dirty="0" smtClean="0"/>
              <a:t>are they different from banks</a:t>
            </a:r>
            <a:r>
              <a:rPr lang="en-US" dirty="0" smtClean="0"/>
              <a:t>? What role do they fill?</a:t>
            </a:r>
          </a:p>
          <a:p>
            <a:pPr lvl="1"/>
            <a:r>
              <a:rPr lang="en-US" dirty="0" smtClean="0"/>
              <a:t>They provide credit but don’t take deposits.</a:t>
            </a:r>
            <a:r>
              <a:rPr lang="en-US" dirty="0"/>
              <a:t> </a:t>
            </a:r>
            <a:r>
              <a:rPr lang="en-US" dirty="0" smtClean="0"/>
              <a:t>They lend to underserviced segments of the market; much of it is consumer credit (personal loans and credit cards) and also factoring. Often don’t rely </a:t>
            </a:r>
            <a:r>
              <a:rPr lang="en-US" smtClean="0"/>
              <a:t>on land-based </a:t>
            </a:r>
            <a:r>
              <a:rPr lang="en-US" dirty="0" smtClean="0"/>
              <a:t>collateral. </a:t>
            </a:r>
            <a:endParaRPr lang="en-US" dirty="0"/>
          </a:p>
        </p:txBody>
      </p:sp>
    </p:spTree>
    <p:extLst>
      <p:ext uri="{BB962C8B-B14F-4D97-AF65-F5344CB8AC3E}">
        <p14:creationId xmlns:p14="http://schemas.microsoft.com/office/powerpoint/2010/main" val="16812633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51</TotalTime>
  <Words>445</Words>
  <Application>Microsoft Macintosh PowerPoint</Application>
  <PresentationFormat>On-screen Show (4:3)</PresentationFormat>
  <Paragraphs>25</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Development Macroeconomics</vt:lpstr>
      <vt:lpstr>Round 1</vt:lpstr>
      <vt:lpstr>Round 2</vt:lpstr>
      <vt:lpstr>Round 3</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Development Macroeconomics</dc:title>
  <dc:creator>Akiko Vandenberg</dc:creator>
  <cp:lastModifiedBy>Akiko Vandenberg</cp:lastModifiedBy>
  <cp:revision>6</cp:revision>
  <dcterms:created xsi:type="dcterms:W3CDTF">2016-11-11T01:11:37Z</dcterms:created>
  <dcterms:modified xsi:type="dcterms:W3CDTF">2016-11-28T07:36:52Z</dcterms:modified>
</cp:coreProperties>
</file>