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43"/>
  </p:notesMasterIdLst>
  <p:sldIdLst>
    <p:sldId id="303" r:id="rId2"/>
    <p:sldId id="257" r:id="rId3"/>
    <p:sldId id="258" r:id="rId4"/>
    <p:sldId id="259" r:id="rId5"/>
    <p:sldId id="295" r:id="rId6"/>
    <p:sldId id="296" r:id="rId7"/>
    <p:sldId id="260" r:id="rId8"/>
    <p:sldId id="261" r:id="rId9"/>
    <p:sldId id="262" r:id="rId10"/>
    <p:sldId id="263" r:id="rId11"/>
    <p:sldId id="264" r:id="rId12"/>
    <p:sldId id="269" r:id="rId13"/>
    <p:sldId id="270" r:id="rId14"/>
    <p:sldId id="271" r:id="rId15"/>
    <p:sldId id="272" r:id="rId16"/>
    <p:sldId id="297" r:id="rId17"/>
    <p:sldId id="298" r:id="rId18"/>
    <p:sldId id="273" r:id="rId19"/>
    <p:sldId id="299" r:id="rId20"/>
    <p:sldId id="274" r:id="rId21"/>
    <p:sldId id="275" r:id="rId22"/>
    <p:sldId id="276" r:id="rId23"/>
    <p:sldId id="277" r:id="rId24"/>
    <p:sldId id="278" r:id="rId25"/>
    <p:sldId id="279" r:id="rId26"/>
    <p:sldId id="280" r:id="rId27"/>
    <p:sldId id="281" r:id="rId28"/>
    <p:sldId id="282" r:id="rId29"/>
    <p:sldId id="285" r:id="rId30"/>
    <p:sldId id="286" r:id="rId31"/>
    <p:sldId id="287" r:id="rId32"/>
    <p:sldId id="288" r:id="rId33"/>
    <p:sldId id="289" r:id="rId34"/>
    <p:sldId id="290" r:id="rId35"/>
    <p:sldId id="291" r:id="rId36"/>
    <p:sldId id="292" r:id="rId37"/>
    <p:sldId id="293" r:id="rId38"/>
    <p:sldId id="294" r:id="rId39"/>
    <p:sldId id="300" r:id="rId40"/>
    <p:sldId id="301" r:id="rId41"/>
    <p:sldId id="302" r:id="rId4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0" y="-3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05/11/58</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extLst>
      <p:ext uri="{BB962C8B-B14F-4D97-AF65-F5344CB8AC3E}">
        <p14:creationId xmlns:p14="http://schemas.microsoft.com/office/powerpoint/2010/main" val="5313928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2340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906860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98866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5863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327222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71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37180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D9B40F-BD6F-4C79-B5D4-9D9DD5C983A2}"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285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D9B40F-BD6F-4C79-B5D4-9D9DD5C983A2}"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790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D9B40F-BD6F-4C79-B5D4-9D9DD5C983A2}" type="datetimeFigureOut">
              <a:rPr lang="th-TH" smtClean="0"/>
              <a:pPr/>
              <a:t>05/11/58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17528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D9B40F-BD6F-4C79-B5D4-9D9DD5C983A2}" type="datetimeFigureOut">
              <a:rPr lang="th-TH" smtClean="0"/>
              <a:pPr/>
              <a:t>05/11/58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444493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9D9B40F-BD6F-4C79-B5D4-9D9DD5C983A2}" type="datetimeFigureOut">
              <a:rPr lang="th-TH" smtClean="0"/>
              <a:pPr/>
              <a:t>05/11/58</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656903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39D9B40F-BD6F-4C79-B5D4-9D9DD5C983A2}" type="datetimeFigureOut">
              <a:rPr lang="th-TH" smtClean="0"/>
              <a:pPr/>
              <a:t>05/11/58</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9CFB65-8D15-4C7E-AB39-15056FE8BF7A}" type="slidenum">
              <a:rPr lang="th-TH" smtClean="0"/>
              <a:pPr/>
              <a:t>‹#›</a:t>
            </a:fld>
            <a:endParaRPr lang="th-TH"/>
          </a:p>
        </p:txBody>
      </p:sp>
    </p:spTree>
    <p:extLst>
      <p:ext uri="{BB962C8B-B14F-4D97-AF65-F5344CB8AC3E}">
        <p14:creationId xmlns:p14="http://schemas.microsoft.com/office/powerpoint/2010/main" val="1154808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D9B40F-BD6F-4C79-B5D4-9D9DD5C983A2}" type="datetimeFigureOut">
              <a:rPr lang="th-TH" smtClean="0"/>
              <a:pPr/>
              <a:t>05/11/58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5294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253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05/11/58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3852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extLst>
      <p:ext uri="{BB962C8B-B14F-4D97-AF65-F5344CB8AC3E}">
        <p14:creationId xmlns:p14="http://schemas.microsoft.com/office/powerpoint/2010/main" val="464695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39D9B40F-BD6F-4C79-B5D4-9D9DD5C983A2}" type="datetimeFigureOut">
              <a:rPr lang="th-TH" smtClean="0"/>
              <a:pPr/>
              <a:t>05/11/58</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9CFB65-8D15-4C7E-AB39-15056FE8BF7A}" type="slidenum">
              <a:rPr lang="th-TH" smtClean="0"/>
              <a:pPr/>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79029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Today’s Happenings</a:t>
            </a:r>
            <a:endParaRPr lang="en-US" dirty="0"/>
          </a:p>
        </p:txBody>
      </p:sp>
      <p:sp>
        <p:nvSpPr>
          <p:cNvPr id="3" name="Content Placeholder 2"/>
          <p:cNvSpPr>
            <a:spLocks noGrp="1"/>
          </p:cNvSpPr>
          <p:nvPr>
            <p:ph idx="1"/>
          </p:nvPr>
        </p:nvSpPr>
        <p:spPr>
          <a:xfrm>
            <a:off x="827584" y="2204864"/>
            <a:ext cx="7543800" cy="4023360"/>
          </a:xfrm>
        </p:spPr>
        <p:txBody>
          <a:bodyPr/>
          <a:lstStyle/>
          <a:p>
            <a:pPr>
              <a:buFont typeface="Wingdings" panose="05000000000000000000" pitchFamily="2" charset="2"/>
              <a:buChar char="ü"/>
            </a:pPr>
            <a:r>
              <a:rPr lang="en-US" sz="2800" dirty="0" smtClean="0"/>
              <a:t>Chapter 9 on Distribution</a:t>
            </a:r>
          </a:p>
          <a:p>
            <a:pPr marL="0" indent="0">
              <a:buNone/>
            </a:pPr>
            <a:endParaRPr lang="en-US" sz="2800" dirty="0" smtClean="0"/>
          </a:p>
          <a:p>
            <a:pPr>
              <a:buFont typeface="Wingdings" panose="05000000000000000000" pitchFamily="2" charset="2"/>
              <a:buChar char="ü"/>
            </a:pPr>
            <a:r>
              <a:rPr lang="en-US" sz="2800" dirty="0" smtClean="0"/>
              <a:t>Chapter 12 on Marketing Plan</a:t>
            </a:r>
          </a:p>
          <a:p>
            <a:pPr marL="0" indent="0">
              <a:buNone/>
            </a:pPr>
            <a:endParaRPr lang="en-US" sz="2800" dirty="0"/>
          </a:p>
          <a:p>
            <a:pPr>
              <a:buFont typeface="Wingdings" panose="05000000000000000000" pitchFamily="2" charset="2"/>
              <a:buChar char="ü"/>
            </a:pPr>
            <a:r>
              <a:rPr lang="en-US" sz="2800" dirty="0" smtClean="0"/>
              <a:t>New Product Concepts</a:t>
            </a:r>
          </a:p>
          <a:p>
            <a:endParaRPr lang="en-US" dirty="0"/>
          </a:p>
          <a:p>
            <a:endParaRPr lang="en-US" dirty="0" smtClean="0"/>
          </a:p>
          <a:p>
            <a:endParaRPr lang="en-US" dirty="0"/>
          </a:p>
          <a:p>
            <a:endParaRPr lang="en-US" dirty="0"/>
          </a:p>
          <a:p>
            <a:endParaRPr lang="en-US" dirty="0" smtClean="0"/>
          </a:p>
          <a:p>
            <a:pPr marL="0" indent="0">
              <a:buNone/>
            </a:pPr>
            <a:endParaRPr lang="en-US" dirty="0"/>
          </a:p>
        </p:txBody>
      </p:sp>
    </p:spTree>
    <p:extLst>
      <p:ext uri="{BB962C8B-B14F-4D97-AF65-F5344CB8AC3E}">
        <p14:creationId xmlns:p14="http://schemas.microsoft.com/office/powerpoint/2010/main" val="30939951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535782" y="3685863"/>
            <a:ext cx="7929562" cy="2454275"/>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Management</a:t>
            </a:r>
          </a:p>
          <a:p>
            <a:pPr algn="ctr"/>
            <a:r>
              <a:rPr lang="en-US" sz="4000" dirty="0">
                <a:cs typeface="Arial" pitchFamily="34" charset="0"/>
              </a:rPr>
              <a:t>By </a:t>
            </a:r>
          </a:p>
          <a:p>
            <a:pPr algn="ctr"/>
            <a:r>
              <a:rPr lang="en-US" sz="4000" dirty="0" err="1" smtClean="0">
                <a:cs typeface="Arial" pitchFamily="34" charset="0"/>
              </a:rPr>
              <a:t>Ajarn</a:t>
            </a:r>
            <a:r>
              <a:rPr lang="en-US" sz="4000" smtClean="0">
                <a:cs typeface="Arial" pitchFamily="34" charset="0"/>
              </a:rPr>
              <a:t> Suwalya</a:t>
            </a:r>
            <a:r>
              <a:rPr lang="en-US" sz="4000" dirty="0" smtClean="0">
                <a:cs typeface="Arial" pitchFamily="34" charset="0"/>
              </a:rPr>
              <a:t> </a:t>
            </a:r>
            <a:r>
              <a:rPr lang="en-US" sz="4000" dirty="0" err="1">
                <a:cs typeface="Arial" pitchFamily="34" charset="0"/>
              </a:rPr>
              <a:t>Khemvaraporn</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00233" y="642918"/>
            <a:ext cx="5000660" cy="1692771"/>
          </a:xfrm>
          <a:prstGeom prst="rect">
            <a:avLst/>
          </a:prstGeom>
        </p:spPr>
        <p:txBody>
          <a:bodyPr wrap="squar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9</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smtClean="0">
                <a:solidFill>
                  <a:srgbClr val="FF0000"/>
                </a:solidFill>
                <a:effectLst>
                  <a:outerShdw blurRad="38100" dist="38100" dir="2700000" algn="tl">
                    <a:srgbClr val="C0C0C0"/>
                  </a:outerShdw>
                </a:effectLst>
              </a:rPr>
              <a:t>Ch. 9 - Learning objectives</a:t>
            </a:r>
            <a:endParaRPr lang="en-US" sz="3500" i="1" smtClean="0">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539978"/>
          </a:xfrm>
          <a:prstGeom prst="rect">
            <a:avLst/>
          </a:prstGeom>
          <a:noFill/>
          <a:ln w="9525">
            <a:noFill/>
            <a:miter lim="800000"/>
            <a:headEnd/>
            <a:tailEnd/>
          </a:ln>
          <a:effectLst/>
        </p:spPr>
        <p:txBody>
          <a:bodyPr>
            <a:spAutoFit/>
          </a:bodyPr>
          <a:lstStyle/>
          <a:p>
            <a:pPr eaLnBrk="0" hangingPunct="0">
              <a:spcBef>
                <a:spcPct val="50000"/>
              </a:spcBef>
              <a:defRPr/>
            </a:pPr>
            <a:r>
              <a:rPr lang="en-US" b="1" i="1" dirty="0">
                <a:solidFill>
                  <a:srgbClr val="00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defRPr/>
            </a:pPr>
            <a:r>
              <a:rPr lang="en-US" b="1" dirty="0">
                <a:solidFill>
                  <a:schemeClr val="hlink"/>
                </a:solidFill>
                <a:effectLst>
                  <a:outerShdw blurRad="38100" dist="38100" dir="2700000" algn="tl">
                    <a:srgbClr val="C0C0C0"/>
                  </a:outerShdw>
                </a:effectLst>
                <a:latin typeface="ZapfDingbats" charset="0"/>
              </a:rPr>
              <a:t>■</a:t>
            </a:r>
            <a:r>
              <a:rPr lang="da-DK"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explain how distribution patterns affect the</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various aspects of international marketing</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understand the variety of distribution</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channels and how they affect cost and</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efficiency in marketing</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list the functions, advantages and</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disadvantages of various kinds of middlemen</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explain the different stages in the design of</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channel structure</a:t>
            </a:r>
          </a:p>
          <a:p>
            <a:pPr eaLnBrk="0" hangingPunct="0">
              <a:spcBef>
                <a:spcPct val="50000"/>
              </a:spcBef>
              <a:defRPr/>
            </a:pPr>
            <a:r>
              <a:rPr lang="en-US" sz="2000" b="1" dirty="0">
                <a:solidFill>
                  <a:schemeClr val="hlink"/>
                </a:solidFill>
                <a:effectLst>
                  <a:outerShdw blurRad="38100" dist="38100" dir="2700000" algn="tl">
                    <a:srgbClr val="C0C0C0"/>
                  </a:outerShdw>
                </a:effectLst>
                <a:latin typeface="ZapfDingbats" charset="0"/>
              </a:rPr>
              <a:t>■ </a:t>
            </a:r>
            <a:r>
              <a:rPr lang="en-US" sz="2000" b="1" dirty="0">
                <a:solidFill>
                  <a:schemeClr val="hlink"/>
                </a:solidFill>
                <a:effectLst>
                  <a:outerShdw blurRad="38100" dist="38100" dir="2700000" algn="tl">
                    <a:srgbClr val="C0C0C0"/>
                  </a:outerShdw>
                </a:effectLst>
                <a:latin typeface="Minion-Regular" charset="0"/>
              </a:rPr>
              <a:t>understand how distribution channels can be</a:t>
            </a:r>
            <a:r>
              <a:rPr lang="da-DK" sz="2000" b="1" dirty="0">
                <a:solidFill>
                  <a:schemeClr val="hlink"/>
                </a:solidFill>
                <a:effectLst>
                  <a:outerShdw blurRad="38100" dist="38100" dir="2700000" algn="tl">
                    <a:srgbClr val="C0C0C0"/>
                  </a:outerShdw>
                </a:effectLst>
                <a:latin typeface="Minion-Regular" charset="0"/>
              </a:rPr>
              <a:t> </a:t>
            </a:r>
            <a:r>
              <a:rPr lang="en-US" sz="2000" b="1" dirty="0">
                <a:solidFill>
                  <a:schemeClr val="hlink"/>
                </a:solidFill>
                <a:effectLst>
                  <a:outerShdw blurRad="38100" dist="38100" dir="2700000" algn="tl">
                    <a:srgbClr val="C0C0C0"/>
                  </a:outerShdw>
                </a:effectLst>
                <a:latin typeface="Minion-Regular" charset="0"/>
              </a:rPr>
              <a:t>managed internationally.</a:t>
            </a:r>
          </a:p>
          <a:p>
            <a:pPr eaLnBrk="0" hangingPunct="0">
              <a:spcBef>
                <a:spcPct val="50000"/>
              </a:spcBef>
              <a:defRPr/>
            </a:pPr>
            <a:endParaRPr lang="en-US" b="1" dirty="0">
              <a:solidFill>
                <a:schemeClr val="hlink"/>
              </a:solidFill>
              <a:effectLst>
                <a:outerShdw blurRad="38100" dist="38100" dir="2700000" algn="tl">
                  <a:srgbClr val="C0C0C0"/>
                </a:outerShdw>
              </a:effectLst>
              <a:latin typeface="Minion-Regular" charset="0"/>
            </a:endParaRPr>
          </a:p>
          <a:p>
            <a:pPr eaLnBrk="0" hangingPunct="0">
              <a:spcBef>
                <a:spcPct val="50000"/>
              </a:spcBef>
              <a:defRPr/>
            </a:pPr>
            <a:endParaRPr lang="en-US" b="1" dirty="0">
              <a:solidFill>
                <a:schemeClr val="hlink"/>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smtClean="0"/>
              <a:t>Introduction</a:t>
            </a:r>
            <a:endParaRPr lang="th-TH" smtClean="0"/>
          </a:p>
        </p:txBody>
      </p:sp>
      <p:sp>
        <p:nvSpPr>
          <p:cNvPr id="180227" name="Rectangle 3"/>
          <p:cNvSpPr>
            <a:spLocks noGrp="1" noChangeArrowheads="1"/>
          </p:cNvSpPr>
          <p:nvPr>
            <p:ph type="body" sz="half" idx="1"/>
          </p:nvPr>
        </p:nvSpPr>
        <p:spPr>
          <a:xfrm>
            <a:off x="799837" y="2046301"/>
            <a:ext cx="7469737" cy="3849831"/>
          </a:xfrm>
          <a:solidFill>
            <a:srgbClr val="FFFFFF">
              <a:alpha val="80000"/>
            </a:srgbClr>
          </a:solidFill>
          <a:ln w="76200">
            <a:solidFill>
              <a:srgbClr val="FF0000"/>
            </a:solidFill>
          </a:ln>
        </p:spPr>
        <p:txBody>
          <a:bodyPr>
            <a:normAutofit fontScale="92500"/>
          </a:bodyPr>
          <a:lstStyle/>
          <a:p>
            <a:pPr eaLnBrk="1" hangingPunct="1">
              <a:defRPr/>
            </a:pPr>
            <a:r>
              <a:rPr lang="en-US" sz="2600" b="1" i="1" smtClean="0"/>
              <a:t>A product </a:t>
            </a:r>
            <a:r>
              <a:rPr lang="en-US" sz="3200" b="1" i="1" smtClean="0">
                <a:solidFill>
                  <a:srgbClr val="FF0000"/>
                </a:solidFill>
                <a:effectLst>
                  <a:outerShdw blurRad="38100" dist="38100" dir="2700000" algn="tl">
                    <a:srgbClr val="C0C0C0"/>
                  </a:outerShdw>
                </a:effectLst>
              </a:rPr>
              <a:t>must be made accessible to the target market at an affordable price.</a:t>
            </a:r>
            <a:r>
              <a:rPr lang="en-US" sz="2600" b="1" i="1" smtClean="0"/>
              <a:t>  Distribution decisions deal with the problem of moving products from point or origin to points of consumption.</a:t>
            </a:r>
          </a:p>
          <a:p>
            <a:pPr eaLnBrk="1" hangingPunct="1">
              <a:defRPr/>
            </a:pPr>
            <a:endParaRPr lang="en-US" sz="2600" b="1" i="1" smtClean="0"/>
          </a:p>
          <a:p>
            <a:pPr eaLnBrk="1" hangingPunct="1">
              <a:defRPr/>
            </a:pPr>
            <a:r>
              <a:rPr lang="en-US" sz="2600" b="1" i="1" smtClean="0"/>
              <a:t>Often referred to as the place variable, distribution decisions are directed at </a:t>
            </a:r>
            <a:r>
              <a:rPr lang="en-US" sz="2800" b="1" i="1" smtClean="0">
                <a:solidFill>
                  <a:srgbClr val="FF0000"/>
                </a:solidFill>
                <a:effectLst>
                  <a:outerShdw blurRad="38100" dist="38100" dir="2700000" algn="tl">
                    <a:srgbClr val="C0C0C0"/>
                  </a:outerShdw>
                </a:effectLst>
              </a:rPr>
              <a:t>ensuring the right product is in the right place at the right time and in the right quantities.</a:t>
            </a:r>
          </a:p>
          <a:p>
            <a:pPr eaLnBrk="1" hangingPunct="1">
              <a:defRPr/>
            </a:pPr>
            <a:endParaRPr lang="th-TH" sz="2800" b="1" i="1" smtClean="0">
              <a:solidFill>
                <a:srgbClr val="FF00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5</a:t>
            </a:fld>
            <a:endParaRPr lang="en-US"/>
          </a:p>
        </p:txBody>
      </p:sp>
      <p:sp>
        <p:nvSpPr>
          <p:cNvPr id="783368" name="Rectangle 8"/>
          <p:cNvSpPr>
            <a:spLocks noGrp="1" noChangeArrowheads="1"/>
          </p:cNvSpPr>
          <p:nvPr>
            <p:ph type="body" idx="4294967295"/>
          </p:nvPr>
        </p:nvSpPr>
        <p:spPr>
          <a:xfrm>
            <a:off x="195262" y="2026795"/>
            <a:ext cx="5857875" cy="2500313"/>
          </a:xfrm>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r>
              <a:rPr lang="en-US" altLang="ja-JP" b="1" dirty="0">
                <a:effectLst/>
                <a:ea typeface="MS PGothic" pitchFamily="34" charset="-128"/>
              </a:rPr>
              <a:t>The </a:t>
            </a:r>
            <a:r>
              <a:rPr lang="en-US" altLang="ja-JP" sz="4300" b="1" dirty="0">
                <a:solidFill>
                  <a:srgbClr val="FF0000"/>
                </a:solidFill>
                <a:effectLst/>
                <a:ea typeface="MS PGothic" pitchFamily="34" charset="-128"/>
              </a:rPr>
              <a:t>manner by which a product is sold or distributed </a:t>
            </a:r>
            <a:r>
              <a:rPr lang="en-US" altLang="ja-JP" b="1" dirty="0">
                <a:effectLst/>
                <a:ea typeface="MS PGothic" pitchFamily="34" charset="-128"/>
              </a:rPr>
              <a:t>can have a profound impact on the resulting equity and ultimate sales success of a brand.</a:t>
            </a:r>
            <a:r>
              <a:rPr lang="en-US" altLang="ja-JP" b="1" dirty="0">
                <a:ea typeface="MS PGothic" pitchFamily="34" charset="-128"/>
              </a:rPr>
              <a:t> </a:t>
            </a:r>
            <a:endParaRPr lang="en-US" b="1" dirty="0">
              <a:effectLst/>
            </a:endParaRPr>
          </a:p>
          <a:p>
            <a:r>
              <a:rPr lang="en-US" altLang="ja-JP" b="1" dirty="0">
                <a:effectLst/>
                <a:ea typeface="MS PGothic" pitchFamily="34" charset="-128"/>
              </a:rPr>
              <a:t>Channel strategy includes the </a:t>
            </a:r>
            <a:r>
              <a:rPr lang="en-US" altLang="ja-JP" sz="4300" b="1" dirty="0">
                <a:solidFill>
                  <a:srgbClr val="FF0000"/>
                </a:solidFill>
                <a:effectLst/>
                <a:ea typeface="MS PGothic" pitchFamily="34" charset="-128"/>
              </a:rPr>
              <a:t>design and management </a:t>
            </a:r>
            <a:r>
              <a:rPr lang="en-US" altLang="ja-JP" b="1" dirty="0">
                <a:effectLst/>
                <a:ea typeface="MS PGothic" pitchFamily="34" charset="-128"/>
              </a:rPr>
              <a:t>of intermediaries such as wholesalers, distributors, brokers, and retailers.</a:t>
            </a:r>
            <a:r>
              <a:rPr lang="en-US" altLang="ja-JP" b="1" dirty="0">
                <a:ea typeface="MS PGothic" pitchFamily="34" charset="-128"/>
              </a:rPr>
              <a:t> </a:t>
            </a:r>
            <a:endParaRPr lang="en-US" b="1" dirty="0"/>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6</a:t>
            </a:fld>
            <a:endParaRPr lang="en-US"/>
          </a:p>
        </p:txBody>
      </p:sp>
      <p:sp>
        <p:nvSpPr>
          <p:cNvPr id="798723" name="Rectangle 3"/>
          <p:cNvSpPr>
            <a:spLocks noGrp="1" noChangeArrowheads="1"/>
          </p:cNvSpPr>
          <p:nvPr>
            <p:ph type="body" idx="4294967295"/>
          </p:nvPr>
        </p:nvSpPr>
        <p:spPr>
          <a:xfrm>
            <a:off x="724524" y="2048656"/>
            <a:ext cx="6819275" cy="3809219"/>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a:lnSpc>
                <a:spcPct val="90000"/>
              </a:lnSpc>
            </a:pPr>
            <a:r>
              <a:rPr lang="en-US" sz="2800" b="1" dirty="0">
                <a:solidFill>
                  <a:srgbClr val="FF0000"/>
                </a:solidFill>
                <a:effectLst/>
              </a:rPr>
              <a:t>Direct channels </a:t>
            </a:r>
          </a:p>
          <a:p>
            <a:pPr lvl="1">
              <a:lnSpc>
                <a:spcPct val="90000"/>
              </a:lnSpc>
            </a:pPr>
            <a:r>
              <a:rPr lang="en-US" altLang="ja-JP" sz="2400" b="1" dirty="0">
                <a:effectLst/>
                <a:ea typeface="MS PGothic" pitchFamily="34" charset="-128"/>
              </a:rPr>
              <a:t>Selling through personal contacts from the company to prospective customers by mail, phone, electronic means,     in-person visits, and so forth</a:t>
            </a:r>
            <a:endParaRPr lang="en-US" sz="2400" b="1" dirty="0">
              <a:effectLst/>
            </a:endParaRPr>
          </a:p>
          <a:p>
            <a:pPr>
              <a:lnSpc>
                <a:spcPct val="90000"/>
              </a:lnSpc>
            </a:pPr>
            <a:r>
              <a:rPr lang="en-US" sz="2800" b="1" dirty="0">
                <a:solidFill>
                  <a:srgbClr val="FF0000"/>
                </a:solidFill>
                <a:effectLst/>
              </a:rPr>
              <a:t>Indirect channels</a:t>
            </a:r>
          </a:p>
          <a:p>
            <a:pPr lvl="1">
              <a:lnSpc>
                <a:spcPct val="90000"/>
              </a:lnSpc>
            </a:pPr>
            <a:r>
              <a:rPr lang="en-US" altLang="ja-JP" sz="2400" b="1" dirty="0">
                <a:effectLst/>
                <a:ea typeface="MS PGothic" pitchFamily="34" charset="-128"/>
              </a:rPr>
              <a:t>Selling through third-party intermediaries such as agents      or broker representatives, wholesalers or distributors, and retailers or dealers</a:t>
            </a:r>
            <a:endParaRPr lang="en-US" sz="2400" b="1" dirty="0">
              <a:effectLst/>
            </a:endParaRPr>
          </a:p>
          <a:p>
            <a:pPr lvl="1">
              <a:lnSpc>
                <a:spcPct val="90000"/>
              </a:lnSpc>
            </a:pPr>
            <a:r>
              <a:rPr lang="en-US" sz="2400" b="1" dirty="0">
                <a:effectLst/>
              </a:rPr>
              <a:t>Push and pull strategies</a:t>
            </a:r>
          </a:p>
          <a:p>
            <a:pPr>
              <a:lnSpc>
                <a:spcPct val="90000"/>
              </a:lnSpc>
            </a:pPr>
            <a:endParaRPr lang="en-US" sz="2800" b="1" dirty="0">
              <a:effectLst/>
            </a:endParaRPr>
          </a:p>
          <a:p>
            <a:pPr>
              <a:lnSpc>
                <a:spcPct val="90000"/>
              </a:lnSpc>
            </a:pPr>
            <a:r>
              <a:rPr lang="en-US" sz="2800" b="1" dirty="0">
                <a:solidFill>
                  <a:srgbClr val="FF0000"/>
                </a:solidFill>
                <a:effectLst/>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smtClean="0"/>
              <a:t>Role of the intermediary</a:t>
            </a:r>
            <a:endParaRPr lang="th-TH" smtClean="0"/>
          </a:p>
        </p:txBody>
      </p:sp>
      <p:sp>
        <p:nvSpPr>
          <p:cNvPr id="181251" name="Rectangle 3"/>
          <p:cNvSpPr>
            <a:spLocks noGrp="1" noChangeArrowheads="1"/>
          </p:cNvSpPr>
          <p:nvPr>
            <p:ph type="body" sz="half" idx="1"/>
          </p:nvPr>
        </p:nvSpPr>
        <p:spPr>
          <a:xfrm>
            <a:off x="468313" y="1861279"/>
            <a:ext cx="8367587" cy="4598399"/>
          </a:xfrm>
          <a:solidFill>
            <a:schemeClr val="bg1">
              <a:alpha val="64000"/>
            </a:schemeClr>
          </a:solidFill>
          <a:ln w="76200">
            <a:solidFill>
              <a:srgbClr val="FF0000"/>
            </a:solidFill>
          </a:ln>
        </p:spPr>
        <p:txBody>
          <a:bodyPr>
            <a:normAutofit/>
          </a:bodyPr>
          <a:lstStyle/>
          <a:p>
            <a:pPr algn="thaiDist" eaLnBrk="1" hangingPunct="1">
              <a:defRPr/>
            </a:pPr>
            <a:r>
              <a:rPr lang="en-US" sz="2400" b="1" i="1" dirty="0" smtClean="0">
                <a:effectLst>
                  <a:outerShdw blurRad="38100" dist="38100" dir="2700000" algn="tl">
                    <a:srgbClr val="C0C0C0"/>
                  </a:outerShdw>
                </a:effectLst>
              </a:rPr>
              <a:t>Channel intermediaries (</a:t>
            </a:r>
            <a:r>
              <a:rPr lang="en-US" sz="2400" b="1" i="1" dirty="0" err="1" smtClean="0">
                <a:effectLst>
                  <a:outerShdw blurRad="38100" dist="38100" dir="2700000" algn="tl">
                    <a:srgbClr val="C0C0C0"/>
                  </a:outerShdw>
                </a:effectLst>
              </a:rPr>
              <a:t>eg</a:t>
            </a:r>
            <a:r>
              <a:rPr lang="en-US" sz="2400" b="1" i="1" dirty="0" smtClean="0">
                <a:effectLst>
                  <a:outerShdw blurRad="38100" dist="38100" dir="2700000" algn="tl">
                    <a:srgbClr val="C0C0C0"/>
                  </a:outerShdw>
                </a:effectLst>
              </a:rPr>
              <a:t>. Wholesalers and agents)</a:t>
            </a:r>
            <a:r>
              <a:rPr lang="en-US" sz="2200" b="1" i="1" dirty="0" smtClean="0">
                <a:solidFill>
                  <a:srgbClr val="FF0000"/>
                </a:solidFill>
                <a:effectLst>
                  <a:outerShdw blurRad="38100" dist="38100" dir="2700000" algn="tl">
                    <a:srgbClr val="C0C0C0"/>
                  </a:outerShdw>
                </a:effectLst>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b="1" i="1" dirty="0" smtClean="0">
              <a:solidFill>
                <a:srgbClr val="FF0000"/>
              </a:solidFill>
              <a:effectLst>
                <a:outerShdw blurRad="38100" dist="38100" dir="2700000" algn="tl">
                  <a:srgbClr val="C0C0C0"/>
                </a:outerShdw>
              </a:effectLst>
            </a:endParaRPr>
          </a:p>
          <a:p>
            <a:pPr eaLnBrk="1" hangingPunct="1">
              <a:defRPr/>
            </a:pPr>
            <a:r>
              <a:rPr lang="en-US" sz="2200" b="1" i="1" dirty="0" smtClean="0">
                <a:solidFill>
                  <a:srgbClr val="FF0000"/>
                </a:solidFill>
                <a:effectLst>
                  <a:outerShdw blurRad="38100" dist="38100" dir="2700000" algn="tl">
                    <a:srgbClr val="C0C0C0"/>
                  </a:outerShdw>
                </a:effectLst>
              </a:rPr>
              <a:t>In other words, </a:t>
            </a:r>
            <a:r>
              <a:rPr lang="en-US" sz="2400" b="1" i="1" dirty="0" smtClean="0">
                <a:effectLst>
                  <a:outerShdw blurRad="38100" dist="38100" dir="2700000" algn="tl">
                    <a:srgbClr val="C0C0C0"/>
                  </a:outerShdw>
                </a:effectLst>
              </a:rPr>
              <a:t>manufacturers </a:t>
            </a:r>
            <a:r>
              <a:rPr lang="en-US" sz="2200" b="1" i="1" dirty="0" smtClean="0">
                <a:solidFill>
                  <a:srgbClr val="FF0000"/>
                </a:solidFill>
                <a:effectLst>
                  <a:outerShdw blurRad="38100" dist="38100" dir="2700000" algn="tl">
                    <a:srgbClr val="C0C0C0"/>
                  </a:outerShdw>
                </a:effectLst>
              </a:rPr>
              <a:t>usually produce a large quantity of a limited number of products, whereas consumers purchase only a few items of a large number of diverse products.</a:t>
            </a:r>
          </a:p>
          <a:p>
            <a:pPr eaLnBrk="1" hangingPunct="1">
              <a:defRPr/>
            </a:pPr>
            <a:endParaRPr lang="en-US" sz="2200" b="1" i="1" dirty="0" smtClean="0">
              <a:solidFill>
                <a:srgbClr val="FF0000"/>
              </a:solidFill>
              <a:effectLst>
                <a:outerShdw blurRad="38100" dist="38100" dir="2700000" algn="tl">
                  <a:srgbClr val="C0C0C0"/>
                </a:outerShdw>
              </a:effectLst>
            </a:endParaRPr>
          </a:p>
          <a:p>
            <a:pPr eaLnBrk="1" hangingPunct="1">
              <a:defRPr/>
            </a:pPr>
            <a:r>
              <a:rPr lang="en-US" sz="2400" b="1" i="1" dirty="0" smtClean="0">
                <a:effectLst>
                  <a:outerShdw blurRad="38100" dist="38100" dir="2700000" algn="tl">
                    <a:srgbClr val="C0C0C0"/>
                  </a:outerShdw>
                </a:effectLst>
              </a:rPr>
              <a:t>Middlemen</a:t>
            </a:r>
            <a:r>
              <a:rPr lang="en-US" sz="2200" b="1" i="1" dirty="0" smtClean="0">
                <a:solidFill>
                  <a:srgbClr val="FF0000"/>
                </a:solidFill>
                <a:effectLst>
                  <a:outerShdw blurRad="38100" dist="38100" dir="2700000" algn="tl">
                    <a:srgbClr val="C0C0C0"/>
                  </a:outerShdw>
                </a:effectLst>
              </a:rPr>
              <a:t> reduce this discrepancy of assortments, thereby enabling consumers to avoid dealing directly with individual manufacturers in order to satisfy their needs.</a:t>
            </a:r>
            <a:endParaRPr lang="th-TH" sz="2200" b="1" i="1" dirty="0" smtClean="0">
              <a:solidFill>
                <a:srgbClr val="FF00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smtClean="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smtClean="0"/>
              <a:t>Market Entry Modes</a:t>
            </a:r>
          </a:p>
        </p:txBody>
      </p:sp>
      <p:sp>
        <p:nvSpPr>
          <p:cNvPr id="152579" name="Rectangle 3"/>
          <p:cNvSpPr>
            <a:spLocks noChangeArrowheads="1"/>
          </p:cNvSpPr>
          <p:nvPr/>
        </p:nvSpPr>
        <p:spPr bwMode="auto">
          <a:xfrm>
            <a:off x="533400" y="762000"/>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b="1">
                <a:solidFill>
                  <a:srgbClr val="333399"/>
                </a:solidFill>
                <a:latin typeface="Minion-Bold" charset="0"/>
              </a:rPr>
              <a:t>Once the firm has chosen its target markets abroad, the </a:t>
            </a:r>
            <a:r>
              <a:rPr lang="en-GB" sz="2800" b="1" i="1">
                <a:solidFill>
                  <a:srgbClr val="FF0000"/>
                </a:solidFill>
                <a:latin typeface="Minion-Bold" charset="0"/>
              </a:rPr>
              <a:t>question</a:t>
            </a:r>
            <a:r>
              <a:rPr lang="en-GB" sz="2800" b="1">
                <a:solidFill>
                  <a:srgbClr val="333399"/>
                </a:solidFill>
                <a:latin typeface="Minion-Bold" charset="0"/>
              </a:rPr>
              <a:t> arises as to the best way to enter those markets</a:t>
            </a:r>
          </a:p>
          <a:p>
            <a:pPr eaLnBrk="0" hangingPunct="0">
              <a:spcBef>
                <a:spcPct val="50000"/>
              </a:spcBef>
              <a:defRPr/>
            </a:pPr>
            <a:r>
              <a:rPr lang="en-GB" sz="2800" b="1">
                <a:solidFill>
                  <a:srgbClr val="000000"/>
                </a:solidFill>
                <a:latin typeface="Minion-Bold" charset="0"/>
              </a:rPr>
              <a:t>1. </a:t>
            </a:r>
            <a:r>
              <a:rPr lang="en-GB" sz="2800" b="1">
                <a:solidFill>
                  <a:srgbClr val="FF0000"/>
                </a:solidFill>
                <a:effectLst>
                  <a:outerShdw blurRad="38100" dist="38100" dir="2700000" algn="tl">
                    <a:srgbClr val="C0C0C0"/>
                  </a:outerShdw>
                </a:effectLst>
                <a:latin typeface="Minion-Regular" charset="0"/>
              </a:rPr>
              <a:t>Export modes</a:t>
            </a:r>
            <a:r>
              <a:rPr lang="en-GB" sz="2800">
                <a:solidFill>
                  <a:srgbClr val="000000"/>
                </a:solidFill>
                <a:latin typeface="Minion-Regular" charset="0"/>
              </a:rPr>
              <a:t> – here the distributor is shown as an example</a:t>
            </a:r>
          </a:p>
          <a:p>
            <a:pPr eaLnBrk="0" hangingPunct="0">
              <a:spcBef>
                <a:spcPct val="50000"/>
              </a:spcBef>
              <a:defRPr/>
            </a:pPr>
            <a:r>
              <a:rPr lang="en-GB" sz="2800" b="1">
                <a:solidFill>
                  <a:srgbClr val="000000"/>
                </a:solidFill>
                <a:latin typeface="Minion-Bold" charset="0"/>
              </a:rPr>
              <a:t>2. </a:t>
            </a:r>
            <a:r>
              <a:rPr lang="en-GB" sz="2800" b="1">
                <a:solidFill>
                  <a:srgbClr val="FF0000"/>
                </a:solidFill>
                <a:effectLst>
                  <a:outerShdw blurRad="38100" dist="38100" dir="2700000" algn="tl">
                    <a:srgbClr val="C0C0C0"/>
                  </a:outerShdw>
                </a:effectLst>
                <a:latin typeface="Minion-Regular" charset="0"/>
              </a:rPr>
              <a:t>Intermediate modes</a:t>
            </a:r>
            <a:r>
              <a:rPr lang="en-GB" sz="2800">
                <a:solidFill>
                  <a:srgbClr val="000000"/>
                </a:solidFill>
                <a:latin typeface="Minion-Regular" charset="0"/>
              </a:rPr>
              <a:t> – here the joint venture is shown as an example</a:t>
            </a:r>
          </a:p>
          <a:p>
            <a:pPr eaLnBrk="0" hangingPunct="0">
              <a:spcBef>
                <a:spcPct val="50000"/>
              </a:spcBef>
              <a:defRPr/>
            </a:pPr>
            <a:r>
              <a:rPr lang="en-GB" sz="2800" b="1">
                <a:solidFill>
                  <a:srgbClr val="000000"/>
                </a:solidFill>
                <a:latin typeface="Minion-Bold" charset="0"/>
              </a:rPr>
              <a:t>3. </a:t>
            </a:r>
            <a:r>
              <a:rPr lang="en-GB" sz="2800" b="1">
                <a:solidFill>
                  <a:srgbClr val="FF0000"/>
                </a:solidFill>
                <a:effectLst>
                  <a:outerShdw blurRad="38100" dist="38100" dir="2700000" algn="tl">
                    <a:srgbClr val="C0C0C0"/>
                  </a:outerShdw>
                </a:effectLst>
                <a:latin typeface="Minion-Regular" charset="0"/>
              </a:rPr>
              <a:t>Hierarchical modes</a:t>
            </a:r>
            <a:r>
              <a:rPr lang="en-GB" sz="2800">
                <a:solidFill>
                  <a:srgbClr val="000000"/>
                </a:solidFill>
                <a:latin typeface="Minion-Regular" charset="0"/>
              </a:rPr>
              <a:t> – here a sales subsidiary is shown as an example.</a:t>
            </a:r>
          </a:p>
          <a:p>
            <a:pPr eaLnBrk="0" hangingPunct="0">
              <a:spcBef>
                <a:spcPct val="50000"/>
              </a:spcBef>
              <a:defRPr/>
            </a:pPr>
            <a:r>
              <a:rPr lang="en-GB" sz="2800">
                <a:solidFill>
                  <a:srgbClr val="000000"/>
                </a:solidFill>
                <a:latin typeface="Minion-Regular" charset="0"/>
              </a:rPr>
              <a:t>(See next slide)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smtClean="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smtClean="0"/>
              <a:t>The stages of Channel Design </a:t>
            </a:r>
          </a:p>
        </p:txBody>
      </p:sp>
      <p:sp>
        <p:nvSpPr>
          <p:cNvPr id="154627" name="Rectangle 3"/>
          <p:cNvSpPr>
            <a:spLocks noChangeArrowheads="1"/>
          </p:cNvSpPr>
          <p:nvPr/>
        </p:nvSpPr>
        <p:spPr bwMode="auto">
          <a:xfrm>
            <a:off x="328661" y="979488"/>
            <a:ext cx="8715404" cy="5786199"/>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endParaRPr lang="en-US" sz="2000" b="1" i="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endParaRPr lang="en-US" sz="2000" b="1" i="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r>
              <a:rPr lang="en-GB" sz="2000" b="1" i="1" dirty="0">
                <a:solidFill>
                  <a:srgbClr val="FF0000"/>
                </a:solidFill>
                <a:effectLst>
                  <a:outerShdw blurRad="38100" dist="38100" dir="2700000" algn="tl">
                    <a:srgbClr val="C0C0C0"/>
                  </a:outerShdw>
                </a:effectLst>
                <a:latin typeface="Minion-Regular" charset="0"/>
              </a:rPr>
              <a:t>Once having considered and chosen the overall market entry strategy for a given foreign market, the management then needs to turn its attention to the task of designing the firm’s channels and distribution within a given country.</a:t>
            </a:r>
            <a:r>
              <a:rPr lang="en-GB" sz="2000" b="1" dirty="0">
                <a:solidFill>
                  <a:srgbClr val="333399"/>
                </a:solidFill>
                <a:effectLst>
                  <a:outerShdw blurRad="38100" dist="38100" dir="2700000" algn="tl">
                    <a:srgbClr val="C0C0C0"/>
                  </a:outerShdw>
                </a:effectLst>
                <a:latin typeface="Minion-Regular" charset="0"/>
              </a:rPr>
              <a:t>The process of channel design and the management of it can be broken down into seven basic stages or phases:</a:t>
            </a:r>
          </a:p>
          <a:p>
            <a:pPr eaLnBrk="0" hangingPunct="0">
              <a:spcBef>
                <a:spcPct val="50000"/>
              </a:spcBef>
              <a:defRPr/>
            </a:pPr>
            <a:r>
              <a:rPr lang="en-GB" sz="2000" b="1" dirty="0">
                <a:solidFill>
                  <a:srgbClr val="000000"/>
                </a:solidFill>
                <a:latin typeface="Minion-Bold" charset="0"/>
              </a:rPr>
              <a:t>1 </a:t>
            </a:r>
            <a:r>
              <a:rPr lang="en-GB" sz="2000" i="1" dirty="0">
                <a:solidFill>
                  <a:srgbClr val="000000"/>
                </a:solidFill>
                <a:latin typeface="Minion-Regular" charset="0"/>
              </a:rPr>
              <a:t>setting distribution objectives</a:t>
            </a:r>
          </a:p>
          <a:p>
            <a:pPr eaLnBrk="0" hangingPunct="0">
              <a:spcBef>
                <a:spcPct val="50000"/>
              </a:spcBef>
              <a:defRPr/>
            </a:pPr>
            <a:r>
              <a:rPr lang="en-GB" sz="2000" b="1" i="1" dirty="0">
                <a:solidFill>
                  <a:srgbClr val="000000"/>
                </a:solidFill>
                <a:latin typeface="Minion-Bold" charset="0"/>
              </a:rPr>
              <a:t>2 </a:t>
            </a:r>
            <a:r>
              <a:rPr lang="en-GB" sz="2000" i="1" dirty="0">
                <a:solidFill>
                  <a:srgbClr val="000000"/>
                </a:solidFill>
                <a:latin typeface="Minion-Regular" charset="0"/>
              </a:rPr>
              <a:t>specifying the functions that need to be performed by the channel</a:t>
            </a:r>
          </a:p>
          <a:p>
            <a:pPr eaLnBrk="0" hangingPunct="0">
              <a:spcBef>
                <a:spcPct val="50000"/>
              </a:spcBef>
              <a:defRPr/>
            </a:pPr>
            <a:r>
              <a:rPr lang="en-GB" sz="2000" b="1" i="1" dirty="0">
                <a:solidFill>
                  <a:srgbClr val="000000"/>
                </a:solidFill>
                <a:latin typeface="Minion-Bold" charset="0"/>
              </a:rPr>
              <a:t>3 </a:t>
            </a:r>
            <a:r>
              <a:rPr lang="en-GB" sz="2000" i="1" dirty="0">
                <a:solidFill>
                  <a:srgbClr val="000000"/>
                </a:solidFill>
                <a:latin typeface="Minion-Regular" charset="0"/>
              </a:rPr>
              <a:t>considering alternative channel structures</a:t>
            </a:r>
          </a:p>
          <a:p>
            <a:pPr eaLnBrk="0" hangingPunct="0">
              <a:spcBef>
                <a:spcPct val="50000"/>
              </a:spcBef>
              <a:defRPr/>
            </a:pPr>
            <a:r>
              <a:rPr lang="en-GB" sz="2000" b="1" i="1" dirty="0">
                <a:solidFill>
                  <a:srgbClr val="000000"/>
                </a:solidFill>
                <a:latin typeface="Minion-Bold" charset="0"/>
              </a:rPr>
              <a:t>4 </a:t>
            </a:r>
            <a:r>
              <a:rPr lang="en-GB" sz="2000" i="1" dirty="0">
                <a:solidFill>
                  <a:srgbClr val="000000"/>
                </a:solidFill>
                <a:latin typeface="Minion-Regular" charset="0"/>
              </a:rPr>
              <a:t>choosing an ‘optimal’ channel structure</a:t>
            </a:r>
          </a:p>
          <a:p>
            <a:pPr eaLnBrk="0" hangingPunct="0">
              <a:spcBef>
                <a:spcPct val="50000"/>
              </a:spcBef>
              <a:defRPr/>
            </a:pPr>
            <a:r>
              <a:rPr lang="en-GB" sz="2000" b="1" i="1" dirty="0">
                <a:solidFill>
                  <a:srgbClr val="000000"/>
                </a:solidFill>
                <a:latin typeface="Minion-Bold" charset="0"/>
              </a:rPr>
              <a:t>5 </a:t>
            </a:r>
            <a:r>
              <a:rPr lang="en-GB" sz="2000" i="1" dirty="0">
                <a:solidFill>
                  <a:srgbClr val="000000"/>
                </a:solidFill>
                <a:latin typeface="Minion-Regular" charset="0"/>
              </a:rPr>
              <a:t>selecting the intermediaries</a:t>
            </a:r>
          </a:p>
          <a:p>
            <a:pPr eaLnBrk="0" hangingPunct="0">
              <a:spcBef>
                <a:spcPct val="50000"/>
              </a:spcBef>
              <a:defRPr/>
            </a:pPr>
            <a:r>
              <a:rPr lang="en-GB" sz="2000" b="1" i="1" dirty="0">
                <a:solidFill>
                  <a:srgbClr val="000000"/>
                </a:solidFill>
                <a:latin typeface="Minion-Bold" charset="0"/>
              </a:rPr>
              <a:t>6 </a:t>
            </a:r>
            <a:r>
              <a:rPr lang="en-GB" sz="2000" i="1" dirty="0">
                <a:solidFill>
                  <a:srgbClr val="000000"/>
                </a:solidFill>
                <a:latin typeface="Minion-Regular" charset="0"/>
              </a:rPr>
              <a:t>motivating the channel members</a:t>
            </a:r>
          </a:p>
          <a:p>
            <a:pPr eaLnBrk="0" hangingPunct="0">
              <a:spcBef>
                <a:spcPct val="50000"/>
              </a:spcBef>
              <a:defRPr/>
            </a:pPr>
            <a:r>
              <a:rPr lang="en-GB" sz="2000" b="1" i="1" dirty="0">
                <a:solidFill>
                  <a:srgbClr val="000000"/>
                </a:solidFill>
                <a:latin typeface="Minion-Bold" charset="0"/>
              </a:rPr>
              <a:t>7 </a:t>
            </a:r>
            <a:r>
              <a:rPr lang="en-GB" sz="2000" i="1" dirty="0">
                <a:solidFill>
                  <a:srgbClr val="000000"/>
                </a:solidFill>
                <a:latin typeface="Minion-Regular" charset="0"/>
              </a:rPr>
              <a:t>evaluating channel member performance.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Setting distribution objectives</a:t>
            </a:r>
            <a:endParaRPr lang="th-TH" smtClean="0"/>
          </a:p>
        </p:txBody>
      </p:sp>
      <p:sp>
        <p:nvSpPr>
          <p:cNvPr id="186371" name="Rectangle 3" descr="เยื่อกระดาษสีน้ำเงิน"/>
          <p:cNvSpPr>
            <a:spLocks noGrp="1" noChangeArrowheads="1"/>
          </p:cNvSpPr>
          <p:nvPr>
            <p:ph type="body" sz="half" idx="1"/>
          </p:nvPr>
        </p:nvSpPr>
        <p:spPr>
          <a:xfrm>
            <a:off x="919683" y="2282828"/>
            <a:ext cx="4835525" cy="3149600"/>
          </a:xfrm>
          <a:ln w="76200">
            <a:solidFill>
              <a:srgbClr val="00B0F0"/>
            </a:solidFill>
          </a:ln>
        </p:spPr>
        <p:txBody>
          <a:bodyPr/>
          <a:lstStyle/>
          <a:p>
            <a:pPr eaLnBrk="1" hangingPunct="1">
              <a:lnSpc>
                <a:spcPct val="90000"/>
              </a:lnSpc>
              <a:defRPr/>
            </a:pPr>
            <a:r>
              <a:rPr lang="en-US" sz="2800" b="1" i="1" dirty="0" smtClean="0">
                <a:solidFill>
                  <a:srgbClr val="FF0000"/>
                </a:solidFill>
                <a:effectLst>
                  <a:outerShdw blurRad="38100" dist="38100" dir="2700000" algn="tl">
                    <a:srgbClr val="000000"/>
                  </a:outerShdw>
                </a:effectLst>
              </a:rPr>
              <a:t>Distribution objectives</a:t>
            </a:r>
            <a:r>
              <a:rPr lang="en-US" sz="2600" b="1" i="1" dirty="0" smtClean="0">
                <a:effectLst>
                  <a:outerShdw blurRad="38100" dist="38100" dir="2700000" algn="tl">
                    <a:srgbClr val="FFFFFF"/>
                  </a:outerShdw>
                </a:effectLst>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b="1" i="1" dirty="0" smtClean="0">
              <a:effectLst>
                <a:outerShdw blurRad="38100" dist="38100" dir="2700000" algn="tl">
                  <a:srgbClr val="FFFFFF"/>
                </a:outerShdw>
              </a:effectLst>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7395" name="Rectangle 3" descr="ช่อดอกไม้"/>
          <p:cNvSpPr>
            <a:spLocks noGrp="1" noChangeArrowheads="1"/>
          </p:cNvSpPr>
          <p:nvPr>
            <p:ph type="body" sz="half" idx="1"/>
          </p:nvPr>
        </p:nvSpPr>
        <p:spPr>
          <a:xfrm>
            <a:off x="457200" y="2042788"/>
            <a:ext cx="8464579" cy="4162438"/>
          </a:xfrm>
          <a:ln>
            <a:solidFill>
              <a:srgbClr val="00FFFF"/>
            </a:solidFill>
          </a:ln>
        </p:spPr>
        <p:txBody>
          <a:bodyPr>
            <a:normAutofit/>
          </a:bodyPr>
          <a:lstStyle/>
          <a:p>
            <a:pPr eaLnBrk="1" hangingPunct="1">
              <a:lnSpc>
                <a:spcPct val="80000"/>
              </a:lnSpc>
              <a:defRPr/>
            </a:pPr>
            <a:r>
              <a:rPr lang="en-US" sz="2200" b="1" i="1" dirty="0" smtClean="0">
                <a:effectLst>
                  <a:outerShdw blurRad="38100" dist="38100" dir="2700000" algn="tl">
                    <a:srgbClr val="FFFFFF"/>
                  </a:outerShdw>
                </a:effectLst>
              </a:rPr>
              <a:t>The following factors should be considered as detailed distribution functions, which should be performed by the distribution channel.</a:t>
            </a:r>
          </a:p>
          <a:p>
            <a:pPr eaLnBrk="1" hangingPunct="1">
              <a:lnSpc>
                <a:spcPct val="80000"/>
              </a:lnSpc>
              <a:defRPr/>
            </a:pPr>
            <a:endParaRPr lang="en-US" sz="2200" b="1" i="1" dirty="0" smtClean="0">
              <a:effectLst>
                <a:outerShdw blurRad="38100" dist="38100" dir="2700000" algn="tl">
                  <a:srgbClr val="FFFFFF"/>
                </a:outerShdw>
              </a:effectLst>
            </a:endParaRPr>
          </a:p>
          <a:p>
            <a:pPr eaLnBrk="1" hangingPunct="1">
              <a:lnSpc>
                <a:spcPct val="80000"/>
              </a:lnSpc>
              <a:defRPr/>
            </a:pPr>
            <a:r>
              <a:rPr lang="en-US" sz="2200" dirty="0" smtClean="0"/>
              <a:t>1. </a:t>
            </a:r>
            <a:r>
              <a:rPr lang="en-US" sz="2800" b="1" dirty="0" smtClean="0">
                <a:solidFill>
                  <a:srgbClr val="FF0000"/>
                </a:solidFill>
                <a:effectLst>
                  <a:outerShdw blurRad="38100" dist="38100" dir="2700000" algn="tl">
                    <a:srgbClr val="000000"/>
                  </a:outerShdw>
                </a:effectLst>
              </a:rPr>
              <a:t>Product and services flow</a:t>
            </a:r>
            <a:r>
              <a:rPr lang="en-US" sz="2200" dirty="0" smtClean="0"/>
              <a:t> </a:t>
            </a:r>
            <a:r>
              <a:rPr lang="en-US" sz="2200" b="1" dirty="0" smtClean="0">
                <a:solidFill>
                  <a:srgbClr val="333399"/>
                </a:solidFill>
                <a:effectLst>
                  <a:outerShdw blurRad="38100" dist="38100" dir="2700000" algn="tl">
                    <a:srgbClr val="000000"/>
                  </a:outerShdw>
                </a:effectLst>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b="1" dirty="0" smtClean="0">
              <a:solidFill>
                <a:srgbClr val="333399"/>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b="1" dirty="0" smtClean="0">
                <a:effectLst>
                  <a:outerShdw blurRad="38100" dist="38100" dir="2700000" algn="tl">
                    <a:srgbClr val="FFFFFF"/>
                  </a:outerShdw>
                </a:effectLst>
              </a:rPr>
              <a:t>2. </a:t>
            </a:r>
            <a:r>
              <a:rPr lang="en-US" sz="3200" b="1" dirty="0" smtClean="0">
                <a:solidFill>
                  <a:srgbClr val="FF0000"/>
                </a:solidFill>
                <a:effectLst>
                  <a:outerShdw blurRad="38100" dist="38100" dir="2700000" algn="tl">
                    <a:srgbClr val="000000"/>
                  </a:outerShdw>
                </a:effectLst>
              </a:rPr>
              <a:t>Communication flow</a:t>
            </a:r>
            <a:r>
              <a:rPr lang="en-US" sz="2600" dirty="0" smtClean="0"/>
              <a:t> </a:t>
            </a:r>
            <a:r>
              <a:rPr lang="en-US" sz="2600" b="1" dirty="0" smtClean="0">
                <a:solidFill>
                  <a:srgbClr val="333399"/>
                </a:solidFill>
                <a:effectLst>
                  <a:outerShdw blurRad="38100" dist="38100" dir="2700000" algn="tl">
                    <a:srgbClr val="000000"/>
                  </a:outerShdw>
                </a:effectLst>
              </a:rPr>
              <a:t>(from manufacturer to final customers). Sales promotion to final consumers, information about product features, advertising, providing sales force, packaging information, loyalty </a:t>
            </a:r>
            <a:r>
              <a:rPr lang="en-US" sz="2600" b="1" dirty="0" err="1" smtClean="0">
                <a:solidFill>
                  <a:srgbClr val="333399"/>
                </a:solidFill>
                <a:effectLst>
                  <a:outerShdw blurRad="38100" dist="38100" dir="2700000" algn="tl">
                    <a:srgbClr val="000000"/>
                  </a:outerShdw>
                </a:effectLst>
              </a:rPr>
              <a:t>programmes</a:t>
            </a:r>
            <a:r>
              <a:rPr lang="en-US" sz="2600" b="1" dirty="0" smtClean="0">
                <a:solidFill>
                  <a:srgbClr val="333399"/>
                </a:solidFill>
                <a:effectLst>
                  <a:outerShdw blurRad="38100" dist="38100" dir="2700000" algn="tl">
                    <a:srgbClr val="000000"/>
                  </a:outerShdw>
                </a:effectLst>
              </a:rPr>
              <a:t>, website participation, traceability, information and so on.</a:t>
            </a:r>
            <a:endParaRPr lang="th-TH" sz="2600" b="1" dirty="0" smtClean="0">
              <a:solidFill>
                <a:srgbClr val="333399"/>
              </a:solidFill>
              <a:effectLst>
                <a:outerShdw blurRad="38100" dist="38100" dir="2700000" algn="tl">
                  <a:srgbClr val="000000"/>
                </a:outerShdw>
              </a:effectLst>
            </a:endParaRPr>
          </a:p>
        </p:txBody>
      </p:sp>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682443" y="1930375"/>
            <a:ext cx="8186737"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b="1" dirty="0">
                <a:ea typeface="MS PGothic" pitchFamily="34" charset="-128"/>
              </a:rPr>
              <a:t>By devoting marketing efforts to the end consumer, a manufacturer is said to employ a </a:t>
            </a:r>
            <a:r>
              <a:rPr lang="en-US" altLang="ja-JP" b="1" i="1" dirty="0">
                <a:solidFill>
                  <a:srgbClr val="FF0000"/>
                </a:solidFill>
                <a:ea typeface="MS PGothic" pitchFamily="34" charset="-128"/>
              </a:rPr>
              <a:t>pull strategy.</a:t>
            </a:r>
            <a:r>
              <a:rPr lang="en-US" altLang="ja-JP" b="1" dirty="0">
                <a:solidFill>
                  <a:srgbClr val="FF0000"/>
                </a:solidFill>
                <a:ea typeface="MS PGothic" pitchFamily="34" charset="-128"/>
              </a:rPr>
              <a:t> </a:t>
            </a:r>
          </a:p>
          <a:p>
            <a:r>
              <a:rPr lang="en-US" altLang="ja-JP" b="1" dirty="0">
                <a:ea typeface="MS PGothic" pitchFamily="34" charset="-128"/>
              </a:rPr>
              <a:t>Alternatively, marketers can devote their selling efforts to the channel members themselves, providing direct incentives for them to stock and sell products to the end consumer. This approach is called a </a:t>
            </a:r>
            <a:r>
              <a:rPr lang="en-US" altLang="ja-JP" b="1" i="1" dirty="0">
                <a:solidFill>
                  <a:srgbClr val="FF0000"/>
                </a:solidFill>
                <a:ea typeface="MS PGothic" pitchFamily="34" charset="-128"/>
              </a:rPr>
              <a:t>push strategy.</a:t>
            </a:r>
            <a:r>
              <a:rPr lang="en-US" altLang="ja-JP" b="1" dirty="0">
                <a:solidFill>
                  <a:srgbClr val="FF0000"/>
                </a:solidFill>
                <a:ea typeface="MS PGothic" pitchFamily="34" charset="-128"/>
              </a:rPr>
              <a:t> </a:t>
            </a:r>
            <a:endParaRPr lang="en-US" b="1" dirty="0">
              <a:solidFill>
                <a:srgbClr val="FF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0" y="1571625"/>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b="1" dirty="0">
                <a:ea typeface="MS PGothic" pitchFamily="34" charset="-128"/>
              </a:rPr>
              <a:t>Two such partnership strategies are </a:t>
            </a:r>
            <a:r>
              <a:rPr lang="en-US" altLang="ja-JP" sz="2800" b="1" i="1" dirty="0">
                <a:ea typeface="MS PGothic" pitchFamily="34" charset="-128"/>
              </a:rPr>
              <a:t>retail segmentation activities </a:t>
            </a:r>
            <a:r>
              <a:rPr lang="en-US" altLang="ja-JP" sz="2800" b="1" dirty="0">
                <a:ea typeface="MS PGothic" pitchFamily="34" charset="-128"/>
              </a:rPr>
              <a:t>and</a:t>
            </a:r>
            <a:r>
              <a:rPr lang="en-US" altLang="ja-JP" sz="2800" b="1" i="1" dirty="0">
                <a:ea typeface="MS PGothic" pitchFamily="34" charset="-128"/>
              </a:rPr>
              <a:t> cooperative advertising programs.</a:t>
            </a:r>
            <a:r>
              <a:rPr lang="en-US" altLang="ja-JP" sz="2800" b="1" dirty="0">
                <a:ea typeface="MS PGothic" pitchFamily="34" charset="-128"/>
              </a:rPr>
              <a:t> </a:t>
            </a:r>
          </a:p>
          <a:p>
            <a:r>
              <a:rPr lang="en-US" altLang="ja-JP" sz="2800" b="1" dirty="0">
                <a:solidFill>
                  <a:srgbClr val="FF0000"/>
                </a:solidFill>
                <a:ea typeface="MS PGothic" pitchFamily="34" charset="-128"/>
              </a:rPr>
              <a:t>Retail segmentation  </a:t>
            </a:r>
          </a:p>
          <a:p>
            <a:pPr lvl="1"/>
            <a:r>
              <a:rPr lang="en-US" altLang="ja-JP" sz="2400" b="1" dirty="0">
                <a:ea typeface="MS PGothic" pitchFamily="34" charset="-128"/>
              </a:rPr>
              <a:t>Retailers are “customers” too </a:t>
            </a:r>
          </a:p>
          <a:p>
            <a:r>
              <a:rPr lang="en-US" altLang="ja-JP" sz="2800" b="1" dirty="0">
                <a:solidFill>
                  <a:srgbClr val="FF0000"/>
                </a:solidFill>
                <a:ea typeface="MS PGothic" pitchFamily="34" charset="-128"/>
              </a:rPr>
              <a:t>Cooperative advertising</a:t>
            </a:r>
            <a:r>
              <a:rPr lang="en-US" altLang="ja-JP" sz="2800" b="1" i="1" dirty="0">
                <a:solidFill>
                  <a:srgbClr val="FF0000"/>
                </a:solidFill>
                <a:ea typeface="MS PGothic" pitchFamily="34" charset="-128"/>
              </a:rPr>
              <a:t> </a:t>
            </a:r>
            <a:r>
              <a:rPr lang="en-US" altLang="ja-JP" sz="2800" b="1" i="1" dirty="0">
                <a:ea typeface="MS PGothic" pitchFamily="34" charset="-128"/>
              </a:rPr>
              <a:t> </a:t>
            </a:r>
            <a:r>
              <a:rPr lang="en-US" altLang="ja-JP" sz="2800" b="1" dirty="0">
                <a:ea typeface="MS PGothic" pitchFamily="34" charset="-128"/>
              </a:rPr>
              <a:t> </a:t>
            </a:r>
          </a:p>
          <a:p>
            <a:pPr lvl="1"/>
            <a:r>
              <a:rPr lang="en-US" altLang="ja-JP" sz="2400" b="1" dirty="0">
                <a:ea typeface="MS PGothic" pitchFamily="34" charset="-128"/>
              </a:rPr>
              <a:t>A manufacturer pays for a portion of the advertising that a retailer runs to promote the manufacturer’s product and its availability in the retailer’s place of business. </a:t>
            </a:r>
            <a:endParaRPr lang="en-US" sz="24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9443" name="Rectangle 3"/>
          <p:cNvSpPr>
            <a:spLocks noGrp="1" noChangeArrowheads="1"/>
          </p:cNvSpPr>
          <p:nvPr>
            <p:ph type="body" sz="half" idx="1"/>
          </p:nvPr>
        </p:nvSpPr>
        <p:spPr>
          <a:xfrm>
            <a:off x="0" y="1285860"/>
            <a:ext cx="9144000" cy="5229225"/>
          </a:xfrm>
          <a:solidFill>
            <a:schemeClr val="bg1">
              <a:alpha val="64000"/>
            </a:schemeClr>
          </a:solidFill>
        </p:spPr>
        <p:txBody>
          <a:bodyPr/>
          <a:lstStyle/>
          <a:p>
            <a:pPr eaLnBrk="1" hangingPunct="1">
              <a:defRPr/>
            </a:pPr>
            <a:endParaRPr lang="en-US" sz="2600" b="1" i="1" dirty="0" smtClean="0">
              <a:effectLst>
                <a:outerShdw blurRad="38100" dist="38100" dir="2700000" algn="tl">
                  <a:srgbClr val="C0C0C0"/>
                </a:outerShdw>
              </a:effectLst>
            </a:endParaRPr>
          </a:p>
          <a:p>
            <a:pPr eaLnBrk="1" hangingPunct="1">
              <a:defRPr/>
            </a:pPr>
            <a:endParaRPr lang="en-US" sz="2600" b="1" i="1" dirty="0" smtClean="0">
              <a:effectLst>
                <a:outerShdw blurRad="38100" dist="38100" dir="2700000" algn="tl">
                  <a:srgbClr val="C0C0C0"/>
                </a:outerShdw>
              </a:effectLst>
            </a:endParaRPr>
          </a:p>
          <a:p>
            <a:pPr eaLnBrk="1" hangingPunct="1">
              <a:defRPr/>
            </a:pPr>
            <a:r>
              <a:rPr lang="en-US" sz="2600" b="1" i="1" dirty="0" smtClean="0">
                <a:effectLst>
                  <a:outerShdw blurRad="38100" dist="38100" dir="2700000" algn="tl">
                    <a:srgbClr val="C0C0C0"/>
                  </a:outerShdw>
                </a:effectLst>
              </a:rPr>
              <a:t>3. </a:t>
            </a:r>
            <a:r>
              <a:rPr lang="en-US" sz="3200" b="1" i="1" dirty="0" smtClean="0">
                <a:solidFill>
                  <a:srgbClr val="FF0000"/>
                </a:solidFill>
                <a:effectLst>
                  <a:outerShdw blurRad="38100" dist="38100" dir="2700000" algn="tl">
                    <a:srgbClr val="C0C0C0"/>
                  </a:outerShdw>
                </a:effectLst>
              </a:rPr>
              <a:t>Information flow</a:t>
            </a:r>
            <a:r>
              <a:rPr lang="en-US" sz="2600" b="1" i="1" dirty="0" smtClean="0">
                <a:effectLst>
                  <a:outerShdw blurRad="38100" dist="38100" dir="2700000" algn="tl">
                    <a:srgbClr val="C0C0C0"/>
                  </a:outerShdw>
                </a:effectLst>
              </a:rPr>
              <a:t>( from customers to manufacturer) Sharing knowledge of local market, scanning data (assess to computer data), complaints via website/service line, order frequency, order formats consideration, arrange information about consumption and so on.</a:t>
            </a:r>
            <a:endParaRPr lang="th-TH" sz="2600" b="1" i="1" dirty="0"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648075" y="2036165"/>
            <a:ext cx="2820353" cy="4123856"/>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n-US" altLang="ja-JP" b="1" dirty="0">
                <a:ea typeface="MS PGothic" pitchFamily="34" charset="-128"/>
              </a:rPr>
              <a:t>Advantage of having both a physical </a:t>
            </a:r>
            <a:r>
              <a:rPr lang="en-US" altLang="ja-JP" b="1" dirty="0">
                <a:solidFill>
                  <a:srgbClr val="FF0000"/>
                </a:solidFill>
                <a:ea typeface="MS PGothic" pitchFamily="34" charset="-128"/>
              </a:rPr>
              <a:t>“brick and mortar</a:t>
            </a:r>
            <a:r>
              <a:rPr lang="en-US" altLang="ja-JP" b="1" dirty="0">
                <a:ea typeface="MS PGothic" pitchFamily="34" charset="-128"/>
              </a:rPr>
              <a:t>” channel and a virtual, online retail </a:t>
            </a:r>
            <a:r>
              <a:rPr lang="en-US" altLang="ja-JP" b="1" dirty="0" smtClean="0">
                <a:ea typeface="MS PGothic" pitchFamily="34" charset="-128"/>
              </a:rPr>
              <a:t>channel</a:t>
            </a:r>
          </a:p>
          <a:p>
            <a:endParaRPr lang="en-US" altLang="ja-JP" b="1" dirty="0">
              <a:ea typeface="MS PGothic" pitchFamily="34" charset="-128"/>
            </a:endParaRPr>
          </a:p>
          <a:p>
            <a:r>
              <a:rPr lang="en-US" altLang="ja-JP" b="1" dirty="0">
                <a:ea typeface="MS PGothic" pitchFamily="34" charset="-128"/>
              </a:rPr>
              <a:t>The Boston Consulting Group concluded that multichannel </a:t>
            </a:r>
            <a:r>
              <a:rPr lang="en-US" altLang="ja-JP" b="1" dirty="0">
                <a:solidFill>
                  <a:srgbClr val="FF0000"/>
                </a:solidFill>
                <a:ea typeface="MS PGothic" pitchFamily="34" charset="-128"/>
              </a:rPr>
              <a:t>retailers were able to acquire customers at half the cost of Internet-only retailers,</a:t>
            </a:r>
            <a:r>
              <a:rPr lang="en-US" altLang="ja-JP" b="1" dirty="0">
                <a:ea typeface="MS PGothic" pitchFamily="34" charset="-128"/>
              </a:rPr>
              <a:t> citing a number of advantages for the multichannel retailers. </a:t>
            </a:r>
            <a:endParaRPr lang="en-US" b="1" dirty="0"/>
          </a:p>
        </p:txBody>
      </p:sp>
      <p:pic>
        <p:nvPicPr>
          <p:cNvPr id="5" name="รูปภาพ 4" descr="online clothing.jpg"/>
          <p:cNvPicPr>
            <a:picLocks noChangeAspect="1"/>
          </p:cNvPicPr>
          <p:nvPr/>
        </p:nvPicPr>
        <p:blipFill>
          <a:blip r:embed="rId3"/>
          <a:stretch>
            <a:fillRect/>
          </a:stretch>
        </p:blipFill>
        <p:spPr>
          <a:xfrm>
            <a:off x="4941137" y="293084"/>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6239943" y="4016905"/>
            <a:ext cx="1738407" cy="2143116"/>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smtClean="0"/>
              <a:t>Specifying the functions that need to be performed by the channel</a:t>
            </a:r>
            <a:endParaRPr lang="th-TH" sz="3500" dirty="0" smtClean="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a:bodyPr>
          <a:lstStyle/>
          <a:p>
            <a:pPr eaLnBrk="1" hangingPunct="1">
              <a:defRPr/>
            </a:pPr>
            <a:r>
              <a:rPr lang="en-US" sz="2600" dirty="0" smtClean="0"/>
              <a:t>4. </a:t>
            </a:r>
            <a:r>
              <a:rPr lang="en-US" sz="3200" b="1" dirty="0" smtClean="0">
                <a:solidFill>
                  <a:srgbClr val="FF0000"/>
                </a:solidFill>
                <a:effectLst>
                  <a:outerShdw blurRad="38100" dist="38100" dir="2700000" algn="tl">
                    <a:srgbClr val="000000"/>
                  </a:outerShdw>
                </a:effectLst>
              </a:rPr>
              <a:t>Payments and financial flows-</a:t>
            </a:r>
            <a:r>
              <a:rPr lang="en-US" sz="2600" b="1" i="1" dirty="0" smtClean="0">
                <a:effectLst>
                  <a:outerShdw blurRad="38100" dist="38100" dir="2700000" algn="tl">
                    <a:srgbClr val="FFFFFF"/>
                  </a:outerShdw>
                </a:effectLst>
              </a:rPr>
              <a:t>Conducting credit checks on final consumers, billing customers, caring for specific customer orders, arranging for credit provisions, price guarantees, financing and so on.</a:t>
            </a:r>
            <a:endParaRPr lang="th-TH" sz="2600" b="1" i="1" dirty="0" smtClean="0">
              <a:effectLst>
                <a:outerShdw blurRad="38100" dist="38100" dir="2700000" algn="tl">
                  <a:srgbClr val="FFFFFF"/>
                </a:outerShdw>
              </a:effectLst>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Considering alternative channel structures</a:t>
            </a:r>
            <a:endParaRPr lang="th-TH" smtClean="0"/>
          </a:p>
        </p:txBody>
      </p:sp>
      <p:sp>
        <p:nvSpPr>
          <p:cNvPr id="191491" name="Rectangle 3" descr="ถุงกระดาษ"/>
          <p:cNvSpPr>
            <a:spLocks noGrp="1" noChangeArrowheads="1"/>
          </p:cNvSpPr>
          <p:nvPr>
            <p:ph idx="1"/>
          </p:nvPr>
        </p:nvSpPr>
        <p:spPr>
          <a:xfrm>
            <a:off x="375744" y="2112443"/>
            <a:ext cx="8229600" cy="4411662"/>
          </a:xfrm>
        </p:spPr>
        <p:txBody>
          <a:bodyPr>
            <a:normAutofit/>
          </a:bodyPr>
          <a:lstStyle/>
          <a:p>
            <a:pPr eaLnBrk="1" hangingPunct="1">
              <a:defRPr/>
            </a:pPr>
            <a:r>
              <a:rPr lang="en-US" sz="2600" b="1" i="1" dirty="0" smtClean="0">
                <a:effectLst>
                  <a:outerShdw blurRad="38100" dist="38100" dir="2700000" algn="tl">
                    <a:srgbClr val="FFFFFF"/>
                  </a:outerShdw>
                </a:effectLst>
              </a:rPr>
              <a:t>Management needs to be concerned with three dimensions of channel structure.</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1. the length of the channels</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2. the intensity of the various levels</a:t>
            </a:r>
          </a:p>
          <a:p>
            <a:pPr marL="1017270" lvl="1" indent="-742950" eaLnBrk="1" hangingPunct="1">
              <a:buFont typeface="Wingdings" pitchFamily="2" charset="2"/>
              <a:buChar char="Ø"/>
              <a:defRPr/>
            </a:pPr>
            <a:r>
              <a:rPr lang="en-US" sz="4100" b="1" i="1" dirty="0" smtClean="0">
                <a:solidFill>
                  <a:srgbClr val="FF0000"/>
                </a:solidFill>
                <a:effectLst>
                  <a:outerShdw blurRad="38100" dist="38100" dir="2700000" algn="tl">
                    <a:srgbClr val="000000"/>
                  </a:outerShdw>
                </a:effectLst>
              </a:rPr>
              <a:t>3. the types of intermediary involved.</a:t>
            </a:r>
            <a:endParaRPr lang="th-TH" sz="4100" b="1" i="1" dirty="0" smtClean="0">
              <a:solidFill>
                <a:srgbClr val="FF0000"/>
              </a:solidFill>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63264" y="117475"/>
            <a:ext cx="7543800" cy="1295400"/>
          </a:xfrm>
        </p:spPr>
        <p:txBody>
          <a:bodyPr>
            <a:normAutofit fontScale="90000"/>
          </a:bodyPr>
          <a:lstStyle/>
          <a:p>
            <a:pPr eaLnBrk="1" hangingPunct="1"/>
            <a:r>
              <a:rPr lang="en-US" dirty="0" smtClean="0"/>
              <a:t>Considering alternative  </a:t>
            </a:r>
            <a:br>
              <a:rPr lang="en-US" dirty="0" smtClean="0"/>
            </a:br>
            <a:r>
              <a:rPr lang="en-US" dirty="0" smtClean="0"/>
              <a:t>channel structures</a:t>
            </a:r>
            <a:endParaRPr lang="th-TH" dirty="0" smtClean="0"/>
          </a:p>
        </p:txBody>
      </p:sp>
      <p:sp>
        <p:nvSpPr>
          <p:cNvPr id="192515" name="Rectangle 3"/>
          <p:cNvSpPr>
            <a:spLocks noGrp="1" noChangeArrowheads="1"/>
          </p:cNvSpPr>
          <p:nvPr>
            <p:ph type="body" sz="half" idx="1"/>
          </p:nvPr>
        </p:nvSpPr>
        <p:spPr>
          <a:xfrm>
            <a:off x="420271" y="2024973"/>
            <a:ext cx="5113337" cy="5184775"/>
          </a:xfrm>
        </p:spPr>
        <p:txBody>
          <a:bodyPr>
            <a:normAutofit/>
          </a:bodyPr>
          <a:lstStyle/>
          <a:p>
            <a:pPr eaLnBrk="1" hangingPunct="1">
              <a:lnSpc>
                <a:spcPct val="90000"/>
              </a:lnSpc>
              <a:defRPr/>
            </a:pPr>
            <a:r>
              <a:rPr lang="en-US" sz="2000" b="1" i="1" smtClean="0">
                <a:solidFill>
                  <a:srgbClr val="333399"/>
                </a:solidFill>
                <a:effectLst>
                  <a:outerShdw blurRad="38100" dist="38100" dir="2700000" algn="tl">
                    <a:srgbClr val="C0C0C0"/>
                  </a:outerShdw>
                </a:effectLst>
              </a:rPr>
              <a:t>The intensity dimension, which refers to the number of intermediaries to be used at each level of the channel, is usually characterized as</a:t>
            </a:r>
            <a:r>
              <a:rPr lang="en-US" sz="2600" b="1" i="1" smtClean="0">
                <a:solidFill>
                  <a:srgbClr val="333399"/>
                </a:solidFill>
                <a:effectLst>
                  <a:outerShdw blurRad="38100" dist="38100" dir="2700000" algn="tl">
                    <a:srgbClr val="C0C0C0"/>
                  </a:outerShdw>
                </a:effectLst>
              </a:rPr>
              <a:t>.</a:t>
            </a:r>
          </a:p>
          <a:p>
            <a:pPr lvl="1" eaLnBrk="1" hangingPunct="1">
              <a:lnSpc>
                <a:spcPct val="90000"/>
              </a:lnSpc>
              <a:defRPr/>
            </a:pPr>
            <a:r>
              <a:rPr lang="en-US" sz="2400" smtClean="0"/>
              <a:t>1. </a:t>
            </a:r>
            <a:r>
              <a:rPr lang="en-US" sz="2400" b="1" u="sng" smtClean="0">
                <a:solidFill>
                  <a:srgbClr val="FF0000"/>
                </a:solidFill>
                <a:effectLst>
                  <a:outerShdw blurRad="38100" dist="38100" dir="2700000" algn="tl">
                    <a:srgbClr val="C0C0C0"/>
                  </a:outerShdw>
                </a:effectLst>
              </a:rPr>
              <a:t>intensive distribution – </a:t>
            </a:r>
            <a:r>
              <a:rPr lang="en-US" sz="2400" smtClean="0"/>
              <a:t>where as many intermediaries as possible are used.</a:t>
            </a:r>
          </a:p>
          <a:p>
            <a:pPr lvl="1" eaLnBrk="1" hangingPunct="1">
              <a:lnSpc>
                <a:spcPct val="90000"/>
              </a:lnSpc>
              <a:defRPr/>
            </a:pPr>
            <a:r>
              <a:rPr lang="en-US" sz="2400" smtClean="0"/>
              <a:t>2. </a:t>
            </a:r>
            <a:r>
              <a:rPr lang="en-US" sz="2400" b="1" u="sng" smtClean="0">
                <a:solidFill>
                  <a:srgbClr val="FF0000"/>
                </a:solidFill>
                <a:effectLst>
                  <a:outerShdw blurRad="38100" dist="38100" dir="2700000" algn="tl">
                    <a:srgbClr val="C0C0C0"/>
                  </a:outerShdw>
                </a:effectLst>
              </a:rPr>
              <a:t>selective distribution-</a:t>
            </a:r>
            <a:r>
              <a:rPr lang="en-US" sz="2400" smtClean="0"/>
              <a:t> where the number of intermediaries to be used is limited through more careful selection.</a:t>
            </a:r>
          </a:p>
          <a:p>
            <a:pPr lvl="1" eaLnBrk="1" hangingPunct="1">
              <a:lnSpc>
                <a:spcPct val="90000"/>
              </a:lnSpc>
              <a:defRPr/>
            </a:pPr>
            <a:r>
              <a:rPr lang="en-US" sz="2400" smtClean="0"/>
              <a:t>3. </a:t>
            </a:r>
            <a:r>
              <a:rPr lang="en-US" sz="2400" b="1" u="sng" smtClean="0">
                <a:solidFill>
                  <a:srgbClr val="FF0000"/>
                </a:solidFill>
                <a:effectLst>
                  <a:outerShdw blurRad="38100" dist="38100" dir="2700000" algn="tl">
                    <a:srgbClr val="C0C0C0"/>
                  </a:outerShdw>
                </a:effectLst>
              </a:rPr>
              <a:t>exclusive distribution –</a:t>
            </a:r>
            <a:r>
              <a:rPr lang="en-US" sz="2400" smtClean="0"/>
              <a:t> where only one intermediary is used in a given geographical territory</a:t>
            </a:r>
            <a:endParaRPr lang="th-TH" sz="2400" smtClean="0"/>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smtClean="0"/>
              <a:t>Choosing an ‘optimal’ </a:t>
            </a:r>
            <a:br>
              <a:rPr lang="en-US" sz="3600" dirty="0" smtClean="0"/>
            </a:br>
            <a:r>
              <a:rPr lang="en-US" sz="3600" dirty="0" smtClean="0"/>
              <a:t>channel structure</a:t>
            </a:r>
            <a:r>
              <a:rPr lang="en-US" dirty="0" smtClean="0"/>
              <a:t> </a:t>
            </a:r>
            <a:endParaRPr lang="th-TH" dirty="0" smtClean="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92500" lnSpcReduction="20000"/>
          </a:bodyPr>
          <a:lstStyle/>
          <a:p>
            <a:pPr eaLnBrk="1" hangingPunct="1">
              <a:defRPr/>
            </a:pPr>
            <a:endParaRPr lang="en-US" sz="2800" b="1" i="1" dirty="0" smtClean="0">
              <a:solidFill>
                <a:srgbClr val="333399"/>
              </a:solidFill>
              <a:effectLst>
                <a:outerShdw blurRad="38100" dist="38100" dir="2700000" algn="tl">
                  <a:srgbClr val="C0C0C0"/>
                </a:outerShdw>
              </a:effectLst>
            </a:endParaRPr>
          </a:p>
          <a:p>
            <a:pPr eaLnBrk="1" hangingPunct="1">
              <a:defRPr/>
            </a:pPr>
            <a:r>
              <a:rPr lang="en-US" sz="2800" b="1" dirty="0" smtClean="0">
                <a:solidFill>
                  <a:srgbClr val="333399"/>
                </a:solidFill>
                <a:effectLst>
                  <a:outerShdw blurRad="38100" dist="38100" dir="2700000" algn="tl">
                    <a:srgbClr val="C0C0C0"/>
                  </a:outerShdw>
                </a:effectLst>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b="1" i="1" dirty="0" smtClean="0">
              <a:solidFill>
                <a:srgbClr val="333399"/>
              </a:solidFill>
              <a:effectLst>
                <a:outerShdw blurRad="38100" dist="38100" dir="2700000" algn="tl">
                  <a:srgbClr val="C0C0C0"/>
                </a:outerShdw>
              </a:effectLst>
            </a:endParaRPr>
          </a:p>
        </p:txBody>
      </p:sp>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smtClean="0"/>
              <a:t>Key variables to consider</a:t>
            </a:r>
            <a:endParaRPr lang="th-TH" smtClean="0"/>
          </a:p>
        </p:txBody>
      </p:sp>
      <p:sp>
        <p:nvSpPr>
          <p:cNvPr id="195587" name="Rectangle 3"/>
          <p:cNvSpPr>
            <a:spLocks noGrp="1" noChangeArrowheads="1"/>
          </p:cNvSpPr>
          <p:nvPr>
            <p:ph type="body" idx="4294967295"/>
          </p:nvPr>
        </p:nvSpPr>
        <p:spPr>
          <a:xfrm>
            <a:off x="0" y="1500188"/>
            <a:ext cx="8786813" cy="5072062"/>
          </a:xfrm>
          <a:ln w="76200" cmpd="tri">
            <a:solidFill>
              <a:srgbClr val="0000FF"/>
            </a:solidFill>
          </a:ln>
        </p:spPr>
        <p:txBody>
          <a:bodyPr>
            <a:normAutofit lnSpcReduction="10000"/>
          </a:bodyPr>
          <a:lstStyle/>
          <a:p>
            <a:pPr eaLnBrk="1" hangingPunct="1">
              <a:lnSpc>
                <a:spcPct val="80000"/>
              </a:lnSpc>
              <a:defRPr/>
            </a:pPr>
            <a:r>
              <a:rPr lang="en-US" sz="2100" b="1" dirty="0" smtClean="0">
                <a:effectLst>
                  <a:outerShdw blurRad="38100" dist="38100" dir="2700000" algn="tl">
                    <a:srgbClr val="C0C0C0"/>
                  </a:outerShdw>
                </a:effectLst>
              </a:rPr>
              <a:t>The </a:t>
            </a:r>
            <a:r>
              <a:rPr lang="en-US" sz="2100" b="1" dirty="0" smtClean="0">
                <a:solidFill>
                  <a:srgbClr val="FF0000"/>
                </a:solidFill>
                <a:effectLst>
                  <a:outerShdw blurRad="38100" dist="38100" dir="2700000" algn="tl">
                    <a:srgbClr val="C0C0C0"/>
                  </a:outerShdw>
                </a:effectLst>
              </a:rPr>
              <a:t>location of final customers, and number of customers</a:t>
            </a:r>
            <a:r>
              <a:rPr lang="en-US" sz="2100" b="1" dirty="0" smtClean="0">
                <a:effectLst>
                  <a:outerShdw blurRad="38100" dist="38100" dir="2700000" algn="tl">
                    <a:srgbClr val="C0C0C0"/>
                  </a:outerShdw>
                </a:effectLst>
              </a:rPr>
              <a:t> and their density, together with their patterns of buying behavior, would all be the key market variables.</a:t>
            </a:r>
          </a:p>
          <a:p>
            <a:pPr eaLnBrk="1" hangingPunct="1">
              <a:lnSpc>
                <a:spcPct val="80000"/>
              </a:lnSpc>
              <a:defRPr/>
            </a:pPr>
            <a:r>
              <a:rPr lang="en-US" sz="2100" b="1" dirty="0" smtClean="0">
                <a:solidFill>
                  <a:srgbClr val="FF0000"/>
                </a:solidFill>
                <a:effectLst>
                  <a:outerShdw blurRad="38100" dist="38100" dir="2700000" algn="tl">
                    <a:srgbClr val="C0C0C0"/>
                  </a:outerShdw>
                </a:effectLst>
              </a:rPr>
              <a:t>Factors such as bulk and weight</a:t>
            </a:r>
            <a:r>
              <a:rPr lang="en-US" sz="2100" b="1" dirty="0" smtClean="0">
                <a:effectLst>
                  <a:outerShdw blurRad="38100" dist="38100" dir="2700000" algn="tl">
                    <a:srgbClr val="C0C0C0"/>
                  </a:outerShdw>
                </a:effectLst>
              </a:rPr>
              <a:t>, unit value, newness, technical versus non-technical, and </a:t>
            </a:r>
            <a:r>
              <a:rPr lang="en-US" sz="2100" b="1" dirty="0" err="1" smtClean="0">
                <a:effectLst>
                  <a:outerShdw blurRad="38100" dist="38100" dir="2700000" algn="tl">
                    <a:srgbClr val="C0C0C0"/>
                  </a:outerShdw>
                </a:effectLst>
              </a:rPr>
              <a:t>perishability</a:t>
            </a:r>
            <a:r>
              <a:rPr lang="en-US" sz="2100" b="1" dirty="0" smtClean="0">
                <a:effectLst>
                  <a:outerShdw blurRad="38100" dist="38100" dir="2700000" algn="tl">
                    <a:srgbClr val="C0C0C0"/>
                  </a:outerShdw>
                </a:effectLst>
              </a:rPr>
              <a:t> are product variables that are frequently important.</a:t>
            </a:r>
          </a:p>
          <a:p>
            <a:pPr eaLnBrk="1" hangingPunct="1">
              <a:lnSpc>
                <a:spcPct val="80000"/>
              </a:lnSpc>
              <a:defRPr/>
            </a:pPr>
            <a:r>
              <a:rPr lang="en-US" sz="2100" b="1" dirty="0" smtClean="0">
                <a:effectLst>
                  <a:outerShdw blurRad="38100" dist="38100" dir="2700000" algn="tl">
                    <a:srgbClr val="C0C0C0"/>
                  </a:outerShdw>
                </a:effectLst>
              </a:rPr>
              <a:t>The </a:t>
            </a:r>
            <a:r>
              <a:rPr lang="en-US" sz="2100" b="1" dirty="0" smtClean="0">
                <a:solidFill>
                  <a:srgbClr val="FF0000"/>
                </a:solidFill>
                <a:effectLst>
                  <a:outerShdw blurRad="38100" dist="38100" dir="2700000" algn="tl">
                    <a:srgbClr val="C0C0C0"/>
                  </a:outerShdw>
                </a:effectLst>
              </a:rPr>
              <a:t>financial capacity of the firm, its size, expertise, and desire for managerial control</a:t>
            </a:r>
            <a:r>
              <a:rPr lang="en-US" sz="2100" b="1" dirty="0" smtClean="0">
                <a:effectLst>
                  <a:outerShdw blurRad="38100" dist="38100" dir="2700000" algn="tl">
                    <a:srgbClr val="C0C0C0"/>
                  </a:outerShdw>
                </a:effectLst>
              </a:rPr>
              <a:t> are some of the most important firm variables.</a:t>
            </a:r>
          </a:p>
          <a:p>
            <a:pPr eaLnBrk="1" hangingPunct="1">
              <a:lnSpc>
                <a:spcPct val="80000"/>
              </a:lnSpc>
              <a:defRPr/>
            </a:pPr>
            <a:r>
              <a:rPr lang="en-US" sz="2100" b="1" dirty="0" smtClean="0">
                <a:solidFill>
                  <a:srgbClr val="FF0000"/>
                </a:solidFill>
                <a:effectLst>
                  <a:outerShdw blurRad="38100" dist="38100" dir="2700000" algn="tl">
                    <a:srgbClr val="C0C0C0"/>
                  </a:outerShdw>
                </a:effectLst>
              </a:rPr>
              <a:t>Cost, availability and services</a:t>
            </a:r>
            <a:r>
              <a:rPr lang="en-US" sz="2100" b="1" dirty="0" smtClean="0">
                <a:effectLst>
                  <a:outerShdw blurRad="38100" dist="38100" dir="2700000" algn="tl">
                    <a:srgbClr val="C0C0C0"/>
                  </a:outerShdw>
                </a:effectLst>
              </a:rPr>
              <a:t> provided are indicative of significant intermediary variables that management needs to consider.</a:t>
            </a:r>
          </a:p>
          <a:p>
            <a:pPr eaLnBrk="1" hangingPunct="1">
              <a:lnSpc>
                <a:spcPct val="80000"/>
              </a:lnSpc>
              <a:defRPr/>
            </a:pPr>
            <a:r>
              <a:rPr lang="en-US" sz="2100" b="1" dirty="0" smtClean="0">
                <a:effectLst>
                  <a:outerShdw blurRad="38100" dist="38100" dir="2700000" algn="tl">
                    <a:srgbClr val="C0C0C0"/>
                  </a:outerShdw>
                </a:effectLst>
              </a:rPr>
              <a:t>Factors such as the </a:t>
            </a:r>
            <a:r>
              <a:rPr lang="en-US" sz="2100" b="1" dirty="0" smtClean="0">
                <a:solidFill>
                  <a:srgbClr val="FF0000"/>
                </a:solidFill>
                <a:effectLst>
                  <a:outerShdw blurRad="38100" dist="38100" dir="2700000" algn="tl">
                    <a:srgbClr val="C0C0C0"/>
                  </a:outerShdw>
                </a:effectLst>
              </a:rPr>
              <a:t>potential of particular channel structures</a:t>
            </a:r>
            <a:r>
              <a:rPr lang="en-US" sz="2100" b="1" dirty="0" smtClean="0">
                <a:effectLst>
                  <a:outerShdw blurRad="38100" dist="38100" dir="2700000" algn="tl">
                    <a:srgbClr val="C0C0C0"/>
                  </a:outerShdw>
                </a:effectLst>
              </a:rPr>
              <a:t> to reduce conflict while maximizing power and communications effectiveness are critical behavioral variables for management to consider.</a:t>
            </a:r>
          </a:p>
          <a:p>
            <a:pPr eaLnBrk="1" hangingPunct="1">
              <a:lnSpc>
                <a:spcPct val="80000"/>
              </a:lnSpc>
              <a:defRPr/>
            </a:pPr>
            <a:r>
              <a:rPr lang="en-US" sz="2100" b="1" dirty="0" smtClean="0">
                <a:effectLst>
                  <a:outerShdw blurRad="38100" dist="38100" dir="2700000" algn="tl">
                    <a:srgbClr val="C0C0C0"/>
                  </a:outerShdw>
                </a:effectLst>
              </a:rPr>
              <a:t>Finally variables such as </a:t>
            </a:r>
            <a:r>
              <a:rPr lang="en-US" sz="2100" b="1" dirty="0" smtClean="0">
                <a:solidFill>
                  <a:srgbClr val="FF0000"/>
                </a:solidFill>
                <a:effectLst>
                  <a:outerShdw blurRad="38100" dist="38100" dir="2700000" algn="tl">
                    <a:srgbClr val="C0C0C0"/>
                  </a:outerShdw>
                </a:effectLst>
              </a:rPr>
              <a:t>economic conditions, socio-cultural changes, competitive structure, technology and government regulations</a:t>
            </a:r>
            <a:r>
              <a:rPr lang="en-US" sz="2100" b="1" dirty="0" smtClean="0">
                <a:effectLst>
                  <a:outerShdw blurRad="38100" dist="38100" dir="2700000" algn="tl">
                    <a:srgbClr val="C0C0C0"/>
                  </a:outerShdw>
                </a:effectLst>
              </a:rPr>
              <a:t> can all be important environmental variables to consider when choosing channel structure.</a:t>
            </a:r>
            <a:endParaRPr lang="th-TH" sz="2100" b="1" dirty="0"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smtClean="0"/>
              <a:t>Selecting the intermediaries</a:t>
            </a:r>
            <a:endParaRPr lang="th-TH" smtClean="0"/>
          </a:p>
        </p:txBody>
      </p:sp>
      <p:sp>
        <p:nvSpPr>
          <p:cNvPr id="196611" name="Rectangle 3"/>
          <p:cNvSpPr>
            <a:spLocks noGrp="1" noChangeArrowheads="1"/>
          </p:cNvSpPr>
          <p:nvPr>
            <p:ph type="body" sz="half" idx="1"/>
          </p:nvPr>
        </p:nvSpPr>
        <p:spPr>
          <a:xfrm>
            <a:off x="0" y="1571612"/>
            <a:ext cx="6588125" cy="3241675"/>
          </a:xfrm>
        </p:spPr>
        <p:txBody>
          <a:bodyPr>
            <a:normAutofit lnSpcReduction="10000"/>
          </a:bodyPr>
          <a:lstStyle/>
          <a:p>
            <a:pPr eaLnBrk="1" hangingPunct="1">
              <a:defRPr/>
            </a:pPr>
            <a:r>
              <a:rPr lang="en-US" sz="2600" b="1" dirty="0" smtClean="0">
                <a:effectLst>
                  <a:outerShdw blurRad="38100" dist="38100" dir="2700000" algn="tl">
                    <a:srgbClr val="C0C0C0"/>
                  </a:outerShdw>
                </a:effectLst>
              </a:rPr>
              <a:t>The selection of channel members consists of four steps:</a:t>
            </a:r>
          </a:p>
          <a:p>
            <a:pPr eaLnBrk="1" hangingPunct="1">
              <a:defRPr/>
            </a:pPr>
            <a:endParaRPr lang="en-US" sz="2600" b="1" dirty="0" smtClean="0">
              <a:effectLst>
                <a:outerShdw blurRad="38100" dist="38100" dir="2700000" algn="tl">
                  <a:srgbClr val="C0C0C0"/>
                </a:outerShdw>
              </a:effectLst>
            </a:endParaRPr>
          </a:p>
          <a:p>
            <a:pPr lvl="1" eaLnBrk="1" hangingPunct="1">
              <a:defRPr/>
            </a:pPr>
            <a:r>
              <a:rPr lang="en-US" sz="2200" b="1" dirty="0" smtClean="0">
                <a:solidFill>
                  <a:srgbClr val="FF0000"/>
                </a:solidFill>
                <a:effectLst>
                  <a:outerShdw blurRad="38100" dist="38100" dir="2700000" algn="tl">
                    <a:srgbClr val="C0C0C0"/>
                  </a:outerShdw>
                </a:effectLst>
              </a:rPr>
              <a:t>1. Developing selection criteria</a:t>
            </a:r>
          </a:p>
          <a:p>
            <a:pPr lvl="1" eaLnBrk="1" hangingPunct="1">
              <a:defRPr/>
            </a:pPr>
            <a:r>
              <a:rPr lang="en-US" sz="2200" b="1" dirty="0" smtClean="0">
                <a:solidFill>
                  <a:srgbClr val="FF0000"/>
                </a:solidFill>
                <a:effectLst>
                  <a:outerShdw blurRad="38100" dist="38100" dir="2700000" algn="tl">
                    <a:srgbClr val="C0C0C0"/>
                  </a:outerShdw>
                </a:effectLst>
              </a:rPr>
              <a:t>2. Finding prospective channel members</a:t>
            </a:r>
          </a:p>
          <a:p>
            <a:pPr lvl="1" eaLnBrk="1" hangingPunct="1">
              <a:defRPr/>
            </a:pPr>
            <a:r>
              <a:rPr lang="en-US" sz="2200" b="1" dirty="0" smtClean="0">
                <a:solidFill>
                  <a:srgbClr val="FF0000"/>
                </a:solidFill>
                <a:effectLst>
                  <a:outerShdw blurRad="38100" dist="38100" dir="2700000" algn="tl">
                    <a:srgbClr val="C0C0C0"/>
                  </a:outerShdw>
                </a:effectLst>
              </a:rPr>
              <a:t>3. assessment of the prospective channel     members against the criteria</a:t>
            </a:r>
          </a:p>
          <a:p>
            <a:pPr lvl="1" eaLnBrk="1" hangingPunct="1">
              <a:defRPr/>
            </a:pPr>
            <a:r>
              <a:rPr lang="en-US" sz="2200" b="1" dirty="0" smtClean="0">
                <a:solidFill>
                  <a:srgbClr val="FF0000"/>
                </a:solidFill>
                <a:effectLst>
                  <a:outerShdw blurRad="38100" dist="38100" dir="2700000" algn="tl">
                    <a:srgbClr val="C0C0C0"/>
                  </a:outerShdw>
                </a:effectLst>
              </a:rPr>
              <a:t>4. converting prospective channel members to become actual channel members.</a:t>
            </a:r>
            <a:endParaRPr lang="th-TH" sz="2200" b="1" dirty="0" smtClean="0">
              <a:solidFill>
                <a:srgbClr val="FF0000"/>
              </a:solidFill>
              <a:effectLst>
                <a:outerShdw blurRad="38100" dist="38100" dir="2700000" algn="tl">
                  <a:srgbClr val="C0C0C0"/>
                </a:outerShdw>
              </a:effectLst>
            </a:endParaRPr>
          </a:p>
        </p:txBody>
      </p:sp>
      <p:pic>
        <p:nvPicPr>
          <p:cNvPr id="25604" name="Picture 7" descr="biapp037"/>
          <p:cNvPicPr>
            <a:picLocks noGrp="1" noChangeAspect="1" noChangeArrowheads="1"/>
          </p:cNvPicPr>
          <p:nvPr>
            <p:ph sz="half" idx="2"/>
          </p:nvPr>
        </p:nvPicPr>
        <p:blipFill>
          <a:blip r:embed="rId2"/>
          <a:stretch>
            <a:fillRect/>
          </a:stretch>
        </p:blipFill>
        <p:spPr>
          <a:xfrm>
            <a:off x="6222792" y="2096294"/>
            <a:ext cx="2438400" cy="3657600"/>
          </a:xfr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smtClean="0"/>
              <a:t>Motivating channel members</a:t>
            </a:r>
            <a:endParaRPr lang="th-TH" dirty="0" smtClean="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b="1" dirty="0" smtClean="0">
                <a:solidFill>
                  <a:srgbClr val="333399"/>
                </a:solidFill>
                <a:effectLst>
                  <a:outerShdw blurRad="38100" dist="38100" dir="2700000" algn="tl">
                    <a:srgbClr val="C0C0C0"/>
                  </a:outerShdw>
                </a:effectLst>
              </a:rPr>
              <a:t>Motivation Management in the marketing channel can be viewed as sequence of three steps.</a:t>
            </a:r>
          </a:p>
          <a:p>
            <a:pPr lvl="1" eaLnBrk="1" hangingPunct="1">
              <a:defRPr/>
            </a:pPr>
            <a:r>
              <a:rPr lang="en-US" sz="2200" dirty="0" smtClean="0"/>
              <a:t>1.</a:t>
            </a:r>
            <a:r>
              <a:rPr lang="en-US" sz="2400" b="1" dirty="0" smtClean="0">
                <a:solidFill>
                  <a:srgbClr val="FF0000"/>
                </a:solidFill>
                <a:effectLst>
                  <a:outerShdw blurRad="38100" dist="38100" dir="2700000" algn="tl">
                    <a:srgbClr val="C0C0C0"/>
                  </a:outerShdw>
                </a:effectLst>
              </a:rPr>
              <a:t> learning</a:t>
            </a:r>
            <a:r>
              <a:rPr lang="en-US" sz="2200" dirty="0" smtClean="0"/>
              <a:t> about the needs and problems of channel members.</a:t>
            </a:r>
          </a:p>
          <a:p>
            <a:pPr lvl="1" eaLnBrk="1" hangingPunct="1">
              <a:defRPr/>
            </a:pPr>
            <a:r>
              <a:rPr lang="en-US" sz="2200" dirty="0" smtClean="0"/>
              <a:t>2. </a:t>
            </a:r>
            <a:r>
              <a:rPr lang="en-US" sz="2400" b="1" dirty="0" smtClean="0">
                <a:solidFill>
                  <a:srgbClr val="FF0000"/>
                </a:solidFill>
                <a:effectLst>
                  <a:outerShdw blurRad="38100" dist="38100" dir="2700000" algn="tl">
                    <a:srgbClr val="C0C0C0"/>
                  </a:outerShdw>
                </a:effectLst>
              </a:rPr>
              <a:t>offering support</a:t>
            </a:r>
            <a:r>
              <a:rPr lang="en-US" sz="2200" dirty="0" smtClean="0"/>
              <a:t> to channel members to help meet their needs and solve their problems.</a:t>
            </a:r>
          </a:p>
          <a:p>
            <a:pPr lvl="1" eaLnBrk="1" hangingPunct="1">
              <a:defRPr/>
            </a:pPr>
            <a:r>
              <a:rPr lang="en-US" sz="2200" dirty="0" smtClean="0"/>
              <a:t>3. </a:t>
            </a:r>
            <a:r>
              <a:rPr lang="en-US" sz="2400" b="1" dirty="0" smtClean="0">
                <a:solidFill>
                  <a:srgbClr val="FF0000"/>
                </a:solidFill>
                <a:effectLst>
                  <a:outerShdw blurRad="38100" dist="38100" dir="2700000" algn="tl">
                    <a:srgbClr val="C0C0C0"/>
                  </a:outerShdw>
                </a:effectLst>
              </a:rPr>
              <a:t>providing ongoing leadership.</a:t>
            </a:r>
            <a:endParaRPr lang="th-TH" sz="2400" b="1" dirty="0" smtClean="0">
              <a:solidFill>
                <a:srgbClr val="FF00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661114" y="219361"/>
            <a:ext cx="8329642" cy="1295400"/>
          </a:xfrm>
        </p:spPr>
        <p:txBody>
          <a:bodyPr>
            <a:normAutofit fontScale="90000"/>
          </a:bodyPr>
          <a:lstStyle/>
          <a:p>
            <a:pPr eaLnBrk="1" hangingPunct="1"/>
            <a:r>
              <a:rPr lang="en-US" dirty="0" smtClean="0"/>
              <a:t>Evaluating channel member performance</a:t>
            </a:r>
            <a:endParaRPr lang="th-TH" dirty="0" smtClean="0"/>
          </a:p>
        </p:txBody>
      </p:sp>
      <p:sp>
        <p:nvSpPr>
          <p:cNvPr id="198659" name="Rectangle 3"/>
          <p:cNvSpPr>
            <a:spLocks noGrp="1" noChangeArrowheads="1"/>
          </p:cNvSpPr>
          <p:nvPr>
            <p:ph type="body" sz="half" idx="1"/>
          </p:nvPr>
        </p:nvSpPr>
        <p:spPr>
          <a:xfrm>
            <a:off x="3121769" y="2231921"/>
            <a:ext cx="5868987" cy="5013325"/>
          </a:xfrm>
        </p:spPr>
        <p:txBody>
          <a:bodyPr/>
          <a:lstStyle/>
          <a:p>
            <a:pPr eaLnBrk="1" hangingPunct="1">
              <a:defRPr/>
            </a:pPr>
            <a:r>
              <a:rPr lang="en-US" sz="2400" b="1" i="1" dirty="0" smtClean="0">
                <a:solidFill>
                  <a:srgbClr val="333399"/>
                </a:solidFill>
                <a:effectLst>
                  <a:outerShdw blurRad="38100" dist="38100" dir="2700000" algn="tl">
                    <a:srgbClr val="C0C0C0"/>
                  </a:outerShdw>
                </a:effectLst>
              </a:rPr>
              <a:t>Evaluations require the manufacturer to gather information on channel member. The manufacturer’s ability to do this will be affected by:</a:t>
            </a:r>
          </a:p>
          <a:p>
            <a:pPr lvl="1" eaLnBrk="1" hangingPunct="1">
              <a:defRPr/>
            </a:pPr>
            <a:r>
              <a:rPr lang="en-US" sz="2200" b="1" dirty="0" smtClean="0">
                <a:solidFill>
                  <a:srgbClr val="FF0000"/>
                </a:solidFill>
                <a:effectLst>
                  <a:outerShdw blurRad="38100" dist="38100" dir="2700000" algn="tl">
                    <a:srgbClr val="C0C0C0"/>
                  </a:outerShdw>
                </a:effectLst>
              </a:rPr>
              <a:t>The degree of control of channel members</a:t>
            </a:r>
          </a:p>
          <a:p>
            <a:pPr lvl="1" eaLnBrk="1" hangingPunct="1">
              <a:defRPr/>
            </a:pPr>
            <a:r>
              <a:rPr lang="en-US" sz="2200" b="1" dirty="0" smtClean="0">
                <a:solidFill>
                  <a:srgbClr val="FF0000"/>
                </a:solidFill>
                <a:effectLst>
                  <a:outerShdw blurRad="38100" dist="38100" dir="2700000" algn="tl">
                    <a:srgbClr val="C0C0C0"/>
                  </a:outerShdw>
                </a:effectLst>
              </a:rPr>
              <a:t>The importance of the channel members</a:t>
            </a:r>
          </a:p>
          <a:p>
            <a:pPr lvl="1" eaLnBrk="1" hangingPunct="1">
              <a:defRPr/>
            </a:pPr>
            <a:r>
              <a:rPr lang="en-US" sz="2200" b="1" dirty="0" smtClean="0">
                <a:solidFill>
                  <a:srgbClr val="FF0000"/>
                </a:solidFill>
                <a:effectLst>
                  <a:outerShdw blurRad="38100" dist="38100" dir="2700000" algn="tl">
                    <a:srgbClr val="C0C0C0"/>
                  </a:outerShdw>
                </a:effectLst>
              </a:rPr>
              <a:t>The number of channel members</a:t>
            </a:r>
            <a:endParaRPr lang="th-TH" sz="2200" b="1" dirty="0" smtClean="0">
              <a:solidFill>
                <a:srgbClr val="FF0000"/>
              </a:solidFill>
              <a:effectLst>
                <a:outerShdw blurRad="38100" dist="38100" dir="2700000" algn="tl">
                  <a:srgbClr val="C0C0C0"/>
                </a:outerShdw>
              </a:effectLst>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41088" y="2446432"/>
            <a:ext cx="2786082" cy="257174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55337" y="342892"/>
            <a:ext cx="7500990" cy="1295400"/>
          </a:xfrm>
        </p:spPr>
        <p:txBody>
          <a:bodyPr>
            <a:normAutofit fontScale="90000"/>
          </a:bodyPr>
          <a:lstStyle/>
          <a:p>
            <a:pPr eaLnBrk="1" hangingPunct="1"/>
            <a:r>
              <a:rPr lang="en-US" dirty="0" smtClean="0"/>
              <a:t>Developing performance criteria</a:t>
            </a:r>
            <a:endParaRPr lang="th-TH" dirty="0" smtClean="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b="1" dirty="0" smtClean="0">
                <a:solidFill>
                  <a:srgbClr val="FF0000"/>
                </a:solidFill>
                <a:effectLst>
                  <a:outerShdw blurRad="38100" dist="38100" dir="2700000" algn="tl">
                    <a:srgbClr val="C0C0C0"/>
                  </a:outerShdw>
                </a:effectLst>
              </a:rPr>
              <a:t>Although a wide variety of performance criteria can be sued to evaluate channel members, by far the most commonly used are:</a:t>
            </a:r>
          </a:p>
          <a:p>
            <a:pPr lvl="1" eaLnBrk="1" hangingPunct="1">
              <a:lnSpc>
                <a:spcPct val="90000"/>
              </a:lnSpc>
              <a:defRPr/>
            </a:pPr>
            <a:r>
              <a:rPr lang="en-US" sz="2200" b="1" dirty="0" smtClean="0">
                <a:effectLst>
                  <a:outerShdw blurRad="38100" dist="38100" dir="2700000" algn="tl">
                    <a:srgbClr val="C0C0C0"/>
                  </a:outerShdw>
                </a:effectLst>
              </a:rPr>
              <a:t>Sales performance</a:t>
            </a:r>
          </a:p>
          <a:p>
            <a:pPr lvl="1" eaLnBrk="1" hangingPunct="1">
              <a:lnSpc>
                <a:spcPct val="90000"/>
              </a:lnSpc>
              <a:defRPr/>
            </a:pPr>
            <a:r>
              <a:rPr lang="en-US" sz="2200" b="1" dirty="0" smtClean="0">
                <a:effectLst>
                  <a:outerShdw blurRad="38100" dist="38100" dir="2700000" algn="tl">
                    <a:srgbClr val="C0C0C0"/>
                  </a:outerShdw>
                </a:effectLst>
              </a:rPr>
              <a:t>Inventory maintenance</a:t>
            </a:r>
          </a:p>
          <a:p>
            <a:pPr lvl="1" eaLnBrk="1" hangingPunct="1">
              <a:lnSpc>
                <a:spcPct val="90000"/>
              </a:lnSpc>
              <a:defRPr/>
            </a:pPr>
            <a:r>
              <a:rPr lang="en-US" sz="2200" b="1" dirty="0" smtClean="0">
                <a:effectLst>
                  <a:outerShdw blurRad="38100" dist="38100" dir="2700000" algn="tl">
                    <a:srgbClr val="C0C0C0"/>
                  </a:outerShdw>
                </a:effectLst>
              </a:rPr>
              <a:t>Selling capabilities</a:t>
            </a:r>
          </a:p>
          <a:p>
            <a:pPr lvl="1" eaLnBrk="1" hangingPunct="1">
              <a:lnSpc>
                <a:spcPct val="90000"/>
              </a:lnSpc>
              <a:defRPr/>
            </a:pPr>
            <a:r>
              <a:rPr lang="en-US" sz="2200" b="1" dirty="0" smtClean="0">
                <a:effectLst>
                  <a:outerShdw blurRad="38100" dist="38100" dir="2700000" algn="tl">
                    <a:srgbClr val="C0C0C0"/>
                  </a:outerShdw>
                </a:effectLst>
              </a:rPr>
              <a:t>Attitudes</a:t>
            </a:r>
          </a:p>
          <a:p>
            <a:pPr lvl="1" eaLnBrk="1" hangingPunct="1">
              <a:lnSpc>
                <a:spcPct val="90000"/>
              </a:lnSpc>
              <a:defRPr/>
            </a:pPr>
            <a:r>
              <a:rPr lang="en-US" sz="2200" b="1" dirty="0" smtClean="0">
                <a:effectLst>
                  <a:outerShdw blurRad="38100" dist="38100" dir="2700000" algn="tl">
                    <a:srgbClr val="C0C0C0"/>
                  </a:outerShdw>
                </a:effectLst>
              </a:rPr>
              <a:t>Competitive Products Handled</a:t>
            </a:r>
          </a:p>
          <a:p>
            <a:pPr lvl="1" eaLnBrk="1" hangingPunct="1">
              <a:lnSpc>
                <a:spcPct val="90000"/>
              </a:lnSpc>
              <a:defRPr/>
            </a:pPr>
            <a:r>
              <a:rPr lang="en-US" sz="2200" b="1" dirty="0" smtClean="0">
                <a:effectLst>
                  <a:outerShdw blurRad="38100" dist="38100" dir="2700000" algn="tl">
                    <a:srgbClr val="C0C0C0"/>
                  </a:outerShdw>
                </a:effectLst>
              </a:rPr>
              <a:t>Growth prospects</a:t>
            </a:r>
            <a:endParaRPr lang="th-TH" sz="2200" b="1" dirty="0" smtClean="0">
              <a:effectLst>
                <a:outerShdw blurRad="38100" dist="38100" dir="2700000" algn="tl">
                  <a:srgbClr val="C0C0C0"/>
                </a:outerShdw>
              </a:effectLst>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500694" y="2714620"/>
            <a:ext cx="3309105" cy="19764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80219" y="0"/>
            <a:ext cx="7543800" cy="1450757"/>
          </a:xfrm>
        </p:spPr>
        <p:txBody>
          <a:bodyPr/>
          <a:lstStyle/>
          <a:p>
            <a:pPr eaLnBrk="1" hangingPunct="1"/>
            <a:r>
              <a:rPr lang="en-US" smtClean="0"/>
              <a:t>Multiple channel strategy</a:t>
            </a:r>
            <a:endParaRPr lang="th-TH" smtClean="0"/>
          </a:p>
        </p:txBody>
      </p:sp>
      <p:sp>
        <p:nvSpPr>
          <p:cNvPr id="201731" name="Rectangle 3" descr="ผ้ายีนส์"/>
          <p:cNvSpPr>
            <a:spLocks noGrp="1" noChangeArrowheads="1"/>
          </p:cNvSpPr>
          <p:nvPr>
            <p:ph type="body" idx="4294967295"/>
          </p:nvPr>
        </p:nvSpPr>
        <p:spPr>
          <a:xfrm>
            <a:off x="0" y="1785938"/>
            <a:ext cx="8504238" cy="3714750"/>
          </a:xfrm>
          <a:ln w="57150" cmpd="thickThin">
            <a:solidFill>
              <a:srgbClr val="FF0000"/>
            </a:solidFill>
          </a:ln>
        </p:spPr>
        <p:txBody>
          <a:bodyPr/>
          <a:lstStyle/>
          <a:p>
            <a:pPr eaLnBrk="1" hangingPunct="1">
              <a:lnSpc>
                <a:spcPct val="90000"/>
              </a:lnSpc>
              <a:defRPr/>
            </a:pPr>
            <a:r>
              <a:rPr lang="en-US" sz="3600" b="1" dirty="0" smtClean="0">
                <a:solidFill>
                  <a:srgbClr val="FF0000"/>
                </a:solidFill>
                <a:effectLst>
                  <a:outerShdw blurRad="38100" dist="38100" dir="2700000" algn="tl">
                    <a:srgbClr val="000000"/>
                  </a:outerShdw>
                </a:effectLst>
              </a:rPr>
              <a:t>Distribution channels</a:t>
            </a:r>
            <a:r>
              <a:rPr lang="en-US" b="1" dirty="0" smtClean="0">
                <a:effectLst>
                  <a:outerShdw blurRad="38100" dist="38100" dir="2700000" algn="tl">
                    <a:srgbClr val="FFFFFF"/>
                  </a:outerShdw>
                </a:effectLst>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b="1" dirty="0" smtClean="0">
              <a:effectLst>
                <a:outerShdw blurRad="38100" dist="38100" dir="2700000" algn="tl">
                  <a:srgbClr val="FFFFFF"/>
                </a:outerShdw>
              </a:effectLs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24952" y="247859"/>
            <a:ext cx="8186766" cy="1295400"/>
          </a:xfrm>
        </p:spPr>
        <p:txBody>
          <a:bodyPr>
            <a:normAutofit fontScale="90000"/>
          </a:bodyPr>
          <a:lstStyle/>
          <a:p>
            <a:pPr eaLnBrk="1" hangingPunct="1"/>
            <a:r>
              <a:rPr lang="en-US" dirty="0" smtClean="0"/>
              <a:t>A trend towards hybrid multiple channels</a:t>
            </a:r>
            <a:endParaRPr lang="th-TH" dirty="0" smtClean="0"/>
          </a:p>
        </p:txBody>
      </p:sp>
      <p:sp>
        <p:nvSpPr>
          <p:cNvPr id="202755" name="Rectangle 3" descr="ผืนผ้าใบ"/>
          <p:cNvSpPr>
            <a:spLocks noGrp="1" noChangeArrowheads="1"/>
          </p:cNvSpPr>
          <p:nvPr>
            <p:ph type="body" sz="half" idx="1"/>
          </p:nvPr>
        </p:nvSpPr>
        <p:spPr>
          <a:xfrm>
            <a:off x="3214678" y="1285860"/>
            <a:ext cx="5786446" cy="6143620"/>
          </a:xfrm>
        </p:spPr>
        <p:txBody>
          <a:bodyPr/>
          <a:lstStyle/>
          <a:p>
            <a:pPr eaLnBrk="1" hangingPunct="1">
              <a:buFont typeface="Wingdings" pitchFamily="2" charset="2"/>
              <a:buNone/>
              <a:defRPr/>
            </a:pPr>
            <a:endParaRPr lang="en-US" sz="2600" i="1" dirty="0" smtClean="0"/>
          </a:p>
          <a:p>
            <a:pPr eaLnBrk="1" hangingPunct="1">
              <a:defRPr/>
            </a:pPr>
            <a:r>
              <a:rPr lang="en-US" sz="2600" b="1" dirty="0" smtClean="0">
                <a:solidFill>
                  <a:srgbClr val="FF0000"/>
                </a:solidFill>
                <a:effectLst>
                  <a:outerShdw blurRad="38100" dist="38100" dir="2700000" algn="tl">
                    <a:srgbClr val="000000"/>
                  </a:outerShdw>
                </a:effectLst>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b="1" dirty="0" err="1" smtClean="0">
                <a:solidFill>
                  <a:srgbClr val="FF0000"/>
                </a:solidFill>
                <a:effectLst>
                  <a:outerShdw blurRad="38100" dist="38100" dir="2700000" algn="tl">
                    <a:srgbClr val="000000"/>
                  </a:outerShdw>
                </a:effectLst>
              </a:rPr>
              <a:t>Gabrielsson</a:t>
            </a:r>
            <a:r>
              <a:rPr lang="en-US" sz="2600" b="1" dirty="0" smtClean="0">
                <a:solidFill>
                  <a:srgbClr val="FF0000"/>
                </a:solidFill>
                <a:effectLst>
                  <a:outerShdw blurRad="38100" dist="38100" dir="2700000" algn="tl">
                    <a:srgbClr val="000000"/>
                  </a:outerShdw>
                </a:effectLst>
              </a:rPr>
              <a:t> et al., 2002).</a:t>
            </a:r>
            <a:endParaRPr lang="th-TH" sz="2600" b="1" dirty="0" smtClean="0">
              <a:solidFill>
                <a:srgbClr val="FF0000"/>
              </a:solidFill>
              <a:effectLst>
                <a:outerShdw blurRad="38100" dist="38100" dir="2700000" algn="tl">
                  <a:srgbClr val="000000"/>
                </a:outerShdw>
              </a:effectLst>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smtClean="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normAutofit fontScale="90000"/>
          </a:bodyPr>
          <a:lstStyle/>
          <a:p>
            <a:pPr eaLnBrk="1" hangingPunct="1"/>
            <a:r>
              <a:rPr lang="en-US" smtClean="0"/>
              <a:t>The Internet and the growth of multiple channel strategies</a:t>
            </a:r>
            <a:endParaRPr lang="th-TH" smtClean="0"/>
          </a:p>
        </p:txBody>
      </p:sp>
      <p:sp>
        <p:nvSpPr>
          <p:cNvPr id="203779" name="Rectangle 3"/>
          <p:cNvSpPr>
            <a:spLocks noGrp="1" noChangeArrowheads="1"/>
          </p:cNvSpPr>
          <p:nvPr>
            <p:ph type="body" sz="half" idx="1"/>
          </p:nvPr>
        </p:nvSpPr>
        <p:spPr>
          <a:xfrm>
            <a:off x="468313" y="1700213"/>
            <a:ext cx="4619625" cy="4411662"/>
          </a:xfrm>
        </p:spPr>
        <p:txBody>
          <a:bodyPr>
            <a:normAutofit/>
          </a:bodyPr>
          <a:lstStyle/>
          <a:p>
            <a:pPr eaLnBrk="1" hangingPunct="1">
              <a:defRPr/>
            </a:pPr>
            <a:r>
              <a:rPr lang="en-US" sz="2400" b="1" i="1" smtClean="0">
                <a:solidFill>
                  <a:srgbClr val="FF0000"/>
                </a:solidFill>
                <a:effectLst>
                  <a:outerShdw blurRad="38100" dist="38100" dir="2700000" algn="tl">
                    <a:srgbClr val="C0C0C0"/>
                  </a:outerShdw>
                </a:effectLst>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b="1" i="1" smtClean="0">
              <a:solidFill>
                <a:srgbClr val="FF0000"/>
              </a:solidFill>
              <a:effectLst>
                <a:outerShdw blurRad="38100" dist="38100" dir="2700000" algn="tl">
                  <a:srgbClr val="C0C0C0"/>
                </a:outerShdw>
              </a:effectLst>
            </a:endParaRPr>
          </a:p>
        </p:txBody>
      </p:sp>
      <p:pic>
        <p:nvPicPr>
          <p:cNvPr id="35844" name="Picture 7" descr="Tech016"/>
          <p:cNvPicPr>
            <a:picLocks noGrp="1" noChangeAspect="1" noChangeArrowheads="1"/>
          </p:cNvPicPr>
          <p:nvPr>
            <p:ph sz="half" idx="2"/>
          </p:nvPr>
        </p:nvPicPr>
        <p:blipFill>
          <a:blip r:embed="rId2"/>
          <a:stretch>
            <a:fillRect/>
          </a:stretch>
        </p:blipFill>
        <p:spPr>
          <a:xfrm>
            <a:off x="5448300" y="2096294"/>
            <a:ext cx="2438400" cy="3657600"/>
          </a:xfr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357166"/>
            <a:ext cx="8534400" cy="758952"/>
          </a:xfrm>
        </p:spPr>
        <p:txBody>
          <a:bodyPr>
            <a:normAutofit fontScale="90000"/>
          </a:bodyPr>
          <a:lstStyle/>
          <a:p>
            <a:pPr eaLnBrk="1" hangingPunct="1"/>
            <a:r>
              <a:rPr lang="en-US" dirty="0" smtClean="0"/>
              <a:t>The Internet and the growth of multiple channel strategies</a:t>
            </a:r>
            <a:endParaRPr lang="th-TH" dirty="0" smtClean="0"/>
          </a:p>
        </p:txBody>
      </p:sp>
      <p:sp>
        <p:nvSpPr>
          <p:cNvPr id="204803" name="Rectangle 3"/>
          <p:cNvSpPr>
            <a:spLocks noGrp="1" noChangeArrowheads="1"/>
          </p:cNvSpPr>
          <p:nvPr>
            <p:ph idx="1"/>
          </p:nvPr>
        </p:nvSpPr>
        <p:spPr/>
        <p:txBody>
          <a:bodyPr/>
          <a:lstStyle/>
          <a:p>
            <a:pPr eaLnBrk="1" hangingPunct="1">
              <a:defRPr/>
            </a:pPr>
            <a:r>
              <a:rPr lang="en-US" b="1" i="1" dirty="0" smtClean="0">
                <a:solidFill>
                  <a:srgbClr val="333399"/>
                </a:solidFill>
              </a:rPr>
              <a:t>Here are few important ideas on how multi-channels can build competitive advantage (</a:t>
            </a:r>
            <a:r>
              <a:rPr lang="en-US" b="1" i="1" dirty="0" err="1" smtClean="0">
                <a:solidFill>
                  <a:srgbClr val="333399"/>
                </a:solidFill>
              </a:rPr>
              <a:t>Vishwanath</a:t>
            </a:r>
            <a:r>
              <a:rPr lang="en-US" b="1" i="1" dirty="0" smtClean="0">
                <a:solidFill>
                  <a:srgbClr val="333399"/>
                </a:solidFill>
              </a:rPr>
              <a:t> and </a:t>
            </a:r>
            <a:r>
              <a:rPr lang="en-US" b="1" i="1" dirty="0" err="1" smtClean="0">
                <a:solidFill>
                  <a:srgbClr val="333399"/>
                </a:solidFill>
              </a:rPr>
              <a:t>Mulvin</a:t>
            </a:r>
            <a:r>
              <a:rPr lang="en-US" b="1" i="1" dirty="0" smtClean="0">
                <a:solidFill>
                  <a:srgbClr val="333399"/>
                </a:solidFill>
              </a:rPr>
              <a:t>, 2001)</a:t>
            </a:r>
          </a:p>
          <a:p>
            <a:pPr lvl="1" eaLnBrk="1" hangingPunct="1">
              <a:defRPr/>
            </a:pPr>
            <a:r>
              <a:rPr lang="en-US" b="1" dirty="0" smtClean="0">
                <a:solidFill>
                  <a:srgbClr val="FF0000"/>
                </a:solidFill>
                <a:effectLst>
                  <a:outerShdw blurRad="38100" dist="38100" dir="2700000" algn="tl">
                    <a:srgbClr val="C0C0C0"/>
                  </a:outerShdw>
                </a:effectLst>
              </a:rPr>
              <a:t>Define</a:t>
            </a:r>
            <a:r>
              <a:rPr lang="en-US" b="1" dirty="0" smtClean="0">
                <a:effectLst>
                  <a:outerShdw blurRad="38100" dist="38100" dir="2700000" algn="tl">
                    <a:srgbClr val="C0C0C0"/>
                  </a:outerShdw>
                </a:effectLst>
              </a:rPr>
              <a:t> the Internet’s role in your channel and operational portfolios.</a:t>
            </a:r>
          </a:p>
          <a:p>
            <a:pPr lvl="1" eaLnBrk="1" hangingPunct="1">
              <a:defRPr/>
            </a:pPr>
            <a:r>
              <a:rPr lang="en-US" b="1" dirty="0" smtClean="0">
                <a:solidFill>
                  <a:srgbClr val="FF0000"/>
                </a:solidFill>
                <a:effectLst>
                  <a:outerShdw blurRad="38100" dist="38100" dir="2700000" algn="tl">
                    <a:srgbClr val="C0C0C0"/>
                  </a:outerShdw>
                </a:effectLst>
              </a:rPr>
              <a:t>Identify and cater</a:t>
            </a:r>
            <a:r>
              <a:rPr lang="en-US" b="1" dirty="0" smtClean="0">
                <a:effectLst>
                  <a:outerShdw blurRad="38100" dist="38100" dir="2700000" algn="tl">
                    <a:srgbClr val="C0C0C0"/>
                  </a:outerShdw>
                </a:effectLst>
              </a:rPr>
              <a:t> to your most profitable customer segments.</a:t>
            </a:r>
          </a:p>
          <a:p>
            <a:pPr lvl="1" eaLnBrk="1" hangingPunct="1">
              <a:defRPr/>
            </a:pPr>
            <a:r>
              <a:rPr lang="en-US" b="1" dirty="0" smtClean="0">
                <a:solidFill>
                  <a:srgbClr val="FF0000"/>
                </a:solidFill>
                <a:effectLst>
                  <a:outerShdw blurRad="38100" dist="38100" dir="2700000" algn="tl">
                    <a:srgbClr val="C0C0C0"/>
                  </a:outerShdw>
                </a:effectLst>
              </a:rPr>
              <a:t>Invest</a:t>
            </a:r>
            <a:r>
              <a:rPr lang="en-US" b="1" dirty="0" smtClean="0">
                <a:effectLst>
                  <a:outerShdw blurRad="38100" dist="38100" dir="2700000" algn="tl">
                    <a:srgbClr val="C0C0C0"/>
                  </a:outerShdw>
                </a:effectLst>
              </a:rPr>
              <a:t> in execution</a:t>
            </a:r>
          </a:p>
          <a:p>
            <a:pPr lvl="1" eaLnBrk="1" hangingPunct="1">
              <a:defRPr/>
            </a:pPr>
            <a:r>
              <a:rPr lang="en-US" b="1" dirty="0" smtClean="0">
                <a:solidFill>
                  <a:srgbClr val="FF0000"/>
                </a:solidFill>
                <a:effectLst>
                  <a:outerShdw blurRad="38100" dist="38100" dir="2700000" algn="tl">
                    <a:srgbClr val="C0C0C0"/>
                  </a:outerShdw>
                </a:effectLst>
              </a:rPr>
              <a:t>Take risks</a:t>
            </a:r>
            <a:r>
              <a:rPr lang="en-US" b="1" dirty="0" smtClean="0">
                <a:effectLst>
                  <a:outerShdw blurRad="38100" dist="38100" dir="2700000" algn="tl">
                    <a:srgbClr val="C0C0C0"/>
                  </a:outerShdw>
                </a:effectLst>
              </a:rPr>
              <a:t>, but remain flexible.</a:t>
            </a:r>
          </a:p>
          <a:p>
            <a:pPr eaLnBrk="1" hangingPunct="1">
              <a:buFont typeface="Wingdings" pitchFamily="2" charset="2"/>
              <a:buNone/>
              <a:defRPr/>
            </a:pPr>
            <a:endParaRPr lang="th-TH" b="1" dirty="0"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a:xfrm>
            <a:off x="574623" y="0"/>
            <a:ext cx="7679710" cy="1186721"/>
          </a:xfrm>
        </p:spPr>
        <p:txBody>
          <a:bodyPr/>
          <a:lstStyle/>
          <a:p>
            <a:pPr eaLnBrk="1" hangingPunct="1"/>
            <a:r>
              <a:rPr lang="en-US" smtClean="0"/>
              <a:t>Logistics</a:t>
            </a:r>
            <a:endParaRPr lang="th-TH" smtClean="0"/>
          </a:p>
        </p:txBody>
      </p:sp>
      <p:sp>
        <p:nvSpPr>
          <p:cNvPr id="205827" name="Rectangle 3"/>
          <p:cNvSpPr>
            <a:spLocks noGrp="1" noChangeArrowheads="1"/>
          </p:cNvSpPr>
          <p:nvPr>
            <p:ph idx="1"/>
          </p:nvPr>
        </p:nvSpPr>
        <p:spPr>
          <a:xfrm>
            <a:off x="0" y="1700213"/>
            <a:ext cx="9144000" cy="5157787"/>
          </a:xfrm>
        </p:spPr>
        <p:txBody>
          <a:bodyPr/>
          <a:lstStyle/>
          <a:p>
            <a:pPr eaLnBrk="1" hangingPunct="1">
              <a:defRPr/>
            </a:pPr>
            <a:r>
              <a:rPr lang="en-US" sz="2400" b="1" i="1" dirty="0" smtClean="0">
                <a:solidFill>
                  <a:srgbClr val="FF0000"/>
                </a:solidFill>
                <a:effectLst>
                  <a:outerShdw blurRad="38100" dist="38100" dir="2700000" algn="tl">
                    <a:srgbClr val="C0C0C0"/>
                  </a:outerShdw>
                </a:effectLst>
              </a:rPr>
              <a:t>Logistics </a:t>
            </a:r>
            <a:r>
              <a:rPr lang="en-US" sz="2400" b="1" i="1" dirty="0" smtClean="0">
                <a:solidFill>
                  <a:srgbClr val="333399"/>
                </a:solidFill>
                <a:effectLst>
                  <a:outerShdw blurRad="38100" dist="38100" dir="2700000" algn="tl">
                    <a:srgbClr val="C0C0C0"/>
                  </a:outerShdw>
                </a:effectLst>
              </a:rPr>
              <a:t>involve all activities</a:t>
            </a:r>
            <a:r>
              <a:rPr lang="en-US" sz="2400" b="1" i="1" dirty="0" smtClean="0">
                <a:solidFill>
                  <a:srgbClr val="FF0000"/>
                </a:solidFill>
                <a:effectLst>
                  <a:outerShdw blurRad="38100" dist="38100" dir="2700000" algn="tl">
                    <a:srgbClr val="C0C0C0"/>
                  </a:outerShdw>
                </a:effectLst>
              </a:rPr>
              <a:t> required to plan and move items from a material or manufacturing source to the point of consumption.</a:t>
            </a:r>
          </a:p>
          <a:p>
            <a:pPr eaLnBrk="1" hangingPunct="1">
              <a:defRPr/>
            </a:pPr>
            <a:endParaRPr lang="en-US" sz="2400" b="1" i="1" dirty="0" smtClean="0">
              <a:solidFill>
                <a:srgbClr val="FF0000"/>
              </a:solidFill>
              <a:effectLst>
                <a:outerShdw blurRad="38100" dist="38100" dir="2700000" algn="tl">
                  <a:srgbClr val="C0C0C0"/>
                </a:outerShdw>
              </a:effectLst>
            </a:endParaRPr>
          </a:p>
          <a:p>
            <a:pPr eaLnBrk="1" hangingPunct="1">
              <a:defRPr/>
            </a:pPr>
            <a:r>
              <a:rPr lang="en-US" sz="2400" b="1" i="1" dirty="0" smtClean="0">
                <a:solidFill>
                  <a:srgbClr val="FF0000"/>
                </a:solidFill>
                <a:effectLst>
                  <a:outerShdw blurRad="38100" dist="38100" dir="2700000" algn="tl">
                    <a:srgbClr val="C0C0C0"/>
                  </a:outerShdw>
                </a:effectLst>
              </a:rPr>
              <a:t>While logistics has been defined as a </a:t>
            </a:r>
            <a:r>
              <a:rPr lang="en-US" sz="2400" b="1" i="1" dirty="0" smtClean="0">
                <a:solidFill>
                  <a:srgbClr val="333399"/>
                </a:solidFill>
                <a:effectLst>
                  <a:outerShdw blurRad="38100" dist="38100" dir="2700000" algn="tl">
                    <a:srgbClr val="C0C0C0"/>
                  </a:outerShdw>
                </a:effectLst>
              </a:rPr>
              <a:t>discipline of its own</a:t>
            </a:r>
            <a:r>
              <a:rPr lang="en-US" sz="2400" b="1" i="1" dirty="0" smtClean="0">
                <a:solidFill>
                  <a:srgbClr val="FF0000"/>
                </a:solidFill>
                <a:effectLst>
                  <a:outerShdw blurRad="38100" dist="38100" dir="2700000" algn="tl">
                    <a:srgbClr val="C0C0C0"/>
                  </a:outerShdw>
                </a:effectLst>
              </a:rPr>
              <a:t>, it is important to note that it is a critical component of a firm’s marketing capability.</a:t>
            </a:r>
            <a:endParaRPr lang="th-TH" sz="2400" b="1" i="1" dirty="0" smtClean="0">
              <a:solidFill>
                <a:srgbClr val="FF00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6851" name="Rectangle 3"/>
          <p:cNvSpPr>
            <a:spLocks noGrp="1" noChangeArrowheads="1"/>
          </p:cNvSpPr>
          <p:nvPr>
            <p:ph idx="1"/>
          </p:nvPr>
        </p:nvSpPr>
        <p:spPr>
          <a:xfrm>
            <a:off x="323850" y="1700213"/>
            <a:ext cx="8229600" cy="4411662"/>
          </a:xfrm>
        </p:spPr>
        <p:txBody>
          <a:bodyPr/>
          <a:lstStyle/>
          <a:p>
            <a:pPr eaLnBrk="1" hangingPunct="1">
              <a:lnSpc>
                <a:spcPct val="90000"/>
              </a:lnSpc>
              <a:defRPr/>
            </a:pPr>
            <a:r>
              <a:rPr lang="en-US" sz="2600" b="1" dirty="0" smtClean="0">
                <a:solidFill>
                  <a:srgbClr val="333399"/>
                </a:solidFill>
                <a:effectLst>
                  <a:outerShdw blurRad="38100" dist="38100" dir="2700000" algn="tl">
                    <a:srgbClr val="C0C0C0"/>
                  </a:outerShdw>
                </a:effectLst>
              </a:rPr>
              <a:t>Simply stated, customers expect nine ‘rights’ in any transaction:</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1. right product</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2. right quantity</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3. right quality</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4. right location</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5. right time</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6. right form</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7. right price</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8. right packaging</a:t>
            </a:r>
          </a:p>
          <a:p>
            <a:pPr lvl="1" eaLnBrk="1" hangingPunct="1">
              <a:lnSpc>
                <a:spcPct val="90000"/>
              </a:lnSpc>
              <a:defRPr/>
            </a:pPr>
            <a:r>
              <a:rPr lang="en-US" sz="2200" b="1" dirty="0" smtClean="0">
                <a:solidFill>
                  <a:srgbClr val="FF0000"/>
                </a:solidFill>
                <a:effectLst>
                  <a:outerShdw blurRad="38100" dist="38100" dir="2700000" algn="tl">
                    <a:srgbClr val="C0C0C0"/>
                  </a:outerShdw>
                </a:effectLst>
              </a:rPr>
              <a:t>9. right information</a:t>
            </a:r>
            <a:endParaRPr lang="th-TH" sz="2200" b="1" dirty="0" smtClean="0">
              <a:solidFill>
                <a:srgbClr val="FF0000"/>
              </a:solidFill>
              <a:effectLst>
                <a:outerShdw blurRad="38100" dist="38100" dir="2700000" algn="tl">
                  <a:srgbClr val="C0C0C0"/>
                </a:outerShdw>
              </a:effectLst>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Logistics activities</a:t>
            </a:r>
            <a:endParaRPr lang="th-TH" dirty="0" smtClean="0"/>
          </a:p>
        </p:txBody>
      </p:sp>
      <p:sp>
        <p:nvSpPr>
          <p:cNvPr id="207875" name="Rectangle 3" descr="ช่อดอกไม้"/>
          <p:cNvSpPr>
            <a:spLocks noGrp="1" noChangeArrowheads="1"/>
          </p:cNvSpPr>
          <p:nvPr>
            <p:ph type="body" sz="half" idx="1"/>
          </p:nvPr>
        </p:nvSpPr>
        <p:spPr>
          <a:xfrm>
            <a:off x="3571868" y="1714488"/>
            <a:ext cx="5143500" cy="5445125"/>
          </a:xfrm>
        </p:spPr>
        <p:txBody>
          <a:bodyPr/>
          <a:lstStyle/>
          <a:p>
            <a:pPr eaLnBrk="1" hangingPunct="1">
              <a:lnSpc>
                <a:spcPct val="90000"/>
              </a:lnSpc>
              <a:defRPr/>
            </a:pPr>
            <a:r>
              <a:rPr lang="en-US" sz="2600" b="1" i="1" dirty="0" smtClean="0">
                <a:effectLst>
                  <a:outerShdw blurRad="38100" dist="38100" dir="2700000" algn="tl">
                    <a:srgbClr val="FFFFFF"/>
                  </a:outerShdw>
                </a:effectLst>
              </a:rPr>
              <a:t>Traditional organizations incorporate four areas of logistics functionality:</a:t>
            </a:r>
          </a:p>
          <a:p>
            <a:pPr eaLnBrk="1" hangingPunct="1">
              <a:lnSpc>
                <a:spcPct val="90000"/>
              </a:lnSpc>
              <a:defRPr/>
            </a:pPr>
            <a:endParaRPr lang="en-US" sz="2600" b="1" i="1" dirty="0" smtClean="0">
              <a:effectLst>
                <a:outerShdw blurRad="38100" dist="38100" dir="2700000" algn="tl">
                  <a:srgbClr val="FFFFFF"/>
                </a:outerShdw>
              </a:effectLst>
            </a:endParaRP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Customer service</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Transportation</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Inventory management and</a:t>
            </a:r>
          </a:p>
          <a:p>
            <a:pPr lvl="1" eaLnBrk="1" hangingPunct="1">
              <a:lnSpc>
                <a:spcPct val="90000"/>
              </a:lnSpc>
              <a:defRPr/>
            </a:pPr>
            <a:r>
              <a:rPr lang="en-US" sz="2200" b="1" dirty="0" smtClean="0">
                <a:solidFill>
                  <a:srgbClr val="FF0000"/>
                </a:solidFill>
                <a:effectLst>
                  <a:outerShdw blurRad="38100" dist="38100" dir="2700000" algn="tl">
                    <a:srgbClr val="000000"/>
                  </a:outerShdw>
                </a:effectLst>
              </a:rPr>
              <a:t>Distribution operations</a:t>
            </a:r>
          </a:p>
          <a:p>
            <a:pPr lvl="1" eaLnBrk="1" hangingPunct="1">
              <a:lnSpc>
                <a:spcPct val="90000"/>
              </a:lnSpc>
              <a:defRPr/>
            </a:pPr>
            <a:endParaRPr lang="en-US" sz="2200" b="1" dirty="0" smtClean="0">
              <a:solidFill>
                <a:srgbClr val="FF0000"/>
              </a:solidFill>
              <a:effectLst>
                <a:outerShdw blurRad="38100" dist="38100" dir="2700000" algn="tl">
                  <a:srgbClr val="000000"/>
                </a:outerShdw>
              </a:effectLst>
            </a:endParaRPr>
          </a:p>
          <a:p>
            <a:pPr lvl="1" eaLnBrk="1" hangingPunct="1">
              <a:lnSpc>
                <a:spcPct val="90000"/>
              </a:lnSpc>
              <a:defRPr/>
            </a:pPr>
            <a:endParaRPr lang="th-TH" sz="2200" b="1" dirty="0" smtClean="0">
              <a:solidFill>
                <a:srgbClr val="FF0000"/>
              </a:solidFill>
              <a:effectLst>
                <a:outerShdw blurRad="38100" dist="38100" dir="2700000" algn="tl">
                  <a:srgbClr val="000000"/>
                </a:outerShdw>
              </a:effectLst>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smtClean="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noChangeArrowheads="1"/>
          </p:cNvPicPr>
          <p:nvPr/>
        </p:nvPicPr>
        <p:blipFill>
          <a:blip r:embed="rId2"/>
          <a:srcRect/>
          <a:stretch>
            <a:fillRect/>
          </a:stretch>
        </p:blipFill>
        <p:spPr bwMode="auto">
          <a:xfrm>
            <a:off x="357158" y="428604"/>
            <a:ext cx="8650288" cy="1539875"/>
          </a:xfrm>
          <a:prstGeom prst="rect">
            <a:avLst/>
          </a:prstGeom>
          <a:noFill/>
          <a:ln w="9525">
            <a:noFill/>
            <a:miter lim="800000"/>
            <a:headEnd/>
            <a:tailEnd/>
          </a:ln>
        </p:spPr>
      </p:pic>
      <p:pic>
        <p:nvPicPr>
          <p:cNvPr id="3074" name="Picture 2" descr="http://2.bp.blogspot.com/-Kpq5iVIB6UA/Timwsxow5tI/AAAAAAAAAHg/SC0hYBXMNVQ/s1600/hm.jpg"/>
          <p:cNvPicPr>
            <a:picLocks noChangeAspect="1" noChangeArrowheads="1"/>
          </p:cNvPicPr>
          <p:nvPr/>
        </p:nvPicPr>
        <p:blipFill>
          <a:blip r:embed="rId3"/>
          <a:srcRect/>
          <a:stretch>
            <a:fillRect/>
          </a:stretch>
        </p:blipFill>
        <p:spPr bwMode="auto">
          <a:xfrm>
            <a:off x="2214546" y="2571744"/>
            <a:ext cx="4762500" cy="321945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srcRect/>
          <a:stretch>
            <a:fillRect/>
          </a:stretch>
        </p:blipFill>
        <p:spPr bwMode="auto">
          <a:xfrm>
            <a:off x="1042988" y="125413"/>
            <a:ext cx="7250112" cy="6399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214282" y="571480"/>
            <a:ext cx="8713787" cy="2198687"/>
          </a:xfrm>
          <a:prstGeom prst="rect">
            <a:avLst/>
          </a:prstGeom>
          <a:noFill/>
          <a:ln w="9525">
            <a:noFill/>
            <a:miter lim="800000"/>
            <a:headEnd/>
            <a:tailEnd/>
          </a:ln>
        </p:spPr>
      </p:pic>
      <p:pic>
        <p:nvPicPr>
          <p:cNvPr id="1026" name="Picture 2" descr="http://thumbsup.in.th/wp-content/uploads/2011/07/HM.gif"/>
          <p:cNvPicPr>
            <a:picLocks noChangeAspect="1" noChangeArrowheads="1"/>
          </p:cNvPicPr>
          <p:nvPr/>
        </p:nvPicPr>
        <p:blipFill>
          <a:blip r:embed="rId3"/>
          <a:srcRect/>
          <a:stretch>
            <a:fillRect/>
          </a:stretch>
        </p:blipFill>
        <p:spPr bwMode="auto">
          <a:xfrm>
            <a:off x="2643174" y="2857496"/>
            <a:ext cx="3167058" cy="3167059"/>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163</TotalTime>
  <Words>1853</Words>
  <Application>Microsoft Office PowerPoint</Application>
  <PresentationFormat>On-screen Show (4:3)</PresentationFormat>
  <Paragraphs>178</Paragraphs>
  <Slides>41</Slides>
  <Notes>5</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Retrospect</vt:lpstr>
      <vt:lpstr>Today’s Happenings</vt:lpstr>
      <vt:lpstr>PowerPoint Presentation</vt:lpstr>
      <vt:lpstr>Ch. 9 -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Suwalya Khemvaraporn</cp:lastModifiedBy>
  <cp:revision>19</cp:revision>
  <dcterms:created xsi:type="dcterms:W3CDTF">2011-11-11T07:58:26Z</dcterms:created>
  <dcterms:modified xsi:type="dcterms:W3CDTF">2015-11-05T12:03:14Z</dcterms:modified>
</cp:coreProperties>
</file>