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xlsx" ContentType="application/kset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2.xml" ContentType="application/vnd.openxmlformats-officedocument.theme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8" r:id="rId2"/>
  </p:sldMasterIdLst>
  <p:sldIdLst>
    <p:sldId id="270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DB3FF"/>
    <a:srgbClr val="800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-704" y="-1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20" Type="http://schemas.openxmlformats.org/officeDocument/2006/relationships/theme" Target="theme/theme1.xml"/><Relationship Id="rId21" Type="http://schemas.openxmlformats.org/officeDocument/2006/relationships/tableStyles" Target="tableStyles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slide" Target="slides/slide13.xml"/><Relationship Id="rId16" Type="http://schemas.openxmlformats.org/officeDocument/2006/relationships/slide" Target="slides/slide14.xml"/><Relationship Id="rId17" Type="http://schemas.openxmlformats.org/officeDocument/2006/relationships/printerSettings" Target="printerSettings/printerSettings1.bin"/><Relationship Id="rId18" Type="http://schemas.openxmlformats.org/officeDocument/2006/relationships/presProps" Target="presProps.xml"/><Relationship Id="rId1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1.xml"/><Relationship Id="rId2" Type="http://schemas.openxmlformats.org/officeDocument/2006/relationships/package" Target="../embeddings/Microsoft_Office_Excel_2007_Workbook99911111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2.xml"/><Relationship Id="rId2" Type="http://schemas.openxmlformats.org/officeDocument/2006/relationships/package" Target="../embeddings/Microsoft_Office_Excel_2007_Workbook66611221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2007_Workbook99911111111311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2007_Workbook66611211211411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DATA</c:v>
                </c:pt>
              </c:strCache>
            </c:strRef>
          </c:tx>
          <c:spPr>
            <a:ln>
              <a:noFill/>
            </a:ln>
          </c:spPr>
          <c:explosion val="36"/>
          <c:dPt>
            <c:idx val="0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2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3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4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5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6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7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8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9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10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11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12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13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14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15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16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17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18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19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20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21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22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23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24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25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26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27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28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29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30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31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32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33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34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35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36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37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38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39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40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41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42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43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44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45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46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47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48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49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cat>
            <c:numRef>
              <c:f>Sheet1!$A$2:$A$51</c:f>
              <c:numCache>
                <c:formatCode>General</c:formatCode>
                <c:ptCount val="50"/>
                <c:pt idx="0">
                  <c:v>1.0</c:v>
                </c:pt>
                <c:pt idx="1">
                  <c:v>2.0</c:v>
                </c:pt>
                <c:pt idx="2">
                  <c:v>3.0</c:v>
                </c:pt>
                <c:pt idx="3">
                  <c:v>4.0</c:v>
                </c:pt>
                <c:pt idx="4">
                  <c:v>5.0</c:v>
                </c:pt>
                <c:pt idx="5">
                  <c:v>6.0</c:v>
                </c:pt>
                <c:pt idx="6">
                  <c:v>7.0</c:v>
                </c:pt>
                <c:pt idx="7">
                  <c:v>8.0</c:v>
                </c:pt>
                <c:pt idx="8">
                  <c:v>9.0</c:v>
                </c:pt>
                <c:pt idx="9">
                  <c:v>10.0</c:v>
                </c:pt>
                <c:pt idx="10">
                  <c:v>11.0</c:v>
                </c:pt>
                <c:pt idx="11">
                  <c:v>12.0</c:v>
                </c:pt>
                <c:pt idx="12">
                  <c:v>13.0</c:v>
                </c:pt>
                <c:pt idx="13">
                  <c:v>14.0</c:v>
                </c:pt>
                <c:pt idx="14">
                  <c:v>15.0</c:v>
                </c:pt>
                <c:pt idx="15">
                  <c:v>16.0</c:v>
                </c:pt>
                <c:pt idx="16">
                  <c:v>17.0</c:v>
                </c:pt>
                <c:pt idx="17">
                  <c:v>18.0</c:v>
                </c:pt>
                <c:pt idx="18">
                  <c:v>19.0</c:v>
                </c:pt>
                <c:pt idx="19">
                  <c:v>20.0</c:v>
                </c:pt>
              </c:numCache>
            </c:numRef>
          </c:cat>
          <c:val>
            <c:numRef>
              <c:f>Sheet1!$B$2:$B$51</c:f>
              <c:numCache>
                <c:formatCode>0%</c:formatCode>
                <c:ptCount val="50"/>
                <c:pt idx="0">
                  <c:v>0.02</c:v>
                </c:pt>
                <c:pt idx="1">
                  <c:v>0.02</c:v>
                </c:pt>
                <c:pt idx="2">
                  <c:v>0.02</c:v>
                </c:pt>
                <c:pt idx="3">
                  <c:v>0.02</c:v>
                </c:pt>
                <c:pt idx="4">
                  <c:v>0.02</c:v>
                </c:pt>
                <c:pt idx="5">
                  <c:v>0.02</c:v>
                </c:pt>
                <c:pt idx="6">
                  <c:v>0.02</c:v>
                </c:pt>
                <c:pt idx="7">
                  <c:v>0.02</c:v>
                </c:pt>
                <c:pt idx="8">
                  <c:v>0.02</c:v>
                </c:pt>
                <c:pt idx="9">
                  <c:v>0.02</c:v>
                </c:pt>
                <c:pt idx="10">
                  <c:v>0.02</c:v>
                </c:pt>
                <c:pt idx="11">
                  <c:v>0.02</c:v>
                </c:pt>
                <c:pt idx="12">
                  <c:v>0.02</c:v>
                </c:pt>
                <c:pt idx="13">
                  <c:v>0.02</c:v>
                </c:pt>
                <c:pt idx="14">
                  <c:v>0.02</c:v>
                </c:pt>
                <c:pt idx="15">
                  <c:v>0.02</c:v>
                </c:pt>
                <c:pt idx="16">
                  <c:v>0.02</c:v>
                </c:pt>
                <c:pt idx="17">
                  <c:v>0.02</c:v>
                </c:pt>
                <c:pt idx="18">
                  <c:v>0.02</c:v>
                </c:pt>
                <c:pt idx="19">
                  <c:v>0.02</c:v>
                </c:pt>
                <c:pt idx="20">
                  <c:v>0.02</c:v>
                </c:pt>
                <c:pt idx="21">
                  <c:v>0.02</c:v>
                </c:pt>
                <c:pt idx="22">
                  <c:v>0.02</c:v>
                </c:pt>
                <c:pt idx="23">
                  <c:v>0.02</c:v>
                </c:pt>
                <c:pt idx="24">
                  <c:v>0.02</c:v>
                </c:pt>
                <c:pt idx="25">
                  <c:v>0.02</c:v>
                </c:pt>
                <c:pt idx="26">
                  <c:v>0.02</c:v>
                </c:pt>
                <c:pt idx="27">
                  <c:v>0.02</c:v>
                </c:pt>
                <c:pt idx="28">
                  <c:v>0.02</c:v>
                </c:pt>
                <c:pt idx="29">
                  <c:v>0.02</c:v>
                </c:pt>
                <c:pt idx="30">
                  <c:v>0.02</c:v>
                </c:pt>
                <c:pt idx="31">
                  <c:v>0.02</c:v>
                </c:pt>
                <c:pt idx="32">
                  <c:v>0.02</c:v>
                </c:pt>
                <c:pt idx="33">
                  <c:v>0.02</c:v>
                </c:pt>
                <c:pt idx="34">
                  <c:v>0.02</c:v>
                </c:pt>
                <c:pt idx="35">
                  <c:v>0.02</c:v>
                </c:pt>
                <c:pt idx="36">
                  <c:v>0.02</c:v>
                </c:pt>
                <c:pt idx="37">
                  <c:v>0.02</c:v>
                </c:pt>
                <c:pt idx="38">
                  <c:v>0.02</c:v>
                </c:pt>
                <c:pt idx="39">
                  <c:v>0.02</c:v>
                </c:pt>
                <c:pt idx="40">
                  <c:v>0.02</c:v>
                </c:pt>
                <c:pt idx="41">
                  <c:v>0.02</c:v>
                </c:pt>
                <c:pt idx="42">
                  <c:v>0.02</c:v>
                </c:pt>
                <c:pt idx="43">
                  <c:v>0.02</c:v>
                </c:pt>
                <c:pt idx="44">
                  <c:v>0.02</c:v>
                </c:pt>
                <c:pt idx="45">
                  <c:v>0.02</c:v>
                </c:pt>
                <c:pt idx="46">
                  <c:v>0.02</c:v>
                </c:pt>
                <c:pt idx="47">
                  <c:v>0.02</c:v>
                </c:pt>
                <c:pt idx="48">
                  <c:v>0.02</c:v>
                </c:pt>
                <c:pt idx="49">
                  <c:v>0.02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area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DATA</c:v>
                </c:pt>
              </c:strCache>
            </c:strRef>
          </c:tx>
          <c:spPr>
            <a:solidFill>
              <a:srgbClr val="10B349"/>
            </a:solidFill>
            <a:ln>
              <a:noFill/>
            </a:ln>
            <a:effectLst/>
          </c:spPr>
          <c:cat>
            <c:strRef>
              <c:f>Sheet1!$A$2:$A$9</c:f>
              <c:strCache>
                <c:ptCount val="8"/>
                <c:pt idx="0">
                  <c:v>A</c:v>
                </c:pt>
                <c:pt idx="1">
                  <c:v>B</c:v>
                </c:pt>
                <c:pt idx="2">
                  <c:v>C</c:v>
                </c:pt>
                <c:pt idx="3">
                  <c:v>D</c:v>
                </c:pt>
                <c:pt idx="4">
                  <c:v>E</c:v>
                </c:pt>
                <c:pt idx="5">
                  <c:v>F</c:v>
                </c:pt>
                <c:pt idx="6">
                  <c:v>G</c:v>
                </c:pt>
                <c:pt idx="7">
                  <c:v>H</c:v>
                </c:pt>
              </c:strCache>
            </c:strRef>
          </c:cat>
          <c:val>
            <c:numRef>
              <c:f>Sheet1!$B$2:$B$9</c:f>
              <c:numCache>
                <c:formatCode>General</c:formatCode>
                <c:ptCount val="8"/>
                <c:pt idx="0">
                  <c:v>0.0</c:v>
                </c:pt>
                <c:pt idx="1">
                  <c:v>12.0</c:v>
                </c:pt>
                <c:pt idx="2">
                  <c:v>10.0</c:v>
                </c:pt>
                <c:pt idx="3">
                  <c:v>18.0</c:v>
                </c:pt>
                <c:pt idx="4">
                  <c:v>14.0</c:v>
                </c:pt>
                <c:pt idx="5">
                  <c:v>26.0</c:v>
                </c:pt>
                <c:pt idx="6">
                  <c:v>13.0</c:v>
                </c:pt>
                <c:pt idx="7">
                  <c:v>0.0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2086193448"/>
        <c:axId val="-2075291464"/>
      </c:areaChart>
      <c:catAx>
        <c:axId val="-208619344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one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-2075291464"/>
        <c:crosses val="autoZero"/>
        <c:auto val="1"/>
        <c:lblAlgn val="ctr"/>
        <c:lblOffset val="100"/>
        <c:noMultiLvlLbl val="0"/>
      </c:catAx>
      <c:valAx>
        <c:axId val="-207529146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one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-2086193448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DATA</c:v>
                </c:pt>
              </c:strCache>
            </c:strRef>
          </c:tx>
          <c:spPr>
            <a:ln>
              <a:noFill/>
            </a:ln>
          </c:spPr>
          <c:explosion val="36"/>
          <c:dPt>
            <c:idx val="0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2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3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4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5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6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7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8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9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10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11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12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13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14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15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16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17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18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19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20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21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22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23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24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25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26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27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28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29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30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31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32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33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34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35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36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37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38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39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40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41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42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43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44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45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46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47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48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49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cat>
            <c:numRef>
              <c:f>Sheet1!$A$2:$A$51</c:f>
              <c:numCache>
                <c:formatCode>General</c:formatCode>
                <c:ptCount val="50"/>
                <c:pt idx="0">
                  <c:v>1.0</c:v>
                </c:pt>
                <c:pt idx="1">
                  <c:v>2.0</c:v>
                </c:pt>
                <c:pt idx="2">
                  <c:v>3.0</c:v>
                </c:pt>
                <c:pt idx="3">
                  <c:v>4.0</c:v>
                </c:pt>
                <c:pt idx="4">
                  <c:v>5.0</c:v>
                </c:pt>
                <c:pt idx="5">
                  <c:v>6.0</c:v>
                </c:pt>
                <c:pt idx="6">
                  <c:v>7.0</c:v>
                </c:pt>
                <c:pt idx="7">
                  <c:v>8.0</c:v>
                </c:pt>
                <c:pt idx="8">
                  <c:v>9.0</c:v>
                </c:pt>
                <c:pt idx="9">
                  <c:v>10.0</c:v>
                </c:pt>
                <c:pt idx="10">
                  <c:v>11.0</c:v>
                </c:pt>
                <c:pt idx="11">
                  <c:v>12.0</c:v>
                </c:pt>
                <c:pt idx="12">
                  <c:v>13.0</c:v>
                </c:pt>
                <c:pt idx="13">
                  <c:v>14.0</c:v>
                </c:pt>
                <c:pt idx="14">
                  <c:v>15.0</c:v>
                </c:pt>
                <c:pt idx="15">
                  <c:v>16.0</c:v>
                </c:pt>
                <c:pt idx="16">
                  <c:v>17.0</c:v>
                </c:pt>
                <c:pt idx="17">
                  <c:v>18.0</c:v>
                </c:pt>
                <c:pt idx="18">
                  <c:v>19.0</c:v>
                </c:pt>
                <c:pt idx="19">
                  <c:v>20.0</c:v>
                </c:pt>
              </c:numCache>
            </c:numRef>
          </c:cat>
          <c:val>
            <c:numRef>
              <c:f>Sheet1!$B$2:$B$51</c:f>
              <c:numCache>
                <c:formatCode>0%</c:formatCode>
                <c:ptCount val="50"/>
                <c:pt idx="0">
                  <c:v>0.02</c:v>
                </c:pt>
                <c:pt idx="1">
                  <c:v>0.02</c:v>
                </c:pt>
                <c:pt idx="2">
                  <c:v>0.02</c:v>
                </c:pt>
                <c:pt idx="3">
                  <c:v>0.02</c:v>
                </c:pt>
                <c:pt idx="4">
                  <c:v>0.02</c:v>
                </c:pt>
                <c:pt idx="5">
                  <c:v>0.02</c:v>
                </c:pt>
                <c:pt idx="6">
                  <c:v>0.02</c:v>
                </c:pt>
                <c:pt idx="7">
                  <c:v>0.02</c:v>
                </c:pt>
                <c:pt idx="8">
                  <c:v>0.02</c:v>
                </c:pt>
                <c:pt idx="9">
                  <c:v>0.02</c:v>
                </c:pt>
                <c:pt idx="10">
                  <c:v>0.02</c:v>
                </c:pt>
                <c:pt idx="11">
                  <c:v>0.02</c:v>
                </c:pt>
                <c:pt idx="12">
                  <c:v>0.02</c:v>
                </c:pt>
                <c:pt idx="13">
                  <c:v>0.02</c:v>
                </c:pt>
                <c:pt idx="14">
                  <c:v>0.02</c:v>
                </c:pt>
                <c:pt idx="15">
                  <c:v>0.02</c:v>
                </c:pt>
                <c:pt idx="16">
                  <c:v>0.02</c:v>
                </c:pt>
                <c:pt idx="17">
                  <c:v>0.02</c:v>
                </c:pt>
                <c:pt idx="18">
                  <c:v>0.02</c:v>
                </c:pt>
                <c:pt idx="19">
                  <c:v>0.02</c:v>
                </c:pt>
                <c:pt idx="20">
                  <c:v>0.02</c:v>
                </c:pt>
                <c:pt idx="21">
                  <c:v>0.02</c:v>
                </c:pt>
                <c:pt idx="22">
                  <c:v>0.02</c:v>
                </c:pt>
                <c:pt idx="23">
                  <c:v>0.02</c:v>
                </c:pt>
                <c:pt idx="24">
                  <c:v>0.02</c:v>
                </c:pt>
                <c:pt idx="25">
                  <c:v>0.02</c:v>
                </c:pt>
                <c:pt idx="26">
                  <c:v>0.02</c:v>
                </c:pt>
                <c:pt idx="27">
                  <c:v>0.02</c:v>
                </c:pt>
                <c:pt idx="28">
                  <c:v>0.02</c:v>
                </c:pt>
                <c:pt idx="29">
                  <c:v>0.02</c:v>
                </c:pt>
                <c:pt idx="30">
                  <c:v>0.02</c:v>
                </c:pt>
                <c:pt idx="31">
                  <c:v>0.02</c:v>
                </c:pt>
                <c:pt idx="32">
                  <c:v>0.02</c:v>
                </c:pt>
                <c:pt idx="33">
                  <c:v>0.02</c:v>
                </c:pt>
                <c:pt idx="34">
                  <c:v>0.02</c:v>
                </c:pt>
                <c:pt idx="35">
                  <c:v>0.02</c:v>
                </c:pt>
                <c:pt idx="36">
                  <c:v>0.02</c:v>
                </c:pt>
                <c:pt idx="37">
                  <c:v>0.02</c:v>
                </c:pt>
                <c:pt idx="38">
                  <c:v>0.02</c:v>
                </c:pt>
                <c:pt idx="39">
                  <c:v>0.02</c:v>
                </c:pt>
                <c:pt idx="40">
                  <c:v>0.02</c:v>
                </c:pt>
                <c:pt idx="41">
                  <c:v>0.02</c:v>
                </c:pt>
                <c:pt idx="42">
                  <c:v>0.02</c:v>
                </c:pt>
                <c:pt idx="43">
                  <c:v>0.02</c:v>
                </c:pt>
                <c:pt idx="44">
                  <c:v>0.02</c:v>
                </c:pt>
                <c:pt idx="45">
                  <c:v>0.02</c:v>
                </c:pt>
                <c:pt idx="46">
                  <c:v>0.02</c:v>
                </c:pt>
                <c:pt idx="47">
                  <c:v>0.02</c:v>
                </c:pt>
                <c:pt idx="48">
                  <c:v>0.02</c:v>
                </c:pt>
                <c:pt idx="49">
                  <c:v>0.02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area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DATA</c:v>
                </c:pt>
              </c:strCache>
            </c:strRef>
          </c:tx>
          <c:spPr>
            <a:solidFill>
              <a:srgbClr val="10B349"/>
            </a:solidFill>
            <a:ln>
              <a:noFill/>
            </a:ln>
            <a:effectLst/>
          </c:spPr>
          <c:cat>
            <c:strRef>
              <c:f>Sheet1!$A$2:$A$9</c:f>
              <c:strCache>
                <c:ptCount val="8"/>
                <c:pt idx="0">
                  <c:v>A</c:v>
                </c:pt>
                <c:pt idx="1">
                  <c:v>B</c:v>
                </c:pt>
                <c:pt idx="2">
                  <c:v>C</c:v>
                </c:pt>
                <c:pt idx="3">
                  <c:v>D</c:v>
                </c:pt>
                <c:pt idx="4">
                  <c:v>E</c:v>
                </c:pt>
                <c:pt idx="5">
                  <c:v>F</c:v>
                </c:pt>
                <c:pt idx="6">
                  <c:v>G</c:v>
                </c:pt>
                <c:pt idx="7">
                  <c:v>H</c:v>
                </c:pt>
              </c:strCache>
            </c:strRef>
          </c:cat>
          <c:val>
            <c:numRef>
              <c:f>Sheet1!$B$2:$B$9</c:f>
              <c:numCache>
                <c:formatCode>General</c:formatCode>
                <c:ptCount val="8"/>
                <c:pt idx="0">
                  <c:v>0.0</c:v>
                </c:pt>
                <c:pt idx="1">
                  <c:v>12.0</c:v>
                </c:pt>
                <c:pt idx="2">
                  <c:v>10.0</c:v>
                </c:pt>
                <c:pt idx="3">
                  <c:v>18.0</c:v>
                </c:pt>
                <c:pt idx="4">
                  <c:v>14.0</c:v>
                </c:pt>
                <c:pt idx="5">
                  <c:v>26.0</c:v>
                </c:pt>
                <c:pt idx="6">
                  <c:v>13.0</c:v>
                </c:pt>
                <c:pt idx="7">
                  <c:v>0.0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2072618440"/>
        <c:axId val="-2076205848"/>
      </c:areaChart>
      <c:catAx>
        <c:axId val="-207261844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one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-2076205848"/>
        <c:crosses val="autoZero"/>
        <c:auto val="1"/>
        <c:lblAlgn val="ctr"/>
        <c:lblOffset val="100"/>
        <c:noMultiLvlLbl val="0"/>
      </c:catAx>
      <c:valAx>
        <c:axId val="-207620584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one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-2072618440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chart" Target="../charts/chart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chart" Target="../charts/chart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1.png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chart" Target="../charts/chart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chart" Target="../charts/chart4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2924432" y="2119184"/>
            <a:ext cx="3550509" cy="3039762"/>
            <a:chOff x="2924432" y="2119184"/>
            <a:chExt cx="3550509" cy="3039762"/>
          </a:xfrm>
        </p:grpSpPr>
        <p:grpSp>
          <p:nvGrpSpPr>
            <p:cNvPr id="8" name="组合 7"/>
            <p:cNvGrpSpPr/>
            <p:nvPr/>
          </p:nvGrpSpPr>
          <p:grpSpPr>
            <a:xfrm>
              <a:off x="3149483" y="3866799"/>
              <a:ext cx="3317063" cy="1145063"/>
              <a:chOff x="3149483" y="3866799"/>
              <a:chExt cx="3317063" cy="1145063"/>
            </a:xfrm>
          </p:grpSpPr>
          <p:sp>
            <p:nvSpPr>
              <p:cNvPr id="12" name="平行四边形 11"/>
              <p:cNvSpPr/>
              <p:nvPr/>
            </p:nvSpPr>
            <p:spPr>
              <a:xfrm rot="5400000" flipH="1">
                <a:off x="5525019" y="3927033"/>
                <a:ext cx="1001762" cy="881293"/>
              </a:xfrm>
              <a:prstGeom prst="parallelogram">
                <a:avLst>
                  <a:gd name="adj" fmla="val 31206"/>
                </a:avLst>
              </a:prstGeom>
              <a:solidFill>
                <a:srgbClr val="5B852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平行四边形 12"/>
              <p:cNvSpPr/>
              <p:nvPr/>
            </p:nvSpPr>
            <p:spPr>
              <a:xfrm rot="7663103" flipH="1">
                <a:off x="3112610" y="3969578"/>
                <a:ext cx="1079157" cy="1005411"/>
              </a:xfrm>
              <a:prstGeom prst="parallelogram">
                <a:avLst>
                  <a:gd name="adj" fmla="val 38684"/>
                </a:avLst>
              </a:prstGeom>
              <a:solidFill>
                <a:srgbClr val="5B852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9" name="组合 8"/>
            <p:cNvGrpSpPr/>
            <p:nvPr/>
          </p:nvGrpSpPr>
          <p:grpSpPr>
            <a:xfrm>
              <a:off x="2924432" y="2119184"/>
              <a:ext cx="3550509" cy="3039762"/>
              <a:chOff x="2924432" y="2119184"/>
              <a:chExt cx="3550509" cy="3039762"/>
            </a:xfrm>
          </p:grpSpPr>
          <p:sp>
            <p:nvSpPr>
              <p:cNvPr id="10" name="椭圆 9"/>
              <p:cNvSpPr/>
              <p:nvPr/>
            </p:nvSpPr>
            <p:spPr>
              <a:xfrm>
                <a:off x="3179806" y="2119184"/>
                <a:ext cx="3039762" cy="3039762"/>
              </a:xfrm>
              <a:prstGeom prst="ellipse">
                <a:avLst/>
              </a:prstGeom>
              <a:solidFill>
                <a:srgbClr val="10B349"/>
              </a:solidFill>
              <a:ln>
                <a:noFill/>
              </a:ln>
              <a:effectLst>
                <a:outerShdw blurRad="1905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矩形 10"/>
              <p:cNvSpPr/>
              <p:nvPr/>
            </p:nvSpPr>
            <p:spPr>
              <a:xfrm>
                <a:off x="2924432" y="3737918"/>
                <a:ext cx="3550509" cy="856735"/>
              </a:xfrm>
              <a:prstGeom prst="rect">
                <a:avLst/>
              </a:prstGeom>
              <a:solidFill>
                <a:srgbClr val="93D050"/>
              </a:solidFill>
              <a:ln>
                <a:noFill/>
              </a:ln>
              <a:effectLst>
                <a:outerShdw blurRad="63500" dist="25400" dir="5400000" algn="t" rotWithShape="0">
                  <a:prstClr val="black">
                    <a:alpha val="2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6880274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708454"/>
            <a:ext cx="238897" cy="749643"/>
          </a:xfrm>
          <a:prstGeom prst="rect">
            <a:avLst/>
          </a:prstGeom>
          <a:solidFill>
            <a:srgbClr val="10B3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86066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等腰三角形 6"/>
          <p:cNvSpPr/>
          <p:nvPr/>
        </p:nvSpPr>
        <p:spPr>
          <a:xfrm flipV="1">
            <a:off x="3070824" y="-6178"/>
            <a:ext cx="3002352" cy="897924"/>
          </a:xfrm>
          <a:prstGeom prst="triangle">
            <a:avLst/>
          </a:prstGeom>
          <a:solidFill>
            <a:srgbClr val="12B7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74780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流程图: 手动输入 6"/>
          <p:cNvSpPr/>
          <p:nvPr/>
        </p:nvSpPr>
        <p:spPr>
          <a:xfrm rot="5400000">
            <a:off x="-928816" y="928816"/>
            <a:ext cx="6858000" cy="5000367"/>
          </a:xfrm>
          <a:prstGeom prst="flowChartManualInput">
            <a:avLst/>
          </a:prstGeom>
          <a:solidFill>
            <a:srgbClr val="10B3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" name="组合 7"/>
          <p:cNvGrpSpPr/>
          <p:nvPr/>
        </p:nvGrpSpPr>
        <p:grpSpPr>
          <a:xfrm>
            <a:off x="625664" y="704515"/>
            <a:ext cx="6648346" cy="4036363"/>
            <a:chOff x="625664" y="704515"/>
            <a:chExt cx="6648346" cy="4036363"/>
          </a:xfrm>
        </p:grpSpPr>
        <p:sp>
          <p:nvSpPr>
            <p:cNvPr id="9" name="椭圆 8"/>
            <p:cNvSpPr/>
            <p:nvPr/>
          </p:nvSpPr>
          <p:spPr>
            <a:xfrm>
              <a:off x="6334896" y="1753005"/>
              <a:ext cx="510746" cy="51074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椭圆 9"/>
            <p:cNvSpPr/>
            <p:nvPr/>
          </p:nvSpPr>
          <p:spPr>
            <a:xfrm>
              <a:off x="6417275" y="3351144"/>
              <a:ext cx="856735" cy="85673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椭圆 10"/>
            <p:cNvSpPr/>
            <p:nvPr/>
          </p:nvSpPr>
          <p:spPr>
            <a:xfrm>
              <a:off x="625664" y="2234820"/>
              <a:ext cx="724930" cy="72493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/>
          </p:nvSpPr>
          <p:spPr>
            <a:xfrm>
              <a:off x="5350475" y="704515"/>
              <a:ext cx="296562" cy="2965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/>
          </p:nvSpPr>
          <p:spPr>
            <a:xfrm>
              <a:off x="1523113" y="3842950"/>
              <a:ext cx="897928" cy="89792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3542278" y="2413687"/>
            <a:ext cx="1886456" cy="1881331"/>
            <a:chOff x="3542278" y="2413687"/>
            <a:chExt cx="1886456" cy="1881331"/>
          </a:xfrm>
        </p:grpSpPr>
        <p:sp>
          <p:nvSpPr>
            <p:cNvPr id="15" name="椭圆 14"/>
            <p:cNvSpPr/>
            <p:nvPr/>
          </p:nvSpPr>
          <p:spPr>
            <a:xfrm>
              <a:off x="3550507" y="2413687"/>
              <a:ext cx="1878227" cy="1878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饼形 15"/>
            <p:cNvSpPr/>
            <p:nvPr/>
          </p:nvSpPr>
          <p:spPr>
            <a:xfrm rot="4943627">
              <a:off x="3542278" y="2414877"/>
              <a:ext cx="1880141" cy="1880141"/>
            </a:xfrm>
            <a:prstGeom prst="pie">
              <a:avLst>
                <a:gd name="adj1" fmla="val 21544367"/>
                <a:gd name="adj2" fmla="val 10771244"/>
              </a:avLst>
            </a:prstGeom>
            <a:solidFill>
              <a:srgbClr val="94CF50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69050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708454"/>
            <a:ext cx="238897" cy="749643"/>
          </a:xfrm>
          <a:prstGeom prst="rect">
            <a:avLst/>
          </a:prstGeom>
          <a:solidFill>
            <a:srgbClr val="10B3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>
            <a:off x="840263" y="2619632"/>
            <a:ext cx="3970639" cy="4530815"/>
            <a:chOff x="1112112" y="2331307"/>
            <a:chExt cx="3970639" cy="4530815"/>
          </a:xfrm>
        </p:grpSpPr>
        <p:pic>
          <p:nvPicPr>
            <p:cNvPr id="10" name="图片 9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5946" t="7061" r="4505" b="8463"/>
            <a:stretch/>
          </p:blipFill>
          <p:spPr>
            <a:xfrm rot="16200000">
              <a:off x="832024" y="2611395"/>
              <a:ext cx="4530815" cy="3970639"/>
            </a:xfrm>
            <a:prstGeom prst="rect">
              <a:avLst/>
            </a:prstGeom>
          </p:spPr>
        </p:pic>
        <p:sp>
          <p:nvSpPr>
            <p:cNvPr id="11" name="矩形 10"/>
            <p:cNvSpPr/>
            <p:nvPr/>
          </p:nvSpPr>
          <p:spPr>
            <a:xfrm>
              <a:off x="1573427" y="3558746"/>
              <a:ext cx="3146854" cy="329925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7225862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t>1/8/16</a:t>
            </a:fld>
            <a:endParaRPr lang="en-US"/>
          </a:p>
        </p:txBody>
      </p:sp>
      <p:sp>
        <p:nvSpPr>
          <p:cNvPr id="10" name="流程图: 手动输入 9"/>
          <p:cNvSpPr/>
          <p:nvPr/>
        </p:nvSpPr>
        <p:spPr>
          <a:xfrm rot="5400000">
            <a:off x="-928816" y="928816"/>
            <a:ext cx="6858000" cy="5000367"/>
          </a:xfrm>
          <a:prstGeom prst="flowChartManualInput">
            <a:avLst/>
          </a:prstGeom>
          <a:solidFill>
            <a:srgbClr val="6ECD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92042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t>1/8/16</a:t>
            </a:fld>
            <a:endParaRPr lang="en-US"/>
          </a:p>
        </p:txBody>
      </p:sp>
      <p:sp>
        <p:nvSpPr>
          <p:cNvPr id="10" name="流程图: 手动输入 9"/>
          <p:cNvSpPr/>
          <p:nvPr/>
        </p:nvSpPr>
        <p:spPr>
          <a:xfrm rot="5400000">
            <a:off x="-928816" y="928816"/>
            <a:ext cx="6858000" cy="5000367"/>
          </a:xfrm>
          <a:prstGeom prst="flowChartManualInput">
            <a:avLst/>
          </a:prstGeom>
          <a:solidFill>
            <a:srgbClr val="6ECD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4" name="图表 3"/>
          <p:cNvGraphicFramePr/>
          <p:nvPr>
            <p:extLst>
              <p:ext uri="{D42A27DB-BD31-4B8C-83A1-F6EECF244321}">
                <p14:modId xmlns:p14="http://schemas.microsoft.com/office/powerpoint/2010/main" val="2097220443"/>
              </p:ext>
            </p:extLst>
          </p:nvPr>
        </p:nvGraphicFramePr>
        <p:xfrm>
          <a:off x="2755557" y="2286688"/>
          <a:ext cx="3539181" cy="23594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6927597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/>
          <p:nvPr/>
        </p:nvSpPr>
        <p:spPr>
          <a:xfrm>
            <a:off x="-10274" y="1780401"/>
            <a:ext cx="1662732" cy="3297196"/>
          </a:xfrm>
          <a:custGeom>
            <a:avLst/>
            <a:gdLst>
              <a:gd name="connsiteX0" fmla="*/ 10274 w 1662732"/>
              <a:gd name="connsiteY0" fmla="*/ 0 h 3297196"/>
              <a:gd name="connsiteX1" fmla="*/ 1662732 w 1662732"/>
              <a:gd name="connsiteY1" fmla="*/ 1648598 h 3297196"/>
              <a:gd name="connsiteX2" fmla="*/ 10274 w 1662732"/>
              <a:gd name="connsiteY2" fmla="*/ 3297196 h 3297196"/>
              <a:gd name="connsiteX3" fmla="*/ 0 w 1662732"/>
              <a:gd name="connsiteY3" fmla="*/ 3296679 h 3297196"/>
              <a:gd name="connsiteX4" fmla="*/ 0 w 1662732"/>
              <a:gd name="connsiteY4" fmla="*/ 518 h 32971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62732" h="3297196">
                <a:moveTo>
                  <a:pt x="10274" y="0"/>
                </a:moveTo>
                <a:cubicBezTo>
                  <a:pt x="922901" y="0"/>
                  <a:pt x="1662732" y="738102"/>
                  <a:pt x="1662732" y="1648598"/>
                </a:cubicBezTo>
                <a:cubicBezTo>
                  <a:pt x="1662732" y="2559094"/>
                  <a:pt x="922901" y="3297196"/>
                  <a:pt x="10274" y="3297196"/>
                </a:cubicBezTo>
                <a:lnTo>
                  <a:pt x="0" y="3296679"/>
                </a:lnTo>
                <a:lnTo>
                  <a:pt x="0" y="518"/>
                </a:lnTo>
                <a:close/>
              </a:path>
            </a:pathLst>
          </a:custGeom>
          <a:solidFill>
            <a:srgbClr val="94CF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32295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t>1/8/16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t>‹#›</a:t>
            </a:fld>
            <a:endParaRPr lang="en-US"/>
          </a:p>
        </p:txBody>
      </p:sp>
      <p:graphicFrame>
        <p:nvGraphicFramePr>
          <p:cNvPr id="5" name="图表 4"/>
          <p:cNvGraphicFramePr/>
          <p:nvPr>
            <p:extLst>
              <p:ext uri="{D42A27DB-BD31-4B8C-83A1-F6EECF244321}">
                <p14:modId xmlns:p14="http://schemas.microsoft.com/office/powerpoint/2010/main" val="3513177929"/>
              </p:ext>
            </p:extLst>
          </p:nvPr>
        </p:nvGraphicFramePr>
        <p:xfrm>
          <a:off x="0" y="4596714"/>
          <a:ext cx="9259330" cy="212124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1703525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altLang="zh-CN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t>1/8/16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29894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altLang="zh-CN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zh-CN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t>1/8/16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87498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t>1/8/16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345967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t>1/8/16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829244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t>1/8/16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 userDrawn="1"/>
        </p:nvGrpSpPr>
        <p:grpSpPr>
          <a:xfrm>
            <a:off x="2924432" y="2119184"/>
            <a:ext cx="3550509" cy="3039762"/>
            <a:chOff x="2924432" y="2119184"/>
            <a:chExt cx="3550509" cy="3039762"/>
          </a:xfrm>
        </p:grpSpPr>
        <p:grpSp>
          <p:nvGrpSpPr>
            <p:cNvPr id="8" name="组合 7"/>
            <p:cNvGrpSpPr/>
            <p:nvPr/>
          </p:nvGrpSpPr>
          <p:grpSpPr>
            <a:xfrm>
              <a:off x="3149483" y="3866799"/>
              <a:ext cx="3317063" cy="1145063"/>
              <a:chOff x="3149483" y="3866799"/>
              <a:chExt cx="3317063" cy="1145063"/>
            </a:xfrm>
          </p:grpSpPr>
          <p:sp>
            <p:nvSpPr>
              <p:cNvPr id="12" name="平行四边形 11"/>
              <p:cNvSpPr/>
              <p:nvPr/>
            </p:nvSpPr>
            <p:spPr>
              <a:xfrm rot="5400000" flipH="1">
                <a:off x="5525019" y="3927033"/>
                <a:ext cx="1001762" cy="881293"/>
              </a:xfrm>
              <a:prstGeom prst="parallelogram">
                <a:avLst>
                  <a:gd name="adj" fmla="val 31206"/>
                </a:avLst>
              </a:prstGeom>
              <a:solidFill>
                <a:srgbClr val="5B852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3" name="平行四边形 12"/>
              <p:cNvSpPr/>
              <p:nvPr/>
            </p:nvSpPr>
            <p:spPr>
              <a:xfrm rot="7663103" flipH="1">
                <a:off x="3112610" y="3969578"/>
                <a:ext cx="1079157" cy="1005411"/>
              </a:xfrm>
              <a:prstGeom prst="parallelogram">
                <a:avLst>
                  <a:gd name="adj" fmla="val 38684"/>
                </a:avLst>
              </a:prstGeom>
              <a:solidFill>
                <a:srgbClr val="5B852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Calibri"/>
                  <a:ea typeface="宋体"/>
                </a:endParaRPr>
              </a:p>
            </p:txBody>
          </p:sp>
        </p:grpSp>
        <p:grpSp>
          <p:nvGrpSpPr>
            <p:cNvPr id="9" name="组合 8"/>
            <p:cNvGrpSpPr/>
            <p:nvPr/>
          </p:nvGrpSpPr>
          <p:grpSpPr>
            <a:xfrm>
              <a:off x="2924432" y="2119184"/>
              <a:ext cx="3550509" cy="3039762"/>
              <a:chOff x="2924432" y="2119184"/>
              <a:chExt cx="3550509" cy="3039762"/>
            </a:xfrm>
          </p:grpSpPr>
          <p:sp>
            <p:nvSpPr>
              <p:cNvPr id="10" name="椭圆 9"/>
              <p:cNvSpPr/>
              <p:nvPr/>
            </p:nvSpPr>
            <p:spPr>
              <a:xfrm>
                <a:off x="3179806" y="2119184"/>
                <a:ext cx="3039762" cy="3039762"/>
              </a:xfrm>
              <a:prstGeom prst="ellipse">
                <a:avLst/>
              </a:prstGeom>
              <a:solidFill>
                <a:srgbClr val="10B349"/>
              </a:solidFill>
              <a:ln>
                <a:noFill/>
              </a:ln>
              <a:effectLst>
                <a:outerShdw blurRad="1905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1" name="矩形 10"/>
              <p:cNvSpPr/>
              <p:nvPr/>
            </p:nvSpPr>
            <p:spPr>
              <a:xfrm>
                <a:off x="2924432" y="3737918"/>
                <a:ext cx="3550509" cy="856735"/>
              </a:xfrm>
              <a:prstGeom prst="rect">
                <a:avLst/>
              </a:prstGeom>
              <a:solidFill>
                <a:srgbClr val="93D050"/>
              </a:solidFill>
              <a:ln>
                <a:noFill/>
              </a:ln>
              <a:effectLst>
                <a:outerShdw blurRad="63500" dist="25400" dir="5400000" algn="t" rotWithShape="0">
                  <a:prstClr val="black">
                    <a:alpha val="2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Calibri"/>
                  <a:ea typeface="宋体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34224726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/>
        </p:nvSpPr>
        <p:spPr>
          <a:xfrm>
            <a:off x="0" y="708454"/>
            <a:ext cx="238897" cy="749643"/>
          </a:xfrm>
          <a:prstGeom prst="rect">
            <a:avLst/>
          </a:prstGeom>
          <a:solidFill>
            <a:srgbClr val="10B3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48876025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等腰三角形 6"/>
          <p:cNvSpPr/>
          <p:nvPr userDrawn="1"/>
        </p:nvSpPr>
        <p:spPr>
          <a:xfrm flipV="1">
            <a:off x="3070824" y="-6178"/>
            <a:ext cx="3002352" cy="897924"/>
          </a:xfrm>
          <a:prstGeom prst="triangle">
            <a:avLst/>
          </a:prstGeom>
          <a:solidFill>
            <a:srgbClr val="12B7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66692745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流程图: 手动输入 6"/>
          <p:cNvSpPr/>
          <p:nvPr userDrawn="1"/>
        </p:nvSpPr>
        <p:spPr>
          <a:xfrm rot="5400000">
            <a:off x="-928816" y="928816"/>
            <a:ext cx="6858000" cy="5000367"/>
          </a:xfrm>
          <a:prstGeom prst="flowChartManualInput">
            <a:avLst/>
          </a:prstGeom>
          <a:solidFill>
            <a:srgbClr val="10B3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/>
              <a:ea typeface="宋体"/>
            </a:endParaRPr>
          </a:p>
        </p:txBody>
      </p:sp>
      <p:grpSp>
        <p:nvGrpSpPr>
          <p:cNvPr id="8" name="组合 7"/>
          <p:cNvGrpSpPr/>
          <p:nvPr userDrawn="1"/>
        </p:nvGrpSpPr>
        <p:grpSpPr>
          <a:xfrm>
            <a:off x="625664" y="704515"/>
            <a:ext cx="6648346" cy="4036363"/>
            <a:chOff x="625664" y="704515"/>
            <a:chExt cx="6648346" cy="4036363"/>
          </a:xfrm>
        </p:grpSpPr>
        <p:sp>
          <p:nvSpPr>
            <p:cNvPr id="9" name="椭圆 8"/>
            <p:cNvSpPr/>
            <p:nvPr/>
          </p:nvSpPr>
          <p:spPr>
            <a:xfrm>
              <a:off x="6334896" y="1753005"/>
              <a:ext cx="510746" cy="51074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Calibri"/>
                <a:ea typeface="宋体"/>
              </a:endParaRPr>
            </a:p>
          </p:txBody>
        </p:sp>
        <p:sp>
          <p:nvSpPr>
            <p:cNvPr id="10" name="椭圆 9"/>
            <p:cNvSpPr/>
            <p:nvPr/>
          </p:nvSpPr>
          <p:spPr>
            <a:xfrm>
              <a:off x="6417275" y="3351144"/>
              <a:ext cx="856735" cy="85673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Calibri"/>
                <a:ea typeface="宋体"/>
              </a:endParaRPr>
            </a:p>
          </p:txBody>
        </p:sp>
        <p:sp>
          <p:nvSpPr>
            <p:cNvPr id="11" name="椭圆 10"/>
            <p:cNvSpPr/>
            <p:nvPr/>
          </p:nvSpPr>
          <p:spPr>
            <a:xfrm>
              <a:off x="625664" y="2234820"/>
              <a:ext cx="724930" cy="72493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Calibri"/>
                <a:ea typeface="宋体"/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>
              <a:off x="5350475" y="704515"/>
              <a:ext cx="296562" cy="2965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Calibri"/>
                <a:ea typeface="宋体"/>
              </a:endParaRPr>
            </a:p>
          </p:txBody>
        </p:sp>
        <p:sp>
          <p:nvSpPr>
            <p:cNvPr id="13" name="椭圆 12"/>
            <p:cNvSpPr/>
            <p:nvPr/>
          </p:nvSpPr>
          <p:spPr>
            <a:xfrm>
              <a:off x="1523113" y="3842950"/>
              <a:ext cx="897928" cy="89792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14" name="组合 13"/>
          <p:cNvGrpSpPr/>
          <p:nvPr userDrawn="1"/>
        </p:nvGrpSpPr>
        <p:grpSpPr>
          <a:xfrm>
            <a:off x="3542278" y="2413687"/>
            <a:ext cx="1886456" cy="1881331"/>
            <a:chOff x="3542278" y="2413687"/>
            <a:chExt cx="1886456" cy="1881331"/>
          </a:xfrm>
        </p:grpSpPr>
        <p:sp>
          <p:nvSpPr>
            <p:cNvPr id="15" name="椭圆 14"/>
            <p:cNvSpPr/>
            <p:nvPr/>
          </p:nvSpPr>
          <p:spPr>
            <a:xfrm>
              <a:off x="3550507" y="2413687"/>
              <a:ext cx="1878227" cy="1878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Calibri"/>
                <a:ea typeface="宋体"/>
              </a:endParaRPr>
            </a:p>
          </p:txBody>
        </p:sp>
        <p:sp>
          <p:nvSpPr>
            <p:cNvPr id="16" name="饼形 15"/>
            <p:cNvSpPr/>
            <p:nvPr/>
          </p:nvSpPr>
          <p:spPr>
            <a:xfrm rot="4943627">
              <a:off x="3542278" y="2414877"/>
              <a:ext cx="1880141" cy="1880141"/>
            </a:xfrm>
            <a:prstGeom prst="pie">
              <a:avLst>
                <a:gd name="adj1" fmla="val 21544367"/>
                <a:gd name="adj2" fmla="val 10771244"/>
              </a:avLst>
            </a:prstGeom>
            <a:solidFill>
              <a:srgbClr val="94CF50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black"/>
                </a:solidFill>
                <a:latin typeface="Calibri"/>
                <a:ea typeface="宋体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9631129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/>
        </p:nvSpPr>
        <p:spPr>
          <a:xfrm>
            <a:off x="0" y="708454"/>
            <a:ext cx="238897" cy="749643"/>
          </a:xfrm>
          <a:prstGeom prst="rect">
            <a:avLst/>
          </a:prstGeom>
          <a:solidFill>
            <a:srgbClr val="10B3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/>
              <a:ea typeface="宋体"/>
            </a:endParaRPr>
          </a:p>
        </p:txBody>
      </p:sp>
      <p:grpSp>
        <p:nvGrpSpPr>
          <p:cNvPr id="9" name="组合 8"/>
          <p:cNvGrpSpPr/>
          <p:nvPr userDrawn="1"/>
        </p:nvGrpSpPr>
        <p:grpSpPr>
          <a:xfrm>
            <a:off x="840263" y="2619632"/>
            <a:ext cx="3970639" cy="4530815"/>
            <a:chOff x="1112112" y="2331307"/>
            <a:chExt cx="3970639" cy="4530815"/>
          </a:xfrm>
        </p:grpSpPr>
        <p:pic>
          <p:nvPicPr>
            <p:cNvPr id="10" name="图片 9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5946" t="7061" r="4505" b="8463"/>
            <a:stretch/>
          </p:blipFill>
          <p:spPr>
            <a:xfrm rot="16200000">
              <a:off x="832024" y="2611395"/>
              <a:ext cx="4530815" cy="3970639"/>
            </a:xfrm>
            <a:prstGeom prst="rect">
              <a:avLst/>
            </a:prstGeom>
          </p:spPr>
        </p:pic>
        <p:sp>
          <p:nvSpPr>
            <p:cNvPr id="11" name="矩形 10"/>
            <p:cNvSpPr/>
            <p:nvPr/>
          </p:nvSpPr>
          <p:spPr>
            <a:xfrm>
              <a:off x="1573427" y="3558746"/>
              <a:ext cx="3146854" cy="329925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Calibri"/>
                <a:ea typeface="宋体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0761003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F5F57-D093-4DAE-BD96-8F9DB750D69B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</a:rPr>
              <a:pPr/>
              <a:t>1/8/16</a:t>
            </a:fld>
            <a:endParaRPr lang="zh-CN" altLang="en-US">
              <a:solidFill>
                <a:prstClr val="black">
                  <a:tint val="75000"/>
                </a:prstClr>
              </a:solidFill>
              <a:latin typeface="Calibri"/>
              <a:ea typeface="宋体"/>
            </a:endParaRPr>
          </a:p>
        </p:txBody>
      </p:sp>
      <p:sp>
        <p:nvSpPr>
          <p:cNvPr id="10" name="流程图: 手动输入 9"/>
          <p:cNvSpPr/>
          <p:nvPr userDrawn="1"/>
        </p:nvSpPr>
        <p:spPr>
          <a:xfrm rot="5400000">
            <a:off x="-928816" y="928816"/>
            <a:ext cx="6858000" cy="5000367"/>
          </a:xfrm>
          <a:prstGeom prst="flowChartManualInput">
            <a:avLst/>
          </a:prstGeom>
          <a:solidFill>
            <a:srgbClr val="6ECD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66460709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F5F57-D093-4DAE-BD96-8F9DB750D69B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</a:rPr>
              <a:pPr/>
              <a:t>1/8/16</a:t>
            </a:fld>
            <a:endParaRPr lang="zh-CN" altLang="en-US">
              <a:solidFill>
                <a:prstClr val="black">
                  <a:tint val="75000"/>
                </a:prstClr>
              </a:solidFill>
              <a:latin typeface="Calibri"/>
              <a:ea typeface="宋体"/>
            </a:endParaRPr>
          </a:p>
        </p:txBody>
      </p:sp>
      <p:sp>
        <p:nvSpPr>
          <p:cNvPr id="10" name="流程图: 手动输入 9"/>
          <p:cNvSpPr/>
          <p:nvPr userDrawn="1"/>
        </p:nvSpPr>
        <p:spPr>
          <a:xfrm rot="5400000">
            <a:off x="-928816" y="928816"/>
            <a:ext cx="6858000" cy="5000367"/>
          </a:xfrm>
          <a:prstGeom prst="flowChartManualInput">
            <a:avLst/>
          </a:prstGeom>
          <a:solidFill>
            <a:srgbClr val="6ECD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/>
              <a:ea typeface="宋体"/>
            </a:endParaRPr>
          </a:p>
        </p:txBody>
      </p:sp>
      <p:graphicFrame>
        <p:nvGraphicFramePr>
          <p:cNvPr id="4" name="图表 3"/>
          <p:cNvGraphicFramePr/>
          <p:nvPr userDrawn="1">
            <p:extLst>
              <p:ext uri="{D42A27DB-BD31-4B8C-83A1-F6EECF244321}">
                <p14:modId xmlns:p14="http://schemas.microsoft.com/office/powerpoint/2010/main" val="3799943389"/>
              </p:ext>
            </p:extLst>
          </p:nvPr>
        </p:nvGraphicFramePr>
        <p:xfrm>
          <a:off x="2755557" y="2286688"/>
          <a:ext cx="3539181" cy="23594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8424875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/>
          <p:nvPr userDrawn="1"/>
        </p:nvSpPr>
        <p:spPr>
          <a:xfrm>
            <a:off x="-10274" y="1780401"/>
            <a:ext cx="1662732" cy="3297196"/>
          </a:xfrm>
          <a:custGeom>
            <a:avLst/>
            <a:gdLst>
              <a:gd name="connsiteX0" fmla="*/ 10274 w 1662732"/>
              <a:gd name="connsiteY0" fmla="*/ 0 h 3297196"/>
              <a:gd name="connsiteX1" fmla="*/ 1662732 w 1662732"/>
              <a:gd name="connsiteY1" fmla="*/ 1648598 h 3297196"/>
              <a:gd name="connsiteX2" fmla="*/ 10274 w 1662732"/>
              <a:gd name="connsiteY2" fmla="*/ 3297196 h 3297196"/>
              <a:gd name="connsiteX3" fmla="*/ 0 w 1662732"/>
              <a:gd name="connsiteY3" fmla="*/ 3296679 h 3297196"/>
              <a:gd name="connsiteX4" fmla="*/ 0 w 1662732"/>
              <a:gd name="connsiteY4" fmla="*/ 518 h 32971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62732" h="3297196">
                <a:moveTo>
                  <a:pt x="10274" y="0"/>
                </a:moveTo>
                <a:cubicBezTo>
                  <a:pt x="922901" y="0"/>
                  <a:pt x="1662732" y="738102"/>
                  <a:pt x="1662732" y="1648598"/>
                </a:cubicBezTo>
                <a:cubicBezTo>
                  <a:pt x="1662732" y="2559094"/>
                  <a:pt x="922901" y="3297196"/>
                  <a:pt x="10274" y="3297196"/>
                </a:cubicBezTo>
                <a:lnTo>
                  <a:pt x="0" y="3296679"/>
                </a:lnTo>
                <a:lnTo>
                  <a:pt x="0" y="518"/>
                </a:lnTo>
                <a:close/>
              </a:path>
            </a:pathLst>
          </a:custGeom>
          <a:solidFill>
            <a:srgbClr val="94CF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6640768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F5F57-D093-4DAE-BD96-8F9DB750D69B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</a:rPr>
              <a:pPr/>
              <a:t>1/8/16</a:t>
            </a:fld>
            <a:endParaRPr lang="zh-CN" altLang="en-US">
              <a:solidFill>
                <a:prstClr val="black">
                  <a:tint val="75000"/>
                </a:prstClr>
              </a:solidFill>
              <a:latin typeface="Calibri"/>
              <a:ea typeface="宋体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  <a:latin typeface="Calibri"/>
              <a:ea typeface="宋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92AF4-1282-45B3-92EA-7114EA10F338}" type="slidenum">
              <a:rPr lang="zh-CN" altLang="en-US" smtClean="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  <a:latin typeface="Calibri"/>
              <a:ea typeface="宋体"/>
            </a:endParaRPr>
          </a:p>
        </p:txBody>
      </p:sp>
      <p:graphicFrame>
        <p:nvGraphicFramePr>
          <p:cNvPr id="5" name="图表 4"/>
          <p:cNvGraphicFramePr/>
          <p:nvPr userDrawn="1">
            <p:extLst>
              <p:ext uri="{D42A27DB-BD31-4B8C-83A1-F6EECF244321}">
                <p14:modId xmlns:p14="http://schemas.microsoft.com/office/powerpoint/2010/main" val="2828176281"/>
              </p:ext>
            </p:extLst>
          </p:nvPr>
        </p:nvGraphicFramePr>
        <p:xfrm>
          <a:off x="0" y="4596714"/>
          <a:ext cx="9259330" cy="212124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50313793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F5F57-D093-4DAE-BD96-8F9DB750D69B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</a:rPr>
              <a:pPr/>
              <a:t>1/8/16</a:t>
            </a:fld>
            <a:endParaRPr lang="zh-CN" altLang="en-US">
              <a:solidFill>
                <a:prstClr val="black">
                  <a:tint val="75000"/>
                </a:prstClr>
              </a:solidFill>
              <a:latin typeface="Calibri"/>
              <a:ea typeface="宋体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  <a:latin typeface="Calibri"/>
              <a:ea typeface="宋体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92AF4-1282-45B3-92EA-7114EA10F338}" type="slidenum">
              <a:rPr lang="zh-CN" altLang="en-US" smtClean="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288732772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F5F57-D093-4DAE-BD96-8F9DB750D69B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</a:rPr>
              <a:pPr/>
              <a:t>1/8/16</a:t>
            </a:fld>
            <a:endParaRPr lang="zh-CN" altLang="en-US">
              <a:solidFill>
                <a:prstClr val="black">
                  <a:tint val="75000"/>
                </a:prstClr>
              </a:solidFill>
              <a:latin typeface="Calibri"/>
              <a:ea typeface="宋体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  <a:latin typeface="Calibri"/>
              <a:ea typeface="宋体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92AF4-1282-45B3-92EA-7114EA10F338}" type="slidenum">
              <a:rPr lang="zh-CN" altLang="en-US" smtClean="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12563692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F5F57-D093-4DAE-BD96-8F9DB750D69B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</a:rPr>
              <a:pPr/>
              <a:t>1/8/16</a:t>
            </a:fld>
            <a:endParaRPr lang="zh-CN" altLang="en-US">
              <a:solidFill>
                <a:prstClr val="black">
                  <a:tint val="75000"/>
                </a:prstClr>
              </a:solidFill>
              <a:latin typeface="Calibri"/>
              <a:ea typeface="宋体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  <a:latin typeface="Calibri"/>
              <a:ea typeface="宋体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92AF4-1282-45B3-92EA-7114EA10F338}" type="slidenum">
              <a:rPr lang="zh-CN" altLang="en-US" smtClean="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77128940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F5F57-D093-4DAE-BD96-8F9DB750D69B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</a:rPr>
              <a:pPr/>
              <a:t>1/8/16</a:t>
            </a:fld>
            <a:endParaRPr lang="zh-CN" altLang="en-US">
              <a:solidFill>
                <a:prstClr val="black">
                  <a:tint val="75000"/>
                </a:prstClr>
              </a:solidFill>
              <a:latin typeface="Calibri"/>
              <a:ea typeface="宋体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  <a:latin typeface="Calibri"/>
              <a:ea typeface="宋体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92AF4-1282-45B3-92EA-7114EA10F338}" type="slidenum">
              <a:rPr lang="zh-CN" altLang="en-US" smtClean="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53201760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C15843-734F-46E9-82AC-E461183ED29D}" type="datetime1">
              <a:rPr lang="th-TH" smtClean="0">
                <a:solidFill>
                  <a:prstClr val="black">
                    <a:tint val="75000"/>
                  </a:prstClr>
                </a:solidFill>
                <a:latin typeface="Cordia New"/>
              </a:rPr>
              <a:pPr/>
              <a:t>1/8/16</a:t>
            </a:fld>
            <a:endParaRPr lang="th-TH">
              <a:solidFill>
                <a:prstClr val="black">
                  <a:tint val="75000"/>
                </a:prstClr>
              </a:solidFill>
              <a:latin typeface="Cordia New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  <a:latin typeface="Cordia New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8C682-89B0-406D-B99D-C29695E35E1E}" type="slidenum">
              <a:rPr lang="th-TH" smtClean="0">
                <a:solidFill>
                  <a:prstClr val="black">
                    <a:tint val="75000"/>
                  </a:prstClr>
                </a:solidFill>
                <a:latin typeface="Cordia New"/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  <a:latin typeface="Cordia New"/>
            </a:endParaRPr>
          </a:p>
        </p:txBody>
      </p:sp>
    </p:spTree>
    <p:extLst>
      <p:ext uri="{BB962C8B-B14F-4D97-AF65-F5344CB8AC3E}">
        <p14:creationId xmlns:p14="http://schemas.microsoft.com/office/powerpoint/2010/main" val="177629158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DAD76-0248-4DB0-9E66-4FE8823288F3}" type="datetime1">
              <a:rPr lang="th-TH" smtClean="0">
                <a:solidFill>
                  <a:prstClr val="black">
                    <a:tint val="75000"/>
                  </a:prstClr>
                </a:solidFill>
                <a:latin typeface="Cordia New"/>
              </a:rPr>
              <a:pPr/>
              <a:t>1/8/16</a:t>
            </a:fld>
            <a:endParaRPr lang="th-TH">
              <a:solidFill>
                <a:prstClr val="black">
                  <a:tint val="75000"/>
                </a:prstClr>
              </a:solidFill>
              <a:latin typeface="Cordia New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  <a:latin typeface="Cordia New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8C682-89B0-406D-B99D-C29695E35E1E}" type="slidenum">
              <a:rPr lang="th-TH" smtClean="0">
                <a:solidFill>
                  <a:prstClr val="black">
                    <a:tint val="75000"/>
                  </a:prstClr>
                </a:solidFill>
                <a:latin typeface="Cordia New"/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  <a:latin typeface="Cordia New"/>
            </a:endParaRPr>
          </a:p>
        </p:txBody>
      </p:sp>
    </p:spTree>
    <p:extLst>
      <p:ext uri="{BB962C8B-B14F-4D97-AF65-F5344CB8AC3E}">
        <p14:creationId xmlns:p14="http://schemas.microsoft.com/office/powerpoint/2010/main" val="95044121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9"/>
            <a:ext cx="8229600" cy="58515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0" y="6448425"/>
            <a:ext cx="1898650" cy="1809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AB2282-E92B-4C7F-931B-7F21FDE0F310}" type="datetime8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>
                <a:defRPr/>
              </a:pPr>
              <a:t>1/8/16 02:28</a:t>
            </a:fld>
            <a:endParaRPr lang="th-TH">
              <a:solidFill>
                <a:prstClr val="black">
                  <a:tint val="75000"/>
                </a:prstClr>
              </a:solidFill>
              <a:latin typeface="Cordia New"/>
            </a:endParaRPr>
          </a:p>
        </p:txBody>
      </p:sp>
    </p:spTree>
    <p:extLst>
      <p:ext uri="{BB962C8B-B14F-4D97-AF65-F5344CB8AC3E}">
        <p14:creationId xmlns:p14="http://schemas.microsoft.com/office/powerpoint/2010/main" val="1424107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5.xml"/><Relationship Id="rId12" Type="http://schemas.openxmlformats.org/officeDocument/2006/relationships/slideLayout" Target="../slideLayouts/slideLayout26.xml"/><Relationship Id="rId13" Type="http://schemas.openxmlformats.org/officeDocument/2006/relationships/slideLayout" Target="../slideLayouts/slideLayout27.xml"/><Relationship Id="rId14" Type="http://schemas.openxmlformats.org/officeDocument/2006/relationships/slideLayout" Target="../slideLayouts/slideLayout28.xml"/><Relationship Id="rId15" Type="http://schemas.openxmlformats.org/officeDocument/2006/relationships/slideLayout" Target="../slideLayouts/slideLayout29.xml"/><Relationship Id="rId16" Type="http://schemas.openxmlformats.org/officeDocument/2006/relationships/slideLayout" Target="../slideLayouts/slideLayout30.xml"/><Relationship Id="rId17" Type="http://schemas.openxmlformats.org/officeDocument/2006/relationships/theme" Target="../theme/theme2.xml"/><Relationship Id="rId1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1.xml"/><Relationship Id="rId8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04FD16-D1CE-47F2-8C24-60B6085C8028}" type="datetimeFigureOut">
              <a:rPr lang="en-US" smtClean="0"/>
              <a:t>1/8/16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82A9E2-BB64-4CC4-B802-503C03E2F2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98888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7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2F5F57-D093-4DAE-BD96-8F9DB750D69B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</a:rPr>
              <a:pPr/>
              <a:t>1/8/16</a:t>
            </a:fld>
            <a:endParaRPr lang="zh-CN" altLang="en-US">
              <a:solidFill>
                <a:prstClr val="black">
                  <a:tint val="75000"/>
                </a:prstClr>
              </a:solidFill>
              <a:latin typeface="Calibri"/>
              <a:ea typeface="宋体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  <a:latin typeface="Calibri"/>
              <a:ea typeface="宋体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692AF4-1282-45B3-92EA-7114EA10F338}" type="slidenum">
              <a:rPr lang="zh-CN" altLang="en-US" smtClean="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7481954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96" r:id="rId8"/>
    <p:sldLayoutId id="2147483697" r:id="rId9"/>
    <p:sldLayoutId id="2147483698" r:id="rId10"/>
    <p:sldLayoutId id="2147483699" r:id="rId11"/>
    <p:sldLayoutId id="2147483700" r:id="rId12"/>
    <p:sldLayoutId id="2147483701" r:id="rId13"/>
    <p:sldLayoutId id="2147483702" r:id="rId14"/>
    <p:sldLayoutId id="2147483703" r:id="rId15"/>
    <p:sldLayoutId id="2147483704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0000"/>
            <a:lum/>
          </a:blip>
          <a:srcRect/>
          <a:tile tx="-717550" ty="-279400" sx="52000" sy="52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/>
          <p:cNvGrpSpPr/>
          <p:nvPr/>
        </p:nvGrpSpPr>
        <p:grpSpPr>
          <a:xfrm>
            <a:off x="1981200" y="1143000"/>
            <a:ext cx="5433936" cy="4652255"/>
            <a:chOff x="2924432" y="2119184"/>
            <a:chExt cx="3550509" cy="3039762"/>
          </a:xfrm>
        </p:grpSpPr>
        <p:grpSp>
          <p:nvGrpSpPr>
            <p:cNvPr id="12" name="组合 11"/>
            <p:cNvGrpSpPr/>
            <p:nvPr/>
          </p:nvGrpSpPr>
          <p:grpSpPr>
            <a:xfrm>
              <a:off x="3149483" y="3866799"/>
              <a:ext cx="3317063" cy="1145063"/>
              <a:chOff x="3149483" y="3866799"/>
              <a:chExt cx="3317063" cy="1145063"/>
            </a:xfrm>
          </p:grpSpPr>
          <p:sp>
            <p:nvSpPr>
              <p:cNvPr id="10" name="平行四边形 9"/>
              <p:cNvSpPr/>
              <p:nvPr/>
            </p:nvSpPr>
            <p:spPr>
              <a:xfrm rot="5400000" flipH="1">
                <a:off x="5525019" y="3927033"/>
                <a:ext cx="1001762" cy="881293"/>
              </a:xfrm>
              <a:prstGeom prst="parallelogram">
                <a:avLst>
                  <a:gd name="adj" fmla="val 31206"/>
                </a:avLst>
              </a:prstGeom>
              <a:solidFill>
                <a:srgbClr val="5B852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9" name="平行四边形 8"/>
              <p:cNvSpPr/>
              <p:nvPr/>
            </p:nvSpPr>
            <p:spPr>
              <a:xfrm rot="7663103" flipH="1">
                <a:off x="3112610" y="3969578"/>
                <a:ext cx="1079157" cy="1005411"/>
              </a:xfrm>
              <a:prstGeom prst="parallelogram">
                <a:avLst>
                  <a:gd name="adj" fmla="val 38684"/>
                </a:avLst>
              </a:prstGeom>
              <a:solidFill>
                <a:srgbClr val="5B852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Calibri"/>
                  <a:ea typeface="宋体"/>
                </a:endParaRPr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2924432" y="2119184"/>
              <a:ext cx="3550509" cy="3039762"/>
              <a:chOff x="2924432" y="2119184"/>
              <a:chExt cx="3550509" cy="3039762"/>
            </a:xfrm>
          </p:grpSpPr>
          <p:sp>
            <p:nvSpPr>
              <p:cNvPr id="5" name="椭圆 4"/>
              <p:cNvSpPr/>
              <p:nvPr/>
            </p:nvSpPr>
            <p:spPr>
              <a:xfrm>
                <a:off x="3179806" y="2119184"/>
                <a:ext cx="3039762" cy="3039762"/>
              </a:xfrm>
              <a:prstGeom prst="ellipse">
                <a:avLst/>
              </a:prstGeom>
              <a:solidFill>
                <a:srgbClr val="10B349"/>
              </a:solidFill>
              <a:ln>
                <a:noFill/>
              </a:ln>
              <a:effectLst>
                <a:outerShdw blurRad="1905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7" name="矩形 6"/>
              <p:cNvSpPr/>
              <p:nvPr/>
            </p:nvSpPr>
            <p:spPr>
              <a:xfrm>
                <a:off x="2924432" y="3737918"/>
                <a:ext cx="3550509" cy="856735"/>
              </a:xfrm>
              <a:prstGeom prst="rect">
                <a:avLst/>
              </a:prstGeom>
              <a:solidFill>
                <a:srgbClr val="93D050"/>
              </a:solidFill>
              <a:ln>
                <a:noFill/>
              </a:ln>
              <a:effectLst>
                <a:outerShdw blurRad="63500" dist="25400" dir="5400000" algn="t" rotWithShape="0">
                  <a:prstClr val="black">
                    <a:alpha val="2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prstClr val="white"/>
                  </a:solidFill>
                  <a:latin typeface="Calibri"/>
                  <a:ea typeface="宋体"/>
                </a:endParaRPr>
              </a:p>
            </p:txBody>
          </p:sp>
        </p:grpSp>
      </p:grpSp>
      <p:sp>
        <p:nvSpPr>
          <p:cNvPr id="15" name="文本框 14"/>
          <p:cNvSpPr txBox="1"/>
          <p:nvPr/>
        </p:nvSpPr>
        <p:spPr>
          <a:xfrm>
            <a:off x="2514601" y="1859340"/>
            <a:ext cx="434339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b="1" dirty="0">
                <a:solidFill>
                  <a:prstClr val="white"/>
                </a:solidFill>
                <a:latin typeface="Candara" panose="020E0502030303020204" pitchFamily="34" charset="0"/>
              </a:rPr>
              <a:t>Industry and Development</a:t>
            </a:r>
            <a:endParaRPr lang="zh-CN" altLang="en-US" sz="4800" b="1" dirty="0">
              <a:solidFill>
                <a:prstClr val="white"/>
              </a:solidFill>
              <a:latin typeface="Candara" panose="020E0502030303020204" pitchFamily="34" charset="0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284293192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11198" y="489001"/>
            <a:ext cx="8820472" cy="100811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-12330" y="489001"/>
            <a:ext cx="323528" cy="100811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Some Terminology	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Industry</a:t>
            </a:r>
          </a:p>
          <a:p>
            <a:pPr lvl="1"/>
            <a:r>
              <a:rPr lang="en-US" dirty="0" smtClean="0"/>
              <a:t>Agriculture</a:t>
            </a:r>
          </a:p>
          <a:p>
            <a:pPr lvl="1"/>
            <a:r>
              <a:rPr lang="en-US" dirty="0" smtClean="0"/>
              <a:t>Industry </a:t>
            </a:r>
          </a:p>
          <a:p>
            <a:pPr lvl="1"/>
            <a:r>
              <a:rPr lang="en-US" dirty="0" smtClean="0"/>
              <a:t>Service</a:t>
            </a:r>
          </a:p>
          <a:p>
            <a:pPr lvl="1"/>
            <a:r>
              <a:rPr lang="en-US" dirty="0" smtClean="0"/>
              <a:t>ISIC</a:t>
            </a:r>
          </a:p>
          <a:p>
            <a:r>
              <a:rPr lang="en-US" dirty="0" smtClean="0"/>
              <a:t>Industrialization</a:t>
            </a:r>
          </a:p>
          <a:p>
            <a:pPr lvl="1"/>
            <a:r>
              <a:rPr lang="en-US" dirty="0" smtClean="0"/>
              <a:t>Manufacturing sector becomes a significant sector</a:t>
            </a:r>
          </a:p>
          <a:p>
            <a:pPr lvl="1"/>
            <a:r>
              <a:rPr lang="en-US" dirty="0" smtClean="0"/>
              <a:t>GDP measures</a:t>
            </a:r>
          </a:p>
          <a:p>
            <a:pPr lvl="1"/>
            <a:r>
              <a:rPr lang="en-US" dirty="0" smtClean="0"/>
              <a:t>Export measures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26693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11198" y="489001"/>
            <a:ext cx="8820472" cy="100811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-12330" y="489001"/>
            <a:ext cx="323528" cy="100811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Some Terminology	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Development</a:t>
            </a:r>
          </a:p>
          <a:p>
            <a:pPr lvl="1"/>
            <a:r>
              <a:rPr lang="en-US" dirty="0" smtClean="0"/>
              <a:t>Income, growth, improvement, structural economic change</a:t>
            </a:r>
          </a:p>
          <a:p>
            <a:r>
              <a:rPr lang="en-US" dirty="0" smtClean="0"/>
              <a:t>Developing Countries</a:t>
            </a:r>
          </a:p>
          <a:p>
            <a:pPr lvl="1"/>
            <a:r>
              <a:rPr lang="en-US" dirty="0" smtClean="0"/>
              <a:t>Countries that are going through such process</a:t>
            </a:r>
          </a:p>
          <a:p>
            <a:r>
              <a:rPr lang="en-US" dirty="0" smtClean="0"/>
              <a:t>Newly Industrialized Economies</a:t>
            </a:r>
          </a:p>
          <a:p>
            <a:r>
              <a:rPr lang="en-US" dirty="0" smtClean="0"/>
              <a:t>Emerging Economies</a:t>
            </a:r>
          </a:p>
          <a:p>
            <a:r>
              <a:rPr lang="en-US" dirty="0" smtClean="0"/>
              <a:t>Least developing countries</a:t>
            </a:r>
          </a:p>
          <a:p>
            <a:endParaRPr lang="en-US" dirty="0" smtClean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94652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11198" y="489001"/>
            <a:ext cx="8820472" cy="100811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-12330" y="489001"/>
            <a:ext cx="323528" cy="100811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Some Terminology	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Technology</a:t>
            </a:r>
          </a:p>
          <a:p>
            <a:pPr lvl="1"/>
            <a:r>
              <a:rPr lang="en-US" dirty="0" smtClean="0"/>
              <a:t>Way of producing commodities</a:t>
            </a:r>
          </a:p>
          <a:p>
            <a:pPr lvl="1"/>
            <a:r>
              <a:rPr lang="en-US" dirty="0" smtClean="0"/>
              <a:t>Technological capability</a:t>
            </a:r>
          </a:p>
          <a:p>
            <a:r>
              <a:rPr lang="en-US" dirty="0" smtClean="0"/>
              <a:t>Research and Development</a:t>
            </a:r>
          </a:p>
          <a:p>
            <a:r>
              <a:rPr lang="en-US" dirty="0" smtClean="0"/>
              <a:t>Technological Sophistication</a:t>
            </a:r>
          </a:p>
          <a:p>
            <a:r>
              <a:rPr lang="en-US" dirty="0" smtClean="0"/>
              <a:t>Dynamic product</a:t>
            </a:r>
          </a:p>
          <a:p>
            <a:r>
              <a:rPr lang="en-US" dirty="0" smtClean="0"/>
              <a:t>Catch-up and Latecomer</a:t>
            </a:r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16787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11198" y="480864"/>
            <a:ext cx="8820472" cy="104313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-12330" y="480864"/>
            <a:ext cx="323528" cy="1043136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Uneven Development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Agrarian production</a:t>
            </a:r>
          </a:p>
          <a:p>
            <a:r>
              <a:rPr lang="en-US" dirty="0" smtClean="0"/>
              <a:t>Manufacturing</a:t>
            </a:r>
          </a:p>
          <a:p>
            <a:r>
              <a:rPr lang="en-US" dirty="0" smtClean="0"/>
              <a:t>Dependency</a:t>
            </a:r>
          </a:p>
          <a:p>
            <a:r>
              <a:rPr lang="en-US" dirty="0" smtClean="0"/>
              <a:t>Under-Development</a:t>
            </a:r>
          </a:p>
          <a:p>
            <a:r>
              <a:rPr lang="en-US" dirty="0" smtClean="0"/>
              <a:t>Deindustrialization</a:t>
            </a:r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25176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11198" y="480864"/>
            <a:ext cx="8820472" cy="104313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-12330" y="480864"/>
            <a:ext cx="323528" cy="1043136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Manufacture exports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Region</a:t>
            </a:r>
          </a:p>
          <a:p>
            <a:r>
              <a:rPr lang="en-US" dirty="0" smtClean="0"/>
              <a:t>Technology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10560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11198" y="480864"/>
            <a:ext cx="8820472" cy="104313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Paths to Industrialization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British Experience</a:t>
            </a:r>
          </a:p>
          <a:p>
            <a:r>
              <a:rPr lang="en-US" dirty="0" smtClean="0"/>
              <a:t>Japan</a:t>
            </a:r>
          </a:p>
          <a:p>
            <a:r>
              <a:rPr lang="en-US" dirty="0" smtClean="0"/>
              <a:t>Korea</a:t>
            </a:r>
          </a:p>
          <a:p>
            <a:r>
              <a:rPr lang="en-US" dirty="0" smtClean="0"/>
              <a:t>Taiwan</a:t>
            </a:r>
          </a:p>
          <a:p>
            <a:r>
              <a:rPr lang="en-US" dirty="0" smtClean="0"/>
              <a:t>China</a:t>
            </a:r>
          </a:p>
          <a:p>
            <a:r>
              <a:rPr lang="en-US" dirty="0" smtClean="0"/>
              <a:t>Latin America</a:t>
            </a:r>
          </a:p>
          <a:p>
            <a:r>
              <a:rPr lang="en-US" dirty="0" smtClean="0"/>
              <a:t>Thailand</a:t>
            </a:r>
          </a:p>
          <a:p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-12330" y="480864"/>
            <a:ext cx="323528" cy="104313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6893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11198" y="480864"/>
            <a:ext cx="8820472" cy="104313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-12330" y="480864"/>
            <a:ext cx="323528" cy="104313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Path to Industrialization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Openness to trade and foreign investment</a:t>
            </a:r>
          </a:p>
          <a:p>
            <a:r>
              <a:rPr lang="en-US" dirty="0" smtClean="0"/>
              <a:t>Reliance on market or planning</a:t>
            </a:r>
          </a:p>
          <a:p>
            <a:r>
              <a:rPr lang="en-US" dirty="0" smtClean="0"/>
              <a:t>Technology choice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973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11198" y="480864"/>
            <a:ext cx="8820472" cy="1043136"/>
          </a:xfrm>
          <a:prstGeom prst="rect">
            <a:avLst/>
          </a:prstGeom>
          <a:solidFill>
            <a:srgbClr val="DDB3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-12330" y="480864"/>
            <a:ext cx="323528" cy="1043136"/>
          </a:xfrm>
          <a:prstGeom prst="rect">
            <a:avLst/>
          </a:prstGeom>
          <a:solidFill>
            <a:srgbClr val="80008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Trade and Foreign Investment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Trade and development</a:t>
            </a:r>
          </a:p>
          <a:p>
            <a:pPr lvl="1"/>
            <a:r>
              <a:rPr lang="en-US" dirty="0" smtClean="0"/>
              <a:t>Early image of colonial</a:t>
            </a:r>
          </a:p>
          <a:p>
            <a:pPr lvl="1"/>
            <a:r>
              <a:rPr lang="en-US" dirty="0" smtClean="0"/>
              <a:t>Absolute advantage</a:t>
            </a:r>
          </a:p>
          <a:p>
            <a:pPr lvl="1"/>
            <a:r>
              <a:rPr lang="en-US" dirty="0" smtClean="0"/>
              <a:t>Comparative advantage</a:t>
            </a:r>
          </a:p>
          <a:p>
            <a:pPr lvl="1"/>
            <a:r>
              <a:rPr lang="en-US" dirty="0"/>
              <a:t>D</a:t>
            </a:r>
            <a:r>
              <a:rPr lang="en-US" dirty="0" smtClean="0"/>
              <a:t>ynamics</a:t>
            </a:r>
          </a:p>
          <a:p>
            <a:r>
              <a:rPr lang="en-US" dirty="0" smtClean="0"/>
              <a:t>Term of Trade decline</a:t>
            </a:r>
          </a:p>
          <a:p>
            <a:r>
              <a:rPr lang="en-US" dirty="0" smtClean="0"/>
              <a:t>Structure of Trade Market</a:t>
            </a:r>
          </a:p>
          <a:p>
            <a:pPr lvl="1"/>
            <a:r>
              <a:rPr lang="en-US" dirty="0" smtClean="0"/>
              <a:t>Oligopoly</a:t>
            </a:r>
          </a:p>
          <a:p>
            <a:pPr lvl="1"/>
            <a:r>
              <a:rPr lang="en-US" dirty="0" smtClean="0"/>
              <a:t>Monopoly</a:t>
            </a:r>
          </a:p>
          <a:p>
            <a:pPr lvl="1"/>
            <a:r>
              <a:rPr lang="en-US" dirty="0" smtClean="0"/>
              <a:t>Monopolistic Competition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28883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311198" y="480864"/>
            <a:ext cx="8820472" cy="1043136"/>
          </a:xfrm>
          <a:prstGeom prst="rect">
            <a:avLst/>
          </a:prstGeom>
          <a:solidFill>
            <a:srgbClr val="DDB3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-12330" y="480864"/>
            <a:ext cx="323528" cy="1043136"/>
          </a:xfrm>
          <a:prstGeom prst="rect">
            <a:avLst/>
          </a:prstGeom>
          <a:solidFill>
            <a:srgbClr val="80008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Raul </a:t>
            </a:r>
            <a:r>
              <a:rPr lang="en-US" dirty="0" err="1" smtClean="0"/>
              <a:t>Prebisch</a:t>
            </a:r>
            <a:r>
              <a:rPr lang="en-US" dirty="0" smtClean="0"/>
              <a:t>	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Manufactured goods</a:t>
            </a:r>
          </a:p>
          <a:p>
            <a:pPr lvl="1"/>
            <a:r>
              <a:rPr lang="en-US" dirty="0" smtClean="0"/>
              <a:t>Labor intensive</a:t>
            </a:r>
          </a:p>
          <a:p>
            <a:r>
              <a:rPr lang="en-US" dirty="0" smtClean="0"/>
              <a:t>Natural Resource intensive</a:t>
            </a:r>
          </a:p>
          <a:p>
            <a:r>
              <a:rPr lang="en-US" dirty="0" smtClean="0"/>
              <a:t>Capital intensive</a:t>
            </a:r>
          </a:p>
          <a:p>
            <a:r>
              <a:rPr lang="en-US" dirty="0" smtClean="0"/>
              <a:t>Technology intensive</a:t>
            </a:r>
          </a:p>
          <a:p>
            <a:r>
              <a:rPr lang="en-US" dirty="0" smtClean="0"/>
              <a:t>Knowledge intensive</a:t>
            </a:r>
          </a:p>
          <a:p>
            <a:r>
              <a:rPr lang="en-US" dirty="0" smtClean="0"/>
              <a:t>Innovation intensive</a:t>
            </a:r>
          </a:p>
          <a:p>
            <a:r>
              <a:rPr lang="en-US" dirty="0" smtClean="0"/>
              <a:t>Characteristics of Market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55787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11198" y="480864"/>
            <a:ext cx="8820472" cy="1043136"/>
          </a:xfrm>
          <a:prstGeom prst="rect">
            <a:avLst/>
          </a:prstGeom>
          <a:solidFill>
            <a:srgbClr val="DDB3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-12330" y="480864"/>
            <a:ext cx="323528" cy="1043136"/>
          </a:xfrm>
          <a:prstGeom prst="rect">
            <a:avLst/>
          </a:prstGeom>
          <a:solidFill>
            <a:srgbClr val="80008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Trade and Foreign Investment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Import Substitution</a:t>
            </a:r>
          </a:p>
          <a:p>
            <a:r>
              <a:rPr lang="en-US" dirty="0" smtClean="0"/>
              <a:t>Export Promotion</a:t>
            </a:r>
          </a:p>
          <a:p>
            <a:r>
              <a:rPr lang="en-US" dirty="0" smtClean="0"/>
              <a:t>International Production Network or Global protection Networks</a:t>
            </a:r>
          </a:p>
          <a:p>
            <a:r>
              <a:rPr lang="en-US" dirty="0" smtClean="0"/>
              <a:t>Openness and trade reversal</a:t>
            </a:r>
          </a:p>
          <a:p>
            <a:r>
              <a:rPr lang="en-US" dirty="0" smtClean="0"/>
              <a:t>Foreign Direct Investment and Transnational Corporations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92874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11198" y="480864"/>
            <a:ext cx="8820472" cy="104313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-12330" y="480864"/>
            <a:ext cx="323528" cy="1043136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Market or Planning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Market</a:t>
            </a:r>
          </a:p>
          <a:p>
            <a:pPr lvl="1"/>
            <a:r>
              <a:rPr lang="en-US" dirty="0" smtClean="0"/>
              <a:t>Market structure, conduct, and performance</a:t>
            </a:r>
          </a:p>
          <a:p>
            <a:r>
              <a:rPr lang="en-US" dirty="0" smtClean="0"/>
              <a:t>Planning</a:t>
            </a:r>
          </a:p>
          <a:p>
            <a:pPr lvl="1"/>
            <a:r>
              <a:rPr lang="en-US" dirty="0" smtClean="0"/>
              <a:t>Why plan?</a:t>
            </a:r>
          </a:p>
          <a:p>
            <a:r>
              <a:rPr lang="en-US" dirty="0" smtClean="0"/>
              <a:t>Industrial Policy</a:t>
            </a:r>
          </a:p>
          <a:p>
            <a:pPr lvl="1"/>
            <a:r>
              <a:rPr lang="en-US" dirty="0" smtClean="0"/>
              <a:t>Override the market structure, conduct, and </a:t>
            </a:r>
            <a:r>
              <a:rPr lang="en-US" dirty="0" err="1" smtClean="0"/>
              <a:t>performace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99786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11198" y="480864"/>
            <a:ext cx="8820472" cy="104313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-12330" y="480864"/>
            <a:ext cx="323528" cy="1043136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Technology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Absolute advantage</a:t>
            </a:r>
          </a:p>
          <a:p>
            <a:r>
              <a:rPr lang="en-US" dirty="0" smtClean="0"/>
              <a:t>Comparative advantage</a:t>
            </a:r>
          </a:p>
          <a:p>
            <a:r>
              <a:rPr lang="en-US" dirty="0" smtClean="0"/>
              <a:t>Anti-comparative advantage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82990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11198" y="480864"/>
            <a:ext cx="8820472" cy="104313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-12330" y="480864"/>
            <a:ext cx="323528" cy="1043136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Latecomer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Dependent </a:t>
            </a:r>
          </a:p>
          <a:p>
            <a:pPr lvl="1"/>
            <a:r>
              <a:rPr lang="en-US" dirty="0" smtClean="0"/>
              <a:t>Dynamics</a:t>
            </a:r>
          </a:p>
          <a:p>
            <a:r>
              <a:rPr lang="en-US" dirty="0" smtClean="0"/>
              <a:t>Independent</a:t>
            </a:r>
          </a:p>
          <a:p>
            <a:pPr lvl="1"/>
            <a:r>
              <a:rPr lang="en-US" smtClean="0"/>
              <a:t>Dynamics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7441247"/>
      </p:ext>
    </p:extLst>
  </p:cSld>
  <p:clrMapOvr>
    <a:masterClrMapping/>
  </p:clrMapOvr>
</p:sld>
</file>

<file path=ppt/theme/theme1.xml><?xml version="1.0" encoding="utf-8"?>
<a:theme xmlns:a="http://schemas.openxmlformats.org/drawingml/2006/main" name="482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演示文稿1" id="{AA1CBBF3-5167-4087-BFAE-78FB9154F143}" vid="{7647476C-A5FC-4CA7-A3C8-1DF0DD194B10}"/>
    </a:ext>
  </a:extLst>
</a:theme>
</file>

<file path=ppt/theme/theme2.xml><?xml version="1.0" encoding="utf-8"?>
<a:theme xmlns:a="http://schemas.openxmlformats.org/drawingml/2006/main" name="Office 主题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演示文稿1" id="{AA1CBBF3-5167-4087-BFAE-78FB9154F143}" vid="{7647476C-A5FC-4CA7-A3C8-1DF0DD194B10}"/>
    </a:ext>
  </a:extLst>
</a:theme>
</file>

<file path=ppt/theme/themeOverride1.xml><?xml version="1.0" encoding="utf-8"?>
<a:themeOverride xmlns:a="http://schemas.openxmlformats.org/drawingml/2006/main">
  <a:clrScheme name="Office 主题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 主题">
    <a:majorFont>
      <a:latin typeface="Calibri Light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 主题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Office 主题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 主题">
    <a:majorFont>
      <a:latin typeface="Calibri Light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 主题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482.thmx</Template>
  <TotalTime>281</TotalTime>
  <Words>227</Words>
  <Application>Microsoft Macintosh PowerPoint</Application>
  <PresentationFormat>On-screen Show (4:3)</PresentationFormat>
  <Paragraphs>90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14</vt:i4>
      </vt:variant>
    </vt:vector>
  </HeadingPairs>
  <TitlesOfParts>
    <vt:vector size="16" baseType="lpstr">
      <vt:lpstr>482</vt:lpstr>
      <vt:lpstr>Office 主题</vt:lpstr>
      <vt:lpstr>PowerPoint Presentation</vt:lpstr>
      <vt:lpstr>Some Terminology </vt:lpstr>
      <vt:lpstr>Some Terminology </vt:lpstr>
      <vt:lpstr>Some Terminology </vt:lpstr>
      <vt:lpstr>Uneven Development</vt:lpstr>
      <vt:lpstr>Manufacture exports</vt:lpstr>
      <vt:lpstr>Paths to Industrialization</vt:lpstr>
      <vt:lpstr>Path to Industrialization</vt:lpstr>
      <vt:lpstr>Trade and Foreign Investment</vt:lpstr>
      <vt:lpstr>Raul Prebisch </vt:lpstr>
      <vt:lpstr>Trade and Foreign Investment</vt:lpstr>
      <vt:lpstr>Market or Planning</vt:lpstr>
      <vt:lpstr>Technology</vt:lpstr>
      <vt:lpstr>Latecomer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Monthien</dc:creator>
  <cp:lastModifiedBy>Nan Yotkhruea</cp:lastModifiedBy>
  <cp:revision>12</cp:revision>
  <dcterms:created xsi:type="dcterms:W3CDTF">2014-01-22T01:09:27Z</dcterms:created>
  <dcterms:modified xsi:type="dcterms:W3CDTF">2016-01-07T19:35:20Z</dcterms:modified>
</cp:coreProperties>
</file>