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40"/>
  </p:notesMasterIdLst>
  <p:sldIdLst>
    <p:sldId id="256" r:id="rId2"/>
    <p:sldId id="321" r:id="rId3"/>
    <p:sldId id="322" r:id="rId4"/>
    <p:sldId id="323" r:id="rId5"/>
    <p:sldId id="324" r:id="rId6"/>
    <p:sldId id="325" r:id="rId7"/>
    <p:sldId id="327" r:id="rId8"/>
    <p:sldId id="326" r:id="rId9"/>
    <p:sldId id="328" r:id="rId10"/>
    <p:sldId id="329" r:id="rId11"/>
    <p:sldId id="330" r:id="rId12"/>
    <p:sldId id="331" r:id="rId13"/>
    <p:sldId id="332" r:id="rId14"/>
    <p:sldId id="333" r:id="rId15"/>
    <p:sldId id="334" r:id="rId16"/>
    <p:sldId id="335" r:id="rId17"/>
    <p:sldId id="336" r:id="rId18"/>
    <p:sldId id="338" r:id="rId19"/>
    <p:sldId id="339" r:id="rId20"/>
    <p:sldId id="340" r:id="rId21"/>
    <p:sldId id="341" r:id="rId22"/>
    <p:sldId id="342" r:id="rId23"/>
    <p:sldId id="343" r:id="rId24"/>
    <p:sldId id="344" r:id="rId25"/>
    <p:sldId id="345" r:id="rId26"/>
    <p:sldId id="346" r:id="rId27"/>
    <p:sldId id="347" r:id="rId28"/>
    <p:sldId id="348" r:id="rId29"/>
    <p:sldId id="349" r:id="rId30"/>
    <p:sldId id="350" r:id="rId31"/>
    <p:sldId id="351" r:id="rId32"/>
    <p:sldId id="352" r:id="rId33"/>
    <p:sldId id="353" r:id="rId34"/>
    <p:sldId id="354" r:id="rId35"/>
    <p:sldId id="355" r:id="rId36"/>
    <p:sldId id="356" r:id="rId37"/>
    <p:sldId id="357" r:id="rId38"/>
    <p:sldId id="320"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29" d="100"/>
          <a:sy n="129" d="100"/>
        </p:scale>
        <p:origin x="-1092" y="-5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1/4/2014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D40DE-EED9-4683-ABA5-90BDC7AE24B6}" type="datetime1">
              <a:rPr lang="en-US" smtClean="0"/>
              <a:t>1/4/2014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05D276-3774-4756-969C-6385FEFC9C5E}" type="datetime1">
              <a:rPr lang="en-US" smtClean="0"/>
              <a:t>1/4/2014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6294E8-2C6E-4C58-B6AB-246DC642EA98}" type="datetime1">
              <a:rPr lang="en-US" smtClean="0"/>
              <a:t>1/4/2014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55265B-F812-4449-8548-A2213FDF56F3}" type="datetime1">
              <a:rPr lang="en-US" smtClean="0"/>
              <a:t>1/4/2014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DFD204-2B7A-483D-B657-57469F0BBDE0}" type="datetime1">
              <a:rPr lang="en-US" smtClean="0"/>
              <a:t>1/4/2014</a:t>
            </a:fld>
            <a:endParaRPr lang="en-US"/>
          </a:p>
        </p:txBody>
      </p:sp>
      <p:sp>
        <p:nvSpPr>
          <p:cNvPr id="8" name="Footer Placeholder 7"/>
          <p:cNvSpPr>
            <a:spLocks noGrp="1"/>
          </p:cNvSpPr>
          <p:nvPr>
            <p:ph type="ftr" sz="quarter" idx="11"/>
          </p:nvPr>
        </p:nvSpPr>
        <p:spPr/>
        <p:txBody>
          <a:bodyPr/>
          <a:lstStyle/>
          <a:p>
            <a:r>
              <a:rPr lang="en-US" smtClean="0"/>
              <a:t>FN 221: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9D208B-137B-443C-A20D-838854832AB9}" type="datetime1">
              <a:rPr lang="en-US" smtClean="0"/>
              <a:t>1/4/2014</a:t>
            </a:fld>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2F7DB0-DB2F-442E-AA42-1BB0767278C2}" type="datetime1">
              <a:rPr lang="en-US" smtClean="0"/>
              <a:t>1/4/2014</a:t>
            </a:fld>
            <a:endParaRPr lang="en-US"/>
          </a:p>
        </p:txBody>
      </p:sp>
      <p:sp>
        <p:nvSpPr>
          <p:cNvPr id="3" name="Footer Placeholder 2"/>
          <p:cNvSpPr>
            <a:spLocks noGrp="1"/>
          </p:cNvSpPr>
          <p:nvPr>
            <p:ph type="ftr" sz="quarter" idx="11"/>
          </p:nvPr>
        </p:nvSpPr>
        <p:spPr/>
        <p:txBody>
          <a:bodyPr/>
          <a:lstStyle/>
          <a:p>
            <a:r>
              <a:rPr lang="en-US" smtClean="0"/>
              <a:t>FN 221: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4996CD-54AB-4F83-AED8-89485AD42955}" type="datetime1">
              <a:rPr lang="en-US" smtClean="0"/>
              <a:t>1/4/2014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F2794A1A-7544-4223-A0DD-EC35F61DA804}" type="datetime1">
              <a:rPr lang="en-US" smtClean="0"/>
              <a:t>1/4/2014</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221: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7291BC-123B-4922-85EB-31C714991D3D}" type="datetime1">
              <a:rPr lang="en-US" smtClean="0"/>
              <a:t>1/4/2014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A44139-9C22-419F-BF24-206E0C8FD7B9}" type="datetime1">
              <a:rPr lang="en-US" smtClean="0"/>
              <a:t>1/4/2014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221: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03B78E8-BBB8-4BC9-9C46-F58589C9C7AA}" type="datetime1">
              <a:rPr lang="en-US" smtClean="0"/>
              <a:t>1/4/2014</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Stages of Career Planning and Advancement</a:t>
            </a:r>
            <a:endParaRPr lang="en-US" dirty="0"/>
          </a:p>
        </p:txBody>
      </p:sp>
      <p:sp>
        <p:nvSpPr>
          <p:cNvPr id="3" name="Content Placeholder 2"/>
          <p:cNvSpPr>
            <a:spLocks noGrp="1"/>
          </p:cNvSpPr>
          <p:nvPr>
            <p:ph idx="1"/>
          </p:nvPr>
        </p:nvSpPr>
        <p:spPr/>
        <p:txBody>
          <a:bodyPr/>
          <a:lstStyle/>
          <a:p>
            <a:pPr marL="571500" indent="-457200">
              <a:buFont typeface="+mj-lt"/>
              <a:buAutoNum type="arabicPeriod"/>
            </a:pPr>
            <a:r>
              <a:rPr lang="en-US" dirty="0" smtClean="0"/>
              <a:t>Assess and Research Personal Goals, Abilities, and Career Fields</a:t>
            </a:r>
          </a:p>
          <a:p>
            <a:pPr marL="571500" indent="-457200">
              <a:buFont typeface="+mj-lt"/>
              <a:buAutoNum type="arabicPeriod"/>
            </a:pPr>
            <a:r>
              <a:rPr lang="en-US" dirty="0" smtClean="0"/>
              <a:t>Evaluate Employment Market and Identify Specific Employment Opportunities</a:t>
            </a:r>
          </a:p>
          <a:p>
            <a:pPr marL="571500" indent="-457200">
              <a:buFont typeface="+mj-lt"/>
              <a:buAutoNum type="arabicPeriod"/>
            </a:pPr>
            <a:r>
              <a:rPr lang="en-US" dirty="0" smtClean="0"/>
              <a:t>Develop Resume and Cover Letter and Apply for Available Positions</a:t>
            </a:r>
          </a:p>
          <a:p>
            <a:pPr marL="571500" indent="-457200">
              <a:buFont typeface="+mj-lt"/>
              <a:buAutoNum type="arabicPeriod"/>
            </a:pPr>
            <a:r>
              <a:rPr lang="en-US" dirty="0" smtClean="0"/>
              <a:t>Interview for Available Positions and Assess Your Interview Performance</a:t>
            </a:r>
          </a:p>
          <a:p>
            <a:pPr marL="571500" indent="-457200">
              <a:buFont typeface="+mj-lt"/>
              <a:buAutoNum type="arabicPeriod"/>
            </a:pPr>
            <a:r>
              <a:rPr lang="en-US" dirty="0" smtClean="0"/>
              <a:t>Evaluate Financial and Other Factors of Positions You are Offered</a:t>
            </a:r>
          </a:p>
          <a:p>
            <a:pPr marL="571500" indent="-457200">
              <a:buFont typeface="+mj-lt"/>
              <a:buAutoNum type="arabicPeriod"/>
            </a:pPr>
            <a:r>
              <a:rPr lang="en-US" dirty="0" smtClean="0"/>
              <a:t>Plan and Implement a Program for Career Development</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1364901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err="1" smtClean="0"/>
              <a:t>Akradej</a:t>
            </a:r>
            <a:r>
              <a:rPr lang="en-US" dirty="0" smtClean="0"/>
              <a:t> is in his third year of bachelor degree. After taking several business courses, he thinks that the sales and marketing field would be an interesting career. He wonders whether his personality would be suited for this career, what a sales and marketing person would do and what skills he would need to be successful in this career.</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1305298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Choice Factors</a:t>
            </a:r>
            <a:endParaRPr lang="en-US" dirty="0"/>
          </a:p>
        </p:txBody>
      </p:sp>
      <p:sp>
        <p:nvSpPr>
          <p:cNvPr id="3" name="Content Placeholder 2"/>
          <p:cNvSpPr>
            <a:spLocks noGrp="1"/>
          </p:cNvSpPr>
          <p:nvPr>
            <p:ph idx="1"/>
          </p:nvPr>
        </p:nvSpPr>
        <p:spPr/>
        <p:txBody>
          <a:bodyPr/>
          <a:lstStyle/>
          <a:p>
            <a:r>
              <a:rPr lang="en-US" dirty="0" smtClean="0"/>
              <a:t>Trade-offs of Career Decisions</a:t>
            </a:r>
          </a:p>
          <a:p>
            <a:r>
              <a:rPr lang="en-US" dirty="0" smtClean="0"/>
              <a:t>Career Training and Skill Development</a:t>
            </a:r>
          </a:p>
          <a:p>
            <a:r>
              <a:rPr lang="en-US" dirty="0" smtClean="0"/>
              <a:t>Personal Factors</a:t>
            </a:r>
          </a:p>
          <a:p>
            <a:r>
              <a:rPr lang="en-US" dirty="0" smtClean="0"/>
              <a:t>Career Decision Making</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2883890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Opportunities: Now and in the Future</a:t>
            </a:r>
            <a:endParaRPr lang="en-US" dirty="0"/>
          </a:p>
        </p:txBody>
      </p:sp>
      <p:sp>
        <p:nvSpPr>
          <p:cNvPr id="3" name="Content Placeholder 2"/>
          <p:cNvSpPr>
            <a:spLocks noGrp="1"/>
          </p:cNvSpPr>
          <p:nvPr>
            <p:ph idx="1"/>
          </p:nvPr>
        </p:nvSpPr>
        <p:spPr/>
        <p:txBody>
          <a:bodyPr/>
          <a:lstStyle/>
          <a:p>
            <a:r>
              <a:rPr lang="en-US" dirty="0" smtClean="0"/>
              <a:t>Social Influences</a:t>
            </a:r>
          </a:p>
          <a:p>
            <a:pPr lvl="1"/>
            <a:r>
              <a:rPr lang="en-US" dirty="0" smtClean="0"/>
              <a:t>Demographic trends</a:t>
            </a:r>
          </a:p>
          <a:p>
            <a:pPr lvl="1"/>
            <a:r>
              <a:rPr lang="en-US" dirty="0" smtClean="0"/>
              <a:t>Geographic trends</a:t>
            </a:r>
          </a:p>
          <a:p>
            <a:r>
              <a:rPr lang="en-US" dirty="0" smtClean="0"/>
              <a:t>Economic Conditions</a:t>
            </a:r>
          </a:p>
          <a:p>
            <a:pPr lvl="1"/>
            <a:r>
              <a:rPr lang="en-US" dirty="0" smtClean="0"/>
              <a:t>Interest rates</a:t>
            </a:r>
          </a:p>
          <a:p>
            <a:pPr lvl="1"/>
            <a:r>
              <a:rPr lang="en-US" dirty="0" smtClean="0"/>
              <a:t>Inflation</a:t>
            </a:r>
          </a:p>
          <a:p>
            <a:pPr lvl="1"/>
            <a:r>
              <a:rPr lang="en-US" dirty="0" smtClean="0"/>
              <a:t>Consumer demand</a:t>
            </a:r>
          </a:p>
          <a:p>
            <a:r>
              <a:rPr lang="en-US" dirty="0" smtClean="0"/>
              <a:t>Industry Trends</a:t>
            </a:r>
          </a:p>
          <a:p>
            <a:pPr lvl="1"/>
            <a:r>
              <a:rPr lang="en-US" dirty="0" smtClean="0"/>
              <a:t>Foreign competition</a:t>
            </a:r>
          </a:p>
          <a:p>
            <a:pPr lvl="1"/>
            <a:r>
              <a:rPr lang="en-US" dirty="0" smtClean="0"/>
              <a:t>Changing uses of technology</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4143726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Identifying Job Opportunities</a:t>
            </a:r>
            <a:endParaRPr lang="en-US" dirty="0"/>
          </a:p>
        </p:txBody>
      </p:sp>
      <p:sp>
        <p:nvSpPr>
          <p:cNvPr id="3" name="Content Placeholder 2"/>
          <p:cNvSpPr>
            <a:spLocks noGrp="1"/>
          </p:cNvSpPr>
          <p:nvPr>
            <p:ph idx="1"/>
          </p:nvPr>
        </p:nvSpPr>
        <p:spPr/>
        <p:txBody>
          <a:bodyPr/>
          <a:lstStyle/>
          <a:p>
            <a:r>
              <a:rPr lang="en-US" dirty="0" smtClean="0"/>
              <a:t>Job Advertisements</a:t>
            </a:r>
          </a:p>
          <a:p>
            <a:r>
              <a:rPr lang="en-US" dirty="0" smtClean="0"/>
              <a:t>Career Fairs</a:t>
            </a:r>
          </a:p>
          <a:p>
            <a:r>
              <a:rPr lang="en-US" dirty="0" smtClean="0"/>
              <a:t>Employment Agencies</a:t>
            </a:r>
          </a:p>
          <a:p>
            <a:r>
              <a:rPr lang="en-US" dirty="0" smtClean="0"/>
              <a:t>Other Job Search Methods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41348020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Strategies in a Weak Job Market</a:t>
            </a:r>
            <a:endParaRPr lang="en-US" dirty="0"/>
          </a:p>
        </p:txBody>
      </p:sp>
      <p:sp>
        <p:nvSpPr>
          <p:cNvPr id="3" name="Content Placeholder 2"/>
          <p:cNvSpPr>
            <a:spLocks noGrp="1"/>
          </p:cNvSpPr>
          <p:nvPr>
            <p:ph idx="1"/>
          </p:nvPr>
        </p:nvSpPr>
        <p:spPr/>
        <p:txBody>
          <a:bodyPr/>
          <a:lstStyle/>
          <a:p>
            <a:r>
              <a:rPr lang="en-US" dirty="0" smtClean="0"/>
              <a:t>Acknowledge stress, anxiety and fear</a:t>
            </a:r>
          </a:p>
          <a:p>
            <a:r>
              <a:rPr lang="en-US" dirty="0" smtClean="0"/>
              <a:t>Assess your financial situation</a:t>
            </a:r>
          </a:p>
          <a:p>
            <a:r>
              <a:rPr lang="en-US" dirty="0" smtClean="0"/>
              <a:t>Evaluate your current and future employment potential</a:t>
            </a:r>
          </a:p>
          <a:p>
            <a:r>
              <a:rPr lang="en-US" dirty="0" smtClean="0"/>
              <a:t>Maintain focus and keep a positive outlook</a:t>
            </a:r>
          </a:p>
          <a:p>
            <a:r>
              <a:rPr lang="en-US" dirty="0" smtClean="0"/>
              <a:t>Connect with others in professional and social settings</a:t>
            </a:r>
          </a:p>
          <a:p>
            <a:r>
              <a:rPr lang="en-US" dirty="0" smtClean="0"/>
              <a:t>Consider part-time work, consulting and volunteering</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314952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Resume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pic>
        <p:nvPicPr>
          <p:cNvPr id="6" name="Picture 5" descr="www.careercenter.illinois.edu/sites/default/files/docs/fliers/Sample Documents/Accounting Marketing Sample Resume.pdf - Google Chrome"/>
          <p:cNvPicPr>
            <a:picLocks noChangeAspect="1"/>
          </p:cNvPicPr>
          <p:nvPr/>
        </p:nvPicPr>
        <p:blipFill rotWithShape="1">
          <a:blip r:embed="rId2" cstate="print">
            <a:extLst>
              <a:ext uri="{28A0092B-C50C-407E-A947-70E740481C1C}">
                <a14:useLocalDpi xmlns:a14="http://schemas.microsoft.com/office/drawing/2010/main" val="0"/>
              </a:ext>
            </a:extLst>
          </a:blip>
          <a:srcRect l="24086" t="9269" r="53011" b="39982"/>
          <a:stretch/>
        </p:blipFill>
        <p:spPr>
          <a:xfrm>
            <a:off x="2438400" y="1020097"/>
            <a:ext cx="4343400" cy="5862572"/>
          </a:xfrm>
          <a:prstGeom prst="rect">
            <a:avLst/>
          </a:prstGeom>
        </p:spPr>
      </p:pic>
    </p:spTree>
    <p:extLst>
      <p:ext uri="{BB962C8B-B14F-4D97-AF65-F5344CB8AC3E}">
        <p14:creationId xmlns:p14="http://schemas.microsoft.com/office/powerpoint/2010/main" val="38278650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and Legal Aspects of Employment</a:t>
            </a:r>
            <a:endParaRPr lang="en-US" dirty="0"/>
          </a:p>
        </p:txBody>
      </p:sp>
      <p:sp>
        <p:nvSpPr>
          <p:cNvPr id="3" name="Content Placeholder 2"/>
          <p:cNvSpPr>
            <a:spLocks noGrp="1"/>
          </p:cNvSpPr>
          <p:nvPr>
            <p:ph idx="1"/>
          </p:nvPr>
        </p:nvSpPr>
        <p:spPr/>
        <p:txBody>
          <a:bodyPr/>
          <a:lstStyle/>
          <a:p>
            <a:r>
              <a:rPr lang="en-US" dirty="0" smtClean="0"/>
              <a:t>Accepting an Employment Position</a:t>
            </a:r>
          </a:p>
          <a:p>
            <a:pPr lvl="1"/>
            <a:r>
              <a:rPr lang="en-US" dirty="0" smtClean="0"/>
              <a:t>The Work Environment</a:t>
            </a:r>
          </a:p>
          <a:p>
            <a:pPr lvl="1"/>
            <a:r>
              <a:rPr lang="en-US" dirty="0" smtClean="0"/>
              <a:t>Factors Affecting Salary</a:t>
            </a:r>
          </a:p>
          <a:p>
            <a:r>
              <a:rPr lang="en-US" dirty="0" smtClean="0"/>
              <a:t>Evaluating Employee Benefits</a:t>
            </a:r>
          </a:p>
          <a:p>
            <a:pPr lvl="1"/>
            <a:r>
              <a:rPr lang="en-US" dirty="0" smtClean="0"/>
              <a:t>Meeting employee needs</a:t>
            </a:r>
          </a:p>
          <a:p>
            <a:pPr lvl="1"/>
            <a:r>
              <a:rPr lang="en-US" dirty="0" smtClean="0"/>
              <a:t>Comparing benefits</a:t>
            </a:r>
          </a:p>
          <a:p>
            <a:r>
              <a:rPr lang="en-US" dirty="0" smtClean="0"/>
              <a:t>Your Employment Rights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4275752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Employee’s Benefit Comparison Sheet</a:t>
            </a:r>
            <a:endParaRPr lang="en-US" dirty="0"/>
          </a:p>
        </p:txBody>
      </p:sp>
      <p:sp>
        <p:nvSpPr>
          <p:cNvPr id="3" name="Content Placeholder 2"/>
          <p:cNvSpPr>
            <a:spLocks noGrp="1"/>
          </p:cNvSpPr>
          <p:nvPr>
            <p:ph idx="1"/>
          </p:nvPr>
        </p:nvSpPr>
        <p:spPr/>
        <p:txBody>
          <a:bodyPr>
            <a:normAutofit lnSpcReduction="10000"/>
          </a:bodyPr>
          <a:lstStyle/>
          <a:p>
            <a:r>
              <a:rPr lang="en-US" dirty="0" smtClean="0"/>
              <a:t>Corporate Culture</a:t>
            </a:r>
          </a:p>
          <a:p>
            <a:r>
              <a:rPr lang="en-US" dirty="0" smtClean="0"/>
              <a:t>Health Insurance</a:t>
            </a:r>
          </a:p>
          <a:p>
            <a:r>
              <a:rPr lang="en-US" dirty="0" smtClean="0"/>
              <a:t>Life Insurance</a:t>
            </a:r>
          </a:p>
          <a:p>
            <a:r>
              <a:rPr lang="en-US" dirty="0" smtClean="0"/>
              <a:t>Retirement</a:t>
            </a:r>
          </a:p>
          <a:p>
            <a:r>
              <a:rPr lang="en-US" dirty="0" smtClean="0"/>
              <a:t>Holidays</a:t>
            </a:r>
          </a:p>
          <a:p>
            <a:r>
              <a:rPr lang="en-US" dirty="0" smtClean="0"/>
              <a:t>Training Opportunities</a:t>
            </a:r>
          </a:p>
          <a:p>
            <a:r>
              <a:rPr lang="en-US" dirty="0" smtClean="0"/>
              <a:t>Child Care</a:t>
            </a:r>
          </a:p>
          <a:p>
            <a:r>
              <a:rPr lang="en-US" dirty="0" smtClean="0"/>
              <a:t>Vacation Time (period)</a:t>
            </a:r>
          </a:p>
          <a:p>
            <a:r>
              <a:rPr lang="en-US" dirty="0" smtClean="0"/>
              <a:t>Sick Leave</a:t>
            </a:r>
          </a:p>
          <a:p>
            <a:r>
              <a:rPr lang="en-US" dirty="0" smtClean="0"/>
              <a:t>Tuition Reimbursement</a:t>
            </a:r>
          </a:p>
          <a:p>
            <a:r>
              <a:rPr lang="en-US" dirty="0" smtClean="0"/>
              <a:t>Provident Funds</a:t>
            </a:r>
          </a:p>
          <a:p>
            <a:r>
              <a:rPr lang="en-US" dirty="0" smtClean="0"/>
              <a:t>Other Benefits</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1810583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Successful Money Management</a:t>
            </a:r>
            <a:endParaRPr lang="en-US" dirty="0"/>
          </a:p>
        </p:txBody>
      </p:sp>
      <p:sp>
        <p:nvSpPr>
          <p:cNvPr id="3" name="Content Placeholder 2"/>
          <p:cNvSpPr>
            <a:spLocks noGrp="1"/>
          </p:cNvSpPr>
          <p:nvPr>
            <p:ph idx="1"/>
          </p:nvPr>
        </p:nvSpPr>
        <p:spPr/>
        <p:txBody>
          <a:bodyPr/>
          <a:lstStyle/>
          <a:p>
            <a:r>
              <a:rPr lang="en-US" dirty="0" smtClean="0"/>
              <a:t>Spending money now reduces saving and investing for long term goals</a:t>
            </a:r>
          </a:p>
          <a:p>
            <a:r>
              <a:rPr lang="en-US" dirty="0" smtClean="0"/>
              <a:t>Buying on credit results in payments later and reduces the amount of future income available for spending.</a:t>
            </a:r>
          </a:p>
          <a:p>
            <a:r>
              <a:rPr lang="en-US" dirty="0" smtClean="0"/>
              <a:t>Using savings for purchases results in lost interest earnings and inability to use savings for other purposes</a:t>
            </a:r>
          </a:p>
          <a:p>
            <a:r>
              <a:rPr lang="en-US" dirty="0" smtClean="0"/>
              <a:t>Comparison shopping can save you money and improve the quality of your purchases but uses up something of value you cannot replace: your time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29240609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Management Activities</a:t>
            </a:r>
            <a:endParaRPr lang="en-US" dirty="0"/>
          </a:p>
        </p:txBody>
      </p:sp>
      <p:sp>
        <p:nvSpPr>
          <p:cNvPr id="3" name="Content Placeholder 2"/>
          <p:cNvSpPr>
            <a:spLocks noGrp="1"/>
          </p:cNvSpPr>
          <p:nvPr>
            <p:ph idx="1"/>
          </p:nvPr>
        </p:nvSpPr>
        <p:spPr/>
        <p:txBody>
          <a:bodyPr/>
          <a:lstStyle/>
          <a:p>
            <a:r>
              <a:rPr lang="en-US" dirty="0" smtClean="0"/>
              <a:t>Storing and Maintaining Personal Financial Records and Documents</a:t>
            </a:r>
          </a:p>
          <a:p>
            <a:r>
              <a:rPr lang="en-US" dirty="0" smtClean="0"/>
              <a:t>Creating Personal Financial Statements</a:t>
            </a:r>
          </a:p>
          <a:p>
            <a:r>
              <a:rPr lang="en-US" dirty="0" smtClean="0"/>
              <a:t>Creating and Implementing a Plan for Spending and Saving</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7732060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smtClean="0"/>
              <a:t>Jane wants to follow the three money management activities to begin the process of long-term financial planning. Jane has just graduated from university and has found a job working in an accounts receivables department of a small company. Jane wants to be able to save for a home and other goals but does not know where she stands today.</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39723470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Storing and Maintaining Personal Financial Records and Documents</a:t>
            </a:r>
            <a:br>
              <a:rPr lang="en-US" sz="3600" dirty="0"/>
            </a:br>
            <a:endParaRPr lang="en-US" sz="3600" dirty="0"/>
          </a:p>
        </p:txBody>
      </p:sp>
      <p:sp>
        <p:nvSpPr>
          <p:cNvPr id="3" name="Content Placeholder 2"/>
          <p:cNvSpPr>
            <a:spLocks noGrp="1"/>
          </p:cNvSpPr>
          <p:nvPr>
            <p:ph idx="1"/>
          </p:nvPr>
        </p:nvSpPr>
        <p:spPr/>
        <p:txBody>
          <a:bodyPr/>
          <a:lstStyle/>
          <a:p>
            <a:r>
              <a:rPr lang="en-US" dirty="0" smtClean="0"/>
              <a:t>Jane has never been very systematic about maintaining her financial records. She keeps her bank and credit card statements but throws everything else into a bag in the corner of her apartment along with other important financial documents. She realizes the she will never understand what her current financial position is until she organizes her records.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3795345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Home File</a:t>
            </a:r>
            <a:endParaRPr lang="en-US" dirty="0"/>
          </a:p>
        </p:txBody>
      </p:sp>
      <p:sp>
        <p:nvSpPr>
          <p:cNvPr id="3" name="Content Placeholder 2"/>
          <p:cNvSpPr>
            <a:spLocks noGrp="1"/>
          </p:cNvSpPr>
          <p:nvPr>
            <p:ph idx="1"/>
          </p:nvPr>
        </p:nvSpPr>
        <p:spPr/>
        <p:txBody>
          <a:bodyPr/>
          <a:lstStyle/>
          <a:p>
            <a:r>
              <a:rPr lang="en-US" dirty="0" smtClean="0"/>
              <a:t>Personal and Employment Records</a:t>
            </a:r>
          </a:p>
          <a:p>
            <a:r>
              <a:rPr lang="en-US" dirty="0" smtClean="0"/>
              <a:t>Tax Records</a:t>
            </a:r>
          </a:p>
          <a:p>
            <a:r>
              <a:rPr lang="en-US" dirty="0" smtClean="0"/>
              <a:t>Credit Records</a:t>
            </a:r>
          </a:p>
          <a:p>
            <a:r>
              <a:rPr lang="en-US" dirty="0" smtClean="0"/>
              <a:t>Housing Records</a:t>
            </a:r>
          </a:p>
          <a:p>
            <a:r>
              <a:rPr lang="en-US" dirty="0" smtClean="0"/>
              <a:t>Investment Records</a:t>
            </a:r>
          </a:p>
          <a:p>
            <a:r>
              <a:rPr lang="en-US" dirty="0" smtClean="0"/>
              <a:t>Estate and Retirement Planning Records</a:t>
            </a:r>
          </a:p>
          <a:p>
            <a:r>
              <a:rPr lang="en-US" dirty="0" smtClean="0"/>
              <a:t>Money Management Records</a:t>
            </a:r>
          </a:p>
          <a:p>
            <a:r>
              <a:rPr lang="en-US" dirty="0" smtClean="0"/>
              <a:t>Financial Services Records</a:t>
            </a:r>
          </a:p>
          <a:p>
            <a:r>
              <a:rPr lang="en-US" dirty="0" smtClean="0"/>
              <a:t>Consumer Purchases and Automobile Records</a:t>
            </a:r>
          </a:p>
          <a:p>
            <a:r>
              <a:rPr lang="en-US" dirty="0" smtClean="0"/>
              <a:t>Insurance Records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24394224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Safe Deposit Box</a:t>
            </a:r>
            <a:endParaRPr lang="en-US" dirty="0"/>
          </a:p>
        </p:txBody>
      </p:sp>
      <p:sp>
        <p:nvSpPr>
          <p:cNvPr id="3" name="Content Placeholder 2"/>
          <p:cNvSpPr>
            <a:spLocks noGrp="1"/>
          </p:cNvSpPr>
          <p:nvPr>
            <p:ph idx="1"/>
          </p:nvPr>
        </p:nvSpPr>
        <p:spPr/>
        <p:txBody>
          <a:bodyPr/>
          <a:lstStyle/>
          <a:p>
            <a:r>
              <a:rPr lang="en-US" dirty="0" smtClean="0"/>
              <a:t>Birth, marriage, and death certificates</a:t>
            </a:r>
          </a:p>
          <a:p>
            <a:r>
              <a:rPr lang="en-US" dirty="0" smtClean="0"/>
              <a:t>List of bank account numbers</a:t>
            </a:r>
          </a:p>
          <a:p>
            <a:r>
              <a:rPr lang="en-US" dirty="0" smtClean="0"/>
              <a:t>Automobile title, copies of insurance policies</a:t>
            </a:r>
          </a:p>
          <a:p>
            <a:r>
              <a:rPr lang="en-US" dirty="0" smtClean="0"/>
              <a:t>Serial numbers of expensive equipment (TVs, stereo, etc.)</a:t>
            </a:r>
          </a:p>
          <a:p>
            <a:r>
              <a:rPr lang="en-US" dirty="0" smtClean="0"/>
              <a:t>List of credit card numbers and contacts</a:t>
            </a:r>
          </a:p>
          <a:p>
            <a:r>
              <a:rPr lang="en-US" dirty="0" smtClean="0"/>
              <a:t>Investment accounts and contacts</a:t>
            </a:r>
          </a:p>
          <a:p>
            <a:r>
              <a:rPr lang="en-US" dirty="0" smtClean="0"/>
              <a:t>Tax form (LTF, RMF, </a:t>
            </a:r>
            <a:r>
              <a:rPr lang="en-US" dirty="0" err="1" smtClean="0"/>
              <a:t>etc</a:t>
            </a:r>
            <a:r>
              <a:rPr lang="en-US" dirty="0" smtClean="0"/>
              <a:t>) to be used for filing tax refund</a:t>
            </a:r>
          </a:p>
          <a:p>
            <a:r>
              <a:rPr lang="en-US" dirty="0" smtClean="0"/>
              <a:t>Copy of her Will</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21377724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Electronic System</a:t>
            </a:r>
            <a:endParaRPr lang="en-US" dirty="0"/>
          </a:p>
        </p:txBody>
      </p:sp>
      <p:sp>
        <p:nvSpPr>
          <p:cNvPr id="3" name="Content Placeholder 2"/>
          <p:cNvSpPr>
            <a:spLocks noGrp="1"/>
          </p:cNvSpPr>
          <p:nvPr>
            <p:ph idx="1"/>
          </p:nvPr>
        </p:nvSpPr>
        <p:spPr/>
        <p:txBody>
          <a:bodyPr/>
          <a:lstStyle/>
          <a:p>
            <a:r>
              <a:rPr lang="en-US" dirty="0" smtClean="0"/>
              <a:t>Computer or Smartphone</a:t>
            </a:r>
          </a:p>
          <a:p>
            <a:r>
              <a:rPr lang="en-US" dirty="0" smtClean="0"/>
              <a:t>List of all checks written and other banking transactions</a:t>
            </a:r>
          </a:p>
          <a:p>
            <a:r>
              <a:rPr lang="en-US" dirty="0" smtClean="0"/>
              <a:t>List of all credit card transactions (keep hard copy as well!!!)</a:t>
            </a:r>
          </a:p>
          <a:p>
            <a:r>
              <a:rPr lang="en-US" dirty="0" smtClean="0"/>
              <a:t>List of all investment accounts and performance results of investments</a:t>
            </a:r>
            <a:endParaRPr lang="en-US" dirty="0"/>
          </a:p>
          <a:p>
            <a:r>
              <a:rPr lang="en-US" dirty="0" smtClean="0"/>
              <a:t>Electronic versions of Will and other Financial Documents</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18367854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Balance Sheet</a:t>
            </a:r>
            <a:endParaRPr lang="en-US" dirty="0"/>
          </a:p>
        </p:txBody>
      </p:sp>
      <p:sp>
        <p:nvSpPr>
          <p:cNvPr id="3" name="Content Placeholder 2"/>
          <p:cNvSpPr>
            <a:spLocks noGrp="1"/>
          </p:cNvSpPr>
          <p:nvPr>
            <p:ph sz="half" idx="1"/>
          </p:nvPr>
        </p:nvSpPr>
        <p:spPr/>
        <p:txBody>
          <a:bodyPr/>
          <a:lstStyle/>
          <a:p>
            <a:r>
              <a:rPr lang="en-US" b="1" dirty="0" smtClean="0"/>
              <a:t>Assets</a:t>
            </a:r>
          </a:p>
          <a:p>
            <a:r>
              <a:rPr lang="en-US" dirty="0" smtClean="0"/>
              <a:t>Liquid Assets</a:t>
            </a:r>
          </a:p>
          <a:p>
            <a:r>
              <a:rPr lang="en-US" dirty="0" smtClean="0"/>
              <a:t>Real Estate</a:t>
            </a:r>
          </a:p>
          <a:p>
            <a:r>
              <a:rPr lang="en-US" dirty="0" smtClean="0"/>
              <a:t>Personal Possessions</a:t>
            </a:r>
          </a:p>
          <a:p>
            <a:r>
              <a:rPr lang="en-US" dirty="0" smtClean="0"/>
              <a:t>Investments and Retirement Assets</a:t>
            </a:r>
            <a:endParaRPr lang="en-US" dirty="0"/>
          </a:p>
        </p:txBody>
      </p:sp>
      <p:sp>
        <p:nvSpPr>
          <p:cNvPr id="4" name="Content Placeholder 3"/>
          <p:cNvSpPr>
            <a:spLocks noGrp="1"/>
          </p:cNvSpPr>
          <p:nvPr>
            <p:ph sz="half" idx="2"/>
          </p:nvPr>
        </p:nvSpPr>
        <p:spPr/>
        <p:txBody>
          <a:bodyPr/>
          <a:lstStyle/>
          <a:p>
            <a:r>
              <a:rPr lang="en-US" b="1" dirty="0" smtClean="0"/>
              <a:t>Liabilities</a:t>
            </a:r>
          </a:p>
          <a:p>
            <a:r>
              <a:rPr lang="en-US" dirty="0" smtClean="0"/>
              <a:t>Current Liabilities</a:t>
            </a:r>
          </a:p>
          <a:p>
            <a:r>
              <a:rPr lang="en-US" dirty="0" smtClean="0"/>
              <a:t>Long-Term Liabilities</a:t>
            </a:r>
          </a:p>
          <a:p>
            <a:endParaRPr lang="en-US" dirty="0"/>
          </a:p>
          <a:p>
            <a:r>
              <a:rPr lang="en-US" b="1" dirty="0" smtClean="0"/>
              <a:t>Net Worth</a:t>
            </a:r>
            <a:endParaRPr lang="en-US" dirty="0" smtClean="0"/>
          </a:p>
          <a:p>
            <a:r>
              <a:rPr lang="en-US" dirty="0" smtClean="0"/>
              <a:t>Assets - Liabilities</a:t>
            </a:r>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28912921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Liquid Assets</a:t>
            </a:r>
            <a:endParaRPr lang="en-US" dirty="0"/>
          </a:p>
        </p:txBody>
      </p:sp>
      <p:sp>
        <p:nvSpPr>
          <p:cNvPr id="3" name="Content Placeholder 2"/>
          <p:cNvSpPr>
            <a:spLocks noGrp="1"/>
          </p:cNvSpPr>
          <p:nvPr>
            <p:ph idx="1"/>
          </p:nvPr>
        </p:nvSpPr>
        <p:spPr/>
        <p:txBody>
          <a:bodyPr/>
          <a:lstStyle/>
          <a:p>
            <a:r>
              <a:rPr lang="en-US" dirty="0" smtClean="0"/>
              <a:t>Jane has a current account that currently has THB 6,750 in it.</a:t>
            </a:r>
          </a:p>
          <a:p>
            <a:r>
              <a:rPr lang="en-US" dirty="0" smtClean="0"/>
              <a:t>Jane has a savings account with a THB 15,000 balance</a:t>
            </a:r>
          </a:p>
          <a:p>
            <a:endParaRPr lang="en-US" dirty="0"/>
          </a:p>
          <a:p>
            <a:r>
              <a:rPr lang="en-US" b="1" dirty="0" smtClean="0"/>
              <a:t>Total Liquid Assets = THB 21,750 (6,750 + 15,000)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22583858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Personal Possessions</a:t>
            </a:r>
            <a:endParaRPr lang="en-US" dirty="0"/>
          </a:p>
        </p:txBody>
      </p:sp>
      <p:sp>
        <p:nvSpPr>
          <p:cNvPr id="3" name="Content Placeholder 2"/>
          <p:cNvSpPr>
            <a:spLocks noGrp="1"/>
          </p:cNvSpPr>
          <p:nvPr>
            <p:ph idx="1"/>
          </p:nvPr>
        </p:nvSpPr>
        <p:spPr/>
        <p:txBody>
          <a:bodyPr/>
          <a:lstStyle/>
          <a:p>
            <a:r>
              <a:rPr lang="en-US" dirty="0" smtClean="0"/>
              <a:t>Toyota year 2000 valued at THB 98,000</a:t>
            </a:r>
          </a:p>
          <a:p>
            <a:r>
              <a:rPr lang="en-US" dirty="0" smtClean="0"/>
              <a:t>Laptop at THB 35,000</a:t>
            </a:r>
          </a:p>
          <a:p>
            <a:r>
              <a:rPr lang="en-US" dirty="0" smtClean="0"/>
              <a:t>iPad at THB 22,000</a:t>
            </a:r>
          </a:p>
          <a:p>
            <a:r>
              <a:rPr lang="en-US" dirty="0" smtClean="0"/>
              <a:t>Jewelry worth THB 88,000</a:t>
            </a:r>
          </a:p>
          <a:p>
            <a:endParaRPr lang="en-US" dirty="0"/>
          </a:p>
          <a:p>
            <a:r>
              <a:rPr lang="en-US" b="1" dirty="0" smtClean="0"/>
              <a:t>Total Value of Personal Possessions</a:t>
            </a:r>
            <a:r>
              <a:rPr lang="en-US" dirty="0" smtClean="0"/>
              <a:t> </a:t>
            </a:r>
            <a:r>
              <a:rPr lang="en-US" b="1" dirty="0" smtClean="0"/>
              <a:t>THB 243,000</a:t>
            </a:r>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229060155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Investment Assets</a:t>
            </a:r>
            <a:endParaRPr lang="en-US" dirty="0"/>
          </a:p>
        </p:txBody>
      </p:sp>
      <p:sp>
        <p:nvSpPr>
          <p:cNvPr id="3" name="Content Placeholder 2"/>
          <p:cNvSpPr>
            <a:spLocks noGrp="1"/>
          </p:cNvSpPr>
          <p:nvPr>
            <p:ph idx="1"/>
          </p:nvPr>
        </p:nvSpPr>
        <p:spPr/>
        <p:txBody>
          <a:bodyPr/>
          <a:lstStyle/>
          <a:p>
            <a:r>
              <a:rPr lang="en-US" dirty="0" smtClean="0"/>
              <a:t>Mutual Fund Account 	THB 55,000</a:t>
            </a:r>
          </a:p>
          <a:p>
            <a:r>
              <a:rPr lang="en-US" dirty="0" smtClean="0"/>
              <a:t>Retirement Account at Work	THB 21,000</a:t>
            </a:r>
          </a:p>
          <a:p>
            <a:r>
              <a:rPr lang="en-US" dirty="0" smtClean="0"/>
              <a:t>Equity Account		THB 30,000</a:t>
            </a:r>
          </a:p>
          <a:p>
            <a:endParaRPr lang="en-US" dirty="0"/>
          </a:p>
          <a:p>
            <a:r>
              <a:rPr lang="en-US" b="1" dirty="0" smtClean="0"/>
              <a:t>Total Value			THB 106,000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18694724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Value of Jane’s Assets</a:t>
            </a:r>
            <a:endParaRPr lang="en-US" dirty="0"/>
          </a:p>
        </p:txBody>
      </p:sp>
      <p:sp>
        <p:nvSpPr>
          <p:cNvPr id="3" name="Content Placeholder 2"/>
          <p:cNvSpPr>
            <a:spLocks noGrp="1"/>
          </p:cNvSpPr>
          <p:nvPr>
            <p:ph idx="1"/>
          </p:nvPr>
        </p:nvSpPr>
        <p:spPr/>
        <p:txBody>
          <a:bodyPr/>
          <a:lstStyle/>
          <a:p>
            <a:r>
              <a:rPr lang="en-US" dirty="0" smtClean="0"/>
              <a:t>Liquid Assets 	THB 21,750</a:t>
            </a:r>
          </a:p>
          <a:p>
            <a:r>
              <a:rPr lang="en-US" dirty="0" smtClean="0"/>
              <a:t>Personal Possessions	THB 243,000</a:t>
            </a:r>
          </a:p>
          <a:p>
            <a:r>
              <a:rPr lang="en-US" dirty="0" smtClean="0"/>
              <a:t>Investments		THB 106,000</a:t>
            </a:r>
          </a:p>
          <a:p>
            <a:endParaRPr lang="en-US" dirty="0"/>
          </a:p>
          <a:p>
            <a:r>
              <a:rPr lang="en-US" b="1" dirty="0" smtClean="0"/>
              <a:t>Total Assets		THB 370,750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108990169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Current Liabilities</a:t>
            </a:r>
            <a:endParaRPr lang="en-US" dirty="0"/>
          </a:p>
        </p:txBody>
      </p:sp>
      <p:sp>
        <p:nvSpPr>
          <p:cNvPr id="3" name="Content Placeholder 2"/>
          <p:cNvSpPr>
            <a:spLocks noGrp="1"/>
          </p:cNvSpPr>
          <p:nvPr>
            <p:ph idx="1"/>
          </p:nvPr>
        </p:nvSpPr>
        <p:spPr/>
        <p:txBody>
          <a:bodyPr/>
          <a:lstStyle/>
          <a:p>
            <a:r>
              <a:rPr lang="en-US" dirty="0" smtClean="0"/>
              <a:t>Credit Card Balance				THB 41,000</a:t>
            </a:r>
          </a:p>
          <a:p>
            <a:r>
              <a:rPr lang="en-US" dirty="0" smtClean="0"/>
              <a:t>Balance on Automobile loan			THB 75,000</a:t>
            </a:r>
          </a:p>
          <a:p>
            <a:r>
              <a:rPr lang="en-US" dirty="0" smtClean="0"/>
              <a:t>Installment Loans on Computer and iPad	THB 35,000</a:t>
            </a:r>
          </a:p>
          <a:p>
            <a:endParaRPr lang="en-US" dirty="0"/>
          </a:p>
          <a:p>
            <a:r>
              <a:rPr lang="en-US" b="1" dirty="0" smtClean="0"/>
              <a:t>Total Current Liabilities			THB 151,000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33842653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Long-Term Liabilities</a:t>
            </a:r>
            <a:endParaRPr lang="en-US" dirty="0"/>
          </a:p>
        </p:txBody>
      </p:sp>
      <p:sp>
        <p:nvSpPr>
          <p:cNvPr id="3" name="Content Placeholder 2"/>
          <p:cNvSpPr>
            <a:spLocks noGrp="1"/>
          </p:cNvSpPr>
          <p:nvPr>
            <p:ph idx="1"/>
          </p:nvPr>
        </p:nvSpPr>
        <p:spPr/>
        <p:txBody>
          <a:bodyPr/>
          <a:lstStyle/>
          <a:p>
            <a:r>
              <a:rPr lang="en-US" dirty="0" smtClean="0"/>
              <a:t>Student Loan Balance		THB 85,000</a:t>
            </a:r>
          </a:p>
          <a:p>
            <a:endParaRPr lang="en-US" dirty="0"/>
          </a:p>
          <a:p>
            <a:r>
              <a:rPr lang="en-US" b="1" dirty="0" smtClean="0"/>
              <a:t>Total Long-Term Liabilities		THB 85,000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35444525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Total Liabilities</a:t>
            </a:r>
            <a:endParaRPr lang="en-US" dirty="0"/>
          </a:p>
        </p:txBody>
      </p:sp>
      <p:sp>
        <p:nvSpPr>
          <p:cNvPr id="3" name="Content Placeholder 2"/>
          <p:cNvSpPr>
            <a:spLocks noGrp="1"/>
          </p:cNvSpPr>
          <p:nvPr>
            <p:ph idx="1"/>
          </p:nvPr>
        </p:nvSpPr>
        <p:spPr/>
        <p:txBody>
          <a:bodyPr/>
          <a:lstStyle/>
          <a:p>
            <a:r>
              <a:rPr lang="en-US" dirty="0" smtClean="0"/>
              <a:t>Jane’s Current Liabilities		THB 151,000</a:t>
            </a:r>
          </a:p>
          <a:p>
            <a:r>
              <a:rPr lang="en-US" dirty="0" smtClean="0"/>
              <a:t>Jane’s Long-Term Liabilities		THB 85,000</a:t>
            </a:r>
          </a:p>
          <a:p>
            <a:endParaRPr lang="en-US" dirty="0"/>
          </a:p>
          <a:p>
            <a:endParaRPr lang="en-US" dirty="0" smtClean="0"/>
          </a:p>
          <a:p>
            <a:r>
              <a:rPr lang="en-US" b="1" dirty="0" smtClean="0"/>
              <a:t>Total Liabilities			THB 236,000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26264547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Net Worth</a:t>
            </a:r>
            <a:endParaRPr lang="en-US" dirty="0"/>
          </a:p>
        </p:txBody>
      </p:sp>
      <p:sp>
        <p:nvSpPr>
          <p:cNvPr id="3" name="Content Placeholder 2"/>
          <p:cNvSpPr>
            <a:spLocks noGrp="1"/>
          </p:cNvSpPr>
          <p:nvPr>
            <p:ph idx="1"/>
          </p:nvPr>
        </p:nvSpPr>
        <p:spPr/>
        <p:txBody>
          <a:bodyPr/>
          <a:lstStyle/>
          <a:p>
            <a:r>
              <a:rPr lang="en-US" dirty="0" smtClean="0"/>
              <a:t>Net Worth = Assets – Liabilities</a:t>
            </a:r>
          </a:p>
          <a:p>
            <a:endParaRPr lang="en-US" dirty="0"/>
          </a:p>
          <a:p>
            <a:r>
              <a:rPr lang="en-US" dirty="0" smtClean="0"/>
              <a:t>Jane’s Net Worth = THB 370,750 – THB 236,000</a:t>
            </a:r>
          </a:p>
          <a:p>
            <a:pPr marL="114300" indent="0">
              <a:buNone/>
            </a:pPr>
            <a:r>
              <a:rPr lang="en-US" dirty="0"/>
              <a:t>	</a:t>
            </a:r>
            <a:r>
              <a:rPr lang="en-US" dirty="0" smtClean="0"/>
              <a:t>	        = </a:t>
            </a:r>
            <a:r>
              <a:rPr lang="en-US" b="1" dirty="0" smtClean="0"/>
              <a:t>THB 134,750</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37409718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Personal Cash Flow</a:t>
            </a:r>
            <a:endParaRPr lang="en-US" dirty="0"/>
          </a:p>
        </p:txBody>
      </p:sp>
      <p:sp>
        <p:nvSpPr>
          <p:cNvPr id="3" name="Content Placeholder 2"/>
          <p:cNvSpPr>
            <a:spLocks noGrp="1"/>
          </p:cNvSpPr>
          <p:nvPr>
            <p:ph idx="1"/>
          </p:nvPr>
        </p:nvSpPr>
        <p:spPr/>
        <p:txBody>
          <a:bodyPr/>
          <a:lstStyle/>
          <a:p>
            <a:r>
              <a:rPr lang="en-US" dirty="0" smtClean="0"/>
              <a:t>Jane has a pretty good understanding of what income she can expect for a month. However, she realizes that she does not understand completely where her money is going. </a:t>
            </a:r>
          </a:p>
          <a:p>
            <a:endParaRPr lang="en-US" dirty="0"/>
          </a:p>
          <a:p>
            <a:r>
              <a:rPr lang="en-US" dirty="0" smtClean="0"/>
              <a:t>She knows she stops by the ATM about once a week but does not know where her cash goes. She knows it will not be easy, but she decides to track her cash expenditures for at least one month to determine what she spends.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371543786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Monthly Income</a:t>
            </a:r>
            <a:endParaRPr lang="en-US" dirty="0"/>
          </a:p>
        </p:txBody>
      </p:sp>
      <p:sp>
        <p:nvSpPr>
          <p:cNvPr id="3" name="Content Placeholder 2"/>
          <p:cNvSpPr>
            <a:spLocks noGrp="1"/>
          </p:cNvSpPr>
          <p:nvPr>
            <p:ph idx="1"/>
          </p:nvPr>
        </p:nvSpPr>
        <p:spPr/>
        <p:txBody>
          <a:bodyPr/>
          <a:lstStyle/>
          <a:p>
            <a:r>
              <a:rPr lang="en-US" dirty="0" smtClean="0"/>
              <a:t>Salary Gross			THB 21,000</a:t>
            </a:r>
          </a:p>
          <a:p>
            <a:r>
              <a:rPr lang="en-US" dirty="0" smtClean="0"/>
              <a:t>Less Deductions</a:t>
            </a:r>
          </a:p>
          <a:p>
            <a:pPr lvl="1"/>
            <a:r>
              <a:rPr lang="en-US" dirty="0" smtClean="0"/>
              <a:t>Personal Income Tax		THB 1,760</a:t>
            </a:r>
          </a:p>
          <a:p>
            <a:pPr lvl="1"/>
            <a:r>
              <a:rPr lang="en-US" dirty="0" smtClean="0"/>
              <a:t>Social Security		THB 750</a:t>
            </a:r>
          </a:p>
          <a:p>
            <a:pPr lvl="1"/>
            <a:endParaRPr lang="en-US" dirty="0"/>
          </a:p>
          <a:p>
            <a:pPr algn="thaiDist"/>
            <a:r>
              <a:rPr lang="en-US" b="1" dirty="0" smtClean="0"/>
              <a:t>Salary Net			THB 18,490</a:t>
            </a:r>
          </a:p>
          <a:p>
            <a:pPr algn="thaiDist"/>
            <a:r>
              <a:rPr lang="en-US" dirty="0" smtClean="0"/>
              <a:t>Interest Income		THB 60</a:t>
            </a:r>
          </a:p>
          <a:p>
            <a:pPr algn="thaiDist"/>
            <a:r>
              <a:rPr lang="en-US" dirty="0" smtClean="0"/>
              <a:t>Income on Investments	THB 420</a:t>
            </a:r>
          </a:p>
          <a:p>
            <a:pPr algn="thaiDist"/>
            <a:endParaRPr lang="en-US" dirty="0"/>
          </a:p>
          <a:p>
            <a:pPr algn="thaiDist"/>
            <a:r>
              <a:rPr lang="en-US" b="1" dirty="0" smtClean="0"/>
              <a:t>Total Income 		THB 18,970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408494587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Fixed Monthly Expenses</a:t>
            </a:r>
            <a:endParaRPr lang="en-US" dirty="0"/>
          </a:p>
        </p:txBody>
      </p:sp>
      <p:sp>
        <p:nvSpPr>
          <p:cNvPr id="3" name="Content Placeholder 2"/>
          <p:cNvSpPr>
            <a:spLocks noGrp="1"/>
          </p:cNvSpPr>
          <p:nvPr>
            <p:ph idx="1"/>
          </p:nvPr>
        </p:nvSpPr>
        <p:spPr/>
        <p:txBody>
          <a:bodyPr/>
          <a:lstStyle/>
          <a:p>
            <a:r>
              <a:rPr lang="en-US" dirty="0" smtClean="0"/>
              <a:t>Rent					THB 5,500</a:t>
            </a:r>
          </a:p>
          <a:p>
            <a:r>
              <a:rPr lang="en-US" dirty="0" smtClean="0"/>
              <a:t>Automobile Loan Payment		THB 3,320</a:t>
            </a:r>
          </a:p>
          <a:p>
            <a:r>
              <a:rPr lang="en-US" dirty="0" smtClean="0"/>
              <a:t>Student Loan Payment		THB 860</a:t>
            </a:r>
          </a:p>
          <a:p>
            <a:r>
              <a:rPr lang="en-US" dirty="0" smtClean="0"/>
              <a:t>Internet				THB 520</a:t>
            </a:r>
          </a:p>
          <a:p>
            <a:r>
              <a:rPr lang="en-US" dirty="0" smtClean="0"/>
              <a:t>Automobile Insurance		THB 230</a:t>
            </a:r>
          </a:p>
          <a:p>
            <a:r>
              <a:rPr lang="en-US" dirty="0" smtClean="0"/>
              <a:t>Credit Card Payment			THB 400</a:t>
            </a:r>
          </a:p>
          <a:p>
            <a:endParaRPr lang="en-US" dirty="0"/>
          </a:p>
          <a:p>
            <a:r>
              <a:rPr lang="en-US" b="1" dirty="0" smtClean="0"/>
              <a:t>Total Fixed Expenses			THB 10,830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30045912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Variable Monthly Expenses</a:t>
            </a:r>
            <a:endParaRPr lang="en-US" dirty="0"/>
          </a:p>
        </p:txBody>
      </p:sp>
      <p:sp>
        <p:nvSpPr>
          <p:cNvPr id="3" name="Content Placeholder 2"/>
          <p:cNvSpPr>
            <a:spLocks noGrp="1"/>
          </p:cNvSpPr>
          <p:nvPr>
            <p:ph idx="1"/>
          </p:nvPr>
        </p:nvSpPr>
        <p:spPr/>
        <p:txBody>
          <a:bodyPr/>
          <a:lstStyle/>
          <a:p>
            <a:r>
              <a:rPr lang="en-US" dirty="0" smtClean="0"/>
              <a:t>Food at Home			THB 1,100</a:t>
            </a:r>
          </a:p>
          <a:p>
            <a:r>
              <a:rPr lang="en-US" dirty="0" smtClean="0"/>
              <a:t>Food away from Home		THB 3,680</a:t>
            </a:r>
          </a:p>
          <a:p>
            <a:r>
              <a:rPr lang="en-US" dirty="0" smtClean="0"/>
              <a:t>Clothing				THB 1,250</a:t>
            </a:r>
          </a:p>
          <a:p>
            <a:r>
              <a:rPr lang="en-US" dirty="0" smtClean="0"/>
              <a:t>Cell Phone				THB 460</a:t>
            </a:r>
          </a:p>
          <a:p>
            <a:r>
              <a:rPr lang="en-US" dirty="0" smtClean="0"/>
              <a:t>Utilities				THB 790</a:t>
            </a:r>
          </a:p>
          <a:p>
            <a:r>
              <a:rPr lang="en-US" dirty="0" smtClean="0"/>
              <a:t>Personal Care			THB 1,200</a:t>
            </a:r>
          </a:p>
          <a:p>
            <a:r>
              <a:rPr lang="en-US" dirty="0" smtClean="0"/>
              <a:t>Gas					THB 590</a:t>
            </a:r>
          </a:p>
          <a:p>
            <a:endParaRPr lang="en-US" dirty="0"/>
          </a:p>
          <a:p>
            <a:r>
              <a:rPr lang="en-US" b="1" dirty="0" smtClean="0"/>
              <a:t>Total Variable Expenses		THB 9,070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155538787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Monthly Cash Surplus or Deficit</a:t>
            </a:r>
            <a:endParaRPr lang="en-US" dirty="0"/>
          </a:p>
        </p:txBody>
      </p:sp>
      <p:sp>
        <p:nvSpPr>
          <p:cNvPr id="3" name="Content Placeholder 2"/>
          <p:cNvSpPr>
            <a:spLocks noGrp="1"/>
          </p:cNvSpPr>
          <p:nvPr>
            <p:ph idx="1"/>
          </p:nvPr>
        </p:nvSpPr>
        <p:spPr/>
        <p:txBody>
          <a:bodyPr/>
          <a:lstStyle/>
          <a:p>
            <a:r>
              <a:rPr lang="en-US" dirty="0" smtClean="0"/>
              <a:t>Cash Surplus (Deficit) = + Monthly Net Income </a:t>
            </a:r>
          </a:p>
          <a:p>
            <a:pPr marL="114300" indent="0">
              <a:buNone/>
            </a:pPr>
            <a:r>
              <a:rPr lang="en-US" dirty="0"/>
              <a:t>	</a:t>
            </a:r>
            <a:r>
              <a:rPr lang="en-US" dirty="0" smtClean="0"/>
              <a:t>		    – Monthly Fixed Expenses </a:t>
            </a:r>
          </a:p>
          <a:p>
            <a:pPr marL="114300" indent="0">
              <a:buNone/>
            </a:pPr>
            <a:r>
              <a:rPr lang="en-US" dirty="0"/>
              <a:t>	</a:t>
            </a:r>
            <a:r>
              <a:rPr lang="en-US" dirty="0" smtClean="0"/>
              <a:t>		    – Monthly Variable Expenses</a:t>
            </a:r>
          </a:p>
          <a:p>
            <a:pPr marL="114300" indent="0">
              <a:buNone/>
            </a:pPr>
            <a:endParaRPr lang="en-US" dirty="0"/>
          </a:p>
          <a:p>
            <a:pPr marL="114300" indent="0">
              <a:buNone/>
            </a:pPr>
            <a:endParaRPr lang="en-US" dirty="0" smtClean="0"/>
          </a:p>
          <a:p>
            <a:pPr marL="114300" indent="0">
              <a:buNone/>
            </a:pPr>
            <a:endParaRPr lang="en-US" dirty="0"/>
          </a:p>
          <a:p>
            <a:pPr marL="114300" indent="0">
              <a:buNone/>
            </a:pPr>
            <a:r>
              <a:rPr lang="en-US" b="1" dirty="0" smtClean="0"/>
              <a:t>Jane’s (Deficit) = + THB 18,970 – THB 10,830 – THB 9,070</a:t>
            </a:r>
          </a:p>
          <a:p>
            <a:pPr marL="114300" indent="0">
              <a:buNone/>
            </a:pPr>
            <a:r>
              <a:rPr lang="en-US" b="1" dirty="0"/>
              <a:t>	</a:t>
            </a:r>
            <a:r>
              <a:rPr lang="en-US" b="1" dirty="0" smtClean="0"/>
              <a:t>	= (THB 930)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338294669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Creating and Implementing a Budget</a:t>
            </a:r>
            <a:endParaRPr lang="en-US" dirty="0"/>
          </a:p>
        </p:txBody>
      </p:sp>
      <p:sp>
        <p:nvSpPr>
          <p:cNvPr id="3" name="Content Placeholder 2"/>
          <p:cNvSpPr>
            <a:spLocks noGrp="1"/>
          </p:cNvSpPr>
          <p:nvPr>
            <p:ph idx="1"/>
          </p:nvPr>
        </p:nvSpPr>
        <p:spPr/>
        <p:txBody>
          <a:bodyPr/>
          <a:lstStyle/>
          <a:p>
            <a:r>
              <a:rPr lang="en-US" dirty="0" smtClean="0"/>
              <a:t>Assessing Jane’s Current Situation</a:t>
            </a:r>
          </a:p>
          <a:p>
            <a:r>
              <a:rPr lang="en-US" dirty="0" smtClean="0"/>
              <a:t>Planning her Financial Direction</a:t>
            </a:r>
          </a:p>
          <a:p>
            <a:r>
              <a:rPr lang="en-US" dirty="0" smtClean="0"/>
              <a:t>Implementing Her Budget</a:t>
            </a:r>
          </a:p>
          <a:p>
            <a:r>
              <a:rPr lang="en-US" dirty="0" smtClean="0"/>
              <a:t>Evaluating Her Budget Program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90161850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Budget Strategies</a:t>
            </a:r>
            <a:endParaRPr lang="en-US" dirty="0"/>
          </a:p>
        </p:txBody>
      </p:sp>
      <p:sp>
        <p:nvSpPr>
          <p:cNvPr id="3" name="Content Placeholder 2"/>
          <p:cNvSpPr>
            <a:spLocks noGrp="1"/>
          </p:cNvSpPr>
          <p:nvPr>
            <p:ph idx="1"/>
          </p:nvPr>
        </p:nvSpPr>
        <p:spPr/>
        <p:txBody>
          <a:bodyPr/>
          <a:lstStyle/>
          <a:p>
            <a:r>
              <a:rPr lang="en-US" dirty="0" smtClean="0"/>
              <a:t>Jane realizes she needs to cut back on her spending if she wants to reach her financial goals. She looks at what she spent this last month and realizes there are several places she can save. One of her biggest expenses for the month is eating out  She decides to eat at home more. However, she wants to make sure she can stick to her budget, so she wants to build in some fun activities.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417002412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Budgeted Fixed Expenses</a:t>
            </a:r>
            <a:endParaRPr lang="en-US" dirty="0"/>
          </a:p>
        </p:txBody>
      </p:sp>
      <p:sp>
        <p:nvSpPr>
          <p:cNvPr id="3" name="Content Placeholder 2"/>
          <p:cNvSpPr>
            <a:spLocks noGrp="1"/>
          </p:cNvSpPr>
          <p:nvPr>
            <p:ph idx="1"/>
          </p:nvPr>
        </p:nvSpPr>
        <p:spPr/>
        <p:txBody>
          <a:bodyPr/>
          <a:lstStyle/>
          <a:p>
            <a:r>
              <a:rPr lang="en-US" dirty="0"/>
              <a:t>Rent					THB 5,500</a:t>
            </a:r>
          </a:p>
          <a:p>
            <a:r>
              <a:rPr lang="en-US" dirty="0"/>
              <a:t>Automobile Loan Payment		THB 3,320</a:t>
            </a:r>
          </a:p>
          <a:p>
            <a:r>
              <a:rPr lang="en-US" dirty="0"/>
              <a:t>Student Loan Payment		THB 860</a:t>
            </a:r>
          </a:p>
          <a:p>
            <a:r>
              <a:rPr lang="en-US" b="1" dirty="0"/>
              <a:t>Internet				THB </a:t>
            </a:r>
            <a:r>
              <a:rPr lang="en-US" b="1" dirty="0" smtClean="0"/>
              <a:t>280</a:t>
            </a:r>
            <a:endParaRPr lang="en-US" b="1" dirty="0"/>
          </a:p>
          <a:p>
            <a:r>
              <a:rPr lang="en-US" dirty="0"/>
              <a:t>Automobile Insurance		THB 230</a:t>
            </a:r>
          </a:p>
          <a:p>
            <a:r>
              <a:rPr lang="en-US" b="1" dirty="0"/>
              <a:t>Credit Card Payment			THB </a:t>
            </a:r>
            <a:r>
              <a:rPr lang="en-US" b="1" dirty="0" smtClean="0"/>
              <a:t>800</a:t>
            </a:r>
            <a:endParaRPr lang="en-US" b="1" dirty="0"/>
          </a:p>
          <a:p>
            <a:endParaRPr lang="en-US" dirty="0"/>
          </a:p>
          <a:p>
            <a:r>
              <a:rPr lang="en-US" b="1" dirty="0"/>
              <a:t>Total Fixed Expenses			THB </a:t>
            </a:r>
            <a:r>
              <a:rPr lang="en-US" b="1" dirty="0" smtClean="0"/>
              <a:t>10,990</a:t>
            </a:r>
            <a:endParaRPr lang="en-US" b="1" dirty="0"/>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340231231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Budgeted Variable Expenses</a:t>
            </a:r>
            <a:endParaRPr lang="en-US" dirty="0"/>
          </a:p>
        </p:txBody>
      </p:sp>
      <p:sp>
        <p:nvSpPr>
          <p:cNvPr id="3" name="Content Placeholder 2"/>
          <p:cNvSpPr>
            <a:spLocks noGrp="1"/>
          </p:cNvSpPr>
          <p:nvPr>
            <p:ph idx="1"/>
          </p:nvPr>
        </p:nvSpPr>
        <p:spPr/>
        <p:txBody>
          <a:bodyPr/>
          <a:lstStyle/>
          <a:p>
            <a:r>
              <a:rPr lang="en-US" dirty="0" smtClean="0"/>
              <a:t>Food at Home			THB 3,000</a:t>
            </a:r>
          </a:p>
          <a:p>
            <a:r>
              <a:rPr lang="en-US" dirty="0" smtClean="0"/>
              <a:t>Food away from Home		THB 500</a:t>
            </a:r>
          </a:p>
          <a:p>
            <a:r>
              <a:rPr lang="en-US" dirty="0" smtClean="0"/>
              <a:t>Clothing				THB 750</a:t>
            </a:r>
          </a:p>
          <a:p>
            <a:r>
              <a:rPr lang="en-US" dirty="0" smtClean="0"/>
              <a:t>Cell Phone				THB 400</a:t>
            </a:r>
          </a:p>
          <a:p>
            <a:r>
              <a:rPr lang="en-US" dirty="0" smtClean="0"/>
              <a:t>Utilities				THB 800</a:t>
            </a:r>
          </a:p>
          <a:p>
            <a:r>
              <a:rPr lang="en-US" dirty="0" smtClean="0"/>
              <a:t>Personal Care			THB 1,000</a:t>
            </a:r>
          </a:p>
          <a:p>
            <a:r>
              <a:rPr lang="en-US" dirty="0" smtClean="0"/>
              <a:t>Gas					THB 600</a:t>
            </a:r>
          </a:p>
          <a:p>
            <a:r>
              <a:rPr lang="en-US" dirty="0" smtClean="0"/>
              <a:t>Entertainment			THB 400</a:t>
            </a:r>
          </a:p>
          <a:p>
            <a:endParaRPr lang="en-US" dirty="0"/>
          </a:p>
          <a:p>
            <a:r>
              <a:rPr lang="en-US" b="1" dirty="0" smtClean="0"/>
              <a:t>Total Variable Expenses		THB 7,450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30151020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Budgeted Surplus</a:t>
            </a:r>
            <a:endParaRPr lang="en-US" dirty="0"/>
          </a:p>
        </p:txBody>
      </p:sp>
      <p:sp>
        <p:nvSpPr>
          <p:cNvPr id="3" name="Content Placeholder 2"/>
          <p:cNvSpPr>
            <a:spLocks noGrp="1"/>
          </p:cNvSpPr>
          <p:nvPr>
            <p:ph idx="1"/>
          </p:nvPr>
        </p:nvSpPr>
        <p:spPr/>
        <p:txBody>
          <a:bodyPr/>
          <a:lstStyle/>
          <a:p>
            <a:r>
              <a:rPr lang="en-US" dirty="0" smtClean="0"/>
              <a:t>Cash Surplus (Deficit) = + Net Income </a:t>
            </a:r>
          </a:p>
          <a:p>
            <a:pPr marL="114300" indent="0">
              <a:buNone/>
            </a:pPr>
            <a:r>
              <a:rPr lang="en-US" dirty="0"/>
              <a:t>	</a:t>
            </a:r>
            <a:r>
              <a:rPr lang="en-US" dirty="0" smtClean="0"/>
              <a:t>		    – Fixed Expenses </a:t>
            </a:r>
          </a:p>
          <a:p>
            <a:pPr marL="114300" indent="0">
              <a:buNone/>
            </a:pPr>
            <a:r>
              <a:rPr lang="en-US" dirty="0"/>
              <a:t>	</a:t>
            </a:r>
            <a:r>
              <a:rPr lang="en-US" dirty="0" smtClean="0"/>
              <a:t>		    – Variable Expenses</a:t>
            </a:r>
          </a:p>
          <a:p>
            <a:pPr marL="114300" indent="0">
              <a:buNone/>
            </a:pPr>
            <a:endParaRPr lang="en-US" dirty="0"/>
          </a:p>
          <a:p>
            <a:pPr marL="114300" indent="0">
              <a:buNone/>
            </a:pPr>
            <a:endParaRPr lang="en-US" dirty="0" smtClean="0"/>
          </a:p>
          <a:p>
            <a:pPr marL="114300" indent="0">
              <a:buNone/>
            </a:pPr>
            <a:endParaRPr lang="en-US" dirty="0"/>
          </a:p>
          <a:p>
            <a:pPr marL="114300" indent="0">
              <a:buNone/>
            </a:pPr>
            <a:r>
              <a:rPr lang="en-US" b="1" dirty="0" smtClean="0"/>
              <a:t>Jane’s (Deficit) = + THB 18,970 – THB 10,990 – THB 7,450</a:t>
            </a:r>
          </a:p>
          <a:p>
            <a:pPr marL="114300" indent="0">
              <a:buNone/>
            </a:pPr>
            <a:r>
              <a:rPr lang="en-US" b="1" dirty="0"/>
              <a:t>	</a:t>
            </a:r>
            <a:r>
              <a:rPr lang="en-US" b="1" dirty="0" smtClean="0"/>
              <a:t>	= THB 530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178541797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Conclusions Regarding Money Management</a:t>
            </a:r>
            <a:endParaRPr lang="en-US" dirty="0"/>
          </a:p>
        </p:txBody>
      </p:sp>
      <p:sp>
        <p:nvSpPr>
          <p:cNvPr id="3" name="Content Placeholder 2"/>
          <p:cNvSpPr>
            <a:spLocks noGrp="1"/>
          </p:cNvSpPr>
          <p:nvPr>
            <p:ph idx="1"/>
          </p:nvPr>
        </p:nvSpPr>
        <p:spPr/>
        <p:txBody>
          <a:bodyPr/>
          <a:lstStyle/>
          <a:p>
            <a:pPr marL="114300" indent="0">
              <a:buNone/>
            </a:pPr>
            <a:r>
              <a:rPr lang="en-US" dirty="0" smtClean="0"/>
              <a:t>Jane realizes that the following will help her achieve her financial goals:</a:t>
            </a:r>
          </a:p>
          <a:p>
            <a:pPr marL="114300" indent="0">
              <a:buNone/>
            </a:pPr>
            <a:endParaRPr lang="en-US" dirty="0"/>
          </a:p>
          <a:p>
            <a:r>
              <a:rPr lang="en-US" dirty="0" smtClean="0"/>
              <a:t>Balance Sheet</a:t>
            </a:r>
          </a:p>
          <a:p>
            <a:r>
              <a:rPr lang="en-US" dirty="0" smtClean="0"/>
              <a:t>Cash Flow Statement</a:t>
            </a:r>
          </a:p>
          <a:p>
            <a:r>
              <a:rPr lang="en-US" dirty="0" smtClean="0"/>
              <a:t>Budget</a:t>
            </a:r>
          </a:p>
          <a:p>
            <a:r>
              <a:rPr lang="en-US" dirty="0" smtClean="0"/>
              <a:t>Identify savings goals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257969639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586</TotalTime>
  <Words>1311</Words>
  <Application>Microsoft Office PowerPoint</Application>
  <PresentationFormat>On-screen Show (4:3)</PresentationFormat>
  <Paragraphs>320</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Adjacency</vt:lpstr>
      <vt:lpstr>FN 221: Personal Finance</vt:lpstr>
      <vt:lpstr>Stages of Career Planning and Advancement</vt:lpstr>
      <vt:lpstr>The Situation</vt:lpstr>
      <vt:lpstr>Career Choice Factors</vt:lpstr>
      <vt:lpstr>Career Opportunities: Now and in the Future</vt:lpstr>
      <vt:lpstr>Identifying Job Opportunities</vt:lpstr>
      <vt:lpstr>Career Strategies in a Weak Job Market</vt:lpstr>
      <vt:lpstr>Resume</vt:lpstr>
      <vt:lpstr>Financial and Legal Aspects of Employment</vt:lpstr>
      <vt:lpstr>Employee’s Benefit Comparison Sheet</vt:lpstr>
      <vt:lpstr>Successful Money Management</vt:lpstr>
      <vt:lpstr>Money Management Activities</vt:lpstr>
      <vt:lpstr>The Situation</vt:lpstr>
      <vt:lpstr>Storing and Maintaining Personal Financial Records and Documents </vt:lpstr>
      <vt:lpstr>Jane’s Home File</vt:lpstr>
      <vt:lpstr>Jane’s Safe Deposit Box</vt:lpstr>
      <vt:lpstr>Jane’s Electronic System</vt:lpstr>
      <vt:lpstr>Jane’s Balance Sheet</vt:lpstr>
      <vt:lpstr>Jane’s Liquid Assets</vt:lpstr>
      <vt:lpstr>Jane’s Personal Possessions</vt:lpstr>
      <vt:lpstr>Jane’s Investment Assets</vt:lpstr>
      <vt:lpstr>Value of Jane’s Assets</vt:lpstr>
      <vt:lpstr>Jane’s Current Liabilities</vt:lpstr>
      <vt:lpstr>Jane’s Long-Term Liabilities</vt:lpstr>
      <vt:lpstr>Jane’s Total Liabilities</vt:lpstr>
      <vt:lpstr>Jane’s Net Worth</vt:lpstr>
      <vt:lpstr>Jane’s Personal Cash Flow</vt:lpstr>
      <vt:lpstr>Jane’s Monthly Income</vt:lpstr>
      <vt:lpstr>Fixed Monthly Expenses</vt:lpstr>
      <vt:lpstr>Variable Monthly Expenses</vt:lpstr>
      <vt:lpstr>Jane’s Monthly Cash Surplus or Deficit</vt:lpstr>
      <vt:lpstr>Creating and Implementing a Budget</vt:lpstr>
      <vt:lpstr>Jane’s Budget Strategies</vt:lpstr>
      <vt:lpstr>Jane’s Budgeted Fixed Expenses</vt:lpstr>
      <vt:lpstr>Jane’s Budgeted Variable Expenses</vt:lpstr>
      <vt:lpstr>Jane’s Budgeted Surplus</vt:lpstr>
      <vt:lpstr>Jane’s Conclusions Regarding Money Management</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5302042436</dc:creator>
  <cp:lastModifiedBy>Thanachote</cp:lastModifiedBy>
  <cp:revision>43</cp:revision>
  <dcterms:created xsi:type="dcterms:W3CDTF">2013-11-23T06:38:33Z</dcterms:created>
  <dcterms:modified xsi:type="dcterms:W3CDTF">2014-01-04T16:02:11Z</dcterms:modified>
</cp:coreProperties>
</file>