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0" r:id="rId1"/>
  </p:sldMasterIdLst>
  <p:sldIdLst>
    <p:sldId id="256" r:id="rId2"/>
    <p:sldId id="258" r:id="rId3"/>
    <p:sldId id="272" r:id="rId4"/>
    <p:sldId id="271" r:id="rId5"/>
    <p:sldId id="273" r:id="rId6"/>
    <p:sldId id="259" r:id="rId7"/>
    <p:sldId id="260" r:id="rId8"/>
    <p:sldId id="261" r:id="rId9"/>
    <p:sldId id="262" r:id="rId10"/>
    <p:sldId id="277" r:id="rId11"/>
    <p:sldId id="263" r:id="rId12"/>
    <p:sldId id="264" r:id="rId13"/>
    <p:sldId id="276" r:id="rId14"/>
    <p:sldId id="265" r:id="rId15"/>
    <p:sldId id="267" r:id="rId16"/>
    <p:sldId id="268" r:id="rId17"/>
    <p:sldId id="270" r:id="rId18"/>
    <p:sldId id="274" r:id="rId1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86" d="100"/>
          <a:sy n="86" d="100"/>
        </p:scale>
        <p:origin x="90" y="6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546100" y="-4763"/>
            <a:ext cx="5014913" cy="6862763"/>
            <a:chOff x="2928938" y="-4763"/>
            <a:chExt cx="5014912" cy="6862763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>
                <a:gd name="T0" fmla="*/ 0 w 670"/>
                <a:gd name="T1" fmla="*/ 1696 h 1753"/>
                <a:gd name="T2" fmla="*/ 225 w 670"/>
                <a:gd name="T3" fmla="*/ 1753 h 1753"/>
                <a:gd name="T4" fmla="*/ 670 w 670"/>
                <a:gd name="T5" fmla="*/ 0 h 1753"/>
                <a:gd name="T6" fmla="*/ 430 w 670"/>
                <a:gd name="T7" fmla="*/ 0 h 1753"/>
                <a:gd name="T8" fmla="*/ 0 w 670"/>
                <a:gd name="T9" fmla="*/ 1696 h 17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2928938" y="-4763"/>
              <a:ext cx="1035050" cy="2673351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7" name="Freeform 9"/>
            <p:cNvSpPr/>
            <p:nvPr/>
          </p:nvSpPr>
          <p:spPr bwMode="auto">
            <a:xfrm>
              <a:off x="2928938" y="2582863"/>
              <a:ext cx="2693987" cy="4275137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8" name="Freeform 10"/>
            <p:cNvSpPr/>
            <p:nvPr/>
          </p:nvSpPr>
          <p:spPr bwMode="auto">
            <a:xfrm>
              <a:off x="3371851" y="2692400"/>
              <a:ext cx="3332161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9" name="Freeform 11"/>
            <p:cNvSpPr/>
            <p:nvPr/>
          </p:nvSpPr>
          <p:spPr bwMode="auto">
            <a:xfrm>
              <a:off x="3367088" y="2687638"/>
              <a:ext cx="4576762" cy="4170362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0" name="Freeform 12"/>
            <p:cNvSpPr/>
            <p:nvPr/>
          </p:nvSpPr>
          <p:spPr bwMode="auto">
            <a:xfrm>
              <a:off x="2928938" y="2578100"/>
              <a:ext cx="3584574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1390A-DD3B-43BE-BE46-16C83CA8C3AC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3" y="5883275"/>
            <a:ext cx="4324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055918-7BB5-4AEA-B470-4711F62654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148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F2F6E-4BA9-489D-BE55-E11BEAD1028D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0732F-5ABB-493A-819F-935BA50570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725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8E21B-EFDC-48EB-B645-668E92A3B81F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E75DB-C623-415D-BEDF-58F7F9DF7D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253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98613" y="86360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893425" y="281940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03A42-A8D9-422A-BB57-B9018878B348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D2EE708-E2C9-4CDE-AEA4-C68BAF314D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338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8150D-48BE-4129-96A1-8EEF720636BA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6D741-8BC8-499B-A1A6-AA05281DD5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2766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98613" y="86360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893425" y="281940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65E5-F487-4074-853E-FAC67C85E912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4F66FB-151C-4AC3-8755-2A2511FC0B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0790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rtlCol="0">
            <a:norm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B42D0-0339-47E4-BA2B-7ACFC3E1124A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4BBF1-9158-454C-B475-36818B36FE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816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AA65-7F6D-40A4-9A48-BA37B14C50EB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FA034-9389-487D-8E44-03C727D992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2373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449FD-1154-4E23-AD3A-263A15CB0A90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CE4EF-0E2F-453B-BB0A-3E7D3FB83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54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9E913-A5BA-44F5-9F83-CE14F60AD0A8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2163" y="5867400"/>
            <a:ext cx="550862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01979F1-39E9-4CCC-8F21-0F3A64DA91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358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08AE1-A115-4473-8C95-011BC3FAFE15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04090-9CE6-4316-9589-E0BD2267BB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09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33413-AD5B-4FE2-91EE-A7F876A1196A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66716-EC74-4A15-98AA-7144C8F7A8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780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3A39E-FC8F-413D-9CD3-553FAD6F541C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D0F2F-176E-451E-B43B-CD41CCDCB9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975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7AF42-D1E5-49D0-8254-811903C582B9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B340A-C175-413E-84DF-43542D8811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91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1A5C2-2CE9-421F-ADC1-F382F8A00038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33AAB-DAB0-41DB-8E22-DEA2A02A17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64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71BB0-ED9D-41FB-B202-1D9E1A6936E0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F4265-D98A-4F62-BDDD-44FEC56C2E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198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06095-54D5-44B2-8D19-C863A35E1050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2F7D7-FDCD-4ED9-B780-9A536D2F68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63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150813" y="0"/>
            <a:ext cx="2436812" cy="6858000"/>
            <a:chOff x="1320800" y="0"/>
            <a:chExt cx="2436813" cy="6858001"/>
          </a:xfrm>
        </p:grpSpPr>
        <p:sp>
          <p:nvSpPr>
            <p:cNvPr id="1032" name="Freeform 6"/>
            <p:cNvSpPr>
              <a:spLocks/>
            </p:cNvSpPr>
            <p:nvPr/>
          </p:nvSpPr>
          <p:spPr bwMode="auto">
            <a:xfrm>
              <a:off x="1627187" y="0"/>
              <a:ext cx="1122363" cy="5329239"/>
            </a:xfrm>
            <a:custGeom>
              <a:avLst/>
              <a:gdLst>
                <a:gd name="T0" fmla="*/ 0 w 707"/>
                <a:gd name="T1" fmla="*/ 3330 h 3357"/>
                <a:gd name="T2" fmla="*/ 156 w 707"/>
                <a:gd name="T3" fmla="*/ 3357 h 3357"/>
                <a:gd name="T4" fmla="*/ 707 w 707"/>
                <a:gd name="T5" fmla="*/ 0 h 3357"/>
                <a:gd name="T6" fmla="*/ 547 w 707"/>
                <a:gd name="T7" fmla="*/ 0 h 3357"/>
                <a:gd name="T8" fmla="*/ 0 w 707"/>
                <a:gd name="T9" fmla="*/ 3330 h 33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1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1"/>
              <a:ext cx="1228726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7" y="5291139"/>
              <a:ext cx="1495426" cy="1566862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7" y="5286376"/>
              <a:ext cx="2130426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1"/>
              <a:ext cx="1695451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484313" y="685800"/>
            <a:ext cx="100187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84313" y="2667000"/>
            <a:ext cx="10018712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963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CB26EF6D-9233-414B-806B-7E46E243A6EE}" type="datetimeFigureOut">
              <a:rPr lang="en-US"/>
              <a:pPr>
                <a:defRPr/>
              </a:pPr>
              <a:t>11/29/2013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1750" y="5883275"/>
            <a:ext cx="70850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2163" y="5883275"/>
            <a:ext cx="55086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E4D68D02-742B-4085-9A25-55FACE9BF7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9" r:id="rId12"/>
    <p:sldLayoutId id="2147483933" r:id="rId13"/>
    <p:sldLayoutId id="2147483940" r:id="rId14"/>
    <p:sldLayoutId id="2147483934" r:id="rId15"/>
    <p:sldLayoutId id="2147483935" r:id="rId16"/>
    <p:sldLayoutId id="2147483936" r:id="rId17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000" kern="1200">
          <a:ln w="3175" cmpd="sng">
            <a:noFill/>
          </a:ln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orbel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orbel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orbel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orbel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rgbClr val="1287C3"/>
        </a:buClr>
        <a:buSzPct val="14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rgbClr val="1287C3"/>
        </a:buClr>
        <a:buSzPct val="14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rgbClr val="1287C3"/>
        </a:buClr>
        <a:buSzPct val="145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rgbClr val="1287C3"/>
        </a:buClr>
        <a:buSzPct val="14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rgbClr val="1287C3"/>
        </a:buClr>
        <a:buSzPct val="14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/>
          <p:cNvSpPr>
            <a:spLocks noGrp="1"/>
          </p:cNvSpPr>
          <p:nvPr>
            <p:ph type="subTitle" idx="1"/>
          </p:nvPr>
        </p:nvSpPr>
        <p:spPr>
          <a:xfrm>
            <a:off x="4738688" y="2886075"/>
            <a:ext cx="6988175" cy="1389063"/>
          </a:xfrm>
        </p:spPr>
        <p:txBody>
          <a:bodyPr/>
          <a:lstStyle/>
          <a:p>
            <a:pPr eaLnBrk="1" hangingPunct="1"/>
            <a:r>
              <a:rPr lang="en-US" sz="2600" smtClean="0"/>
              <a:t>By Richard A. Posner</a:t>
            </a:r>
          </a:p>
        </p:txBody>
      </p:sp>
      <p:pic>
        <p:nvPicPr>
          <p:cNvPr id="614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800" y="3441700"/>
            <a:ext cx="5356225" cy="535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65"/>
          <a:stretch>
            <a:fillRect/>
          </a:stretch>
        </p:blipFill>
        <p:spPr bwMode="auto">
          <a:xfrm>
            <a:off x="2574925" y="-942975"/>
            <a:ext cx="9250363" cy="383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317" y="733425"/>
            <a:ext cx="9448109" cy="535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43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 txBox="1">
            <a:spLocks/>
          </p:cNvSpPr>
          <p:nvPr/>
        </p:nvSpPr>
        <p:spPr bwMode="auto">
          <a:xfrm>
            <a:off x="1484313" y="685800"/>
            <a:ext cx="1001871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4000"/>
              <a:t>Protecting Expression, Not Ideas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484313" y="1978025"/>
            <a:ext cx="10018712" cy="3813175"/>
          </a:xfrm>
        </p:spPr>
        <p:txBody>
          <a:bodyPr rtlCol="0" anchor="t">
            <a:normAutofit/>
          </a:bodyPr>
          <a:lstStyle/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Idea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concept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generated by basic research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not considered “useful” within patent law</a:t>
            </a:r>
          </a:p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Objection of protecting ideas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difficult to trace an idea into particular process</a:t>
            </a: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patent cannot encourage basic research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marL="457200" lvl="1" indent="0" eaLnBrk="1" fontAlgn="auto" hangingPunct="1">
              <a:buClr>
                <a:schemeClr val="accent1">
                  <a:lumMod val="75000"/>
                </a:schemeClr>
              </a:buClr>
              <a:buFont typeface="Arial"/>
              <a:buNone/>
              <a:defRPr/>
            </a:pPr>
            <a:endParaRPr lang="en-US" dirty="0"/>
          </a:p>
        </p:txBody>
      </p:sp>
      <p:pic>
        <p:nvPicPr>
          <p:cNvPr id="15364" name="Picture 6" descr="http://learnonline.canberra.edu.au/pluginfile.php/245056/mod_book/chapter/457/Images_and_icons/Anonymous_light_bulb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9657" y="1978025"/>
            <a:ext cx="1500391" cy="150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 descr="http://libweb.surrey.ac.uk/library/Skills/Understanding%20copyright/Items/images/02_pic00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810" y="3909527"/>
            <a:ext cx="3165410" cy="2110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 txBox="1">
            <a:spLocks/>
          </p:cNvSpPr>
          <p:nvPr/>
        </p:nvSpPr>
        <p:spPr bwMode="auto">
          <a:xfrm>
            <a:off x="1484313" y="685800"/>
            <a:ext cx="1001871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4000"/>
              <a:t>Alternatives for Covering the Fixed Cost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484313" y="1978025"/>
            <a:ext cx="10018712" cy="3813175"/>
          </a:xfrm>
        </p:spPr>
        <p:txBody>
          <a:bodyPr rtlCol="0" anchor="t">
            <a:normAutofit/>
          </a:bodyPr>
          <a:lstStyle/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Public Financing of Basic Research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protect owner of copyright from over-rewarded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feasible if cost of copying is high</a:t>
            </a:r>
          </a:p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First inventor’s head start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cost of production decreases as experience is gained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permanent cost advantage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marL="457200" lvl="1" indent="0" eaLnBrk="1" fontAlgn="auto" hangingPunct="1">
              <a:buClr>
                <a:schemeClr val="accent1">
                  <a:lumMod val="75000"/>
                </a:schemeClr>
              </a:buClr>
              <a:buFont typeface="Arial"/>
              <a:buNone/>
              <a:defRPr/>
            </a:pPr>
            <a:endParaRPr lang="en-US" dirty="0"/>
          </a:p>
        </p:txBody>
      </p:sp>
      <p:pic>
        <p:nvPicPr>
          <p:cNvPr id="16390" name="Picture 6" descr="http://cdn2.business2community.com/wp-content/uploads/2012/07/customer-experience-service-standou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25"/>
          <a:stretch/>
        </p:blipFill>
        <p:spPr bwMode="auto">
          <a:xfrm flipH="1">
            <a:off x="7985637" y="4516244"/>
            <a:ext cx="3317147" cy="2134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://1.bp.blogspot.com/-TSYLzn9c4JA/Uaegk1JqajI/AAAAAAAAA4w/z809vg0p9ck/s1600/Stop+Think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5814" y="1808123"/>
            <a:ext cx="2241396" cy="2241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 txBox="1">
            <a:spLocks/>
          </p:cNvSpPr>
          <p:nvPr/>
        </p:nvSpPr>
        <p:spPr bwMode="auto">
          <a:xfrm>
            <a:off x="1484313" y="685800"/>
            <a:ext cx="1001871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4000"/>
              <a:t>Alternatives for Covering the Fixed Cost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484313" y="1978025"/>
            <a:ext cx="10018712" cy="3813175"/>
          </a:xfrm>
        </p:spPr>
        <p:txBody>
          <a:bodyPr rtlCol="0" anchor="t">
            <a:normAutofit/>
          </a:bodyPr>
          <a:lstStyle/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High cost of copying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copied works are poor substitute</a:t>
            </a:r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high quality-adjusted cost of copies</a:t>
            </a:r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e.g. painting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trade secret</a:t>
            </a: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marL="457200" lvl="1" indent="0" eaLnBrk="1" fontAlgn="auto" hangingPunct="1">
              <a:buClr>
                <a:schemeClr val="accent1">
                  <a:lumMod val="75000"/>
                </a:schemeClr>
              </a:buClr>
              <a:buFont typeface="Arial"/>
              <a:buNone/>
              <a:defRPr/>
            </a:pPr>
            <a:endParaRPr lang="en-US" dirty="0"/>
          </a:p>
        </p:txBody>
      </p:sp>
      <p:pic>
        <p:nvPicPr>
          <p:cNvPr id="59394" name="Picture 2" descr="http://i.dailymail.co.uk/i/pix/2012/09/27/article-0-153B592C000005DC-998_634x7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042" y="2089992"/>
            <a:ext cx="3168483" cy="381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6" name="Picture 4" descr="http://php.scripts.psu.edu/users/j/a/jah5420/Misc/SolidWorks/eDrawings/lang/english/confidenti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460" y="4748377"/>
            <a:ext cx="3762083" cy="615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88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 txBox="1">
            <a:spLocks/>
          </p:cNvSpPr>
          <p:nvPr/>
        </p:nvSpPr>
        <p:spPr bwMode="auto">
          <a:xfrm>
            <a:off x="1484313" y="685800"/>
            <a:ext cx="1001871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4000"/>
              <a:t>Alternatives for Covering the Fixed Cost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484313" y="1978025"/>
            <a:ext cx="10018712" cy="3813175"/>
          </a:xfrm>
        </p:spPr>
        <p:txBody>
          <a:bodyPr rtlCol="0" anchor="t">
            <a:normAutofit/>
          </a:bodyPr>
          <a:lstStyle/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Trademark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designate brand </a:t>
            </a: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if </a:t>
            </a:r>
            <a:r>
              <a:rPr lang="en-US" dirty="0"/>
              <a:t>they designate product rather than brand</a:t>
            </a:r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become generic</a:t>
            </a:r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lose protection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reduce </a:t>
            </a:r>
            <a:r>
              <a:rPr lang="en-US" dirty="0" smtClean="0"/>
              <a:t>consumer’s search </a:t>
            </a:r>
            <a:r>
              <a:rPr lang="en-US" dirty="0"/>
              <a:t>costs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Full Price = Nominal Price + Consumer’s Search Cost</a:t>
            </a:r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Price of branded goods does not need to be higher than that of non-branded goods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marL="457200" lvl="1" indent="0" eaLnBrk="1" fontAlgn="auto" hangingPunct="1">
              <a:buClr>
                <a:schemeClr val="accent1">
                  <a:lumMod val="75000"/>
                </a:schemeClr>
              </a:buClr>
              <a:buFont typeface="Arial"/>
              <a:buNone/>
              <a:defRPr/>
            </a:pPr>
            <a:endParaRPr lang="en-US" dirty="0"/>
          </a:p>
        </p:txBody>
      </p:sp>
      <p:pic>
        <p:nvPicPr>
          <p:cNvPr id="17412" name="Picture 5" descr="http://www.trichamp.com/images/clietli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763" y="1808163"/>
            <a:ext cx="2682875" cy="292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 txBox="1">
            <a:spLocks/>
          </p:cNvSpPr>
          <p:nvPr/>
        </p:nvSpPr>
        <p:spPr bwMode="auto">
          <a:xfrm>
            <a:off x="1484313" y="685800"/>
            <a:ext cx="1001871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4000"/>
              <a:t>Derivative Works and Improvement Patents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484313" y="1978025"/>
            <a:ext cx="10018712" cy="4506751"/>
          </a:xfrm>
        </p:spPr>
        <p:txBody>
          <a:bodyPr rtlCol="0" anchor="t">
            <a:normAutofit lnSpcReduction="10000"/>
          </a:bodyPr>
          <a:lstStyle/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Derivative work	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translated or adapted </a:t>
            </a:r>
            <a:r>
              <a:rPr lang="en-US" dirty="0"/>
              <a:t>version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cannot be </a:t>
            </a:r>
            <a:r>
              <a:rPr lang="en-US" dirty="0" smtClean="0"/>
              <a:t>copyrighted</a:t>
            </a:r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without the authorization from the owner</a:t>
            </a: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can be copyrighted </a:t>
            </a:r>
            <a:endParaRPr lang="en-US" dirty="0" smtClean="0"/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if </a:t>
            </a:r>
            <a:r>
              <a:rPr lang="en-US" dirty="0"/>
              <a:t>it is significantly different from original one</a:t>
            </a:r>
          </a:p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Improvement Patents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can patent the improved version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cannot sell without license from original </a:t>
            </a:r>
            <a:r>
              <a:rPr lang="en-US" dirty="0" err="1" smtClean="0"/>
              <a:t>parentee</a:t>
            </a: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e</a:t>
            </a:r>
            <a:r>
              <a:rPr lang="en-US" dirty="0" smtClean="0"/>
              <a:t>.g. technology improvement (continuously) </a:t>
            </a: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marL="457200" lvl="1" indent="0" eaLnBrk="1" fontAlgn="auto" hangingPunct="1">
              <a:buClr>
                <a:schemeClr val="accent1">
                  <a:lumMod val="75000"/>
                </a:schemeClr>
              </a:buClr>
              <a:buFont typeface="Arial"/>
              <a:buNone/>
              <a:defRPr/>
            </a:pPr>
            <a:endParaRPr lang="en-US" dirty="0"/>
          </a:p>
        </p:txBody>
      </p:sp>
      <p:pic>
        <p:nvPicPr>
          <p:cNvPr id="18438" name="Picture 6" descr="http://mattandjojang.files.wordpress.com/2011/09/harry-pott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4" r="16998"/>
          <a:stretch/>
        </p:blipFill>
        <p:spPr bwMode="auto">
          <a:xfrm>
            <a:off x="7501819" y="1978025"/>
            <a:ext cx="1791476" cy="271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2" name="Picture 10" descr="http://ia.media-imdb.com/images/M/MV5BMTYwNTM5NDkzNV5BMl5BanBnXkFtZTYwODQ4MzY5._V1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0024" y="1978025"/>
            <a:ext cx="1972700" cy="271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 txBox="1">
            <a:spLocks/>
          </p:cNvSpPr>
          <p:nvPr/>
        </p:nvSpPr>
        <p:spPr bwMode="auto">
          <a:xfrm>
            <a:off x="1484313" y="685800"/>
            <a:ext cx="1001871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4000"/>
              <a:t>Derivative Works and Improvement Patents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484313" y="1978025"/>
            <a:ext cx="10018712" cy="3813175"/>
          </a:xfrm>
        </p:spPr>
        <p:txBody>
          <a:bodyPr rtlCol="0" anchor="t">
            <a:normAutofit/>
          </a:bodyPr>
          <a:lstStyle/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Independent Discovery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infringe patent</a:t>
            </a:r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The inventor </a:t>
            </a:r>
            <a:r>
              <a:rPr lang="en-US" dirty="0" smtClean="0"/>
              <a:t>who </a:t>
            </a:r>
            <a:r>
              <a:rPr lang="en-US" dirty="0"/>
              <a:t>creates unknowingly the patented invention is infringer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not infringe </a:t>
            </a:r>
            <a:r>
              <a:rPr lang="en-US" dirty="0" smtClean="0"/>
              <a:t>copyright</a:t>
            </a:r>
            <a:endParaRPr lang="en-US" dirty="0"/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The writer who wrote a poem unknowingly that is close to earlier poem is </a:t>
            </a:r>
            <a:r>
              <a:rPr lang="en-US" b="1" u="sng" dirty="0" smtClean="0"/>
              <a:t>no</a:t>
            </a:r>
            <a:r>
              <a:rPr lang="en-US" dirty="0" smtClean="0"/>
              <a:t> infringer</a:t>
            </a: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marL="457200" lvl="1" indent="0" eaLnBrk="1" fontAlgn="auto" hangingPunct="1">
              <a:buClr>
                <a:schemeClr val="accent1">
                  <a:lumMod val="75000"/>
                </a:schemeClr>
              </a:buClr>
              <a:buFont typeface="Arial"/>
              <a:buNone/>
              <a:defRPr/>
            </a:pPr>
            <a:endParaRPr lang="en-US" dirty="0"/>
          </a:p>
        </p:txBody>
      </p:sp>
      <p:pic>
        <p:nvPicPr>
          <p:cNvPr id="20484" name="Picture 5" descr="http://www.arellia.com/wp-content/uploads/2013/05/bigstock-Discovery-394041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663" y="4583151"/>
            <a:ext cx="2690813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 descr="http://blogs.scientificamerican.com/media/inline/blog/Image/Microsoft-Word-infringemen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299" y="4583151"/>
            <a:ext cx="2154504" cy="176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eaLnBrk="1" hangingPunct="1"/>
            <a:r>
              <a:rPr lang="en-US" dirty="0" smtClean="0"/>
              <a:t>Lower cost of copying</a:t>
            </a:r>
          </a:p>
          <a:p>
            <a:pPr lvl="1" eaLnBrk="1" hangingPunct="1"/>
            <a:r>
              <a:rPr lang="en-US" dirty="0" smtClean="0"/>
              <a:t>computer file sharing of copyrighted music</a:t>
            </a:r>
          </a:p>
          <a:p>
            <a:pPr eaLnBrk="1" hangingPunct="1"/>
            <a:r>
              <a:rPr lang="en-US" dirty="0" smtClean="0"/>
              <a:t>Higher social value of a work</a:t>
            </a:r>
          </a:p>
          <a:p>
            <a:pPr lvl="1" eaLnBrk="1" hangingPunct="1"/>
            <a:r>
              <a:rPr lang="en-US" dirty="0" smtClean="0"/>
              <a:t>growing wealth of consumers worldwide</a:t>
            </a:r>
          </a:p>
          <a:p>
            <a:pPr lvl="1" eaLnBrk="1" hangingPunct="1"/>
            <a:r>
              <a:rPr lang="en-US" dirty="0" smtClean="0"/>
              <a:t>lower cost of disseminating</a:t>
            </a:r>
            <a:endParaRPr lang="en-US" dirty="0" smtClean="0"/>
          </a:p>
          <a:p>
            <a:pPr eaLnBrk="1" hangingPunct="1"/>
            <a:r>
              <a:rPr lang="en-US" dirty="0" smtClean="0"/>
              <a:t>Technology</a:t>
            </a:r>
          </a:p>
          <a:p>
            <a:pPr lvl="1" eaLnBrk="1" hangingPunct="1"/>
            <a:r>
              <a:rPr lang="en-US" dirty="0" smtClean="0"/>
              <a:t>facilitate </a:t>
            </a:r>
            <a:r>
              <a:rPr lang="en-US" dirty="0" smtClean="0"/>
              <a:t>the access of intellectual property </a:t>
            </a:r>
          </a:p>
        </p:txBody>
      </p:sp>
      <p:sp>
        <p:nvSpPr>
          <p:cNvPr id="21507" name="Title 1"/>
          <p:cNvSpPr txBox="1">
            <a:spLocks/>
          </p:cNvSpPr>
          <p:nvPr/>
        </p:nvSpPr>
        <p:spPr bwMode="auto">
          <a:xfrm>
            <a:off x="1484313" y="685800"/>
            <a:ext cx="10018712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4000"/>
              <a:t>The Ongoing Expansion of </a:t>
            </a:r>
            <a:br>
              <a:rPr lang="en-US" sz="4000"/>
            </a:br>
            <a:r>
              <a:rPr lang="en-US" sz="4000"/>
              <a:t>Intellectual Property Rights</a:t>
            </a:r>
          </a:p>
        </p:txBody>
      </p:sp>
      <p:pic>
        <p:nvPicPr>
          <p:cNvPr id="21509" name="Picture 5" descr="http://lifewouldbflat.files.wordpress.com/2012/10/music-pirac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32" b="24293"/>
          <a:stretch/>
        </p:blipFill>
        <p:spPr bwMode="auto">
          <a:xfrm>
            <a:off x="7832454" y="2667000"/>
            <a:ext cx="3405518" cy="129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http://us.cdn4.123rf.com/168nwm/kobyakov/kobyakov0909/kobyakov090900039/5569178-increasing-piles-of-golden-coins-growing-wealth-concept-isolated-over-whi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4191" y="4557133"/>
            <a:ext cx="1600200" cy="98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238" y="2070100"/>
            <a:ext cx="7210425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825500"/>
          </a:xfrm>
        </p:spPr>
        <p:txBody>
          <a:bodyPr/>
          <a:lstStyle/>
          <a:p>
            <a:pPr eaLnBrk="1" hangingPunct="1"/>
            <a:r>
              <a:rPr lang="en-US" smtClean="0">
                <a:ln>
                  <a:noFill/>
                </a:ln>
              </a:rPr>
              <a:t>What is Patent ?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484313" y="1697038"/>
            <a:ext cx="10018712" cy="3124200"/>
          </a:xfrm>
        </p:spPr>
        <p:txBody>
          <a:bodyPr anchor="t"/>
          <a:lstStyle/>
          <a:p>
            <a:pPr eaLnBrk="1" hangingPunct="1"/>
            <a:r>
              <a:rPr lang="en-US" smtClean="0"/>
              <a:t>represent a right to exclude others from making, using or selling invention</a:t>
            </a:r>
          </a:p>
          <a:p>
            <a:pPr eaLnBrk="1" hangingPunct="1"/>
            <a:r>
              <a:rPr lang="en-US" smtClean="0"/>
              <a:t>invention</a:t>
            </a:r>
          </a:p>
          <a:p>
            <a:pPr eaLnBrk="1" hangingPunct="1"/>
            <a:r>
              <a:rPr lang="en-US" smtClean="0"/>
              <a:t>disclosure of secrecy</a:t>
            </a:r>
          </a:p>
          <a:p>
            <a:pPr lvl="1" eaLnBrk="1" hangingPunct="1"/>
            <a:r>
              <a:rPr lang="en-US" smtClean="0"/>
              <a:t>go public</a:t>
            </a:r>
          </a:p>
          <a:p>
            <a:pPr lvl="1" eaLnBrk="1" hangingPunct="1"/>
            <a:r>
              <a:rPr lang="en-US" smtClean="0"/>
              <a:t>reduce the power of patentee</a:t>
            </a:r>
          </a:p>
          <a:p>
            <a:pPr lvl="1" eaLnBrk="1" hangingPunct="1"/>
            <a:r>
              <a:rPr lang="en-US" smtClean="0"/>
              <a:t>reduce the cost of competitor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pic>
        <p:nvPicPr>
          <p:cNvPr id="717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3165475"/>
            <a:ext cx="8067675" cy="504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2" descr="http://techzulu.com/wp-content/uploads/2013/11/iPhone_patent_schematic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3" y="2536825"/>
            <a:ext cx="19272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2" descr="http://totallyabsurd.com/paddlewheel_plane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4888" y="2524125"/>
            <a:ext cx="290353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825500"/>
          </a:xfrm>
        </p:spPr>
        <p:txBody>
          <a:bodyPr/>
          <a:lstStyle/>
          <a:p>
            <a:pPr eaLnBrk="1" hangingPunct="1"/>
            <a:r>
              <a:rPr lang="en-US" smtClean="0">
                <a:ln>
                  <a:noFill/>
                </a:ln>
              </a:rPr>
              <a:t>What is Copyright ?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484313" y="1697038"/>
            <a:ext cx="10431462" cy="3124200"/>
          </a:xfrm>
        </p:spPr>
        <p:txBody>
          <a:bodyPr anchor="t"/>
          <a:lstStyle/>
          <a:p>
            <a:pPr eaLnBrk="1" hangingPunct="1"/>
            <a:r>
              <a:rPr lang="en-US" dirty="0" smtClean="0"/>
              <a:t>give exclusive rights to copy, distribute, perform, display and make derivative</a:t>
            </a:r>
          </a:p>
          <a:p>
            <a:pPr eaLnBrk="1" hangingPunct="1"/>
            <a:r>
              <a:rPr lang="en-US" dirty="0" smtClean="0"/>
              <a:t>expressive work</a:t>
            </a:r>
          </a:p>
          <a:p>
            <a:pPr lvl="1" eaLnBrk="1" hangingPunct="1"/>
            <a:r>
              <a:rPr lang="en-US" dirty="0" smtClean="0"/>
              <a:t>e.g. literary, dramatic, musical and artistic works</a:t>
            </a:r>
          </a:p>
          <a:p>
            <a:pPr eaLnBrk="1" hangingPunct="1"/>
            <a:r>
              <a:rPr lang="en-US" dirty="0" smtClean="0"/>
              <a:t>do </a:t>
            </a:r>
            <a:r>
              <a:rPr lang="en-US" b="1" u="sng" dirty="0" smtClean="0"/>
              <a:t>not</a:t>
            </a:r>
            <a:r>
              <a:rPr lang="en-US" dirty="0" smtClean="0"/>
              <a:t> cover “idea, process or discovery”</a:t>
            </a:r>
            <a:endParaRPr lang="en-US" u="sng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pic>
        <p:nvPicPr>
          <p:cNvPr id="8196" name="Picture 2" descr="http://www.sxc.hu/assets/183016/1830159745/music-sheet-929724-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25" y="4092575"/>
            <a:ext cx="28575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4" descr="http://garypalamara.com/images/Gallery_Index/Copyright_Certifica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3" y="4094163"/>
            <a:ext cx="4519612" cy="214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 txBox="1">
            <a:spLocks/>
          </p:cNvSpPr>
          <p:nvPr/>
        </p:nvSpPr>
        <p:spPr bwMode="auto">
          <a:xfrm>
            <a:off x="1484313" y="685800"/>
            <a:ext cx="1001871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4000"/>
              <a:t>The Optimal Term</a:t>
            </a:r>
          </a:p>
        </p:txBody>
      </p:sp>
      <p:pic>
        <p:nvPicPr>
          <p:cNvPr id="9219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8" y="1992313"/>
            <a:ext cx="42672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113" y="4799013"/>
            <a:ext cx="34290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363" y="3308350"/>
            <a:ext cx="18161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5994400"/>
            <a:ext cx="1782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600" y="3051175"/>
            <a:ext cx="35242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3" y="1978025"/>
            <a:ext cx="10018712" cy="3813175"/>
          </a:xfrm>
        </p:spPr>
        <p:txBody>
          <a:bodyPr rtlCol="0" anchor="t">
            <a:normAutofit/>
          </a:bodyPr>
          <a:lstStyle/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Marginal-cost pricing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maximize access to the property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prevent inefficient entrants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eliminate incentive to produce inventions</a:t>
            </a:r>
          </a:p>
          <a:p>
            <a:pPr marL="457200" lvl="1" indent="0" eaLnBrk="1" fontAlgn="auto" hangingPunct="1">
              <a:buClr>
                <a:schemeClr val="accent1">
                  <a:lumMod val="75000"/>
                </a:schemeClr>
              </a:buClr>
              <a:buFont typeface="Arial"/>
              <a:buNone/>
              <a:defRPr/>
            </a:pPr>
            <a:endParaRPr lang="en-US" dirty="0" smtClean="0"/>
          </a:p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Over marginal-cost pricing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recoup fixed cost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purchaser turns to substitutes</a:t>
            </a:r>
            <a:endParaRPr lang="en-US" dirty="0"/>
          </a:p>
        </p:txBody>
      </p:sp>
      <p:sp>
        <p:nvSpPr>
          <p:cNvPr id="10243" name="Title 1"/>
          <p:cNvSpPr txBox="1">
            <a:spLocks/>
          </p:cNvSpPr>
          <p:nvPr/>
        </p:nvSpPr>
        <p:spPr bwMode="auto">
          <a:xfrm>
            <a:off x="1484313" y="685800"/>
            <a:ext cx="1001871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4000"/>
              <a:t>The Optimal Term</a:t>
            </a:r>
          </a:p>
        </p:txBody>
      </p:sp>
      <p:pic>
        <p:nvPicPr>
          <p:cNvPr id="1024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089" y="4619780"/>
            <a:ext cx="1895475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379" y="1809905"/>
            <a:ext cx="234315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1484313" y="1978025"/>
            <a:ext cx="10018712" cy="3813175"/>
          </a:xfrm>
        </p:spPr>
        <p:txBody>
          <a:bodyPr anchor="t"/>
          <a:lstStyle/>
          <a:p>
            <a:pPr eaLnBrk="1" hangingPunct="1"/>
            <a:r>
              <a:rPr lang="en-US" smtClean="0"/>
              <a:t>Financial reward</a:t>
            </a:r>
          </a:p>
          <a:p>
            <a:pPr lvl="1" eaLnBrk="1" hangingPunct="1"/>
            <a:r>
              <a:rPr lang="en-US" smtClean="0"/>
              <a:t>provide both access and incentive</a:t>
            </a:r>
          </a:p>
          <a:p>
            <a:pPr lvl="1" eaLnBrk="1" hangingPunct="1"/>
            <a:r>
              <a:rPr lang="en-US" smtClean="0"/>
              <a:t>no right to exclude others</a:t>
            </a:r>
          </a:p>
          <a:p>
            <a:pPr lvl="1" eaLnBrk="1" hangingPunct="1"/>
            <a:r>
              <a:rPr lang="en-US" smtClean="0"/>
              <a:t>price at marginal cost</a:t>
            </a:r>
          </a:p>
          <a:p>
            <a:pPr lvl="1" eaLnBrk="1" hangingPunct="1"/>
            <a:endParaRPr lang="en-US" smtClean="0"/>
          </a:p>
          <a:p>
            <a:pPr eaLnBrk="1" hangingPunct="1"/>
            <a:r>
              <a:rPr lang="en-US" smtClean="0"/>
              <a:t>Limited property-right</a:t>
            </a:r>
          </a:p>
          <a:p>
            <a:pPr lvl="1" eaLnBrk="1" hangingPunct="1"/>
            <a:r>
              <a:rPr lang="en-US" smtClean="0"/>
              <a:t>right to exclude others</a:t>
            </a:r>
          </a:p>
        </p:txBody>
      </p:sp>
      <p:sp>
        <p:nvSpPr>
          <p:cNvPr id="11267" name="Title 1"/>
          <p:cNvSpPr txBox="1">
            <a:spLocks/>
          </p:cNvSpPr>
          <p:nvPr/>
        </p:nvSpPr>
        <p:spPr bwMode="auto">
          <a:xfrm>
            <a:off x="1484313" y="685800"/>
            <a:ext cx="1001871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4000"/>
              <a:t>The Optimal Term (Alternatives)</a:t>
            </a:r>
          </a:p>
        </p:txBody>
      </p:sp>
      <p:pic>
        <p:nvPicPr>
          <p:cNvPr id="11268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450" y="2174875"/>
            <a:ext cx="2235200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75" y="4376738"/>
            <a:ext cx="2155825" cy="215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4532313"/>
            <a:ext cx="1862137" cy="184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3" y="1978025"/>
            <a:ext cx="10018712" cy="4236163"/>
          </a:xfrm>
        </p:spPr>
        <p:txBody>
          <a:bodyPr rtlCol="0" anchor="t">
            <a:normAutofit lnSpcReduction="10000"/>
          </a:bodyPr>
          <a:lstStyle/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Duration of the Property Right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protect the copyright’s owner from being over-rewarded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optimal length of the copyright term</a:t>
            </a:r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expected </a:t>
            </a:r>
            <a:r>
              <a:rPr lang="en-US" dirty="0"/>
              <a:t>ratio of the copyright work's total revenue to total </a:t>
            </a:r>
            <a:r>
              <a:rPr lang="en-US" dirty="0" smtClean="0"/>
              <a:t>cost is </a:t>
            </a:r>
            <a:endParaRPr lang="en-US" sz="500" dirty="0" smtClean="0"/>
          </a:p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Intellectual </a:t>
            </a:r>
            <a:r>
              <a:rPr lang="en-US" dirty="0" smtClean="0"/>
              <a:t>Property</a:t>
            </a:r>
            <a:endParaRPr lang="en-US" dirty="0"/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limited </a:t>
            </a:r>
            <a:r>
              <a:rPr lang="en-US" dirty="0" smtClean="0"/>
              <a:t>duration</a:t>
            </a:r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can be used simultaneously</a:t>
            </a:r>
            <a:endParaRPr lang="en-US" dirty="0"/>
          </a:p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Physical Property</a:t>
            </a:r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perpetual</a:t>
            </a:r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cannot be use simultaneously</a:t>
            </a: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marL="457200" lvl="1" indent="0" eaLnBrk="1" fontAlgn="auto" hangingPunct="1">
              <a:buClr>
                <a:schemeClr val="accent1">
                  <a:lumMod val="75000"/>
                </a:schemeClr>
              </a:buClr>
              <a:buFont typeface="Arial"/>
              <a:buNone/>
              <a:defRPr/>
            </a:pPr>
            <a:endParaRPr lang="en-US" dirty="0"/>
          </a:p>
        </p:txBody>
      </p:sp>
      <p:sp>
        <p:nvSpPr>
          <p:cNvPr id="12291" name="Title 1"/>
          <p:cNvSpPr txBox="1">
            <a:spLocks/>
          </p:cNvSpPr>
          <p:nvPr/>
        </p:nvSpPr>
        <p:spPr bwMode="auto">
          <a:xfrm>
            <a:off x="1484313" y="685800"/>
            <a:ext cx="1001871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4000"/>
              <a:t>The Optimal Term</a:t>
            </a:r>
          </a:p>
        </p:txBody>
      </p:sp>
      <p:pic>
        <p:nvPicPr>
          <p:cNvPr id="12292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1636" y="3245595"/>
            <a:ext cx="252412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http://www.clker.com/cliparts/w/p/1/l/n/u/timer-black-and-white-h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669" y="4205878"/>
            <a:ext cx="1122614" cy="1864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453" y="4229921"/>
            <a:ext cx="3146572" cy="181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3" y="1978025"/>
            <a:ext cx="10018712" cy="4008438"/>
          </a:xfrm>
        </p:spPr>
        <p:txBody>
          <a:bodyPr rtlCol="0" anchor="t">
            <a:normAutofit fontScale="92500" lnSpcReduction="10000"/>
          </a:bodyPr>
          <a:lstStyle/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Long copyright term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reduce congestion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encourage socially valuable maintenance expenditures</a:t>
            </a:r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cost of creating</a:t>
            </a:r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cost of disseminating</a:t>
            </a:r>
          </a:p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Expiration</a:t>
            </a:r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become public domain</a:t>
            </a:r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free access</a:t>
            </a:r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provide </a:t>
            </a:r>
            <a:r>
              <a:rPr lang="en-US" dirty="0" smtClean="0"/>
              <a:t>input</a:t>
            </a:r>
          </a:p>
          <a:p>
            <a:pPr lvl="2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reduce transaction cost</a:t>
            </a:r>
            <a:endParaRPr lang="en-US" dirty="0"/>
          </a:p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</p:txBody>
      </p:sp>
      <p:sp>
        <p:nvSpPr>
          <p:cNvPr id="13315" name="Title 1"/>
          <p:cNvSpPr txBox="1">
            <a:spLocks/>
          </p:cNvSpPr>
          <p:nvPr/>
        </p:nvSpPr>
        <p:spPr bwMode="auto">
          <a:xfrm>
            <a:off x="1484313" y="685800"/>
            <a:ext cx="1001871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4000"/>
              <a:t>The Optimal Term</a:t>
            </a:r>
          </a:p>
        </p:txBody>
      </p:sp>
      <p:pic>
        <p:nvPicPr>
          <p:cNvPr id="1331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95968">
            <a:off x="8891588" y="5075238"/>
            <a:ext cx="2532062" cy="20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613" y="4244975"/>
            <a:ext cx="3624262" cy="17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ile:Fair use logo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3941" y="1897807"/>
            <a:ext cx="1876425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itle 1"/>
          <p:cNvSpPr txBox="1">
            <a:spLocks/>
          </p:cNvSpPr>
          <p:nvPr/>
        </p:nvSpPr>
        <p:spPr bwMode="auto">
          <a:xfrm>
            <a:off x="1484313" y="685800"/>
            <a:ext cx="1001871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4000" dirty="0"/>
              <a:t>Fair </a:t>
            </a:r>
            <a:r>
              <a:rPr lang="en-US" sz="4000" dirty="0" smtClean="0"/>
              <a:t>Use Doctrine</a:t>
            </a:r>
            <a:endParaRPr lang="en-US" sz="4000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484313" y="1978025"/>
            <a:ext cx="9204325" cy="3813175"/>
          </a:xfrm>
        </p:spPr>
        <p:txBody>
          <a:bodyPr rtlCol="0" anchor="t">
            <a:normAutofit/>
          </a:bodyPr>
          <a:lstStyle/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limited use of copyrighted work</a:t>
            </a:r>
          </a:p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/>
              <a:t>without </a:t>
            </a:r>
            <a:r>
              <a:rPr lang="en-US" dirty="0" smtClean="0"/>
              <a:t>authorization</a:t>
            </a:r>
          </a:p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can be advertising tools</a:t>
            </a:r>
            <a:endParaRPr lang="en-US" dirty="0"/>
          </a:p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r>
              <a:rPr lang="en-US" dirty="0" smtClean="0"/>
              <a:t>e.g</a:t>
            </a:r>
            <a:r>
              <a:rPr lang="en-US" dirty="0"/>
              <a:t>. parodist, criticism, news </a:t>
            </a:r>
            <a:r>
              <a:rPr lang="en-US" dirty="0" smtClean="0"/>
              <a:t>reporting, research,					 search engines and quoting</a:t>
            </a:r>
          </a:p>
          <a:p>
            <a:pPr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/>
          </a:p>
          <a:p>
            <a:pPr lvl="1" eaLnBrk="1" fontAlgn="auto" hangingPunct="1">
              <a:buClr>
                <a:schemeClr val="accent1">
                  <a:lumMod val="75000"/>
                </a:schemeClr>
              </a:buClr>
              <a:buFont typeface="Arial"/>
              <a:buChar char="•"/>
              <a:defRPr/>
            </a:pPr>
            <a:endParaRPr lang="en-US" dirty="0" smtClean="0"/>
          </a:p>
          <a:p>
            <a:pPr marL="457200" lvl="1" indent="0" eaLnBrk="1" fontAlgn="auto" hangingPunct="1">
              <a:buClr>
                <a:schemeClr val="accent1">
                  <a:lumMod val="75000"/>
                </a:schemeClr>
              </a:buClr>
              <a:buFont typeface="Arial"/>
              <a:buNone/>
              <a:defRPr/>
            </a:pP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977" y="4366014"/>
            <a:ext cx="4757661" cy="2106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TC103457496[[fn=Parallax]]</Template>
  <TotalTime>662</TotalTime>
  <Words>469</Words>
  <Application>Microsoft Office PowerPoint</Application>
  <PresentationFormat>Widescreen</PresentationFormat>
  <Paragraphs>305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Corbel</vt:lpstr>
      <vt:lpstr>Arial</vt:lpstr>
      <vt:lpstr>Calibri</vt:lpstr>
      <vt:lpstr>Parallax</vt:lpstr>
      <vt:lpstr>PowerPoint Presentation</vt:lpstr>
      <vt:lpstr>What is Patent ?</vt:lpstr>
      <vt:lpstr>What is Copyright 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VIEW</dc:creator>
  <cp:lastModifiedBy>VIEW</cp:lastModifiedBy>
  <cp:revision>80</cp:revision>
  <dcterms:created xsi:type="dcterms:W3CDTF">2013-11-21T08:17:01Z</dcterms:created>
  <dcterms:modified xsi:type="dcterms:W3CDTF">2013-11-28T20:19:35Z</dcterms:modified>
</cp:coreProperties>
</file>