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5"/>
  </p:notesMasterIdLst>
  <p:handoutMasterIdLst>
    <p:handoutMasterId r:id="rId46"/>
  </p:handout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75" autoAdjust="0"/>
    <p:restoredTop sz="52278" autoAdjust="0"/>
  </p:normalViewPr>
  <p:slideViewPr>
    <p:cSldViewPr snapToGrid="0" snapToObjects="1">
      <p:cViewPr varScale="1">
        <p:scale>
          <a:sx n="101" d="100"/>
          <a:sy n="101" d="100"/>
        </p:scale>
        <p:origin x="-102" y="-27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10D2DB-00AF-4664-BB69-7CB5F5A15FFC}" type="doc">
      <dgm:prSet loTypeId="urn:microsoft.com/office/officeart/2005/8/layout/venn1" loCatId="relationship" qsTypeId="urn:microsoft.com/office/officeart/2005/8/quickstyle/simple1" qsCatId="simple" csTypeId="urn:microsoft.com/office/officeart/2005/8/colors/accent1_2" csCatId="accent1" phldr="1"/>
      <dgm:spPr/>
    </dgm:pt>
    <dgm:pt modelId="{133142BD-A01F-4CE4-B72D-1CF6A32206B5}">
      <dgm:prSet phldrT="[Text]"/>
      <dgm:spPr/>
      <dgm:t>
        <a:bodyPr/>
        <a:lstStyle/>
        <a:p>
          <a:r>
            <a:rPr lang="en-US" b="1" dirty="0" smtClean="0">
              <a:solidFill>
                <a:srgbClr val="000000"/>
              </a:solidFill>
            </a:rPr>
            <a:t>Increased Connectivity</a:t>
          </a:r>
          <a:endParaRPr lang="en-US" b="1" dirty="0">
            <a:solidFill>
              <a:srgbClr val="000000"/>
            </a:solidFill>
          </a:endParaRPr>
        </a:p>
      </dgm:t>
    </dgm:pt>
    <dgm:pt modelId="{30B66CC2-450D-48B6-894E-A34F13EE524C}" type="parTrans" cxnId="{62F9BB10-570C-49C1-9B02-2B800375704D}">
      <dgm:prSet/>
      <dgm:spPr/>
      <dgm:t>
        <a:bodyPr/>
        <a:lstStyle/>
        <a:p>
          <a:endParaRPr lang="en-US"/>
        </a:p>
      </dgm:t>
    </dgm:pt>
    <dgm:pt modelId="{9D64752A-02B5-4448-AC31-38608954E1F8}" type="sibTrans" cxnId="{62F9BB10-570C-49C1-9B02-2B800375704D}">
      <dgm:prSet/>
      <dgm:spPr/>
      <dgm:t>
        <a:bodyPr/>
        <a:lstStyle/>
        <a:p>
          <a:endParaRPr lang="en-US"/>
        </a:p>
      </dgm:t>
    </dgm:pt>
    <dgm:pt modelId="{FFB227F0-002E-4589-8B62-6090CD0F98B9}">
      <dgm:prSet phldrT="[Text]"/>
      <dgm:spPr/>
      <dgm:t>
        <a:bodyPr/>
        <a:lstStyle/>
        <a:p>
          <a:r>
            <a:rPr lang="en-US" b="1" dirty="0" smtClean="0">
              <a:solidFill>
                <a:srgbClr val="000000"/>
              </a:solidFill>
            </a:rPr>
            <a:t>Greater Sense of Community</a:t>
          </a:r>
          <a:endParaRPr lang="en-US" b="1" dirty="0">
            <a:solidFill>
              <a:srgbClr val="000000"/>
            </a:solidFill>
          </a:endParaRPr>
        </a:p>
      </dgm:t>
    </dgm:pt>
    <dgm:pt modelId="{8D6F27B6-A742-409C-A7F2-89F51238FF68}" type="parTrans" cxnId="{15C8460B-5F41-426B-A051-66409CED63B4}">
      <dgm:prSet/>
      <dgm:spPr/>
      <dgm:t>
        <a:bodyPr/>
        <a:lstStyle/>
        <a:p>
          <a:endParaRPr lang="en-US"/>
        </a:p>
      </dgm:t>
    </dgm:pt>
    <dgm:pt modelId="{8C9E78BA-396E-4AEB-A4AD-D882149C0442}" type="sibTrans" cxnId="{15C8460B-5F41-426B-A051-66409CED63B4}">
      <dgm:prSet/>
      <dgm:spPr/>
      <dgm:t>
        <a:bodyPr/>
        <a:lstStyle/>
        <a:p>
          <a:endParaRPr lang="en-US"/>
        </a:p>
      </dgm:t>
    </dgm:pt>
    <dgm:pt modelId="{C74B482B-C3FE-47F0-A0E0-9423759EE82B}">
      <dgm:prSet phldrT="[Text]"/>
      <dgm:spPr/>
      <dgm:t>
        <a:bodyPr/>
        <a:lstStyle/>
        <a:p>
          <a:r>
            <a:rPr lang="en-US" b="1" dirty="0" smtClean="0">
              <a:solidFill>
                <a:srgbClr val="000000"/>
              </a:solidFill>
            </a:rPr>
            <a:t>Improved Competitiveness</a:t>
          </a:r>
          <a:endParaRPr lang="en-US" b="1" dirty="0">
            <a:solidFill>
              <a:srgbClr val="000000"/>
            </a:solidFill>
          </a:endParaRPr>
        </a:p>
      </dgm:t>
    </dgm:pt>
    <dgm:pt modelId="{EA783CA5-D534-4695-980C-5650EC036258}" type="parTrans" cxnId="{CAA916A9-886A-4504-9D79-7B808776B762}">
      <dgm:prSet/>
      <dgm:spPr/>
      <dgm:t>
        <a:bodyPr/>
        <a:lstStyle/>
        <a:p>
          <a:endParaRPr lang="en-US"/>
        </a:p>
      </dgm:t>
    </dgm:pt>
    <dgm:pt modelId="{F9DA6CB0-ADC7-44CB-90B1-91FB925F1A36}" type="sibTrans" cxnId="{CAA916A9-886A-4504-9D79-7B808776B762}">
      <dgm:prSet/>
      <dgm:spPr/>
      <dgm:t>
        <a:bodyPr/>
        <a:lstStyle/>
        <a:p>
          <a:endParaRPr lang="en-US"/>
        </a:p>
      </dgm:t>
    </dgm:pt>
    <dgm:pt modelId="{58A38118-D7FD-4343-B754-BB1B10E24A9D}" type="pres">
      <dgm:prSet presAssocID="{C110D2DB-00AF-4664-BB69-7CB5F5A15FFC}" presName="compositeShape" presStyleCnt="0">
        <dgm:presLayoutVars>
          <dgm:chMax val="7"/>
          <dgm:dir/>
          <dgm:resizeHandles val="exact"/>
        </dgm:presLayoutVars>
      </dgm:prSet>
      <dgm:spPr/>
    </dgm:pt>
    <dgm:pt modelId="{6A2F13A0-48E4-49BD-BCEB-9B6E310433C4}" type="pres">
      <dgm:prSet presAssocID="{133142BD-A01F-4CE4-B72D-1CF6A32206B5}" presName="circ1" presStyleLbl="vennNode1" presStyleIdx="0" presStyleCnt="3"/>
      <dgm:spPr/>
      <dgm:t>
        <a:bodyPr/>
        <a:lstStyle/>
        <a:p>
          <a:endParaRPr lang="en-US"/>
        </a:p>
      </dgm:t>
    </dgm:pt>
    <dgm:pt modelId="{0EE4C671-01AF-4666-9502-4B7A6500443B}" type="pres">
      <dgm:prSet presAssocID="{133142BD-A01F-4CE4-B72D-1CF6A32206B5}" presName="circ1Tx" presStyleLbl="revTx" presStyleIdx="0" presStyleCnt="0">
        <dgm:presLayoutVars>
          <dgm:chMax val="0"/>
          <dgm:chPref val="0"/>
          <dgm:bulletEnabled val="1"/>
        </dgm:presLayoutVars>
      </dgm:prSet>
      <dgm:spPr/>
      <dgm:t>
        <a:bodyPr/>
        <a:lstStyle/>
        <a:p>
          <a:endParaRPr lang="en-US"/>
        </a:p>
      </dgm:t>
    </dgm:pt>
    <dgm:pt modelId="{4B017676-5AE6-4C29-AB8E-72936242DFD4}" type="pres">
      <dgm:prSet presAssocID="{FFB227F0-002E-4589-8B62-6090CD0F98B9}" presName="circ2" presStyleLbl="vennNode1" presStyleIdx="1" presStyleCnt="3"/>
      <dgm:spPr/>
      <dgm:t>
        <a:bodyPr/>
        <a:lstStyle/>
        <a:p>
          <a:endParaRPr lang="en-US"/>
        </a:p>
      </dgm:t>
    </dgm:pt>
    <dgm:pt modelId="{4BD6245B-720E-4739-85AD-8DC9413EDCBE}" type="pres">
      <dgm:prSet presAssocID="{FFB227F0-002E-4589-8B62-6090CD0F98B9}" presName="circ2Tx" presStyleLbl="revTx" presStyleIdx="0" presStyleCnt="0">
        <dgm:presLayoutVars>
          <dgm:chMax val="0"/>
          <dgm:chPref val="0"/>
          <dgm:bulletEnabled val="1"/>
        </dgm:presLayoutVars>
      </dgm:prSet>
      <dgm:spPr/>
      <dgm:t>
        <a:bodyPr/>
        <a:lstStyle/>
        <a:p>
          <a:endParaRPr lang="en-US"/>
        </a:p>
      </dgm:t>
    </dgm:pt>
    <dgm:pt modelId="{8B556CB5-34E8-4FFA-944F-C57C104F8299}" type="pres">
      <dgm:prSet presAssocID="{C74B482B-C3FE-47F0-A0E0-9423759EE82B}" presName="circ3" presStyleLbl="vennNode1" presStyleIdx="2" presStyleCnt="3"/>
      <dgm:spPr/>
      <dgm:t>
        <a:bodyPr/>
        <a:lstStyle/>
        <a:p>
          <a:endParaRPr lang="en-US"/>
        </a:p>
      </dgm:t>
    </dgm:pt>
    <dgm:pt modelId="{DF537D02-E636-4CA8-94D9-AE55B46DBDB6}" type="pres">
      <dgm:prSet presAssocID="{C74B482B-C3FE-47F0-A0E0-9423759EE82B}" presName="circ3Tx" presStyleLbl="revTx" presStyleIdx="0" presStyleCnt="0">
        <dgm:presLayoutVars>
          <dgm:chMax val="0"/>
          <dgm:chPref val="0"/>
          <dgm:bulletEnabled val="1"/>
        </dgm:presLayoutVars>
      </dgm:prSet>
      <dgm:spPr/>
      <dgm:t>
        <a:bodyPr/>
        <a:lstStyle/>
        <a:p>
          <a:endParaRPr lang="en-US"/>
        </a:p>
      </dgm:t>
    </dgm:pt>
  </dgm:ptLst>
  <dgm:cxnLst>
    <dgm:cxn modelId="{CAA916A9-886A-4504-9D79-7B808776B762}" srcId="{C110D2DB-00AF-4664-BB69-7CB5F5A15FFC}" destId="{C74B482B-C3FE-47F0-A0E0-9423759EE82B}" srcOrd="2" destOrd="0" parTransId="{EA783CA5-D534-4695-980C-5650EC036258}" sibTransId="{F9DA6CB0-ADC7-44CB-90B1-91FB925F1A36}"/>
    <dgm:cxn modelId="{A2810EAA-05DF-468F-ACA3-9008DBD6AA58}" type="presOf" srcId="{133142BD-A01F-4CE4-B72D-1CF6A32206B5}" destId="{6A2F13A0-48E4-49BD-BCEB-9B6E310433C4}" srcOrd="0" destOrd="0" presId="urn:microsoft.com/office/officeart/2005/8/layout/venn1"/>
    <dgm:cxn modelId="{075D1B34-C4E2-49D0-977B-910D7D55C709}" type="presOf" srcId="{FFB227F0-002E-4589-8B62-6090CD0F98B9}" destId="{4B017676-5AE6-4C29-AB8E-72936242DFD4}" srcOrd="0" destOrd="0" presId="urn:microsoft.com/office/officeart/2005/8/layout/venn1"/>
    <dgm:cxn modelId="{157C5E31-D50D-4590-B1E9-2BCE56EA73B8}" type="presOf" srcId="{C74B482B-C3FE-47F0-A0E0-9423759EE82B}" destId="{8B556CB5-34E8-4FFA-944F-C57C104F8299}" srcOrd="0" destOrd="0" presId="urn:microsoft.com/office/officeart/2005/8/layout/venn1"/>
    <dgm:cxn modelId="{C4A20B66-37E2-4ADC-B85C-0E0617ABF183}" type="presOf" srcId="{C74B482B-C3FE-47F0-A0E0-9423759EE82B}" destId="{DF537D02-E636-4CA8-94D9-AE55B46DBDB6}" srcOrd="1" destOrd="0" presId="urn:microsoft.com/office/officeart/2005/8/layout/venn1"/>
    <dgm:cxn modelId="{62F9BB10-570C-49C1-9B02-2B800375704D}" srcId="{C110D2DB-00AF-4664-BB69-7CB5F5A15FFC}" destId="{133142BD-A01F-4CE4-B72D-1CF6A32206B5}" srcOrd="0" destOrd="0" parTransId="{30B66CC2-450D-48B6-894E-A34F13EE524C}" sibTransId="{9D64752A-02B5-4448-AC31-38608954E1F8}"/>
    <dgm:cxn modelId="{15C8460B-5F41-426B-A051-66409CED63B4}" srcId="{C110D2DB-00AF-4664-BB69-7CB5F5A15FFC}" destId="{FFB227F0-002E-4589-8B62-6090CD0F98B9}" srcOrd="1" destOrd="0" parTransId="{8D6F27B6-A742-409C-A7F2-89F51238FF68}" sibTransId="{8C9E78BA-396E-4AEB-A4AD-D882149C0442}"/>
    <dgm:cxn modelId="{DCD3C665-8A24-4CC6-B25D-3A9399492590}" type="presOf" srcId="{133142BD-A01F-4CE4-B72D-1CF6A32206B5}" destId="{0EE4C671-01AF-4666-9502-4B7A6500443B}" srcOrd="1" destOrd="0" presId="urn:microsoft.com/office/officeart/2005/8/layout/venn1"/>
    <dgm:cxn modelId="{88FF8449-0A40-4204-B0C2-729BEC4F8E49}" type="presOf" srcId="{C110D2DB-00AF-4664-BB69-7CB5F5A15FFC}" destId="{58A38118-D7FD-4343-B754-BB1B10E24A9D}" srcOrd="0" destOrd="0" presId="urn:microsoft.com/office/officeart/2005/8/layout/venn1"/>
    <dgm:cxn modelId="{E78663B0-4B25-4890-92DF-6EBCC951E6C7}" type="presOf" srcId="{FFB227F0-002E-4589-8B62-6090CD0F98B9}" destId="{4BD6245B-720E-4739-85AD-8DC9413EDCBE}" srcOrd="1" destOrd="0" presId="urn:microsoft.com/office/officeart/2005/8/layout/venn1"/>
    <dgm:cxn modelId="{040CC5D4-BBD8-47A5-B166-1F59234625C7}" type="presParOf" srcId="{58A38118-D7FD-4343-B754-BB1B10E24A9D}" destId="{6A2F13A0-48E4-49BD-BCEB-9B6E310433C4}" srcOrd="0" destOrd="0" presId="urn:microsoft.com/office/officeart/2005/8/layout/venn1"/>
    <dgm:cxn modelId="{C46C9994-4D21-4087-AD85-20475AAFC102}" type="presParOf" srcId="{58A38118-D7FD-4343-B754-BB1B10E24A9D}" destId="{0EE4C671-01AF-4666-9502-4B7A6500443B}" srcOrd="1" destOrd="0" presId="urn:microsoft.com/office/officeart/2005/8/layout/venn1"/>
    <dgm:cxn modelId="{E58B445F-E97A-4709-B7C8-98FC18BCE1B7}" type="presParOf" srcId="{58A38118-D7FD-4343-B754-BB1B10E24A9D}" destId="{4B017676-5AE6-4C29-AB8E-72936242DFD4}" srcOrd="2" destOrd="0" presId="urn:microsoft.com/office/officeart/2005/8/layout/venn1"/>
    <dgm:cxn modelId="{3B750BC7-0BF4-42BD-83B2-25688A5B471B}" type="presParOf" srcId="{58A38118-D7FD-4343-B754-BB1B10E24A9D}" destId="{4BD6245B-720E-4739-85AD-8DC9413EDCBE}" srcOrd="3" destOrd="0" presId="urn:microsoft.com/office/officeart/2005/8/layout/venn1"/>
    <dgm:cxn modelId="{D7F0DB21-A0F7-48F3-9847-A7B1B9C88555}" type="presParOf" srcId="{58A38118-D7FD-4343-B754-BB1B10E24A9D}" destId="{8B556CB5-34E8-4FFA-944F-C57C104F8299}" srcOrd="4" destOrd="0" presId="urn:microsoft.com/office/officeart/2005/8/layout/venn1"/>
    <dgm:cxn modelId="{8EDF6D87-78AA-4813-AAAC-ADCA690B8DCB}" type="presParOf" srcId="{58A38118-D7FD-4343-B754-BB1B10E24A9D}" destId="{DF537D02-E636-4CA8-94D9-AE55B46DBDB6}"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F13A0-48E4-49BD-BCEB-9B6E310433C4}">
      <dsp:nvSpPr>
        <dsp:cNvPr id="0" name=""/>
        <dsp:cNvSpPr/>
      </dsp:nvSpPr>
      <dsp:spPr>
        <a:xfrm>
          <a:off x="2262668" y="48106"/>
          <a:ext cx="2309095" cy="230909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r>
            <a:rPr lang="en-US" sz="1500" b="1" kern="1200" dirty="0" smtClean="0">
              <a:solidFill>
                <a:srgbClr val="000000"/>
              </a:solidFill>
            </a:rPr>
            <a:t>Increased Connectivity</a:t>
          </a:r>
          <a:endParaRPr lang="en-US" sz="1500" b="1" kern="1200" dirty="0">
            <a:solidFill>
              <a:srgbClr val="000000"/>
            </a:solidFill>
          </a:endParaRPr>
        </a:p>
      </dsp:txBody>
      <dsp:txXfrm>
        <a:off x="2570548" y="452197"/>
        <a:ext cx="1693336" cy="1039092"/>
      </dsp:txXfrm>
    </dsp:sp>
    <dsp:sp modelId="{4B017676-5AE6-4C29-AB8E-72936242DFD4}">
      <dsp:nvSpPr>
        <dsp:cNvPr id="0" name=""/>
        <dsp:cNvSpPr/>
      </dsp:nvSpPr>
      <dsp:spPr>
        <a:xfrm>
          <a:off x="3095867" y="1491290"/>
          <a:ext cx="2309095" cy="230909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r>
            <a:rPr lang="en-US" sz="1500" b="1" kern="1200" dirty="0" smtClean="0">
              <a:solidFill>
                <a:srgbClr val="000000"/>
              </a:solidFill>
            </a:rPr>
            <a:t>Greater Sense of Community</a:t>
          </a:r>
          <a:endParaRPr lang="en-US" sz="1500" b="1" kern="1200" dirty="0">
            <a:solidFill>
              <a:srgbClr val="000000"/>
            </a:solidFill>
          </a:endParaRPr>
        </a:p>
      </dsp:txBody>
      <dsp:txXfrm>
        <a:off x="3802065" y="2087806"/>
        <a:ext cx="1385457" cy="1270002"/>
      </dsp:txXfrm>
    </dsp:sp>
    <dsp:sp modelId="{8B556CB5-34E8-4FFA-944F-C57C104F8299}">
      <dsp:nvSpPr>
        <dsp:cNvPr id="0" name=""/>
        <dsp:cNvSpPr/>
      </dsp:nvSpPr>
      <dsp:spPr>
        <a:xfrm>
          <a:off x="1429470" y="1491290"/>
          <a:ext cx="2309095" cy="230909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r>
            <a:rPr lang="en-US" sz="1500" b="1" kern="1200" dirty="0" smtClean="0">
              <a:solidFill>
                <a:srgbClr val="000000"/>
              </a:solidFill>
            </a:rPr>
            <a:t>Improved Competitiveness</a:t>
          </a:r>
          <a:endParaRPr lang="en-US" sz="1500" b="1" kern="1200" dirty="0">
            <a:solidFill>
              <a:srgbClr val="000000"/>
            </a:solidFill>
          </a:endParaRPr>
        </a:p>
      </dsp:txBody>
      <dsp:txXfrm>
        <a:off x="1646910" y="2087806"/>
        <a:ext cx="1385457" cy="127000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D91DFF42-EC97-7E49-AB4E-8101B5EF944A}" type="datetimeFigureOut">
              <a:rPr lang="en-US" smtClean="0"/>
              <a:t>02/07/2015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7A050B9E-AB9B-1143-A9A0-C540B34ACCA0}" type="slidenum">
              <a:rPr lang="en-US" smtClean="0"/>
              <a:t>‹#›</a:t>
            </a:fld>
            <a:endParaRPr lang="en-US"/>
          </a:p>
        </p:txBody>
      </p:sp>
    </p:spTree>
    <p:extLst>
      <p:ext uri="{BB962C8B-B14F-4D97-AF65-F5344CB8AC3E}">
        <p14:creationId xmlns:p14="http://schemas.microsoft.com/office/powerpoint/2010/main" val="34727928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BF10B682-B361-8646-AD1B-5AAB9B3B8A16}" type="datetimeFigureOut">
              <a:rPr lang="en-US" smtClean="0"/>
              <a:t>02/07/2015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3A99F5E9-BDC2-2F4B-B958-A1FD33FF0A5D}" type="slidenum">
              <a:rPr lang="en-US" smtClean="0"/>
              <a:t>‹#›</a:t>
            </a:fld>
            <a:endParaRPr lang="en-US"/>
          </a:p>
        </p:txBody>
      </p:sp>
    </p:spTree>
    <p:extLst>
      <p:ext uri="{BB962C8B-B14F-4D97-AF65-F5344CB8AC3E}">
        <p14:creationId xmlns:p14="http://schemas.microsoft.com/office/powerpoint/2010/main" val="2245586462"/>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A99F5E9-BDC2-2F4B-B958-A1FD33FF0A5D}" type="slidenum">
              <a:rPr lang="en-US" smtClean="0"/>
              <a:t>1</a:t>
            </a:fld>
            <a:endParaRPr lang="en-US"/>
          </a:p>
        </p:txBody>
      </p:sp>
    </p:spTree>
    <p:extLst>
      <p:ext uri="{BB962C8B-B14F-4D97-AF65-F5344CB8AC3E}">
        <p14:creationId xmlns:p14="http://schemas.microsoft.com/office/powerpoint/2010/main" val="3007972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4270266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2988891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ctr">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23547535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43663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281751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Date Placeholder 2"/>
          <p:cNvSpPr>
            <a:spLocks noGrp="1"/>
          </p:cNvSpPr>
          <p:nvPr>
            <p:ph type="dt" sz="half" idx="10"/>
          </p:nvPr>
        </p:nvSpPr>
        <p:spPr>
          <a:xfrm>
            <a:off x="457200" y="6356350"/>
            <a:ext cx="2133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919465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774802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u="sng"/>
            </a:lvl1pPr>
          </a:lstStyle>
          <a:p>
            <a:r>
              <a:rPr lang="en-US" dirty="0"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u="sng"/>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87275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604253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u="sng"/>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173153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defRPr u="sng"/>
            </a:lvl1pPr>
          </a:lstStyle>
          <a:p>
            <a:r>
              <a:rPr lang="en-US" dirty="0"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lvl1pPr>
              <a:defRPr u="sng"/>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457200" y="6356350"/>
            <a:ext cx="2133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A0B2F7C8-44D0-A14F-9808-060BD71AE4A0}" type="slidenum">
              <a:rPr lang="en-US" smtClean="0"/>
              <a:t>‹#›</a:t>
            </a:fld>
            <a:endParaRPr lang="en-US"/>
          </a:p>
        </p:txBody>
      </p:sp>
    </p:spTree>
    <p:extLst>
      <p:ext uri="{BB962C8B-B14F-4D97-AF65-F5344CB8AC3E}">
        <p14:creationId xmlns:p14="http://schemas.microsoft.com/office/powerpoint/2010/main" val="36274437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3881132" y="6338475"/>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B2F7C8-44D0-A14F-9808-060BD71AE4A0}" type="slidenum">
              <a:rPr lang="en-US" smtClean="0"/>
              <a:t>‹#›</a:t>
            </a:fld>
            <a:endParaRPr lang="en-US"/>
          </a:p>
        </p:txBody>
      </p:sp>
      <p:sp>
        <p:nvSpPr>
          <p:cNvPr id="7" name="TextBox 6"/>
          <p:cNvSpPr txBox="1"/>
          <p:nvPr userDrawn="1"/>
        </p:nvSpPr>
        <p:spPr>
          <a:xfrm>
            <a:off x="457201" y="6334268"/>
            <a:ext cx="8229600" cy="369332"/>
          </a:xfrm>
          <a:prstGeom prst="rect">
            <a:avLst/>
          </a:prstGeom>
          <a:noFill/>
        </p:spPr>
        <p:txBody>
          <a:bodyPr wrap="square" rtlCol="0">
            <a:spAutoFit/>
          </a:bodyPr>
          <a:lstStyle/>
          <a:p>
            <a:pPr algn="l"/>
            <a:r>
              <a:rPr lang="en-US" dirty="0" smtClean="0"/>
              <a:t>                </a:t>
            </a:r>
            <a:r>
              <a:rPr lang="en-US" b="1" dirty="0" smtClean="0"/>
              <a:t>Asian Development Bank </a:t>
            </a:r>
            <a:endParaRPr lang="en-US" b="1" dirty="0"/>
          </a:p>
        </p:txBody>
      </p:sp>
      <p:pic>
        <p:nvPicPr>
          <p:cNvPr id="10" name="Picture 16" descr="B:\visualIDfeb2004\corpsignfin\GIF files\ADB-Logo-12mm.gif"/>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428853" y="6126163"/>
            <a:ext cx="874188" cy="725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796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457200" rtl="0" eaLnBrk="1" latinLnBrk="0" hangingPunct="1">
        <a:spcBef>
          <a:spcPct val="0"/>
        </a:spcBef>
        <a:buNone/>
        <a:defRPr sz="4400" b="1" u="none" kern="1200">
          <a:solidFill>
            <a:schemeClr val="tx2"/>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013363" y="1219620"/>
            <a:ext cx="5392882" cy="3416320"/>
          </a:xfrm>
          <a:prstGeom prst="rect">
            <a:avLst/>
          </a:prstGeom>
          <a:noFill/>
          <a:ln>
            <a:noFill/>
          </a:ln>
        </p:spPr>
        <p:txBody>
          <a:bodyPr wrap="square">
            <a:spAutoFit/>
          </a:bodyPr>
          <a:lstStyle/>
          <a:p>
            <a:r>
              <a:rPr lang="en-US" sz="2800" b="1" dirty="0" smtClean="0">
                <a:solidFill>
                  <a:srgbClr val="000000"/>
                </a:solidFill>
                <a:latin typeface="Arial" pitchFamily="34" charset="0"/>
                <a:cs typeface="Arial" pitchFamily="34" charset="0"/>
              </a:rPr>
              <a:t>An Outlook of Economic Prosperity in the GMS: </a:t>
            </a:r>
            <a:r>
              <a:rPr lang="en-US" sz="4000" b="1" dirty="0" smtClean="0">
                <a:solidFill>
                  <a:schemeClr val="tx1">
                    <a:lumMod val="65000"/>
                    <a:lumOff val="35000"/>
                  </a:schemeClr>
                </a:solidFill>
                <a:latin typeface="Arial" pitchFamily="34" charset="0"/>
                <a:cs typeface="Arial" pitchFamily="34" charset="0"/>
              </a:rPr>
              <a:t>Building Upon Connectivity, Competitiveness and Community</a:t>
            </a:r>
          </a:p>
        </p:txBody>
      </p:sp>
    </p:spTree>
    <p:extLst>
      <p:ext uri="{BB962C8B-B14F-4D97-AF65-F5344CB8AC3E}">
        <p14:creationId xmlns:p14="http://schemas.microsoft.com/office/powerpoint/2010/main" val="24504533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marL="457200" lvl="0" indent="-457200" defTabSz="914400">
              <a:lnSpc>
                <a:spcPct val="200000"/>
              </a:lnSpc>
              <a:spcBef>
                <a:spcPts val="0"/>
              </a:spcBef>
              <a:buClrTx/>
              <a:buFont typeface="+mj-lt"/>
              <a:buAutoNum type="arabicPeriod"/>
            </a:pPr>
            <a:r>
              <a:rPr lang="en-US" dirty="0">
                <a:solidFill>
                  <a:prstClr val="black"/>
                </a:solidFill>
              </a:rPr>
              <a:t>Overview of the Greater Mekong </a:t>
            </a:r>
            <a:r>
              <a:rPr lang="en-US" dirty="0" err="1">
                <a:solidFill>
                  <a:prstClr val="black"/>
                </a:solidFill>
              </a:rPr>
              <a:t>Subregion</a:t>
            </a:r>
            <a:endParaRPr lang="en-US" dirty="0">
              <a:solidFill>
                <a:prstClr val="black"/>
              </a:solidFill>
            </a:endParaRPr>
          </a:p>
          <a:p>
            <a:pPr marL="457200" lvl="0" indent="-457200" defTabSz="914400">
              <a:lnSpc>
                <a:spcPct val="200000"/>
              </a:lnSpc>
              <a:spcBef>
                <a:spcPts val="0"/>
              </a:spcBef>
              <a:buClrTx/>
              <a:buFont typeface="+mj-lt"/>
              <a:buAutoNum type="arabicPeriod"/>
            </a:pPr>
            <a:r>
              <a:rPr lang="en-US" dirty="0">
                <a:solidFill>
                  <a:prstClr val="black"/>
                </a:solidFill>
              </a:rPr>
              <a:t>Increasing </a:t>
            </a:r>
            <a:r>
              <a:rPr lang="en-US" b="1" dirty="0">
                <a:solidFill>
                  <a:srgbClr val="00B0F0"/>
                </a:solidFill>
              </a:rPr>
              <a:t>Connectivity</a:t>
            </a:r>
            <a:r>
              <a:rPr lang="en-US" dirty="0">
                <a:solidFill>
                  <a:prstClr val="black"/>
                </a:solidFill>
              </a:rPr>
              <a:t> in the GMS</a:t>
            </a:r>
            <a:endParaRPr lang="en-US" sz="2400" dirty="0">
              <a:solidFill>
                <a:prstClr val="black"/>
              </a:solidFill>
            </a:endParaRPr>
          </a:p>
          <a:p>
            <a:pPr marL="457200" lvl="0" indent="-457200" defTabSz="914400">
              <a:lnSpc>
                <a:spcPct val="200000"/>
              </a:lnSpc>
              <a:spcBef>
                <a:spcPts val="0"/>
              </a:spcBef>
              <a:buClrTx/>
              <a:buFont typeface="+mj-lt"/>
              <a:buAutoNum type="arabicPeriod"/>
            </a:pPr>
            <a:r>
              <a:rPr lang="en-US" dirty="0">
                <a:solidFill>
                  <a:prstClr val="black"/>
                </a:solidFill>
              </a:rPr>
              <a:t>Improving </a:t>
            </a:r>
            <a:r>
              <a:rPr lang="en-US" b="1" dirty="0">
                <a:solidFill>
                  <a:srgbClr val="00B0F0"/>
                </a:solidFill>
              </a:rPr>
              <a:t>Competitiveness</a:t>
            </a:r>
            <a:r>
              <a:rPr lang="en-US" dirty="0">
                <a:solidFill>
                  <a:prstClr val="black"/>
                </a:solidFill>
              </a:rPr>
              <a:t> of the GMS</a:t>
            </a:r>
          </a:p>
          <a:p>
            <a:pPr marL="457200" lvl="0" indent="-457200" defTabSz="914400">
              <a:lnSpc>
                <a:spcPct val="200000"/>
              </a:lnSpc>
              <a:spcBef>
                <a:spcPts val="0"/>
              </a:spcBef>
              <a:buClrTx/>
              <a:buFont typeface="+mj-lt"/>
              <a:buAutoNum type="arabicPeriod"/>
            </a:pPr>
            <a:r>
              <a:rPr lang="en-US" dirty="0">
                <a:solidFill>
                  <a:prstClr val="black"/>
                </a:solidFill>
              </a:rPr>
              <a:t>Achieving a Greater Sense of </a:t>
            </a:r>
            <a:r>
              <a:rPr lang="en-US" b="1" dirty="0">
                <a:solidFill>
                  <a:srgbClr val="00B0F0"/>
                </a:solidFill>
              </a:rPr>
              <a:t>Community</a:t>
            </a:r>
          </a:p>
          <a:p>
            <a:pPr marL="457200" lvl="0" indent="-457200" defTabSz="914400">
              <a:lnSpc>
                <a:spcPct val="200000"/>
              </a:lnSpc>
              <a:spcBef>
                <a:spcPts val="0"/>
              </a:spcBef>
              <a:buClrTx/>
              <a:buFont typeface="+mj-lt"/>
              <a:buAutoNum type="arabicPeriod"/>
            </a:pPr>
            <a:r>
              <a:rPr lang="en-US" dirty="0">
                <a:solidFill>
                  <a:prstClr val="black"/>
                </a:solidFill>
              </a:rPr>
              <a:t>Expanding Investment Opportunities in the GMS</a:t>
            </a:r>
          </a:p>
          <a:p>
            <a:pPr marL="457200" lvl="0" indent="-457200" defTabSz="914400">
              <a:lnSpc>
                <a:spcPct val="200000"/>
              </a:lnSpc>
              <a:spcBef>
                <a:spcPts val="0"/>
              </a:spcBef>
              <a:buClrTx/>
              <a:buFont typeface="+mj-lt"/>
              <a:buAutoNum type="arabicPeriod"/>
            </a:pPr>
            <a:r>
              <a:rPr lang="en-US" dirty="0">
                <a:solidFill>
                  <a:prstClr val="black"/>
                </a:solidFill>
              </a:rPr>
              <a:t>Capital Market Development in the GMS</a:t>
            </a:r>
          </a:p>
          <a:p>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2</a:t>
            </a:fld>
            <a:endParaRPr lang="en-US"/>
          </a:p>
        </p:txBody>
      </p:sp>
      <p:sp>
        <p:nvSpPr>
          <p:cNvPr id="5" name="Title 4"/>
          <p:cNvSpPr>
            <a:spLocks noGrp="1"/>
          </p:cNvSpPr>
          <p:nvPr>
            <p:ph type="title"/>
          </p:nvPr>
        </p:nvSpPr>
        <p:spPr/>
        <p:txBody>
          <a:bodyPr>
            <a:normAutofit/>
          </a:bodyPr>
          <a:lstStyle/>
          <a:p>
            <a:r>
              <a:rPr lang="en-US" u="sng" dirty="0">
                <a:latin typeface="Arial" panose="020B0604020202020204" pitchFamily="34" charset="0"/>
                <a:cs typeface="Arial" panose="020B0604020202020204" pitchFamily="34" charset="0"/>
              </a:rPr>
              <a:t>Presentation Outline</a:t>
            </a:r>
          </a:p>
        </p:txBody>
      </p:sp>
    </p:spTree>
    <p:extLst>
      <p:ext uri="{BB962C8B-B14F-4D97-AF65-F5344CB8AC3E}">
        <p14:creationId xmlns:p14="http://schemas.microsoft.com/office/powerpoint/2010/main" val="1762451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000000"/>
                </a:solidFill>
              </a:rPr>
              <a:t>What is the GMS?</a:t>
            </a:r>
            <a:br>
              <a:rPr lang="en-US" dirty="0">
                <a:solidFill>
                  <a:srgbClr val="000000"/>
                </a:solidFill>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3</a:t>
            </a:fld>
            <a:endParaRPr lang="en-US"/>
          </a:p>
        </p:txBody>
      </p:sp>
      <p:pic>
        <p:nvPicPr>
          <p:cNvPr id="5" name="Picture 2" descr="~7989229"/>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825610" y="1279689"/>
            <a:ext cx="3300619"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4513513" y="1279689"/>
            <a:ext cx="3002437" cy="4524315"/>
          </a:xfrm>
          <a:prstGeom prst="rect">
            <a:avLst/>
          </a:prstGeom>
        </p:spPr>
        <p:txBody>
          <a:bodyPr wrap="square">
            <a:spAutoFit/>
          </a:bodyPr>
          <a:lstStyle/>
          <a:p>
            <a:r>
              <a:rPr lang="en-US" dirty="0">
                <a:solidFill>
                  <a:srgbClr val="000000"/>
                </a:solidFill>
              </a:rPr>
              <a:t>The Greater Mekong </a:t>
            </a:r>
            <a:r>
              <a:rPr lang="en-US" dirty="0" err="1">
                <a:solidFill>
                  <a:srgbClr val="000000"/>
                </a:solidFill>
              </a:rPr>
              <a:t>Subregion</a:t>
            </a:r>
            <a:r>
              <a:rPr lang="en-US" dirty="0">
                <a:solidFill>
                  <a:srgbClr val="000000"/>
                </a:solidFill>
              </a:rPr>
              <a:t> (GMS) is a natural economic area bound together by the Mekong River, covering 2.6 million square kilometers.</a:t>
            </a:r>
          </a:p>
          <a:p>
            <a:endParaRPr lang="en-US" dirty="0">
              <a:solidFill>
                <a:srgbClr val="000000"/>
              </a:solidFill>
            </a:endParaRPr>
          </a:p>
          <a:p>
            <a:r>
              <a:rPr lang="en-US" dirty="0">
                <a:solidFill>
                  <a:srgbClr val="000000"/>
                </a:solidFill>
              </a:rPr>
              <a:t>The GMS countries are Cambodia, the People's Republic of China (PRC, specifically Yunnan Province and Guangxi Zhuang Autonomous Region), Lao People's Democratic Republic (Lao PDR), Myanmar, Thailand, and Viet Nam.</a:t>
            </a:r>
          </a:p>
        </p:txBody>
      </p:sp>
    </p:spTree>
    <p:extLst>
      <p:ext uri="{BB962C8B-B14F-4D97-AF65-F5344CB8AC3E}">
        <p14:creationId xmlns:p14="http://schemas.microsoft.com/office/powerpoint/2010/main" val="2282447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000000"/>
                </a:solidFill>
              </a:rPr>
              <a:t>Quick Facts about the GMS</a:t>
            </a:r>
            <a:br>
              <a:rPr lang="en-US" dirty="0">
                <a:solidFill>
                  <a:srgbClr val="000000"/>
                </a:solidFill>
              </a:rPr>
            </a:br>
            <a:endParaRPr lang="en-US" dirty="0"/>
          </a:p>
        </p:txBody>
      </p:sp>
      <p:sp>
        <p:nvSpPr>
          <p:cNvPr id="3" name="Content Placeholder 2"/>
          <p:cNvSpPr>
            <a:spLocks noGrp="1"/>
          </p:cNvSpPr>
          <p:nvPr>
            <p:ph idx="1"/>
          </p:nvPr>
        </p:nvSpPr>
        <p:spPr>
          <a:xfrm>
            <a:off x="457200" y="1505931"/>
            <a:ext cx="8229600" cy="4525963"/>
          </a:xfrm>
        </p:spPr>
        <p:txBody>
          <a:bodyPr>
            <a:normAutofit fontScale="92500" lnSpcReduction="10000"/>
          </a:bodyPr>
          <a:lstStyle/>
          <a:p>
            <a:pPr>
              <a:buFont typeface="Wingdings" panose="05000000000000000000" pitchFamily="2" charset="2"/>
              <a:buChar char="Ø"/>
            </a:pPr>
            <a:r>
              <a:rPr lang="en-US" dirty="0">
                <a:solidFill>
                  <a:srgbClr val="000000"/>
                </a:solidFill>
              </a:rPr>
              <a:t>Total population of 334 million in 2013</a:t>
            </a:r>
          </a:p>
          <a:p>
            <a:pPr>
              <a:buFont typeface="Wingdings" panose="05000000000000000000" pitchFamily="2" charset="2"/>
              <a:buChar char="Ø"/>
            </a:pPr>
            <a:r>
              <a:rPr lang="en-US" dirty="0">
                <a:solidFill>
                  <a:srgbClr val="000000"/>
                </a:solidFill>
              </a:rPr>
              <a:t>Total GDP of about $2.5 trillion in 2013 (PPP, current US$)</a:t>
            </a:r>
          </a:p>
          <a:p>
            <a:pPr>
              <a:buFont typeface="Wingdings" panose="05000000000000000000" pitchFamily="2" charset="2"/>
              <a:buChar char="Ø"/>
            </a:pPr>
            <a:r>
              <a:rPr lang="en-US" dirty="0">
                <a:solidFill>
                  <a:srgbClr val="000000"/>
                </a:solidFill>
              </a:rPr>
              <a:t>Total exports of $411 billion in 2013</a:t>
            </a:r>
          </a:p>
          <a:p>
            <a:pPr>
              <a:buFont typeface="Wingdings" panose="05000000000000000000" pitchFamily="2" charset="2"/>
              <a:buChar char="Ø"/>
            </a:pPr>
            <a:r>
              <a:rPr lang="en-US" dirty="0">
                <a:solidFill>
                  <a:srgbClr val="000000"/>
                </a:solidFill>
              </a:rPr>
              <a:t>Total imports of $432 billion in 2013</a:t>
            </a:r>
          </a:p>
          <a:p>
            <a:pPr>
              <a:buFont typeface="Wingdings" panose="05000000000000000000" pitchFamily="2" charset="2"/>
              <a:buChar char="Ø"/>
            </a:pPr>
            <a:r>
              <a:rPr lang="en-US" dirty="0">
                <a:solidFill>
                  <a:srgbClr val="000000"/>
                </a:solidFill>
              </a:rPr>
              <a:t>Inward FDI flows near $150 billion in 2013</a:t>
            </a:r>
          </a:p>
          <a:p>
            <a:pPr>
              <a:buFont typeface="Wingdings" panose="05000000000000000000" pitchFamily="2" charset="2"/>
              <a:buChar char="Ø"/>
            </a:pPr>
            <a:endParaRPr lang="en-US" dirty="0">
              <a:solidFill>
                <a:srgbClr val="000000"/>
              </a:solidFill>
            </a:endParaRPr>
          </a:p>
          <a:p>
            <a:pPr>
              <a:buFont typeface="Wingdings" panose="05000000000000000000" pitchFamily="2" charset="2"/>
              <a:buChar char="Ø"/>
            </a:pPr>
            <a:r>
              <a:rPr lang="en-US" dirty="0">
                <a:solidFill>
                  <a:srgbClr val="000000"/>
                </a:solidFill>
              </a:rPr>
              <a:t>More than $17 billion in investment projects under the GMS Program since 1992.</a:t>
            </a:r>
          </a:p>
          <a:p>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4</a:t>
            </a:fld>
            <a:endParaRPr lang="en-US"/>
          </a:p>
        </p:txBody>
      </p:sp>
    </p:spTree>
    <p:extLst>
      <p:ext uri="{BB962C8B-B14F-4D97-AF65-F5344CB8AC3E}">
        <p14:creationId xmlns:p14="http://schemas.microsoft.com/office/powerpoint/2010/main" val="3617610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rgbClr val="000000"/>
                </a:solidFill>
              </a:rPr>
              <a:t>2013 GDP per capita (</a:t>
            </a:r>
            <a:r>
              <a:rPr lang="en-US" dirty="0" err="1">
                <a:solidFill>
                  <a:srgbClr val="000000"/>
                </a:solidFill>
              </a:rPr>
              <a:t>PPP,current</a:t>
            </a:r>
            <a:r>
              <a:rPr lang="en-US" dirty="0">
                <a:solidFill>
                  <a:srgbClr val="000000"/>
                </a:solidFill>
              </a:rPr>
              <a:t> $) </a:t>
            </a:r>
            <a:br>
              <a:rPr lang="en-US" dirty="0">
                <a:solidFill>
                  <a:srgbClr val="000000"/>
                </a:solidFill>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5</a:t>
            </a:fld>
            <a:endParaRPr lang="en-US"/>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23597" y="995623"/>
            <a:ext cx="7632854" cy="38956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623597" y="5000317"/>
            <a:ext cx="7632854" cy="1015663"/>
          </a:xfrm>
          <a:prstGeom prst="rect">
            <a:avLst/>
          </a:prstGeom>
        </p:spPr>
        <p:txBody>
          <a:bodyPr wrap="square">
            <a:spAutoFit/>
          </a:bodyPr>
          <a:lstStyle/>
          <a:p>
            <a:r>
              <a:rPr lang="en-US" sz="1400" dirty="0"/>
              <a:t>Sources: ADB Key Indicators and China  Statistical Yearbook, various issues and ADB Staff estimates. </a:t>
            </a:r>
          </a:p>
          <a:p>
            <a:r>
              <a:rPr lang="en-US" sz="1400" dirty="0"/>
              <a:t>   Data for Myanmar not available at cutoff date. </a:t>
            </a:r>
          </a:p>
          <a:p>
            <a:r>
              <a:rPr lang="en-US" sz="1400" dirty="0"/>
              <a:t>   GDP per capita converted at official exchange rate, average of period. </a:t>
            </a:r>
          </a:p>
          <a:p>
            <a:endParaRPr lang="en-US" dirty="0"/>
          </a:p>
        </p:txBody>
      </p:sp>
    </p:spTree>
    <p:extLst>
      <p:ext uri="{BB962C8B-B14F-4D97-AF65-F5344CB8AC3E}">
        <p14:creationId xmlns:p14="http://schemas.microsoft.com/office/powerpoint/2010/main" val="945145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a:solidFill>
                  <a:srgbClr val="000000"/>
                </a:solidFill>
                <a:latin typeface="Arial" pitchFamily="34" charset="0"/>
                <a:cs typeface="Arial" pitchFamily="34" charset="0"/>
              </a:rPr>
              <a:t>GMS Exports, Imports and Trade Balance</a:t>
            </a:r>
            <a:r>
              <a:rPr lang="en-US" dirty="0">
                <a:solidFill>
                  <a:srgbClr val="000000"/>
                </a:solidFill>
                <a:latin typeface="Arial" pitchFamily="34" charset="0"/>
                <a:cs typeface="Arial" pitchFamily="34" charset="0"/>
              </a:rPr>
              <a:t/>
            </a:r>
            <a:br>
              <a:rPr lang="en-US" dirty="0">
                <a:solidFill>
                  <a:srgbClr val="000000"/>
                </a:solidFill>
                <a:latin typeface="Arial" pitchFamily="34" charset="0"/>
                <a:cs typeface="Arial" pitchFamily="34" charset="0"/>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6</a:t>
            </a:fld>
            <a:endParaRPr lang="en-US"/>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87241" y="1000148"/>
            <a:ext cx="7169517" cy="40480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987241" y="5188439"/>
            <a:ext cx="7169517" cy="738664"/>
          </a:xfrm>
          <a:prstGeom prst="rect">
            <a:avLst/>
          </a:prstGeom>
        </p:spPr>
        <p:txBody>
          <a:bodyPr wrap="square">
            <a:spAutoFit/>
          </a:bodyPr>
          <a:lstStyle/>
          <a:p>
            <a:pPr fontAlgn="ctr"/>
            <a:r>
              <a:rPr lang="en-US" sz="1400" dirty="0">
                <a:solidFill>
                  <a:srgbClr val="000000"/>
                </a:solidFill>
              </a:rPr>
              <a:t>Sources: ADB Key Indicators  and China  Statistical Yearbook, various issues and ADB Staff estimates.   GMS members: Cambodia, Guangxi PRC, Yunnan PRC, Lao PDR, Myanmar, Thailand , Viet Nam</a:t>
            </a:r>
          </a:p>
        </p:txBody>
      </p:sp>
    </p:spTree>
    <p:extLst>
      <p:ext uri="{BB962C8B-B14F-4D97-AF65-F5344CB8AC3E}">
        <p14:creationId xmlns:p14="http://schemas.microsoft.com/office/powerpoint/2010/main" val="3136734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GMS Program</a:t>
            </a:r>
          </a:p>
        </p:txBody>
      </p:sp>
      <p:sp>
        <p:nvSpPr>
          <p:cNvPr id="3" name="Content Placeholder 2"/>
          <p:cNvSpPr>
            <a:spLocks noGrp="1"/>
          </p:cNvSpPr>
          <p:nvPr>
            <p:ph idx="1"/>
          </p:nvPr>
        </p:nvSpPr>
        <p:spPr/>
        <p:txBody>
          <a:bodyPr/>
          <a:lstStyle/>
          <a:p>
            <a:r>
              <a:rPr lang="en-US" sz="2800" dirty="0">
                <a:solidFill>
                  <a:schemeClr val="tx2"/>
                </a:solidFill>
                <a:latin typeface="Calibri" panose="020F0502020204030204" pitchFamily="34" charset="0"/>
              </a:rPr>
              <a:t>Started in 1992</a:t>
            </a:r>
          </a:p>
          <a:p>
            <a:r>
              <a:rPr lang="en-US" sz="2800" dirty="0">
                <a:solidFill>
                  <a:schemeClr val="tx2"/>
                </a:solidFill>
                <a:latin typeface="Calibri" panose="020F0502020204030204" pitchFamily="34" charset="0"/>
              </a:rPr>
              <a:t>Pragmatic and Informal</a:t>
            </a:r>
          </a:p>
          <a:p>
            <a:r>
              <a:rPr lang="en-US" sz="2800" dirty="0">
                <a:solidFill>
                  <a:schemeClr val="tx2"/>
                </a:solidFill>
                <a:latin typeface="Calibri" panose="020F0502020204030204" pitchFamily="34" charset="0"/>
              </a:rPr>
              <a:t>Promote  mutual trust and goodwill</a:t>
            </a:r>
          </a:p>
          <a:p>
            <a:r>
              <a:rPr lang="en-US" sz="2800" dirty="0">
                <a:solidFill>
                  <a:schemeClr val="tx2"/>
                </a:solidFill>
                <a:latin typeface="Calibri" panose="020F0502020204030204" pitchFamily="34" charset="0"/>
              </a:rPr>
              <a:t>Multifaceted role of ADB : Financier, Honest broker, Coordinator/Secretariat</a:t>
            </a:r>
          </a:p>
          <a:p>
            <a:r>
              <a:rPr lang="en-US" sz="2800" dirty="0">
                <a:solidFill>
                  <a:schemeClr val="tx2"/>
                </a:solidFill>
                <a:latin typeface="Calibri" panose="020F0502020204030204" pitchFamily="34" charset="0"/>
              </a:rPr>
              <a:t>GMS Sectors : Transport, Telecoms, Energy, Environment, Tourism, HRD, Trade Facilitation, Investment, Agriculture</a:t>
            </a:r>
          </a:p>
          <a:p>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7</a:t>
            </a:fld>
            <a:endParaRPr lang="en-US" dirty="0"/>
          </a:p>
        </p:txBody>
      </p:sp>
    </p:spTree>
    <p:extLst>
      <p:ext uri="{BB962C8B-B14F-4D97-AF65-F5344CB8AC3E}">
        <p14:creationId xmlns:p14="http://schemas.microsoft.com/office/powerpoint/2010/main" val="4188168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The GMS Program’s 3 Cs:</a:t>
            </a:r>
            <a:br>
              <a:rPr lang="en-US" dirty="0"/>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8</a:t>
            </a:fld>
            <a:endParaRPr lang="en-US"/>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644014096"/>
              </p:ext>
            </p:extLst>
          </p:nvPr>
        </p:nvGraphicFramePr>
        <p:xfrm>
          <a:off x="970960" y="1044020"/>
          <a:ext cx="6834433" cy="38484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p:cNvSpPr/>
          <p:nvPr/>
        </p:nvSpPr>
        <p:spPr>
          <a:xfrm>
            <a:off x="2286000" y="5142025"/>
            <a:ext cx="4572000" cy="646331"/>
          </a:xfrm>
          <a:prstGeom prst="rect">
            <a:avLst/>
          </a:prstGeom>
        </p:spPr>
        <p:txBody>
          <a:bodyPr>
            <a:spAutoFit/>
          </a:bodyPr>
          <a:lstStyle/>
          <a:p>
            <a:pPr algn="ctr">
              <a:defRPr/>
            </a:pPr>
            <a:r>
              <a:rPr lang="en-US" altLang="en-US" b="1" i="1" dirty="0">
                <a:solidFill>
                  <a:srgbClr val="000000"/>
                </a:solidFill>
                <a:latin typeface="Arial" charset="0"/>
                <a:cs typeface="Arial" charset="0"/>
              </a:rPr>
              <a:t>The 3 Cs also open the door to the 4</a:t>
            </a:r>
            <a:r>
              <a:rPr lang="en-US" altLang="en-US" b="1" i="1" baseline="30000" dirty="0">
                <a:solidFill>
                  <a:srgbClr val="000000"/>
                </a:solidFill>
                <a:latin typeface="Arial" charset="0"/>
                <a:cs typeface="Arial" charset="0"/>
              </a:rPr>
              <a:t>th</a:t>
            </a:r>
            <a:r>
              <a:rPr lang="en-US" altLang="en-US" b="1" i="1" dirty="0">
                <a:solidFill>
                  <a:srgbClr val="000000"/>
                </a:solidFill>
                <a:latin typeface="Arial" charset="0"/>
                <a:cs typeface="Arial" charset="0"/>
              </a:rPr>
              <a:t> C: </a:t>
            </a:r>
          </a:p>
          <a:p>
            <a:pPr algn="ctr">
              <a:defRPr/>
            </a:pPr>
            <a:r>
              <a:rPr lang="en-US" altLang="en-US" b="1" i="1" dirty="0">
                <a:solidFill>
                  <a:srgbClr val="000000"/>
                </a:solidFill>
                <a:latin typeface="Arial" charset="0"/>
                <a:cs typeface="Arial" charset="0"/>
              </a:rPr>
              <a:t>Developing Capital Markets in the GMS</a:t>
            </a:r>
          </a:p>
        </p:txBody>
      </p:sp>
    </p:spTree>
    <p:extLst>
      <p:ext uri="{BB962C8B-B14F-4D97-AF65-F5344CB8AC3E}">
        <p14:creationId xmlns:p14="http://schemas.microsoft.com/office/powerpoint/2010/main" val="3296590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normAutofit fontScale="90000"/>
          </a:bodyPr>
          <a:lstStyle/>
          <a:p>
            <a:r>
              <a:rPr lang="en-US" sz="3100" dirty="0">
                <a:solidFill>
                  <a:srgbClr val="000000"/>
                </a:solidFill>
              </a:rPr>
              <a:t>The 3 C’s are integral for the GMS to realize its vision of a prosperous, integrated and harmonious </a:t>
            </a:r>
            <a:r>
              <a:rPr lang="en-US" sz="3100" dirty="0" err="1">
                <a:solidFill>
                  <a:srgbClr val="000000"/>
                </a:solidFill>
              </a:rPr>
              <a:t>subregion</a:t>
            </a:r>
            <a:r>
              <a:rPr lang="en-US" dirty="0">
                <a:solidFill>
                  <a:srgbClr val="000000"/>
                </a:solidFill>
              </a:rPr>
              <a:t/>
            </a:r>
            <a:br>
              <a:rPr lang="en-US" dirty="0">
                <a:solidFill>
                  <a:srgbClr val="000000"/>
                </a:solidFill>
              </a:rPr>
            </a:br>
            <a:endParaRPr lang="en-US" dirty="0"/>
          </a:p>
        </p:txBody>
      </p:sp>
      <p:sp>
        <p:nvSpPr>
          <p:cNvPr id="3" name="Content Placeholder 2"/>
          <p:cNvSpPr>
            <a:spLocks noGrp="1"/>
          </p:cNvSpPr>
          <p:nvPr>
            <p:ph idx="1"/>
          </p:nvPr>
        </p:nvSpPr>
        <p:spPr>
          <a:xfrm>
            <a:off x="457200" y="1600201"/>
            <a:ext cx="8229600" cy="3791932"/>
          </a:xfrm>
        </p:spPr>
        <p:txBody>
          <a:bodyPr>
            <a:normAutofit fontScale="85000" lnSpcReduction="20000"/>
          </a:bodyPr>
          <a:lstStyle/>
          <a:p>
            <a:r>
              <a:rPr lang="en-US" sz="2400" dirty="0">
                <a:solidFill>
                  <a:srgbClr val="000000"/>
                </a:solidFill>
              </a:rPr>
              <a:t>Increased </a:t>
            </a:r>
            <a:r>
              <a:rPr lang="en-US" sz="2400" b="1" dirty="0">
                <a:solidFill>
                  <a:srgbClr val="00B0F0"/>
                </a:solidFill>
              </a:rPr>
              <a:t>Connectivity </a:t>
            </a:r>
            <a:r>
              <a:rPr lang="en-US" sz="2400" dirty="0">
                <a:solidFill>
                  <a:srgbClr val="000000"/>
                </a:solidFill>
              </a:rPr>
              <a:t>through sustainable development of physical infrastructure and transformation of transport corridors into transnational economic corridors.</a:t>
            </a:r>
          </a:p>
          <a:p>
            <a:r>
              <a:rPr lang="en-US" sz="2400" dirty="0">
                <a:solidFill>
                  <a:srgbClr val="000000"/>
                </a:solidFill>
              </a:rPr>
              <a:t>Improved</a:t>
            </a:r>
            <a:r>
              <a:rPr lang="en-US" sz="2400" dirty="0"/>
              <a:t> </a:t>
            </a:r>
            <a:r>
              <a:rPr lang="en-US" sz="2400" b="1" dirty="0">
                <a:solidFill>
                  <a:srgbClr val="00B0F0"/>
                </a:solidFill>
              </a:rPr>
              <a:t>Competitiveness </a:t>
            </a:r>
            <a:r>
              <a:rPr lang="en-US" sz="2400" dirty="0">
                <a:solidFill>
                  <a:prstClr val="black"/>
                </a:solidFill>
              </a:rPr>
              <a:t>through efficient facilitation of cross-border movement of people and goods and the integration of markets, production processes, and value chains.</a:t>
            </a:r>
            <a:endParaRPr lang="en-US" sz="2400" b="1" dirty="0">
              <a:solidFill>
                <a:srgbClr val="00B0F0"/>
              </a:solidFill>
            </a:endParaRPr>
          </a:p>
          <a:p>
            <a:r>
              <a:rPr lang="en-US" sz="2400" dirty="0">
                <a:solidFill>
                  <a:srgbClr val="000000"/>
                </a:solidFill>
              </a:rPr>
              <a:t>Greater sense of </a:t>
            </a:r>
            <a:r>
              <a:rPr lang="en-US" sz="2400" b="1" dirty="0">
                <a:solidFill>
                  <a:srgbClr val="00B0F0"/>
                </a:solidFill>
              </a:rPr>
              <a:t>Community </a:t>
            </a:r>
            <a:r>
              <a:rPr lang="en-US" sz="2400" dirty="0">
                <a:solidFill>
                  <a:prstClr val="black"/>
                </a:solidFill>
              </a:rPr>
              <a:t>through projects and programs that address shared social and environmental concerns.</a:t>
            </a:r>
            <a:endParaRPr lang="en-US" sz="2400" b="1" dirty="0">
              <a:solidFill>
                <a:srgbClr val="00B0F0"/>
              </a:solidFill>
            </a:endParaRPr>
          </a:p>
          <a:p>
            <a:pPr marL="0" indent="0">
              <a:buNone/>
            </a:pPr>
            <a:endParaRPr lang="en-US" dirty="0" smtClean="0"/>
          </a:p>
          <a:p>
            <a:pPr marL="0" indent="0">
              <a:buNone/>
            </a:pPr>
            <a:endParaRPr lang="en-US" dirty="0"/>
          </a:p>
          <a:p>
            <a:pPr marL="0" indent="0" algn="ctr">
              <a:buNone/>
            </a:pPr>
            <a:r>
              <a:rPr lang="en-US" altLang="en-US" sz="2800" i="1" dirty="0">
                <a:solidFill>
                  <a:schemeClr val="tx2"/>
                </a:solidFill>
                <a:latin typeface="Arial" charset="0"/>
                <a:cs typeface="Arial" charset="0"/>
              </a:rPr>
              <a:t>How can </a:t>
            </a:r>
            <a:r>
              <a:rPr lang="en-US" altLang="en-US" sz="2800" b="1" i="1" dirty="0">
                <a:solidFill>
                  <a:srgbClr val="00B0F0"/>
                </a:solidFill>
                <a:latin typeface="Arial" charset="0"/>
                <a:cs typeface="Arial" charset="0"/>
              </a:rPr>
              <a:t>capital markets in the GMS</a:t>
            </a:r>
            <a:r>
              <a:rPr lang="en-US" altLang="en-US" sz="2800" i="1" dirty="0">
                <a:solidFill>
                  <a:srgbClr val="00B0F0"/>
                </a:solidFill>
                <a:latin typeface="Arial" charset="0"/>
                <a:cs typeface="Arial" charset="0"/>
              </a:rPr>
              <a:t> </a:t>
            </a:r>
            <a:r>
              <a:rPr lang="en-US" altLang="en-US" sz="2800" i="1" dirty="0">
                <a:solidFill>
                  <a:schemeClr val="tx2"/>
                </a:solidFill>
                <a:latin typeface="Arial" charset="0"/>
                <a:cs typeface="Arial" charset="0"/>
              </a:rPr>
              <a:t>help advance this vision?</a:t>
            </a:r>
          </a:p>
          <a:p>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9</a:t>
            </a:fld>
            <a:endParaRPr lang="en-US" dirty="0"/>
          </a:p>
        </p:txBody>
      </p:sp>
    </p:spTree>
    <p:extLst>
      <p:ext uri="{BB962C8B-B14F-4D97-AF65-F5344CB8AC3E}">
        <p14:creationId xmlns:p14="http://schemas.microsoft.com/office/powerpoint/2010/main" val="3699270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a:solidFill>
                  <a:srgbClr val="000000"/>
                </a:solidFill>
              </a:rPr>
              <a:t>Physical Connectivity in the GMS is Increasing:</a:t>
            </a:r>
            <a:r>
              <a:rPr lang="en-US" dirty="0">
                <a:solidFill>
                  <a:srgbClr val="000000"/>
                </a:solidFill>
              </a:rPr>
              <a:t/>
            </a:r>
            <a:br>
              <a:rPr lang="en-US" dirty="0">
                <a:solidFill>
                  <a:srgbClr val="000000"/>
                </a:solidFill>
              </a:rPr>
            </a:br>
            <a:endParaRPr lang="en-US" dirty="0"/>
          </a:p>
        </p:txBody>
      </p:sp>
      <p:sp>
        <p:nvSpPr>
          <p:cNvPr id="3" name="Content Placeholder 2"/>
          <p:cNvSpPr>
            <a:spLocks noGrp="1"/>
          </p:cNvSpPr>
          <p:nvPr>
            <p:ph idx="1"/>
          </p:nvPr>
        </p:nvSpPr>
        <p:spPr>
          <a:xfrm>
            <a:off x="457200" y="1600200"/>
            <a:ext cx="3530338" cy="4525963"/>
          </a:xfrm>
        </p:spPr>
        <p:txBody>
          <a:bodyPr>
            <a:normAutofit fontScale="70000" lnSpcReduction="20000"/>
          </a:bodyPr>
          <a:lstStyle/>
          <a:p>
            <a:pPr>
              <a:buFont typeface="Wingdings" panose="05000000000000000000" pitchFamily="2" charset="2"/>
              <a:buChar char="ü"/>
            </a:pPr>
            <a:r>
              <a:rPr lang="en-US" dirty="0">
                <a:solidFill>
                  <a:srgbClr val="000000"/>
                </a:solidFill>
              </a:rPr>
              <a:t>Countries are increasingly linked via roads, railways, telecoms, and power lines.</a:t>
            </a:r>
          </a:p>
          <a:p>
            <a:pPr>
              <a:buFont typeface="Wingdings" panose="05000000000000000000" pitchFamily="2" charset="2"/>
              <a:buChar char="ü"/>
            </a:pPr>
            <a:endParaRPr lang="en-US" dirty="0">
              <a:solidFill>
                <a:srgbClr val="000000"/>
              </a:solidFill>
            </a:endParaRPr>
          </a:p>
          <a:p>
            <a:pPr>
              <a:buFont typeface="Wingdings" panose="05000000000000000000" pitchFamily="2" charset="2"/>
              <a:buChar char="ü"/>
            </a:pPr>
            <a:r>
              <a:rPr lang="en-US" dirty="0">
                <a:solidFill>
                  <a:srgbClr val="000000"/>
                </a:solidFill>
              </a:rPr>
              <a:t>Nearly </a:t>
            </a:r>
            <a:r>
              <a:rPr lang="en-US" b="1" dirty="0">
                <a:solidFill>
                  <a:srgbClr val="000000"/>
                </a:solidFill>
              </a:rPr>
              <a:t>7,000 kilometers </a:t>
            </a:r>
            <a:r>
              <a:rPr lang="en-US" dirty="0">
                <a:solidFill>
                  <a:srgbClr val="000000"/>
                </a:solidFill>
              </a:rPr>
              <a:t>of roads constructed, upgraded, or improved under the GMS Program.</a:t>
            </a:r>
          </a:p>
          <a:p>
            <a:pPr>
              <a:buFont typeface="Wingdings" panose="05000000000000000000" pitchFamily="2" charset="2"/>
              <a:buChar char="ü"/>
            </a:pPr>
            <a:endParaRPr lang="en-US" b="1" dirty="0">
              <a:solidFill>
                <a:srgbClr val="000000"/>
              </a:solidFill>
            </a:endParaRPr>
          </a:p>
          <a:p>
            <a:pPr>
              <a:buFont typeface="Wingdings" panose="05000000000000000000" pitchFamily="2" charset="2"/>
              <a:buChar char="ü"/>
            </a:pPr>
            <a:r>
              <a:rPr lang="en-US" b="1" dirty="0">
                <a:solidFill>
                  <a:srgbClr val="000000"/>
                </a:solidFill>
              </a:rPr>
              <a:t>Nearly 20GWh</a:t>
            </a:r>
            <a:r>
              <a:rPr lang="en-US" dirty="0">
                <a:solidFill>
                  <a:srgbClr val="000000"/>
                </a:solidFill>
              </a:rPr>
              <a:t> of electricity traded within the GMS in 2013 </a:t>
            </a:r>
          </a:p>
          <a:p>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10</a:t>
            </a:fld>
            <a:endParaRPr lang="en-US"/>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2827" y="1340642"/>
            <a:ext cx="2784475" cy="2087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2827" y="3907410"/>
            <a:ext cx="2740153" cy="182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3501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678723"/>
            <a:ext cx="2974157" cy="1197205"/>
          </a:xfrm>
        </p:spPr>
        <p:txBody>
          <a:bodyPr>
            <a:normAutofit fontScale="90000"/>
          </a:bodyPr>
          <a:lstStyle/>
          <a:p>
            <a:r>
              <a:rPr lang="en-US" sz="2700" dirty="0">
                <a:solidFill>
                  <a:srgbClr val="000000"/>
                </a:solidFill>
                <a:cs typeface="Tahoma" pitchFamily="34" charset="0"/>
              </a:rPr>
              <a:t>GMS Connectivity Infrastructure in 1992</a:t>
            </a:r>
            <a:r>
              <a:rPr lang="en-US" dirty="0">
                <a:solidFill>
                  <a:srgbClr val="000000"/>
                </a:solidFill>
                <a:cs typeface="Tahoma" pitchFamily="34" charset="0"/>
              </a:rPr>
              <a:t/>
            </a:r>
            <a:br>
              <a:rPr lang="en-US" dirty="0">
                <a:solidFill>
                  <a:srgbClr val="000000"/>
                </a:solidFill>
                <a:cs typeface="Tahoma" pitchFamily="34" charset="0"/>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11</a:t>
            </a:fld>
            <a:endParaRPr lang="en-US"/>
          </a:p>
        </p:txBody>
      </p:sp>
      <p:pic>
        <p:nvPicPr>
          <p:cNvPr id="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1132" y="0"/>
            <a:ext cx="50530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2"/>
          <p:cNvGrpSpPr>
            <a:grpSpLocks/>
          </p:cNvGrpSpPr>
          <p:nvPr/>
        </p:nvGrpSpPr>
        <p:grpSpPr bwMode="auto">
          <a:xfrm>
            <a:off x="609617" y="3182142"/>
            <a:ext cx="3151188" cy="1216025"/>
            <a:chOff x="546100" y="100013"/>
            <a:chExt cx="3151188" cy="1216025"/>
          </a:xfrm>
        </p:grpSpPr>
        <p:sp>
          <p:nvSpPr>
            <p:cNvPr id="7" name="Line 11"/>
            <p:cNvSpPr>
              <a:spLocks noChangeShapeType="1"/>
            </p:cNvSpPr>
            <p:nvPr/>
          </p:nvSpPr>
          <p:spPr bwMode="auto">
            <a:xfrm>
              <a:off x="546100" y="633413"/>
              <a:ext cx="457200" cy="0"/>
            </a:xfrm>
            <a:prstGeom prst="line">
              <a:avLst/>
            </a:prstGeom>
            <a:ln w="57150">
              <a:solidFill>
                <a:srgbClr val="92D050"/>
              </a:solidFill>
              <a:headEnd/>
              <a:tailEnd/>
            </a:ln>
          </p:spPr>
          <p:style>
            <a:lnRef idx="3">
              <a:schemeClr val="accent2"/>
            </a:lnRef>
            <a:fillRef idx="0">
              <a:schemeClr val="accent2"/>
            </a:fillRef>
            <a:effectRef idx="2">
              <a:schemeClr val="accent2"/>
            </a:effectRef>
            <a:fontRef idx="minor">
              <a:schemeClr val="tx1"/>
            </a:fontRef>
          </p:style>
          <p:txBody>
            <a:bodyPr>
              <a:spAutoFit/>
            </a:bodyPr>
            <a:lstStyle/>
            <a:p>
              <a:pPr eaLnBrk="0" hangingPunct="0">
                <a:lnSpc>
                  <a:spcPct val="90000"/>
                </a:lnSpc>
                <a:spcBef>
                  <a:spcPct val="20000"/>
                </a:spcBef>
                <a:spcAft>
                  <a:spcPct val="20000"/>
                </a:spcAft>
                <a:buClr>
                  <a:srgbClr val="FFFF00"/>
                </a:buClr>
                <a:buFontTx/>
                <a:buChar char="•"/>
                <a:defRPr/>
              </a:pPr>
              <a:endParaRPr lang="en-US">
                <a:solidFill>
                  <a:srgbClr val="000000"/>
                </a:solidFill>
                <a:effectLst>
                  <a:outerShdw blurRad="38100" dist="38100" dir="2700000" algn="tl">
                    <a:srgbClr val="000000">
                      <a:alpha val="43137"/>
                    </a:srgbClr>
                  </a:outerShdw>
                </a:effectLst>
              </a:endParaRPr>
            </a:p>
          </p:txBody>
        </p:sp>
        <p:sp>
          <p:nvSpPr>
            <p:cNvPr id="8" name="Line 9"/>
            <p:cNvSpPr>
              <a:spLocks noChangeShapeType="1"/>
            </p:cNvSpPr>
            <p:nvPr/>
          </p:nvSpPr>
          <p:spPr bwMode="auto">
            <a:xfrm>
              <a:off x="546100" y="252413"/>
              <a:ext cx="457200" cy="0"/>
            </a:xfrm>
            <a:prstGeom prst="line">
              <a:avLst/>
            </a:prstGeom>
            <a:ln w="57150">
              <a:solidFill>
                <a:srgbClr val="000000"/>
              </a:solidFill>
              <a:headEnd/>
              <a:tailEnd/>
            </a:ln>
          </p:spPr>
          <p:style>
            <a:lnRef idx="3">
              <a:schemeClr val="dk1"/>
            </a:lnRef>
            <a:fillRef idx="0">
              <a:schemeClr val="dk1"/>
            </a:fillRef>
            <a:effectRef idx="2">
              <a:schemeClr val="dk1"/>
            </a:effectRef>
            <a:fontRef idx="minor">
              <a:schemeClr val="tx1"/>
            </a:fontRef>
          </p:style>
          <p:txBody>
            <a:bodyPr>
              <a:spAutoFit/>
            </a:bodyPr>
            <a:lstStyle/>
            <a:p>
              <a:pPr eaLnBrk="0" hangingPunct="0">
                <a:lnSpc>
                  <a:spcPct val="90000"/>
                </a:lnSpc>
                <a:spcBef>
                  <a:spcPct val="20000"/>
                </a:spcBef>
                <a:spcAft>
                  <a:spcPct val="20000"/>
                </a:spcAft>
                <a:buClr>
                  <a:srgbClr val="FFFF00"/>
                </a:buClr>
                <a:buFontTx/>
                <a:buChar char="•"/>
                <a:defRPr/>
              </a:pPr>
              <a:endParaRPr lang="en-US" b="1" dirty="0">
                <a:solidFill>
                  <a:srgbClr val="000000"/>
                </a:solidFill>
                <a:effectLst>
                  <a:outerShdw blurRad="38100" dist="38100" dir="2700000" algn="tl">
                    <a:srgbClr val="000000">
                      <a:alpha val="43137"/>
                    </a:srgbClr>
                  </a:outerShdw>
                </a:effectLst>
              </a:endParaRPr>
            </a:p>
          </p:txBody>
        </p:sp>
        <p:sp>
          <p:nvSpPr>
            <p:cNvPr id="9" name="Text Box 10"/>
            <p:cNvSpPr txBox="1">
              <a:spLocks noChangeArrowheads="1"/>
            </p:cNvSpPr>
            <p:nvPr/>
          </p:nvSpPr>
          <p:spPr bwMode="auto">
            <a:xfrm>
              <a:off x="1231900" y="100013"/>
              <a:ext cx="1119188" cy="285750"/>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Roads</a:t>
              </a:r>
            </a:p>
          </p:txBody>
        </p:sp>
        <p:sp>
          <p:nvSpPr>
            <p:cNvPr id="10" name="Text Box 12"/>
            <p:cNvSpPr txBox="1">
              <a:spLocks noChangeArrowheads="1"/>
            </p:cNvSpPr>
            <p:nvPr/>
          </p:nvSpPr>
          <p:spPr bwMode="auto">
            <a:xfrm>
              <a:off x="1231900" y="481013"/>
              <a:ext cx="2465388" cy="288925"/>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Telecommunications</a:t>
              </a:r>
            </a:p>
          </p:txBody>
        </p:sp>
        <p:sp>
          <p:nvSpPr>
            <p:cNvPr id="11" name="Text Box 13"/>
            <p:cNvSpPr txBox="1">
              <a:spLocks noChangeArrowheads="1"/>
            </p:cNvSpPr>
            <p:nvPr/>
          </p:nvSpPr>
          <p:spPr bwMode="auto">
            <a:xfrm>
              <a:off x="1231900" y="835025"/>
              <a:ext cx="2236788" cy="481013"/>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Power Transmission Line</a:t>
              </a:r>
            </a:p>
          </p:txBody>
        </p:sp>
        <p:sp>
          <p:nvSpPr>
            <p:cNvPr id="12" name="Line 14"/>
            <p:cNvSpPr>
              <a:spLocks noChangeShapeType="1"/>
            </p:cNvSpPr>
            <p:nvPr/>
          </p:nvSpPr>
          <p:spPr bwMode="auto">
            <a:xfrm>
              <a:off x="546100" y="939800"/>
              <a:ext cx="457200" cy="0"/>
            </a:xfrm>
            <a:prstGeom prst="line">
              <a:avLst/>
            </a:prstGeom>
            <a:noFill/>
            <a:ln w="63500">
              <a:solidFill>
                <a:srgbClr val="FF0000"/>
              </a:solidFill>
              <a:round/>
              <a:headEnd/>
              <a:tailEnd/>
            </a:ln>
            <a:effectLst/>
          </p:spPr>
          <p:txBody>
            <a:bodyPr>
              <a:spAutoFit/>
            </a:bodyPr>
            <a:lstStyle/>
            <a:p>
              <a:pPr eaLnBrk="0" hangingPunct="0">
                <a:lnSpc>
                  <a:spcPct val="90000"/>
                </a:lnSpc>
                <a:spcBef>
                  <a:spcPct val="20000"/>
                </a:spcBef>
                <a:spcAft>
                  <a:spcPct val="20000"/>
                </a:spcAft>
                <a:buClr>
                  <a:srgbClr val="FFFF00"/>
                </a:buClr>
                <a:buFontTx/>
                <a:buChar char="•"/>
                <a:defRPr/>
              </a:pPr>
              <a:endParaRPr lang="en-US">
                <a:solidFill>
                  <a:srgbClr val="000000"/>
                </a:solidFill>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3778189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932" y="848411"/>
            <a:ext cx="2974157" cy="1442301"/>
          </a:xfrm>
        </p:spPr>
        <p:txBody>
          <a:bodyPr>
            <a:normAutofit fontScale="90000"/>
          </a:bodyPr>
          <a:lstStyle/>
          <a:p>
            <a:r>
              <a:rPr lang="en-US" sz="2700" dirty="0">
                <a:solidFill>
                  <a:srgbClr val="000000"/>
                </a:solidFill>
                <a:cs typeface="Tahoma" pitchFamily="34" charset="0"/>
              </a:rPr>
              <a:t>GMS Connectivity Infrastructure in 2010</a:t>
            </a:r>
            <a:br>
              <a:rPr lang="en-US" sz="2700" dirty="0">
                <a:solidFill>
                  <a:srgbClr val="000000"/>
                </a:solidFill>
                <a:cs typeface="Tahoma" pitchFamily="34" charset="0"/>
              </a:rPr>
            </a:br>
            <a:r>
              <a:rPr lang="en-US" dirty="0" smtClean="0">
                <a:solidFill>
                  <a:srgbClr val="000000"/>
                </a:solidFill>
                <a:cs typeface="Tahoma" pitchFamily="34" charset="0"/>
              </a:rPr>
              <a:t/>
            </a:r>
            <a:br>
              <a:rPr lang="en-US" dirty="0" smtClean="0">
                <a:solidFill>
                  <a:srgbClr val="000000"/>
                </a:solidFill>
                <a:cs typeface="Tahoma" pitchFamily="34" charset="0"/>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12</a:t>
            </a:fld>
            <a:endParaRPr lang="en-US"/>
          </a:p>
        </p:txBody>
      </p:sp>
      <p:grpSp>
        <p:nvGrpSpPr>
          <p:cNvPr id="6" name="Group 2"/>
          <p:cNvGrpSpPr>
            <a:grpSpLocks/>
          </p:cNvGrpSpPr>
          <p:nvPr/>
        </p:nvGrpSpPr>
        <p:grpSpPr bwMode="auto">
          <a:xfrm>
            <a:off x="609617" y="3182142"/>
            <a:ext cx="3151188" cy="1216025"/>
            <a:chOff x="546100" y="100013"/>
            <a:chExt cx="3151188" cy="1216025"/>
          </a:xfrm>
        </p:grpSpPr>
        <p:sp>
          <p:nvSpPr>
            <p:cNvPr id="7" name="Line 11"/>
            <p:cNvSpPr>
              <a:spLocks noChangeShapeType="1"/>
            </p:cNvSpPr>
            <p:nvPr/>
          </p:nvSpPr>
          <p:spPr bwMode="auto">
            <a:xfrm>
              <a:off x="546100" y="633413"/>
              <a:ext cx="457200" cy="0"/>
            </a:xfrm>
            <a:prstGeom prst="line">
              <a:avLst/>
            </a:prstGeom>
            <a:ln w="57150">
              <a:solidFill>
                <a:srgbClr val="92D050"/>
              </a:solidFill>
              <a:headEnd/>
              <a:tailEnd/>
            </a:ln>
          </p:spPr>
          <p:style>
            <a:lnRef idx="3">
              <a:schemeClr val="accent2"/>
            </a:lnRef>
            <a:fillRef idx="0">
              <a:schemeClr val="accent2"/>
            </a:fillRef>
            <a:effectRef idx="2">
              <a:schemeClr val="accent2"/>
            </a:effectRef>
            <a:fontRef idx="minor">
              <a:schemeClr val="tx1"/>
            </a:fontRef>
          </p:style>
          <p:txBody>
            <a:bodyPr>
              <a:spAutoFit/>
            </a:bodyPr>
            <a:lstStyle/>
            <a:p>
              <a:pPr eaLnBrk="0" hangingPunct="0">
                <a:lnSpc>
                  <a:spcPct val="90000"/>
                </a:lnSpc>
                <a:spcBef>
                  <a:spcPct val="20000"/>
                </a:spcBef>
                <a:spcAft>
                  <a:spcPct val="20000"/>
                </a:spcAft>
                <a:buClr>
                  <a:srgbClr val="FFFF00"/>
                </a:buClr>
                <a:buFontTx/>
                <a:buChar char="•"/>
                <a:defRPr/>
              </a:pPr>
              <a:endParaRPr lang="en-US">
                <a:solidFill>
                  <a:srgbClr val="000000"/>
                </a:solidFill>
                <a:effectLst>
                  <a:outerShdw blurRad="38100" dist="38100" dir="2700000" algn="tl">
                    <a:srgbClr val="000000">
                      <a:alpha val="43137"/>
                    </a:srgbClr>
                  </a:outerShdw>
                </a:effectLst>
              </a:endParaRPr>
            </a:p>
          </p:txBody>
        </p:sp>
        <p:sp>
          <p:nvSpPr>
            <p:cNvPr id="8" name="Line 9"/>
            <p:cNvSpPr>
              <a:spLocks noChangeShapeType="1"/>
            </p:cNvSpPr>
            <p:nvPr/>
          </p:nvSpPr>
          <p:spPr bwMode="auto">
            <a:xfrm>
              <a:off x="546100" y="252413"/>
              <a:ext cx="457200" cy="0"/>
            </a:xfrm>
            <a:prstGeom prst="line">
              <a:avLst/>
            </a:prstGeom>
            <a:ln w="57150">
              <a:solidFill>
                <a:srgbClr val="000000"/>
              </a:solidFill>
              <a:headEnd/>
              <a:tailEnd/>
            </a:ln>
          </p:spPr>
          <p:style>
            <a:lnRef idx="3">
              <a:schemeClr val="dk1"/>
            </a:lnRef>
            <a:fillRef idx="0">
              <a:schemeClr val="dk1"/>
            </a:fillRef>
            <a:effectRef idx="2">
              <a:schemeClr val="dk1"/>
            </a:effectRef>
            <a:fontRef idx="minor">
              <a:schemeClr val="tx1"/>
            </a:fontRef>
          </p:style>
          <p:txBody>
            <a:bodyPr>
              <a:spAutoFit/>
            </a:bodyPr>
            <a:lstStyle/>
            <a:p>
              <a:pPr eaLnBrk="0" hangingPunct="0">
                <a:lnSpc>
                  <a:spcPct val="90000"/>
                </a:lnSpc>
                <a:spcBef>
                  <a:spcPct val="20000"/>
                </a:spcBef>
                <a:spcAft>
                  <a:spcPct val="20000"/>
                </a:spcAft>
                <a:buClr>
                  <a:srgbClr val="FFFF00"/>
                </a:buClr>
                <a:buFontTx/>
                <a:buChar char="•"/>
                <a:defRPr/>
              </a:pPr>
              <a:endParaRPr lang="en-US" b="1" dirty="0">
                <a:solidFill>
                  <a:srgbClr val="000000"/>
                </a:solidFill>
                <a:effectLst>
                  <a:outerShdw blurRad="38100" dist="38100" dir="2700000" algn="tl">
                    <a:srgbClr val="000000">
                      <a:alpha val="43137"/>
                    </a:srgbClr>
                  </a:outerShdw>
                </a:effectLst>
              </a:endParaRPr>
            </a:p>
          </p:txBody>
        </p:sp>
        <p:sp>
          <p:nvSpPr>
            <p:cNvPr id="9" name="Text Box 10"/>
            <p:cNvSpPr txBox="1">
              <a:spLocks noChangeArrowheads="1"/>
            </p:cNvSpPr>
            <p:nvPr/>
          </p:nvSpPr>
          <p:spPr bwMode="auto">
            <a:xfrm>
              <a:off x="1231900" y="100013"/>
              <a:ext cx="1119188" cy="285750"/>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Roads</a:t>
              </a:r>
            </a:p>
          </p:txBody>
        </p:sp>
        <p:sp>
          <p:nvSpPr>
            <p:cNvPr id="10" name="Text Box 12"/>
            <p:cNvSpPr txBox="1">
              <a:spLocks noChangeArrowheads="1"/>
            </p:cNvSpPr>
            <p:nvPr/>
          </p:nvSpPr>
          <p:spPr bwMode="auto">
            <a:xfrm>
              <a:off x="1231900" y="481013"/>
              <a:ext cx="2465388" cy="288925"/>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Telecommunications</a:t>
              </a:r>
            </a:p>
          </p:txBody>
        </p:sp>
        <p:sp>
          <p:nvSpPr>
            <p:cNvPr id="11" name="Text Box 13"/>
            <p:cNvSpPr txBox="1">
              <a:spLocks noChangeArrowheads="1"/>
            </p:cNvSpPr>
            <p:nvPr/>
          </p:nvSpPr>
          <p:spPr bwMode="auto">
            <a:xfrm>
              <a:off x="1231900" y="835025"/>
              <a:ext cx="2236788" cy="481013"/>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Power Transmission Line</a:t>
              </a:r>
            </a:p>
          </p:txBody>
        </p:sp>
        <p:sp>
          <p:nvSpPr>
            <p:cNvPr id="12" name="Line 14"/>
            <p:cNvSpPr>
              <a:spLocks noChangeShapeType="1"/>
            </p:cNvSpPr>
            <p:nvPr/>
          </p:nvSpPr>
          <p:spPr bwMode="auto">
            <a:xfrm>
              <a:off x="546100" y="939800"/>
              <a:ext cx="457200" cy="0"/>
            </a:xfrm>
            <a:prstGeom prst="line">
              <a:avLst/>
            </a:prstGeom>
            <a:noFill/>
            <a:ln w="63500">
              <a:solidFill>
                <a:srgbClr val="FF0000"/>
              </a:solidFill>
              <a:round/>
              <a:headEnd/>
              <a:tailEnd/>
            </a:ln>
            <a:effectLst/>
          </p:spPr>
          <p:txBody>
            <a:bodyPr>
              <a:spAutoFit/>
            </a:bodyPr>
            <a:lstStyle/>
            <a:p>
              <a:pPr eaLnBrk="0" hangingPunct="0">
                <a:lnSpc>
                  <a:spcPct val="90000"/>
                </a:lnSpc>
                <a:spcBef>
                  <a:spcPct val="20000"/>
                </a:spcBef>
                <a:spcAft>
                  <a:spcPct val="20000"/>
                </a:spcAft>
                <a:buClr>
                  <a:srgbClr val="FFFF00"/>
                </a:buClr>
                <a:buFontTx/>
                <a:buChar char="•"/>
                <a:defRPr/>
              </a:pPr>
              <a:endParaRPr lang="en-US">
                <a:solidFill>
                  <a:srgbClr val="000000"/>
                </a:solidFill>
                <a:effectLst>
                  <a:outerShdw blurRad="38100" dist="38100" dir="2700000" algn="tl">
                    <a:srgbClr val="000000">
                      <a:alpha val="43137"/>
                    </a:srgbClr>
                  </a:outerShdw>
                </a:effectLst>
              </a:endParaRPr>
            </a:p>
          </p:txBody>
        </p:sp>
      </p:grpSp>
      <p:pic>
        <p:nvPicPr>
          <p:cNvPr id="13"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1132" y="0"/>
            <a:ext cx="50546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004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223" y="519734"/>
            <a:ext cx="3555909" cy="2402575"/>
          </a:xfrm>
        </p:spPr>
        <p:txBody>
          <a:bodyPr>
            <a:normAutofit fontScale="90000"/>
          </a:bodyPr>
          <a:lstStyle/>
          <a:p>
            <a:r>
              <a:rPr lang="en-US" sz="2800" dirty="0">
                <a:solidFill>
                  <a:srgbClr val="000000"/>
                </a:solidFill>
                <a:cs typeface="Tahoma" pitchFamily="34" charset="0"/>
              </a:rPr>
              <a:t>Future GMS Connectivity Infrastructure 2015-2020</a:t>
            </a:r>
            <a:br>
              <a:rPr lang="en-US" sz="2800" dirty="0">
                <a:solidFill>
                  <a:srgbClr val="000000"/>
                </a:solidFill>
                <a:cs typeface="Tahoma" pitchFamily="34" charset="0"/>
              </a:rPr>
            </a:br>
            <a:r>
              <a:rPr lang="en-US" dirty="0">
                <a:solidFill>
                  <a:srgbClr val="000000"/>
                </a:solidFill>
                <a:cs typeface="Tahoma" pitchFamily="34" charset="0"/>
              </a:rPr>
              <a:t/>
            </a:r>
            <a:br>
              <a:rPr lang="en-US" dirty="0">
                <a:solidFill>
                  <a:srgbClr val="000000"/>
                </a:solidFill>
                <a:cs typeface="Tahoma" pitchFamily="34" charset="0"/>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13</a:t>
            </a:fld>
            <a:endParaRPr lang="en-US"/>
          </a:p>
        </p:txBody>
      </p:sp>
      <p:grpSp>
        <p:nvGrpSpPr>
          <p:cNvPr id="6" name="Group 2"/>
          <p:cNvGrpSpPr>
            <a:grpSpLocks/>
          </p:cNvGrpSpPr>
          <p:nvPr/>
        </p:nvGrpSpPr>
        <p:grpSpPr bwMode="auto">
          <a:xfrm>
            <a:off x="609617" y="3182142"/>
            <a:ext cx="3151188" cy="1216025"/>
            <a:chOff x="546100" y="100013"/>
            <a:chExt cx="3151188" cy="1216025"/>
          </a:xfrm>
        </p:grpSpPr>
        <p:sp>
          <p:nvSpPr>
            <p:cNvPr id="7" name="Line 11"/>
            <p:cNvSpPr>
              <a:spLocks noChangeShapeType="1"/>
            </p:cNvSpPr>
            <p:nvPr/>
          </p:nvSpPr>
          <p:spPr bwMode="auto">
            <a:xfrm>
              <a:off x="546100" y="633413"/>
              <a:ext cx="457200" cy="0"/>
            </a:xfrm>
            <a:prstGeom prst="line">
              <a:avLst/>
            </a:prstGeom>
            <a:ln w="57150">
              <a:solidFill>
                <a:srgbClr val="92D050"/>
              </a:solidFill>
              <a:headEnd/>
              <a:tailEnd/>
            </a:ln>
          </p:spPr>
          <p:style>
            <a:lnRef idx="3">
              <a:schemeClr val="accent2"/>
            </a:lnRef>
            <a:fillRef idx="0">
              <a:schemeClr val="accent2"/>
            </a:fillRef>
            <a:effectRef idx="2">
              <a:schemeClr val="accent2"/>
            </a:effectRef>
            <a:fontRef idx="minor">
              <a:schemeClr val="tx1"/>
            </a:fontRef>
          </p:style>
          <p:txBody>
            <a:bodyPr>
              <a:spAutoFit/>
            </a:bodyPr>
            <a:lstStyle/>
            <a:p>
              <a:pPr eaLnBrk="0" hangingPunct="0">
                <a:lnSpc>
                  <a:spcPct val="90000"/>
                </a:lnSpc>
                <a:spcBef>
                  <a:spcPct val="20000"/>
                </a:spcBef>
                <a:spcAft>
                  <a:spcPct val="20000"/>
                </a:spcAft>
                <a:buClr>
                  <a:srgbClr val="FFFF00"/>
                </a:buClr>
                <a:buFontTx/>
                <a:buChar char="•"/>
                <a:defRPr/>
              </a:pPr>
              <a:endParaRPr lang="en-US">
                <a:solidFill>
                  <a:srgbClr val="000000"/>
                </a:solidFill>
                <a:effectLst>
                  <a:outerShdw blurRad="38100" dist="38100" dir="2700000" algn="tl">
                    <a:srgbClr val="000000">
                      <a:alpha val="43137"/>
                    </a:srgbClr>
                  </a:outerShdw>
                </a:effectLst>
              </a:endParaRPr>
            </a:p>
          </p:txBody>
        </p:sp>
        <p:sp>
          <p:nvSpPr>
            <p:cNvPr id="8" name="Line 9"/>
            <p:cNvSpPr>
              <a:spLocks noChangeShapeType="1"/>
            </p:cNvSpPr>
            <p:nvPr/>
          </p:nvSpPr>
          <p:spPr bwMode="auto">
            <a:xfrm>
              <a:off x="546100" y="252413"/>
              <a:ext cx="457200" cy="0"/>
            </a:xfrm>
            <a:prstGeom prst="line">
              <a:avLst/>
            </a:prstGeom>
            <a:ln w="57150">
              <a:solidFill>
                <a:srgbClr val="000000"/>
              </a:solidFill>
              <a:headEnd/>
              <a:tailEnd/>
            </a:ln>
          </p:spPr>
          <p:style>
            <a:lnRef idx="3">
              <a:schemeClr val="dk1"/>
            </a:lnRef>
            <a:fillRef idx="0">
              <a:schemeClr val="dk1"/>
            </a:fillRef>
            <a:effectRef idx="2">
              <a:schemeClr val="dk1"/>
            </a:effectRef>
            <a:fontRef idx="minor">
              <a:schemeClr val="tx1"/>
            </a:fontRef>
          </p:style>
          <p:txBody>
            <a:bodyPr>
              <a:spAutoFit/>
            </a:bodyPr>
            <a:lstStyle/>
            <a:p>
              <a:pPr eaLnBrk="0" hangingPunct="0">
                <a:lnSpc>
                  <a:spcPct val="90000"/>
                </a:lnSpc>
                <a:spcBef>
                  <a:spcPct val="20000"/>
                </a:spcBef>
                <a:spcAft>
                  <a:spcPct val="20000"/>
                </a:spcAft>
                <a:buClr>
                  <a:srgbClr val="FFFF00"/>
                </a:buClr>
                <a:buFontTx/>
                <a:buChar char="•"/>
                <a:defRPr/>
              </a:pPr>
              <a:endParaRPr lang="en-US" b="1" dirty="0">
                <a:solidFill>
                  <a:srgbClr val="000000"/>
                </a:solidFill>
                <a:effectLst>
                  <a:outerShdw blurRad="38100" dist="38100" dir="2700000" algn="tl">
                    <a:srgbClr val="000000">
                      <a:alpha val="43137"/>
                    </a:srgbClr>
                  </a:outerShdw>
                </a:effectLst>
              </a:endParaRPr>
            </a:p>
          </p:txBody>
        </p:sp>
        <p:sp>
          <p:nvSpPr>
            <p:cNvPr id="9" name="Text Box 10"/>
            <p:cNvSpPr txBox="1">
              <a:spLocks noChangeArrowheads="1"/>
            </p:cNvSpPr>
            <p:nvPr/>
          </p:nvSpPr>
          <p:spPr bwMode="auto">
            <a:xfrm>
              <a:off x="1231900" y="100013"/>
              <a:ext cx="1119188" cy="285750"/>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Roads</a:t>
              </a:r>
            </a:p>
          </p:txBody>
        </p:sp>
        <p:sp>
          <p:nvSpPr>
            <p:cNvPr id="10" name="Text Box 12"/>
            <p:cNvSpPr txBox="1">
              <a:spLocks noChangeArrowheads="1"/>
            </p:cNvSpPr>
            <p:nvPr/>
          </p:nvSpPr>
          <p:spPr bwMode="auto">
            <a:xfrm>
              <a:off x="1231900" y="481013"/>
              <a:ext cx="2465388" cy="288925"/>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Telecommunications</a:t>
              </a:r>
            </a:p>
          </p:txBody>
        </p:sp>
        <p:sp>
          <p:nvSpPr>
            <p:cNvPr id="11" name="Text Box 13"/>
            <p:cNvSpPr txBox="1">
              <a:spLocks noChangeArrowheads="1"/>
            </p:cNvSpPr>
            <p:nvPr/>
          </p:nvSpPr>
          <p:spPr bwMode="auto">
            <a:xfrm>
              <a:off x="1231900" y="835025"/>
              <a:ext cx="2236788" cy="481013"/>
            </a:xfrm>
            <a:prstGeom prst="rect">
              <a:avLst/>
            </a:prstGeom>
            <a:noFill/>
            <a:ln w="9525" algn="ctr">
              <a:noFill/>
              <a:miter lim="800000"/>
              <a:headEnd/>
              <a:tailEnd/>
            </a:ln>
            <a:effectLst/>
          </p:spPr>
          <p:txBody>
            <a:bodyPr>
              <a:spAutoFit/>
            </a:bodyPr>
            <a:lstStyle/>
            <a:p>
              <a:pPr marL="342900" indent="-342900" eaLnBrk="0" hangingPunct="0">
                <a:lnSpc>
                  <a:spcPct val="90000"/>
                </a:lnSpc>
                <a:spcBef>
                  <a:spcPct val="50000"/>
                </a:spcBef>
                <a:spcAft>
                  <a:spcPct val="20000"/>
                </a:spcAft>
                <a:buClr>
                  <a:srgbClr val="FFFF00"/>
                </a:buClr>
                <a:buFontTx/>
                <a:buChar char="•"/>
                <a:defRPr/>
              </a:pPr>
              <a:r>
                <a:rPr lang="en-US" sz="1400" b="1" dirty="0">
                  <a:solidFill>
                    <a:srgbClr val="000000"/>
                  </a:solidFill>
                  <a:effectLst>
                    <a:outerShdw blurRad="38100" dist="38100" dir="2700000" algn="tl">
                      <a:srgbClr val="C0C0C0"/>
                    </a:outerShdw>
                  </a:effectLst>
                </a:rPr>
                <a:t>Power Transmission Line</a:t>
              </a:r>
            </a:p>
          </p:txBody>
        </p:sp>
        <p:sp>
          <p:nvSpPr>
            <p:cNvPr id="12" name="Line 14"/>
            <p:cNvSpPr>
              <a:spLocks noChangeShapeType="1"/>
            </p:cNvSpPr>
            <p:nvPr/>
          </p:nvSpPr>
          <p:spPr bwMode="auto">
            <a:xfrm>
              <a:off x="546100" y="939800"/>
              <a:ext cx="457200" cy="0"/>
            </a:xfrm>
            <a:prstGeom prst="line">
              <a:avLst/>
            </a:prstGeom>
            <a:noFill/>
            <a:ln w="63500">
              <a:solidFill>
                <a:srgbClr val="FF0000"/>
              </a:solidFill>
              <a:round/>
              <a:headEnd/>
              <a:tailEnd/>
            </a:ln>
            <a:effectLst/>
          </p:spPr>
          <p:txBody>
            <a:bodyPr>
              <a:spAutoFit/>
            </a:bodyPr>
            <a:lstStyle/>
            <a:p>
              <a:pPr eaLnBrk="0" hangingPunct="0">
                <a:lnSpc>
                  <a:spcPct val="90000"/>
                </a:lnSpc>
                <a:spcBef>
                  <a:spcPct val="20000"/>
                </a:spcBef>
                <a:spcAft>
                  <a:spcPct val="20000"/>
                </a:spcAft>
                <a:buClr>
                  <a:srgbClr val="FFFF00"/>
                </a:buClr>
                <a:buFontTx/>
                <a:buChar char="•"/>
                <a:defRPr/>
              </a:pPr>
              <a:endParaRPr lang="en-US">
                <a:solidFill>
                  <a:srgbClr val="000000"/>
                </a:solidFill>
                <a:effectLst>
                  <a:outerShdw blurRad="38100" dist="38100" dir="2700000" algn="tl">
                    <a:srgbClr val="000000">
                      <a:alpha val="43137"/>
                    </a:srgbClr>
                  </a:outerShdw>
                </a:effectLst>
              </a:endParaRPr>
            </a:p>
          </p:txBody>
        </p:sp>
      </p:grpSp>
      <p:pic>
        <p:nvPicPr>
          <p:cNvPr id="1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81132" y="0"/>
            <a:ext cx="50688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8004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solidFill>
                  <a:srgbClr val="000000"/>
                </a:solidFill>
              </a:rPr>
              <a:t>THE GMS IS ALSO COMMITTED TO IMPROVING CONNECTIVITY “SOFTWARE” TO FACILITATE CROSS-BORDER TRANSPORT &amp; TRADE</a:t>
            </a:r>
            <a:endParaRPr lang="en-US" sz="2400" dirty="0"/>
          </a:p>
        </p:txBody>
      </p:sp>
      <p:sp>
        <p:nvSpPr>
          <p:cNvPr id="3" name="Content Placeholder 2"/>
          <p:cNvSpPr>
            <a:spLocks noGrp="1"/>
          </p:cNvSpPr>
          <p:nvPr>
            <p:ph idx="1"/>
          </p:nvPr>
        </p:nvSpPr>
        <p:spPr>
          <a:xfrm>
            <a:off x="457200" y="1894788"/>
            <a:ext cx="8229600" cy="3770721"/>
          </a:xfrm>
        </p:spPr>
        <p:txBody>
          <a:bodyPr>
            <a:normAutofit fontScale="92500" lnSpcReduction="20000"/>
          </a:bodyPr>
          <a:lstStyle/>
          <a:p>
            <a:pPr marL="457200" indent="-457200">
              <a:buFont typeface="+mj-lt"/>
              <a:buAutoNum type="arabicPeriod"/>
            </a:pPr>
            <a:r>
              <a:rPr lang="en-US" sz="2400" dirty="0">
                <a:solidFill>
                  <a:srgbClr val="000000"/>
                </a:solidFill>
              </a:rPr>
              <a:t>The </a:t>
            </a:r>
            <a:r>
              <a:rPr lang="en-US" sz="2400" b="1" dirty="0">
                <a:solidFill>
                  <a:srgbClr val="000000"/>
                </a:solidFill>
              </a:rPr>
              <a:t>GMS Cross Border Transport Facilitation Agreement (CBTA) </a:t>
            </a:r>
            <a:r>
              <a:rPr lang="en-US" sz="2400" dirty="0">
                <a:solidFill>
                  <a:srgbClr val="000000"/>
                </a:solidFill>
              </a:rPr>
              <a:t>provides a </a:t>
            </a:r>
            <a:r>
              <a:rPr lang="en-US" sz="2400" dirty="0" err="1">
                <a:solidFill>
                  <a:srgbClr val="000000"/>
                </a:solidFill>
              </a:rPr>
              <a:t>subregional</a:t>
            </a:r>
            <a:r>
              <a:rPr lang="en-US" sz="2400" dirty="0">
                <a:solidFill>
                  <a:srgbClr val="000000"/>
                </a:solidFill>
              </a:rPr>
              <a:t> framework for making cross-border transport faster, easier and cheaper.</a:t>
            </a:r>
          </a:p>
          <a:p>
            <a:pPr marL="457200" indent="-457200">
              <a:buFont typeface="+mj-lt"/>
              <a:buAutoNum type="arabicPeriod"/>
            </a:pPr>
            <a:endParaRPr lang="en-US" altLang="en-US" sz="2400" b="1" dirty="0">
              <a:solidFill>
                <a:srgbClr val="000000"/>
              </a:solidFill>
            </a:endParaRPr>
          </a:p>
          <a:p>
            <a:pPr marL="457200" indent="-457200">
              <a:buFont typeface="+mj-lt"/>
              <a:buAutoNum type="arabicPeriod"/>
            </a:pPr>
            <a:r>
              <a:rPr lang="en-US" altLang="en-US" sz="2400" dirty="0">
                <a:solidFill>
                  <a:srgbClr val="000000"/>
                </a:solidFill>
              </a:rPr>
              <a:t>GMS countries have successfully implemented a number of bilateral and/or trilateral </a:t>
            </a:r>
            <a:r>
              <a:rPr lang="en-US" altLang="en-US" sz="2400" b="1" dirty="0">
                <a:solidFill>
                  <a:srgbClr val="000000"/>
                </a:solidFill>
              </a:rPr>
              <a:t>traffic rights agreements </a:t>
            </a:r>
            <a:r>
              <a:rPr lang="en-US" altLang="en-US" sz="2400" dirty="0">
                <a:solidFill>
                  <a:srgbClr val="000000"/>
                </a:solidFill>
              </a:rPr>
              <a:t>at key border crossings.</a:t>
            </a:r>
            <a:endParaRPr lang="en-PH" altLang="en-US" sz="2400" dirty="0">
              <a:solidFill>
                <a:srgbClr val="000000"/>
              </a:solidFill>
            </a:endParaRPr>
          </a:p>
          <a:p>
            <a:pPr marL="457200" indent="-457200">
              <a:lnSpc>
                <a:spcPct val="90000"/>
              </a:lnSpc>
              <a:buFont typeface="+mj-lt"/>
              <a:buAutoNum type="arabicPeriod"/>
            </a:pPr>
            <a:endParaRPr lang="nl-NL" altLang="en-US" sz="2400" dirty="0">
              <a:solidFill>
                <a:srgbClr val="000000"/>
              </a:solidFill>
            </a:endParaRPr>
          </a:p>
          <a:p>
            <a:pPr marL="457200" indent="-457200">
              <a:lnSpc>
                <a:spcPct val="90000"/>
              </a:lnSpc>
              <a:buFont typeface="+mj-lt"/>
              <a:buAutoNum type="arabicPeriod"/>
            </a:pPr>
            <a:r>
              <a:rPr lang="en-US" altLang="en-US" sz="2400" dirty="0">
                <a:solidFill>
                  <a:srgbClr val="000000"/>
                </a:solidFill>
              </a:rPr>
              <a:t>The second phase of </a:t>
            </a:r>
            <a:r>
              <a:rPr lang="en-US" altLang="en-US" sz="2400" b="1" dirty="0">
                <a:solidFill>
                  <a:srgbClr val="000000"/>
                </a:solidFill>
              </a:rPr>
              <a:t>the GMS Transport and Trade Facilitation Action Plan </a:t>
            </a:r>
            <a:r>
              <a:rPr lang="en-US" altLang="en-US" sz="2400" dirty="0">
                <a:solidFill>
                  <a:srgbClr val="000000"/>
                </a:solidFill>
              </a:rPr>
              <a:t>and other technical assistance projects will further support efforts to facilitate cross-border transport and trade in the GMS. </a:t>
            </a:r>
            <a:endParaRPr lang="zh-CN" altLang="en-US" sz="2400" dirty="0">
              <a:solidFill>
                <a:srgbClr val="000000"/>
              </a:solidFill>
            </a:endParaRPr>
          </a:p>
          <a:p>
            <a:pPr marL="285750" indent="-285750">
              <a:buFont typeface="Arial" panose="020B0604020202020204" pitchFamily="34" charset="0"/>
              <a:buChar char="•"/>
            </a:pPr>
            <a:endParaRPr lang="en-US" dirty="0">
              <a:solidFill>
                <a:srgbClr val="000000"/>
              </a:solidFill>
            </a:endParaRPr>
          </a:p>
          <a:p>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14</a:t>
            </a:fld>
            <a:endParaRPr lang="en-US"/>
          </a:p>
        </p:txBody>
      </p:sp>
    </p:spTree>
    <p:extLst>
      <p:ext uri="{BB962C8B-B14F-4D97-AF65-F5344CB8AC3E}">
        <p14:creationId xmlns:p14="http://schemas.microsoft.com/office/powerpoint/2010/main" val="1617118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225" y="126587"/>
            <a:ext cx="8613775" cy="6211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3"/>
          <p:cNvSpPr>
            <a:spLocks noGrp="1"/>
          </p:cNvSpPr>
          <p:nvPr>
            <p:ph type="sldNum" sz="quarter" idx="12"/>
          </p:nvPr>
        </p:nvSpPr>
        <p:spPr>
          <a:xfrm>
            <a:off x="3881132" y="6338475"/>
            <a:ext cx="2133600" cy="365125"/>
          </a:xfrm>
        </p:spPr>
        <p:txBody>
          <a:bodyPr/>
          <a:lstStyle/>
          <a:p>
            <a:fld id="{A0B2F7C8-44D0-A14F-9808-060BD71AE4A0}" type="slidenum">
              <a:rPr lang="en-US" smtClean="0"/>
              <a:t>15</a:t>
            </a:fld>
            <a:endParaRPr lang="en-US" dirty="0"/>
          </a:p>
        </p:txBody>
      </p:sp>
    </p:spTree>
    <p:extLst>
      <p:ext uri="{BB962C8B-B14F-4D97-AF65-F5344CB8AC3E}">
        <p14:creationId xmlns:p14="http://schemas.microsoft.com/office/powerpoint/2010/main" val="3904247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16</a:t>
            </a:fld>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75" y="341313"/>
            <a:ext cx="8553450" cy="618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36940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113" y="327025"/>
            <a:ext cx="8613775" cy="6211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3"/>
          <p:cNvSpPr>
            <a:spLocks noGrp="1"/>
          </p:cNvSpPr>
          <p:nvPr>
            <p:ph type="sldNum" sz="quarter" idx="12"/>
          </p:nvPr>
        </p:nvSpPr>
        <p:spPr>
          <a:xfrm>
            <a:off x="3881132" y="6338475"/>
            <a:ext cx="2133600" cy="365125"/>
          </a:xfrm>
        </p:spPr>
        <p:txBody>
          <a:bodyPr/>
          <a:lstStyle/>
          <a:p>
            <a:fld id="{A0B2F7C8-44D0-A14F-9808-060BD71AE4A0}" type="slidenum">
              <a:rPr lang="en-US" smtClean="0"/>
              <a:t>17</a:t>
            </a:fld>
            <a:endParaRPr lang="en-US" dirty="0"/>
          </a:p>
        </p:txBody>
      </p:sp>
    </p:spTree>
    <p:extLst>
      <p:ext uri="{BB962C8B-B14F-4D97-AF65-F5344CB8AC3E}">
        <p14:creationId xmlns:p14="http://schemas.microsoft.com/office/powerpoint/2010/main" val="13559762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88" y="354978"/>
            <a:ext cx="9351963" cy="566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3"/>
          <p:cNvSpPr>
            <a:spLocks noGrp="1"/>
          </p:cNvSpPr>
          <p:nvPr>
            <p:ph type="sldNum" sz="quarter" idx="12"/>
          </p:nvPr>
        </p:nvSpPr>
        <p:spPr>
          <a:xfrm>
            <a:off x="3881132" y="6338475"/>
            <a:ext cx="2133600" cy="365125"/>
          </a:xfrm>
        </p:spPr>
        <p:txBody>
          <a:bodyPr/>
          <a:lstStyle/>
          <a:p>
            <a:fld id="{A0B2F7C8-44D0-A14F-9808-060BD71AE4A0}" type="slidenum">
              <a:rPr lang="en-US" smtClean="0"/>
              <a:t>18</a:t>
            </a:fld>
            <a:endParaRPr lang="en-US" dirty="0"/>
          </a:p>
        </p:txBody>
      </p:sp>
    </p:spTree>
    <p:extLst>
      <p:ext uri="{BB962C8B-B14F-4D97-AF65-F5344CB8AC3E}">
        <p14:creationId xmlns:p14="http://schemas.microsoft.com/office/powerpoint/2010/main" val="20925761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89" y="246636"/>
            <a:ext cx="9351963" cy="595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3"/>
          <p:cNvSpPr>
            <a:spLocks noGrp="1"/>
          </p:cNvSpPr>
          <p:nvPr>
            <p:ph type="sldNum" sz="quarter" idx="12"/>
          </p:nvPr>
        </p:nvSpPr>
        <p:spPr>
          <a:xfrm>
            <a:off x="3881132" y="6338475"/>
            <a:ext cx="2133600" cy="365125"/>
          </a:xfrm>
        </p:spPr>
        <p:txBody>
          <a:bodyPr/>
          <a:lstStyle/>
          <a:p>
            <a:fld id="{A0B2F7C8-44D0-A14F-9808-060BD71AE4A0}" type="slidenum">
              <a:rPr lang="en-US" smtClean="0"/>
              <a:t>19</a:t>
            </a:fld>
            <a:endParaRPr lang="en-US" dirty="0"/>
          </a:p>
        </p:txBody>
      </p:sp>
    </p:spTree>
    <p:extLst>
      <p:ext uri="{BB962C8B-B14F-4D97-AF65-F5344CB8AC3E}">
        <p14:creationId xmlns:p14="http://schemas.microsoft.com/office/powerpoint/2010/main" val="12888685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718" y="245539"/>
            <a:ext cx="8639175" cy="5864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Slide Number Placeholder 3"/>
          <p:cNvSpPr>
            <a:spLocks noGrp="1"/>
          </p:cNvSpPr>
          <p:nvPr>
            <p:ph type="sldNum" sz="quarter" idx="12"/>
          </p:nvPr>
        </p:nvSpPr>
        <p:spPr>
          <a:xfrm>
            <a:off x="3881132" y="6338475"/>
            <a:ext cx="2133600" cy="365125"/>
          </a:xfrm>
        </p:spPr>
        <p:txBody>
          <a:bodyPr/>
          <a:lstStyle/>
          <a:p>
            <a:fld id="{A0B2F7C8-44D0-A14F-9808-060BD71AE4A0}" type="slidenum">
              <a:rPr lang="en-US" smtClean="0"/>
              <a:t>20</a:t>
            </a:fld>
            <a:endParaRPr lang="en-US" dirty="0"/>
          </a:p>
        </p:txBody>
      </p:sp>
    </p:spTree>
    <p:extLst>
      <p:ext uri="{BB962C8B-B14F-4D97-AF65-F5344CB8AC3E}">
        <p14:creationId xmlns:p14="http://schemas.microsoft.com/office/powerpoint/2010/main" val="14884323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95926"/>
            <a:ext cx="8229600" cy="1021712"/>
          </a:xfrm>
        </p:spPr>
        <p:txBody>
          <a:bodyPr>
            <a:normAutofit fontScale="90000"/>
          </a:bodyPr>
          <a:lstStyle/>
          <a:p>
            <a:pPr lvl="0" defTabSz="914400">
              <a:defRPr/>
            </a:pPr>
            <a:r>
              <a:rPr lang="en-US" sz="3100" u="none" dirty="0">
                <a:solidFill>
                  <a:prstClr val="black"/>
                </a:solidFill>
              </a:rPr>
              <a:t>Developing Economic Corridors </a:t>
            </a:r>
            <a:br>
              <a:rPr lang="en-US" sz="3100" u="none" dirty="0">
                <a:solidFill>
                  <a:prstClr val="black"/>
                </a:solidFill>
              </a:rPr>
            </a:br>
            <a:r>
              <a:rPr lang="en-US" sz="3100" u="none" dirty="0">
                <a:solidFill>
                  <a:prstClr val="black"/>
                </a:solidFill>
              </a:rPr>
              <a:t>is a Strategic Priority for the GMS</a:t>
            </a:r>
            <a:r>
              <a:rPr lang="en-US" u="none" dirty="0">
                <a:solidFill>
                  <a:prstClr val="black"/>
                </a:solidFill>
              </a:rPr>
              <a:t/>
            </a:r>
            <a:br>
              <a:rPr lang="en-US" u="none" dirty="0">
                <a:solidFill>
                  <a:prstClr val="black"/>
                </a:solidFill>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21</a:t>
            </a:fld>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1307969"/>
            <a:ext cx="4561093"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ontent Placeholder 4"/>
          <p:cNvSpPr txBox="1">
            <a:spLocks/>
          </p:cNvSpPr>
          <p:nvPr/>
        </p:nvSpPr>
        <p:spPr>
          <a:xfrm>
            <a:off x="5777991" y="2698423"/>
            <a:ext cx="2738963" cy="274320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endParaRPr lang="en-US" altLang="en-US" sz="2000" b="1" i="1" u="sng" dirty="0">
              <a:solidFill>
                <a:prstClr val="black"/>
              </a:solidFill>
              <a:latin typeface="Arial" charset="0"/>
              <a:cs typeface="Arial" charset="0"/>
              <a:sym typeface="Wingdings" panose="05000000000000000000" pitchFamily="2" charset="2"/>
            </a:endParaRPr>
          </a:p>
          <a:p>
            <a:pPr marL="0" indent="0" algn="ctr">
              <a:buFontTx/>
              <a:buNone/>
              <a:defRPr/>
            </a:pPr>
            <a:endParaRPr lang="en-US" altLang="en-US" sz="2000" dirty="0" smtClean="0">
              <a:solidFill>
                <a:prstClr val="black"/>
              </a:solidFill>
              <a:latin typeface="Arial" charset="0"/>
              <a:cs typeface="Arial" charset="0"/>
            </a:endParaRPr>
          </a:p>
          <a:p>
            <a:pPr marL="0" indent="0">
              <a:buFontTx/>
              <a:buNone/>
              <a:defRPr/>
            </a:pPr>
            <a:endParaRPr lang="en-US" altLang="en-US" sz="2000" dirty="0">
              <a:solidFill>
                <a:prstClr val="black"/>
              </a:solidFill>
              <a:latin typeface="Arial" charset="0"/>
              <a:cs typeface="Arial" charset="0"/>
            </a:endParaRPr>
          </a:p>
          <a:p>
            <a:pPr marL="0" indent="0">
              <a:buFontTx/>
              <a:buNone/>
              <a:defRPr/>
            </a:pPr>
            <a:r>
              <a:rPr lang="en-US" altLang="en-US" sz="2000" dirty="0" smtClean="0">
                <a:solidFill>
                  <a:prstClr val="black"/>
                </a:solidFill>
                <a:latin typeface="Arial" charset="0"/>
                <a:cs typeface="Arial" charset="0"/>
              </a:rPr>
              <a:t>…into </a:t>
            </a:r>
            <a:r>
              <a:rPr lang="en-US" altLang="en-US" sz="2000" b="1" i="1" u="sng" dirty="0" smtClean="0">
                <a:solidFill>
                  <a:prstClr val="black"/>
                </a:solidFill>
                <a:latin typeface="Arial" charset="0"/>
                <a:cs typeface="Arial" charset="0"/>
              </a:rPr>
              <a:t>economic corridors</a:t>
            </a:r>
            <a:r>
              <a:rPr lang="en-US" altLang="en-US" sz="2000" b="1" i="1" dirty="0" smtClean="0">
                <a:solidFill>
                  <a:prstClr val="black"/>
                </a:solidFill>
                <a:latin typeface="Arial" charset="0"/>
                <a:cs typeface="Arial" charset="0"/>
              </a:rPr>
              <a:t> </a:t>
            </a:r>
            <a:r>
              <a:rPr lang="en-US" altLang="en-US" sz="2000" i="1" dirty="0" smtClean="0">
                <a:solidFill>
                  <a:prstClr val="black"/>
                </a:solidFill>
                <a:latin typeface="Arial" charset="0"/>
                <a:cs typeface="Arial" charset="0"/>
              </a:rPr>
              <a:t>to boost cross-border trade and investment and to stimulate jobs and growth.</a:t>
            </a:r>
          </a:p>
          <a:p>
            <a:pPr marL="0" indent="0">
              <a:buFontTx/>
              <a:buNone/>
              <a:defRPr/>
            </a:pPr>
            <a:endParaRPr lang="en-US" altLang="en-US" sz="2000" b="1" dirty="0">
              <a:solidFill>
                <a:prstClr val="black"/>
              </a:solidFill>
              <a:latin typeface="Arial" charset="0"/>
              <a:cs typeface="Arial" charset="0"/>
            </a:endParaRPr>
          </a:p>
          <a:p>
            <a:pPr marL="0" indent="0">
              <a:buFontTx/>
              <a:buNone/>
              <a:defRPr/>
            </a:pPr>
            <a:r>
              <a:rPr lang="en-US" altLang="en-US" sz="2000" b="1" dirty="0" smtClean="0">
                <a:solidFill>
                  <a:prstClr val="black"/>
                </a:solidFill>
                <a:latin typeface="Arial" charset="0"/>
                <a:cs typeface="Arial" charset="0"/>
              </a:rPr>
              <a:t> </a:t>
            </a:r>
          </a:p>
          <a:p>
            <a:pPr marL="0" indent="0">
              <a:buFontTx/>
              <a:buNone/>
              <a:defRPr/>
            </a:pPr>
            <a:endParaRPr lang="en-US" altLang="en-US" sz="1200" dirty="0" smtClean="0">
              <a:solidFill>
                <a:srgbClr val="C0504D"/>
              </a:solidFill>
              <a:latin typeface="Arial" charset="0"/>
              <a:cs typeface="Arial" charset="0"/>
            </a:endParaRPr>
          </a:p>
        </p:txBody>
      </p:sp>
      <p:grpSp>
        <p:nvGrpSpPr>
          <p:cNvPr id="9" name="Group 8"/>
          <p:cNvGrpSpPr/>
          <p:nvPr/>
        </p:nvGrpSpPr>
        <p:grpSpPr>
          <a:xfrm>
            <a:off x="5777990" y="1906538"/>
            <a:ext cx="2738963" cy="2743200"/>
            <a:chOff x="5847836" y="1933575"/>
            <a:chExt cx="2738963" cy="2743200"/>
          </a:xfrm>
        </p:grpSpPr>
        <p:sp>
          <p:nvSpPr>
            <p:cNvPr id="10" name="Content Placeholder 4"/>
            <p:cNvSpPr txBox="1">
              <a:spLocks/>
            </p:cNvSpPr>
            <p:nvPr/>
          </p:nvSpPr>
          <p:spPr>
            <a:xfrm>
              <a:off x="5847836" y="1933575"/>
              <a:ext cx="2738963" cy="274320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Tx/>
                <a:buNone/>
                <a:tabLst/>
                <a:defRPr/>
              </a:pPr>
              <a:r>
                <a:rPr kumimoji="0" lang="en-US" altLang="en-US" sz="2000" b="0" i="0" u="none" strike="noStrike" kern="1200" cap="none" spc="0" normalizeH="0" baseline="0" noProof="0" dirty="0" smtClean="0">
                  <a:ln>
                    <a:noFill/>
                  </a:ln>
                  <a:solidFill>
                    <a:prstClr val="black"/>
                  </a:solidFill>
                  <a:effectLst/>
                  <a:uLnTx/>
                  <a:uFillTx/>
                  <a:latin typeface="Arial" charset="0"/>
                  <a:cs typeface="Arial" charset="0"/>
                </a:rPr>
                <a:t>Transform 9 priority </a:t>
              </a:r>
              <a:r>
                <a:rPr kumimoji="0" lang="en-US" altLang="en-US" sz="2000" b="1" i="1" u="sng" strike="noStrike" kern="1200" cap="none" spc="0" normalizeH="0" baseline="0" noProof="0" dirty="0" smtClean="0">
                  <a:ln>
                    <a:noFill/>
                  </a:ln>
                  <a:solidFill>
                    <a:prstClr val="black"/>
                  </a:solidFill>
                  <a:effectLst/>
                  <a:uLnTx/>
                  <a:uFillTx/>
                  <a:latin typeface="Arial" charset="0"/>
                  <a:cs typeface="Arial" charset="0"/>
                </a:rPr>
                <a:t>transport corridors… </a:t>
              </a:r>
            </a:p>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altLang="en-US" sz="2000" b="1" i="1" u="sng" strike="noStrike" kern="1200" cap="none" spc="0" normalizeH="0" baseline="0" noProof="0" dirty="0">
                <a:ln>
                  <a:noFill/>
                </a:ln>
                <a:solidFill>
                  <a:prstClr val="black"/>
                </a:solidFill>
                <a:effectLst/>
                <a:uLnTx/>
                <a:uFillTx/>
                <a:latin typeface="Arial" charset="0"/>
                <a:cs typeface="Arial" charset="0"/>
                <a:sym typeface="Wingdings" panose="05000000000000000000" pitchFamily="2" charset="2"/>
              </a:endParaRPr>
            </a:p>
            <a:p>
              <a:pPr marL="0" marR="0" lvl="0" indent="0" algn="ctr" defTabSz="914400" rtl="0" eaLnBrk="1" fontAlgn="auto" latinLnBrk="0" hangingPunct="1">
                <a:lnSpc>
                  <a:spcPct val="100000"/>
                </a:lnSpc>
                <a:spcBef>
                  <a:spcPct val="20000"/>
                </a:spcBef>
                <a:spcAft>
                  <a:spcPts val="0"/>
                </a:spcAft>
                <a:buClrTx/>
                <a:buSzTx/>
                <a:buFontTx/>
                <a:buNone/>
                <a:tabLst/>
                <a:defRPr/>
              </a:pPr>
              <a:endParaRPr kumimoji="0" lang="en-US" altLang="en-US" sz="2000" b="0" i="0" u="none" strike="noStrike" kern="1200" cap="none" spc="0" normalizeH="0" baseline="0" noProof="0" dirty="0" smtClean="0">
                <a:ln>
                  <a:noFill/>
                </a:ln>
                <a:solidFill>
                  <a:prstClr val="black"/>
                </a:solidFill>
                <a:effectLst/>
                <a:uLnTx/>
                <a:uFillTx/>
                <a:latin typeface="Arial" charset="0"/>
                <a:cs typeface="Arial" charset="0"/>
              </a:endParaRPr>
            </a:p>
            <a:p>
              <a:pPr marL="0" marR="0" lvl="0" indent="0" algn="l" defTabSz="914400" rtl="0" eaLnBrk="1" fontAlgn="auto" latinLnBrk="0" hangingPunct="1">
                <a:lnSpc>
                  <a:spcPct val="100000"/>
                </a:lnSpc>
                <a:spcBef>
                  <a:spcPct val="20000"/>
                </a:spcBef>
                <a:spcAft>
                  <a:spcPts val="0"/>
                </a:spcAft>
                <a:buClrTx/>
                <a:buSzTx/>
                <a:buFontTx/>
                <a:buNone/>
                <a:tabLst/>
                <a:defRPr/>
              </a:pPr>
              <a:endParaRPr kumimoji="0" lang="en-US" altLang="en-US" sz="2000" b="0" i="0" u="none" strike="noStrike" kern="1200" cap="none" spc="0" normalizeH="0" baseline="0" noProof="0" dirty="0">
                <a:ln>
                  <a:noFill/>
                </a:ln>
                <a:solidFill>
                  <a:prstClr val="black"/>
                </a:solidFill>
                <a:effectLst/>
                <a:uLnTx/>
                <a:uFillTx/>
                <a:latin typeface="Arial" charset="0"/>
                <a:cs typeface="Arial" charset="0"/>
              </a:endParaRPr>
            </a:p>
          </p:txBody>
        </p:sp>
        <p:sp>
          <p:nvSpPr>
            <p:cNvPr id="11" name="Down Arrow 10"/>
            <p:cNvSpPr/>
            <p:nvPr/>
          </p:nvSpPr>
          <p:spPr>
            <a:xfrm>
              <a:off x="6719887" y="3048000"/>
              <a:ext cx="762000" cy="533400"/>
            </a:xfrm>
            <a:prstGeom prst="downArrow">
              <a:avLst/>
            </a:prstGeom>
            <a:solidFill>
              <a:srgbClr val="4F81BD"/>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ndParaRPr>
            </a:p>
          </p:txBody>
        </p:sp>
      </p:grpSp>
    </p:spTree>
    <p:extLst>
      <p:ext uri="{BB962C8B-B14F-4D97-AF65-F5344CB8AC3E}">
        <p14:creationId xmlns:p14="http://schemas.microsoft.com/office/powerpoint/2010/main" val="1021199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animEffect transition="in" filter="fade">
                                      <p:cBhvr>
                                        <p:cTn id="7" dur="1000"/>
                                        <p:tgtEl>
                                          <p:spTgt spid="8">
                                            <p:txEl>
                                              <p:pRg st="3" end="3"/>
                                            </p:txEl>
                                          </p:spTgt>
                                        </p:tgtEl>
                                      </p:cBhvr>
                                    </p:animEffect>
                                    <p:anim calcmode="lin" valueType="num">
                                      <p:cBhvr>
                                        <p:cTn id="8"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22</a:t>
            </a:fld>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984" y="141071"/>
            <a:ext cx="8604952" cy="6197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13239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71466"/>
            <a:ext cx="8229600" cy="1225485"/>
          </a:xfrm>
        </p:spPr>
        <p:txBody>
          <a:bodyPr>
            <a:noAutofit/>
          </a:bodyPr>
          <a:lstStyle/>
          <a:p>
            <a:r>
              <a:rPr lang="en-US" sz="2800" dirty="0">
                <a:solidFill>
                  <a:prstClr val="black"/>
                </a:solidFill>
                <a:ea typeface="Tahoma" panose="020B0604030504040204" pitchFamily="34" charset="0"/>
                <a:cs typeface="Tahoma" panose="020B0604030504040204" pitchFamily="34" charset="0"/>
              </a:rPr>
              <a:t>Why is the GMS a Good Destination for Investment?</a:t>
            </a:r>
            <a:br>
              <a:rPr lang="en-US" sz="2800" dirty="0">
                <a:solidFill>
                  <a:prstClr val="black"/>
                </a:solidFill>
                <a:ea typeface="Tahoma" panose="020B0604030504040204" pitchFamily="34" charset="0"/>
                <a:cs typeface="Tahoma" panose="020B0604030504040204" pitchFamily="34" charset="0"/>
              </a:rPr>
            </a:br>
            <a:r>
              <a:rPr lang="en-US" sz="2800" dirty="0">
                <a:solidFill>
                  <a:prstClr val="black"/>
                </a:solidFill>
                <a:ea typeface="Tahoma" panose="020B0604030504040204" pitchFamily="34" charset="0"/>
                <a:cs typeface="Tahoma" panose="020B0604030504040204" pitchFamily="34" charset="0"/>
              </a:rPr>
              <a:t/>
            </a:r>
            <a:br>
              <a:rPr lang="en-US" sz="2800" dirty="0">
                <a:solidFill>
                  <a:prstClr val="black"/>
                </a:solidFill>
                <a:ea typeface="Tahoma" panose="020B0604030504040204" pitchFamily="34" charset="0"/>
                <a:cs typeface="Tahoma" panose="020B0604030504040204" pitchFamily="34" charset="0"/>
              </a:rPr>
            </a:br>
            <a:r>
              <a:rPr lang="en-US" sz="2400" dirty="0">
                <a:solidFill>
                  <a:prstClr val="black"/>
                </a:solidFill>
                <a:ea typeface="Tahoma" panose="020B0604030504040204" pitchFamily="34" charset="0"/>
                <a:cs typeface="Tahoma" panose="020B0604030504040204" pitchFamily="34" charset="0"/>
              </a:rPr>
              <a:t>The </a:t>
            </a:r>
            <a:r>
              <a:rPr lang="en-US" sz="2400" dirty="0" err="1">
                <a:solidFill>
                  <a:prstClr val="black"/>
                </a:solidFill>
                <a:ea typeface="Tahoma" panose="020B0604030504040204" pitchFamily="34" charset="0"/>
                <a:cs typeface="Tahoma" panose="020B0604030504040204" pitchFamily="34" charset="0"/>
              </a:rPr>
              <a:t>subregion</a:t>
            </a:r>
            <a:r>
              <a:rPr lang="en-US" sz="2400" dirty="0">
                <a:solidFill>
                  <a:prstClr val="black"/>
                </a:solidFill>
                <a:ea typeface="Tahoma" panose="020B0604030504040204" pitchFamily="34" charset="0"/>
                <a:cs typeface="Tahoma" panose="020B0604030504040204" pitchFamily="34" charset="0"/>
              </a:rPr>
              <a:t> has a:</a:t>
            </a:r>
            <a:r>
              <a:rPr lang="en-US" sz="2800" dirty="0">
                <a:solidFill>
                  <a:prstClr val="black"/>
                </a:solidFill>
                <a:ea typeface="Tahoma" panose="020B0604030504040204" pitchFamily="34" charset="0"/>
                <a:cs typeface="Tahoma" panose="020B0604030504040204" pitchFamily="34" charset="0"/>
              </a:rPr>
              <a:t/>
            </a:r>
            <a:br>
              <a:rPr lang="en-US" sz="2800" dirty="0">
                <a:solidFill>
                  <a:prstClr val="black"/>
                </a:solidFill>
                <a:ea typeface="Tahoma" panose="020B0604030504040204" pitchFamily="34" charset="0"/>
                <a:cs typeface="Tahoma" panose="020B0604030504040204" pitchFamily="34" charset="0"/>
              </a:rPr>
            </a:br>
            <a:endParaRPr lang="en-US" sz="2800" dirty="0"/>
          </a:p>
        </p:txBody>
      </p:sp>
      <p:sp>
        <p:nvSpPr>
          <p:cNvPr id="4" name="Slide Number Placeholder 3"/>
          <p:cNvSpPr>
            <a:spLocks noGrp="1"/>
          </p:cNvSpPr>
          <p:nvPr>
            <p:ph type="sldNum" sz="quarter" idx="12"/>
          </p:nvPr>
        </p:nvSpPr>
        <p:spPr/>
        <p:txBody>
          <a:bodyPr/>
          <a:lstStyle/>
          <a:p>
            <a:fld id="{A0B2F7C8-44D0-A14F-9808-060BD71AE4A0}" type="slidenum">
              <a:rPr lang="en-US" smtClean="0"/>
              <a:t>23</a:t>
            </a:fld>
            <a:endParaRPr lang="en-US"/>
          </a:p>
        </p:txBody>
      </p:sp>
      <p:grpSp>
        <p:nvGrpSpPr>
          <p:cNvPr id="5" name="Group 4"/>
          <p:cNvGrpSpPr/>
          <p:nvPr/>
        </p:nvGrpSpPr>
        <p:grpSpPr>
          <a:xfrm>
            <a:off x="962023" y="1420118"/>
            <a:ext cx="5057775" cy="1856482"/>
            <a:chOff x="962023" y="1420118"/>
            <a:chExt cx="5057775" cy="1856482"/>
          </a:xfrm>
        </p:grpSpPr>
        <p:sp>
          <p:nvSpPr>
            <p:cNvPr id="6" name="TextBox 5"/>
            <p:cNvSpPr txBox="1"/>
            <p:nvPr/>
          </p:nvSpPr>
          <p:spPr>
            <a:xfrm>
              <a:off x="962023" y="1420118"/>
              <a:ext cx="5057775" cy="150810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rPr>
                <a:t>Strategic Framework</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p:txBody>
        </p:sp>
        <p:pic>
          <p:nvPicPr>
            <p:cNvPr id="7"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62461" y="1587525"/>
              <a:ext cx="1328739" cy="1689075"/>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chemeClr val="accent1"/>
                  </a:solidFill>
                </a14:hiddenFill>
              </a:ext>
            </a:extLst>
          </p:spPr>
        </p:pic>
      </p:grpSp>
      <p:grpSp>
        <p:nvGrpSpPr>
          <p:cNvPr id="8" name="Group 7"/>
          <p:cNvGrpSpPr/>
          <p:nvPr/>
        </p:nvGrpSpPr>
        <p:grpSpPr>
          <a:xfrm>
            <a:off x="962024" y="3488591"/>
            <a:ext cx="7038976" cy="1616809"/>
            <a:chOff x="962024" y="3488591"/>
            <a:chExt cx="7038976" cy="1616809"/>
          </a:xfrm>
        </p:grpSpPr>
        <p:pic>
          <p:nvPicPr>
            <p:cNvPr id="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54158" y="3488591"/>
              <a:ext cx="1846842" cy="138821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chemeClr val="accent1"/>
                  </a:solidFill>
                </a14:hiddenFill>
              </a:ext>
            </a:extLst>
          </p:spPr>
        </p:pic>
        <p:sp>
          <p:nvSpPr>
            <p:cNvPr id="10" name="TextBox 9"/>
            <p:cNvSpPr txBox="1"/>
            <p:nvPr/>
          </p:nvSpPr>
          <p:spPr>
            <a:xfrm>
              <a:off x="962024" y="3535740"/>
              <a:ext cx="5057775" cy="1569660"/>
            </a:xfrm>
            <a:prstGeom prst="rect">
              <a:avLst/>
            </a:prstGeom>
            <a:noFill/>
          </p:spPr>
          <p:txBody>
            <a:bodyPr wrap="square" rtlCol="0">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rPr>
                <a:t>Regional Investment Framework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rPr>
                <a: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p:txBody>
        </p:sp>
      </p:grpSp>
      <p:grpSp>
        <p:nvGrpSpPr>
          <p:cNvPr id="11" name="Group 10"/>
          <p:cNvGrpSpPr/>
          <p:nvPr/>
        </p:nvGrpSpPr>
        <p:grpSpPr>
          <a:xfrm>
            <a:off x="962023" y="4690408"/>
            <a:ext cx="4829177" cy="2015192"/>
            <a:chOff x="962023" y="4690408"/>
            <a:chExt cx="4829177" cy="2015192"/>
          </a:xfrm>
        </p:grpSpPr>
        <p:sp>
          <p:nvSpPr>
            <p:cNvPr id="12" name="TextBox 11"/>
            <p:cNvSpPr txBox="1"/>
            <p:nvPr/>
          </p:nvSpPr>
          <p:spPr>
            <a:xfrm>
              <a:off x="962023" y="4690408"/>
              <a:ext cx="4219578" cy="1938992"/>
            </a:xfrm>
            <a:prstGeom prst="rect">
              <a:avLst/>
            </a:prstGeom>
            <a:noFill/>
          </p:spPr>
          <p:txBody>
            <a:bodyPr wrap="square" rtlCol="0">
              <a:spAutoFit/>
            </a:bodyP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rPr>
                <a:t>Implementation Plan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rPr>
                <a:t>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prstClr val="black"/>
                </a:solidFill>
                <a:effectLst/>
                <a:uLnTx/>
                <a:uFillTx/>
                <a:ea typeface="Tahoma" panose="020B0604030504040204" pitchFamily="34" charset="0"/>
                <a:cs typeface="Tahoma" panose="020B0604030504040204" pitchFamily="34" charset="0"/>
              </a:endParaRPr>
            </a:p>
          </p:txBody>
        </p:sp>
        <p:pic>
          <p:nvPicPr>
            <p:cNvPr id="1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65525" y="4993806"/>
              <a:ext cx="1325675" cy="1711794"/>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chemeClr val="accent1"/>
                  </a:solidFill>
                </a14:hiddenFill>
              </a:ext>
            </a:extLst>
          </p:spPr>
        </p:pic>
      </p:grpSp>
    </p:spTree>
    <p:extLst>
      <p:ext uri="{BB962C8B-B14F-4D97-AF65-F5344CB8AC3E}">
        <p14:creationId xmlns:p14="http://schemas.microsoft.com/office/powerpoint/2010/main" val="1022350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24</a:t>
            </a:fld>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156836"/>
            <a:ext cx="8980487" cy="6005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60575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25</a:t>
            </a:fld>
            <a:endParaRPr lang="en-US"/>
          </a:p>
        </p:txBody>
      </p:sp>
      <p:sp>
        <p:nvSpPr>
          <p:cNvPr id="5" name="Rectangle 4"/>
          <p:cNvSpPr/>
          <p:nvPr/>
        </p:nvSpPr>
        <p:spPr>
          <a:xfrm>
            <a:off x="1772239" y="362635"/>
            <a:ext cx="5835192" cy="954107"/>
          </a:xfrm>
          <a:prstGeom prst="rect">
            <a:avLst/>
          </a:prstGeom>
        </p:spPr>
        <p:txBody>
          <a:bodyPr wrap="square">
            <a:spAutoFit/>
          </a:bodyPr>
          <a:lstStyle/>
          <a:p>
            <a:pPr lvl="0" algn="ctr" defTabSz="914400">
              <a:spcBef>
                <a:spcPct val="0"/>
              </a:spcBef>
              <a:defRPr/>
            </a:pPr>
            <a:r>
              <a:rPr lang="en-US" sz="2800" b="1" dirty="0">
                <a:solidFill>
                  <a:prstClr val="black"/>
                </a:solidFill>
              </a:rPr>
              <a:t>Regional Investment Framework </a:t>
            </a:r>
          </a:p>
          <a:p>
            <a:pPr lvl="0" algn="ctr" defTabSz="914400">
              <a:spcBef>
                <a:spcPct val="0"/>
              </a:spcBef>
              <a:defRPr/>
            </a:pPr>
            <a:r>
              <a:rPr lang="en-US" sz="2800" b="1" dirty="0">
                <a:solidFill>
                  <a:prstClr val="black"/>
                </a:solidFill>
              </a:rPr>
              <a:t>Pipeline of GMS Projects (2013-2022)</a:t>
            </a:r>
          </a:p>
        </p:txBody>
      </p:sp>
      <p:sp>
        <p:nvSpPr>
          <p:cNvPr id="6" name="TextBox 5"/>
          <p:cNvSpPr txBox="1"/>
          <p:nvPr/>
        </p:nvSpPr>
        <p:spPr>
          <a:xfrm>
            <a:off x="457200" y="2098591"/>
            <a:ext cx="4267200" cy="255454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prstClr val="black"/>
                </a:solidFill>
                <a:effectLst/>
                <a:uLnTx/>
                <a:uFillTx/>
              </a:rPr>
              <a:t>Over 200 GMS projects covering multiple sectors, including transport, energy, environment, agriculture, human resource development, ICT, tourism, transport and trade facilitation, and urban development.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prstClr val="black"/>
                </a:solidFill>
                <a:effectLst/>
                <a:uLnTx/>
                <a:uFillTx/>
              </a:rPr>
              <a:t>Estimated cost of $51.3 billion </a:t>
            </a:r>
          </a:p>
        </p:txBody>
      </p:sp>
      <p:pic>
        <p:nvPicPr>
          <p:cNvPr id="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63860" y="2057400"/>
            <a:ext cx="3446740" cy="2590800"/>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7559605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u="none" dirty="0">
                <a:solidFill>
                  <a:prstClr val="black"/>
                </a:solidFill>
              </a:rPr>
              <a:t>RIF Project Pipeline (Long List)</a:t>
            </a:r>
            <a:br>
              <a:rPr lang="en-US" u="none" dirty="0">
                <a:solidFill>
                  <a:prstClr val="black"/>
                </a:solidFill>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26</a:t>
            </a:fld>
            <a:endParaRPr lang="en-US"/>
          </a:p>
        </p:txBody>
      </p:sp>
      <p:pic>
        <p:nvPicPr>
          <p:cNvPr id="6" name="Picture 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1797722"/>
            <a:ext cx="3840872" cy="3951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 Placeholder 6"/>
          <p:cNvSpPr txBox="1">
            <a:spLocks/>
          </p:cNvSpPr>
          <p:nvPr/>
        </p:nvSpPr>
        <p:spPr>
          <a:xfrm>
            <a:off x="4645024" y="1196888"/>
            <a:ext cx="4041775" cy="639762"/>
          </a:xfrm>
          <a:prstGeom prst="rect">
            <a:avLst/>
          </a:prstGeom>
        </p:spPr>
        <p:txBody>
          <a:bodyPr vert="horz" lIns="91440" tIns="45720" rIns="91440" bIns="45720" rtlCol="0" anchor="ctr"/>
          <a:lstStyle>
            <a:defPPr>
              <a:defRPr lang="en-US"/>
            </a:defPPr>
            <a:lvl1pPr marL="0" algn="ctr" defTabSz="914400" rtl="0" eaLnBrk="1" latinLnBrk="0" hangingPunct="1">
              <a:defRPr sz="24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smtClean="0">
                <a:ln>
                  <a:noFill/>
                </a:ln>
                <a:solidFill>
                  <a:prstClr val="black"/>
                </a:solidFill>
                <a:effectLst/>
                <a:uLnTx/>
                <a:uFillTx/>
                <a:latin typeface="Calibri"/>
              </a:rPr>
              <a:t>RIF TA Projects</a:t>
            </a:r>
            <a:endParaRPr kumimoji="0" lang="en-US" sz="2800" b="0" i="0" u="none" strike="noStrike" kern="1200" cap="none" spc="0" normalizeH="0" baseline="0" noProof="0" dirty="0">
              <a:ln>
                <a:noFill/>
              </a:ln>
              <a:solidFill>
                <a:prstClr val="black"/>
              </a:solidFill>
              <a:effectLst/>
              <a:uLnTx/>
              <a:uFillTx/>
              <a:latin typeface="Calibri"/>
            </a:endParaRPr>
          </a:p>
        </p:txBody>
      </p:sp>
      <p:sp>
        <p:nvSpPr>
          <p:cNvPr id="8" name="Text Placeholder 4"/>
          <p:cNvSpPr txBox="1">
            <a:spLocks/>
          </p:cNvSpPr>
          <p:nvPr/>
        </p:nvSpPr>
        <p:spPr>
          <a:xfrm>
            <a:off x="463916" y="1202067"/>
            <a:ext cx="4040188" cy="639762"/>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0" i="0" u="none" strike="noStrike" kern="1200" cap="none" spc="0" normalizeH="0" baseline="0" noProof="0" dirty="0" smtClean="0">
                <a:ln>
                  <a:noFill/>
                </a:ln>
                <a:solidFill>
                  <a:srgbClr val="003300"/>
                </a:solidFill>
                <a:effectLst/>
                <a:uLnTx/>
                <a:uFillTx/>
                <a:latin typeface="Calibri"/>
              </a:rPr>
              <a:t>RIF Investment Projects</a:t>
            </a:r>
            <a:endParaRPr kumimoji="0" lang="en-US" sz="2800" b="0" i="0" u="none" strike="noStrike" kern="1200" cap="none" spc="0" normalizeH="0" baseline="0" noProof="0" dirty="0">
              <a:ln>
                <a:noFill/>
              </a:ln>
              <a:solidFill>
                <a:srgbClr val="003300"/>
              </a:solidFill>
              <a:effectLst/>
              <a:uLnTx/>
              <a:uFillTx/>
              <a:latin typeface="Calibri"/>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09135" y="1841829"/>
            <a:ext cx="3713554" cy="3951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48335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84461"/>
            <a:ext cx="8229600" cy="936871"/>
          </a:xfrm>
        </p:spPr>
        <p:txBody>
          <a:bodyPr>
            <a:normAutofit fontScale="90000"/>
          </a:bodyPr>
          <a:lstStyle/>
          <a:p>
            <a:pPr lvl="0"/>
            <a:r>
              <a:rPr lang="en-US" sz="3600" u="none" dirty="0">
                <a:solidFill>
                  <a:prstClr val="black"/>
                </a:solidFill>
              </a:rPr>
              <a:t>Project Prioritization to Prepare RIF Implementation Plan</a:t>
            </a:r>
            <a:r>
              <a:rPr lang="en-US" u="none" dirty="0">
                <a:solidFill>
                  <a:prstClr val="black"/>
                </a:solidFill>
              </a:rPr>
              <a:t/>
            </a:r>
            <a:br>
              <a:rPr lang="en-US" u="none" dirty="0">
                <a:solidFill>
                  <a:prstClr val="black"/>
                </a:solidFill>
              </a:rPr>
            </a:br>
            <a:endParaRPr lang="en-US" dirty="0"/>
          </a:p>
        </p:txBody>
      </p:sp>
      <p:sp>
        <p:nvSpPr>
          <p:cNvPr id="3" name="Content Placeholder 2"/>
          <p:cNvSpPr>
            <a:spLocks noGrp="1"/>
          </p:cNvSpPr>
          <p:nvPr>
            <p:ph idx="1"/>
          </p:nvPr>
        </p:nvSpPr>
        <p:spPr/>
        <p:txBody>
          <a:bodyPr>
            <a:normAutofit fontScale="25000" lnSpcReduction="20000"/>
          </a:bodyPr>
          <a:lstStyle/>
          <a:p>
            <a:pPr lvl="0" defTabSz="914400">
              <a:buFont typeface="Wingdings" panose="05000000000000000000" pitchFamily="2" charset="2"/>
              <a:buChar char="Ø"/>
              <a:defRPr/>
            </a:pPr>
            <a:r>
              <a:rPr lang="en-US" sz="9800" dirty="0">
                <a:solidFill>
                  <a:sysClr val="windowText" lastClr="000000"/>
                </a:solidFill>
              </a:rPr>
              <a:t>RIF projects further prioritized by GMS sector working groups, task forces, and forums throughout 2014.</a:t>
            </a:r>
          </a:p>
          <a:p>
            <a:pPr lvl="0" defTabSz="914400">
              <a:buFont typeface="Wingdings" panose="05000000000000000000" pitchFamily="2" charset="2"/>
              <a:buChar char="Ø"/>
              <a:defRPr/>
            </a:pPr>
            <a:endParaRPr lang="en-US" sz="9800" dirty="0">
              <a:solidFill>
                <a:sysClr val="windowText" lastClr="000000"/>
              </a:solidFill>
            </a:endParaRPr>
          </a:p>
          <a:p>
            <a:pPr lvl="0" defTabSz="914400">
              <a:buFont typeface="Wingdings" panose="05000000000000000000" pitchFamily="2" charset="2"/>
              <a:buChar char="Ø"/>
              <a:defRPr/>
            </a:pPr>
            <a:r>
              <a:rPr lang="en-US" sz="9800" dirty="0">
                <a:solidFill>
                  <a:sysClr val="windowText" lastClr="000000"/>
                </a:solidFill>
              </a:rPr>
              <a:t>Criteria for prioritizing projects:</a:t>
            </a:r>
          </a:p>
          <a:p>
            <a:pPr marL="914400" lvl="1" indent="-457200" defTabSz="914400">
              <a:buFont typeface="Calibri" panose="020F0502020204030204" pitchFamily="34" charset="0"/>
              <a:buChar char="•"/>
              <a:defRPr/>
            </a:pPr>
            <a:r>
              <a:rPr lang="en-US" sz="8600" dirty="0" err="1">
                <a:solidFill>
                  <a:sysClr val="windowText" lastClr="000000"/>
                </a:solidFill>
              </a:rPr>
              <a:t>Subregional</a:t>
            </a:r>
            <a:r>
              <a:rPr lang="en-US" sz="8600" dirty="0">
                <a:solidFill>
                  <a:sysClr val="windowText" lastClr="000000"/>
                </a:solidFill>
              </a:rPr>
              <a:t> development benefits and impact</a:t>
            </a:r>
          </a:p>
          <a:p>
            <a:pPr marL="914400" lvl="1" indent="-457200" defTabSz="914400">
              <a:buFont typeface="Calibri" panose="020F0502020204030204" pitchFamily="34" charset="0"/>
              <a:buChar char="•"/>
              <a:defRPr/>
            </a:pPr>
            <a:r>
              <a:rPr lang="en-US" sz="8600" dirty="0">
                <a:solidFill>
                  <a:sysClr val="windowText" lastClr="000000"/>
                </a:solidFill>
              </a:rPr>
              <a:t>Economic and social viability</a:t>
            </a:r>
          </a:p>
          <a:p>
            <a:pPr marL="914400" lvl="1" indent="-457200" defTabSz="914400">
              <a:buFont typeface="Calibri" panose="020F0502020204030204" pitchFamily="34" charset="0"/>
              <a:buChar char="•"/>
              <a:defRPr/>
            </a:pPr>
            <a:r>
              <a:rPr lang="en-US" sz="8600" dirty="0">
                <a:solidFill>
                  <a:sysClr val="windowText" lastClr="000000"/>
                </a:solidFill>
              </a:rPr>
              <a:t>Implementation time frame of 2014 to 2018</a:t>
            </a:r>
          </a:p>
          <a:p>
            <a:pPr marL="914400" lvl="1" indent="-457200" defTabSz="914400">
              <a:buFont typeface="Calibri" panose="020F0502020204030204" pitchFamily="34" charset="0"/>
              <a:buChar char="•"/>
              <a:defRPr/>
            </a:pPr>
            <a:r>
              <a:rPr lang="en-US" sz="8600" dirty="0">
                <a:solidFill>
                  <a:sysClr val="windowText" lastClr="000000"/>
                </a:solidFill>
              </a:rPr>
              <a:t>Likelihood of financing</a:t>
            </a:r>
          </a:p>
          <a:p>
            <a:pPr marL="914400" lvl="1" indent="-457200" defTabSz="914400">
              <a:buFont typeface="Calibri" panose="020F0502020204030204" pitchFamily="34" charset="0"/>
              <a:buChar char="•"/>
              <a:defRPr/>
            </a:pPr>
            <a:r>
              <a:rPr lang="en-US" sz="8600" dirty="0">
                <a:solidFill>
                  <a:sysClr val="windowText" lastClr="000000"/>
                </a:solidFill>
              </a:rPr>
              <a:t>Other criteria as agreed upon by sector working groups, task forces and forums </a:t>
            </a:r>
            <a:endParaRPr lang="en-US" sz="8600" b="1" u="sng" dirty="0">
              <a:solidFill>
                <a:sysClr val="windowText" lastClr="000000"/>
              </a:solidFill>
            </a:endParaRPr>
          </a:p>
          <a:p>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27</a:t>
            </a:fld>
            <a:endParaRPr lang="en-US" dirty="0"/>
          </a:p>
        </p:txBody>
      </p:sp>
    </p:spTree>
    <p:extLst>
      <p:ext uri="{BB962C8B-B14F-4D97-AF65-F5344CB8AC3E}">
        <p14:creationId xmlns:p14="http://schemas.microsoft.com/office/powerpoint/2010/main" val="58184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84462"/>
            <a:ext cx="8229600" cy="833175"/>
          </a:xfrm>
        </p:spPr>
        <p:txBody>
          <a:bodyPr>
            <a:normAutofit fontScale="90000"/>
          </a:bodyPr>
          <a:lstStyle/>
          <a:p>
            <a:r>
              <a:rPr lang="en-US" sz="4000" dirty="0">
                <a:solidFill>
                  <a:prstClr val="black"/>
                </a:solidFill>
                <a:ea typeface="Tahoma" panose="020B0604030504040204" pitchFamily="34" charset="0"/>
                <a:cs typeface="Tahoma" panose="020B0604030504040204" pitchFamily="34" charset="0"/>
              </a:rPr>
              <a:t>GMS RIF Implementation Plan (2014-2018)</a:t>
            </a:r>
            <a:r>
              <a:rPr lang="en-US" dirty="0">
                <a:solidFill>
                  <a:prstClr val="black"/>
                </a:solidFill>
                <a:ea typeface="Tahoma" panose="020B0604030504040204" pitchFamily="34" charset="0"/>
                <a:cs typeface="Tahoma" panose="020B0604030504040204" pitchFamily="34" charset="0"/>
              </a:rPr>
              <a:t/>
            </a:r>
            <a:br>
              <a:rPr lang="en-US" dirty="0">
                <a:solidFill>
                  <a:prstClr val="black"/>
                </a:solidFill>
                <a:ea typeface="Tahoma" panose="020B0604030504040204" pitchFamily="34" charset="0"/>
                <a:cs typeface="Tahoma" panose="020B0604030504040204" pitchFamily="34" charset="0"/>
              </a:rPr>
            </a:br>
            <a:endParaRPr lang="en-US" dirty="0"/>
          </a:p>
        </p:txBody>
      </p:sp>
      <p:sp>
        <p:nvSpPr>
          <p:cNvPr id="4" name="Slide Number Placeholder 3"/>
          <p:cNvSpPr>
            <a:spLocks noGrp="1"/>
          </p:cNvSpPr>
          <p:nvPr>
            <p:ph type="sldNum" sz="quarter" idx="12"/>
          </p:nvPr>
        </p:nvSpPr>
        <p:spPr/>
        <p:txBody>
          <a:bodyPr/>
          <a:lstStyle/>
          <a:p>
            <a:fld id="{A0B2F7C8-44D0-A14F-9808-060BD71AE4A0}" type="slidenum">
              <a:rPr lang="en-US" smtClean="0"/>
              <a:t>28</a:t>
            </a:fld>
            <a:endParaRPr lang="en-US"/>
          </a:p>
        </p:txBody>
      </p:sp>
      <p:sp>
        <p:nvSpPr>
          <p:cNvPr id="5" name="Rectangle 4"/>
          <p:cNvSpPr/>
          <p:nvPr/>
        </p:nvSpPr>
        <p:spPr>
          <a:xfrm>
            <a:off x="762000" y="1295400"/>
            <a:ext cx="3962400" cy="5693866"/>
          </a:xfrm>
          <a:prstGeom prst="rect">
            <a:avLst/>
          </a:prstGeom>
        </p:spPr>
        <p:txBody>
          <a:bodyPr wrap="square">
            <a:spAutoFit/>
          </a:bodyPr>
          <a:lstStyle/>
          <a:p>
            <a:pPr marL="0" marR="0" lvl="0" indent="-285750" defTabSz="914400" eaLnBrk="1" fontAlgn="auto" latinLnBrk="0" hangingPunct="1">
              <a:lnSpc>
                <a:spcPct val="100000"/>
              </a:lnSpc>
              <a:spcBef>
                <a:spcPts val="0"/>
              </a:spcBef>
              <a:spcAft>
                <a:spcPts val="0"/>
              </a:spcAft>
              <a:buClrTx/>
              <a:buSzTx/>
              <a:buFontTx/>
              <a:buNone/>
              <a:tabLst/>
              <a:defRPr/>
            </a:pPr>
            <a:endParaRPr kumimoji="0" lang="en-US" altLang="en-US" sz="2000" b="0" i="0" u="none" strike="noStrike" kern="0" cap="none" spc="0" normalizeH="0" baseline="0" noProof="0" dirty="0">
              <a:ln>
                <a:noFill/>
              </a:ln>
              <a:solidFill>
                <a:prstClr val="black"/>
              </a:solidFill>
              <a:effectLst/>
              <a:uLnTx/>
              <a:uFillTx/>
              <a:cs typeface="Arial" charset="0"/>
            </a:endParaRPr>
          </a:p>
          <a:p>
            <a:pPr marL="0" marR="0" lvl="0" indent="-285750" defTabSz="914400" eaLnBrk="1" fontAlgn="auto" latinLnBrk="0" hangingPunct="1">
              <a:lnSpc>
                <a:spcPct val="100000"/>
              </a:lnSpc>
              <a:spcBef>
                <a:spcPts val="0"/>
              </a:spcBef>
              <a:spcAft>
                <a:spcPts val="0"/>
              </a:spcAft>
              <a:buClrTx/>
              <a:buSzTx/>
              <a:buFontTx/>
              <a:buNone/>
              <a:tabLst/>
              <a:defRPr/>
            </a:pPr>
            <a:r>
              <a:rPr kumimoji="0" lang="en-US" altLang="en-US" sz="2000" b="0" i="0" u="none" strike="noStrike" kern="0" cap="none" spc="0" normalizeH="0" baseline="0" noProof="0" dirty="0" smtClean="0">
                <a:ln>
                  <a:noFill/>
                </a:ln>
                <a:solidFill>
                  <a:prstClr val="black"/>
                </a:solidFill>
                <a:effectLst/>
                <a:uLnTx/>
                <a:uFillTx/>
                <a:cs typeface="Arial" charset="0"/>
              </a:rPr>
              <a:t>Identifies </a:t>
            </a:r>
            <a:r>
              <a:rPr kumimoji="0" lang="en-US" altLang="en-US" sz="2000" b="1" i="0" u="none" strike="noStrike" kern="0" cap="none" spc="0" normalizeH="0" baseline="0" noProof="0" dirty="0">
                <a:ln>
                  <a:noFill/>
                </a:ln>
                <a:solidFill>
                  <a:prstClr val="black"/>
                </a:solidFill>
                <a:effectLst/>
                <a:uLnTx/>
                <a:uFillTx/>
                <a:cs typeface="Arial" charset="0"/>
              </a:rPr>
              <a:t>92 priority projects </a:t>
            </a:r>
            <a:r>
              <a:rPr kumimoji="0" lang="en-US" altLang="en-US" sz="2000" b="0" i="0" u="none" strike="noStrike" kern="0" cap="none" spc="0" normalizeH="0" baseline="0" noProof="0" dirty="0">
                <a:ln>
                  <a:noFill/>
                </a:ln>
                <a:solidFill>
                  <a:prstClr val="black"/>
                </a:solidFill>
                <a:effectLst/>
                <a:uLnTx/>
                <a:uFillTx/>
                <a:cs typeface="Arial" charset="0"/>
              </a:rPr>
              <a:t>across multiple </a:t>
            </a:r>
            <a:r>
              <a:rPr kumimoji="0" lang="en-US" altLang="en-US" sz="2000" b="0" i="0" u="none" strike="noStrike" kern="0" cap="none" spc="0" normalizeH="0" baseline="0" noProof="0" dirty="0" smtClean="0">
                <a:ln>
                  <a:noFill/>
                </a:ln>
                <a:solidFill>
                  <a:prstClr val="black"/>
                </a:solidFill>
                <a:effectLst/>
                <a:uLnTx/>
                <a:uFillTx/>
                <a:cs typeface="Arial" charset="0"/>
              </a:rPr>
              <a:t>sectors.</a:t>
            </a:r>
            <a:endParaRPr kumimoji="0" lang="en-US" altLang="en-US" sz="2000" b="0" i="0" u="none" strike="noStrike" kern="0" cap="none" spc="0" normalizeH="0" baseline="0" noProof="0" dirty="0">
              <a:ln>
                <a:noFill/>
              </a:ln>
              <a:solidFill>
                <a:prstClr val="black"/>
              </a:solidFill>
              <a:effectLst/>
              <a:uLnTx/>
              <a:uFillTx/>
              <a:cs typeface="Arial" charset="0"/>
            </a:endParaRPr>
          </a:p>
          <a:p>
            <a:pPr marL="0" marR="0" lvl="0" indent="-285750" defTabSz="914400" eaLnBrk="1" fontAlgn="auto" latinLnBrk="0" hangingPunct="1">
              <a:lnSpc>
                <a:spcPct val="100000"/>
              </a:lnSpc>
              <a:spcBef>
                <a:spcPts val="0"/>
              </a:spcBef>
              <a:spcAft>
                <a:spcPts val="0"/>
              </a:spcAft>
              <a:buClrTx/>
              <a:buSzTx/>
              <a:buFontTx/>
              <a:buNone/>
              <a:tabLst/>
              <a:defRPr/>
            </a:pPr>
            <a:endParaRPr kumimoji="0" lang="en-US" altLang="en-US" sz="2000" b="0" i="0" u="none" strike="noStrike" kern="0" cap="none" spc="0" normalizeH="0" baseline="0" noProof="0" dirty="0">
              <a:ln>
                <a:noFill/>
              </a:ln>
              <a:solidFill>
                <a:prstClr val="black"/>
              </a:solidFill>
              <a:effectLst/>
              <a:uLnTx/>
              <a:uFillTx/>
              <a:cs typeface="Arial" charset="0"/>
            </a:endParaRPr>
          </a:p>
          <a:p>
            <a:pPr marL="0" marR="0" lvl="0" indent="-285750" defTabSz="914400" eaLnBrk="1" fontAlgn="auto" latinLnBrk="0" hangingPunct="1">
              <a:lnSpc>
                <a:spcPct val="100000"/>
              </a:lnSpc>
              <a:spcBef>
                <a:spcPts val="0"/>
              </a:spcBef>
              <a:spcAft>
                <a:spcPts val="0"/>
              </a:spcAft>
              <a:buClrTx/>
              <a:buSzTx/>
              <a:buFontTx/>
              <a:buNone/>
              <a:tabLst/>
              <a:defRPr/>
            </a:pPr>
            <a:r>
              <a:rPr kumimoji="0" lang="en-US" altLang="en-US" sz="2000" b="0" i="0" u="none" strike="noStrike" kern="0" cap="none" spc="0" normalizeH="0" baseline="0" noProof="0" dirty="0">
                <a:ln>
                  <a:noFill/>
                </a:ln>
                <a:solidFill>
                  <a:prstClr val="black"/>
                </a:solidFill>
                <a:effectLst/>
                <a:uLnTx/>
                <a:uFillTx/>
                <a:cs typeface="Arial" charset="0"/>
              </a:rPr>
              <a:t>Estimated investment cost exceeds $30 </a:t>
            </a:r>
            <a:r>
              <a:rPr kumimoji="0" lang="en-US" altLang="en-US" sz="2000" b="0" i="0" u="none" strike="noStrike" kern="0" cap="none" spc="0" normalizeH="0" baseline="0" noProof="0" dirty="0" smtClean="0">
                <a:ln>
                  <a:noFill/>
                </a:ln>
                <a:solidFill>
                  <a:prstClr val="black"/>
                </a:solidFill>
                <a:effectLst/>
                <a:uLnTx/>
                <a:uFillTx/>
                <a:cs typeface="Arial" charset="0"/>
              </a:rPr>
              <a:t>billion.</a:t>
            </a:r>
            <a:endParaRPr kumimoji="0" lang="en-US" altLang="en-US" sz="2000" b="0" i="0" u="none" strike="noStrike" kern="0" cap="none" spc="0" normalizeH="0" baseline="0" noProof="0" dirty="0">
              <a:ln>
                <a:noFill/>
              </a:ln>
              <a:solidFill>
                <a:prstClr val="black"/>
              </a:solidFill>
              <a:effectLst/>
              <a:uLnTx/>
              <a:uFillTx/>
              <a:cs typeface="Arial" charset="0"/>
            </a:endParaRPr>
          </a:p>
          <a:p>
            <a:pPr marL="0" marR="0" lvl="0" indent="-285750" defTabSz="914400" eaLnBrk="1" fontAlgn="auto" latinLnBrk="0" hangingPunct="1">
              <a:lnSpc>
                <a:spcPct val="100000"/>
              </a:lnSpc>
              <a:spcBef>
                <a:spcPts val="0"/>
              </a:spcBef>
              <a:spcAft>
                <a:spcPts val="0"/>
              </a:spcAft>
              <a:buClrTx/>
              <a:buSzTx/>
              <a:buFontTx/>
              <a:buNone/>
              <a:tabLst/>
              <a:defRPr/>
            </a:pPr>
            <a:endParaRPr kumimoji="0" lang="en-US" altLang="en-US" sz="2000" b="0" i="0" u="none" strike="noStrike" kern="0" cap="none" spc="0" normalizeH="0" baseline="0" noProof="0" dirty="0">
              <a:ln>
                <a:noFill/>
              </a:ln>
              <a:solidFill>
                <a:prstClr val="black"/>
              </a:solidFill>
              <a:effectLst/>
              <a:uLnTx/>
              <a:uFillTx/>
              <a:cs typeface="Arial" charset="0"/>
            </a:endParaRPr>
          </a:p>
          <a:p>
            <a:pPr marL="0" marR="0" lvl="0" indent="-285750" defTabSz="914400" eaLnBrk="1" fontAlgn="auto" latinLnBrk="0" hangingPunct="1">
              <a:lnSpc>
                <a:spcPct val="100000"/>
              </a:lnSpc>
              <a:spcBef>
                <a:spcPts val="0"/>
              </a:spcBef>
              <a:spcAft>
                <a:spcPts val="0"/>
              </a:spcAft>
              <a:buClrTx/>
              <a:buSzTx/>
              <a:buFontTx/>
              <a:buNone/>
              <a:tabLst/>
              <a:defRPr/>
            </a:pPr>
            <a:r>
              <a:rPr kumimoji="0" lang="en-US" altLang="en-US" sz="2000" b="0" i="0" u="none" strike="noStrike" kern="0" cap="none" spc="0" normalizeH="0" baseline="0" noProof="0" dirty="0">
                <a:ln>
                  <a:noFill/>
                </a:ln>
                <a:solidFill>
                  <a:prstClr val="black"/>
                </a:solidFill>
                <a:effectLst/>
                <a:uLnTx/>
                <a:uFillTx/>
                <a:cs typeface="Arial" charset="0"/>
              </a:rPr>
              <a:t>90% of all investment projects are in the transport </a:t>
            </a:r>
            <a:r>
              <a:rPr kumimoji="0" lang="en-US" altLang="en-US" sz="2000" b="0" i="0" u="none" strike="noStrike" kern="0" cap="none" spc="0" normalizeH="0" baseline="0" noProof="0" dirty="0" smtClean="0">
                <a:ln>
                  <a:noFill/>
                </a:ln>
                <a:solidFill>
                  <a:prstClr val="black"/>
                </a:solidFill>
                <a:effectLst/>
                <a:uLnTx/>
                <a:uFillTx/>
                <a:cs typeface="Arial" charset="0"/>
              </a:rPr>
              <a:t>sector.</a:t>
            </a:r>
          </a:p>
          <a:p>
            <a:pPr marL="0" marR="0" lvl="0" indent="-28575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prstClr val="black"/>
              </a:solidFill>
              <a:effectLst/>
              <a:uLnTx/>
              <a:uFillTx/>
            </a:endParaRPr>
          </a:p>
          <a:p>
            <a:pPr marL="0" marR="0" lvl="0" indent="-28575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a:p>
            <a:pPr marL="0" marR="0" lvl="0" indent="-28575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prstClr val="black"/>
              </a:solidFill>
              <a:effectLst/>
              <a:uLnTx/>
              <a:uFillTx/>
            </a:endParaRPr>
          </a:p>
          <a:p>
            <a:pPr marL="0" marR="0" lvl="0" indent="-28575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black"/>
              </a:solidFill>
              <a:effectLst/>
              <a:uLnTx/>
              <a:uFillTx/>
            </a:endParaRPr>
          </a:p>
          <a:p>
            <a:pPr marL="0" marR="0" lvl="0" indent="-28575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prstClr val="black"/>
              </a:solidFill>
              <a:effectLst/>
              <a:uLnTx/>
              <a:uFillTx/>
            </a:endParaRPr>
          </a:p>
          <a:p>
            <a:pPr marL="0" marR="0" lvl="0" indent="-28575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smtClean="0">
                <a:ln>
                  <a:noFill/>
                </a:ln>
                <a:solidFill>
                  <a:prstClr val="black"/>
                </a:solidFill>
                <a:effectLst/>
                <a:uLnTx/>
                <a:uFillTx/>
              </a:rPr>
              <a:t>Download RIF-IP at: http://www.adb.org/countries/gms/strategy</a:t>
            </a:r>
            <a:endParaRPr kumimoji="0" lang="en-US" altLang="en-US" sz="1200" b="0" i="0" u="none" strike="noStrike" kern="0" cap="none" spc="0" normalizeH="0" baseline="0" noProof="0" dirty="0" smtClean="0">
              <a:ln>
                <a:noFill/>
              </a:ln>
              <a:solidFill>
                <a:prstClr val="black"/>
              </a:solidFill>
              <a:effectLst/>
              <a:uLnTx/>
              <a:uFillTx/>
              <a:cs typeface="Arial" charset="0"/>
            </a:endParaRPr>
          </a:p>
          <a:p>
            <a:pPr marL="57150" marR="0" lvl="0" indent="0" defTabSz="914400" eaLnBrk="1" fontAlgn="auto" latinLnBrk="0" hangingPunct="1">
              <a:lnSpc>
                <a:spcPct val="100000"/>
              </a:lnSpc>
              <a:spcBef>
                <a:spcPts val="0"/>
              </a:spcBef>
              <a:spcAft>
                <a:spcPts val="0"/>
              </a:spcAft>
              <a:buClrTx/>
              <a:buSzTx/>
              <a:buFontTx/>
              <a:buNone/>
              <a:tabLst/>
              <a:defRPr/>
            </a:pPr>
            <a:endParaRPr kumimoji="0" lang="en-US" altLang="en-US" sz="2000" b="0" i="0" u="none" strike="noStrike" kern="0" cap="none" spc="0" normalizeH="0" baseline="0" noProof="0" dirty="0" smtClean="0">
              <a:ln>
                <a:noFill/>
              </a:ln>
              <a:solidFill>
                <a:prstClr val="black"/>
              </a:solidFill>
              <a:effectLst/>
              <a:uLnTx/>
              <a:uFillTx/>
              <a:cs typeface="Arial" charset="0"/>
            </a:endParaRPr>
          </a:p>
          <a:p>
            <a:pPr marL="0" marR="0" lvl="1" indent="0" defTabSz="914400" eaLnBrk="1" fontAlgn="auto" latinLnBrk="0" hangingPunct="1">
              <a:lnSpc>
                <a:spcPct val="100000"/>
              </a:lnSpc>
              <a:spcBef>
                <a:spcPts val="0"/>
              </a:spcBef>
              <a:spcAft>
                <a:spcPts val="0"/>
              </a:spcAft>
              <a:buClrTx/>
              <a:buSzTx/>
              <a:buFontTx/>
              <a:buNone/>
              <a:tabLst/>
              <a:defRPr/>
            </a:pPr>
            <a:endParaRPr kumimoji="0" lang="en-US" altLang="en-US" sz="2000" b="0" i="0" u="none" strike="noStrike" kern="0" cap="none" spc="0" normalizeH="0" baseline="0" noProof="0" dirty="0">
              <a:ln>
                <a:noFill/>
              </a:ln>
              <a:solidFill>
                <a:prstClr val="black"/>
              </a:solidFill>
              <a:effectLst/>
              <a:uLnTx/>
              <a:uFillTx/>
              <a:cs typeface="Arial" charset="0"/>
            </a:endParaRPr>
          </a:p>
          <a:p>
            <a:pPr marL="0" marR="0" lvl="1" indent="0" defTabSz="914400" eaLnBrk="1" fontAlgn="auto" latinLnBrk="0" hangingPunct="1">
              <a:lnSpc>
                <a:spcPct val="100000"/>
              </a:lnSpc>
              <a:spcBef>
                <a:spcPts val="0"/>
              </a:spcBef>
              <a:spcAft>
                <a:spcPts val="0"/>
              </a:spcAft>
              <a:buClrTx/>
              <a:buSzTx/>
              <a:buFontTx/>
              <a:buNone/>
              <a:tabLst/>
              <a:defRPr/>
            </a:pPr>
            <a:endParaRPr kumimoji="0" lang="en-US" altLang="en-US" sz="2000" b="0" i="0" u="none" strike="noStrike" kern="0" cap="none" spc="0" normalizeH="0" baseline="0" noProof="0" dirty="0">
              <a:ln>
                <a:noFill/>
              </a:ln>
              <a:solidFill>
                <a:prstClr val="black"/>
              </a:solidFill>
              <a:effectLst/>
              <a:uLnTx/>
              <a:uFillTx/>
              <a:cs typeface="Arial" charset="0"/>
            </a:endParaRPr>
          </a:p>
        </p:txBody>
      </p:sp>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6400" y="1524000"/>
            <a:ext cx="3048000" cy="3935767"/>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0983337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29</a:t>
            </a:fld>
            <a:endParaRPr lang="en-US"/>
          </a:p>
        </p:txBody>
      </p:sp>
      <p:sp>
        <p:nvSpPr>
          <p:cNvPr id="5" name="Title 1"/>
          <p:cNvSpPr txBox="1">
            <a:spLocks/>
          </p:cNvSpPr>
          <p:nvPr/>
        </p:nvSpPr>
        <p:spPr>
          <a:xfrm>
            <a:off x="176212" y="180974"/>
            <a:ext cx="8739188" cy="80962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altLang="en-US" sz="3200" b="1" i="0" u="sng" strike="noStrike" kern="1200" cap="none" spc="0" normalizeH="0" baseline="0" noProof="0" dirty="0" smtClean="0">
                <a:ln>
                  <a:noFill/>
                </a:ln>
                <a:solidFill>
                  <a:prstClr val="black"/>
                </a:solidFill>
                <a:effectLst/>
                <a:uLnTx/>
                <a:uFillTx/>
                <a:latin typeface="Calibri"/>
              </a:rPr>
              <a:t>GMS RIF Implementation Plan  for 2014-2018</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6672403" cy="4438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4"/>
          <p:cNvSpPr txBox="1">
            <a:spLocks/>
          </p:cNvSpPr>
          <p:nvPr/>
        </p:nvSpPr>
        <p:spPr>
          <a:xfrm>
            <a:off x="5919787" y="1752600"/>
            <a:ext cx="2738963" cy="2971800"/>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indent="-285750">
              <a:defRPr/>
            </a:pPr>
            <a:r>
              <a:rPr lang="en-US" altLang="en-US" sz="1800" dirty="0" smtClean="0">
                <a:solidFill>
                  <a:prstClr val="black"/>
                </a:solidFill>
                <a:latin typeface="Arial" charset="0"/>
                <a:cs typeface="Arial" charset="0"/>
              </a:rPr>
              <a:t>Identifies 92 priority projects across multiple sectors</a:t>
            </a:r>
          </a:p>
          <a:p>
            <a:pPr indent="-285750">
              <a:defRPr/>
            </a:pPr>
            <a:endParaRPr lang="en-US" altLang="en-US" sz="1800" dirty="0">
              <a:solidFill>
                <a:prstClr val="black"/>
              </a:solidFill>
              <a:latin typeface="Arial" charset="0"/>
              <a:cs typeface="Arial" charset="0"/>
            </a:endParaRPr>
          </a:p>
          <a:p>
            <a:pPr indent="-285750">
              <a:defRPr/>
            </a:pPr>
            <a:r>
              <a:rPr lang="en-US" altLang="en-US" sz="1800" dirty="0" smtClean="0">
                <a:solidFill>
                  <a:prstClr val="black"/>
                </a:solidFill>
                <a:latin typeface="Arial" charset="0"/>
                <a:cs typeface="Arial" charset="0"/>
              </a:rPr>
              <a:t>Estimated investment cost exceeds $30 billion</a:t>
            </a:r>
          </a:p>
          <a:p>
            <a:pPr indent="-285750">
              <a:defRPr/>
            </a:pPr>
            <a:endParaRPr lang="en-US" altLang="en-US" sz="1800" dirty="0">
              <a:solidFill>
                <a:prstClr val="black"/>
              </a:solidFill>
              <a:latin typeface="Arial" charset="0"/>
              <a:cs typeface="Arial" charset="0"/>
            </a:endParaRPr>
          </a:p>
          <a:p>
            <a:pPr indent="-285750">
              <a:defRPr/>
            </a:pPr>
            <a:r>
              <a:rPr lang="en-US" altLang="en-US" sz="1800" dirty="0" smtClean="0">
                <a:solidFill>
                  <a:prstClr val="black"/>
                </a:solidFill>
                <a:latin typeface="Arial" charset="0"/>
                <a:cs typeface="Arial" charset="0"/>
              </a:rPr>
              <a:t>90% of all investment projects are in the transport sector</a:t>
            </a:r>
          </a:p>
          <a:p>
            <a:pPr marL="57150" indent="0">
              <a:buFont typeface="Arial" pitchFamily="34" charset="0"/>
              <a:buNone/>
              <a:defRPr/>
            </a:pPr>
            <a:endParaRPr lang="en-US" altLang="en-US" sz="1800" dirty="0" smtClean="0">
              <a:solidFill>
                <a:prstClr val="black"/>
              </a:solidFill>
              <a:latin typeface="Arial" charset="0"/>
              <a:cs typeface="Arial" charset="0"/>
            </a:endParaRPr>
          </a:p>
          <a:p>
            <a:pPr marL="457200" lvl="1" indent="0">
              <a:buFont typeface="Arial" pitchFamily="34" charset="0"/>
              <a:buNone/>
              <a:defRPr/>
            </a:pPr>
            <a:endParaRPr lang="en-US" altLang="en-US" sz="1600" dirty="0" smtClean="0">
              <a:solidFill>
                <a:prstClr val="black"/>
              </a:solidFill>
              <a:latin typeface="Arial" charset="0"/>
              <a:cs typeface="Arial" charset="0"/>
            </a:endParaRPr>
          </a:p>
          <a:p>
            <a:pPr lvl="1">
              <a:defRPr/>
            </a:pPr>
            <a:endParaRPr lang="en-US" altLang="en-US" sz="1600" dirty="0" smtClean="0">
              <a:solidFill>
                <a:prstClr val="black"/>
              </a:solidFill>
              <a:latin typeface="Arial" charset="0"/>
              <a:cs typeface="Arial" charset="0"/>
            </a:endParaRPr>
          </a:p>
        </p:txBody>
      </p:sp>
      <p:sp>
        <p:nvSpPr>
          <p:cNvPr id="8" name="TextBox 7"/>
          <p:cNvSpPr txBox="1"/>
          <p:nvPr/>
        </p:nvSpPr>
        <p:spPr>
          <a:xfrm>
            <a:off x="1340177" y="5530392"/>
            <a:ext cx="6934200"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smtClean="0">
                <a:ln>
                  <a:noFill/>
                </a:ln>
                <a:solidFill>
                  <a:prstClr val="black"/>
                </a:solidFill>
                <a:effectLst/>
                <a:uLnTx/>
                <a:uFillTx/>
              </a:rPr>
              <a:t>All projects will contribute to increased connectivity, improved competitiveness and a greater sense of community.</a:t>
            </a:r>
          </a:p>
        </p:txBody>
      </p:sp>
    </p:spTree>
    <p:extLst>
      <p:ext uri="{BB962C8B-B14F-4D97-AF65-F5344CB8AC3E}">
        <p14:creationId xmlns:p14="http://schemas.microsoft.com/office/powerpoint/2010/main" val="6310998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30</a:t>
            </a:fld>
            <a:endParaRPr lang="en-US"/>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194" y="210532"/>
            <a:ext cx="8163611" cy="5811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147815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31</a:t>
            </a:fld>
            <a:endParaRPr lang="en-US"/>
          </a:p>
        </p:txBody>
      </p:sp>
      <p:sp>
        <p:nvSpPr>
          <p:cNvPr id="5" name="Title 5"/>
          <p:cNvSpPr txBox="1">
            <a:spLocks/>
          </p:cNvSpPr>
          <p:nvPr/>
        </p:nvSpPr>
        <p:spPr>
          <a:xfrm>
            <a:off x="457200" y="274638"/>
            <a:ext cx="84582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Calibri"/>
              </a:rPr>
              <a:t>Securing the Financing Required for Priority GMS Projects is a Challenge</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6" name="Content Placeholder 6"/>
          <p:cNvSpPr txBox="1">
            <a:spLocks/>
          </p:cNvSpPr>
          <p:nvPr/>
        </p:nvSpPr>
        <p:spPr>
          <a:xfrm>
            <a:off x="914400" y="1570037"/>
            <a:ext cx="7696200" cy="429736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900" i="0" u="none" strike="noStrike" kern="1200" cap="none" spc="0" normalizeH="0" baseline="0" noProof="0" dirty="0" smtClean="0">
                <a:ln>
                  <a:noFill/>
                </a:ln>
                <a:solidFill>
                  <a:prstClr val="black"/>
                </a:solidFill>
                <a:effectLst/>
                <a:uLnTx/>
                <a:uFillTx/>
                <a:latin typeface="Calibri"/>
              </a:rPr>
              <a:t>Traditional sources include multilateral development banks, bilateral funding and governments’ own resources. </a:t>
            </a:r>
          </a:p>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1900" i="0" u="none" strike="noStrike" kern="1200" cap="none" spc="0" normalizeH="0" baseline="0" noProof="0" dirty="0" smtClean="0">
              <a:ln>
                <a:noFill/>
              </a:ln>
              <a:solidFill>
                <a:prstClr val="black"/>
              </a:solidFill>
              <a:effectLst/>
              <a:uLnTx/>
              <a:uFillTx/>
              <a:latin typeface="Calibri"/>
            </a:endParaRPr>
          </a:p>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900" i="0" u="none" strike="noStrike" kern="1200" cap="none" spc="0" normalizeH="0" baseline="0" noProof="0" dirty="0" smtClean="0">
                <a:ln>
                  <a:noFill/>
                </a:ln>
                <a:solidFill>
                  <a:prstClr val="black"/>
                </a:solidFill>
                <a:effectLst/>
                <a:uLnTx/>
                <a:uFillTx/>
                <a:latin typeface="Calibri"/>
              </a:rPr>
              <a:t>There is a need to tap new sources such as financing from the private sector and GMS capital markets.</a:t>
            </a:r>
          </a:p>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1900" i="0" u="none" strike="noStrike" kern="1200" cap="none" spc="0" normalizeH="0" baseline="0" noProof="0" dirty="0" smtClean="0">
              <a:ln>
                <a:noFill/>
              </a:ln>
              <a:solidFill>
                <a:prstClr val="black"/>
              </a:solidFill>
              <a:effectLst/>
              <a:uLnTx/>
              <a:uFillTx/>
              <a:latin typeface="Calibri"/>
            </a:endParaRPr>
          </a:p>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900" i="0" u="none" strike="noStrike" kern="1200" cap="none" spc="0" normalizeH="0" baseline="0" noProof="0" dirty="0" smtClean="0">
                <a:ln>
                  <a:noFill/>
                </a:ln>
                <a:solidFill>
                  <a:prstClr val="black"/>
                </a:solidFill>
                <a:effectLst/>
                <a:uLnTx/>
                <a:uFillTx/>
                <a:latin typeface="Calibri"/>
              </a:rPr>
              <a:t>Thailand is looking at its capital markets as a source of long term debt to finance priority railway projects in the GMS.  </a:t>
            </a:r>
          </a:p>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endParaRPr lang="en-US" sz="1900" dirty="0">
              <a:solidFill>
                <a:prstClr val="black"/>
              </a:solidFill>
              <a:latin typeface="Calibri"/>
            </a:endParaRPr>
          </a:p>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900" i="0" u="none" strike="noStrike" kern="1200" cap="none" spc="0" normalizeH="0" baseline="0" noProof="0" dirty="0" smtClean="0">
                <a:ln>
                  <a:noFill/>
                </a:ln>
                <a:solidFill>
                  <a:prstClr val="black"/>
                </a:solidFill>
                <a:effectLst/>
                <a:uLnTx/>
                <a:uFillTx/>
                <a:latin typeface="Calibri"/>
              </a:rPr>
              <a:t>Thailand is also exploring the issuance of “infrastructure funds” (a blend of fixed</a:t>
            </a:r>
            <a:r>
              <a:rPr kumimoji="0" lang="en-US" sz="1900" i="0" u="none" strike="noStrike" kern="1200" cap="none" spc="0" normalizeH="0" noProof="0" dirty="0" smtClean="0">
                <a:ln>
                  <a:noFill/>
                </a:ln>
                <a:solidFill>
                  <a:prstClr val="black"/>
                </a:solidFill>
                <a:effectLst/>
                <a:uLnTx/>
                <a:uFillTx/>
                <a:latin typeface="Calibri"/>
              </a:rPr>
              <a:t> income and equities) to mobilize financing for domestic and regional infrastructure projects.</a:t>
            </a:r>
            <a:endParaRPr kumimoji="0" lang="en-US" sz="1900" i="0" u="none" strike="noStrike" kern="1200" cap="none" spc="0" normalizeH="0" baseline="0" noProof="0" dirty="0" smtClean="0">
              <a:ln>
                <a:noFill/>
              </a:ln>
              <a:solidFill>
                <a:prstClr val="black"/>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lphaLcPeriod"/>
              <a:tabLst/>
              <a:defRPr/>
            </a:pPr>
            <a:endParaRPr kumimoji="0" lang="en-US" sz="24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58786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32</a:t>
            </a:fld>
            <a:endParaRPr lang="en-US"/>
          </a:p>
        </p:txBody>
      </p:sp>
      <p:sp>
        <p:nvSpPr>
          <p:cNvPr id="5" name="Title 5"/>
          <p:cNvSpPr txBox="1">
            <a:spLocks/>
          </p:cNvSpPr>
          <p:nvPr/>
        </p:nvSpPr>
        <p:spPr>
          <a:xfrm>
            <a:off x="457200" y="274638"/>
            <a:ext cx="84582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smtClean="0">
                <a:ln>
                  <a:noFill/>
                </a:ln>
                <a:solidFill>
                  <a:prstClr val="black"/>
                </a:solidFill>
                <a:effectLst/>
                <a:uLnTx/>
                <a:uFillTx/>
                <a:latin typeface="Calibri"/>
              </a:rPr>
              <a:t>Developing GMS Economic Corridors</a:t>
            </a:r>
            <a:endParaRPr kumimoji="0" lang="en-US" sz="2800" b="1" i="0" u="none" strike="noStrike" kern="1200" cap="none" spc="0" normalizeH="0" baseline="0" noProof="0" dirty="0">
              <a:ln>
                <a:noFill/>
              </a:ln>
              <a:solidFill>
                <a:prstClr val="black"/>
              </a:solidFill>
              <a:effectLst/>
              <a:uLnTx/>
              <a:uFillTx/>
              <a:latin typeface="Calibri"/>
            </a:endParaRPr>
          </a:p>
        </p:txBody>
      </p:sp>
      <p:sp>
        <p:nvSpPr>
          <p:cNvPr id="6" name="Content Placeholder 6"/>
          <p:cNvSpPr txBox="1">
            <a:spLocks/>
          </p:cNvSpPr>
          <p:nvPr/>
        </p:nvSpPr>
        <p:spPr>
          <a:xfrm>
            <a:off x="914400" y="1295400"/>
            <a:ext cx="7696200" cy="483076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sz="2400" b="1" i="0" u="none" strike="noStrike" kern="1200" cap="none" spc="0" normalizeH="0" baseline="0" noProof="0" dirty="0" smtClean="0">
                <a:ln>
                  <a:noFill/>
                </a:ln>
                <a:solidFill>
                  <a:prstClr val="black"/>
                </a:solidFill>
                <a:effectLst/>
                <a:uLnTx/>
                <a:uFillTx/>
                <a:latin typeface="Calibri"/>
              </a:rPr>
              <a:t>Requires a multi-sector approach to maximize the economic and social benefits of physical infrastructure:</a:t>
            </a:r>
          </a:p>
          <a:p>
            <a:pPr marL="1428750" marR="0" lvl="2" indent="-514350" algn="l" defTabSz="914400" rtl="0" eaLnBrk="1" fontAlgn="auto" latinLnBrk="0" hangingPunct="1">
              <a:lnSpc>
                <a:spcPct val="100000"/>
              </a:lnSpc>
              <a:spcBef>
                <a:spcPct val="20000"/>
              </a:spcBef>
              <a:spcAft>
                <a:spcPts val="0"/>
              </a:spcAft>
              <a:buClrTx/>
              <a:buSzTx/>
              <a:buFont typeface="+mj-lt"/>
              <a:buAutoNum type="alphaLcPeriod"/>
              <a:tabLst/>
              <a:defRPr/>
            </a:pPr>
            <a:r>
              <a:rPr kumimoji="0" lang="en-US" sz="2400" b="0" i="0" u="none" strike="noStrike" kern="1200" cap="none" spc="0" normalizeH="0" baseline="0" noProof="0" dirty="0" smtClean="0">
                <a:ln>
                  <a:noFill/>
                </a:ln>
                <a:solidFill>
                  <a:prstClr val="black"/>
                </a:solidFill>
                <a:effectLst/>
                <a:uLnTx/>
                <a:uFillTx/>
                <a:latin typeface="Calibri"/>
              </a:rPr>
              <a:t>Cross-border and Special </a:t>
            </a:r>
            <a:r>
              <a:rPr kumimoji="0" lang="en-US" sz="2400" b="0" i="0" u="none" strike="noStrike" kern="1200" cap="none" spc="0" normalizeH="0" baseline="0" noProof="0" dirty="0">
                <a:ln>
                  <a:noFill/>
                </a:ln>
                <a:solidFill>
                  <a:prstClr val="black"/>
                </a:solidFill>
                <a:effectLst/>
                <a:uLnTx/>
                <a:uFillTx/>
                <a:latin typeface="Calibri"/>
              </a:rPr>
              <a:t>E</a:t>
            </a:r>
            <a:r>
              <a:rPr kumimoji="0" lang="en-US" sz="2400" b="0" i="0" u="none" strike="noStrike" kern="1200" cap="none" spc="0" normalizeH="0" baseline="0" noProof="0" dirty="0" smtClean="0">
                <a:ln>
                  <a:noFill/>
                </a:ln>
                <a:solidFill>
                  <a:prstClr val="black"/>
                </a:solidFill>
                <a:effectLst/>
                <a:uLnTx/>
                <a:uFillTx/>
                <a:latin typeface="Calibri"/>
              </a:rPr>
              <a:t>conomic Zones</a:t>
            </a:r>
          </a:p>
          <a:p>
            <a:pPr marL="1428750" marR="0" lvl="2" indent="-514350" algn="l" defTabSz="914400" rtl="0" eaLnBrk="1" fontAlgn="auto" latinLnBrk="0" hangingPunct="1">
              <a:lnSpc>
                <a:spcPct val="100000"/>
              </a:lnSpc>
              <a:spcBef>
                <a:spcPct val="20000"/>
              </a:spcBef>
              <a:spcAft>
                <a:spcPts val="0"/>
              </a:spcAft>
              <a:buClrTx/>
              <a:buSzTx/>
              <a:buFont typeface="+mj-lt"/>
              <a:buAutoNum type="alphaLcPeriod"/>
              <a:tabLst/>
              <a:defRPr/>
            </a:pPr>
            <a:r>
              <a:rPr kumimoji="0" lang="en-US" sz="2400" b="0" i="0" u="none" strike="noStrike" kern="1200" cap="none" spc="0" normalizeH="0" baseline="0" noProof="0" dirty="0" smtClean="0">
                <a:ln>
                  <a:noFill/>
                </a:ln>
                <a:solidFill>
                  <a:prstClr val="black"/>
                </a:solidFill>
                <a:effectLst/>
                <a:uLnTx/>
                <a:uFillTx/>
                <a:latin typeface="Calibri"/>
              </a:rPr>
              <a:t>Corridor Town Development</a:t>
            </a:r>
          </a:p>
          <a:p>
            <a:pPr marL="1428750" marR="0" lvl="2" indent="-514350" algn="l" defTabSz="914400" rtl="0" eaLnBrk="1" fontAlgn="auto" latinLnBrk="0" hangingPunct="1">
              <a:lnSpc>
                <a:spcPct val="100000"/>
              </a:lnSpc>
              <a:spcBef>
                <a:spcPct val="20000"/>
              </a:spcBef>
              <a:spcAft>
                <a:spcPts val="0"/>
              </a:spcAft>
              <a:buClrTx/>
              <a:buSzTx/>
              <a:buFont typeface="+mj-lt"/>
              <a:buAutoNum type="alphaLcPeriod"/>
              <a:tabLst/>
              <a:defRPr/>
            </a:pPr>
            <a:r>
              <a:rPr kumimoji="0" lang="en-US" sz="2400" b="0" i="0" u="none" strike="noStrike" kern="1200" cap="none" spc="0" normalizeH="0" baseline="0" noProof="0" dirty="0" smtClean="0">
                <a:ln>
                  <a:noFill/>
                </a:ln>
                <a:solidFill>
                  <a:prstClr val="black"/>
                </a:solidFill>
                <a:effectLst/>
                <a:uLnTx/>
                <a:uFillTx/>
                <a:latin typeface="Calibri"/>
              </a:rPr>
              <a:t>Logistics Centers and Dry Port Facilities</a:t>
            </a:r>
          </a:p>
          <a:p>
            <a:pPr marL="1428750" marR="0" lvl="2" indent="-514350" algn="l" defTabSz="914400" rtl="0" eaLnBrk="1" fontAlgn="auto" latinLnBrk="0" hangingPunct="1">
              <a:lnSpc>
                <a:spcPct val="100000"/>
              </a:lnSpc>
              <a:spcBef>
                <a:spcPct val="20000"/>
              </a:spcBef>
              <a:spcAft>
                <a:spcPts val="0"/>
              </a:spcAft>
              <a:buClrTx/>
              <a:buSzTx/>
              <a:buFont typeface="+mj-lt"/>
              <a:buAutoNum type="alphaLcPeriod"/>
              <a:tabLst/>
              <a:defRPr/>
            </a:pPr>
            <a:r>
              <a:rPr kumimoji="0" lang="en-US" sz="2400" b="0" i="0" u="none" strike="noStrike" kern="1200" cap="none" spc="0" normalizeH="0" baseline="0" noProof="0" dirty="0" smtClean="0">
                <a:ln>
                  <a:noFill/>
                </a:ln>
                <a:solidFill>
                  <a:prstClr val="black"/>
                </a:solidFill>
                <a:effectLst/>
                <a:uLnTx/>
                <a:uFillTx/>
                <a:latin typeface="Calibri"/>
              </a:rPr>
              <a:t>Agro-processing Zones and Market Centers</a:t>
            </a:r>
          </a:p>
          <a:p>
            <a:pPr marL="514350" marR="0" lvl="0" indent="-5143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1400" b="0" i="0" u="none" strike="noStrike" kern="1200" cap="none" spc="0" normalizeH="0" baseline="0" noProof="0" dirty="0" smtClean="0">
              <a:ln>
                <a:noFill/>
              </a:ln>
              <a:solidFill>
                <a:prstClr val="black"/>
              </a:solidFill>
              <a:effectLst/>
              <a:uLnTx/>
              <a:uFillTx/>
              <a:latin typeface="Calibri"/>
            </a:endParaRP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startAt="2"/>
              <a:tabLst/>
              <a:defRPr/>
            </a:pPr>
            <a:r>
              <a:rPr kumimoji="0" lang="en-US" sz="2400" b="1" i="0" u="none" strike="noStrike" kern="1200" cap="none" spc="0" normalizeH="0" baseline="0" noProof="0" dirty="0" smtClean="0">
                <a:ln>
                  <a:noFill/>
                </a:ln>
                <a:solidFill>
                  <a:prstClr val="black"/>
                </a:solidFill>
                <a:effectLst/>
                <a:uLnTx/>
                <a:uFillTx/>
                <a:latin typeface="Calibri"/>
              </a:rPr>
              <a:t>Requires private sector participation to:</a:t>
            </a:r>
          </a:p>
          <a:p>
            <a:pPr marL="1428750" marR="0" lvl="2" indent="-514350" algn="l" defTabSz="914400" rtl="0" eaLnBrk="1" fontAlgn="auto" latinLnBrk="0" hangingPunct="1">
              <a:lnSpc>
                <a:spcPct val="100000"/>
              </a:lnSpc>
              <a:spcBef>
                <a:spcPct val="20000"/>
              </a:spcBef>
              <a:spcAft>
                <a:spcPts val="0"/>
              </a:spcAft>
              <a:buClrTx/>
              <a:buSzTx/>
              <a:buFont typeface="+mj-lt"/>
              <a:buAutoNum type="alphaLcPeriod"/>
              <a:tabLst/>
              <a:defRPr/>
            </a:pPr>
            <a:r>
              <a:rPr kumimoji="0" lang="en-US" sz="2400" b="0" i="0" u="none" strike="noStrike" kern="1200" cap="none" spc="0" normalizeH="0" baseline="0" noProof="0" dirty="0" smtClean="0">
                <a:ln>
                  <a:noFill/>
                </a:ln>
                <a:solidFill>
                  <a:prstClr val="black"/>
                </a:solidFill>
                <a:effectLst/>
                <a:uLnTx/>
                <a:uFillTx/>
                <a:latin typeface="Calibri"/>
              </a:rPr>
              <a:t>Identify investment opportunities</a:t>
            </a:r>
          </a:p>
          <a:p>
            <a:pPr marL="1428750" marR="0" lvl="2" indent="-514350" algn="l" defTabSz="914400" rtl="0" eaLnBrk="1" fontAlgn="auto" latinLnBrk="0" hangingPunct="1">
              <a:lnSpc>
                <a:spcPct val="100000"/>
              </a:lnSpc>
              <a:spcBef>
                <a:spcPct val="20000"/>
              </a:spcBef>
              <a:spcAft>
                <a:spcPts val="0"/>
              </a:spcAft>
              <a:buClrTx/>
              <a:buSzTx/>
              <a:buFont typeface="+mj-lt"/>
              <a:buAutoNum type="alphaLcPeriod"/>
              <a:tabLst/>
              <a:defRPr/>
            </a:pPr>
            <a:r>
              <a:rPr kumimoji="0" lang="en-US" sz="2400" b="0" i="0" u="none" strike="noStrike" kern="1200" cap="none" spc="0" normalizeH="0" baseline="0" noProof="0" dirty="0" smtClean="0">
                <a:ln>
                  <a:noFill/>
                </a:ln>
                <a:solidFill>
                  <a:prstClr val="black"/>
                </a:solidFill>
                <a:effectLst/>
                <a:uLnTx/>
                <a:uFillTx/>
                <a:latin typeface="Calibri"/>
              </a:rPr>
              <a:t>Contribute to project financing</a:t>
            </a:r>
          </a:p>
          <a:p>
            <a:pPr marL="1428750" marR="0" lvl="2" indent="-514350" algn="l" defTabSz="914400" rtl="0" eaLnBrk="1" fontAlgn="auto" latinLnBrk="0" hangingPunct="1">
              <a:lnSpc>
                <a:spcPct val="100000"/>
              </a:lnSpc>
              <a:spcBef>
                <a:spcPct val="20000"/>
              </a:spcBef>
              <a:spcAft>
                <a:spcPts val="0"/>
              </a:spcAft>
              <a:buClrTx/>
              <a:buSzTx/>
              <a:buFont typeface="+mj-lt"/>
              <a:buAutoNum type="alphaLcPeriod"/>
              <a:tabLst/>
              <a:defRPr/>
            </a:pPr>
            <a:r>
              <a:rPr kumimoji="0" lang="en-US" sz="2400" b="0" i="0" u="none" strike="noStrike" kern="1200" cap="none" spc="0" normalizeH="0" baseline="0" noProof="0" dirty="0" smtClean="0">
                <a:ln>
                  <a:noFill/>
                </a:ln>
                <a:solidFill>
                  <a:prstClr val="black"/>
                </a:solidFill>
                <a:effectLst/>
                <a:uLnTx/>
                <a:uFillTx/>
                <a:latin typeface="Calibri"/>
              </a:rPr>
              <a:t>Create viable public-private partnerships</a:t>
            </a:r>
          </a:p>
          <a:p>
            <a:pPr marL="971550" marR="0" lvl="1" indent="-514350" algn="l" defTabSz="914400" rtl="0" eaLnBrk="1" fontAlgn="auto" latinLnBrk="0" hangingPunct="1">
              <a:lnSpc>
                <a:spcPct val="100000"/>
              </a:lnSpc>
              <a:spcBef>
                <a:spcPct val="20000"/>
              </a:spcBef>
              <a:spcAft>
                <a:spcPts val="0"/>
              </a:spcAft>
              <a:buClrTx/>
              <a:buSzTx/>
              <a:buFont typeface="+mj-lt"/>
              <a:buAutoNum type="alphaLcPeriod"/>
              <a:tabLst/>
              <a:defRPr/>
            </a:pPr>
            <a:endParaRPr kumimoji="0" lang="en-US" sz="24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62527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33</a:t>
            </a:fld>
            <a:endParaRPr lang="en-US"/>
          </a:p>
        </p:txBody>
      </p:sp>
      <p:sp>
        <p:nvSpPr>
          <p:cNvPr id="5" name="Title 4"/>
          <p:cNvSpPr txBox="1">
            <a:spLocks/>
          </p:cNvSpPr>
          <p:nvPr/>
        </p:nvSpPr>
        <p:spPr>
          <a:xfrm>
            <a:off x="609600" y="381000"/>
            <a:ext cx="8382000" cy="1362075"/>
          </a:xfrm>
          <a:prstGeom prst="rect">
            <a:avLst/>
          </a:prstGeom>
        </p:spPr>
        <p:txBody>
          <a:bodyPr vert="horz" lIns="91440" tIns="45720" rIns="91440" bIns="45720" rtlCol="0" anchor="t">
            <a:normAutofit/>
          </a:bodyPr>
          <a:lstStyle>
            <a:lvl1pPr algn="l" defTabSz="914400" rtl="0" eaLnBrk="1" latinLnBrk="0" hangingPunct="1">
              <a:spcBef>
                <a:spcPct val="0"/>
              </a:spcBef>
              <a:buNone/>
              <a:defRPr sz="4000" b="1" kern="1200" cap="all">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800" b="1" i="0" u="none" strike="noStrike" kern="1200" cap="all" spc="0" normalizeH="0" baseline="0" noProof="0" dirty="0" smtClean="0">
                <a:ln>
                  <a:noFill/>
                </a:ln>
                <a:solidFill>
                  <a:sysClr val="windowText" lastClr="000000"/>
                </a:solidFill>
                <a:effectLst/>
                <a:uLnTx/>
                <a:uFillTx/>
                <a:latin typeface="Calibri"/>
              </a:rPr>
              <a:t>Institutional Connectivity is also progressing </a:t>
            </a:r>
            <a:endParaRPr kumimoji="0" lang="en-US" sz="2800" b="1" i="0" u="none" strike="noStrike" kern="1200" cap="all" spc="0" normalizeH="0" baseline="0" noProof="0" dirty="0">
              <a:ln>
                <a:noFill/>
              </a:ln>
              <a:solidFill>
                <a:sysClr val="windowText" lastClr="000000"/>
              </a:solidFill>
              <a:effectLst/>
              <a:uLnTx/>
              <a:uFillTx/>
              <a:latin typeface="Calibri"/>
            </a:endParaRPr>
          </a:p>
        </p:txBody>
      </p:sp>
      <p:sp>
        <p:nvSpPr>
          <p:cNvPr id="6" name="TextBox 5"/>
          <p:cNvSpPr txBox="1"/>
          <p:nvPr/>
        </p:nvSpPr>
        <p:spPr>
          <a:xfrm>
            <a:off x="762000" y="1356675"/>
            <a:ext cx="8077200" cy="6124754"/>
          </a:xfrm>
          <a:prstGeom prst="rect">
            <a:avLst/>
          </a:prstGeom>
          <a:noFill/>
        </p:spPr>
        <p:txBody>
          <a:bodyPr wrap="square" rtlCol="0">
            <a:spAutoFit/>
          </a:bodyPr>
          <a:lstStyle/>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smtClean="0">
                <a:ln>
                  <a:noFill/>
                </a:ln>
                <a:solidFill>
                  <a:prstClr val="black"/>
                </a:solidFill>
                <a:effectLst/>
                <a:uLnTx/>
                <a:uFillTx/>
              </a:rPr>
              <a:t>GMS Business Forum established in 2000.</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smtClean="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smtClean="0">
                <a:ln>
                  <a:noFill/>
                </a:ln>
                <a:solidFill>
                  <a:prstClr val="black"/>
                </a:solidFill>
                <a:effectLst/>
                <a:uLnTx/>
                <a:uFillTx/>
              </a:rPr>
              <a:t>Mekong Tourism Coordinating Office established in 2006.</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smtClean="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smtClean="0">
                <a:ln>
                  <a:noFill/>
                </a:ln>
                <a:solidFill>
                  <a:prstClr val="black"/>
                </a:solidFill>
                <a:effectLst/>
                <a:uLnTx/>
                <a:uFillTx/>
              </a:rPr>
              <a:t>GMS Freight Transport Association established in 2012.</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nl-NL" altLang="en-US" sz="2400" b="0" i="0" u="none" strike="noStrike" kern="0" cap="none" spc="0" normalizeH="0" baseline="0" noProof="0" dirty="0" smtClean="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altLang="en-US" sz="2400" b="0" i="0" u="none" strike="noStrike" kern="0" cap="none" spc="0" normalizeH="0" baseline="0" noProof="0" dirty="0" smtClean="0">
                <a:ln>
                  <a:noFill/>
                </a:ln>
                <a:solidFill>
                  <a:prstClr val="black"/>
                </a:solidFill>
                <a:effectLst/>
                <a:uLnTx/>
                <a:uFillTx/>
              </a:rPr>
              <a:t>Greater Mekong Railways Association established in 2014.</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kumimoji="0" lang="en-US" altLang="en-US" sz="2400" b="0" i="0" u="none" strike="noStrike" kern="0" cap="none" spc="0" normalizeH="0" baseline="0" noProof="0" dirty="0" smtClean="0">
              <a:ln>
                <a:noFill/>
              </a:ln>
              <a:solidFill>
                <a:prstClr val="black"/>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kumimoji="0" lang="en-US" altLang="en-US" sz="2400" b="0" i="0" u="none" strike="noStrike" kern="0" cap="none" spc="0" normalizeH="0" baseline="0" noProof="0" dirty="0" smtClean="0">
                <a:ln>
                  <a:noFill/>
                </a:ln>
                <a:solidFill>
                  <a:prstClr val="black"/>
                </a:solidFill>
                <a:effectLst/>
                <a:uLnTx/>
                <a:uFillTx/>
              </a:rPr>
              <a:t>GMS Regional Power Trade Coordination Committee is working to establish the GMS Regional Power Coordination Center in 2015.</a:t>
            </a:r>
            <a:endParaRPr kumimoji="0" lang="en-PH" altLang="en-US" sz="2400" b="0" i="0" u="none" strike="noStrike" kern="0" cap="none" spc="0" normalizeH="0" baseline="0" noProof="0" dirty="0" smtClean="0">
              <a:ln>
                <a:noFill/>
              </a:ln>
              <a:solidFill>
                <a:prstClr val="black"/>
              </a:solidFill>
              <a:effectLst/>
              <a:uLnTx/>
              <a:uFillTx/>
            </a:endParaRPr>
          </a:p>
          <a:p>
            <a:pPr marL="457200" marR="0" lvl="0" indent="-457200" defTabSz="914400" eaLnBrk="1" fontAlgn="auto" latinLnBrk="0" hangingPunct="1">
              <a:lnSpc>
                <a:spcPct val="150000"/>
              </a:lnSpc>
              <a:spcBef>
                <a:spcPts val="0"/>
              </a:spcBef>
              <a:spcAft>
                <a:spcPts val="0"/>
              </a:spcAft>
              <a:buClrTx/>
              <a:buSzTx/>
              <a:buFont typeface="+mj-lt"/>
              <a:buAutoNum type="arabicPeriod"/>
              <a:tabLst/>
              <a:defRPr/>
            </a:pPr>
            <a:endParaRPr kumimoji="0" lang="en-US" altLang="en-US" sz="2000" b="0" i="0" u="none" strike="noStrike" kern="0" cap="none" spc="0" normalizeH="0" baseline="0" noProof="0" dirty="0" smtClean="0">
              <a:ln>
                <a:noFill/>
              </a:ln>
              <a:solidFill>
                <a:prstClr val="black"/>
              </a:solidFill>
              <a:effectLst/>
              <a:uLnTx/>
              <a:uFillTx/>
            </a:endParaRPr>
          </a:p>
          <a:p>
            <a:pPr marL="0" marR="0" lvl="0" indent="0" defTabSz="914400" eaLnBrk="1" fontAlgn="auto" latinLnBrk="0" hangingPunct="1">
              <a:lnSpc>
                <a:spcPct val="9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0" cap="none" spc="0" normalizeH="0" baseline="0" noProof="0" dirty="0" smtClean="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0" cap="none" spc="0" normalizeH="0" baseline="0" noProof="0" dirty="0" smtClean="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0" cap="none" spc="0" normalizeH="0" baseline="0" noProof="0" dirty="0" smtClean="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279383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34</a:t>
            </a:fld>
            <a:endParaRPr lang="en-US"/>
          </a:p>
        </p:txBody>
      </p:sp>
      <p:sp>
        <p:nvSpPr>
          <p:cNvPr id="5" name="Content Placeholder 6"/>
          <p:cNvSpPr txBox="1">
            <a:spLocks/>
          </p:cNvSpPr>
          <p:nvPr/>
        </p:nvSpPr>
        <p:spPr>
          <a:xfrm>
            <a:off x="650450" y="1169873"/>
            <a:ext cx="7696200" cy="429736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rgbClr val="000000"/>
                </a:solidFill>
                <a:effectLst/>
                <a:uLnTx/>
                <a:uFillTx/>
                <a:latin typeface="Calibri"/>
              </a:rPr>
              <a:t>But How “Developed” are Capital Markets in the GMS?</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1" i="0" u="none" strike="noStrike" kern="1200" cap="none" spc="0" normalizeH="0" baseline="0" noProof="0" dirty="0" smtClean="0">
              <a:ln>
                <a:noFill/>
              </a:ln>
              <a:solidFill>
                <a:srgbClr val="000000"/>
              </a:solidFill>
              <a:effectLst/>
              <a:uLnTx/>
              <a:uFillTx/>
              <a:latin typeface="Calibri"/>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rgbClr val="000000"/>
                </a:solidFill>
                <a:effectLst/>
                <a:uLnTx/>
                <a:uFillTx/>
                <a:latin typeface="Calibri"/>
              </a:rPr>
              <a:t>…and Can GMS Capital Markets be a Source of Financing for priority GMS Projects?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400" b="0" i="0" u="none" strike="noStrike" kern="1200" cap="none" spc="0" normalizeH="0" baseline="0" noProof="0" dirty="0">
              <a:ln>
                <a:noFill/>
              </a:ln>
              <a:solidFill>
                <a:srgbClr val="000000"/>
              </a:solidFill>
              <a:effectLst/>
              <a:uLnTx/>
              <a:uFillTx/>
              <a:latin typeface="Calibri"/>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400" b="0" i="0" u="none" strike="noStrike" kern="1200" cap="none" spc="0" normalizeH="0" baseline="0" noProof="0" dirty="0" smtClean="0">
              <a:ln>
                <a:noFill/>
              </a:ln>
              <a:solidFill>
                <a:srgbClr val="000000"/>
              </a:solidFill>
              <a:effectLst/>
              <a:uLnTx/>
              <a:uFillTx/>
              <a:latin typeface="Calibri"/>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rgbClr val="000000"/>
                </a:solidFill>
                <a:effectLst/>
                <a:uLnTx/>
                <a:uFillTx/>
                <a:latin typeface="Calibri"/>
              </a:rPr>
              <a:t>Let’s Look at the Capital Markets in the GMS Countries…</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rgbClr val="000000"/>
                </a:solidFill>
                <a:effectLst/>
                <a:uLnTx/>
                <a:uFillTx/>
                <a:latin typeface="Calibri"/>
              </a:rPr>
              <a:t>…except the PRC</a:t>
            </a:r>
            <a:endParaRPr kumimoji="0" lang="en-US" sz="3200" b="0" i="0" u="none" strike="noStrike" kern="1200" cap="none" spc="0" normalizeH="0" baseline="0" noProof="0" dirty="0" smtClean="0">
              <a:ln>
                <a:noFill/>
              </a:ln>
              <a:solidFill>
                <a:srgbClr val="000000"/>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lphaLcPeriod"/>
              <a:tabLst/>
              <a:defRPr/>
            </a:pPr>
            <a:endParaRPr kumimoji="0" lang="en-US" sz="24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693577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35</a:t>
            </a:fld>
            <a:endParaRPr lang="en-US"/>
          </a:p>
        </p:txBody>
      </p:sp>
      <p:sp>
        <p:nvSpPr>
          <p:cNvPr id="5" name="Rectangle 3"/>
          <p:cNvSpPr>
            <a:spLocks noChangeArrowheads="1"/>
          </p:cNvSpPr>
          <p:nvPr/>
        </p:nvSpPr>
        <p:spPr bwMode="auto">
          <a:xfrm>
            <a:off x="0" y="0"/>
            <a:ext cx="9144000" cy="1066800"/>
          </a:xfrm>
          <a:prstGeom prst="rect">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r>
              <a:rPr lang="en-US" altLang="ja-JP" sz="4000" b="1" dirty="0" smtClean="0">
                <a:solidFill>
                  <a:srgbClr val="193366"/>
                </a:solidFill>
                <a:latin typeface="Calibri" pitchFamily="34" charset="0"/>
                <a:ea typeface="ＭＳ Ｐゴシック" pitchFamily="50" charset="-128"/>
              </a:rPr>
              <a:t>GMS </a:t>
            </a:r>
            <a:r>
              <a:rPr lang="en-US" altLang="ja-JP" sz="4000" b="1" dirty="0">
                <a:solidFill>
                  <a:srgbClr val="193366"/>
                </a:solidFill>
                <a:latin typeface="Calibri" pitchFamily="34" charset="0"/>
                <a:ea typeface="ＭＳ Ｐゴシック" pitchFamily="50" charset="-128"/>
              </a:rPr>
              <a:t>EQUITY MARKETS </a:t>
            </a:r>
            <a:r>
              <a:rPr lang="en-US" altLang="ja-JP" sz="4000" b="1" dirty="0" smtClean="0">
                <a:solidFill>
                  <a:srgbClr val="193366"/>
                </a:solidFill>
                <a:latin typeface="Calibri" pitchFamily="34" charset="0"/>
                <a:ea typeface="ＭＳ Ｐゴシック" pitchFamily="50" charset="-128"/>
              </a:rPr>
              <a:t>2013</a:t>
            </a:r>
            <a:endParaRPr lang="en-US" altLang="ja-JP" sz="4000" b="1" dirty="0">
              <a:solidFill>
                <a:srgbClr val="193366"/>
              </a:solidFill>
              <a:latin typeface="Calibri" pitchFamily="34" charset="0"/>
              <a:ea typeface="ＭＳ Ｐゴシック" pitchFamily="50" charset="-128"/>
            </a:endParaRPr>
          </a:p>
          <a:p>
            <a:pPr algn="ctr" eaLnBrk="0" hangingPunct="0">
              <a:defRPr/>
            </a:pPr>
            <a:r>
              <a:rPr lang="en-US" altLang="ja-JP" sz="3200" b="1" dirty="0">
                <a:solidFill>
                  <a:srgbClr val="193366"/>
                </a:solidFill>
                <a:latin typeface="Calibri" pitchFamily="34" charset="0"/>
                <a:ea typeface="ＭＳ Ｐゴシック" pitchFamily="50" charset="-128"/>
              </a:rPr>
              <a:t>Different Stages of Development</a:t>
            </a:r>
          </a:p>
        </p:txBody>
      </p:sp>
      <p:sp>
        <p:nvSpPr>
          <p:cNvPr id="6" name="Rectangle 5"/>
          <p:cNvSpPr>
            <a:spLocks noChangeArrowheads="1"/>
          </p:cNvSpPr>
          <p:nvPr/>
        </p:nvSpPr>
        <p:spPr bwMode="auto">
          <a:xfrm>
            <a:off x="97436" y="1136938"/>
            <a:ext cx="9046564" cy="707886"/>
          </a:xfrm>
          <a:prstGeom prst="rect">
            <a:avLst/>
          </a:prstGeom>
          <a:noFill/>
          <a:ln w="12700">
            <a:noFill/>
            <a:miter lim="800000"/>
            <a:headEnd type="none" w="sm" len="sm"/>
            <a:tailEnd type="none" w="sm" len="sm"/>
          </a:ln>
        </p:spPr>
        <p:txBody>
          <a:bodyPr wrap="square" anchor="ctr">
            <a:spAutoFit/>
          </a:bodyPr>
          <a:lstStyle/>
          <a:p>
            <a:pPr marL="292100" indent="-292100">
              <a:buFont typeface="Wingdings" pitchFamily="2" charset="2"/>
              <a:buChar char="v"/>
              <a:tabLst>
                <a:tab pos="342900" algn="l"/>
                <a:tab pos="1492250" algn="l"/>
              </a:tabLst>
            </a:pPr>
            <a:r>
              <a:rPr kumimoji="1" lang="en-US" altLang="ko-KR" sz="2000" dirty="0">
                <a:solidFill>
                  <a:srgbClr val="000000"/>
                </a:solidFill>
                <a:latin typeface="Tahoma" pitchFamily="34" charset="0"/>
                <a:ea typeface="굴림" pitchFamily="34" charset="-127"/>
              </a:rPr>
              <a:t>Among </a:t>
            </a:r>
            <a:r>
              <a:rPr kumimoji="1" lang="en-US" altLang="ko-KR" sz="2000" dirty="0" smtClean="0">
                <a:solidFill>
                  <a:srgbClr val="000000"/>
                </a:solidFill>
                <a:latin typeface="Tahoma" pitchFamily="34" charset="0"/>
                <a:ea typeface="굴림" pitchFamily="34" charset="-127"/>
              </a:rPr>
              <a:t>GMS countries</a:t>
            </a:r>
            <a:r>
              <a:rPr kumimoji="1" lang="en-US" altLang="ko-KR" sz="2000" dirty="0">
                <a:solidFill>
                  <a:srgbClr val="000000"/>
                </a:solidFill>
                <a:latin typeface="Tahoma" pitchFamily="34" charset="0"/>
                <a:ea typeface="굴림" pitchFamily="34" charset="-127"/>
              </a:rPr>
              <a:t>, big differences exist in terms of market cap, </a:t>
            </a:r>
            <a:r>
              <a:rPr kumimoji="1" lang="en-US" altLang="ko-KR" sz="2000" dirty="0" smtClean="0">
                <a:solidFill>
                  <a:srgbClr val="000000"/>
                </a:solidFill>
                <a:latin typeface="Tahoma" pitchFamily="34" charset="0"/>
                <a:ea typeface="굴림" pitchFamily="34" charset="-127"/>
              </a:rPr>
              <a:t>market cap as % of GDP and number of listed companies</a:t>
            </a:r>
            <a:endParaRPr lang="en-US" altLang="ko-KR" sz="2000" dirty="0">
              <a:latin typeface="Tahoma" pitchFamily="34" charset="0"/>
              <a:ea typeface="굴림" pitchFamily="34" charset="-127"/>
            </a:endParaRPr>
          </a:p>
        </p:txBody>
      </p:sp>
      <p:graphicFrame>
        <p:nvGraphicFramePr>
          <p:cNvPr id="7" name="Group 46"/>
          <p:cNvGraphicFramePr>
            <a:graphicFrameLocks noGrp="1"/>
          </p:cNvGraphicFramePr>
          <p:nvPr>
            <p:extLst>
              <p:ext uri="{D42A27DB-BD31-4B8C-83A1-F6EECF244321}">
                <p14:modId xmlns:p14="http://schemas.microsoft.com/office/powerpoint/2010/main" val="1279339168"/>
              </p:ext>
            </p:extLst>
          </p:nvPr>
        </p:nvGraphicFramePr>
        <p:xfrm>
          <a:off x="381000" y="1844824"/>
          <a:ext cx="8077200" cy="4248472"/>
        </p:xfrm>
        <a:graphic>
          <a:graphicData uri="http://schemas.openxmlformats.org/drawingml/2006/table">
            <a:tbl>
              <a:tblPr/>
              <a:tblGrid>
                <a:gridCol w="1924050"/>
                <a:gridCol w="1922463"/>
                <a:gridCol w="1925637"/>
                <a:gridCol w="2305050"/>
              </a:tblGrid>
              <a:tr h="819472">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endParaRPr kumimoji="1" lang="ja-JP" altLang="en-US" sz="3200" b="1" i="0" u="none" strike="noStrike" cap="none" normalizeH="0" baseline="0" dirty="0" smtClean="0">
                        <a:ln>
                          <a:noFill/>
                        </a:ln>
                        <a:solidFill>
                          <a:srgbClr val="FFFFFF"/>
                        </a:solidFill>
                        <a:effectLst/>
                        <a:latin typeface="Tahoma" pitchFamily="34" charset="0"/>
                        <a:ea typeface="ＭＳ Ｐゴシック" pitchFamily="34" charset="-128"/>
                      </a:endParaRP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5"/>
                    </a:solid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1" i="0" u="none" strike="noStrike" cap="none" normalizeH="0" baseline="0" dirty="0" smtClean="0">
                          <a:ln>
                            <a:noFill/>
                          </a:ln>
                          <a:solidFill>
                            <a:srgbClr val="000000"/>
                          </a:solidFill>
                          <a:effectLst/>
                          <a:latin typeface="Tahoma" pitchFamily="34" charset="0"/>
                          <a:ea typeface="ＭＳ Ｐゴシック" pitchFamily="34" charset="-128"/>
                        </a:rPr>
                        <a:t>Domestic Market Cap</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5"/>
                    </a:solid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1" i="0" u="none" strike="noStrike" cap="none" normalizeH="0" baseline="0" dirty="0" smtClean="0">
                          <a:ln>
                            <a:noFill/>
                          </a:ln>
                          <a:solidFill>
                            <a:srgbClr val="000000"/>
                          </a:solidFill>
                          <a:effectLst/>
                          <a:latin typeface="Tahoma" pitchFamily="34" charset="0"/>
                          <a:ea typeface="ＭＳ Ｐゴシック" pitchFamily="34" charset="-128"/>
                        </a:rPr>
                        <a:t>Market Cap % of GDP</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5"/>
                    </a:solid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1" i="0" u="none" strike="noStrike" cap="none" normalizeH="0" baseline="0" dirty="0" smtClean="0">
                          <a:ln>
                            <a:noFill/>
                          </a:ln>
                          <a:solidFill>
                            <a:srgbClr val="000000"/>
                          </a:solidFill>
                          <a:effectLst/>
                          <a:latin typeface="Tahoma" pitchFamily="34" charset="0"/>
                          <a:ea typeface="ＭＳ Ｐゴシック" pitchFamily="34" charset="-128"/>
                        </a:rPr>
                        <a:t>Number of Listed Companies</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28575"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5"/>
                    </a:solidFill>
                  </a:tcPr>
                </a:tc>
              </a:tr>
              <a:tr h="685800">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800" b="1" i="0" u="none" strike="noStrike" cap="none" normalizeH="0" baseline="0" dirty="0" smtClean="0">
                          <a:ln>
                            <a:noFill/>
                          </a:ln>
                          <a:solidFill>
                            <a:srgbClr val="000000"/>
                          </a:solidFill>
                          <a:effectLst/>
                          <a:latin typeface="Tahoma" pitchFamily="34" charset="0"/>
                          <a:ea typeface="ＭＳ Ｐゴシック" pitchFamily="34" charset="-128"/>
                        </a:rPr>
                        <a:t>Cambodia</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tx1">
                        <a:lumMod val="40000"/>
                        <a:lumOff val="60000"/>
                      </a:schemeClr>
                    </a:solid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cs typeface="Arial" pitchFamily="34" charset="0"/>
                        </a:rPr>
                        <a:t>$135.6 Million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1</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2</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85800">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800" b="1" i="0" u="none" strike="noStrike" cap="none" normalizeH="0" baseline="0" dirty="0" smtClean="0">
                          <a:ln>
                            <a:noFill/>
                          </a:ln>
                          <a:solidFill>
                            <a:srgbClr val="000000"/>
                          </a:solidFill>
                          <a:effectLst/>
                          <a:latin typeface="Tahoma" pitchFamily="34" charset="0"/>
                          <a:ea typeface="ＭＳ Ｐゴシック" pitchFamily="34" charset="-128"/>
                        </a:rPr>
                        <a:t>Lao PDR</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tx1">
                        <a:lumMod val="40000"/>
                        <a:lumOff val="60000"/>
                      </a:schemeClr>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1" lang="en-US" sz="1600" b="0" i="0" u="none" strike="noStrike" cap="none" normalizeH="0" baseline="0" dirty="0" smtClean="0">
                          <a:ln>
                            <a:noFill/>
                          </a:ln>
                          <a:solidFill>
                            <a:srgbClr val="000000"/>
                          </a:solidFill>
                          <a:effectLst/>
                          <a:latin typeface="Tahoma" pitchFamily="34" charset="0"/>
                          <a:ea typeface="ＭＳ Ｐゴシック" pitchFamily="34" charset="-128"/>
                          <a:cs typeface="Arial" pitchFamily="34" charset="0"/>
                        </a:rPr>
                        <a:t>$1.1 Billion</a:t>
                      </a:r>
                    </a:p>
                    <a:p>
                      <a:pPr marL="0" marR="0" lvl="0" indent="0" algn="l" defTabSz="914400" rtl="0" eaLnBrk="1" fontAlgn="ctr" latinLnBrk="0" hangingPunct="1">
                        <a:lnSpc>
                          <a:spcPct val="100000"/>
                        </a:lnSpc>
                        <a:spcBef>
                          <a:spcPct val="0"/>
                        </a:spcBef>
                        <a:spcAft>
                          <a:spcPct val="0"/>
                        </a:spcAft>
                        <a:buClrTx/>
                        <a:buSzTx/>
                        <a:buFontTx/>
                        <a:buNone/>
                        <a:tabLst/>
                      </a:pPr>
                      <a:endPar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cs typeface="Arial" pitchFamily="34" charset="0"/>
                      </a:endParaRP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11.3%</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4</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85800">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800" b="1" i="0" u="none" strike="noStrike" cap="none" normalizeH="0" baseline="0" dirty="0" smtClean="0">
                          <a:ln>
                            <a:noFill/>
                          </a:ln>
                          <a:solidFill>
                            <a:srgbClr val="000000"/>
                          </a:solidFill>
                          <a:effectLst/>
                          <a:latin typeface="Tahoma" pitchFamily="34" charset="0"/>
                          <a:ea typeface="ＭＳ Ｐゴシック" pitchFamily="34" charset="-128"/>
                        </a:rPr>
                        <a:t>Myanmar</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tx1">
                        <a:lumMod val="40000"/>
                        <a:lumOff val="60000"/>
                      </a:schemeClr>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cs typeface="Arial" pitchFamily="34" charset="0"/>
                        </a:rPr>
                        <a:t>N/A</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N/A</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N/A</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85800">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800" b="1" i="0" u="none" strike="noStrike" cap="none" normalizeH="0" baseline="0" dirty="0" smtClean="0">
                          <a:ln>
                            <a:noFill/>
                          </a:ln>
                          <a:solidFill>
                            <a:srgbClr val="000000"/>
                          </a:solidFill>
                          <a:effectLst/>
                          <a:latin typeface="Tahoma" pitchFamily="34" charset="0"/>
                          <a:ea typeface="ＭＳ Ｐゴシック" pitchFamily="34" charset="-128"/>
                        </a:rPr>
                        <a:t>Thailand</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tx1">
                        <a:lumMod val="40000"/>
                        <a:lumOff val="60000"/>
                      </a:schemeClr>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cs typeface="Arial" pitchFamily="34" charset="0"/>
                        </a:rPr>
                        <a:t>$389.8 Billion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106.6%</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558</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r>
              <a:tr h="685800">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800" b="1" i="0" u="none" strike="noStrike" cap="none" normalizeH="0" baseline="0" dirty="0" smtClean="0">
                          <a:ln>
                            <a:noFill/>
                          </a:ln>
                          <a:solidFill>
                            <a:srgbClr val="000000"/>
                          </a:solidFill>
                          <a:effectLst/>
                          <a:latin typeface="Tahoma" pitchFamily="34" charset="0"/>
                          <a:ea typeface="ＭＳ Ｐゴシック" pitchFamily="34" charset="-128"/>
                        </a:rPr>
                        <a:t>Viet Nam</a:t>
                      </a:r>
                    </a:p>
                  </a:txBody>
                  <a:tcPr horzOverflow="overflow">
                    <a:lnL w="28575"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solidFill>
                      <a:schemeClr val="tx1">
                        <a:lumMod val="40000"/>
                        <a:lumOff val="60000"/>
                      </a:schemeClr>
                    </a:solidFill>
                  </a:tcPr>
                </a:tc>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cs typeface="Arial" pitchFamily="34" charset="0"/>
                        </a:rPr>
                        <a:t>$37.3 Billion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26.3%</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20000"/>
                        </a:spcAft>
                        <a:buClr>
                          <a:srgbClr val="FFFF00"/>
                        </a:buClr>
                        <a:buSzTx/>
                        <a:buFontTx/>
                        <a:buNone/>
                        <a:tabLst/>
                      </a:pPr>
                      <a:r>
                        <a:rPr kumimoji="1" lang="en-US" altLang="ja-JP" sz="1600" b="0" i="0" u="none" strike="noStrike" cap="none" normalizeH="0" baseline="0" dirty="0" smtClean="0">
                          <a:ln>
                            <a:noFill/>
                          </a:ln>
                          <a:solidFill>
                            <a:srgbClr val="000000"/>
                          </a:solidFill>
                          <a:effectLst/>
                          <a:latin typeface="Tahoma" pitchFamily="34" charset="0"/>
                          <a:ea typeface="ＭＳ Ｐゴシック" pitchFamily="34" charset="-128"/>
                        </a:rPr>
                        <a:t>704</a:t>
                      </a:r>
                    </a:p>
                  </a:txBody>
                  <a:tcPr horzOverflow="overflow">
                    <a:lnL w="12700" cap="flat" cmpd="sng" algn="ctr">
                      <a:solidFill>
                        <a:schemeClr val="tx1"/>
                      </a:solidFill>
                      <a:prstDash val="solid"/>
                      <a:round/>
                      <a:headEnd type="none" w="sm" len="sm"/>
                      <a:tailEnd type="none" w="sm" len="sm"/>
                    </a:lnL>
                    <a:lnR w="28575"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28575" cap="flat" cmpd="sng" algn="ctr">
                      <a:solidFill>
                        <a:schemeClr val="tx1"/>
                      </a:solidFill>
                      <a:prstDash val="solid"/>
                      <a:round/>
                      <a:headEnd type="none" w="sm" len="sm"/>
                      <a:tailEnd type="none" w="sm" len="sm"/>
                    </a:lnB>
                    <a:lnTlToBr>
                      <a:noFill/>
                    </a:lnTlToBr>
                    <a:lnBlToTr>
                      <a:noFill/>
                    </a:lnBlToTr>
                    <a:noFill/>
                  </a:tcPr>
                </a:tc>
              </a:tr>
            </a:tbl>
          </a:graphicData>
        </a:graphic>
      </p:graphicFrame>
      <p:sp>
        <p:nvSpPr>
          <p:cNvPr id="8" name="TextBox 8"/>
          <p:cNvSpPr txBox="1">
            <a:spLocks noChangeArrowheads="1"/>
          </p:cNvSpPr>
          <p:nvPr/>
        </p:nvSpPr>
        <p:spPr bwMode="auto">
          <a:xfrm>
            <a:off x="4320619" y="6093296"/>
            <a:ext cx="4137581" cy="261610"/>
          </a:xfrm>
          <a:prstGeom prst="rect">
            <a:avLst/>
          </a:prstGeom>
          <a:noFill/>
          <a:ln w="9525">
            <a:noFill/>
            <a:miter lim="800000"/>
            <a:headEnd/>
            <a:tailEnd/>
          </a:ln>
        </p:spPr>
        <p:txBody>
          <a:bodyPr wrap="square">
            <a:spAutoFit/>
          </a:bodyPr>
          <a:lstStyle/>
          <a:p>
            <a:r>
              <a:rPr lang="en-MY" sz="1100" dirty="0">
                <a:solidFill>
                  <a:srgbClr val="000000"/>
                </a:solidFill>
              </a:rPr>
              <a:t>Source: World Federation of Exchanges, </a:t>
            </a:r>
            <a:r>
              <a:rPr lang="en-MY" sz="1100" dirty="0" smtClean="0">
                <a:solidFill>
                  <a:srgbClr val="000000"/>
                </a:solidFill>
              </a:rPr>
              <a:t>and KPMG Report 2013</a:t>
            </a:r>
            <a:endParaRPr lang="en-MY" sz="1100" dirty="0">
              <a:solidFill>
                <a:srgbClr val="000000"/>
              </a:solidFill>
            </a:endParaRPr>
          </a:p>
        </p:txBody>
      </p:sp>
    </p:spTree>
    <p:extLst>
      <p:ext uri="{BB962C8B-B14F-4D97-AF65-F5344CB8AC3E}">
        <p14:creationId xmlns:p14="http://schemas.microsoft.com/office/powerpoint/2010/main" val="33685236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36</a:t>
            </a:fld>
            <a:endParaRPr lang="en-US"/>
          </a:p>
        </p:txBody>
      </p:sp>
      <p:sp>
        <p:nvSpPr>
          <p:cNvPr id="5" name="Rectangle 3"/>
          <p:cNvSpPr>
            <a:spLocks noChangeArrowheads="1"/>
          </p:cNvSpPr>
          <p:nvPr/>
        </p:nvSpPr>
        <p:spPr bwMode="auto">
          <a:xfrm>
            <a:off x="0" y="0"/>
            <a:ext cx="9144000" cy="1066800"/>
          </a:xfrm>
          <a:prstGeom prst="rect">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r>
              <a:rPr lang="en-US" altLang="ja-JP" sz="4000" b="1" dirty="0" smtClean="0">
                <a:solidFill>
                  <a:srgbClr val="193366"/>
                </a:solidFill>
                <a:latin typeface="Calibri" pitchFamily="34" charset="0"/>
                <a:ea typeface="ＭＳ Ｐゴシック" pitchFamily="50" charset="-128"/>
              </a:rPr>
              <a:t>GMS </a:t>
            </a:r>
            <a:r>
              <a:rPr lang="en-US" altLang="ja-JP" sz="4000" b="1" dirty="0">
                <a:solidFill>
                  <a:srgbClr val="193366"/>
                </a:solidFill>
                <a:latin typeface="Calibri" pitchFamily="34" charset="0"/>
                <a:ea typeface="ＭＳ Ｐゴシック" pitchFamily="50" charset="-128"/>
              </a:rPr>
              <a:t>EQUITY MARKETS </a:t>
            </a:r>
            <a:r>
              <a:rPr lang="en-US" altLang="ja-JP" sz="4000" b="1" dirty="0" smtClean="0">
                <a:solidFill>
                  <a:srgbClr val="193366"/>
                </a:solidFill>
                <a:latin typeface="Calibri" pitchFamily="34" charset="0"/>
                <a:ea typeface="ＭＳ Ｐゴシック" pitchFamily="50" charset="-128"/>
              </a:rPr>
              <a:t>2013</a:t>
            </a:r>
            <a:endParaRPr lang="en-US" altLang="ja-JP" sz="4000" b="1" dirty="0">
              <a:solidFill>
                <a:srgbClr val="193366"/>
              </a:solidFill>
              <a:latin typeface="Calibri" pitchFamily="34" charset="0"/>
              <a:ea typeface="ＭＳ Ｐゴシック" pitchFamily="50" charset="-128"/>
            </a:endParaRPr>
          </a:p>
          <a:p>
            <a:pPr algn="ctr" eaLnBrk="0" hangingPunct="0">
              <a:defRPr/>
            </a:pPr>
            <a:r>
              <a:rPr lang="en-US" altLang="ja-JP" sz="3200" b="1" dirty="0">
                <a:solidFill>
                  <a:srgbClr val="193366"/>
                </a:solidFill>
                <a:latin typeface="Calibri" pitchFamily="34" charset="0"/>
                <a:ea typeface="ＭＳ Ｐゴシック" pitchFamily="50" charset="-128"/>
              </a:rPr>
              <a:t>Different Stages of Development</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5" y="1339975"/>
            <a:ext cx="7920879"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8"/>
          <p:cNvSpPr txBox="1">
            <a:spLocks noChangeArrowheads="1"/>
          </p:cNvSpPr>
          <p:nvPr/>
        </p:nvSpPr>
        <p:spPr bwMode="auto">
          <a:xfrm>
            <a:off x="4320619" y="6093296"/>
            <a:ext cx="4137581" cy="261610"/>
          </a:xfrm>
          <a:prstGeom prst="rect">
            <a:avLst/>
          </a:prstGeom>
          <a:noFill/>
          <a:ln w="9525">
            <a:noFill/>
            <a:miter lim="800000"/>
            <a:headEnd/>
            <a:tailEnd/>
          </a:ln>
        </p:spPr>
        <p:txBody>
          <a:bodyPr wrap="square">
            <a:spAutoFit/>
          </a:bodyPr>
          <a:lstStyle/>
          <a:p>
            <a:r>
              <a:rPr lang="en-MY" sz="1100" dirty="0">
                <a:solidFill>
                  <a:srgbClr val="000000"/>
                </a:solidFill>
              </a:rPr>
              <a:t>Source: World Federation of Exchanges, </a:t>
            </a:r>
            <a:r>
              <a:rPr lang="en-MY" sz="1100" dirty="0" smtClean="0">
                <a:solidFill>
                  <a:srgbClr val="000000"/>
                </a:solidFill>
              </a:rPr>
              <a:t>and KPMG Report 2013</a:t>
            </a:r>
            <a:endParaRPr lang="en-MY" sz="1100" dirty="0">
              <a:solidFill>
                <a:srgbClr val="000000"/>
              </a:solidFill>
            </a:endParaRPr>
          </a:p>
        </p:txBody>
      </p:sp>
    </p:spTree>
    <p:extLst>
      <p:ext uri="{BB962C8B-B14F-4D97-AF65-F5344CB8AC3E}">
        <p14:creationId xmlns:p14="http://schemas.microsoft.com/office/powerpoint/2010/main" val="10874938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37</a:t>
            </a:fld>
            <a:endParaRPr lang="en-US"/>
          </a:p>
        </p:txBody>
      </p:sp>
      <p:sp>
        <p:nvSpPr>
          <p:cNvPr id="5" name="Rectangle 3"/>
          <p:cNvSpPr>
            <a:spLocks noChangeArrowheads="1"/>
          </p:cNvSpPr>
          <p:nvPr/>
        </p:nvSpPr>
        <p:spPr bwMode="auto">
          <a:xfrm>
            <a:off x="0" y="0"/>
            <a:ext cx="9144000" cy="1066800"/>
          </a:xfrm>
          <a:prstGeom prst="rect">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r>
              <a:rPr lang="en-US" altLang="ja-JP" sz="4000" b="1" dirty="0" smtClean="0">
                <a:solidFill>
                  <a:srgbClr val="193366"/>
                </a:solidFill>
                <a:latin typeface="Calibri" pitchFamily="34" charset="0"/>
                <a:ea typeface="ＭＳ Ｐゴシック" pitchFamily="50" charset="-128"/>
              </a:rPr>
              <a:t>Status and challenges for Cambodian equity market (CSX)</a:t>
            </a:r>
            <a:endParaRPr lang="en-US" altLang="ja-JP" sz="3200" b="1" dirty="0">
              <a:solidFill>
                <a:srgbClr val="193366"/>
              </a:solidFill>
              <a:latin typeface="Calibri" pitchFamily="34" charset="0"/>
              <a:ea typeface="ＭＳ Ｐゴシック" pitchFamily="50" charset="-128"/>
            </a:endParaRPr>
          </a:p>
        </p:txBody>
      </p:sp>
      <p:sp>
        <p:nvSpPr>
          <p:cNvPr id="6" name="TextBox 5"/>
          <p:cNvSpPr txBox="1"/>
          <p:nvPr/>
        </p:nvSpPr>
        <p:spPr>
          <a:xfrm>
            <a:off x="323528" y="1484784"/>
            <a:ext cx="8568952" cy="5016758"/>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00000"/>
                </a:solidFill>
              </a:rPr>
              <a:t>Cambodia Securities Exchange (“CSX”) in July 2011, as a joint </a:t>
            </a:r>
            <a:r>
              <a:rPr lang="en-US" sz="2000" dirty="0" smtClean="0">
                <a:solidFill>
                  <a:srgbClr val="000000"/>
                </a:solidFill>
              </a:rPr>
              <a:t>venture between </a:t>
            </a:r>
            <a:r>
              <a:rPr lang="en-US" sz="2000" dirty="0">
                <a:solidFill>
                  <a:srgbClr val="000000"/>
                </a:solidFill>
              </a:rPr>
              <a:t>the Cambodian Ministry of Economy, which controls 55%, and the Korea </a:t>
            </a:r>
            <a:r>
              <a:rPr lang="en-US" sz="2000" dirty="0" smtClean="0">
                <a:solidFill>
                  <a:srgbClr val="000000"/>
                </a:solidFill>
              </a:rPr>
              <a:t>Exchange (“</a:t>
            </a:r>
            <a:r>
              <a:rPr lang="en-US" sz="2000" dirty="0">
                <a:solidFill>
                  <a:srgbClr val="000000"/>
                </a:solidFill>
              </a:rPr>
              <a:t>KRX</a:t>
            </a:r>
            <a:r>
              <a:rPr lang="en-US" sz="2000" dirty="0" smtClean="0">
                <a:solidFill>
                  <a:srgbClr val="000000"/>
                </a:solidFill>
              </a:rPr>
              <a:t>”).</a:t>
            </a:r>
          </a:p>
          <a:p>
            <a:endParaRPr lang="en-US" sz="2000" dirty="0" smtClean="0">
              <a:solidFill>
                <a:srgbClr val="000000"/>
              </a:solidFill>
            </a:endParaRPr>
          </a:p>
          <a:p>
            <a:pPr marL="342900" indent="-342900">
              <a:buFont typeface="Arial" panose="020B0604020202020204" pitchFamily="34" charset="0"/>
              <a:buChar char="•"/>
            </a:pPr>
            <a:r>
              <a:rPr lang="en-US" sz="2000" dirty="0">
                <a:solidFill>
                  <a:srgbClr val="000000"/>
                </a:solidFill>
              </a:rPr>
              <a:t>The CSX started trading in April 2012, </a:t>
            </a:r>
            <a:r>
              <a:rPr lang="en-US" sz="2000" dirty="0" smtClean="0">
                <a:solidFill>
                  <a:srgbClr val="000000"/>
                </a:solidFill>
              </a:rPr>
              <a:t>though </a:t>
            </a:r>
            <a:r>
              <a:rPr lang="en-US" sz="2000" dirty="0">
                <a:solidFill>
                  <a:srgbClr val="000000"/>
                </a:solidFill>
              </a:rPr>
              <a:t>there remains only </a:t>
            </a:r>
            <a:r>
              <a:rPr lang="en-US" sz="2000" dirty="0" smtClean="0">
                <a:solidFill>
                  <a:srgbClr val="000000"/>
                </a:solidFill>
              </a:rPr>
              <a:t>two listings </a:t>
            </a:r>
            <a:r>
              <a:rPr lang="en-US" sz="2000" dirty="0">
                <a:solidFill>
                  <a:srgbClr val="000000"/>
                </a:solidFill>
              </a:rPr>
              <a:t>on </a:t>
            </a:r>
            <a:r>
              <a:rPr lang="en-US" sz="2000" dirty="0" smtClean="0">
                <a:solidFill>
                  <a:srgbClr val="000000"/>
                </a:solidFill>
              </a:rPr>
              <a:t>the exchange </a:t>
            </a:r>
            <a:r>
              <a:rPr lang="en-US" sz="2000" dirty="0">
                <a:solidFill>
                  <a:srgbClr val="000000"/>
                </a:solidFill>
              </a:rPr>
              <a:t>– the state-owned Phnom Penh Water Supply </a:t>
            </a:r>
            <a:r>
              <a:rPr lang="en-US" sz="2000" dirty="0" smtClean="0">
                <a:solidFill>
                  <a:srgbClr val="000000"/>
                </a:solidFill>
              </a:rPr>
              <a:t>Authority and Grand Twins International PLC</a:t>
            </a: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r>
              <a:rPr lang="en-US" sz="2000" dirty="0" smtClean="0">
                <a:solidFill>
                  <a:srgbClr val="000000"/>
                </a:solidFill>
              </a:rPr>
              <a:t>Unclear listing </a:t>
            </a:r>
            <a:r>
              <a:rPr lang="en-US" sz="2000" dirty="0">
                <a:solidFill>
                  <a:srgbClr val="000000"/>
                </a:solidFill>
              </a:rPr>
              <a:t>rules </a:t>
            </a:r>
            <a:r>
              <a:rPr lang="en-US" sz="2000" dirty="0" smtClean="0">
                <a:solidFill>
                  <a:srgbClr val="000000"/>
                </a:solidFill>
              </a:rPr>
              <a:t>and companies </a:t>
            </a:r>
            <a:r>
              <a:rPr lang="en-US" sz="2000" dirty="0">
                <a:solidFill>
                  <a:srgbClr val="000000"/>
                </a:solidFill>
              </a:rPr>
              <a:t>don’t understand the process of raising funds through the </a:t>
            </a:r>
            <a:r>
              <a:rPr lang="en-US" sz="2000" dirty="0" smtClean="0">
                <a:solidFill>
                  <a:srgbClr val="000000"/>
                </a:solidFill>
              </a:rPr>
              <a:t>market.</a:t>
            </a: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r>
              <a:rPr lang="en-US" sz="2000" dirty="0" smtClean="0">
                <a:solidFill>
                  <a:srgbClr val="000000"/>
                </a:solidFill>
              </a:rPr>
              <a:t>Lack of understanding and financial literacy on investment in the stock market</a:t>
            </a: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p:txBody>
      </p:sp>
      <p:sp>
        <p:nvSpPr>
          <p:cNvPr id="7" name="TextBox 8"/>
          <p:cNvSpPr txBox="1">
            <a:spLocks noChangeArrowheads="1"/>
          </p:cNvSpPr>
          <p:nvPr/>
        </p:nvSpPr>
        <p:spPr bwMode="auto">
          <a:xfrm>
            <a:off x="323528" y="5599332"/>
            <a:ext cx="2308781" cy="261937"/>
          </a:xfrm>
          <a:prstGeom prst="rect">
            <a:avLst/>
          </a:prstGeom>
          <a:noFill/>
          <a:ln w="9525">
            <a:noFill/>
            <a:miter lim="800000"/>
            <a:headEnd/>
            <a:tailEnd/>
          </a:ln>
        </p:spPr>
        <p:txBody>
          <a:bodyPr wrap="square">
            <a:spAutoFit/>
          </a:bodyPr>
          <a:lstStyle/>
          <a:p>
            <a:r>
              <a:rPr lang="en-MY" sz="1100" dirty="0">
                <a:solidFill>
                  <a:srgbClr val="000000"/>
                </a:solidFill>
              </a:rPr>
              <a:t>Source: </a:t>
            </a:r>
            <a:r>
              <a:rPr lang="en-MY" sz="1100" dirty="0" smtClean="0">
                <a:solidFill>
                  <a:srgbClr val="000000"/>
                </a:solidFill>
              </a:rPr>
              <a:t>KPMG Report 2013</a:t>
            </a:r>
            <a:endParaRPr lang="en-MY" sz="1100" dirty="0">
              <a:solidFill>
                <a:srgbClr val="000000"/>
              </a:solidFill>
            </a:endParaRPr>
          </a:p>
        </p:txBody>
      </p:sp>
    </p:spTree>
    <p:extLst>
      <p:ext uri="{BB962C8B-B14F-4D97-AF65-F5344CB8AC3E}">
        <p14:creationId xmlns:p14="http://schemas.microsoft.com/office/powerpoint/2010/main" val="9558707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38</a:t>
            </a:fld>
            <a:endParaRPr lang="en-US"/>
          </a:p>
        </p:txBody>
      </p:sp>
      <p:sp>
        <p:nvSpPr>
          <p:cNvPr id="5" name="Rectangle 3"/>
          <p:cNvSpPr>
            <a:spLocks noChangeArrowheads="1"/>
          </p:cNvSpPr>
          <p:nvPr/>
        </p:nvSpPr>
        <p:spPr bwMode="auto">
          <a:xfrm>
            <a:off x="0" y="0"/>
            <a:ext cx="9144000" cy="1066800"/>
          </a:xfrm>
          <a:prstGeom prst="rect">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r>
              <a:rPr lang="en-US" altLang="ja-JP" sz="4000" b="1" dirty="0" smtClean="0">
                <a:solidFill>
                  <a:srgbClr val="193366"/>
                </a:solidFill>
                <a:latin typeface="Calibri" pitchFamily="34" charset="0"/>
                <a:ea typeface="ＭＳ Ｐゴシック" pitchFamily="50" charset="-128"/>
              </a:rPr>
              <a:t>Status and challenges for Lao equity market (LSX)</a:t>
            </a:r>
            <a:endParaRPr lang="en-US" altLang="ja-JP" sz="3200" b="1" dirty="0">
              <a:solidFill>
                <a:srgbClr val="193366"/>
              </a:solidFill>
              <a:latin typeface="Calibri" pitchFamily="34" charset="0"/>
              <a:ea typeface="ＭＳ Ｐゴシック" pitchFamily="50" charset="-128"/>
            </a:endParaRPr>
          </a:p>
        </p:txBody>
      </p:sp>
      <p:sp>
        <p:nvSpPr>
          <p:cNvPr id="6" name="TextBox 5"/>
          <p:cNvSpPr txBox="1"/>
          <p:nvPr/>
        </p:nvSpPr>
        <p:spPr>
          <a:xfrm>
            <a:off x="323528" y="1155638"/>
            <a:ext cx="8568952" cy="7048083"/>
          </a:xfrm>
          <a:prstGeom prst="rect">
            <a:avLst/>
          </a:prstGeom>
          <a:noFill/>
        </p:spPr>
        <p:txBody>
          <a:bodyPr wrap="square" rtlCol="0">
            <a:spAutoFit/>
          </a:bodyPr>
          <a:lstStyle/>
          <a:p>
            <a:pPr marL="342900" indent="-342900">
              <a:buFont typeface="Arial" panose="020B0604020202020204" pitchFamily="34" charset="0"/>
              <a:buChar char="•"/>
            </a:pPr>
            <a:r>
              <a:rPr lang="en-US" dirty="0" smtClean="0">
                <a:solidFill>
                  <a:srgbClr val="000000"/>
                </a:solidFill>
              </a:rPr>
              <a:t>Lao </a:t>
            </a:r>
            <a:r>
              <a:rPr lang="en-US" dirty="0">
                <a:solidFill>
                  <a:srgbClr val="000000"/>
                </a:solidFill>
              </a:rPr>
              <a:t>Securities Exchange (“LSX”), was established </a:t>
            </a:r>
            <a:r>
              <a:rPr lang="en-US" dirty="0" smtClean="0">
                <a:solidFill>
                  <a:srgbClr val="000000"/>
                </a:solidFill>
              </a:rPr>
              <a:t>in October </a:t>
            </a:r>
            <a:r>
              <a:rPr lang="en-US" dirty="0">
                <a:solidFill>
                  <a:srgbClr val="000000"/>
                </a:solidFill>
              </a:rPr>
              <a:t>2010, as a joint venture between the Bank of the Lao PDR (51% ownership) and </a:t>
            </a:r>
            <a:r>
              <a:rPr lang="en-US" dirty="0" smtClean="0">
                <a:solidFill>
                  <a:srgbClr val="000000"/>
                </a:solidFill>
              </a:rPr>
              <a:t>the Korean </a:t>
            </a:r>
            <a:r>
              <a:rPr lang="en-US" dirty="0">
                <a:solidFill>
                  <a:srgbClr val="000000"/>
                </a:solidFill>
              </a:rPr>
              <a:t>Exchange, KRX. </a:t>
            </a:r>
            <a:endParaRPr lang="en-US" dirty="0" smtClean="0">
              <a:solidFill>
                <a:srgbClr val="000000"/>
              </a:solidFill>
            </a:endParaRPr>
          </a:p>
          <a:p>
            <a:pPr marL="342900" indent="-342900">
              <a:buFont typeface="Arial" panose="020B0604020202020204" pitchFamily="34" charset="0"/>
              <a:buChar char="•"/>
            </a:pPr>
            <a:endParaRPr lang="en-US" dirty="0" smtClean="0">
              <a:solidFill>
                <a:srgbClr val="000000"/>
              </a:solidFill>
            </a:endParaRPr>
          </a:p>
          <a:p>
            <a:pPr marL="342900" indent="-342900">
              <a:buFont typeface="Arial" panose="020B0604020202020204" pitchFamily="34" charset="0"/>
              <a:buChar char="•"/>
            </a:pPr>
            <a:r>
              <a:rPr lang="en-US" dirty="0" smtClean="0">
                <a:solidFill>
                  <a:srgbClr val="000000"/>
                </a:solidFill>
              </a:rPr>
              <a:t>Trading </a:t>
            </a:r>
            <a:r>
              <a:rPr lang="en-US" dirty="0">
                <a:solidFill>
                  <a:srgbClr val="000000"/>
                </a:solidFill>
              </a:rPr>
              <a:t>began in early 2011, </a:t>
            </a:r>
            <a:r>
              <a:rPr lang="en-US" dirty="0" smtClean="0">
                <a:solidFill>
                  <a:srgbClr val="000000"/>
                </a:solidFill>
              </a:rPr>
              <a:t>currently there are 4 listed companies on LSX</a:t>
            </a:r>
          </a:p>
          <a:p>
            <a:pPr marL="342900" indent="-342900">
              <a:buFont typeface="Arial" panose="020B0604020202020204" pitchFamily="34" charset="0"/>
              <a:buChar char="•"/>
            </a:pPr>
            <a:endParaRPr lang="en-US" dirty="0" smtClean="0">
              <a:solidFill>
                <a:srgbClr val="000000"/>
              </a:solidFill>
            </a:endParaRPr>
          </a:p>
          <a:p>
            <a:pPr marL="342900" indent="-342900">
              <a:buFont typeface="Arial" panose="020B0604020202020204" pitchFamily="34" charset="0"/>
              <a:buChar char="•"/>
            </a:pPr>
            <a:r>
              <a:rPr lang="en-US" dirty="0">
                <a:solidFill>
                  <a:srgbClr val="000000"/>
                </a:solidFill>
              </a:rPr>
              <a:t>Foreign investors tend to trade these stocks more actively than their </a:t>
            </a:r>
            <a:r>
              <a:rPr lang="en-US" dirty="0" smtClean="0">
                <a:solidFill>
                  <a:srgbClr val="000000"/>
                </a:solidFill>
              </a:rPr>
              <a:t>domestic counterparts</a:t>
            </a:r>
            <a:r>
              <a:rPr lang="en-US" dirty="0">
                <a:solidFill>
                  <a:srgbClr val="000000"/>
                </a:solidFill>
              </a:rPr>
              <a:t>; more than half of all transactions on the LSX were carried out  by  foreign investors in 2012.</a:t>
            </a:r>
          </a:p>
          <a:p>
            <a:pPr marL="342900" indent="-342900">
              <a:buFont typeface="Arial" panose="020B0604020202020204" pitchFamily="34" charset="0"/>
              <a:buChar char="•"/>
            </a:pPr>
            <a:endParaRPr lang="en-US" dirty="0">
              <a:solidFill>
                <a:srgbClr val="000000"/>
              </a:solidFill>
            </a:endParaRPr>
          </a:p>
          <a:p>
            <a:pPr marL="342900" indent="-342900">
              <a:buFont typeface="Arial" panose="020B0604020202020204" pitchFamily="34" charset="0"/>
              <a:buChar char="•"/>
            </a:pPr>
            <a:r>
              <a:rPr lang="en-US" dirty="0">
                <a:solidFill>
                  <a:srgbClr val="000000"/>
                </a:solidFill>
              </a:rPr>
              <a:t>Despite foreign interest, limitation of foreign equity reduces interest for more foreign listings. Unlikely to have more local listings unless from government push on state owned </a:t>
            </a:r>
            <a:r>
              <a:rPr lang="en-US" dirty="0" smtClean="0">
                <a:solidFill>
                  <a:srgbClr val="000000"/>
                </a:solidFill>
              </a:rPr>
              <a:t>enterprises</a:t>
            </a:r>
          </a:p>
          <a:p>
            <a:endParaRPr lang="en-US" dirty="0" smtClean="0">
              <a:solidFill>
                <a:srgbClr val="000000"/>
              </a:solidFill>
            </a:endParaRPr>
          </a:p>
          <a:p>
            <a:pPr marL="342900" indent="-342900">
              <a:buFont typeface="Arial" panose="020B0604020202020204" pitchFamily="34" charset="0"/>
              <a:buChar char="•"/>
            </a:pPr>
            <a:r>
              <a:rPr lang="en-US" dirty="0" smtClean="0">
                <a:solidFill>
                  <a:srgbClr val="000000"/>
                </a:solidFill>
              </a:rPr>
              <a:t>Local investors invest without necessarily understanding fundamentals of market </a:t>
            </a:r>
            <a:endParaRPr lang="en-US" dirty="0">
              <a:solidFill>
                <a:srgbClr val="000000"/>
              </a:solidFill>
            </a:endParaRPr>
          </a:p>
          <a:p>
            <a:endParaRPr lang="en-US" sz="2000" dirty="0" smtClean="0">
              <a:solidFill>
                <a:srgbClr val="000000"/>
              </a:solidFill>
            </a:endParaRPr>
          </a:p>
          <a:p>
            <a:endParaRPr lang="en-US" sz="2000" dirty="0">
              <a:solidFill>
                <a:srgbClr val="000000"/>
              </a:solidFill>
            </a:endParaRPr>
          </a:p>
          <a:p>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p:txBody>
      </p:sp>
      <p:sp>
        <p:nvSpPr>
          <p:cNvPr id="7" name="TextBox 8"/>
          <p:cNvSpPr txBox="1">
            <a:spLocks noChangeArrowheads="1"/>
          </p:cNvSpPr>
          <p:nvPr/>
        </p:nvSpPr>
        <p:spPr bwMode="auto">
          <a:xfrm>
            <a:off x="323528" y="5599332"/>
            <a:ext cx="2308781" cy="261937"/>
          </a:xfrm>
          <a:prstGeom prst="rect">
            <a:avLst/>
          </a:prstGeom>
          <a:noFill/>
          <a:ln w="9525">
            <a:noFill/>
            <a:miter lim="800000"/>
            <a:headEnd/>
            <a:tailEnd/>
          </a:ln>
        </p:spPr>
        <p:txBody>
          <a:bodyPr wrap="square">
            <a:spAutoFit/>
          </a:bodyPr>
          <a:lstStyle/>
          <a:p>
            <a:r>
              <a:rPr lang="en-MY" sz="1100" dirty="0">
                <a:solidFill>
                  <a:srgbClr val="000000"/>
                </a:solidFill>
              </a:rPr>
              <a:t>Source: </a:t>
            </a:r>
            <a:r>
              <a:rPr lang="en-MY" sz="1100" dirty="0" smtClean="0">
                <a:solidFill>
                  <a:srgbClr val="000000"/>
                </a:solidFill>
              </a:rPr>
              <a:t>KPMG Report 2013</a:t>
            </a:r>
            <a:endParaRPr lang="en-MY" sz="1100" dirty="0">
              <a:solidFill>
                <a:srgbClr val="000000"/>
              </a:solidFill>
            </a:endParaRPr>
          </a:p>
        </p:txBody>
      </p:sp>
    </p:spTree>
    <p:extLst>
      <p:ext uri="{BB962C8B-B14F-4D97-AF65-F5344CB8AC3E}">
        <p14:creationId xmlns:p14="http://schemas.microsoft.com/office/powerpoint/2010/main" val="17327448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39</a:t>
            </a:fld>
            <a:endParaRPr lang="en-US"/>
          </a:p>
        </p:txBody>
      </p:sp>
      <p:sp>
        <p:nvSpPr>
          <p:cNvPr id="5" name="Rectangle 3"/>
          <p:cNvSpPr>
            <a:spLocks noChangeArrowheads="1"/>
          </p:cNvSpPr>
          <p:nvPr/>
        </p:nvSpPr>
        <p:spPr bwMode="auto">
          <a:xfrm>
            <a:off x="0" y="0"/>
            <a:ext cx="9144000" cy="1066800"/>
          </a:xfrm>
          <a:prstGeom prst="rect">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r>
              <a:rPr lang="en-US" altLang="ja-JP" sz="4000" b="1" dirty="0" smtClean="0">
                <a:solidFill>
                  <a:srgbClr val="193366"/>
                </a:solidFill>
                <a:latin typeface="Calibri" pitchFamily="34" charset="0"/>
                <a:ea typeface="ＭＳ Ｐゴシック" pitchFamily="50" charset="-128"/>
              </a:rPr>
              <a:t>Status and challenges for Myanmar equity market (YSE)</a:t>
            </a:r>
            <a:endParaRPr lang="en-US" altLang="ja-JP" sz="3200" b="1" dirty="0">
              <a:solidFill>
                <a:srgbClr val="193366"/>
              </a:solidFill>
              <a:latin typeface="Calibri" pitchFamily="34" charset="0"/>
              <a:ea typeface="ＭＳ Ｐゴシック" pitchFamily="50" charset="-128"/>
            </a:endParaRPr>
          </a:p>
        </p:txBody>
      </p:sp>
      <p:sp>
        <p:nvSpPr>
          <p:cNvPr id="6" name="TextBox 5"/>
          <p:cNvSpPr txBox="1"/>
          <p:nvPr/>
        </p:nvSpPr>
        <p:spPr>
          <a:xfrm>
            <a:off x="323528" y="1155639"/>
            <a:ext cx="8568952" cy="7909858"/>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rgbClr val="000000"/>
                </a:solidFill>
              </a:rPr>
              <a:t>Securities Exchange Law enacted July </a:t>
            </a:r>
            <a:r>
              <a:rPr lang="en-US" dirty="0" smtClean="0">
                <a:solidFill>
                  <a:srgbClr val="000000"/>
                </a:solidFill>
              </a:rPr>
              <a:t>2013</a:t>
            </a:r>
          </a:p>
          <a:p>
            <a:endParaRPr lang="en-US" dirty="0">
              <a:solidFill>
                <a:srgbClr val="000000"/>
              </a:solidFill>
            </a:endParaRPr>
          </a:p>
          <a:p>
            <a:pPr marL="342900" indent="-342900">
              <a:buFont typeface="Arial" panose="020B0604020202020204" pitchFamily="34" charset="0"/>
              <a:buChar char="•"/>
            </a:pPr>
            <a:r>
              <a:rPr lang="en-US" dirty="0">
                <a:solidFill>
                  <a:srgbClr val="000000"/>
                </a:solidFill>
              </a:rPr>
              <a:t>Myanmar Securities and Exchange Commission (MSEC) established in August </a:t>
            </a:r>
            <a:r>
              <a:rPr lang="en-US" dirty="0" smtClean="0">
                <a:solidFill>
                  <a:srgbClr val="000000"/>
                </a:solidFill>
              </a:rPr>
              <a:t>2014. Yangon </a:t>
            </a:r>
            <a:r>
              <a:rPr lang="en-US" dirty="0">
                <a:solidFill>
                  <a:srgbClr val="000000"/>
                </a:solidFill>
              </a:rPr>
              <a:t>Stock Exchange (YSE) targeted to begin operation by end-2015</a:t>
            </a:r>
          </a:p>
          <a:p>
            <a:r>
              <a:rPr lang="en-US" dirty="0">
                <a:solidFill>
                  <a:srgbClr val="000000"/>
                </a:solidFill>
              </a:rPr>
              <a:t>	 </a:t>
            </a:r>
          </a:p>
          <a:p>
            <a:pPr marL="342900" indent="-342900">
              <a:buFont typeface="Arial" panose="020B0604020202020204" pitchFamily="34" charset="0"/>
              <a:buChar char="•"/>
            </a:pPr>
            <a:r>
              <a:rPr lang="en-US" dirty="0" smtClean="0">
                <a:solidFill>
                  <a:srgbClr val="000000"/>
                </a:solidFill>
              </a:rPr>
              <a:t>Need to have sufficient resources to have adequate staff and </a:t>
            </a:r>
            <a:r>
              <a:rPr lang="en-US" dirty="0">
                <a:solidFill>
                  <a:srgbClr val="000000"/>
                </a:solidFill>
              </a:rPr>
              <a:t>strengthen </a:t>
            </a:r>
            <a:r>
              <a:rPr lang="en-US" dirty="0" smtClean="0">
                <a:solidFill>
                  <a:srgbClr val="000000"/>
                </a:solidFill>
              </a:rPr>
              <a:t>capacity of the </a:t>
            </a:r>
            <a:r>
              <a:rPr lang="en-US" dirty="0">
                <a:solidFill>
                  <a:srgbClr val="000000"/>
                </a:solidFill>
              </a:rPr>
              <a:t>regulator (MSEC</a:t>
            </a:r>
            <a:r>
              <a:rPr lang="en-US" dirty="0" smtClean="0">
                <a:solidFill>
                  <a:srgbClr val="000000"/>
                </a:solidFill>
              </a:rPr>
              <a:t>)</a:t>
            </a:r>
          </a:p>
          <a:p>
            <a:pPr marL="342900" indent="-342900">
              <a:buFont typeface="Arial" panose="020B0604020202020204" pitchFamily="34" charset="0"/>
              <a:buChar char="•"/>
            </a:pPr>
            <a:endParaRPr lang="en-US" dirty="0">
              <a:solidFill>
                <a:srgbClr val="000000"/>
              </a:solidFill>
            </a:endParaRPr>
          </a:p>
          <a:p>
            <a:pPr marL="342900" indent="-342900">
              <a:buFont typeface="Arial" panose="020B0604020202020204" pitchFamily="34" charset="0"/>
              <a:buChar char="•"/>
            </a:pPr>
            <a:r>
              <a:rPr lang="en-US" dirty="0" smtClean="0">
                <a:solidFill>
                  <a:srgbClr val="000000"/>
                </a:solidFill>
              </a:rPr>
              <a:t>Framework and guidelines need to be developed for listing requirements including prospectus disclosure</a:t>
            </a:r>
          </a:p>
          <a:p>
            <a:endParaRPr lang="en-US" dirty="0">
              <a:solidFill>
                <a:srgbClr val="000000"/>
              </a:solidFill>
            </a:endParaRPr>
          </a:p>
          <a:p>
            <a:pPr marL="342900" indent="-342900">
              <a:buFont typeface="Arial" panose="020B0604020202020204" pitchFamily="34" charset="0"/>
              <a:buChar char="•"/>
            </a:pPr>
            <a:r>
              <a:rPr lang="en-US" dirty="0" smtClean="0">
                <a:solidFill>
                  <a:srgbClr val="000000"/>
                </a:solidFill>
              </a:rPr>
              <a:t>Need to identify </a:t>
            </a:r>
            <a:r>
              <a:rPr lang="en-US" dirty="0">
                <a:solidFill>
                  <a:srgbClr val="000000"/>
                </a:solidFill>
              </a:rPr>
              <a:t>companies that are: (</a:t>
            </a:r>
            <a:r>
              <a:rPr lang="en-US" dirty="0" err="1">
                <a:solidFill>
                  <a:srgbClr val="000000"/>
                </a:solidFill>
              </a:rPr>
              <a:t>i</a:t>
            </a:r>
            <a:r>
              <a:rPr lang="en-US" dirty="0">
                <a:solidFill>
                  <a:srgbClr val="000000"/>
                </a:solidFill>
              </a:rPr>
              <a:t>) interested in listing, and (ii) </a:t>
            </a:r>
            <a:r>
              <a:rPr lang="en-US" dirty="0" smtClean="0">
                <a:solidFill>
                  <a:srgbClr val="000000"/>
                </a:solidFill>
              </a:rPr>
              <a:t>meet the requirements to list</a:t>
            </a:r>
          </a:p>
          <a:p>
            <a:pPr marL="342900" indent="-342900">
              <a:buFont typeface="Arial" panose="020B0604020202020204" pitchFamily="34" charset="0"/>
              <a:buChar char="•"/>
            </a:pPr>
            <a:endParaRPr lang="en-US" dirty="0">
              <a:solidFill>
                <a:srgbClr val="000000"/>
              </a:solidFill>
            </a:endParaRPr>
          </a:p>
          <a:p>
            <a:pPr marL="342900" indent="-342900">
              <a:buFont typeface="Arial" panose="020B0604020202020204" pitchFamily="34" charset="0"/>
              <a:buChar char="•"/>
            </a:pPr>
            <a:r>
              <a:rPr lang="en-US" dirty="0" smtClean="0">
                <a:solidFill>
                  <a:srgbClr val="000000"/>
                </a:solidFill>
              </a:rPr>
              <a:t>Need to develop </a:t>
            </a:r>
            <a:r>
              <a:rPr lang="en-US" dirty="0">
                <a:solidFill>
                  <a:srgbClr val="000000"/>
                </a:solidFill>
              </a:rPr>
              <a:t>pool of </a:t>
            </a:r>
            <a:r>
              <a:rPr lang="en-US" dirty="0" smtClean="0">
                <a:solidFill>
                  <a:srgbClr val="000000"/>
                </a:solidFill>
              </a:rPr>
              <a:t>intermediaries including brokers, securities companies and supporting services such as law and </a:t>
            </a:r>
            <a:r>
              <a:rPr lang="en-US" dirty="0">
                <a:solidFill>
                  <a:srgbClr val="000000"/>
                </a:solidFill>
              </a:rPr>
              <a:t>accounting firms</a:t>
            </a:r>
          </a:p>
          <a:p>
            <a:pPr marL="342900" indent="-342900">
              <a:buFont typeface="Arial" panose="020B0604020202020204" pitchFamily="34" charset="0"/>
              <a:buChar char="•"/>
            </a:pPr>
            <a:endParaRPr lang="en-US" sz="2000" dirty="0">
              <a:solidFill>
                <a:srgbClr val="000000"/>
              </a:solidFill>
            </a:endParaRPr>
          </a:p>
          <a:p>
            <a:endParaRPr lang="en-US" sz="2000" dirty="0" smtClean="0">
              <a:solidFill>
                <a:srgbClr val="000000"/>
              </a:solidFill>
            </a:endParaRPr>
          </a:p>
          <a:p>
            <a:endParaRPr lang="en-US" sz="2000" dirty="0">
              <a:solidFill>
                <a:srgbClr val="000000"/>
              </a:solidFill>
            </a:endParaRPr>
          </a:p>
          <a:p>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a:p>
            <a:pPr marL="342900" indent="-342900">
              <a:buFont typeface="Arial" panose="020B0604020202020204" pitchFamily="34" charset="0"/>
              <a:buChar char="•"/>
            </a:pPr>
            <a:endParaRPr lang="en-US" sz="2000" dirty="0" smtClean="0">
              <a:solidFill>
                <a:srgbClr val="000000"/>
              </a:solidFill>
            </a:endParaRPr>
          </a:p>
          <a:p>
            <a:pPr marL="342900" indent="-342900">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15297178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40</a:t>
            </a:fld>
            <a:endParaRPr lang="en-US"/>
          </a:p>
        </p:txBody>
      </p:sp>
      <p:sp>
        <p:nvSpPr>
          <p:cNvPr id="5" name="Rectangle 3"/>
          <p:cNvSpPr>
            <a:spLocks noChangeArrowheads="1"/>
          </p:cNvSpPr>
          <p:nvPr/>
        </p:nvSpPr>
        <p:spPr bwMode="auto">
          <a:xfrm>
            <a:off x="0" y="0"/>
            <a:ext cx="9144000" cy="1066800"/>
          </a:xfrm>
          <a:prstGeom prst="rect">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r>
              <a:rPr lang="en-US" altLang="ja-JP" sz="4000" b="1" dirty="0" smtClean="0">
                <a:solidFill>
                  <a:srgbClr val="193366"/>
                </a:solidFill>
                <a:latin typeface="Calibri" pitchFamily="34" charset="0"/>
                <a:ea typeface="ＭＳ Ｐゴシック" pitchFamily="50" charset="-128"/>
              </a:rPr>
              <a:t>Possible GMS Collaboration</a:t>
            </a:r>
            <a:endParaRPr lang="en-US" altLang="ja-JP" sz="3200" b="1" dirty="0">
              <a:solidFill>
                <a:srgbClr val="193366"/>
              </a:solidFill>
              <a:latin typeface="Calibri" pitchFamily="34" charset="0"/>
              <a:ea typeface="ＭＳ Ｐゴシック" pitchFamily="50" charset="-128"/>
            </a:endParaRPr>
          </a:p>
        </p:txBody>
      </p:sp>
      <p:sp>
        <p:nvSpPr>
          <p:cNvPr id="6" name="TextBox 5"/>
          <p:cNvSpPr txBox="1"/>
          <p:nvPr/>
        </p:nvSpPr>
        <p:spPr>
          <a:xfrm>
            <a:off x="323528" y="1484784"/>
            <a:ext cx="8568952" cy="3170099"/>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000000"/>
                </a:solidFill>
              </a:rPr>
              <a:t>Capacity </a:t>
            </a:r>
            <a:r>
              <a:rPr lang="en-US" sz="2000" dirty="0">
                <a:solidFill>
                  <a:srgbClr val="000000"/>
                </a:solidFill>
              </a:rPr>
              <a:t>Building: Cambodia and Lao securities market and regulator need support for capacity building in a variety of areas including</a:t>
            </a:r>
            <a:r>
              <a:rPr lang="en-US" sz="2000" dirty="0" smtClean="0">
                <a:solidFill>
                  <a:srgbClr val="000000"/>
                </a:solidFill>
              </a:rPr>
              <a:t>:</a:t>
            </a:r>
          </a:p>
          <a:p>
            <a:endParaRPr lang="en-US" sz="2000" dirty="0">
              <a:solidFill>
                <a:srgbClr val="000000"/>
              </a:solidFill>
            </a:endParaRPr>
          </a:p>
          <a:p>
            <a:r>
              <a:rPr lang="en-US" sz="2000" dirty="0">
                <a:solidFill>
                  <a:srgbClr val="000000"/>
                </a:solidFill>
              </a:rPr>
              <a:t> </a:t>
            </a:r>
            <a:r>
              <a:rPr lang="en-US" sz="2000" dirty="0" err="1">
                <a:solidFill>
                  <a:srgbClr val="000000"/>
                </a:solidFill>
              </a:rPr>
              <a:t>i</a:t>
            </a:r>
            <a:r>
              <a:rPr lang="en-US" sz="2000" dirty="0">
                <a:solidFill>
                  <a:srgbClr val="000000"/>
                </a:solidFill>
              </a:rPr>
              <a:t>) intermediaries licensing &amp; supervision; </a:t>
            </a:r>
          </a:p>
          <a:p>
            <a:r>
              <a:rPr lang="en-US" sz="2000" dirty="0">
                <a:solidFill>
                  <a:srgbClr val="000000"/>
                </a:solidFill>
              </a:rPr>
              <a:t>ii) product development; </a:t>
            </a:r>
          </a:p>
          <a:p>
            <a:r>
              <a:rPr lang="en-US" sz="2000" dirty="0">
                <a:solidFill>
                  <a:srgbClr val="000000"/>
                </a:solidFill>
              </a:rPr>
              <a:t>iii) investigation and enforcement; and  </a:t>
            </a:r>
          </a:p>
          <a:p>
            <a:r>
              <a:rPr lang="en-US" sz="2000" dirty="0">
                <a:solidFill>
                  <a:srgbClr val="000000"/>
                </a:solidFill>
              </a:rPr>
              <a:t>iv) clearing and settlement</a:t>
            </a:r>
          </a:p>
          <a:p>
            <a:endParaRPr lang="en-US" sz="2000" dirty="0">
              <a:solidFill>
                <a:srgbClr val="000000"/>
              </a:solidFill>
            </a:endParaRPr>
          </a:p>
          <a:p>
            <a:pPr marL="342900" indent="-342900">
              <a:buFont typeface="Arial" panose="020B0604020202020204" pitchFamily="34" charset="0"/>
              <a:buChar char="•"/>
            </a:pPr>
            <a:r>
              <a:rPr lang="en-US" sz="2000" dirty="0" smtClean="0">
                <a:solidFill>
                  <a:srgbClr val="000000"/>
                </a:solidFill>
              </a:rPr>
              <a:t>Investor </a:t>
            </a:r>
            <a:r>
              <a:rPr lang="en-US" sz="2000" dirty="0">
                <a:solidFill>
                  <a:srgbClr val="000000"/>
                </a:solidFill>
              </a:rPr>
              <a:t>Outreach: Financial literacy for investors need to be strengthened to increase demand and provide understanding of fundamentals of market.</a:t>
            </a:r>
          </a:p>
        </p:txBody>
      </p:sp>
    </p:spTree>
    <p:extLst>
      <p:ext uri="{BB962C8B-B14F-4D97-AF65-F5344CB8AC3E}">
        <p14:creationId xmlns:p14="http://schemas.microsoft.com/office/powerpoint/2010/main" val="20814203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41</a:t>
            </a:fld>
            <a:endParaRPr lang="en-US"/>
          </a:p>
        </p:txBody>
      </p:sp>
      <p:sp>
        <p:nvSpPr>
          <p:cNvPr id="5" name="Rectangle 3"/>
          <p:cNvSpPr>
            <a:spLocks noChangeArrowheads="1"/>
          </p:cNvSpPr>
          <p:nvPr/>
        </p:nvSpPr>
        <p:spPr bwMode="auto">
          <a:xfrm>
            <a:off x="0" y="0"/>
            <a:ext cx="9144000" cy="1066800"/>
          </a:xfrm>
          <a:prstGeom prst="rect">
            <a:avLst/>
          </a:prstGeom>
          <a:ln>
            <a:headEnd/>
            <a:tailEnd/>
          </a:ln>
        </p:spPr>
        <p:style>
          <a:lnRef idx="1">
            <a:schemeClr val="dk1"/>
          </a:lnRef>
          <a:fillRef idx="2">
            <a:schemeClr val="dk1"/>
          </a:fillRef>
          <a:effectRef idx="1">
            <a:schemeClr val="dk1"/>
          </a:effectRef>
          <a:fontRef idx="minor">
            <a:schemeClr val="dk1"/>
          </a:fontRef>
        </p:style>
        <p:txBody>
          <a:bodyPr anchor="ctr"/>
          <a:lstStyle/>
          <a:p>
            <a:pPr algn="ctr" eaLnBrk="0" hangingPunct="0">
              <a:defRPr/>
            </a:pPr>
            <a:r>
              <a:rPr lang="en-US" altLang="ja-JP" sz="4000" b="1" dirty="0" smtClean="0">
                <a:solidFill>
                  <a:srgbClr val="193366"/>
                </a:solidFill>
                <a:latin typeface="Calibri" pitchFamily="34" charset="0"/>
                <a:ea typeface="ＭＳ Ｐゴシック" pitchFamily="50" charset="-128"/>
              </a:rPr>
              <a:t>Possible GMS Collaboration</a:t>
            </a:r>
            <a:endParaRPr lang="en-US" altLang="ja-JP" sz="3200" b="1" dirty="0">
              <a:solidFill>
                <a:srgbClr val="193366"/>
              </a:solidFill>
              <a:latin typeface="Calibri" pitchFamily="34" charset="0"/>
              <a:ea typeface="ＭＳ Ｐゴシック" pitchFamily="50" charset="-128"/>
            </a:endParaRPr>
          </a:p>
        </p:txBody>
      </p:sp>
      <p:sp>
        <p:nvSpPr>
          <p:cNvPr id="6" name="TextBox 5"/>
          <p:cNvSpPr txBox="1"/>
          <p:nvPr/>
        </p:nvSpPr>
        <p:spPr>
          <a:xfrm>
            <a:off x="323528" y="1484784"/>
            <a:ext cx="8568952" cy="2554545"/>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solidFill>
                  <a:srgbClr val="000000"/>
                </a:solidFill>
              </a:rPr>
              <a:t>Knowledge </a:t>
            </a:r>
            <a:r>
              <a:rPr lang="en-US" sz="2000" dirty="0">
                <a:solidFill>
                  <a:srgbClr val="000000"/>
                </a:solidFill>
              </a:rPr>
              <a:t>Sharing: Thailand (SEC and SET) and Viet Nam (SSC, HNX and HOSE) can support GMS neighboring countries through sharing of information, capacity building, training, staff exchanges and other programs.</a:t>
            </a:r>
          </a:p>
          <a:p>
            <a:endParaRPr lang="en-US" sz="2000" dirty="0">
              <a:solidFill>
                <a:srgbClr val="000000"/>
              </a:solidFill>
            </a:endParaRPr>
          </a:p>
          <a:p>
            <a:pPr marL="342900" indent="-342900">
              <a:buFont typeface="Arial" panose="020B0604020202020204" pitchFamily="34" charset="0"/>
              <a:buChar char="•"/>
            </a:pPr>
            <a:r>
              <a:rPr lang="en-US" sz="2000" dirty="0" smtClean="0">
                <a:solidFill>
                  <a:srgbClr val="000000"/>
                </a:solidFill>
              </a:rPr>
              <a:t>Leverage </a:t>
            </a:r>
            <a:r>
              <a:rPr lang="en-US" sz="2000" dirty="0">
                <a:solidFill>
                  <a:srgbClr val="000000"/>
                </a:solidFill>
              </a:rPr>
              <a:t>Expertise in the Broader ASEAN Economic Community: There is also potential to have wider collaboration and obtain capacity building support through the ASEAN Capital Market Forum (ACMF) from other ASEAN Member Countries such as  Indonesia, Malaysia, Philippines and Singapore. </a:t>
            </a:r>
          </a:p>
        </p:txBody>
      </p:sp>
    </p:spTree>
    <p:extLst>
      <p:ext uri="{BB962C8B-B14F-4D97-AF65-F5344CB8AC3E}">
        <p14:creationId xmlns:p14="http://schemas.microsoft.com/office/powerpoint/2010/main" val="279245188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0B2F7C8-44D0-A14F-9808-060BD71AE4A0}" type="slidenum">
              <a:rPr lang="en-US" smtClean="0"/>
              <a:t>42</a:t>
            </a:fld>
            <a:endParaRPr lang="en-US"/>
          </a:p>
        </p:txBody>
      </p:sp>
      <p:sp>
        <p:nvSpPr>
          <p:cNvPr id="5" name="Title 5"/>
          <p:cNvSpPr txBox="1">
            <a:spLocks/>
          </p:cNvSpPr>
          <p:nvPr/>
        </p:nvSpPr>
        <p:spPr>
          <a:xfrm>
            <a:off x="457200" y="274638"/>
            <a:ext cx="8458200" cy="7921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smtClean="0">
                <a:ln>
                  <a:noFill/>
                </a:ln>
                <a:solidFill>
                  <a:prstClr val="black"/>
                </a:solidFill>
                <a:effectLst/>
                <a:uLnTx/>
                <a:uFillTx/>
                <a:latin typeface="Calibri"/>
              </a:rPr>
              <a:t>KEY POINTS</a:t>
            </a:r>
            <a:endParaRPr kumimoji="0" lang="en-US" sz="3600" b="1" i="0" u="none" strike="noStrike" kern="1200" cap="none" spc="0" normalizeH="0" baseline="0" noProof="0" dirty="0">
              <a:ln>
                <a:noFill/>
              </a:ln>
              <a:solidFill>
                <a:prstClr val="black"/>
              </a:solidFill>
              <a:effectLst/>
              <a:uLnTx/>
              <a:uFillTx/>
              <a:latin typeface="Calibri"/>
            </a:endParaRPr>
          </a:p>
        </p:txBody>
      </p:sp>
      <p:sp>
        <p:nvSpPr>
          <p:cNvPr id="6" name="Content Placeholder 6"/>
          <p:cNvSpPr txBox="1">
            <a:spLocks/>
          </p:cNvSpPr>
          <p:nvPr/>
        </p:nvSpPr>
        <p:spPr>
          <a:xfrm>
            <a:off x="457200" y="1104945"/>
            <a:ext cx="8229600" cy="4876800"/>
          </a:xfrm>
          <a:prstGeom prst="rect">
            <a:avLst/>
          </a:prstGeom>
        </p:spPr>
        <p:txBody>
          <a:bodyPr vert="horz" lIns="91440" tIns="45720" rIns="91440" bIns="45720" rtlCol="0">
            <a:normAutofit fontScale="92500" lnSpcReduction="10000"/>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sz="2000" b="0" i="0" u="none" strike="noStrike" kern="1200" cap="none" spc="0" normalizeH="0" baseline="0" noProof="0" dirty="0" smtClean="0">
                <a:ln>
                  <a:noFill/>
                </a:ln>
                <a:solidFill>
                  <a:prstClr val="black"/>
                </a:solidFill>
                <a:effectLst/>
                <a:uLnTx/>
                <a:uFillTx/>
                <a:latin typeface="Calibri"/>
              </a:rPr>
              <a:t>Increasing </a:t>
            </a:r>
            <a:r>
              <a:rPr kumimoji="0" lang="en-US" sz="2200" b="1" i="0" u="none" strike="noStrike" kern="1200" cap="none" spc="0" normalizeH="0" baseline="0" noProof="0" dirty="0" smtClean="0">
                <a:ln>
                  <a:noFill/>
                </a:ln>
                <a:solidFill>
                  <a:srgbClr val="00B0F0"/>
                </a:solidFill>
                <a:effectLst/>
                <a:uLnTx/>
                <a:uFillTx/>
                <a:latin typeface="Calibri"/>
              </a:rPr>
              <a:t>Connectivity</a:t>
            </a:r>
            <a:r>
              <a:rPr kumimoji="0" lang="en-US" sz="2200" b="0" i="0" u="none" strike="noStrike" kern="1200" cap="none" spc="0" normalizeH="0" baseline="0" noProof="0" dirty="0" smtClean="0">
                <a:ln>
                  <a:noFill/>
                </a:ln>
                <a:solidFill>
                  <a:prstClr val="black"/>
                </a:solidFill>
                <a:effectLst/>
                <a:uLnTx/>
                <a:uFillTx/>
                <a:latin typeface="Calibri"/>
              </a:rPr>
              <a:t> </a:t>
            </a:r>
            <a:r>
              <a:rPr kumimoji="0" lang="en-US" sz="2000" b="0" i="0" u="none" strike="noStrike" kern="1200" cap="none" spc="0" normalizeH="0" baseline="0" noProof="0" dirty="0" smtClean="0">
                <a:ln>
                  <a:noFill/>
                </a:ln>
                <a:solidFill>
                  <a:prstClr val="black"/>
                </a:solidFill>
                <a:effectLst/>
                <a:uLnTx/>
                <a:uFillTx/>
                <a:latin typeface="Calibri"/>
              </a:rPr>
              <a:t>in the GMS still requires massive investments in physical infrastructure, “software” and capacity building.</a:t>
            </a: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sz="2000" b="0" i="0" u="none" strike="noStrike" kern="1200" cap="none" spc="0" normalizeH="0" baseline="0" noProof="0" dirty="0" smtClean="0">
                <a:ln>
                  <a:noFill/>
                </a:ln>
                <a:solidFill>
                  <a:prstClr val="black"/>
                </a:solidFill>
                <a:effectLst/>
                <a:uLnTx/>
                <a:uFillTx/>
                <a:latin typeface="Calibri"/>
              </a:rPr>
              <a:t>Improving GMS</a:t>
            </a:r>
            <a:r>
              <a:rPr kumimoji="0" lang="en-US" sz="2200" b="1" i="0" u="none" strike="noStrike" kern="1200" cap="none" spc="0" normalizeH="0" baseline="0" noProof="0" dirty="0" smtClean="0">
                <a:ln>
                  <a:noFill/>
                </a:ln>
                <a:solidFill>
                  <a:srgbClr val="00B0F0"/>
                </a:solidFill>
                <a:effectLst/>
                <a:uLnTx/>
                <a:uFillTx/>
                <a:latin typeface="Calibri"/>
              </a:rPr>
              <a:t> Competitiveness </a:t>
            </a:r>
            <a:r>
              <a:rPr kumimoji="0" lang="en-US" sz="2000" b="0" i="0" u="none" strike="noStrike" kern="1200" cap="none" spc="0" normalizeH="0" baseline="0" noProof="0" dirty="0" smtClean="0">
                <a:ln>
                  <a:noFill/>
                </a:ln>
                <a:solidFill>
                  <a:prstClr val="black"/>
                </a:solidFill>
                <a:effectLst/>
                <a:uLnTx/>
                <a:uFillTx/>
                <a:latin typeface="Calibri"/>
              </a:rPr>
              <a:t>requires greater focus on addressing the challenges and constraints faced by the CLMV countries.</a:t>
            </a: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sz="2000" b="0" i="0" u="none" strike="noStrike" kern="1200" cap="none" spc="0" normalizeH="0" baseline="0" noProof="0" dirty="0" smtClean="0">
                <a:ln>
                  <a:noFill/>
                </a:ln>
                <a:solidFill>
                  <a:prstClr val="black"/>
                </a:solidFill>
                <a:effectLst/>
                <a:uLnTx/>
                <a:uFillTx/>
                <a:latin typeface="Calibri"/>
              </a:rPr>
              <a:t>Sustaining the GMS </a:t>
            </a:r>
            <a:r>
              <a:rPr kumimoji="0" lang="en-US" sz="2200" b="1" i="0" u="none" strike="noStrike" kern="1200" cap="none" spc="0" normalizeH="0" baseline="0" noProof="0" dirty="0" smtClean="0">
                <a:ln>
                  <a:noFill/>
                </a:ln>
                <a:solidFill>
                  <a:srgbClr val="00B0F0"/>
                </a:solidFill>
                <a:effectLst/>
                <a:uLnTx/>
                <a:uFillTx/>
                <a:latin typeface="Calibri"/>
              </a:rPr>
              <a:t>Community</a:t>
            </a:r>
            <a:r>
              <a:rPr kumimoji="0" lang="en-US" sz="2200" b="0" i="0" u="none" strike="noStrike" kern="1200" cap="none" spc="0" normalizeH="0" baseline="0" noProof="0" dirty="0" smtClean="0">
                <a:ln>
                  <a:noFill/>
                </a:ln>
                <a:solidFill>
                  <a:prstClr val="black"/>
                </a:solidFill>
                <a:effectLst/>
                <a:uLnTx/>
                <a:uFillTx/>
                <a:latin typeface="Calibri"/>
              </a:rPr>
              <a:t> </a:t>
            </a:r>
            <a:r>
              <a:rPr kumimoji="0" lang="en-US" sz="2000" b="0" i="0" u="none" strike="noStrike" kern="1200" cap="none" spc="0" normalizeH="0" baseline="0" noProof="0" dirty="0" smtClean="0">
                <a:ln>
                  <a:noFill/>
                </a:ln>
                <a:solidFill>
                  <a:prstClr val="black"/>
                </a:solidFill>
                <a:effectLst/>
                <a:uLnTx/>
                <a:uFillTx/>
                <a:latin typeface="Calibri"/>
              </a:rPr>
              <a:t>requires collective efforts to protect the environment and manage public goods and “</a:t>
            </a:r>
            <a:r>
              <a:rPr kumimoji="0" lang="en-US" sz="2000" b="0" i="0" u="none" strike="noStrike" kern="1200" cap="none" spc="0" normalizeH="0" baseline="0" noProof="0" dirty="0" err="1" smtClean="0">
                <a:ln>
                  <a:noFill/>
                </a:ln>
                <a:solidFill>
                  <a:prstClr val="black"/>
                </a:solidFill>
                <a:effectLst/>
                <a:uLnTx/>
                <a:uFillTx/>
                <a:latin typeface="Calibri"/>
              </a:rPr>
              <a:t>bads</a:t>
            </a:r>
            <a:r>
              <a:rPr kumimoji="0" lang="en-US" sz="2000" b="0" i="0" u="none" strike="noStrike" kern="1200" cap="none" spc="0" normalizeH="0" baseline="0" noProof="0" dirty="0" smtClean="0">
                <a:ln>
                  <a:noFill/>
                </a:ln>
                <a:solidFill>
                  <a:prstClr val="black"/>
                </a:solidFill>
                <a:effectLst/>
                <a:uLnTx/>
                <a:uFillTx/>
                <a:latin typeface="Calibri"/>
              </a:rPr>
              <a:t>.”</a:t>
            </a: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sz="2000" b="0" i="0" u="none" strike="noStrike" kern="1200" cap="none" spc="0" normalizeH="0" baseline="0" noProof="0" dirty="0" smtClean="0">
                <a:ln>
                  <a:noFill/>
                </a:ln>
                <a:solidFill>
                  <a:prstClr val="black"/>
                </a:solidFill>
                <a:effectLst/>
                <a:uLnTx/>
                <a:uFillTx/>
                <a:latin typeface="Calibri"/>
              </a:rPr>
              <a:t>The </a:t>
            </a:r>
            <a:r>
              <a:rPr kumimoji="0" lang="en-US" sz="2000" b="0" i="0" u="none" strike="noStrike" kern="1200" cap="none" spc="0" normalizeH="0" baseline="0" noProof="0" dirty="0" smtClean="0">
                <a:ln>
                  <a:noFill/>
                </a:ln>
                <a:solidFill>
                  <a:srgbClr val="003300"/>
                </a:solidFill>
                <a:effectLst/>
                <a:uLnTx/>
                <a:uFillTx/>
                <a:latin typeface="Calibri"/>
              </a:rPr>
              <a:t>GMS Strategic Framework, Regional Investment Framework and Implementation Plan define </a:t>
            </a:r>
            <a:r>
              <a:rPr kumimoji="0" lang="en-US" sz="2200" b="1" i="0" u="none" strike="noStrike" kern="1200" cap="none" spc="0" normalizeH="0" baseline="0" noProof="0" dirty="0" smtClean="0">
                <a:ln>
                  <a:noFill/>
                </a:ln>
                <a:solidFill>
                  <a:srgbClr val="00B0F0"/>
                </a:solidFill>
                <a:effectLst/>
                <a:uLnTx/>
                <a:uFillTx/>
                <a:latin typeface="Calibri"/>
              </a:rPr>
              <a:t>Strategic Directions and Priority Investments </a:t>
            </a:r>
            <a:r>
              <a:rPr kumimoji="0" lang="en-US" sz="2000" b="0" i="0" u="none" strike="noStrike" kern="1200" cap="none" spc="0" normalizeH="0" baseline="0" noProof="0" dirty="0" smtClean="0">
                <a:ln>
                  <a:noFill/>
                </a:ln>
                <a:solidFill>
                  <a:srgbClr val="003300"/>
                </a:solidFill>
                <a:effectLst/>
                <a:uLnTx/>
                <a:uFillTx/>
                <a:latin typeface="Calibri"/>
              </a:rPr>
              <a:t>for the GMS in the coming years.</a:t>
            </a: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lang="en-US" sz="2000" dirty="0">
              <a:solidFill>
                <a:srgbClr val="003300"/>
              </a:solidFill>
              <a:latin typeface="Calibri"/>
            </a:endParaRPr>
          </a:p>
          <a:p>
            <a:pPr marL="971550" lvl="1" indent="-514350" algn="l">
              <a:buFont typeface="+mj-lt"/>
              <a:buAutoNum type="arabicPeriod"/>
              <a:defRPr/>
            </a:pPr>
            <a:r>
              <a:rPr lang="en-US" sz="2200" dirty="0" smtClean="0">
                <a:solidFill>
                  <a:srgbClr val="000000"/>
                </a:solidFill>
              </a:rPr>
              <a:t> </a:t>
            </a:r>
            <a:r>
              <a:rPr lang="en-US" sz="2200" b="1" dirty="0" smtClean="0">
                <a:solidFill>
                  <a:srgbClr val="00B0F0"/>
                </a:solidFill>
              </a:rPr>
              <a:t>Capital </a:t>
            </a:r>
            <a:r>
              <a:rPr lang="en-US" sz="2200" b="1" dirty="0">
                <a:solidFill>
                  <a:srgbClr val="00B0F0"/>
                </a:solidFill>
              </a:rPr>
              <a:t>Market Development </a:t>
            </a:r>
            <a:r>
              <a:rPr lang="en-US" sz="2000" dirty="0">
                <a:solidFill>
                  <a:srgbClr val="003300"/>
                </a:solidFill>
              </a:rPr>
              <a:t>can help fill the financing gap of </a:t>
            </a:r>
            <a:r>
              <a:rPr lang="en-US" sz="2000" dirty="0" smtClean="0">
                <a:solidFill>
                  <a:srgbClr val="003300"/>
                </a:solidFill>
              </a:rPr>
              <a:t>priority GMS projects </a:t>
            </a:r>
            <a:r>
              <a:rPr lang="en-US" sz="2000" dirty="0">
                <a:solidFill>
                  <a:srgbClr val="003300"/>
                </a:solidFill>
              </a:rPr>
              <a:t>and further strengthen GMS Connectivity, Competitiveness, and Community.</a:t>
            </a: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sz="2000" b="0" i="0" u="none" strike="noStrike" kern="1200" cap="none" spc="0" normalizeH="0" baseline="0" noProof="0" dirty="0">
              <a:ln>
                <a:noFill/>
              </a:ln>
              <a:solidFill>
                <a:prstClr val="black"/>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sz="2000" b="0" i="0" u="none" strike="noStrike" kern="1200" cap="none" spc="0" normalizeH="0" baseline="0" noProof="0" dirty="0" smtClean="0">
              <a:ln>
                <a:noFill/>
              </a:ln>
              <a:solidFill>
                <a:prstClr val="black"/>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sz="2400" b="0" i="0" u="none" strike="noStrike" kern="1200" cap="none" spc="0" normalizeH="0" baseline="0" noProof="0" dirty="0">
              <a:ln>
                <a:noFill/>
              </a:ln>
              <a:solidFill>
                <a:prstClr val="black"/>
              </a:solidFill>
              <a:effectLst/>
              <a:uLnTx/>
              <a:uFillTx/>
              <a:latin typeface="Calibri"/>
            </a:endParaRPr>
          </a:p>
          <a:p>
            <a:pPr marL="971550" marR="0" lvl="1" indent="-514350" algn="l" defTabSz="914400" rtl="0" eaLnBrk="1" fontAlgn="auto" latinLnBrk="0" hangingPunct="1">
              <a:lnSpc>
                <a:spcPct val="100000"/>
              </a:lnSpc>
              <a:spcBef>
                <a:spcPct val="20000"/>
              </a:spcBef>
              <a:spcAft>
                <a:spcPts val="0"/>
              </a:spcAft>
              <a:buClrTx/>
              <a:buSzTx/>
              <a:buFont typeface="+mj-lt"/>
              <a:buAutoNum type="arabicPeriod"/>
              <a:tabLst/>
              <a:defRPr/>
            </a:pPr>
            <a:endParaRPr kumimoji="0" lang="en-US" sz="2400" b="0" i="0" u="none" strike="noStrike" kern="1200" cap="none" spc="0" normalizeH="0" baseline="0" noProof="0" dirty="0" smtClean="0">
              <a:ln>
                <a:noFill/>
              </a:ln>
              <a:solidFill>
                <a:prstClr val="black"/>
              </a:solidFill>
              <a:effectLst/>
              <a:uLnTx/>
              <a:uFillTx/>
              <a:latin typeface="Calibri"/>
            </a:endParaRPr>
          </a:p>
          <a:p>
            <a:pPr marL="914400" marR="0" lvl="1" indent="-4572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prstClr val="black"/>
              </a:solidFill>
              <a:effectLst/>
              <a:uLnTx/>
              <a:uFillTx/>
              <a:latin typeface="Calibri"/>
            </a:endParaRPr>
          </a:p>
          <a:p>
            <a:pPr marL="914400" marR="0" lvl="1" indent="-4572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prstClr val="black"/>
              </a:solidFill>
              <a:effectLst/>
              <a:uLnTx/>
              <a:uFillTx/>
              <a:latin typeface="Calibri"/>
            </a:endParaRPr>
          </a:p>
          <a:p>
            <a:pPr marL="457200" marR="0" lvl="0" indent="-4572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smtClean="0">
              <a:ln>
                <a:noFill/>
              </a:ln>
              <a:solidFill>
                <a:prstClr val="black"/>
              </a:solidFill>
              <a:effectLst/>
              <a:uLnTx/>
              <a:uFillTx/>
              <a:latin typeface="Calibri"/>
            </a:endParaRPr>
          </a:p>
          <a:p>
            <a:pPr marL="457200" marR="0" lvl="0" indent="-4572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924053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4095" y="2244840"/>
            <a:ext cx="3077852" cy="1143000"/>
          </a:xfrm>
        </p:spPr>
        <p:txBody>
          <a:bodyPr/>
          <a:lstStyle/>
          <a:p>
            <a:r>
              <a:rPr lang="en-US" u="none" dirty="0" smtClean="0"/>
              <a:t>Thank you</a:t>
            </a:r>
            <a:endParaRPr lang="en-US" u="none" dirty="0"/>
          </a:p>
        </p:txBody>
      </p:sp>
      <p:sp>
        <p:nvSpPr>
          <p:cNvPr id="4" name="Slide Number Placeholder 3"/>
          <p:cNvSpPr>
            <a:spLocks noGrp="1"/>
          </p:cNvSpPr>
          <p:nvPr>
            <p:ph type="sldNum" sz="quarter" idx="12"/>
          </p:nvPr>
        </p:nvSpPr>
        <p:spPr/>
        <p:txBody>
          <a:bodyPr/>
          <a:lstStyle/>
          <a:p>
            <a:fld id="{A0B2F7C8-44D0-A14F-9808-060BD71AE4A0}" type="slidenum">
              <a:rPr lang="en-US" smtClean="0"/>
              <a:t>43</a:t>
            </a:fld>
            <a:endParaRPr lang="en-US"/>
          </a:p>
        </p:txBody>
      </p:sp>
    </p:spTree>
    <p:extLst>
      <p:ext uri="{BB962C8B-B14F-4D97-AF65-F5344CB8AC3E}">
        <p14:creationId xmlns:p14="http://schemas.microsoft.com/office/powerpoint/2010/main" val="3357247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948</TotalTime>
  <Words>1835</Words>
  <Application>Microsoft Office PowerPoint</Application>
  <PresentationFormat>On-screen Show (4:3)</PresentationFormat>
  <Paragraphs>321</Paragraphs>
  <Slides>43</Slides>
  <Notes>1</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Office Theme</vt:lpstr>
      <vt:lpstr>PowerPoint Presentation</vt:lpstr>
      <vt:lpstr>Presentation Outline</vt:lpstr>
      <vt:lpstr>What is the GMS? </vt:lpstr>
      <vt:lpstr>Quick Facts about the GMS </vt:lpstr>
      <vt:lpstr>2013 GDP per capita (PPP,current $)  </vt:lpstr>
      <vt:lpstr>GMS Exports, Imports and Trade Balance </vt:lpstr>
      <vt:lpstr>The GMS Program</vt:lpstr>
      <vt:lpstr>The GMS Program’s 3 Cs: </vt:lpstr>
      <vt:lpstr>The 3 C’s are integral for the GMS to realize its vision of a prosperous, integrated and harmonious subregion </vt:lpstr>
      <vt:lpstr>Physical Connectivity in the GMS is Increasing: </vt:lpstr>
      <vt:lpstr>GMS Connectivity Infrastructure in 1992 </vt:lpstr>
      <vt:lpstr>GMS Connectivity Infrastructure in 2010  </vt:lpstr>
      <vt:lpstr>Future GMS Connectivity Infrastructure 2015-2020  </vt:lpstr>
      <vt:lpstr>THE GMS IS ALSO COMMITTED TO IMPROVING CONNECTIVITY “SOFTWARE” TO FACILITATE CROSS-BORDER TRANSPORT &amp; TRADE</vt:lpstr>
      <vt:lpstr>PowerPoint Presentation</vt:lpstr>
      <vt:lpstr>PowerPoint Presentation</vt:lpstr>
      <vt:lpstr>PowerPoint Presentation</vt:lpstr>
      <vt:lpstr>PowerPoint Presentation</vt:lpstr>
      <vt:lpstr>PowerPoint Presentation</vt:lpstr>
      <vt:lpstr>PowerPoint Presentation</vt:lpstr>
      <vt:lpstr>Developing Economic Corridors  is a Strategic Priority for the GMS </vt:lpstr>
      <vt:lpstr>PowerPoint Presentation</vt:lpstr>
      <vt:lpstr>Why is the GMS a Good Destination for Investment?  The subregion has a: </vt:lpstr>
      <vt:lpstr>PowerPoint Presentation</vt:lpstr>
      <vt:lpstr>PowerPoint Presentation</vt:lpstr>
      <vt:lpstr>RIF Project Pipeline (Long List) </vt:lpstr>
      <vt:lpstr>Project Prioritization to Prepare RIF Implementation Plan </vt:lpstr>
      <vt:lpstr>GMS RIF Implementation Plan (2014-2018)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5th  Chief Ministers and Governors’  Forum Retreat</dc:title>
  <dc:creator>Gary Krishnan-MacPro-Retina</dc:creator>
  <cp:lastModifiedBy>Chuenchanok Jantanalikhit</cp:lastModifiedBy>
  <cp:revision>157</cp:revision>
  <cp:lastPrinted>2014-08-25T07:31:39Z</cp:lastPrinted>
  <dcterms:created xsi:type="dcterms:W3CDTF">2014-08-19T23:58:00Z</dcterms:created>
  <dcterms:modified xsi:type="dcterms:W3CDTF">2015-07-02T09:45:47Z</dcterms:modified>
</cp:coreProperties>
</file>