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5" r:id="rId2"/>
    <p:sldMasterId id="2147484403" r:id="rId3"/>
  </p:sldMasterIdLst>
  <p:notesMasterIdLst>
    <p:notesMasterId r:id="rId52"/>
  </p:notesMasterIdLst>
  <p:handoutMasterIdLst>
    <p:handoutMasterId r:id="rId53"/>
  </p:handoutMasterIdLst>
  <p:sldIdLst>
    <p:sldId id="448" r:id="rId4"/>
    <p:sldId id="256" r:id="rId5"/>
    <p:sldId id="440" r:id="rId6"/>
    <p:sldId id="470" r:id="rId7"/>
    <p:sldId id="472" r:id="rId8"/>
    <p:sldId id="487" r:id="rId9"/>
    <p:sldId id="586" r:id="rId10"/>
    <p:sldId id="579" r:id="rId11"/>
    <p:sldId id="587" r:id="rId12"/>
    <p:sldId id="608" r:id="rId13"/>
    <p:sldId id="609" r:id="rId14"/>
    <p:sldId id="610" r:id="rId15"/>
    <p:sldId id="611" r:id="rId16"/>
    <p:sldId id="612" r:id="rId17"/>
    <p:sldId id="489" r:id="rId18"/>
    <p:sldId id="573" r:id="rId19"/>
    <p:sldId id="574" r:id="rId20"/>
    <p:sldId id="581" r:id="rId21"/>
    <p:sldId id="575" r:id="rId22"/>
    <p:sldId id="576" r:id="rId23"/>
    <p:sldId id="582" r:id="rId24"/>
    <p:sldId id="583" r:id="rId25"/>
    <p:sldId id="584" r:id="rId26"/>
    <p:sldId id="589" r:id="rId27"/>
    <p:sldId id="590" r:id="rId28"/>
    <p:sldId id="613" r:id="rId29"/>
    <p:sldId id="615" r:id="rId30"/>
    <p:sldId id="616" r:id="rId31"/>
    <p:sldId id="614" r:id="rId32"/>
    <p:sldId id="577" r:id="rId33"/>
    <p:sldId id="580" r:id="rId34"/>
    <p:sldId id="490" r:id="rId35"/>
    <p:sldId id="491" r:id="rId36"/>
    <p:sldId id="492" r:id="rId37"/>
    <p:sldId id="591" r:id="rId38"/>
    <p:sldId id="592" r:id="rId39"/>
    <p:sldId id="593" r:id="rId40"/>
    <p:sldId id="594" r:id="rId41"/>
    <p:sldId id="595" r:id="rId42"/>
    <p:sldId id="596" r:id="rId43"/>
    <p:sldId id="597" r:id="rId44"/>
    <p:sldId id="598" r:id="rId45"/>
    <p:sldId id="599" r:id="rId46"/>
    <p:sldId id="600" r:id="rId47"/>
    <p:sldId id="601" r:id="rId48"/>
    <p:sldId id="602" r:id="rId49"/>
    <p:sldId id="603" r:id="rId50"/>
    <p:sldId id="604" r:id="rId51"/>
  </p:sldIdLst>
  <p:sldSz cx="9144000" cy="6858000" type="screen4x3"/>
  <p:notesSz cx="9928225" cy="6797675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925" y="0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E2DC8295-4F74-452D-ABD4-5208E34F038A}" type="datetimeFigureOut">
              <a:rPr lang="en-US"/>
              <a:pPr>
                <a:defRPr/>
              </a:pPr>
              <a:t>3/8/2013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925" y="6456363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5EA290BA-4757-40A2-856C-541E796465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862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0A3DD171-4DBA-416B-969E-CA9754A8D42F}" type="datetimeFigureOut">
              <a:rPr lang="en-US"/>
              <a:pPr>
                <a:defRPr/>
              </a:pPr>
              <a:t>3/8/2013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3850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B04EABFD-BD66-4EC8-93DC-2BDE903C4F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072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81A2B77E-3076-45C8-A9B8-9806B85C29EF}" type="slidenum">
              <a:rPr lang="en-US" sz="1200"/>
              <a:pPr eaLnBrk="1" hangingPunct="1"/>
              <a:t>20</a:t>
            </a:fld>
            <a:endParaRPr lang="en-US" sz="120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Separate into text boxes and hav them come in together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4A2AA516-CC34-4F00-AB09-B3C0F2513F74}" type="slidenum">
              <a:rPr lang="en-US" sz="1200"/>
              <a:pPr eaLnBrk="1" hangingPunct="1"/>
              <a:t>23</a:t>
            </a:fld>
            <a:endParaRPr lang="en-US" sz="120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Separate into text boxes and hav them come in together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4A0431D4-D1A6-44F6-B901-683767DC9B50}" type="slidenum">
              <a:rPr lang="en-US" sz="1200"/>
              <a:pPr eaLnBrk="1" hangingPunct="1"/>
              <a:t>25</a:t>
            </a:fld>
            <a:endParaRPr lang="en-US" sz="120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Separate into text boxes and hav them come in together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1BDBBCC-9600-4303-BF81-C536B2D5018C}" type="slidenum">
              <a:rPr lang="en-US" sz="1200"/>
              <a:pPr eaLnBrk="1" hangingPunct="1"/>
              <a:t>33</a:t>
            </a:fld>
            <a:endParaRPr lang="th-TH" sz="120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975" y="3228975"/>
            <a:ext cx="7280275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z="3600" smtClean="0"/>
              <a:t>Learning to see behind an event- to its fundamental drivers</a:t>
            </a:r>
          </a:p>
          <a:p>
            <a:pPr eaLnBrk="1" hangingPunct="1"/>
            <a:r>
              <a:rPr lang="en-GB" sz="3600" smtClean="0"/>
              <a:t>DRIVERS </a:t>
            </a:r>
          </a:p>
          <a:p>
            <a:pPr eaLnBrk="1" hangingPunct="1"/>
            <a:r>
              <a:rPr lang="en-GB" sz="3600" smtClean="0"/>
              <a:t>TRENDS </a:t>
            </a:r>
          </a:p>
          <a:p>
            <a:pPr eaLnBrk="1" hangingPunct="1"/>
            <a:r>
              <a:rPr lang="en-GB" sz="3600" smtClean="0"/>
              <a:t>MANIFESTATIONS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2A645CB-A8B3-4330-8A5E-51375BA56EC8}" type="slidenum">
              <a:rPr lang="en-US" sz="1200"/>
              <a:pPr eaLnBrk="1" hangingPunct="1"/>
              <a:t>37</a:t>
            </a:fld>
            <a:endParaRPr 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7BD0632-174F-4F35-B9B2-8F4D2C76B8C5}" type="datetimeFigureOut">
              <a:rPr lang="en-US"/>
              <a:pPr>
                <a:defRPr/>
              </a:pPr>
              <a:t>3/8/2013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6E0D729-5B9C-4E87-9496-9B8AED1945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333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9BEEF7-C0B2-4CE6-B621-59CF8BB66BDA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BC8D1D2-FC34-45A8-90B1-C96C7F4D90A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21604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70145E-E351-413E-93F5-1CFA3078BEEA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AB35779-1156-4479-887F-1A15C22388B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8830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FA4ABD6-30EC-41C2-9586-C8F9C0AB0603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8F0E3E3-D54C-4FF2-8662-D227B1F219C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68305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53992B5-85D2-42F6-808D-CD630829DD78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551A2C-91FA-40B7-8710-9A13015D0C0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89755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727B17-6D28-4D5E-9168-9C3C7F7D0EA1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4C7E76-56F0-49E6-9BB8-D4A953D60E7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972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0362865-18D1-46EE-839E-B237D42C8D42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CDE8DB-6B3B-4FB1-BD3B-07F7EA35EC0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21045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403EE-25A4-47C9-9A87-F7AC51EB1A27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C6487-9DAE-4C74-A0C1-8D98C520363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28532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A882E-3901-4448-937A-4EE9D2E8CBE6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925B2-9A47-4FFF-BAC1-F19A1A9E2F5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2988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B7881-5474-4C63-BD97-C95ABAE0F469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CBBE5-FB39-41B3-AB08-734D8A6A485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83456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CC940-8246-4460-845B-C84D12BBBB21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9AF19-7A59-47E4-B94E-B9582260CA6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9519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DDCF114-5425-4CCE-A8BB-384BD734F4D0}" type="datetimeFigureOut">
              <a:rPr lang="en-US"/>
              <a:pPr>
                <a:defRPr/>
              </a:pPr>
              <a:t>3/8/2013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79B995B-FEEC-42D2-829C-C38D3D07CA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721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92D8951-2536-48AF-A5BF-0935B43A7BCA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E50361E-B1F0-41DB-BA7F-91665CC33CC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84279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6B1AF36-4C30-4CA4-A5BB-9FC9CD2FD5FE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07F97F0-78F8-42AD-A7B8-F4140FC9193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30866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13A1822-B825-487D-9348-7D1D1592D246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1B5B8FB-F634-48AE-8C76-38925186D5D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15495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4AF74E-4D88-40D6-9032-A50A764301E6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396AC28-BB13-467F-A83A-79E5EE1A581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248392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5FDF91-633C-4390-9800-5AC1BF8CFD68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2D4F173-0CCE-4692-A2BC-DF4FFFBB20C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5082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9477AAA-83AE-4252-AA91-581E6597F758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D89FB61-85AE-44D7-8910-5B3AF613A5D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063232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56F51-96DC-4F6E-90FB-0762B15D5739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F02F5-7588-49C1-BCF6-404954D2C5F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550763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83131-E860-44F7-A400-61104317A05C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4AF0C-6DCE-4C1A-AACA-E86C46727CC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42644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04A4A-D0E4-4060-8053-74AEDCE05290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338EB-9CA3-42BA-823C-B479792B00C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999466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4823A-71AD-444B-88BF-6C22761E82F6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B998D-2AD6-4834-A2FC-853F3C23E38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888825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2575" y="228600"/>
            <a:ext cx="4235450" cy="4187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4624388" y="2378075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25450" y="174625"/>
            <a:ext cx="412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5400" b="1" smtClean="0">
                <a:solidFill>
                  <a:srgbClr val="B870B8"/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GB" noProof="0" smtClean="0"/>
              <a:t>Drag picture to placeholder or click icon to add</a:t>
            </a:r>
            <a:endParaRPr noProof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GB" noProof="0" smtClean="0"/>
              <a:t>Drag picture to placeholder or click icon to add</a:t>
            </a:r>
            <a:endParaRPr noProof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rIns="45720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4"/>
          </p:nvPr>
        </p:nvSpPr>
        <p:spPr>
          <a:xfrm>
            <a:off x="4800600" y="6426200"/>
            <a:ext cx="1231900" cy="365125"/>
          </a:xfrm>
        </p:spPr>
        <p:txBody>
          <a:bodyPr/>
          <a:lstStyle>
            <a:lvl1pPr algn="l">
              <a:defRPr>
                <a:latin typeface="Calibri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6311900" y="6426200"/>
            <a:ext cx="26162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44215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210550" y="282575"/>
            <a:ext cx="64135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067675" y="282575"/>
            <a:ext cx="92075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23838" y="228600"/>
            <a:ext cx="2603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3600" b="1" smtClean="0">
                <a:solidFill>
                  <a:srgbClr val="B870B8"/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595959"/>
                </a:solidFill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5324E380-5F03-4F5C-96B6-6418292A4311}" type="datetimeFigureOut">
              <a:rPr lang="en-US"/>
              <a:pPr>
                <a:defRPr/>
              </a:pPr>
              <a:t>3/8/2013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3D3CF2-C202-405B-AD2B-82702DC232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72764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5DF05-8EC0-4AA2-9048-DBB1DF7E7F32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1C23C-F6C8-4F04-8296-14D1C2734F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24868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ED427-DEED-432B-8F3E-B11D5927E9EA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3C671-C494-4DF8-96F4-850602A985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846444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A0BEE-6058-4F75-BA40-5B8B2D4C3B72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C02ED-5E07-4C16-AF6B-E2629CD5BCA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51381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CF08B-A938-444F-8417-9EAD40248561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31DF7-D31F-4389-BDAD-5D3E017F4F8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070339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E61D2-C572-4834-975C-A7091A786738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24E49-90FF-4E47-9540-E09E16661F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213786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DAB69-F9CF-487D-A78F-1AB6916A1A1D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0CC43-13D8-44AE-9A3B-3362054086E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80650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1CA07-2482-46F7-ABE5-A904BD0CB3CC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B0EAE-7B43-42FD-BFB0-6E8D0A8747F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5239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097C5-5220-49B8-9EBA-F4F1C388C0D6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B4D02-C9D9-4230-B83F-3D4156BF9A7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692812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D2B45-E773-46CF-BFCF-84528574E414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0966E-60E9-45B9-8157-ADB20E08248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05499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22D08-8C69-43F9-BCF8-D315731BD612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B44C5-70E1-4FE2-B1EC-8FE1F42085B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942743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C7254-1E62-48F6-AB0D-97A9810A5B1B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2C79B-130A-4F34-9E52-8934C652096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80174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A8A4654-2DF9-4CFB-8842-2C88AADD2334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35D9C1B-3B49-4E65-B03B-17A861BE62A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22" r:id="rId1"/>
    <p:sldLayoutId id="2147484923" r:id="rId2"/>
    <p:sldLayoutId id="2147484924" r:id="rId3"/>
    <p:sldLayoutId id="2147484925" r:id="rId4"/>
    <p:sldLayoutId id="2147484926" r:id="rId5"/>
    <p:sldLayoutId id="2147484927" r:id="rId6"/>
    <p:sldLayoutId id="2147484928" r:id="rId7"/>
    <p:sldLayoutId id="2147484899" r:id="rId8"/>
    <p:sldLayoutId id="2147484900" r:id="rId9"/>
    <p:sldLayoutId id="2147484901" r:id="rId10"/>
    <p:sldLayoutId id="2147484902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 style du titre</a:t>
            </a:r>
          </a:p>
        </p:txBody>
      </p:sp>
      <p:sp>
        <p:nvSpPr>
          <p:cNvPr id="2051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2055C9D-3248-4A42-91D3-263D2DBDB7C0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490C31E-FB9E-4785-9186-9A8350A90BB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29" r:id="rId1"/>
    <p:sldLayoutId id="2147484930" r:id="rId2"/>
    <p:sldLayoutId id="2147484931" r:id="rId3"/>
    <p:sldLayoutId id="2147484932" r:id="rId4"/>
    <p:sldLayoutId id="2147484933" r:id="rId5"/>
    <p:sldLayoutId id="2147484934" r:id="rId6"/>
    <p:sldLayoutId id="2147484935" r:id="rId7"/>
    <p:sldLayoutId id="2147484903" r:id="rId8"/>
    <p:sldLayoutId id="2147484904" r:id="rId9"/>
    <p:sldLayoutId id="2147484905" r:id="rId10"/>
    <p:sldLayoutId id="2147484906" r:id="rId11"/>
    <p:sldLayoutId id="2147484936" r:id="rId12"/>
    <p:sldLayoutId id="2147484937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3075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DEDDFC6-0CDD-4CCF-ACA8-CC5F0A0C6AC6}" type="datetimeFigureOut">
              <a:rPr lang="fr-FR"/>
              <a:pPr>
                <a:defRPr/>
              </a:pPr>
              <a:t>08/03/2013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29A0539-0B60-4C19-8DA4-12CE892ABAE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07" r:id="rId1"/>
    <p:sldLayoutId id="2147484908" r:id="rId2"/>
    <p:sldLayoutId id="2147484909" r:id="rId3"/>
    <p:sldLayoutId id="2147484910" r:id="rId4"/>
    <p:sldLayoutId id="2147484911" r:id="rId5"/>
    <p:sldLayoutId id="2147484912" r:id="rId6"/>
    <p:sldLayoutId id="2147484913" r:id="rId7"/>
    <p:sldLayoutId id="2147484914" r:id="rId8"/>
    <p:sldLayoutId id="2147484915" r:id="rId9"/>
    <p:sldLayoutId id="2147484916" r:id="rId10"/>
    <p:sldLayoutId id="2147484917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7.xml"/><Relationship Id="rId1" Type="http://schemas.openxmlformats.org/officeDocument/2006/relationships/video" Target="file:///C:\Documents%20and%20Settings\anna.castillo\My%20Documents\UNILEVER\SHOPPER\2008%20Files\Shopper%20DNA\New%20Folder\Approaching%20Store%20EMR%20-%20Tesco%20Clip%202%20-%20Resp%206.mpg" TargetMode="External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" y="685800"/>
            <a:ext cx="90170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pPr eaLnBrk="1" hangingPunct="1"/>
            <a:r>
              <a:rPr lang="fr-CA" smtClean="0"/>
              <a:t>INTEGRATED BRAND COMMUNICATION</a:t>
            </a:r>
          </a:p>
        </p:txBody>
      </p:sp>
      <p:sp>
        <p:nvSpPr>
          <p:cNvPr id="41987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 eaLnBrk="1" hangingPunct="1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 eaLnBrk="1" hangingPunct="1"/>
            <a:r>
              <a:rPr lang="fr-CA" dirty="0" smtClean="0">
                <a:solidFill>
                  <a:schemeClr val="bg1"/>
                </a:solidFill>
              </a:rPr>
              <a:t>Part 7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Last session 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What is the brief;  is the brief important?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endParaRPr lang="en-US" dirty="0" smtClean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What</a:t>
            </a:r>
            <a:r>
              <a:rPr lang="en-US" altLang="en-US" dirty="0" smtClean="0">
                <a:solidFill>
                  <a:srgbClr val="7F7F7F"/>
                </a:solidFill>
              </a:rPr>
              <a:t>’</a:t>
            </a:r>
            <a:r>
              <a:rPr lang="en-US" dirty="0" smtClean="0">
                <a:solidFill>
                  <a:srgbClr val="7F7F7F"/>
                </a:solidFill>
              </a:rPr>
              <a:t>s in it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endParaRPr lang="en-US" dirty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Jobs to be done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endParaRPr lang="en-US" dirty="0" smtClean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Marketing/Communication Objectives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endParaRPr lang="en-US" dirty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SMART objectives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800600" y="4624388"/>
            <a:ext cx="4038600" cy="9334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  <a:cs typeface="+mj-cs"/>
              </a:rPr>
              <a:t>Into the details of the standard </a:t>
            </a:r>
            <a:r>
              <a:rPr lang="en-US" dirty="0" smtClean="0">
                <a:ea typeface="+mj-ea"/>
                <a:cs typeface="+mj-cs"/>
              </a:rPr>
              <a:t>brief</a:t>
            </a:r>
            <a:endParaRPr lang="th-TH" dirty="0">
              <a:ea typeface="+mj-ea"/>
              <a:cs typeface="+mj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65" name="Group 225"/>
          <p:cNvGraphicFramePr>
            <a:graphicFrameLocks noGrp="1"/>
          </p:cNvGraphicFramePr>
          <p:nvPr/>
        </p:nvGraphicFramePr>
        <p:xfrm>
          <a:off x="2627313" y="2060575"/>
          <a:ext cx="6121400" cy="4495800"/>
        </p:xfrm>
        <a:graphic>
          <a:graphicData uri="http://schemas.openxmlformats.org/drawingml/2006/table">
            <a:tbl>
              <a:tblPr/>
              <a:tblGrid>
                <a:gridCol w="6121400"/>
              </a:tblGrid>
              <a:tr h="944563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Job-to-be-Done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(Brand Task) and resulting marketing objective?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 What is the measurable communication objective for this Job to be Done? ▲</a:t>
                      </a: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insight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drives this brief?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Who is our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target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audience?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If Briefing for a Campaign Idea: Initial recommendation on required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channels to reach and engage our target and why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: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If Briefing for an Execution: 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role of this execution within the Channel Strategy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do they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now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(in relation to our brand and its product category)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would we like them to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in response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the communication?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single most important point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communicate?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Why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should they believe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it?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Round Diagonal Corner Rectangle 12"/>
          <p:cNvSpPr>
            <a:spLocks/>
          </p:cNvSpPr>
          <p:nvPr/>
        </p:nvSpPr>
        <p:spPr bwMode="auto">
          <a:xfrm>
            <a:off x="179388" y="42926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5" name="Round Diagonal Corner Rectangle 4"/>
          <p:cNvSpPr>
            <a:spLocks/>
          </p:cNvSpPr>
          <p:nvPr/>
        </p:nvSpPr>
        <p:spPr bwMode="auto">
          <a:xfrm>
            <a:off x="179388" y="2276475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1" name="Round Diagonal Corner Rectangle 10"/>
          <p:cNvSpPr>
            <a:spLocks/>
          </p:cNvSpPr>
          <p:nvPr/>
        </p:nvSpPr>
        <p:spPr bwMode="auto">
          <a:xfrm>
            <a:off x="179388" y="29972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2" name="Round Diagonal Corner Rectangle 11"/>
          <p:cNvSpPr>
            <a:spLocks/>
          </p:cNvSpPr>
          <p:nvPr/>
        </p:nvSpPr>
        <p:spPr bwMode="auto">
          <a:xfrm>
            <a:off x="179388" y="36449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4" name="Round Diagonal Corner Rectangle 13"/>
          <p:cNvSpPr>
            <a:spLocks/>
          </p:cNvSpPr>
          <p:nvPr/>
        </p:nvSpPr>
        <p:spPr bwMode="auto">
          <a:xfrm>
            <a:off x="179388" y="5661025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45081" name="TextBox 3"/>
          <p:cNvSpPr txBox="1">
            <a:spLocks noChangeArrowheads="1"/>
          </p:cNvSpPr>
          <p:nvPr/>
        </p:nvSpPr>
        <p:spPr bwMode="auto">
          <a:xfrm>
            <a:off x="179388" y="2351088"/>
            <a:ext cx="23764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1: Objectives</a:t>
            </a:r>
          </a:p>
        </p:txBody>
      </p:sp>
      <p:sp>
        <p:nvSpPr>
          <p:cNvPr id="4508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Today we will focus on:</a:t>
            </a:r>
          </a:p>
        </p:txBody>
      </p:sp>
      <p:sp>
        <p:nvSpPr>
          <p:cNvPr id="45083" name="TextBox 5"/>
          <p:cNvSpPr txBox="1">
            <a:spLocks noChangeArrowheads="1"/>
          </p:cNvSpPr>
          <p:nvPr/>
        </p:nvSpPr>
        <p:spPr bwMode="auto">
          <a:xfrm>
            <a:off x="179388" y="3132138"/>
            <a:ext cx="1944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2: Insight</a:t>
            </a:r>
          </a:p>
        </p:txBody>
      </p:sp>
      <p:sp>
        <p:nvSpPr>
          <p:cNvPr id="45084" name="TextBox 6"/>
          <p:cNvSpPr txBox="1">
            <a:spLocks noChangeArrowheads="1"/>
          </p:cNvSpPr>
          <p:nvPr/>
        </p:nvSpPr>
        <p:spPr bwMode="auto">
          <a:xfrm>
            <a:off x="179388" y="3708400"/>
            <a:ext cx="1944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3: Target</a:t>
            </a:r>
          </a:p>
        </p:txBody>
      </p:sp>
      <p:sp>
        <p:nvSpPr>
          <p:cNvPr id="45085" name="TextBox 7"/>
          <p:cNvSpPr txBox="1">
            <a:spLocks noChangeArrowheads="1"/>
          </p:cNvSpPr>
          <p:nvPr/>
        </p:nvSpPr>
        <p:spPr bwMode="auto">
          <a:xfrm>
            <a:off x="179388" y="4365625"/>
            <a:ext cx="2305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4: Channels</a:t>
            </a:r>
          </a:p>
        </p:txBody>
      </p:sp>
      <p:sp>
        <p:nvSpPr>
          <p:cNvPr id="45086" name="TextBox 8"/>
          <p:cNvSpPr txBox="1">
            <a:spLocks noChangeArrowheads="1"/>
          </p:cNvSpPr>
          <p:nvPr/>
        </p:nvSpPr>
        <p:spPr bwMode="auto">
          <a:xfrm>
            <a:off x="179388" y="5867400"/>
            <a:ext cx="2305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5: Key point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4406900"/>
            <a:ext cx="5522913" cy="136207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The insight</a:t>
            </a:r>
            <a:endParaRPr lang="en-US" dirty="0">
              <a:ea typeface="ＭＳ Ｐゴシック" pitchFamily="34" charset="-128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3" cy="1500187"/>
          </a:xfrm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>
              <a:ea typeface="ＭＳ Ｐゴシック" pitchFamily="34" charset="-128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ChangeArrowheads="1"/>
          </p:cNvSpPr>
          <p:nvPr/>
        </p:nvSpPr>
        <p:spPr bwMode="auto">
          <a:xfrm>
            <a:off x="1206500" y="2209800"/>
            <a:ext cx="69469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600" i="1" baseline="30000" dirty="0" smtClean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en-US" sz="3600" i="1" baseline="30000" dirty="0">
                <a:solidFill>
                  <a:schemeClr val="bg1"/>
                </a:solidFill>
                <a:latin typeface="Calibri" pitchFamily="34" charset="0"/>
              </a:rPr>
              <a:t>penetrating </a:t>
            </a:r>
            <a:r>
              <a:rPr lang="da-DK" sz="3600" i="1" baseline="30000" dirty="0">
                <a:solidFill>
                  <a:schemeClr val="bg1"/>
                </a:solidFill>
                <a:latin typeface="Calibri" pitchFamily="34" charset="0"/>
              </a:rPr>
              <a:t>understanding</a:t>
            </a:r>
            <a:r>
              <a:rPr lang="en-US" sz="3600" i="1" baseline="30000" dirty="0">
                <a:solidFill>
                  <a:schemeClr val="bg1"/>
                </a:solidFill>
                <a:latin typeface="Calibri" pitchFamily="34" charset="0"/>
              </a:rPr>
              <a:t> of a complex situation or problem</a:t>
            </a:r>
            <a:r>
              <a:rPr lang="en-US" sz="3600" i="1" baseline="300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n-US" sz="3600" i="1" baseline="30000" dirty="0">
              <a:solidFill>
                <a:schemeClr val="bg1"/>
              </a:solidFill>
              <a:latin typeface="Calibri" pitchFamily="34" charset="0"/>
            </a:endParaRPr>
          </a:p>
          <a:p>
            <a:endParaRPr lang="en-US" sz="3600" i="1" baseline="30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7107" name="Rectangle 4"/>
          <p:cNvSpPr>
            <a:spLocks noChangeArrowheads="1"/>
          </p:cNvSpPr>
          <p:nvPr/>
        </p:nvSpPr>
        <p:spPr bwMode="auto">
          <a:xfrm>
            <a:off x="693738" y="1179513"/>
            <a:ext cx="10255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FFFF"/>
                </a:solidFill>
                <a:latin typeface="Calibri" pitchFamily="34" charset="0"/>
              </a:rPr>
              <a:t>Insight</a:t>
            </a:r>
          </a:p>
        </p:txBody>
      </p:sp>
      <p:sp>
        <p:nvSpPr>
          <p:cNvPr id="2" name="Rectangle 1"/>
          <p:cNvSpPr/>
          <p:nvPr/>
        </p:nvSpPr>
        <p:spPr>
          <a:xfrm>
            <a:off x="103933" y="2235786"/>
            <a:ext cx="1039067" cy="2544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 smtClean="0">
                <a:solidFill>
                  <a:schemeClr val="bg1"/>
                </a:solidFill>
                <a:latin typeface="Calibri" pitchFamily="34" charset="0"/>
              </a:rPr>
              <a:t>“</a:t>
            </a:r>
            <a:endParaRPr lang="en-US" sz="23900" i="1" baseline="30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200" y="2992485"/>
            <a:ext cx="1039067" cy="27987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>
                <a:solidFill>
                  <a:schemeClr val="bg1"/>
                </a:solidFill>
                <a:latin typeface="Calibri" pitchFamily="34" charset="0"/>
              </a:rPr>
              <a:t>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2667000" y="4495800"/>
            <a:ext cx="533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i="1" baseline="30000" dirty="0" smtClean="0">
                <a:solidFill>
                  <a:prstClr val="white"/>
                </a:solidFill>
                <a:latin typeface="Calibri" pitchFamily="34" charset="0"/>
              </a:rPr>
              <a:t>The </a:t>
            </a:r>
            <a:r>
              <a:rPr lang="en-US" sz="3600" i="1" baseline="30000" dirty="0">
                <a:solidFill>
                  <a:prstClr val="white"/>
                </a:solidFill>
                <a:latin typeface="Calibri" pitchFamily="34" charset="0"/>
              </a:rPr>
              <a:t>ability to perceive clearly or deeply the inner nature of things.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600200" y="4419600"/>
            <a:ext cx="1039067" cy="2544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 smtClean="0">
                <a:solidFill>
                  <a:schemeClr val="bg1"/>
                </a:solidFill>
                <a:latin typeface="Calibri" pitchFamily="34" charset="0"/>
              </a:rPr>
              <a:t>“</a:t>
            </a:r>
            <a:endParaRPr lang="en-US" sz="23900" i="1" baseline="30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67400" y="5430885"/>
            <a:ext cx="1039067" cy="27987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>
                <a:solidFill>
                  <a:schemeClr val="bg1"/>
                </a:solidFill>
                <a:latin typeface="Calibri" pitchFamily="34" charset="0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Insight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16998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2438400"/>
            <a:ext cx="8382000" cy="35893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200" smtClean="0">
                <a:solidFill>
                  <a:srgbClr val="262626"/>
                </a:solidFill>
              </a:rPr>
              <a:t>	</a:t>
            </a:r>
            <a:r>
              <a:rPr lang="en-US" sz="3200" smtClean="0">
                <a:solidFill>
                  <a:srgbClr val="FF0000"/>
                </a:solidFill>
              </a:rPr>
              <a:t>Insight</a:t>
            </a:r>
            <a:r>
              <a:rPr lang="en-US" sz="3200" smtClean="0">
                <a:solidFill>
                  <a:srgbClr val="262626"/>
                </a:solidFill>
              </a:rPr>
              <a:t>: deep understanding of consumers</a:t>
            </a:r>
            <a:r>
              <a:rPr lang="en-US" altLang="en-US" sz="3200" smtClean="0">
                <a:solidFill>
                  <a:srgbClr val="262626"/>
                </a:solidFill>
              </a:rPr>
              <a:t>’</a:t>
            </a:r>
            <a:r>
              <a:rPr lang="en-US" sz="3200" smtClean="0">
                <a:solidFill>
                  <a:srgbClr val="262626"/>
                </a:solidFill>
              </a:rPr>
              <a:t> on which the brand builds a unique proposition. </a:t>
            </a:r>
          </a:p>
          <a:p>
            <a:pPr eaLnBrk="1" hangingPunct="1">
              <a:lnSpc>
                <a:spcPct val="80000"/>
              </a:lnSpc>
            </a:pPr>
            <a:endParaRPr lang="en-US" sz="2200" smtClean="0">
              <a:solidFill>
                <a:srgbClr val="262626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2200" smtClean="0">
                <a:solidFill>
                  <a:srgbClr val="262626"/>
                </a:solidFill>
              </a:rPr>
              <a:t>A Deeply Felt Human Truth That Bonds Our Consumer To Our Brand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smtClean="0">
                <a:solidFill>
                  <a:srgbClr val="262626"/>
                </a:solidFill>
              </a:rPr>
              <a:t>Foundation on which a communication strategy is built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smtClean="0">
                <a:solidFill>
                  <a:srgbClr val="262626"/>
                </a:solidFill>
              </a:rPr>
              <a:t>Can come from observation of a behavior but must answer the question WHY?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900" smtClean="0">
                <a:solidFill>
                  <a:srgbClr val="262626"/>
                </a:solidFill>
              </a:rPr>
              <a:t>Observation = How do people behave?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900" smtClean="0">
                <a:solidFill>
                  <a:srgbClr val="262626"/>
                </a:solidFill>
              </a:rPr>
              <a:t>Insight = Why do people behave this way?</a:t>
            </a:r>
          </a:p>
          <a:p>
            <a:pPr eaLnBrk="1" hangingPunct="1">
              <a:lnSpc>
                <a:spcPct val="80000"/>
              </a:lnSpc>
            </a:pPr>
            <a:r>
              <a:rPr lang="en-US" sz="2300" smtClean="0">
                <a:solidFill>
                  <a:srgbClr val="262626"/>
                </a:solidFill>
              </a:rPr>
              <a:t>Can come in the form of an unmet need (ex. </a:t>
            </a:r>
            <a:r>
              <a:rPr lang="en-US" sz="2300" i="1" smtClean="0">
                <a:solidFill>
                  <a:srgbClr val="262626"/>
                </a:solidFill>
              </a:rPr>
              <a:t>I wish I could eat chocolate without getting fat</a:t>
            </a:r>
            <a:r>
              <a:rPr lang="en-US" sz="2300" smtClean="0">
                <a:solidFill>
                  <a:srgbClr val="262626"/>
                </a:solidFill>
              </a:rPr>
              <a:t>)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abused word…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Consumer</a:t>
            </a:r>
            <a:r>
              <a:rPr lang="en-US" dirty="0" smtClean="0">
                <a:ea typeface="ＭＳ Ｐゴシック" pitchFamily="34" charset="-128"/>
              </a:rPr>
              <a:t> </a:t>
            </a: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insight</a:t>
            </a:r>
            <a:r>
              <a:rPr lang="en-US" dirty="0" smtClean="0">
                <a:ea typeface="ＭＳ Ｐゴシック" pitchFamily="34" charset="-128"/>
              </a:rPr>
              <a:t>: a profound understanding of the consumer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Communication insight</a:t>
            </a:r>
            <a:r>
              <a:rPr lang="en-US" dirty="0" smtClean="0">
                <a:ea typeface="ＭＳ Ｐゴシック" pitchFamily="34" charset="-128"/>
              </a:rPr>
              <a:t>: the element upon which the communication is built on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Shopper insight</a:t>
            </a:r>
            <a:r>
              <a:rPr lang="en-US" dirty="0" smtClean="0">
                <a:ea typeface="ＭＳ Ｐゴシック" pitchFamily="34" charset="-128"/>
              </a:rPr>
              <a:t>: a profound understanding of the shopper (as person who shops in the point of sale)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Product insight</a:t>
            </a:r>
            <a:r>
              <a:rPr lang="en-US" dirty="0" smtClean="0">
                <a:ea typeface="ＭＳ Ｐゴシック" pitchFamily="34" charset="-128"/>
              </a:rPr>
              <a:t>: that key element of the product that makes it unique and different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Media insight</a:t>
            </a:r>
            <a:r>
              <a:rPr lang="en-US" dirty="0" smtClean="0">
                <a:ea typeface="ＭＳ Ｐゴシック" pitchFamily="34" charset="-128"/>
              </a:rPr>
              <a:t>: that specific element of that media channel that makes it unique and different</a:t>
            </a:r>
            <a:endParaRPr lang="en-US" dirty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Our focus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90800" y="1676400"/>
            <a:ext cx="6096000" cy="4525963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Consumer insight</a:t>
            </a:r>
            <a:r>
              <a:rPr lang="en-US" sz="2400" dirty="0" smtClean="0"/>
              <a:t>: that deep understanding of the </a:t>
            </a:r>
            <a:r>
              <a:rPr lang="en-US" sz="2400" dirty="0" smtClean="0">
                <a:solidFill>
                  <a:srgbClr val="FF0000"/>
                </a:solidFill>
              </a:rPr>
              <a:t>underlying reasons</a:t>
            </a:r>
            <a:r>
              <a:rPr lang="en-US" sz="2400" dirty="0" smtClean="0"/>
              <a:t> of people’s behaviors</a:t>
            </a:r>
          </a:p>
          <a:p>
            <a:pPr lvl="1">
              <a:defRPr/>
            </a:pPr>
            <a:r>
              <a:rPr lang="en-US" sz="2000" dirty="0" smtClean="0"/>
              <a:t>Used as a leverage to try and change behaviors</a:t>
            </a:r>
          </a:p>
          <a:p>
            <a:pPr lvl="1">
              <a:defRPr/>
            </a:pPr>
            <a:endParaRPr lang="en-US" sz="2000" dirty="0"/>
          </a:p>
          <a:p>
            <a:pPr lvl="1">
              <a:defRPr/>
            </a:pPr>
            <a:r>
              <a:rPr lang="en-US" sz="2000" dirty="0" smtClean="0"/>
              <a:t>Related to how people relate to the brand</a:t>
            </a:r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Executional insight</a:t>
            </a:r>
            <a:r>
              <a:rPr lang="en-US" sz="2400" dirty="0" smtClean="0"/>
              <a:t>: directly related to a specific execution (example: something related to local culture or usage of a specific media)</a:t>
            </a:r>
          </a:p>
          <a:p>
            <a:pPr lvl="1">
              <a:defRPr/>
            </a:pPr>
            <a:r>
              <a:rPr lang="en-US" sz="2000" dirty="0" smtClean="0"/>
              <a:t>The insight that is at the core of the creative idea</a:t>
            </a:r>
          </a:p>
        </p:txBody>
      </p:sp>
      <p:sp>
        <p:nvSpPr>
          <p:cNvPr id="4198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8932401C-B294-4995-90EA-2DEF315641A2}" type="slidenum">
              <a:rPr lang="en-US" sz="1400" smtClean="0">
                <a:latin typeface="Times New Roman" pitchFamily="18" charset="0"/>
                <a:cs typeface="Angsana New" pitchFamily="18" charset="-34"/>
              </a:rPr>
              <a:pPr eaLnBrk="1" hangingPunct="1"/>
              <a:t>10</a:t>
            </a:fld>
            <a:endParaRPr lang="en-US" sz="1400" smtClean="0">
              <a:latin typeface="Times New Roman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23915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5A583EE2-3EC1-4E6B-B3CE-730A0730D316}" type="slidenum">
              <a:rPr lang="en-US" sz="1400" smtClean="0">
                <a:latin typeface="Times New Roman" pitchFamily="18" charset="0"/>
                <a:cs typeface="Angsana New" pitchFamily="18" charset="-34"/>
              </a:rPr>
              <a:pPr eaLnBrk="1" hangingPunct="1"/>
              <a:t>11</a:t>
            </a:fld>
            <a:endParaRPr lang="en-US" sz="1400" smtClean="0">
              <a:latin typeface="Times New Roman" pitchFamily="18" charset="0"/>
              <a:cs typeface="Angsana New" pitchFamily="18" charset="-34"/>
            </a:endParaRPr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Communication Development process</a:t>
            </a:r>
          </a:p>
        </p:txBody>
      </p:sp>
      <p:sp>
        <p:nvSpPr>
          <p:cNvPr id="331797" name="AutoShape 21"/>
          <p:cNvSpPr>
            <a:spLocks noChangeArrowheads="1"/>
          </p:cNvSpPr>
          <p:nvPr/>
        </p:nvSpPr>
        <p:spPr bwMode="auto">
          <a:xfrm>
            <a:off x="766763" y="5572125"/>
            <a:ext cx="3119437" cy="704850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lIns="92075" tIns="46038" rIns="92075" bIns="46038" anchor="ctr"/>
          <a:lstStyle/>
          <a:p>
            <a:pPr algn="ctr" eaLnBrk="0" hangingPunct="0">
              <a:defRPr/>
            </a:pPr>
            <a:r>
              <a:rPr lang="en-US" sz="1600" b="1">
                <a:solidFill>
                  <a:schemeClr val="bg1"/>
                </a:solidFill>
              </a:rPr>
              <a:t>ADVERTISING IDEA</a:t>
            </a:r>
            <a:endParaRPr lang="th-TH" sz="1600" b="1">
              <a:solidFill>
                <a:schemeClr val="bg1"/>
              </a:solidFill>
            </a:endParaRPr>
          </a:p>
        </p:txBody>
      </p:sp>
      <p:grpSp>
        <p:nvGrpSpPr>
          <p:cNvPr id="331801" name="Group 25"/>
          <p:cNvGrpSpPr>
            <a:grpSpLocks/>
          </p:cNvGrpSpPr>
          <p:nvPr/>
        </p:nvGrpSpPr>
        <p:grpSpPr bwMode="auto">
          <a:xfrm>
            <a:off x="712788" y="1600200"/>
            <a:ext cx="3146425" cy="925513"/>
            <a:chOff x="449" y="886"/>
            <a:chExt cx="1982" cy="801"/>
          </a:xfrm>
        </p:grpSpPr>
        <p:sp>
          <p:nvSpPr>
            <p:cNvPr id="13326" name="AutoShape 18"/>
            <p:cNvSpPr>
              <a:spLocks noChangeArrowheads="1"/>
            </p:cNvSpPr>
            <p:nvPr/>
          </p:nvSpPr>
          <p:spPr bwMode="auto">
            <a:xfrm>
              <a:off x="449" y="886"/>
              <a:ext cx="1982" cy="567"/>
            </a:xfrm>
            <a:prstGeom prst="roundRect">
              <a:avLst/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en-US" sz="1600" b="1" dirty="0">
                  <a:solidFill>
                    <a:schemeClr val="bg1"/>
                  </a:solidFill>
                </a:rPr>
                <a:t>BUSINESS</a:t>
              </a:r>
              <a:endParaRPr lang="th-TH" sz="1600" b="1" dirty="0">
                <a:solidFill>
                  <a:schemeClr val="bg1"/>
                </a:solidFill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en-US" sz="1600" b="1" dirty="0">
                  <a:solidFill>
                    <a:schemeClr val="bg1"/>
                  </a:solidFill>
                </a:rPr>
                <a:t>CHALLENGE</a:t>
              </a:r>
              <a:endParaRPr lang="th-TH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3327" name="Line 22"/>
            <p:cNvSpPr>
              <a:spLocks noChangeShapeType="1"/>
            </p:cNvSpPr>
            <p:nvPr/>
          </p:nvSpPr>
          <p:spPr bwMode="auto">
            <a:xfrm>
              <a:off x="1389" y="1475"/>
              <a:ext cx="0" cy="212"/>
            </a:xfrm>
            <a:prstGeom prst="roundRect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92075" tIns="46038" rIns="92075" bIns="46038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331803" name="Group 27"/>
          <p:cNvGrpSpPr>
            <a:grpSpLocks/>
          </p:cNvGrpSpPr>
          <p:nvPr/>
        </p:nvGrpSpPr>
        <p:grpSpPr bwMode="auto">
          <a:xfrm>
            <a:off x="749300" y="4330700"/>
            <a:ext cx="7699375" cy="984250"/>
            <a:chOff x="472" y="2556"/>
            <a:chExt cx="4850" cy="853"/>
          </a:xfrm>
        </p:grpSpPr>
        <p:sp>
          <p:nvSpPr>
            <p:cNvPr id="13323" name="AutoShape 16"/>
            <p:cNvSpPr>
              <a:spLocks noChangeArrowheads="1"/>
            </p:cNvSpPr>
            <p:nvPr/>
          </p:nvSpPr>
          <p:spPr bwMode="auto">
            <a:xfrm>
              <a:off x="3072" y="2556"/>
              <a:ext cx="2250" cy="747"/>
            </a:xfrm>
            <a:prstGeom prst="wedgeRoundRectCallout">
              <a:avLst>
                <a:gd name="adj1" fmla="val -54310"/>
                <a:gd name="adj2" fmla="val 9914"/>
                <a:gd name="adj3" fmla="val 16667"/>
              </a:avLst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b="1" dirty="0">
                  <a:solidFill>
                    <a:schemeClr val="bg1"/>
                  </a:solidFill>
                </a:rPr>
                <a:t>Executional</a:t>
              </a:r>
            </a:p>
            <a:p>
              <a:pPr algn="ctr">
                <a:defRPr/>
              </a:pPr>
              <a:r>
                <a:rPr lang="en-US" b="1" dirty="0">
                  <a:solidFill>
                    <a:schemeClr val="bg1"/>
                  </a:solidFill>
                </a:rPr>
                <a:t>Insight</a:t>
              </a:r>
              <a:endParaRPr lang="th-TH" b="1" dirty="0">
                <a:solidFill>
                  <a:schemeClr val="bg1"/>
                </a:solidFill>
              </a:endParaRPr>
            </a:p>
          </p:txBody>
        </p:sp>
        <p:sp>
          <p:nvSpPr>
            <p:cNvPr id="13324" name="AutoShape 20"/>
            <p:cNvSpPr>
              <a:spLocks noChangeArrowheads="1"/>
            </p:cNvSpPr>
            <p:nvPr/>
          </p:nvSpPr>
          <p:spPr bwMode="auto">
            <a:xfrm>
              <a:off x="472" y="2566"/>
              <a:ext cx="1965" cy="609"/>
            </a:xfrm>
            <a:prstGeom prst="roundRect">
              <a:avLst/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/>
            <a:p>
              <a:pPr algn="ctr" eaLnBrk="0" hangingPunct="0">
                <a:lnSpc>
                  <a:spcPct val="110000"/>
                </a:lnSpc>
                <a:defRPr/>
              </a:pPr>
              <a:r>
                <a:rPr lang="en-US" sz="1600" b="1">
                  <a:solidFill>
                    <a:srgbClr val="FF99CC"/>
                  </a:solidFill>
                </a:rPr>
                <a:t>COMMUNICATION</a:t>
              </a:r>
              <a:endParaRPr lang="th-TH" sz="1600" b="1">
                <a:solidFill>
                  <a:srgbClr val="FF99CC"/>
                </a:solidFill>
              </a:endParaRPr>
            </a:p>
            <a:p>
              <a:pPr algn="ctr" eaLnBrk="0" hangingPunct="0">
                <a:lnSpc>
                  <a:spcPct val="110000"/>
                </a:lnSpc>
                <a:defRPr/>
              </a:pPr>
              <a:r>
                <a:rPr lang="en-US" sz="1600" b="1">
                  <a:solidFill>
                    <a:srgbClr val="FF99CC"/>
                  </a:solidFill>
                </a:rPr>
                <a:t>STRATEGY</a:t>
              </a:r>
              <a:endParaRPr lang="th-TH" sz="1600" b="1">
                <a:solidFill>
                  <a:srgbClr val="FF99CC"/>
                </a:solidFill>
              </a:endParaRPr>
            </a:p>
          </p:txBody>
        </p:sp>
        <p:sp>
          <p:nvSpPr>
            <p:cNvPr id="13325" name="Line 23"/>
            <p:cNvSpPr>
              <a:spLocks noChangeShapeType="1"/>
            </p:cNvSpPr>
            <p:nvPr/>
          </p:nvSpPr>
          <p:spPr bwMode="auto">
            <a:xfrm>
              <a:off x="1418" y="3197"/>
              <a:ext cx="0" cy="212"/>
            </a:xfrm>
            <a:prstGeom prst="roundRect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92075" tIns="46038" rIns="92075" bIns="46038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331802" name="Group 26"/>
          <p:cNvGrpSpPr>
            <a:grpSpLocks/>
          </p:cNvGrpSpPr>
          <p:nvPr/>
        </p:nvGrpSpPr>
        <p:grpSpPr bwMode="auto">
          <a:xfrm>
            <a:off x="739775" y="2601913"/>
            <a:ext cx="7751763" cy="1360487"/>
            <a:chOff x="466" y="1354"/>
            <a:chExt cx="4883" cy="1177"/>
          </a:xfrm>
        </p:grpSpPr>
        <p:sp>
          <p:nvSpPr>
            <p:cNvPr id="13320" name="AutoShape 14"/>
            <p:cNvSpPr>
              <a:spLocks noChangeArrowheads="1"/>
            </p:cNvSpPr>
            <p:nvPr/>
          </p:nvSpPr>
          <p:spPr bwMode="auto">
            <a:xfrm>
              <a:off x="3108" y="1354"/>
              <a:ext cx="2241" cy="948"/>
            </a:xfrm>
            <a:prstGeom prst="wedgeRoundRectCallout">
              <a:avLst>
                <a:gd name="adj1" fmla="val -55762"/>
                <a:gd name="adj2" fmla="val 16262"/>
                <a:gd name="adj3" fmla="val 16667"/>
              </a:avLst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b="1" dirty="0">
                  <a:solidFill>
                    <a:schemeClr val="bg1"/>
                  </a:solidFill>
                </a:rPr>
                <a:t>Consumer</a:t>
              </a:r>
            </a:p>
            <a:p>
              <a:pPr algn="ctr">
                <a:defRPr/>
              </a:pPr>
              <a:r>
                <a:rPr lang="en-US" b="1" dirty="0">
                  <a:solidFill>
                    <a:schemeClr val="bg1"/>
                  </a:solidFill>
                </a:rPr>
                <a:t>Insight</a:t>
              </a:r>
              <a:endParaRPr lang="th-TH" b="1" dirty="0">
                <a:solidFill>
                  <a:schemeClr val="bg1"/>
                </a:solidFill>
              </a:endParaRPr>
            </a:p>
          </p:txBody>
        </p:sp>
        <p:sp>
          <p:nvSpPr>
            <p:cNvPr id="13321" name="AutoShape 19"/>
            <p:cNvSpPr>
              <a:spLocks noChangeArrowheads="1"/>
            </p:cNvSpPr>
            <p:nvPr/>
          </p:nvSpPr>
          <p:spPr bwMode="auto">
            <a:xfrm>
              <a:off x="466" y="1690"/>
              <a:ext cx="1990" cy="611"/>
            </a:xfrm>
            <a:prstGeom prst="wedgeRoundRectCallout">
              <a:avLst/>
            </a:prstGeom>
            <a:ln/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n-US" sz="1600" b="1">
                  <a:solidFill>
                    <a:srgbClr val="CCFF33"/>
                  </a:solidFill>
                </a:rPr>
                <a:t>COMMUNICATION</a:t>
              </a:r>
              <a:endParaRPr lang="th-TH" sz="1600" b="1">
                <a:solidFill>
                  <a:srgbClr val="CCFF33"/>
                </a:solidFill>
              </a:endParaRPr>
            </a:p>
            <a:p>
              <a:pPr algn="ctr">
                <a:lnSpc>
                  <a:spcPct val="120000"/>
                </a:lnSpc>
                <a:defRPr/>
              </a:pPr>
              <a:r>
                <a:rPr lang="en-US" sz="1600" b="1">
                  <a:solidFill>
                    <a:srgbClr val="CCFF33"/>
                  </a:solidFill>
                </a:rPr>
                <a:t>CHALLENGE</a:t>
              </a:r>
              <a:endParaRPr lang="th-TH" sz="1600" b="1">
                <a:solidFill>
                  <a:srgbClr val="CCFF33"/>
                </a:solidFill>
              </a:endParaRPr>
            </a:p>
          </p:txBody>
        </p:sp>
        <p:sp>
          <p:nvSpPr>
            <p:cNvPr id="13322" name="Line 24"/>
            <p:cNvSpPr>
              <a:spLocks noChangeShapeType="1"/>
            </p:cNvSpPr>
            <p:nvPr/>
          </p:nvSpPr>
          <p:spPr bwMode="auto">
            <a:xfrm>
              <a:off x="1395" y="2319"/>
              <a:ext cx="0" cy="212"/>
            </a:xfrm>
            <a:prstGeom prst="wedgeRoundRectCallout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92075" tIns="46038" rIns="92075" bIns="46038"/>
            <a:lstStyle/>
            <a:p>
              <a:pPr>
                <a:defRPr/>
              </a:pP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614536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1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3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97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Clarity on terms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95600" y="1752600"/>
            <a:ext cx="5638800" cy="4525963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sz="2400" dirty="0" smtClean="0"/>
              <a:t>Let’s be clear what are we talking about ate each stage of the communication development</a:t>
            </a:r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Clients brief</a:t>
            </a:r>
            <a:r>
              <a:rPr lang="en-US" sz="2400" dirty="0" smtClean="0"/>
              <a:t> usually contains Consumer insight (regardless the quality of it)</a:t>
            </a:r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Creative brief</a:t>
            </a:r>
            <a:r>
              <a:rPr lang="en-US" sz="2400" dirty="0" smtClean="0"/>
              <a:t> contains Consumer insight and execution insight (shopper, media, cultural). Planners to make clear the differences </a:t>
            </a:r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 smtClean="0"/>
              <a:t>Presentation of </a:t>
            </a:r>
            <a:r>
              <a:rPr lang="en-US" sz="2400" dirty="0" smtClean="0">
                <a:solidFill>
                  <a:srgbClr val="FF0000"/>
                </a:solidFill>
              </a:rPr>
              <a:t>execution ideas</a:t>
            </a:r>
            <a:r>
              <a:rPr lang="en-US" sz="2400" dirty="0" smtClean="0"/>
              <a:t> stem from execution insight</a:t>
            </a:r>
          </a:p>
        </p:txBody>
      </p:sp>
      <p:sp>
        <p:nvSpPr>
          <p:cNvPr id="4403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066B925-ACEB-4BBC-953F-E23689DD897B}" type="slidenum">
              <a:rPr lang="en-US" sz="1400" smtClean="0">
                <a:latin typeface="Times New Roman" pitchFamily="18" charset="0"/>
                <a:cs typeface="Angsana New" pitchFamily="18" charset="-34"/>
              </a:rPr>
              <a:pPr eaLnBrk="1" hangingPunct="1"/>
              <a:t>12</a:t>
            </a:fld>
            <a:endParaRPr lang="en-US" sz="1400" smtClean="0">
              <a:latin typeface="Times New Roman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573451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600700" y="1828800"/>
            <a:ext cx="3238500" cy="2743200"/>
          </a:xfrm>
          <a:prstGeom prst="wedgeRoundRectCallout">
            <a:avLst>
              <a:gd name="adj1" fmla="val -54035"/>
              <a:gd name="adj2" fmla="val -21680"/>
              <a:gd name="adj3" fmla="val 1666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200" smtClean="0"/>
          </a:p>
          <a:p>
            <a:pPr eaLnBrk="1" hangingPunct="1">
              <a:lnSpc>
                <a:spcPct val="80000"/>
              </a:lnSpc>
              <a:defRPr/>
            </a:pPr>
            <a:endParaRPr lang="en-US" sz="2200" dirty="0" smtClean="0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5943600" y="1981200"/>
            <a:ext cx="27432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i="1">
                <a:solidFill>
                  <a:schemeClr val="bg2"/>
                </a:solidFill>
                <a:latin typeface="Calibri" pitchFamily="34" charset="0"/>
              </a:rPr>
              <a:t>White teeth are as important as my make-up or hair - its part of looking fantastic and turning heads. </a:t>
            </a:r>
            <a:endParaRPr lang="en-US" i="1">
              <a:solidFill>
                <a:schemeClr val="bg2"/>
              </a:solidFill>
            </a:endParaRPr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988" y="1268413"/>
            <a:ext cx="5027612" cy="337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035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1"/>
          <p:cNvGrpSpPr>
            <a:grpSpLocks/>
          </p:cNvGrpSpPr>
          <p:nvPr/>
        </p:nvGrpSpPr>
        <p:grpSpPr bwMode="auto">
          <a:xfrm>
            <a:off x="762000" y="288925"/>
            <a:ext cx="7962900" cy="2916238"/>
            <a:chOff x="762000" y="288235"/>
            <a:chExt cx="7962900" cy="2917349"/>
          </a:xfrm>
        </p:grpSpPr>
        <p:pic>
          <p:nvPicPr>
            <p:cNvPr id="46087" name="Picture 2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288235"/>
              <a:ext cx="3886200" cy="2917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3"/>
            <p:cNvSpPr txBox="1">
              <a:spLocks noChangeArrowheads="1"/>
            </p:cNvSpPr>
            <p:nvPr/>
          </p:nvSpPr>
          <p:spPr bwMode="auto">
            <a:xfrm>
              <a:off x="5486400" y="380345"/>
              <a:ext cx="3238500" cy="1400708"/>
            </a:xfrm>
            <a:prstGeom prst="wedgeRoundRectCallout">
              <a:avLst>
                <a:gd name="adj1" fmla="val -54035"/>
                <a:gd name="adj2" fmla="val -21680"/>
                <a:gd name="adj3" fmla="val 16667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ＭＳ Ｐゴシック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lnSpc>
                  <a:spcPct val="80000"/>
                </a:lnSpc>
                <a:buFontTx/>
                <a:buNone/>
                <a:defRPr/>
              </a:pPr>
              <a:endParaRPr lang="en-US" sz="2200" smtClean="0"/>
            </a:p>
            <a:p>
              <a:pPr eaLnBrk="1" hangingPunct="1">
                <a:lnSpc>
                  <a:spcPct val="80000"/>
                </a:lnSpc>
                <a:defRPr/>
              </a:pPr>
              <a:endParaRPr lang="en-US" sz="2200" dirty="0" smtClean="0"/>
            </a:p>
          </p:txBody>
        </p:sp>
      </p:grp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5715000" y="457200"/>
            <a:ext cx="27432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i="1">
                <a:solidFill>
                  <a:schemeClr val="bg2"/>
                </a:solidFill>
                <a:latin typeface="Calibri" pitchFamily="34" charset="0"/>
              </a:rPr>
              <a:t>Ladies room is where girls transform, check their look and adjust make up…</a:t>
            </a:r>
            <a:endParaRPr lang="en-US" sz="2000" i="1">
              <a:solidFill>
                <a:schemeClr val="bg2"/>
              </a:solidFill>
            </a:endParaRPr>
          </a:p>
        </p:txBody>
      </p:sp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3875" y="2160588"/>
            <a:ext cx="3121025" cy="492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019300" y="4543425"/>
            <a:ext cx="3238500" cy="1019175"/>
          </a:xfrm>
          <a:prstGeom prst="wedgeRoundRectCallout">
            <a:avLst>
              <a:gd name="adj1" fmla="val 53177"/>
              <a:gd name="adj2" fmla="val -24521"/>
              <a:gd name="adj3" fmla="val 1666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  <a:defRPr/>
            </a:pPr>
            <a:endParaRPr lang="en-US" sz="2200" dirty="0" smtClean="0"/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2159000" y="4683125"/>
            <a:ext cx="2743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i="1">
                <a:solidFill>
                  <a:schemeClr val="bg2"/>
                </a:solidFill>
                <a:latin typeface="Calibri" pitchFamily="34" charset="0"/>
              </a:rPr>
              <a:t>Bright smile is a seduction weapon.</a:t>
            </a:r>
            <a:endParaRPr lang="en-US" sz="2000" i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52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Insight</a:t>
            </a:r>
            <a:endParaRPr lang="th-TH" smtClean="0">
              <a:cs typeface="Angsana New" pitchFamily="18" charset="-34"/>
            </a:endParaRPr>
          </a:p>
        </p:txBody>
      </p:sp>
      <p:grpSp>
        <p:nvGrpSpPr>
          <p:cNvPr id="169988" name="Group 4"/>
          <p:cNvGrpSpPr>
            <a:grpSpLocks/>
          </p:cNvGrpSpPr>
          <p:nvPr/>
        </p:nvGrpSpPr>
        <p:grpSpPr bwMode="auto">
          <a:xfrm>
            <a:off x="381000" y="3657600"/>
            <a:ext cx="8458200" cy="2430463"/>
            <a:chOff x="240" y="2693"/>
            <a:chExt cx="5328" cy="1531"/>
          </a:xfrm>
        </p:grpSpPr>
        <p:sp>
          <p:nvSpPr>
            <p:cNvPr id="169989" name="AutoShape 5"/>
            <p:cNvSpPr>
              <a:spLocks noChangeArrowheads="1"/>
            </p:cNvSpPr>
            <p:nvPr/>
          </p:nvSpPr>
          <p:spPr bwMode="auto">
            <a:xfrm>
              <a:off x="288" y="2693"/>
              <a:ext cx="5280" cy="144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BBB59"/>
                </a:gs>
                <a:gs pos="100000">
                  <a:srgbClr val="3172C4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69990" name="Text Box 6"/>
            <p:cNvSpPr txBox="1">
              <a:spLocks noChangeArrowheads="1"/>
            </p:cNvSpPr>
            <p:nvPr/>
          </p:nvSpPr>
          <p:spPr bwMode="auto">
            <a:xfrm>
              <a:off x="240" y="3177"/>
              <a:ext cx="1724" cy="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I enjoy driving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high performance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cars</a:t>
              </a:r>
              <a:b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</a:br>
              <a:endParaRPr lang="en-GB" sz="1600" b="1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1" name="Text Box 7"/>
            <p:cNvSpPr txBox="1">
              <a:spLocks noChangeArrowheads="1"/>
            </p:cNvSpPr>
            <p:nvPr/>
          </p:nvSpPr>
          <p:spPr bwMode="auto">
            <a:xfrm>
              <a:off x="3312" y="3125"/>
              <a:ext cx="2256" cy="10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>
              <a:lvl1pPr marL="342900" indent="-342900">
                <a:defRPr sz="2800">
                  <a:solidFill>
                    <a:schemeClr val="tx1"/>
                  </a:solidFill>
                  <a:latin typeface="Arial" charset="0"/>
                  <a:ea typeface="ＭＳ Ｐゴシック" charset="0"/>
                  <a:cs typeface="Angsana New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2pPr>
              <a:lvl3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3pPr>
              <a:lvl4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4pPr>
              <a:lvl5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smtClean="0">
                  <a:solidFill>
                    <a:srgbClr val="FFFF00"/>
                  </a:solidFill>
                  <a:latin typeface="Calibri"/>
                  <a:cs typeface="Calibri"/>
                </a:rPr>
                <a:t>Driving a high performance 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smtClean="0">
                  <a:solidFill>
                    <a:srgbClr val="FFFF00"/>
                  </a:solidFill>
                  <a:latin typeface="Calibri"/>
                  <a:cs typeface="Calibri"/>
                </a:rPr>
                <a:t>car is a clear signal to others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smtClean="0">
                  <a:solidFill>
                    <a:srgbClr val="FFFF00"/>
                  </a:solidFill>
                  <a:latin typeface="Calibri"/>
                  <a:cs typeface="Calibri"/>
                </a:rPr>
                <a:t>that I am on the road to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smtClean="0">
                  <a:solidFill>
                    <a:srgbClr val="FFFF00"/>
                  </a:solidFill>
                  <a:latin typeface="Calibri"/>
                  <a:cs typeface="Calibri"/>
                </a:rPr>
                <a:t>success</a:t>
              </a:r>
            </a:p>
          </p:txBody>
        </p:sp>
        <p:sp>
          <p:nvSpPr>
            <p:cNvPr id="169992" name="Text Box 8"/>
            <p:cNvSpPr txBox="1">
              <a:spLocks noChangeArrowheads="1"/>
            </p:cNvSpPr>
            <p:nvPr/>
          </p:nvSpPr>
          <p:spPr bwMode="auto">
            <a:xfrm>
              <a:off x="480" y="2793"/>
              <a:ext cx="14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dirty="0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Observation</a:t>
              </a:r>
              <a:endParaRPr lang="th-TH" dirty="0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3" name="Text Box 9"/>
            <p:cNvSpPr txBox="1">
              <a:spLocks noChangeArrowheads="1"/>
            </p:cNvSpPr>
            <p:nvPr/>
          </p:nvSpPr>
          <p:spPr bwMode="auto">
            <a:xfrm>
              <a:off x="3600" y="2741"/>
              <a:ext cx="14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Insight</a:t>
              </a:r>
              <a:endParaRPr lang="th-TH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4" name="AutoShape 10"/>
            <p:cNvSpPr>
              <a:spLocks noChangeArrowheads="1"/>
            </p:cNvSpPr>
            <p:nvPr/>
          </p:nvSpPr>
          <p:spPr bwMode="auto">
            <a:xfrm>
              <a:off x="2112" y="3077"/>
              <a:ext cx="1200" cy="768"/>
            </a:xfrm>
            <a:prstGeom prst="rightArrow">
              <a:avLst>
                <a:gd name="adj1" fmla="val 50000"/>
                <a:gd name="adj2" fmla="val 3906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Arial Unicode MS" charset="0"/>
                  <a:ea typeface="ＭＳ Ｐゴシック" charset="0"/>
                  <a:cs typeface="Arial Unicode MS" charset="0"/>
                </a:rPr>
                <a:t>WHY?</a:t>
              </a:r>
              <a:endParaRPr lang="th-TH">
                <a:latin typeface="Arial Unicode MS" charset="0"/>
                <a:ea typeface="ＭＳ Ｐゴシック" charset="0"/>
                <a:cs typeface="Arial Unicode MS" charset="0"/>
              </a:endParaRPr>
            </a:p>
          </p:txBody>
        </p:sp>
      </p:grp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533400" y="20574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ＭＳ Ｐゴシック" pitchFamily="34" charset="-128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Insight is </a:t>
            </a:r>
            <a:r>
              <a:rPr lang="en-US" dirty="0" smtClean="0">
                <a:solidFill>
                  <a:srgbClr val="FF0000"/>
                </a:solidFill>
              </a:rPr>
              <a:t>different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from observation or fact</a:t>
            </a:r>
            <a:endParaRPr lang="th-TH" dirty="0" smtClean="0">
              <a:solidFill>
                <a:schemeClr val="tx1">
                  <a:lumMod val="85000"/>
                  <a:lumOff val="15000"/>
                </a:schemeClr>
              </a:solidFill>
              <a:cs typeface="Angsana New" pitchFamily="18" charset="-34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5222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FC1527A3-BFBA-42FA-8B1C-5D2CFE8A842E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16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222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295400" y="23622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Milk Goes With Many Things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461D6743-3596-40E9-8503-4495838B489A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17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066800" y="2362200"/>
            <a:ext cx="7162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You Only Notice Milk When It Isn</a:t>
            </a:r>
            <a:r>
              <a:rPr lang="en-GB" altLang="en-US" sz="4000" smtClean="0">
                <a:solidFill>
                  <a:schemeClr val="bg2"/>
                </a:solidFill>
              </a:rPr>
              <a:t>’</a:t>
            </a:r>
            <a:r>
              <a:rPr lang="en-GB" sz="4000" smtClean="0">
                <a:solidFill>
                  <a:schemeClr val="bg2"/>
                </a:solidFill>
              </a:rPr>
              <a:t>t There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famous case</a:t>
            </a:r>
          </a:p>
        </p:txBody>
      </p:sp>
      <p:pic>
        <p:nvPicPr>
          <p:cNvPr id="10240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0225"/>
            <a:ext cx="6154738" cy="376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5529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83DDBFA-43C0-432F-9411-BBD1EBFF4698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19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24000" y="17526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Men think about sex every 3 seconds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5632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06CE7320-2088-4F4E-8BE8-BC62A24A6768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20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600200" y="19812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when it comes to girls, I whish they would make the first move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762000"/>
            <a:ext cx="5638800" cy="441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5837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620A5E7F-DA87-47D8-A59C-776AEE33695F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22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837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447800" y="20574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Candy Is For Sharing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5939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BFB1495F-D4C0-4343-861A-C194D96A321B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23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9396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24000" y="25146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When you have some delicious candy, the last piece is the most precious.</a:t>
            </a:r>
          </a:p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6041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99BB944A-6735-418D-9398-D019A46DFDAE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24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447800" y="20574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US" sz="4000" smtClean="0">
                <a:solidFill>
                  <a:schemeClr val="bg2"/>
                </a:solidFill>
              </a:rPr>
              <a:t>K</a:t>
            </a:r>
            <a:r>
              <a:rPr lang="en-GB" sz="4000" smtClean="0">
                <a:solidFill>
                  <a:schemeClr val="bg2"/>
                </a:solidFill>
              </a:rPr>
              <a:t>ids get dirty every time they go out and play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6144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6D9E3FAF-87E7-4264-A5F4-253B0FDECA3F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25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144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24000" y="25146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Dirt is good </a:t>
            </a: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If you don</a:t>
            </a:r>
            <a:r>
              <a:rPr lang="en-GB" altLang="en-US" sz="4000" smtClean="0">
                <a:solidFill>
                  <a:schemeClr val="bg2"/>
                </a:solidFill>
              </a:rPr>
              <a:t>’</a:t>
            </a:r>
            <a:r>
              <a:rPr lang="en-GB" sz="4000" smtClean="0">
                <a:solidFill>
                  <a:schemeClr val="bg2"/>
                </a:solidFill>
              </a:rPr>
              <a:t>t get dirty, you don</a:t>
            </a:r>
            <a:r>
              <a:rPr lang="en-GB" altLang="en-US" sz="4000" smtClean="0">
                <a:solidFill>
                  <a:schemeClr val="bg2"/>
                </a:solidFill>
              </a:rPr>
              <a:t>’</a:t>
            </a:r>
            <a:r>
              <a:rPr lang="en-GB" sz="4000" smtClean="0">
                <a:solidFill>
                  <a:schemeClr val="bg2"/>
                </a:solidFill>
              </a:rPr>
              <a:t>t grow</a:t>
            </a:r>
            <a:r>
              <a:rPr lang="en-US" sz="4000" smtClean="0">
                <a:solidFill>
                  <a:schemeClr val="bg2"/>
                </a:solidFill>
              </a:rPr>
              <a:t>…</a:t>
            </a: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1371600"/>
            <a:ext cx="7543800" cy="533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Channel Insight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23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5235" name="AutoShape 3"/>
          <p:cNvSpPr>
            <a:spLocks noChangeArrowheads="1"/>
          </p:cNvSpPr>
          <p:nvPr/>
        </p:nvSpPr>
        <p:spPr bwMode="auto">
          <a:xfrm>
            <a:off x="152400" y="6353175"/>
            <a:ext cx="3429000" cy="533400"/>
          </a:xfrm>
          <a:prstGeom prst="homePlate">
            <a:avLst>
              <a:gd name="adj" fmla="val 36310"/>
            </a:avLst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2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*source: </a:t>
            </a:r>
            <a:r>
              <a:rPr lang="en-US" sz="1200" b="1" dirty="0" err="1">
                <a:solidFill>
                  <a:srgbClr val="000000"/>
                </a:solidFill>
                <a:latin typeface="Calibri" pitchFamily="34" charset="0"/>
                <a:ea typeface="+mn-ea"/>
              </a:rPr>
              <a:t>tesco</a:t>
            </a:r>
            <a:r>
              <a:rPr lang="en-US" sz="12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 shopper study</a:t>
            </a:r>
            <a:endParaRPr lang="en-GB" sz="1200" b="1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Channel insight</a:t>
            </a:r>
            <a:endParaRPr lang="en-US" dirty="0"/>
          </a:p>
        </p:txBody>
      </p:sp>
      <p:pic>
        <p:nvPicPr>
          <p:cNvPr id="277514" name="Approaching Store EMR - Tesco Clip 2 - Resp 6.mpg">
            <a:hlinkClick r:id="" action="ppaction://media"/>
          </p:cNvPr>
          <p:cNvPicPr>
            <a:picLocks noGrp="1" noRot="1" noChangeAspect="1" noChangeArrowheads="1"/>
          </p:cNvPicPr>
          <p:nvPr>
            <p:ph idx="4294967295"/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40413" y="457200"/>
            <a:ext cx="3303587" cy="2476500"/>
          </a:xfrm>
        </p:spPr>
      </p:pic>
      <p:pic>
        <p:nvPicPr>
          <p:cNvPr id="40964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0200" y="4010025"/>
            <a:ext cx="3200400" cy="260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75242" name="AutoShape 10"/>
          <p:cNvSpPr>
            <a:spLocks noChangeArrowheads="1"/>
          </p:cNvSpPr>
          <p:nvPr/>
        </p:nvSpPr>
        <p:spPr bwMode="auto">
          <a:xfrm>
            <a:off x="152400" y="3276600"/>
            <a:ext cx="4267200" cy="990600"/>
          </a:xfrm>
          <a:prstGeom prst="roundRect">
            <a:avLst>
              <a:gd name="adj" fmla="val 12019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Thus, </a:t>
            </a:r>
            <a:r>
              <a:rPr lang="en-US" sz="2000" b="1" dirty="0">
                <a:solidFill>
                  <a:srgbClr val="FF0000"/>
                </a:solidFill>
                <a:latin typeface="Calibri" pitchFamily="34" charset="0"/>
                <a:ea typeface="+mn-ea"/>
              </a:rPr>
              <a:t>communication approaching the store is generally ignored</a:t>
            </a:r>
            <a:r>
              <a:rPr lang="en-US" sz="20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. </a:t>
            </a:r>
          </a:p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At most, 1% of shoppers look at them.</a:t>
            </a:r>
            <a:endParaRPr lang="en-GB" sz="2000" b="1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375244" name="AutoShape 12"/>
          <p:cNvSpPr>
            <a:spLocks noChangeArrowheads="1"/>
          </p:cNvSpPr>
          <p:nvPr/>
        </p:nvSpPr>
        <p:spPr bwMode="auto">
          <a:xfrm>
            <a:off x="152400" y="4848225"/>
            <a:ext cx="4267200" cy="990600"/>
          </a:xfrm>
          <a:prstGeom prst="roundRect">
            <a:avLst>
              <a:gd name="adj" fmla="val 12019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IMPLICATION: Do NOT invest in communication outside the store.</a:t>
            </a:r>
            <a:endParaRPr lang="en-GB" sz="2000" b="1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375245" name="AutoShape 13"/>
          <p:cNvSpPr>
            <a:spLocks noChangeArrowheads="1"/>
          </p:cNvSpPr>
          <p:nvPr/>
        </p:nvSpPr>
        <p:spPr bwMode="auto">
          <a:xfrm rot="2744136">
            <a:off x="5867400" y="4238625"/>
            <a:ext cx="1981200" cy="1981200"/>
          </a:xfrm>
          <a:prstGeom prst="plus">
            <a:avLst>
              <a:gd name="adj" fmla="val 45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375247" name="AutoShape 15"/>
          <p:cNvSpPr>
            <a:spLocks noChangeArrowheads="1"/>
          </p:cNvSpPr>
          <p:nvPr/>
        </p:nvSpPr>
        <p:spPr bwMode="auto">
          <a:xfrm>
            <a:off x="152400" y="1828800"/>
            <a:ext cx="4267200" cy="990600"/>
          </a:xfrm>
          <a:prstGeom prst="roundRect">
            <a:avLst>
              <a:gd name="adj" fmla="val 12019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2000" b="1">
                <a:solidFill>
                  <a:srgbClr val="000000"/>
                </a:solidFill>
                <a:latin typeface="Calibri" pitchFamily="34" charset="0"/>
                <a:ea typeface="+mn-ea"/>
              </a:rPr>
              <a:t>When shoppers are approaching the store, they are observed to be looking for parking, fixing their things.</a:t>
            </a:r>
            <a:endParaRPr lang="en-GB" sz="2000" b="1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025999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77514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Shopper Insight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black">
          <a:xfrm>
            <a:off x="914400" y="1371600"/>
            <a:ext cx="4343400" cy="495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68432" tIns="34216" rIns="68432" bIns="34216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5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538163" indent="-268288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1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6450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4738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 sz="15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 sz="15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 marL="2500988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6pPr>
            <a:lvl7pPr marL="2843164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7pPr>
            <a:lvl8pPr marL="3185341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8pPr>
            <a:lvl9pPr marL="3527519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buNone/>
            </a:pPr>
            <a:r>
              <a:rPr lang="en-US" sz="2000" dirty="0" smtClean="0">
                <a:solidFill>
                  <a:srgbClr val="FFC000"/>
                </a:solidFill>
              </a:rPr>
              <a:t>Shopper Insight: </a:t>
            </a: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bg1"/>
                </a:solidFill>
              </a:rPr>
              <a:t>People do not usually start shopping until they are a few meters in the </a:t>
            </a:r>
            <a:r>
              <a:rPr lang="en-US" sz="1600" dirty="0" smtClean="0">
                <a:solidFill>
                  <a:schemeClr val="bg1"/>
                </a:solidFill>
              </a:rPr>
              <a:t>store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18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FFC000"/>
                </a:solidFill>
              </a:rPr>
              <a:t>Implication: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1600" dirty="0" smtClean="0">
                <a:solidFill>
                  <a:schemeClr val="bg1"/>
                </a:solidFill>
              </a:rPr>
              <a:t>Leverage </a:t>
            </a:r>
            <a:r>
              <a:rPr lang="en-US" sz="1600" dirty="0" smtClean="0">
                <a:solidFill>
                  <a:schemeClr val="bg1"/>
                </a:solidFill>
              </a:rPr>
              <a:t>the landing strip to disrupt </a:t>
            </a:r>
            <a:r>
              <a:rPr lang="en-US" sz="1600" dirty="0">
                <a:solidFill>
                  <a:schemeClr val="bg1"/>
                </a:solidFill>
              </a:rPr>
              <a:t>shopper </a:t>
            </a:r>
            <a:r>
              <a:rPr lang="en-US" sz="1600" dirty="0" smtClean="0">
                <a:solidFill>
                  <a:schemeClr val="bg1"/>
                </a:solidFill>
              </a:rPr>
              <a:t>and </a:t>
            </a:r>
            <a:r>
              <a:rPr lang="en-US" sz="1600" dirty="0">
                <a:solidFill>
                  <a:schemeClr val="bg1"/>
                </a:solidFill>
              </a:rPr>
              <a:t>make </a:t>
            </a:r>
            <a:r>
              <a:rPr lang="en-US" sz="1600" dirty="0" smtClean="0">
                <a:solidFill>
                  <a:schemeClr val="bg1"/>
                </a:solidFill>
              </a:rPr>
              <a:t>them adjust </a:t>
            </a:r>
            <a:r>
              <a:rPr lang="en-US" sz="1600" dirty="0">
                <a:solidFill>
                  <a:schemeClr val="bg1"/>
                </a:solidFill>
              </a:rPr>
              <a:t>to shopping </a:t>
            </a:r>
            <a:r>
              <a:rPr lang="en-US" sz="1600" dirty="0" smtClean="0">
                <a:solidFill>
                  <a:schemeClr val="bg1"/>
                </a:solidFill>
              </a:rPr>
              <a:t>mode quickly</a:t>
            </a:r>
            <a:endParaRPr lang="en-US" sz="1600" dirty="0">
              <a:solidFill>
                <a:schemeClr val="bg1"/>
              </a:solidFill>
            </a:endParaRPr>
          </a:p>
          <a:p>
            <a:pPr>
              <a:buNone/>
            </a:pPr>
            <a:endParaRPr lang="en-US" sz="18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1800" dirty="0" smtClean="0">
                <a:solidFill>
                  <a:srgbClr val="FFC000"/>
                </a:solidFill>
              </a:rPr>
              <a:t>Examples:</a:t>
            </a:r>
            <a:endParaRPr lang="en-US" sz="1800" dirty="0">
              <a:solidFill>
                <a:srgbClr val="FFC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bg1"/>
                </a:solidFill>
              </a:rPr>
              <a:t>Exclusive/innovative </a:t>
            </a:r>
            <a:r>
              <a:rPr lang="en-US" sz="1600" dirty="0">
                <a:solidFill>
                  <a:schemeClr val="bg1"/>
                </a:solidFill>
              </a:rPr>
              <a:t>items </a:t>
            </a:r>
            <a:r>
              <a:rPr lang="en-US" sz="1600" dirty="0" smtClean="0">
                <a:solidFill>
                  <a:schemeClr val="bg1"/>
                </a:solidFill>
              </a:rPr>
              <a:t>(imagine use iPhone5!) to </a:t>
            </a:r>
            <a:r>
              <a:rPr lang="en-US" sz="1600" dirty="0">
                <a:solidFill>
                  <a:schemeClr val="bg1"/>
                </a:solidFill>
              </a:rPr>
              <a:t>surprise </a:t>
            </a:r>
            <a:r>
              <a:rPr lang="en-US" sz="1600" dirty="0" smtClean="0">
                <a:solidFill>
                  <a:schemeClr val="bg1"/>
                </a:solidFill>
              </a:rPr>
              <a:t>shopper </a:t>
            </a:r>
            <a:endParaRPr lang="en-US" sz="16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bg1"/>
                </a:solidFill>
              </a:rPr>
              <a:t>Create shocking savings “check price carts” and place them in the landing </a:t>
            </a:r>
            <a:r>
              <a:rPr lang="en-US" sz="1600" dirty="0" smtClean="0">
                <a:solidFill>
                  <a:schemeClr val="bg1"/>
                </a:solidFill>
              </a:rPr>
              <a:t>strip </a:t>
            </a:r>
            <a:endParaRPr lang="en-US" sz="1600" dirty="0" smtClean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00700" y="1447800"/>
            <a:ext cx="308610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 bwMode="auto">
          <a:xfrm>
            <a:off x="6743700" y="3810000"/>
            <a:ext cx="76200" cy="2209800"/>
          </a:xfrm>
          <a:prstGeom prst="straightConnector1">
            <a:avLst/>
          </a:prstGeom>
          <a:solidFill>
            <a:schemeClr val="tx1"/>
          </a:solidFill>
          <a:ln w="57150" cap="flat" cmpd="sng" algn="ctr">
            <a:solidFill>
              <a:schemeClr val="tx1"/>
            </a:solidFill>
            <a:prstDash val="sysDot"/>
            <a:round/>
            <a:headEnd type="triangle" w="med" len="med"/>
            <a:tailEnd type="triangle"/>
          </a:ln>
          <a:effectLst/>
        </p:spPr>
      </p:cxnSp>
      <p:sp>
        <p:nvSpPr>
          <p:cNvPr id="6" name="TextBox 5"/>
          <p:cNvSpPr txBox="1"/>
          <p:nvPr/>
        </p:nvSpPr>
        <p:spPr>
          <a:xfrm>
            <a:off x="6848036" y="5257800"/>
            <a:ext cx="13580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Landing strip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0844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763" y="1219200"/>
            <a:ext cx="4743450" cy="486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9" name="AutoShape 4" descr="data:image/jpeg;base64,/9j/4AAQSkZJRgABAQAAAQABAAD/2wCEAAkGBhMSERQUExQUFRUVFxsYGBQYGBoaGBwaGBcYGhsbGh0XGyceIBkjHxcYHy8iJCgqLCwsFx4xNTAqNSgrLCkBCQoKBQUFDQUFDSkYEhgpKSkpKSkpKSkpKSkpKSkpKSkpKSkpKSkpKSkpKSkpKSkpKSkpKSkpKSkpKSkpKSkpKf/AABEIAOoAyAMBIgACEQEDEQH/xAAcAAACAwEBAQEAAAAAAAAAAAAABgQFBwEDAgj/xABWEAACAQMDAgMEBgIJEAgHAQABAgMABBEFEiEGMRNBUQcUImEjMkJxgZFSoVVicoKTsbPC0ggVFhckJTNTVGR0kpTB0dMYQ2NzpLLh4jVEoqO01PA0/8QAFAEBAAAAAAAAAAAAAAAAAAAAAP/EABQRAQAAAAAAAAAAAAAAAAAAAAD/2gAMAwEAAhEDEQA/ANxooooCiuFqAaDtFcJqqv8Aqyzgk8Oa5gjkxnY8iq2D2OGPnQW1FeFpepKivGwdGGVZSCCPUEcYr130H1RXN1dzQFFGaM0BRXM0FqDtFU39mFp4rQmZRIjhGBDAB2xhdxG3ccjjPmPWrjdQdor53V0Gg7RRRQFFFFAUUUUHwqmivuigKKKKBN6k1G8OowWtvMkCSW8km9oRLlo3AK4LrjAZT+NSBomp/sjF/sS/86jVk/vzYn/Nrvj7mt/+NNIoFX+seqfsjF/sS/8APqNF0lqCySSDUIt0uzd/cS4+AEL/ANd869tQ6/jE/u9tFLeTAjesGCsYOeZJCdinj6uc1HuPaUiasunNEwLBQJtwI3uu5VK47YB5z38vOgkaN0vfW0McKX0JSNQqg2YzgDzInGSe5PzqfJp+oHOLuBePK0P583Jr16p6g9ztzIFMjnCRRD60krHCIPPk8nHYAnyrlzrxt7NZ7pdkm1d0SHeTI3Ajj/SLNwvrxQRoNHv92ZL9Svolqin82kf+KpY0qf8AyyX+Dgx/J1zpyK68MvdsDLId3hqBsiUjiNSOW2+bHuflS/0NqEh1LV4JHZhHNG8alidqyK3C57D4V4HFAwNpU4/+ck/g4MfydfEuk3WPhvXB+cMJ/iUfOrphWcaNoF2yXfhX9wLiG6lWNXcPDjcJFV1K5IZXAPPGcigYG0bUsnGoxgeQNmhP5iYZ/KpkWjXRUB758+ZSGFRn5BkbH4k0n9I9RSXGrRSbmEV1pyymHcSiyJJsbaM4HKtyO4NabigT5vZ87iRTqF5iVxI4xb8su3BH0HGNi9vSpw6Yuf2TvP8AUtf/ANemOq3XtaS0haVwzAFVCrjcWdgqgbiBkkjuRQV1zo17geFfnjuZLaKTP+oY8V4aLqN3HfG0unjlDQeNHMkZiJ2ybHQrvYfDuQjHk3Oat9D1dLuFZkDBWyNrAZBUlWBxxwQRwSOODVBrF0V1ywUdntrlSPxib+aKBxBrtcWu0BRRRQFFFFAUUUUBRRRQK2vrt1PTXzwRcxfLLRI4/kjVvrmipdQtDIZAjY3bHKEjP1Sy87SOCPMVV9V8XWmN/nTD/Wtp/wDhVpr3j+7y+7FRPsPh7uV3eQI+eMfjQZz0tpyWXUlxbxKscM1ojrGv1Rs2eXrw/PzJ86hdQXC++a3MXSNrb3KSJmOMywh3VR82AKYHPxVO0TUhf65bXCRyRSQ2jpdRujLsfJATJxnljj5AVZ9KdKRT317fzRHxPenSJXztAjVUEgU8bjg4byB4oPPWZL69ksL3T1t3i8JyDM2BHJLhS5CnJZVBUYz3b1rwXSbq+nks7y53G1EU63VsvhOk0gkHh85DDwyTnAIytXWk6BeWUFzDbeAwa4L25kLYSOUguHC8/AScAHmrnSOnfd4HRZWMshZ5LgqpdpX7uVIK+gC9gAB5UCPr/RyW/gJFcXk2oSyKsEkk7lkUMDK5UYURBO4IwTtFXOiRiPqC/H+NtoJAOOdpKH9dXHT2j28UkrCY3Fzws0sjhpQPrKhC8Rp5hAB6nJ5rl3Jax6jE2xmu5ojGNuTthVtxd+cKgYAbvMnA86BkzWaar1WbLUL+CNDJcXPgSW0QH1pGi8Ni3kFXwkYnPam/Vuqo7e5tbZlYyXbMqYAwNi5YsSfmBx617jRYfeTdbB45jEe8k8ICTtHkOe5HpQI2m9PNZappkfLAWMsLvg43q29jnyyzGnGbqRVu1ttjnOAZONis6uyKeckkRscgY7DvVmt2hbaGUsPs5GR+HelHVtStWvo5UeZ5Lc7JUhglmRjztR3jGxXRnLcngFge9A7Bqzr2iag008VrAbdnUq3hy/Full+GL6P7QRd8pz8IAQnParHWOorxpDHFZ3awnaTOqR+IPrlwqu4GeEUEjjLHHC0v9D2kp1B/e1ZJfjlj8WIJNISfDyZEJSQRxADAxgysccZoNH0fSltoI4U+rGgUHzOO5PzJyT8yaVupHxrmlZ+1Hdr/APQlO5pP6ugH9cNJl9J5Y8/u4HIH5pQOArtcFdoCiiigKKKKAooooCiiigWusB9Npv8Apq//AI89MYWlbruba+nH/P4gfxSUf76ahQeN3KI42fuEUtj9yM+f3VB6b1gXdtDcBSglQOFJyRnyJHBr56ul22F2w4K28xz90TVA6SuI7fSbR5GWNEtYizMcKv0anJP40C/7T7m6e70+1tJzDJJ48gbyLRxjYG9VJLAg8c5wcVPu+uc6VHdKUSWXbEN52rHOzeG2/J+FY23MQfJMedL2qXLanqmnyWsrwKbadxKYx4mwsYyyh/0vsse3erXSunreG4utOmQyW0saXaCZi/IISbczHOQ6o5Oftmg9NH6s0yyiEMUxlJY7p1VnWSZgSd8qAoZXIPGTVf0h1gjo9wsNxdXlwQZY4Y22xKCRHCZJNqKFHOC2SWJ5zxP0pk1G4heBFTT7Ni8RA2LNOBtBRcD6KMMeccsflVjrusy3Er2NkWVwB7xdd1gVh2X1uCOy/Zzk9qBVv+por+fRbuNWTF5JEVcchjGMjPY9hyOK0HqPS5J4GjikEZYrkndgqGBZSY2VhuHGVIPzpM610LwTo1vaROUhu1bCqThExvdyB+2JJJGSTWlAUC1oXRNvbyCYrG0wBAdY0jRAe4jRBhfvJZj5saOgYAlqYvtQzTxv6lhMxyfmysrZ+YplIpZ6ebbqOpR+RaCb+EhKH9cFAy7KX+o483OngfW94c/vRbTbvw7fqq5v71IUaSR1REGWdiAoHqSaT7rWZZ7m2ngtLmWGISHcVSLeZQiqV8V1baBvbJHp60DzSr1yuJNNf9G/jz+/imT9W7P4VOtuq4jKsUiywSMSESZNu8gZ+BhlG+4Nn5VA67+tpx9L+H9ayD/fQNS12uCu0BRRRQFFFFAUUUUBRRRQKPtHH0dk36OoWp/OTb/OptpS9pwb3NCiPIyXVs+xFLMdsyk4A5PANVcvtdIYgaXqjAE4b3cjIzwcHnnvzQNHWkUj6fdJEheR4XRVHcl1K8fPml7RujJbhYX1IAiNVEVkDmKPaoG6X/Gy/M/CPKov9t9v2K1T+A/9aLj2xpGu6SzuI+cYkeFD+TyA0Db/AGOr76LrJ3Lbm3CYG0AyB8+ueMfdVkYAe6g8Ecgdj3H3Gs5s/bekwJi07UJVBwWjjDqD6ZViM8j869/7cB/YrVP4D/1oH+C2VFCIoVVAAVQAAB2AA4FdihAJIABPJPqcAc+vGBz6VmF17foImKSWV7Gw7q6KrfkzA15H+qJtP8lu/wAo/wCnQazRWTf9Iu0/yW6/KP8Ap0f9Iu0/yW6/KP8Ap0GsE0sWjbdYuR5PaW5+XwS3A/nH8qSJf6om3yNtnOR5ksin8OSKgdX9WG/s2u7GK7hkK+DLJuRV8IuRsYBixBZsB1ACkkFhzQPllqMWpXTMhEltZtt7ZSS49R5Msa4x6tJn7INOCtxWS9J6RLZ6Tb3NvF7w4jDiHLKA8rP4spCAl2CFEAAyAjY717x+0XU/DjzZxK80/hR7/GjVeSAG8RQW3dwU7DuFoNI1LT4542jmUMjDBU/qPqCDyCOR3pD1C6YpYRSMXeHVVhLk5ZhGsjKzY+0UKk/PPrUa/wDaLf8AvD2ZsSsoXtFMTIfiCh4i0JQrzuBb4QAdxHaljou2MuuMrzbo47iSYRRjEfihHBfGSByDn1LcEjkhvC12vlDX1QFFFFAUUUUBRRRQFFFFBwrmgLXaKDmKRvbVFnRrn5GM/wD3F5p6pU9qabtIvABkmPAHzLKBQLX9T4uNNk+c5b84460/FZb/AFPP/wAOl/78/wAlHWp0HyEru37/AM67RQc20ba7RQeckIPfnByM84PqM+dZ51HoG7UYoIzxc+JNOPtJDtEc6ggf4OcmNdvkwLAg1ozUm645t9Vtp8ZWeCS1Hf8AwgdZkHAJ+IK/l9mgh9ee0Madttre3aebwt+wZ2RxrwGbaCcDHbjAHcVn3THtSlhuZZLy2nnnkX6HYSQuWJZY1JIVG45XP1ADmnf2q6WXhgvbeQwXEEqj3g5QCNmxiT/s9+3uMYY8YJpAver50k8GXRo/eXUhiquvjPjAcxxr4cgz8RHxKc8EUDR0T7RrlrmRL1FWKdwUQMW2bm2NtLFlZQxRWTcCpbIUfEBM6N6aAkEUceBa3LGS4MaKR4TMqQxuBvkLIU3sxIA4AB7eHs+0ZrqO4ubkI0sjqkcKNtiC24R/DTkjwzIF3BDjKd6fulHDpNIPqS3ErIfVQQoP3EqSPkaC7SvquAV2gKKKKAooooCiiigKKKKAooooFLXOtzBP4KWtxOVAL+GpJwwz8AwQ5Hc8qB2yTxXesJluNLdsOEmEQIYFGCPNGCCGwVbBPeudZ64yRSwQic3Bt2lUxBfhVWAJLOwAyeOMkZJFQ9O6b0+6O0i4d/ChmbfcXHIlDFDkSbS3wHOPQUFf7DrEwWMisQSXSTsRgSW8Lgc+gPf5VozTKO5A++s+m6YFnfRJYphXgaSRDcypnwZrcJgkP2BKYOBtYjNVttb2Rt3a7tEmu1S4lbxfj+Jbl4xFvJOBuZF4GADmgdtK6pSeRF8ORBKpeF3wBIq4yVAOQcEMAwBKnPkQPDX/AGiWNrgPMruSQEjIdsr5Ng4TnC/ERyfvwow6EEj0u4s4rWC4ll+NlR1jG+CXMbIH3MBjb3BBTPqKv9Hi8HTbv4I/Eja63KihkLhpGGFIyRyMBgTQTenuvra7lMMYcSKGJBGUypwwDqSrd1PHcMMU0L2rIbu1miT3qxSGzklsHnmXwuSbZ1OEHAXf4hHI7BeK1STUUSIySMqIq7mdiAoGM5J9KD0urxI0Z3ZVVRlmY4AHqSewrPtav31QxmGKU2EDiZ50yskzRglRbDG84bncMZ7DOa87vUIr+Vbi58RdMTBhRkbbNICxM0qopKwKOB4m0HAJpxi1mMyxRx7THIsgV1PAeLb9GMDH1SxGD/1Z4oF636jSGJo5l8YSAeAyhdt1FgDCg4j8cAtmIAFsDAycCAmlaT4BzqEvhhssGvCqg+atESFHHw+HtAwSMU5X/TFtPFLDJGGjlO5l5A3H7a/otkA5Hnk+ZziXtC6AGmRPIkYkiZRGJQg3q+/cruxyVbGF3Jw+MEKeSDj1f1mYrYCyt5xE7CHO3wRtX6wgRl3qxTIDFQB3wTzTj0P1Ta3tuGtfhWMBDF2aMgYCkDjGAMEEg0v3MUl1payvGkcjvHOoTfkO5X428RAQcvngEYHBIpN0Cyks4JtTtsgpKzTQfYktpGB2+YEkbblGPJaDds0VXaFrsN3As8DiSN+xHy7gjuGHmKsaAooooCiiigKKKKAooooCivG5nCKzMQFUFmJ7AAZJPyABNRDrkAWJjNGomG6PcwXeNu74ckZ4OaCDdIBqMB/Ttp1/1JbZh/5mql6GWTxYm2nZ7ikTPjgtBcSooz6hSx/GvTrLXfAnsniMbyGVoypccJIoLN3HYR57+VHTPV9lDE8Ul1bRmOedQGmjB2mZmU8t2w36qC1nH99I+e9pJx908P8Ax/UKXtKsFkv5UkXcjrfI4IyCDdW7AE/MOaresuvEW5SWznhmZICMRukm7dcREodpJ5SNuR245GRmZoPXdtHLcGZ9gl8GUBY5XG94I/FAKoezKMjyNAxalZRwPp8aKFjSfaq+n9zzAd/n3J9TXv039a8HpdP+tIz/AL8/jST1p7Qo3aza0dmMc5dyYZgoHhOo3bowdpLDkdu9c6c6maW6968K4EbbjKi29wxDPbW64ASMg4kiccnsaC86zm+kuf2mmT8k8fTOqj8vCP50v9da3A9uxuZnWyjfwUhhx411JDwx35+GJHGOO5XJPYV6dV69JKbww2d+3i2QgQmznGX8SUkfV4G1xz649KoP60wXFzcLd6fqJt1jjis2S2nBjRB8QA28OxOSxznn1oF5+ubZFU2ltDDKAFjaPxnmUjcVPjFlDAkDKFCCGOc9qvvZ7Fq9ztniW2S1WSVkjdSsZMm7f4ez6THxsoOSB5ZxUbU7VooPBsdM1IZyxZ7ZlIb3d4Q2QhZny5kz5E4AXg1oPR3Xa+BHFe28ljIiqn0sTxwHA2jY7jaucY2kjtxmgtLGDVT9JJNaK3nbCJymM/47fv3Y89uM/ZqlSd9Ue4tZvDkgMbpIEhlUQSqyiP6SbaXlG5mxtAG1T979HIGGQQQexB4/A9vypR01jc6k9xD4a28Q8FpFVt1w2DldxIUrE2MMASDkA4JoPq916yWzkt1urd3SExgCRSd6IVHAJIO5e3yrNun7+JkdTdrG954vhBpCY4y7v9BNEGzFyUkSUAENkE8bTbWM9xZXl1bSSuAJN8KJdw28QjlJfCR3AyTknJGQKZtC1WRrqNZGJWTcAj3NnJkgZyFjQSEj0B44NAp6FcX9lHAYFkiWWZlmiuhGbSORnYHY8b+InxbRggglvLtWjaD1c0kxtriEQXAUuqhw8cseSN8TgDcBxkEAjParPW0gNvKLnZ4BQ+Jvxt2/PP8A/ZxX586P6iaaRI1GZxd2z2wjUjhcxzscDhXjVS/IyRk0H6WooooCiiigKKKKArm6oGu6zHa28k8m7ZGMnaMtyQAAPUkgUnWvtCupblYYrOKXJzIEuQzwr2+mKoYg/wC0Dk/x0DH1kQ9lexIw8Q2svwZG7DI4U49CVYZ+R9KXtau7QXlnJcIJI5rSQIDCZgMSW7glQjEZD98eVW/UcJhmW8UbkWMxXKAZJhLbg4x3MZ3EjzVn88Zq9d0KJIdPYFJ1geK3VZFR45I5zHGWOQQGAVWVl9Mcg0HnN1RoMZy62qEHGTaspyOfOHvVxa9a6SyKVurIKRwDJEhx81Ygg/IgVD1/SbZHgt4LaySacsQzwxkKkYBdgnBdviUBcj62ScA18iYaeWW4SF4vDkkjligWM5iXc8bJk5YqCysO+CD2FBap1rpo7XtkPuni/jDV9/2c6f8A5bak+izxsfwCsSfwqjtZr+CN7q6S3MQJd7VUw8MYxkrIOHYDLMCOcYBp0S3XuAoPrgZoKafrqwTvcxn9yS3f9wDUQ+03Tv8AHn+Cm/5dNG2jbQJ9x7VdOX/rJG+SwTH+OMCo39uHT/8AOP8AZpf6NPW2jFAh/wBufTeeZ+O/9zycffxXpH7XNNchS8qhhwXgl2n8lOfyq11DX5/GlitoVlMEYeUs5XJYFkjQBTlyozk8DIqAOo724kf3NLYxxrEw8ZpA8gmjEgK7OEGDtywPINAs61r1msMqWN3cxmQPtt4oykfiuMLh5oh4KFyNxV1HJ7ZNaZpFmsMEUaqECIq7R2GB2H41nftO60kGjRzwYX3ljE4YbiFZJA4HlnK4yQeKv7z+uXulu1kbbPu6bkmVixbanKsCF7Z4NBe63oMN3HsmXIDBkYHDKynIZSOQQfwqri6OdMeFeXEfqxS2dj97vAW8/WqXTr/VBNBlblwzgTpNDbJEqnO5o3gk3ZXyzvzTrqWnJOmyUFkJBKgsAeezbSMr2yDwaBI659m/vNnMTPcTXATdGXcBMpk7RHGFi+LkZ25yRzUj2W9IWVvaxXNsCzzxKxlc5fnug4AAByOBzt5zV1pye6yNBtbwnkUQLkttBjJkUZOdilCflvx6VD9ma7bSWMfViu7mNB6Is74H4UDfRRRQFFFFAUUUUHncQK6lWAZWGCpAII9CDwRSn1R1BFpyRwQLBE0m4rvxHBGsYG+R9uM4yoCjliwFOFRbzS4ZdvixRybDld6htp9RkcGgVfZ9pErx++XU08s027bvJRFiLHZthHwqWXaxzkjOM1L6h06OC3t0jGEW7t8LkkAGccDdnABbgDtwBxTQBVF1iv0CH0ubY/8AiYh/voPfWtD8YxSI4jmhYtHKVDgbl2srLkZRhwQCDwCCMVDh6WaRy95KLk7GjVAnhxKsgw527mJdh8JYseOABk0xEVXazrcVsqmQks52pGoLSO2CQqKOSf1DuSBzQVMvSUjp4Ml5O8G3Y0e2MO6foyShd5GBtJG0kE5JPNXt3qEcKlpXjjUAks7KoAHmSSBiqA2d3cruuJTaRHnwIWHi49JZiCFPyjA8/jNLnh6eN4sdPOoyA4MrfSRhs9jcXLEceewtjPlQNQ68tmz4XjTgEqWgt5pUBHcb0Qr+uvp+urZVLSePCoIBM1tPGOfm0eP10vQJrgAENtptshJJVnkkIz67MDP3VK05NeJJlbTRg/VVZueP0g3H5GgadP1yCcZhmilGcZjkV+R3Hwk8ipu6s11PU5o8nUNHjZd3NxbsjgZPLksFdFwfrEjsc4qw027spCnu91dWryZ2q0jbWIGMItwHhfGQfo89u9Ax6t0jbXLh5FcPjaWjlkiLKM4VzEy7gMnAOcZPqa5e9H2soQFGTYuxfCd4js/QJiZSU4HwnIqMby7tf8KPeogOZI02zLjuWjBw48z4eD6KauNN1FJ0Ekbq6MMhlOQfu+7BH35HcUGf+2LTIzZ2Noo2Ry3sEIC4G1SGHwjGOBxTZeX7Qz2VtHg+Jv37hz4UMR5GOx3mMZ+Zpe9p9t4k+mjDlIrg3EmxWYhIQvxYVST8TqP335T4bwQs97dqUmmxFBb95BGMssSKOWmc/EwHAOAThM0Dfsru2oelyytGjTKqSEZZFO4LnJ258yBgEjuQccVLc0HjJAu4PtG4Ajd5gEgkD0zj8cClb2YXAe0lPn75dFhjGCZ3bGPLgg4qxGozRu0l1JbQQLwqb/iPPDu7FVHbhQPPk0vaJrcCaxJHbzxSxXsZlKxuj7J4QFfOwnG9Np5PdTQaDRRRQFFFFAUUUUBRRRQcLYqj6vb6BB+lcW4/8RGf91RuoPpb6ygLFUxLcsASC7QGMIvB5UGUuR57Fr26uGY7cDzu7f8AVID/ABA0Fnq+qx28LyyZ2qOwGSSTgKo82YkADzJFUNrEtrFLf3xAl2FnPdYY+4hj+7gMRy7fLAHvq4E17bQH6sQa6cfNCEhB/fs7/fEKqepGF9qEGn4zDCourkeTBTiGI/IsdxHmAPnQQ9O0KbVnW6vwyWne3sCSAy+UlxjuTwQtXfTnUscs0trHA8SwblU4UL8BCn4VOY8knaGHxAEire01hXuJoFU5hVCz/Z3SbiEH7baAx+TCp5XNB9lwPOvhbpDjDKcjIwRyPUfKs79qZuyUijZhFOvgqFeJFMzli3jmUE+EI1zhQc/Fn50fsrtZLq6lcpGIoJTIs4iRZXdgyiMPGdnggFm2qozlfI8hsRakbqboOy1BZBEY1lVvjMZIQsPKZIyOe3xcMOMccF5WOqfXdPOBPGPpocsMZy6d3iPqGGcA8Btp9aBJ0rW59Hnjtb+bxbaU4iuGPxIf0ST3QHgk8rkN9XO1ukAtbpXHww3TFZB5LPjKSD03hWVvVvDPckn76n6ej1G0Me4AnbJFLjO1hgowB4I5wQe4JFK3S+ptdaLKpGJrNmXaeSHtWEiKc8n6qpnuQPWgsutnAuIWLTBhbziJIXMbvI8lsqKCDg5znDDA2ljwDVVaatdqytvtrmTaIo5TCwllYH6YReFx4CnA8TCr3yeM1f3qx3F1EWTxE9ykk2YycSyQkAcjkhCPnzX30hfW8xnMUUsUqOElWZQJF+EMi8EqE2kYUYA9KCB1B1deWolDQ230UDTs/iybNoYKFI8PO5iTj9yazm/9qeqXFvPIhit1iKL9GmXZpFJ5MhO3hWYYAPYZNNHtF1EOsqAFjPIF2jHMVpgBf39xIEH7o+hpSTp6abSF8EIZJmuLl9xwvhQBYRtbHICn4c+pNBI9msOj3MHi6lLHJd7nB95nP1c8YDsFx39T3rS9N1LRbY5hm02IgYykkIOPTIbNZ57J+kxJamUXUcQ8eRRm3tnYqu0ZDTKWGfQZFOR0nTo5CJdSyR3iaa1T59ookYfgaBgf2hacBn3uEg45U7u/b6oNfI9ounkEi5QgYydr4GTjLHbgDPmcCqa16h0u2bxFvZHKggIbmeUHjssbOVLHyAHep+j9PG5b3u9XdIxDQ27ElIEXlBtztaXnczEfW4GNtA2q2a7Xyq4r6oCiiigK+XNfVcNBl2t65Hd6bdXEjILm1aaSBYm23Fvsfw034O4EkAvkBcHGOAab9dBK2O4gn3mHJHYkI5JHyPeqnX9MT+utv4kSNFcW88A2gBt7DdIZMDLIY0VQcnBzxzVjqGni3i0+JWZliuIkDOQWIEcijcQBzjHlQe2nAnU7wn7MFqo+XNwxH6wagdDwb5tRuiOZbtowfPZbgRAfduDn8an6Wf75Xo8/Dtm/DEw/jU/lXj0AuLaXPf3y7z9/vUh/4UEf2dMz2slw3MlzcTSE+WA/hoOOwCxqPwNSejJrxkdrvdk7cBkSMhsHxAAhJ8MNwpbkgZ86h9H36wRtbPx4d7PAPQbmaaIH0yjjHzIFOIUUEa+0mGdds0aSpkHY6hlyOxwwNSUjA7ccYx5fhX1RQecsm0EnGAMn/jzxiounapFcIJIZFkTONynIyO4+8V96nZiWN4ySBIjISuNwDAg4yCM8+YP3GvPS9NSCPapY5JZnYgszHuzYAGcAdh2AFBX2V74NiJABtiUnByB4aORn8EGfwFKfs3iaN9a8QAD3yU88jlSxzjy2lT+NNXU1wkVt4XCh1KYHAWJRmU/ILGDz6laTOn97aNcyZw+oTvsPqbl1i4+QGcfJaC96X/wlsTn4dLgyfMZYn+YfypI6c1SRVt44mkV3nluoWZ9rSQNJsCzAfDLLK428rlEG7jGK0M3KW91duR9HBZwAKMdla6YAZ8zhVHzx60p2N1JPNJqEzRh4Qbe2gBBjtpXBaQufMxptZ247OBwASHzJpqPPLufci4hMj/CoESsZH74wC88xP6XgiibqGDTmjiW3eaW6jKwWKDBSF5HID7icbhsyuOMNnzqjv/aDGf8A/LA8kaYENzchxEREM4SJPilYsPEO77WGYKFGLj2UdKe8Ttqs5ZpGLqu87mLg7ZJDj4QOCqKuQF8zxQWPS3QsFvaxRXGmC4mUbnl2W7jc3xbQ0koJ2525x9nimRoWwRb2KwSgfRyyxQeGrDtu8GXfyOPh9RTMldxQZt0zrDm9MerSlbtHb3aIgx25Qjh4sEq74ZlyzFgBgc5zo61Xa9oEF3EY54w65yPJlbyZGHKsPIis80a+n98MNzJJcZuTaALPJEyCKPxBKUjIR1aMqWbghjjsaDVc11TSZ1b0vEtpPKkU00iRMyx+8T5LBTgcSZ+fHPGPSlfR9aurWC1kkuXlVovFH0qyxyRI0STIR4SssqrLuU7jypBoNcooooCiiigq9U0QTTW8u5le3dmXB4YOhRkbP2SCD+9FR+ph8Nt/pUP/AJsVeVR9Vn4IP9Kg/lBQRb3MOpwyH6lxA8BPkJI28WMfipl/1fuz5aPP4GoXVq2As/8AdcPzyFjmX7w6qxHpITVxr2ji4hZN2xuGSQd0kQhkcfuWAOPMZHnS9dJ7/H4bf3Pf2xDoRnKSDgSIT9e3fsccEEg4IoLK50ANLLhMx3O1nZSFdJY1AWQZ9Qq8jlWQcEMce9jqTKRDc7Vl8n7JLjA3J5BvVO4J4yOajdLdVePvhnTwLuH/AAsJ7EeUkZ+1EfI+XY179Vah4VuzeGsmWVdr8RjcwAZztOEXuSBngUEKy6uL37WvhjCsUJ3fSBhGJN5TbgQkHaGz9YYpqqh6X1JpLe3aSBoHkQ/R4ZgoXsC234cjBAbB57Zq9JoO1F1C/SGN5JGCrGpdieAAoyTXlquuQ24BlbG76qhWZ2PHCogLMeRwAe9Z51h1dmSNZonOSrQ6avM87ggo9xsyI4VOCIySSRz2xQevUl88lmifVv8AU1WOOEnPhRvtLjgcIq5LE8sT54AF/Fp6C4s7SPmOyj8Vvkdpihzj7RzK+P2mapNI0+S0Lahe4m1C5xFFApGF3fVhj7gY7u/YAMfXLh09pTQq7ysHnmYPK4GF3YACpnkRooCgfee5NBjvtX6nMOpSo0kigLD9HEFJYKrEMXb6kimR8cMBkHuBhV1f2s3D2wtLaOK0t9u0pHl3YH62525y2Tk9yTyaie0yUDWrwyqXUS8qG2kjauADg44x5GlieeI52xuvJxlw3HGAfgGcYPpnNBq3s1kjlgMLvL4x2xpuDOngNICNsS7cx7w4cliMhQQQ2KbvZB1rETJYOQssckrR/ZDK0rHaBx8a57DPGPQ1k3swvpo76NkI2s6xMCAeJXGCoY4zuVTny4OKqepklt7+cEGKWOZm4YkqSxYYYY5AIGRjOKD9gBwa7ur8vQe3DVUQL4qNgfWaJSx+ZPmaZOl+ouodVBa3uYUVDgnEK8/NQrP5+n50G46vq8NtE0s0ixxqMlmOPwHqfQDk1mHShEV0up3JCrfGUEFlIg8V4zBuGfh3pGEJ8iFzjNU2o+xXVryUPd30T5PLFnbaP2q7Qv4DFXVt/U72vaW4mYY+wqxkn1Ynfn8hQafc6jEil3kRExnezALj1yTjFIPSfRaTTTXhLe7zTmWGI8FlEgcMxbtG0i+KEAUn4CxOAAwaJ7M7C1VAsCyMhyrzfSMP3JbhR8lAFNCrig+qKKKAooooCl/rM/RQf6Xbfy6UwUv9Xn4LfPb3y3z/AAgx+vFBfsuRiq3WNCjnC7tyuhzHKh2yI3qp7c+anKt2INWea4RQImtaa7hReRSyGI5i1CzBWZM8ZaNCXB552B0PfaOwjWfU97EdsLwarGO4V1hvFGM/GhO1jjHkp+VaJtFV+p6JBcf4WJHx2JUbh81b6wPzBoEy29ras4Q6dqQl7GMQ5IIHI7jt64H4Vd3PUl83EGmy5xndPNDGgPHHwO7H8hUq36Mt4wQhuFB8hd3QH5eNXzb9C2aHIjZv3cs0n8pI1AtXa6hJn37UbawTkmK3K+LtH/aynI8+VFe3T9lBACNNtWmkfh72csqt8zLIPEkHyjXb8xTZadN2kWPDt4Fx2IjXPPzxmrLigptI6e8OQzTOZrhhtMhGFRf0Ik5CIe55LMfrMcDFztruRXGNB+UfbEgGs3ePNlP5xpSco7U5+2Nw2s3eMcMo4+Ua/rpLoNh9lvQFu8HvUtykcwlBtm3L8PhtnxGRyMhyMbTjgfPi5659n/v8okN3pwclQZgXRyqrjJXxWRjx5AH51guasLCBJPhJjQjne7MAR2xgKfXP4UG8p7ErOaxhieYeNGCPeYtvxZYnBBPxKM+oPzqHoOhvoCykT6bKHIy8rvFMMdkARHZgcBtoHfOM5rFpYFRTtuEJBOI18UfkSoXHzrQfZD0JBc3Ja7eGT4CyQrOjue3xMIn3DbwefWg2bo7Xbi4ieS5WKPc+YkUsD4e1eWEmGyTuIyBxjgUyRuD2IP3VRW/Q1iibBaxFSS2GXecn5vk/rqy0rQ7e2UrbwxxKxyQihQTjGTjzwKCdRRRQFFFFAUUUUBS31v0vLfQeHFcNbsGDKyqp+JSCpJI3qQRkFCDTJRQZla9Ha+FXOrRqV4A8FH4HA3MyAscc/Fnn86kf2Ka/+y8X+yxf0K0WigzodKa/+y8X+yxf0KlWug66h+LUbaQft7YfzNtPdFAi3mha44G3UbWPHmlqCT9/iFh+VQX6O145/vwnIxxboPywOD8xWkUUGVR+zDVz9bW5u/l4n9Op39q+/wD2cvfyP/MrR6KDOP7V9/8As5e/kf8AmV7RezG7x8es6gefstt/jJrQaKDPYvYfpxcyTCe4dsljLM3xMTksfD2nJ+/FFx7CdKbtDIn7mZ/55NaFRQZp/wBH7TPS4/hf/bQPYDpg7e8A/wDe/wDsrS6KBCsfYnpceMwM7BtwZ5ZM988hGCkceYpwtNIhiJMcUSE9yqKp/MCptFAUUUUBRRRQFFFFB//Z"/>
          <p:cNvSpPr>
            <a:spLocks noChangeAspect="1" noChangeArrowheads="1"/>
          </p:cNvSpPr>
          <p:nvPr/>
        </p:nvSpPr>
        <p:spPr bwMode="auto">
          <a:xfrm>
            <a:off x="176213" y="-1066800"/>
            <a:ext cx="19050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994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1600" y="1295400"/>
            <a:ext cx="3703638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 Insight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72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Facts are Cold!</a:t>
            </a:r>
          </a:p>
        </p:txBody>
      </p:sp>
      <p:sp>
        <p:nvSpPr>
          <p:cNvPr id="6246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50EB1E71-EE78-4FA3-A3AC-16DC5AC722F4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30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1085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5450" y="1519238"/>
            <a:ext cx="5753100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2469" name="Rectangle 2"/>
          <p:cNvSpPr txBox="1">
            <a:spLocks noChangeArrowheads="1"/>
          </p:cNvSpPr>
          <p:nvPr/>
        </p:nvSpPr>
        <p:spPr bwMode="auto">
          <a:xfrm>
            <a:off x="638175" y="52974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sz="4400">
                <a:solidFill>
                  <a:schemeClr val="bg1"/>
                </a:solidFill>
                <a:latin typeface="Calibri" pitchFamily="34" charset="0"/>
              </a:rPr>
              <a:t>Insights are electrifying!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How do we know we have a good consumer insight?</a:t>
            </a:r>
          </a:p>
        </p:txBody>
      </p:sp>
      <p:sp>
        <p:nvSpPr>
          <p:cNvPr id="352259" name="Rectangle 3"/>
          <p:cNvSpPr>
            <a:spLocks noGrp="1" noChangeArrowheads="1"/>
          </p:cNvSpPr>
          <p:nvPr>
            <p:ph idx="1"/>
          </p:nvPr>
        </p:nvSpPr>
        <p:spPr>
          <a:xfrm>
            <a:off x="2743200" y="1798638"/>
            <a:ext cx="5943600" cy="4525962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n-US" sz="1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RIGOUR: </a:t>
            </a:r>
            <a:r>
              <a:rPr lang="en-US" sz="1600" smtClean="0">
                <a:solidFill>
                  <a:srgbClr val="7F7F7F"/>
                </a:solidFill>
              </a:rPr>
              <a:t> Is it based on a deep understanding of consumer behavior, emotion or attitudes?</a:t>
            </a:r>
          </a:p>
          <a:p>
            <a:pPr>
              <a:buFont typeface="Arial" pitchFamily="34" charset="0"/>
              <a:buChar char="•"/>
              <a:defRPr/>
            </a:pPr>
            <a:endParaRPr lang="en-US" sz="1600" smtClean="0"/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RELEVANCE:  </a:t>
            </a:r>
            <a:r>
              <a:rPr lang="en-US" sz="1600" smtClean="0">
                <a:solidFill>
                  <a:srgbClr val="7F7F7F"/>
                </a:solidFill>
              </a:rPr>
              <a:t>Is it relevant to the brand and communication challenge?</a:t>
            </a:r>
          </a:p>
          <a:p>
            <a:pPr>
              <a:buFont typeface="Arial" pitchFamily="34" charset="0"/>
              <a:buChar char="•"/>
              <a:defRPr/>
            </a:pPr>
            <a:endParaRPr lang="en-US" sz="1600" smtClean="0"/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HUMAN TRUTH:</a:t>
            </a:r>
            <a:r>
              <a:rPr lang="en-US" sz="1600" smtClean="0"/>
              <a:t> </a:t>
            </a:r>
            <a:r>
              <a:rPr lang="en-US" sz="1600" smtClean="0">
                <a:solidFill>
                  <a:srgbClr val="7F7F7F"/>
                </a:solidFill>
              </a:rPr>
              <a:t>Will it </a:t>
            </a:r>
            <a:r>
              <a:rPr lang="en-US" altLang="en-US" sz="1600" smtClean="0">
                <a:solidFill>
                  <a:srgbClr val="7F7F7F"/>
                </a:solidFill>
              </a:rPr>
              <a:t>“</a:t>
            </a:r>
            <a:r>
              <a:rPr lang="en-US" sz="1600" smtClean="0">
                <a:solidFill>
                  <a:srgbClr val="7F7F7F"/>
                </a:solidFill>
              </a:rPr>
              <a:t>Ring True</a:t>
            </a:r>
            <a:r>
              <a:rPr lang="en-US" altLang="en-US" sz="1600" smtClean="0">
                <a:solidFill>
                  <a:srgbClr val="7F7F7F"/>
                </a:solidFill>
              </a:rPr>
              <a:t>”</a:t>
            </a:r>
            <a:r>
              <a:rPr lang="en-US" sz="1600" smtClean="0">
                <a:solidFill>
                  <a:srgbClr val="7F7F7F"/>
                </a:solidFill>
              </a:rPr>
              <a:t> in the minds of our target consumer?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smtClean="0">
                <a:solidFill>
                  <a:srgbClr val="7F7F7F"/>
                </a:solidFill>
              </a:rPr>
              <a:t>Will it feel personally relevant?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smtClean="0">
                <a:solidFill>
                  <a:srgbClr val="7F7F7F"/>
                </a:solidFill>
              </a:rPr>
              <a:t>Will it move them closer to the brand?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smtClean="0">
                <a:solidFill>
                  <a:srgbClr val="7F7F7F"/>
                </a:solidFill>
              </a:rPr>
              <a:t>Is it simple and single minded, so that it can be easily understood and assimilated?</a:t>
            </a:r>
          </a:p>
          <a:p>
            <a:pPr>
              <a:buFont typeface="Arial" pitchFamily="34" charset="0"/>
              <a:buNone/>
              <a:defRPr/>
            </a:pPr>
            <a:endParaRPr lang="en-US" sz="1600" smtClean="0">
              <a:solidFill>
                <a:srgbClr val="7F7F7F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SPRINGBOARD POTENTIAL: </a:t>
            </a:r>
            <a:r>
              <a:rPr lang="en-US" sz="1600" smtClean="0">
                <a:solidFill>
                  <a:srgbClr val="7F7F7F"/>
                </a:solidFill>
              </a:rPr>
              <a:t>Will it challenge the agency to come up with breakthrough creative ideas?</a:t>
            </a:r>
          </a:p>
        </p:txBody>
      </p:sp>
      <p:sp>
        <p:nvSpPr>
          <p:cNvPr id="6451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DCDF5489-8A1F-4848-BCD7-DC1946DA5CE4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31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Some practical questions</a:t>
            </a:r>
          </a:p>
        </p:txBody>
      </p:sp>
      <p:sp>
        <p:nvSpPr>
          <p:cNvPr id="6349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332038"/>
            <a:ext cx="7696200" cy="40687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Does our Insight describe a relevant human truth and how it opens the door to the brand?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Is it fresh and is it inspiring for us?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Is this just an observation or a deeper Insight?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Does it create some sort of tension?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Does it hook back into the brand?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Is it enduring?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Keep asking why people use the brand / category and </a:t>
            </a:r>
            <a:r>
              <a:rPr lang="en-US" altLang="en-US" sz="1800" dirty="0" smtClean="0"/>
              <a:t>‘</a:t>
            </a:r>
            <a:r>
              <a:rPr lang="en-US" sz="1800" dirty="0" smtClean="0"/>
              <a:t>so what?</a:t>
            </a:r>
            <a:r>
              <a:rPr lang="en-US" altLang="en-US" sz="1800" dirty="0" smtClean="0"/>
              <a:t>’</a:t>
            </a:r>
            <a:r>
              <a:rPr lang="en-US" sz="1800" dirty="0" smtClean="0"/>
              <a:t> until we get to a deep level of understanding of why the brand is important to consumers.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Title 3"/>
          <p:cNvSpPr>
            <a:spLocks/>
          </p:cNvSpPr>
          <p:nvPr/>
        </p:nvSpPr>
        <p:spPr bwMode="auto">
          <a:xfrm>
            <a:off x="212725" y="85725"/>
            <a:ext cx="8553450" cy="54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defRPr/>
            </a:pPr>
            <a:r>
              <a:rPr lang="en-GB" b="1">
                <a:solidFill>
                  <a:schemeClr val="bg1"/>
                </a:solidFill>
                <a:latin typeface="+mj-lt"/>
                <a:ea typeface="Arial Unicode MS" charset="0"/>
                <a:cs typeface="Angsana New" charset="0"/>
              </a:rPr>
              <a:t>Dig deeper to get to a real insight. Probe for meaning</a:t>
            </a:r>
          </a:p>
        </p:txBody>
      </p:sp>
      <p:sp>
        <p:nvSpPr>
          <p:cNvPr id="96258" name="Text Box 11"/>
          <p:cNvSpPr txBox="1">
            <a:spLocks noChangeArrowheads="1"/>
          </p:cNvSpPr>
          <p:nvPr/>
        </p:nvSpPr>
        <p:spPr bwMode="auto">
          <a:xfrm>
            <a:off x="2890838" y="2084388"/>
            <a:ext cx="6651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Why?</a:t>
            </a:r>
            <a:endParaRPr lang="en-US" sz="16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11620" name="Text Box 12"/>
          <p:cNvSpPr txBox="1">
            <a:spLocks noChangeArrowheads="1"/>
          </p:cNvSpPr>
          <p:nvPr/>
        </p:nvSpPr>
        <p:spPr bwMode="auto">
          <a:xfrm>
            <a:off x="6781800" y="1338263"/>
            <a:ext cx="8239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sz="1600" b="1" i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So…….?</a:t>
            </a:r>
            <a:endParaRPr lang="en-US" sz="1600" b="1" i="1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96260" name="Text Box 13"/>
          <p:cNvSpPr txBox="1">
            <a:spLocks noChangeArrowheads="1"/>
          </p:cNvSpPr>
          <p:nvPr/>
        </p:nvSpPr>
        <p:spPr bwMode="auto">
          <a:xfrm>
            <a:off x="7707313" y="3260725"/>
            <a:ext cx="6175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And?</a:t>
            </a:r>
            <a:endParaRPr lang="en-US" sz="16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96261" name="Text Box 14"/>
          <p:cNvSpPr txBox="1">
            <a:spLocks noChangeArrowheads="1"/>
          </p:cNvSpPr>
          <p:nvPr/>
        </p:nvSpPr>
        <p:spPr bwMode="auto">
          <a:xfrm>
            <a:off x="6715125" y="4656138"/>
            <a:ext cx="10096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So what?</a:t>
            </a:r>
            <a:endParaRPr lang="en-US" sz="16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96262" name="Line 15"/>
          <p:cNvSpPr>
            <a:spLocks noChangeShapeType="1"/>
          </p:cNvSpPr>
          <p:nvPr/>
        </p:nvSpPr>
        <p:spPr bwMode="auto">
          <a:xfrm flipV="1">
            <a:off x="3168650" y="2084388"/>
            <a:ext cx="831850" cy="5746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3" name="Line 16"/>
          <p:cNvSpPr>
            <a:spLocks noChangeShapeType="1"/>
          </p:cNvSpPr>
          <p:nvPr/>
        </p:nvSpPr>
        <p:spPr bwMode="auto">
          <a:xfrm>
            <a:off x="5572125" y="1787525"/>
            <a:ext cx="1489075" cy="4397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4" name="Line 17"/>
          <p:cNvSpPr>
            <a:spLocks noChangeShapeType="1"/>
          </p:cNvSpPr>
          <p:nvPr/>
        </p:nvSpPr>
        <p:spPr bwMode="auto">
          <a:xfrm>
            <a:off x="7094538" y="2363788"/>
            <a:ext cx="406400" cy="1363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5" name="Line 18"/>
          <p:cNvSpPr>
            <a:spLocks noChangeShapeType="1"/>
          </p:cNvSpPr>
          <p:nvPr/>
        </p:nvSpPr>
        <p:spPr bwMode="auto">
          <a:xfrm flipH="1">
            <a:off x="6500813" y="4298950"/>
            <a:ext cx="714375" cy="571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6" name="Line 20"/>
          <p:cNvSpPr>
            <a:spLocks noChangeShapeType="1"/>
          </p:cNvSpPr>
          <p:nvPr/>
        </p:nvSpPr>
        <p:spPr bwMode="auto">
          <a:xfrm rot="1215756" flipH="1">
            <a:off x="2427288" y="4867275"/>
            <a:ext cx="15716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7" name="Text Box 21"/>
          <p:cNvSpPr txBox="1">
            <a:spLocks noChangeArrowheads="1"/>
          </p:cNvSpPr>
          <p:nvPr/>
        </p:nvSpPr>
        <p:spPr bwMode="auto">
          <a:xfrm>
            <a:off x="2616200" y="5126038"/>
            <a:ext cx="11223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What else?</a:t>
            </a:r>
            <a:endParaRPr lang="en-US" sz="1600" b="1" i="1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96268" name="Text Box 7"/>
          <p:cNvSpPr>
            <a:spLocks noChangeArrowheads="1"/>
          </p:cNvSpPr>
          <p:nvPr/>
        </p:nvSpPr>
        <p:spPr bwMode="auto">
          <a:xfrm>
            <a:off x="3851275" y="1566863"/>
            <a:ext cx="1803400" cy="671512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Well, I work really</a:t>
            </a:r>
          </a:p>
          <a:p>
            <a:pPr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hard</a:t>
            </a:r>
            <a:endParaRPr lang="en-US" sz="1600" b="1" dirty="0">
              <a:solidFill>
                <a:schemeClr val="bg1"/>
              </a:solidFill>
              <a:latin typeface="+mj-lt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96269" name="Text Box 8"/>
          <p:cNvSpPr>
            <a:spLocks noChangeArrowheads="1"/>
          </p:cNvSpPr>
          <p:nvPr/>
        </p:nvSpPr>
        <p:spPr bwMode="auto">
          <a:xfrm>
            <a:off x="6189663" y="2211388"/>
            <a:ext cx="1758950" cy="671512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I feel the need to </a:t>
            </a:r>
          </a:p>
          <a:p>
            <a:pPr algn="ctr">
              <a:defRPr/>
            </a:pPr>
            <a:r>
              <a:rPr lang="en-GB" sz="1600" b="1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reward myself!!</a:t>
            </a:r>
            <a:endParaRPr lang="en-US" sz="1600" b="1">
              <a:solidFill>
                <a:schemeClr val="bg1"/>
              </a:solidFill>
              <a:latin typeface="+mj-lt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11631" name="Text Box 9"/>
          <p:cNvSpPr>
            <a:spLocks noChangeArrowheads="1"/>
          </p:cNvSpPr>
          <p:nvPr/>
        </p:nvSpPr>
        <p:spPr bwMode="auto">
          <a:xfrm>
            <a:off x="6448425" y="3724275"/>
            <a:ext cx="2089150" cy="671513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I often reward myself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with </a:t>
            </a:r>
            <a:r>
              <a:rPr lang="en-GB" altLang="en-US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‘</a:t>
            </a:r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bad</a:t>
            </a:r>
            <a:r>
              <a:rPr lang="en-GB" altLang="en-US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’</a:t>
            </a:r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 snacks</a:t>
            </a:r>
            <a:endParaRPr lang="en-US" sz="1600" b="1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96271" name="Text Box 10"/>
          <p:cNvSpPr>
            <a:spLocks noChangeArrowheads="1"/>
          </p:cNvSpPr>
          <p:nvPr/>
        </p:nvSpPr>
        <p:spPr bwMode="auto">
          <a:xfrm>
            <a:off x="4176713" y="4803775"/>
            <a:ext cx="2097087" cy="671513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Well, they are usually</a:t>
            </a:r>
          </a:p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tasty and fulfilling</a:t>
            </a:r>
            <a:endParaRPr lang="en-US" sz="1600" b="1" dirty="0">
              <a:solidFill>
                <a:schemeClr val="bg1"/>
              </a:solidFill>
              <a:latin typeface="+mj-lt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11633" name="Text Box 19"/>
          <p:cNvSpPr>
            <a:spLocks noChangeArrowheads="1"/>
          </p:cNvSpPr>
          <p:nvPr/>
        </p:nvSpPr>
        <p:spPr bwMode="auto">
          <a:xfrm>
            <a:off x="747713" y="4181475"/>
            <a:ext cx="1587500" cy="942975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…..but they are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usually bad for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the figure</a:t>
            </a:r>
            <a:endParaRPr lang="en-US" sz="1600" b="1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94578" name="Oval 18"/>
          <p:cNvSpPr>
            <a:spLocks noChangeArrowheads="1"/>
          </p:cNvSpPr>
          <p:nvPr/>
        </p:nvSpPr>
        <p:spPr bwMode="auto">
          <a:xfrm>
            <a:off x="1430338" y="2346325"/>
            <a:ext cx="2349500" cy="144303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charset="0"/>
                <a:cs typeface="Arial" charset="0"/>
              </a:rPr>
              <a:t>The longer the day goes on, the more tempted I am to snack</a:t>
            </a:r>
          </a:p>
        </p:txBody>
      </p:sp>
      <p:sp>
        <p:nvSpPr>
          <p:cNvPr id="194579" name="Oval 19"/>
          <p:cNvSpPr>
            <a:spLocks noChangeArrowheads="1"/>
          </p:cNvSpPr>
          <p:nvPr/>
        </p:nvSpPr>
        <p:spPr bwMode="auto">
          <a:xfrm>
            <a:off x="5508625" y="1698625"/>
            <a:ext cx="3024188" cy="1368425"/>
          </a:xfrm>
          <a:prstGeom prst="ellipse">
            <a:avLst/>
          </a:prstGeom>
          <a:noFill/>
          <a:ln w="50800">
            <a:solidFill>
              <a:schemeClr val="bg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charset="0"/>
              <a:cs typeface="Angsana New" charset="0"/>
            </a:endParaRPr>
          </a:p>
        </p:txBody>
      </p:sp>
      <p:sp>
        <p:nvSpPr>
          <p:cNvPr id="194580" name="Oval 20"/>
          <p:cNvSpPr>
            <a:spLocks noChangeArrowheads="1"/>
          </p:cNvSpPr>
          <p:nvPr/>
        </p:nvSpPr>
        <p:spPr bwMode="auto">
          <a:xfrm>
            <a:off x="179388" y="3927475"/>
            <a:ext cx="2736850" cy="1368425"/>
          </a:xfrm>
          <a:prstGeom prst="ellipse">
            <a:avLst/>
          </a:prstGeom>
          <a:noFill/>
          <a:ln w="50800">
            <a:solidFill>
              <a:schemeClr val="bg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charset="0"/>
              <a:cs typeface="Angsana New" charset="0"/>
            </a:endParaRPr>
          </a:p>
        </p:txBody>
      </p:sp>
      <p:sp>
        <p:nvSpPr>
          <p:cNvPr id="194581" name="Text Box 21"/>
          <p:cNvSpPr txBox="1">
            <a:spLocks noChangeArrowheads="1"/>
          </p:cNvSpPr>
          <p:nvPr/>
        </p:nvSpPr>
        <p:spPr bwMode="auto">
          <a:xfrm>
            <a:off x="444500" y="908050"/>
            <a:ext cx="2362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eaLnBrk="0" hangingPunct="0">
              <a:buClr>
                <a:schemeClr val="tx1"/>
              </a:buClr>
              <a:defRPr/>
            </a:pPr>
            <a:r>
              <a:rPr lang="en-GB" sz="2000" b="1" smtClean="0">
                <a:solidFill>
                  <a:schemeClr val="bg1"/>
                </a:solidFill>
                <a:latin typeface="+mj-lt"/>
              </a:rPr>
              <a:t>WHY BECAUSE TOOL</a:t>
            </a:r>
            <a:endParaRPr lang="en-US" sz="2000" b="1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4582" name="Text Box 22"/>
          <p:cNvSpPr txBox="1">
            <a:spLocks noChangeArrowheads="1"/>
          </p:cNvSpPr>
          <p:nvPr/>
        </p:nvSpPr>
        <p:spPr bwMode="auto">
          <a:xfrm>
            <a:off x="414338" y="5821363"/>
            <a:ext cx="8251825" cy="641350"/>
          </a:xfrm>
          <a:prstGeom prst="rect">
            <a:avLst/>
          </a:prstGeom>
          <a:ln/>
          <a:extLst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algn="ctr" eaLnBrk="0" hangingPunct="0">
              <a:buClr>
                <a:schemeClr val="tx1"/>
              </a:buClr>
              <a:defRPr/>
            </a:pPr>
            <a:r>
              <a:rPr lang="en-GB" sz="1800" b="1" dirty="0" smtClean="0">
                <a:solidFill>
                  <a:schemeClr val="bg1"/>
                </a:solidFill>
                <a:latin typeface="+mj-lt"/>
              </a:rPr>
              <a:t>The longer the day goes on, the more tempted I am to reward myself with something</a:t>
            </a:r>
          </a:p>
          <a:p>
            <a:pPr algn="ctr" eaLnBrk="0" hangingPunct="0">
              <a:buClr>
                <a:schemeClr val="tx1"/>
              </a:buClr>
              <a:defRPr/>
            </a:pPr>
            <a:r>
              <a:rPr lang="en-GB" sz="1800" b="1" dirty="0" smtClean="0">
                <a:solidFill>
                  <a:schemeClr val="bg1"/>
                </a:solidFill>
                <a:latin typeface="+mj-lt"/>
              </a:rPr>
              <a:t>nice to eat, often something naughty, and my figure suffers!</a:t>
            </a:r>
            <a:endParaRPr lang="en-US" sz="18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4583" name="AutoShape 23"/>
          <p:cNvSpPr>
            <a:spLocks noChangeArrowheads="1"/>
          </p:cNvSpPr>
          <p:nvPr/>
        </p:nvSpPr>
        <p:spPr bwMode="auto">
          <a:xfrm>
            <a:off x="1349375" y="5373688"/>
            <a:ext cx="366713" cy="515937"/>
          </a:xfrm>
          <a:prstGeom prst="downArrow">
            <a:avLst>
              <a:gd name="adj1" fmla="val 50000"/>
              <a:gd name="adj2" fmla="val 30079"/>
            </a:avLst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charset="0"/>
              <a:cs typeface="Angsana New" charset="0"/>
            </a:endParaRPr>
          </a:p>
        </p:txBody>
      </p:sp>
      <p:sp>
        <p:nvSpPr>
          <p:cNvPr id="194584" name="Text Box 24"/>
          <p:cNvSpPr txBox="1">
            <a:spLocks noChangeArrowheads="1"/>
          </p:cNvSpPr>
          <p:nvPr/>
        </p:nvSpPr>
        <p:spPr bwMode="auto">
          <a:xfrm>
            <a:off x="576263" y="1311275"/>
            <a:ext cx="22685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eaLnBrk="0" hangingPunct="0">
              <a:buClr>
                <a:schemeClr val="tx1"/>
              </a:buClr>
              <a:defRPr/>
            </a:pPr>
            <a:r>
              <a:rPr lang="en-GB" sz="1400" b="1" smtClean="0">
                <a:solidFill>
                  <a:schemeClr val="bg1"/>
                </a:solidFill>
                <a:latin typeface="+mj-lt"/>
              </a:rPr>
              <a:t>Keep probing: why why why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/>
      <p:bldP spid="96260" grpId="0"/>
      <p:bldP spid="96261" grpId="0"/>
      <p:bldP spid="96267" grpId="0"/>
      <p:bldP spid="96268" grpId="0" animBg="1"/>
      <p:bldP spid="96269" grpId="0" animBg="1"/>
      <p:bldP spid="111631" grpId="0" animBg="1"/>
      <p:bldP spid="96271" grpId="0" animBg="1"/>
      <p:bldP spid="111633" grpId="0" animBg="1"/>
      <p:bldP spid="194579" grpId="0" animBg="1"/>
      <p:bldP spid="194580" grpId="0" animBg="1"/>
      <p:bldP spid="194582" grpId="0" animBg="1"/>
      <p:bldP spid="19458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75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  <a:cs typeface="Angsana New" charset="0"/>
            </a:endParaRPr>
          </a:p>
        </p:txBody>
      </p:sp>
      <p:pic>
        <p:nvPicPr>
          <p:cNvPr id="66563" name="Picture 3" descr="UL_GCD_013_v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200" y="2743200"/>
            <a:ext cx="2443163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304800" y="3203575"/>
            <a:ext cx="5715000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Kellogg</a:t>
            </a:r>
            <a:r>
              <a:rPr lang="en-GB" altLang="en-US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’</a:t>
            </a:r>
            <a:r>
              <a:rPr lang="en-GB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s Special K Bliss</a:t>
            </a:r>
            <a:r>
              <a:rPr lang="en-GB" i="1">
                <a:latin typeface="Calibri" pitchFamily="34" charset="0"/>
                <a:cs typeface="Angsana New" pitchFamily="18" charset="-34"/>
              </a:rPr>
              <a:t> are crunchy rice and wheat flakes with strawberries and smooth dark chocolate flakes. </a:t>
            </a:r>
          </a:p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latin typeface="Calibri" pitchFamily="34" charset="0"/>
                <a:cs typeface="Angsana New" pitchFamily="18" charset="-34"/>
              </a:rPr>
              <a:t>A delicious treat served with ice cold milk, but low in calories and fat at the same time. </a:t>
            </a:r>
          </a:p>
        </p:txBody>
      </p:sp>
      <p:pic>
        <p:nvPicPr>
          <p:cNvPr id="66565" name="Picture 3" descr="10010965, Flip Chalfant /Ris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" y="228600"/>
            <a:ext cx="15621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685800"/>
            <a:ext cx="171291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15" name="Rectangle 7"/>
          <p:cNvSpPr>
            <a:spLocks noChangeArrowheads="1"/>
          </p:cNvSpPr>
          <p:nvPr/>
        </p:nvSpPr>
        <p:spPr bwMode="auto">
          <a:xfrm>
            <a:off x="1828800" y="898525"/>
            <a:ext cx="533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The longer the day goes on, the more tempted I am to </a:t>
            </a:r>
            <a:r>
              <a:rPr lang="en-US" sz="2000">
                <a:solidFill>
                  <a:srgbClr val="FF0000"/>
                </a:solidFill>
                <a:latin typeface="Calibri" charset="0"/>
                <a:ea typeface="ＭＳ Ｐゴシック" charset="0"/>
                <a:cs typeface="Angsana New" charset="0"/>
              </a:rPr>
              <a:t>reward myself</a:t>
            </a: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 with something nice to eat. </a:t>
            </a:r>
          </a:p>
          <a:p>
            <a:pPr algn="ctr">
              <a:defRPr/>
            </a:pPr>
            <a:endParaRPr lang="en-US" sz="2000">
              <a:latin typeface="Calibri" charset="0"/>
              <a:ea typeface="ＭＳ Ｐゴシック" charset="0"/>
              <a:cs typeface="Angsana New" charset="0"/>
            </a:endParaRPr>
          </a:p>
          <a:p>
            <a:pPr algn="ctr">
              <a:defRPr/>
            </a:pP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Unfortunately, nice is often naughty and my figure often suffers!</a:t>
            </a:r>
            <a:br>
              <a:rPr lang="en-US" sz="2000">
                <a:latin typeface="Calibri" charset="0"/>
                <a:ea typeface="ＭＳ Ｐゴシック" charset="0"/>
                <a:cs typeface="Angsana New" charset="0"/>
              </a:rPr>
            </a:br>
            <a:endParaRPr lang="th-TH" sz="2000"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1676400" y="6273800"/>
            <a:ext cx="5033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latin typeface="Calibri" charset="0"/>
                <a:ea typeface="ＭＳ Ｐゴシック" charset="0"/>
                <a:cs typeface="Angsana New" charset="0"/>
              </a:rPr>
              <a:t>Spoil yourself and not your figure.</a:t>
            </a:r>
          </a:p>
        </p:txBody>
      </p:sp>
      <p:sp>
        <p:nvSpPr>
          <p:cNvPr id="171017" name="Rectangle 9"/>
          <p:cNvSpPr>
            <a:spLocks noChangeArrowheads="1"/>
          </p:cNvSpPr>
          <p:nvPr/>
        </p:nvSpPr>
        <p:spPr bwMode="auto">
          <a:xfrm>
            <a:off x="1981200" y="163513"/>
            <a:ext cx="48244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>
                <a:latin typeface="Calibri" charset="0"/>
                <a:ea typeface="ＭＳ Ｐゴシック" charset="0"/>
                <a:cs typeface="Angsana New" charset="0"/>
              </a:rPr>
              <a:t>Pleasure that can </a:t>
            </a:r>
            <a:r>
              <a:rPr lang="en-GB">
                <a:solidFill>
                  <a:srgbClr val="FF0000"/>
                </a:solidFill>
                <a:latin typeface="Calibri" charset="0"/>
                <a:ea typeface="ＭＳ Ｐゴシック" charset="0"/>
                <a:cs typeface="Angsana New" charset="0"/>
              </a:rPr>
              <a:t>enjoy anytime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907127">
            <a:off x="4305300" y="1228725"/>
            <a:ext cx="3124200" cy="5386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4400" dirty="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charset="0"/>
                <a:cs typeface="ＭＳ Ｐゴシック" charset="0"/>
              </a:rPr>
              <a:t>?</a:t>
            </a:r>
          </a:p>
        </p:txBody>
      </p:sp>
      <p:sp>
        <p:nvSpPr>
          <p:cNvPr id="67587" name="Title 3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1143000"/>
          </a:xfrm>
        </p:spPr>
        <p:txBody>
          <a:bodyPr/>
          <a:lstStyle/>
          <a:p>
            <a:r>
              <a:rPr lang="en-US" smtClean="0"/>
              <a:t>Target: the starting point of any promotional activity</a:t>
            </a:r>
          </a:p>
        </p:txBody>
      </p:sp>
      <p:sp>
        <p:nvSpPr>
          <p:cNvPr id="67588" name="Rectangle 5"/>
          <p:cNvSpPr>
            <a:spLocks noChangeArrowheads="1"/>
          </p:cNvSpPr>
          <p:nvPr/>
        </p:nvSpPr>
        <p:spPr bwMode="auto">
          <a:xfrm>
            <a:off x="3657600" y="4800600"/>
            <a:ext cx="11461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400">
                <a:solidFill>
                  <a:srgbClr val="FFFFFF"/>
                </a:solidFill>
                <a:latin typeface="Calibri" pitchFamily="34" charset="0"/>
              </a:rPr>
              <a:t>why</a:t>
            </a:r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Remember communication process? Encoding and decoding the message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Talk to relevant people that are interested in what the brand wants to say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Talk differently and in different channels to different people</a:t>
            </a:r>
          </a:p>
          <a:p>
            <a:pPr>
              <a:defRPr/>
            </a:pPr>
            <a:endParaRPr lang="en-US" dirty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2133600"/>
            <a:ext cx="7275513" cy="385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big picture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95600" y="4876800"/>
            <a:ext cx="23622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  <a:ea typeface="ＭＳ Ｐゴシック" charset="0"/>
                <a:cs typeface="ＭＳ Ｐゴシック" charset="0"/>
              </a:rPr>
              <a:t>One to 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05000" y="3810000"/>
            <a:ext cx="1828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  <a:ea typeface="ＭＳ Ｐゴシック" charset="0"/>
                <a:cs typeface="ＭＳ Ｐゴシック" charset="0"/>
              </a:rPr>
              <a:t>Narrowly defined groups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3048000"/>
            <a:ext cx="1828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  <a:ea typeface="ＭＳ Ｐゴシック" charset="0"/>
                <a:cs typeface="ＭＳ Ｐゴシック" charset="0"/>
              </a:rPr>
              <a:t>Segments with similar needs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200" y="2362200"/>
            <a:ext cx="2286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  <a:ea typeface="ＭＳ Ｐゴシック" charset="0"/>
                <a:cs typeface="ＭＳ Ｐゴシック" charset="0"/>
              </a:rPr>
              <a:t>General Audience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are they defined?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US" dirty="0" smtClean="0">
                <a:solidFill>
                  <a:srgbClr val="262626"/>
                </a:solidFill>
                <a:ea typeface="ＭＳ Ｐゴシック" pitchFamily="34" charset="-128"/>
              </a:rPr>
              <a:t>Geography</a:t>
            </a:r>
            <a:r>
              <a:rPr lang="en-US" dirty="0" smtClean="0">
                <a:ea typeface="ＭＳ Ｐゴシック" pitchFamily="34" charset="-128"/>
              </a:rPr>
              <a:t>: we might need to address the specific needs of a specific area (for example: think </a:t>
            </a:r>
            <a:r>
              <a:rPr lang="en-US" dirty="0" err="1" smtClean="0">
                <a:ea typeface="ＭＳ Ｐゴシック" pitchFamily="34" charset="-128"/>
              </a:rPr>
              <a:t>sim</a:t>
            </a:r>
            <a:r>
              <a:rPr lang="en-US" dirty="0" smtClean="0">
                <a:ea typeface="ＭＳ Ｐゴシック" pitchFamily="34" charset="-128"/>
              </a:rPr>
              <a:t>-cards in BKK and upcountry)</a:t>
            </a:r>
          </a:p>
          <a:p>
            <a:pPr>
              <a:defRPr/>
            </a:pPr>
            <a:r>
              <a:rPr lang="en-US" dirty="0" smtClean="0">
                <a:solidFill>
                  <a:srgbClr val="262626"/>
                </a:solidFill>
                <a:ea typeface="ＭＳ Ｐゴシック" pitchFamily="34" charset="-128"/>
              </a:rPr>
              <a:t>Demographic</a:t>
            </a:r>
            <a:r>
              <a:rPr lang="en-US" dirty="0" smtClean="0">
                <a:ea typeface="ＭＳ Ｐゴシック" pitchFamily="34" charset="-128"/>
              </a:rPr>
              <a:t>: gender, age, </a:t>
            </a:r>
            <a:r>
              <a:rPr lang="en-US" dirty="0" err="1" smtClean="0">
                <a:ea typeface="ＭＳ Ｐゴシック" pitchFamily="34" charset="-128"/>
              </a:rPr>
              <a:t>lifestages</a:t>
            </a:r>
            <a:r>
              <a:rPr lang="en-US" dirty="0" smtClean="0">
                <a:ea typeface="ＭＳ Ｐゴシック" pitchFamily="34" charset="-128"/>
              </a:rPr>
              <a:t>, Birth Era (Gen Y, Z), </a:t>
            </a:r>
          </a:p>
          <a:p>
            <a:pPr>
              <a:defRPr/>
            </a:pPr>
            <a:r>
              <a:rPr lang="en-US" dirty="0" smtClean="0">
                <a:solidFill>
                  <a:srgbClr val="262626"/>
                </a:solidFill>
                <a:ea typeface="ＭＳ Ｐゴシック" pitchFamily="34" charset="-128"/>
              </a:rPr>
              <a:t>Socioeconomic</a:t>
            </a:r>
            <a:r>
              <a:rPr lang="en-US" dirty="0" smtClean="0">
                <a:ea typeface="ＭＳ Ｐゴシック" pitchFamily="34" charset="-128"/>
              </a:rPr>
              <a:t>: income, education, occupation</a:t>
            </a:r>
          </a:p>
          <a:p>
            <a:pPr>
              <a:defRPr/>
            </a:pPr>
            <a:r>
              <a:rPr lang="en-US" dirty="0" err="1" smtClean="0">
                <a:solidFill>
                  <a:srgbClr val="262626"/>
                </a:solidFill>
                <a:ea typeface="ＭＳ Ｐゴシック" pitchFamily="34" charset="-128"/>
              </a:rPr>
              <a:t>Psycographic</a:t>
            </a:r>
            <a:r>
              <a:rPr lang="en-US" dirty="0" smtClean="0">
                <a:ea typeface="ＭＳ Ｐゴシック" pitchFamily="34" charset="-128"/>
              </a:rPr>
              <a:t>: personality (extroverted, ambitious), values (achievers, gregarious), attitudes (</a:t>
            </a:r>
            <a:r>
              <a:rPr lang="en-US" dirty="0" err="1" smtClean="0">
                <a:ea typeface="ＭＳ Ｐゴシック" pitchFamily="34" charset="-128"/>
              </a:rPr>
              <a:t>rejectors</a:t>
            </a:r>
            <a:r>
              <a:rPr lang="en-US" dirty="0" smtClean="0">
                <a:ea typeface="ＭＳ Ｐゴシック" pitchFamily="34" charset="-128"/>
              </a:rPr>
              <a:t>, lovers)</a:t>
            </a:r>
          </a:p>
          <a:p>
            <a:pPr>
              <a:defRPr/>
            </a:pPr>
            <a:r>
              <a:rPr lang="en-US" dirty="0" err="1" smtClean="0">
                <a:solidFill>
                  <a:srgbClr val="262626"/>
                </a:solidFill>
                <a:ea typeface="ＭＳ Ｐゴシック" pitchFamily="34" charset="-128"/>
              </a:rPr>
              <a:t>Behaviour</a:t>
            </a:r>
            <a:r>
              <a:rPr lang="en-US" dirty="0" smtClean="0">
                <a:ea typeface="ＭＳ Ｐゴシック" pitchFamily="34" charset="-128"/>
              </a:rPr>
              <a:t>: heavy or light users of a product, loyal, non-users</a:t>
            </a:r>
          </a:p>
          <a:p>
            <a:pPr>
              <a:defRPr/>
            </a:pPr>
            <a:r>
              <a:rPr lang="en-US" dirty="0" smtClean="0">
                <a:solidFill>
                  <a:srgbClr val="262626"/>
                </a:solidFill>
                <a:ea typeface="ＭＳ Ｐゴシック" pitchFamily="34" charset="-128"/>
              </a:rPr>
              <a:t>Lifestyle</a:t>
            </a:r>
            <a:endParaRPr lang="en-US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Define the Key Target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2514600" y="2057400"/>
            <a:ext cx="6248400" cy="33528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sz="2400" smtClean="0">
                <a:solidFill>
                  <a:srgbClr val="7F7F7F"/>
                </a:solidFill>
              </a:rPr>
              <a:t>Target describes the chooser of the brand, who may be the buyer or the user. This is the person for whom the brand is – or wants to be – the first choice. 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en-US" sz="24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sz="2400" smtClean="0">
                <a:solidFill>
                  <a:srgbClr val="7F7F7F"/>
                </a:solidFill>
              </a:rPr>
              <a:t>The </a:t>
            </a:r>
            <a:r>
              <a:rPr lang="en-US" altLang="en-US" sz="2400" smtClean="0">
                <a:solidFill>
                  <a:srgbClr val="7F7F7F"/>
                </a:solidFill>
              </a:rPr>
              <a:t>‘</a:t>
            </a:r>
            <a:r>
              <a:rPr lang="en-US" sz="2400" smtClean="0">
                <a:solidFill>
                  <a:srgbClr val="7F7F7F"/>
                </a:solidFill>
              </a:rPr>
              <a:t>chooser</a:t>
            </a:r>
            <a:r>
              <a:rPr lang="en-US" altLang="en-US" sz="2400" smtClean="0">
                <a:solidFill>
                  <a:srgbClr val="7F7F7F"/>
                </a:solidFill>
              </a:rPr>
              <a:t>’</a:t>
            </a:r>
            <a:r>
              <a:rPr lang="en-US" sz="2400" smtClean="0">
                <a:solidFill>
                  <a:srgbClr val="7F7F7F"/>
                </a:solidFill>
              </a:rPr>
              <a:t> should be defined in terms of attitudes, behaviour and values as well as in socio-economics. Sometimes it can also be helpful to specify the situation in which the brand will be the first choice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 abused term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2590800" y="1600200"/>
            <a:ext cx="6096000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sz="2800" smtClean="0">
                <a:solidFill>
                  <a:srgbClr val="7F7F7F"/>
                </a:solidFill>
              </a:rPr>
              <a:t>There</a:t>
            </a:r>
            <a:r>
              <a:rPr lang="en-US" altLang="en-US" sz="2800" smtClean="0">
                <a:solidFill>
                  <a:srgbClr val="7F7F7F"/>
                </a:solidFill>
              </a:rPr>
              <a:t>’</a:t>
            </a:r>
            <a:r>
              <a:rPr lang="en-US" sz="2800" smtClean="0">
                <a:solidFill>
                  <a:srgbClr val="7F7F7F"/>
                </a:solidFill>
              </a:rPr>
              <a:t>s a lot of confusion with the word target: be clear what you mean.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sz="2800" smtClean="0">
                <a:solidFill>
                  <a:srgbClr val="7F7F7F"/>
                </a:solidFill>
              </a:rPr>
              <a:t>The most important: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2800" smtClean="0">
                <a:solidFill>
                  <a:srgbClr val="FF0000"/>
                </a:solidFill>
              </a:rPr>
              <a:t>Target users/buyers</a:t>
            </a: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en-US" sz="2800" smtClean="0">
                <a:solidFill>
                  <a:srgbClr val="FF0000"/>
                </a:solidFill>
              </a:rPr>
              <a:t>Communication target (bulls eye)</a:t>
            </a: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en-US" sz="2800" smtClean="0">
                <a:solidFill>
                  <a:srgbClr val="FF0000"/>
                </a:solidFill>
              </a:rPr>
              <a:t>Media target</a:t>
            </a: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en-US" sz="2800" smtClean="0">
                <a:solidFill>
                  <a:srgbClr val="FF0000"/>
                </a:solidFill>
              </a:rPr>
              <a:t>Watch out</a:t>
            </a:r>
            <a:r>
              <a:rPr lang="en-US" sz="2800" smtClean="0">
                <a:solidFill>
                  <a:srgbClr val="7F7F7F"/>
                </a:solidFill>
              </a:rPr>
              <a:t>: The 3 above might not be the same for the same category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Users - Buyers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9800" y="1600200"/>
            <a:ext cx="6477000" cy="4525963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Those people who actually buy and use the product/service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Information coming from market data and analysis (scan, loyalty cards, researches)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The ones who use the product are not always the same than the one who buy it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Can be quantified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Communication target</a:t>
            </a:r>
          </a:p>
        </p:txBody>
      </p:sp>
      <p:sp>
        <p:nvSpPr>
          <p:cNvPr id="74755" name="Content Placeholder 2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200" smtClean="0">
                <a:solidFill>
                  <a:srgbClr val="7F7F7F"/>
                </a:solidFill>
              </a:rPr>
              <a:t>Those people which we want to communicate to</a:t>
            </a:r>
          </a:p>
          <a:p>
            <a:pPr>
              <a:lnSpc>
                <a:spcPct val="80000"/>
              </a:lnSpc>
            </a:pPr>
            <a:endParaRPr lang="en-US" sz="2200" smtClean="0">
              <a:solidFill>
                <a:srgbClr val="7F7F7F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200" smtClean="0">
                <a:solidFill>
                  <a:srgbClr val="7F7F7F"/>
                </a:solidFill>
              </a:rPr>
              <a:t>They</a:t>
            </a:r>
            <a:r>
              <a:rPr lang="en-US" altLang="en-US" sz="2200" smtClean="0">
                <a:solidFill>
                  <a:srgbClr val="7F7F7F"/>
                </a:solidFill>
              </a:rPr>
              <a:t>’</a:t>
            </a:r>
            <a:r>
              <a:rPr lang="en-US" sz="2200" smtClean="0">
                <a:solidFill>
                  <a:srgbClr val="7F7F7F"/>
                </a:solidFill>
              </a:rPr>
              <a:t>re not always the same than those who use the product </a:t>
            </a:r>
          </a:p>
          <a:p>
            <a:pPr lvl="1">
              <a:lnSpc>
                <a:spcPct val="80000"/>
              </a:lnSpc>
            </a:pPr>
            <a:r>
              <a:rPr lang="en-US" sz="2000" smtClean="0">
                <a:solidFill>
                  <a:srgbClr val="7F7F7F"/>
                </a:solidFill>
              </a:rPr>
              <a:t>Influencers - Bull</a:t>
            </a:r>
            <a:r>
              <a:rPr lang="en-US" altLang="en-US" sz="2000" smtClean="0">
                <a:solidFill>
                  <a:srgbClr val="7F7F7F"/>
                </a:solidFill>
              </a:rPr>
              <a:t>’</a:t>
            </a:r>
            <a:r>
              <a:rPr lang="en-US" sz="2000" smtClean="0">
                <a:solidFill>
                  <a:srgbClr val="7F7F7F"/>
                </a:solidFill>
              </a:rPr>
              <a:t>s eye target: a very narrowly defined group of people who are the key influencers or motivators for the decision of the mass </a:t>
            </a:r>
          </a:p>
          <a:p>
            <a:pPr lvl="1">
              <a:lnSpc>
                <a:spcPct val="80000"/>
              </a:lnSpc>
            </a:pPr>
            <a:r>
              <a:rPr lang="en-US" sz="2000" smtClean="0">
                <a:solidFill>
                  <a:srgbClr val="7F7F7F"/>
                </a:solidFill>
              </a:rPr>
              <a:t>Aspirational</a:t>
            </a:r>
          </a:p>
          <a:p>
            <a:pPr lvl="1">
              <a:lnSpc>
                <a:spcPct val="80000"/>
              </a:lnSpc>
            </a:pPr>
            <a:r>
              <a:rPr lang="en-US" sz="2000" smtClean="0">
                <a:solidFill>
                  <a:srgbClr val="7F7F7F"/>
                </a:solidFill>
              </a:rPr>
              <a:t>Rejuvenating / refreshing activities</a:t>
            </a:r>
          </a:p>
          <a:p>
            <a:pPr>
              <a:lnSpc>
                <a:spcPct val="80000"/>
              </a:lnSpc>
            </a:pPr>
            <a:endParaRPr lang="en-US" sz="2200" smtClean="0">
              <a:solidFill>
                <a:srgbClr val="7F7F7F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200" smtClean="0">
                <a:solidFill>
                  <a:srgbClr val="7F7F7F"/>
                </a:solidFill>
              </a:rPr>
              <a:t>Mainly used in the communication brief, they tend to be defined more in terms of psychographic values and attitudes more than figures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Media target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600200"/>
            <a:ext cx="6324600" cy="4525963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The group of people that use a specific media that a brand want to target</a:t>
            </a:r>
          </a:p>
          <a:p>
            <a:pPr lvl="1">
              <a:defRPr/>
            </a:pPr>
            <a:r>
              <a:rPr lang="en-US" dirty="0" smtClean="0">
                <a:ea typeface="ＭＳ Ｐゴシック" pitchFamily="34" charset="-128"/>
              </a:rPr>
              <a:t>men 18-24 at futsal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Media agencies provide data and detailed description of who use a specific media, how much and when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It becomes relevant to decide what channels are more relevant to reach a specific group of people with a specific message</a:t>
            </a:r>
            <a:endParaRPr lang="en-US" dirty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So, where to start?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102402" name="Rectangle 3"/>
          <p:cNvSpPr>
            <a:spLocks noGrp="1" noChangeArrowheads="1"/>
          </p:cNvSpPr>
          <p:nvPr>
            <p:ph idx="1"/>
          </p:nvPr>
        </p:nvSpPr>
        <p:spPr>
          <a:xfrm>
            <a:off x="2438400" y="1600200"/>
            <a:ext cx="6248400" cy="4525963"/>
          </a:xfrm>
        </p:spPr>
        <p:txBody>
          <a:bodyPr>
            <a:normAutofit fontScale="85000" lnSpcReduction="20000"/>
          </a:bodyPr>
          <a:lstStyle/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Start </a:t>
            </a:r>
            <a:r>
              <a:rPr lang="en-US" sz="2800" dirty="0">
                <a:ea typeface="ＭＳ Ｐゴシック" charset="0"/>
              </a:rPr>
              <a:t>from </a:t>
            </a:r>
            <a:r>
              <a:rPr lang="en-US" sz="2800" dirty="0" smtClean="0">
                <a:ea typeface="ＭＳ Ｐゴシック" charset="0"/>
              </a:rPr>
              <a:t>the key </a:t>
            </a:r>
            <a:r>
              <a:rPr lang="en-US" sz="2800" dirty="0">
                <a:ea typeface="ＭＳ Ｐゴシック" charset="0"/>
              </a:rPr>
              <a:t>users: who are them? </a:t>
            </a:r>
            <a:endParaRPr lang="en-US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en-US" sz="2800" dirty="0">
              <a:ea typeface="ＭＳ Ｐゴシック" charset="0"/>
            </a:endParaRP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Once </a:t>
            </a:r>
            <a:r>
              <a:rPr lang="en-US" sz="2800" dirty="0">
                <a:ea typeface="ＭＳ Ｐゴシック" charset="0"/>
              </a:rPr>
              <a:t>defined them, ask </a:t>
            </a:r>
            <a:r>
              <a:rPr lang="en-US" sz="2800" dirty="0" smtClean="0">
                <a:ea typeface="ＭＳ Ｐゴシック" charset="0"/>
              </a:rPr>
              <a:t>yourself: </a:t>
            </a:r>
          </a:p>
          <a:p>
            <a:pPr marL="914400" lvl="1" indent="-514350" eaLnBrk="1" hangingPunct="1">
              <a:lnSpc>
                <a:spcPct val="80000"/>
              </a:lnSpc>
              <a:defRPr/>
            </a:pPr>
            <a:r>
              <a:rPr lang="en-US" sz="2400" dirty="0" smtClean="0">
                <a:ea typeface="ＭＳ Ｐゴシック" charset="0"/>
              </a:rPr>
              <a:t>are </a:t>
            </a:r>
            <a:r>
              <a:rPr lang="en-US" sz="2400" dirty="0">
                <a:ea typeface="ＭＳ Ｐゴシック" charset="0"/>
              </a:rPr>
              <a:t>they the key people to focus our communication on</a:t>
            </a:r>
            <a:r>
              <a:rPr lang="en-US" sz="2400" dirty="0" smtClean="0">
                <a:ea typeface="ＭＳ Ｐゴシック" charset="0"/>
              </a:rPr>
              <a:t>?</a:t>
            </a:r>
          </a:p>
          <a:p>
            <a:pPr marL="914400" lvl="1" indent="-514350" eaLnBrk="1" hangingPunct="1">
              <a:lnSpc>
                <a:spcPct val="80000"/>
              </a:lnSpc>
              <a:defRPr/>
            </a:pPr>
            <a:r>
              <a:rPr lang="en-US" sz="2400" dirty="0" smtClean="0">
                <a:ea typeface="ＭＳ Ｐゴシック" charset="0"/>
              </a:rPr>
              <a:t>Are </a:t>
            </a:r>
            <a:r>
              <a:rPr lang="en-US" sz="2400" dirty="0">
                <a:ea typeface="ＭＳ Ｐゴシック" charset="0"/>
              </a:rPr>
              <a:t>they the main source of business?  </a:t>
            </a:r>
            <a:r>
              <a:rPr lang="en-GB" sz="2400" dirty="0">
                <a:ea typeface="ＭＳ Ｐゴシック" charset="0"/>
              </a:rPr>
              <a:t>Who else could you get? Who would you most like to get? </a:t>
            </a: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en-GB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O</a:t>
            </a:r>
            <a:r>
              <a:rPr lang="en-GB" sz="2800" dirty="0" err="1" smtClean="0">
                <a:ea typeface="ＭＳ Ｐゴシック" charset="0"/>
              </a:rPr>
              <a:t>nce</a:t>
            </a:r>
            <a:r>
              <a:rPr lang="en-GB" sz="2800" dirty="0" smtClean="0">
                <a:ea typeface="ＭＳ Ｐゴシック" charset="0"/>
              </a:rPr>
              <a:t> defined the target group you want to talk to, describe them in an inspiring way for t</a:t>
            </a:r>
            <a:r>
              <a:rPr lang="en-US" sz="2800" dirty="0" smtClean="0">
                <a:ea typeface="ＭＳ Ｐゴシック" charset="0"/>
              </a:rPr>
              <a:t>he</a:t>
            </a:r>
            <a:r>
              <a:rPr lang="en-GB" sz="2800" dirty="0" smtClean="0">
                <a:ea typeface="ＭＳ Ｐゴシック" charset="0"/>
              </a:rPr>
              <a:t> agency to develop communication to influence them</a:t>
            </a: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en-GB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GB" sz="2800" dirty="0" smtClean="0">
                <a:ea typeface="ＭＳ Ｐゴシック" charset="0"/>
              </a:rPr>
              <a:t>Media </a:t>
            </a:r>
            <a:r>
              <a:rPr lang="en-GB" sz="2800" dirty="0">
                <a:ea typeface="ＭＳ Ｐゴシック" charset="0"/>
              </a:rPr>
              <a:t>target gets relevant at the end of the process when you want to define what media to </a:t>
            </a:r>
            <a:r>
              <a:rPr lang="en-GB" sz="2800" dirty="0" smtClean="0">
                <a:ea typeface="ＭＳ Ｐゴシック" charset="0"/>
              </a:rPr>
              <a:t>buy</a:t>
            </a:r>
            <a:endParaRPr lang="en-GB" sz="2800" dirty="0">
              <a:ea typeface="ＭＳ Ｐゴシック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0" y="274638"/>
            <a:ext cx="4495800" cy="1143000"/>
          </a:xfrm>
        </p:spPr>
        <p:txBody>
          <a:bodyPr/>
          <a:lstStyle/>
          <a:p>
            <a:pPr eaLnBrk="1" hangingPunct="1"/>
            <a:r>
              <a:rPr lang="en-US" smtClean="0"/>
              <a:t>Remember…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114800" y="1676400"/>
            <a:ext cx="4800600" cy="4876800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000" smtClean="0">
                <a:solidFill>
                  <a:srgbClr val="FF0000"/>
                </a:solidFill>
              </a:rPr>
              <a:t>How could you describe them in a meaningful way?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Demographics are important but not enough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What</a:t>
            </a:r>
            <a:r>
              <a:rPr lang="en-US" altLang="en-US" sz="1800" smtClean="0"/>
              <a:t>’</a:t>
            </a:r>
            <a:r>
              <a:rPr lang="en-US" sz="1800" smtClean="0"/>
              <a:t>s their behavior: current users, non users, rejectors, loyal, light or heavy users?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No marketing jargons, we</a:t>
            </a:r>
            <a:r>
              <a:rPr lang="en-US" altLang="en-US" sz="1800" smtClean="0"/>
              <a:t>’</a:t>
            </a:r>
            <a:r>
              <a:rPr lang="en-US" sz="1800" smtClean="0"/>
              <a:t>re talking about people…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endParaRPr lang="en-US" sz="1800" smtClean="0"/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000" smtClean="0">
                <a:solidFill>
                  <a:srgbClr val="FF0000"/>
                </a:solidFill>
              </a:rPr>
              <a:t>What insight do we know about them?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What does explain their behavior?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Remember insight answer the question, why do they behave this way?</a:t>
            </a:r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endParaRPr lang="en-US" sz="2000" smtClean="0"/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000" smtClean="0">
                <a:solidFill>
                  <a:srgbClr val="FF0000"/>
                </a:solidFill>
              </a:rPr>
              <a:t>Focus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The more precise is the target the biggest the chances of success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You can</a:t>
            </a:r>
            <a:r>
              <a:rPr lang="en-US" altLang="en-US" sz="1800" smtClean="0"/>
              <a:t>’</a:t>
            </a:r>
            <a:r>
              <a:rPr lang="en-US" sz="1800" smtClean="0"/>
              <a:t>t please everyone all the time but you must please your key target</a:t>
            </a:r>
          </a:p>
          <a:p>
            <a:pPr lvl="1" eaLnBrk="1" hangingPunct="1">
              <a:lnSpc>
                <a:spcPct val="70000"/>
              </a:lnSpc>
              <a:buFontTx/>
              <a:buNone/>
              <a:defRPr/>
            </a:pPr>
            <a:endParaRPr lang="th-TH" sz="1800" smtClean="0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0600" y="0"/>
            <a:ext cx="49291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Some useful exercises</a:t>
            </a:r>
          </a:p>
        </p:txBody>
      </p:sp>
      <p:sp>
        <p:nvSpPr>
          <p:cNvPr id="911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500" smtClean="0">
                <a:solidFill>
                  <a:srgbClr val="FF0000"/>
                </a:solidFill>
              </a:rPr>
              <a:t>What is our Target </a:t>
            </a:r>
            <a:r>
              <a:rPr lang="en-US" altLang="en-US" sz="2500" smtClean="0">
                <a:solidFill>
                  <a:srgbClr val="FF0000"/>
                </a:solidFill>
              </a:rPr>
              <a:t>‘</a:t>
            </a:r>
            <a:r>
              <a:rPr lang="en-US" sz="2500" smtClean="0">
                <a:solidFill>
                  <a:srgbClr val="FF0000"/>
                </a:solidFill>
              </a:rPr>
              <a:t>For</a:t>
            </a:r>
            <a:r>
              <a:rPr lang="en-US" altLang="en-US" sz="2500" smtClean="0">
                <a:solidFill>
                  <a:srgbClr val="FF0000"/>
                </a:solidFill>
              </a:rPr>
              <a:t>’</a:t>
            </a:r>
            <a:r>
              <a:rPr lang="en-US" sz="2500" smtClean="0">
                <a:solidFill>
                  <a:srgbClr val="FF0000"/>
                </a:solidFill>
              </a:rPr>
              <a:t> and </a:t>
            </a:r>
            <a:r>
              <a:rPr lang="en-US" altLang="en-US" sz="2500" smtClean="0">
                <a:solidFill>
                  <a:srgbClr val="FF0000"/>
                </a:solidFill>
              </a:rPr>
              <a:t>‘</a:t>
            </a:r>
            <a:r>
              <a:rPr lang="en-US" sz="2500" smtClean="0">
                <a:solidFill>
                  <a:srgbClr val="FF0000"/>
                </a:solidFill>
              </a:rPr>
              <a:t>Against</a:t>
            </a:r>
            <a:r>
              <a:rPr lang="en-US" altLang="en-US" sz="2500" smtClean="0">
                <a:solidFill>
                  <a:srgbClr val="FF0000"/>
                </a:solidFill>
              </a:rPr>
              <a:t>’</a:t>
            </a:r>
            <a:r>
              <a:rPr lang="en-US" sz="2500" smtClean="0">
                <a:solidFill>
                  <a:srgbClr val="FF0000"/>
                </a:solidFill>
              </a:rPr>
              <a:t>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Draw up a list what our core target consumers are </a:t>
            </a:r>
            <a:r>
              <a:rPr lang="en-US" altLang="en-US" sz="2200" smtClean="0"/>
              <a:t>‘</a:t>
            </a:r>
            <a:r>
              <a:rPr lang="en-US" sz="2200" smtClean="0"/>
              <a:t>For</a:t>
            </a:r>
            <a:r>
              <a:rPr lang="en-US" altLang="en-US" sz="2200" smtClean="0"/>
              <a:t>’</a:t>
            </a:r>
            <a:r>
              <a:rPr lang="en-US" sz="2200" smtClean="0"/>
              <a:t> and </a:t>
            </a:r>
            <a:r>
              <a:rPr lang="en-US" altLang="en-US" sz="2200" smtClean="0"/>
              <a:t>‘</a:t>
            </a:r>
            <a:r>
              <a:rPr lang="en-US" sz="2200" smtClean="0"/>
              <a:t>Against</a:t>
            </a:r>
            <a:r>
              <a:rPr lang="en-US" altLang="en-US" sz="2200" smtClean="0"/>
              <a:t>’</a:t>
            </a:r>
            <a:r>
              <a:rPr lang="en-US" sz="2200" smtClean="0"/>
              <a:t> so that we understand them in the wider context of their lives.</a:t>
            </a:r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endParaRPr lang="en-US" sz="250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500" smtClean="0">
                <a:solidFill>
                  <a:srgbClr val="FF0000"/>
                </a:solidFill>
              </a:rPr>
              <a:t>24-hour clock </a:t>
            </a:r>
            <a:r>
              <a:rPr lang="en-US" sz="2500" smtClean="0"/>
              <a:t>– a day in the life to understand them holistically, tracking: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Time of day?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Doing what?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Where?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Brand messages exposed?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Impact?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Receptiveness to message?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Rockwell" pitchFamily="18" charset="0"/>
              </a:rPr>
              <a:t>Some example</a:t>
            </a:r>
            <a:endParaRPr lang="th-TH" smtClean="0">
              <a:latin typeface="Arial" charset="0"/>
              <a:cs typeface="Angsana New" pitchFamily="18" charset="-34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2560638"/>
            <a:ext cx="4038600" cy="40687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rgbClr val="5800B0"/>
                </a:solidFill>
              </a:rPr>
              <a:t>Successful business men who spend about 1/8</a:t>
            </a:r>
            <a:r>
              <a:rPr lang="en-US" sz="2000" baseline="30000" smtClean="0">
                <a:solidFill>
                  <a:srgbClr val="5800B0"/>
                </a:solidFill>
              </a:rPr>
              <a:t>th</a:t>
            </a:r>
            <a:r>
              <a:rPr lang="en-US" sz="2000" smtClean="0">
                <a:solidFill>
                  <a:srgbClr val="5800B0"/>
                </a:solidFill>
              </a:rPr>
              <a:t> of their waking life in their car</a:t>
            </a:r>
          </a:p>
          <a:p>
            <a:pPr eaLnBrk="1" hangingPunct="1">
              <a:lnSpc>
                <a:spcPct val="90000"/>
              </a:lnSpc>
            </a:pPr>
            <a:endParaRPr lang="en-US" sz="2000" smtClean="0">
              <a:solidFill>
                <a:srgbClr val="5800B0"/>
              </a:solidFill>
            </a:endParaRPr>
          </a:p>
          <a:p>
            <a:pPr eaLnBrk="1" hangingPunct="1"/>
            <a:r>
              <a:rPr lang="en-US" sz="2000" smtClean="0">
                <a:solidFill>
                  <a:srgbClr val="5800B0"/>
                </a:solidFill>
              </a:rPr>
              <a:t>14-25 </a:t>
            </a:r>
            <a:r>
              <a:rPr lang="th-TH" sz="2000" smtClean="0">
                <a:solidFill>
                  <a:srgbClr val="5800B0"/>
                </a:solidFill>
                <a:cs typeface="Cordia New" pitchFamily="34" charset="-34"/>
              </a:rPr>
              <a:t>year-old men, fairly cool but still limited in</a:t>
            </a:r>
            <a:r>
              <a:rPr lang="en-US" sz="2000" smtClean="0">
                <a:solidFill>
                  <a:srgbClr val="5800B0"/>
                </a:solidFill>
              </a:rPr>
              <a:t> </a:t>
            </a:r>
            <a:r>
              <a:rPr lang="th-TH" sz="2000" smtClean="0">
                <a:solidFill>
                  <a:srgbClr val="5800B0"/>
                </a:solidFill>
                <a:cs typeface="Cordia New" pitchFamily="34" charset="-34"/>
              </a:rPr>
              <a:t>experience of women. Chasing girls, getting chased by</a:t>
            </a:r>
            <a:r>
              <a:rPr lang="en-US" sz="2000" smtClean="0">
                <a:solidFill>
                  <a:srgbClr val="5800B0"/>
                </a:solidFill>
              </a:rPr>
              <a:t> </a:t>
            </a:r>
            <a:r>
              <a:rPr lang="th-TH" sz="2000" smtClean="0">
                <a:solidFill>
                  <a:srgbClr val="5800B0"/>
                </a:solidFill>
                <a:cs typeface="Cordia New" pitchFamily="34" charset="-34"/>
              </a:rPr>
              <a:t>girls, getting girls is a way of defining themselves as</a:t>
            </a:r>
            <a:r>
              <a:rPr lang="en-US" sz="2000" smtClean="0">
                <a:solidFill>
                  <a:srgbClr val="5800B0"/>
                </a:solidFill>
              </a:rPr>
              <a:t> </a:t>
            </a:r>
            <a:r>
              <a:rPr lang="th-TH" sz="2000" smtClean="0">
                <a:solidFill>
                  <a:srgbClr val="5800B0"/>
                </a:solidFill>
                <a:cs typeface="Cordia New" pitchFamily="34" charset="-34"/>
              </a:rPr>
              <a:t>individuals and men. Peer group approval is critical</a:t>
            </a:r>
          </a:p>
        </p:txBody>
      </p:sp>
      <p:sp>
        <p:nvSpPr>
          <p:cNvPr id="7987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2560638"/>
            <a:ext cx="4038600" cy="4068762"/>
          </a:xfrm>
        </p:spPr>
        <p:txBody>
          <a:bodyPr/>
          <a:lstStyle/>
          <a:p>
            <a:pPr eaLnBrk="1" hangingPunct="1"/>
            <a:r>
              <a:rPr lang="en-US" sz="1600" i="1" smtClean="0">
                <a:solidFill>
                  <a:srgbClr val="FF0000"/>
                </a:solidFill>
              </a:rPr>
              <a:t>14-65 years old who like drinking beer (too broad, who are them? when do they drink? Why do they drink?)</a:t>
            </a:r>
          </a:p>
          <a:p>
            <a:pPr eaLnBrk="1" hangingPunct="1"/>
            <a:endParaRPr lang="en-US" sz="1600" i="1" smtClean="0">
              <a:solidFill>
                <a:srgbClr val="FF0000"/>
              </a:solidFill>
            </a:endParaRPr>
          </a:p>
          <a:p>
            <a:pPr eaLnBrk="1" hangingPunct="1"/>
            <a:r>
              <a:rPr lang="en-US" sz="1600" i="1" smtClean="0">
                <a:solidFill>
                  <a:srgbClr val="FF0000"/>
                </a:solidFill>
              </a:rPr>
              <a:t>Shoppers who have the member card and shoppers who don</a:t>
            </a:r>
            <a:r>
              <a:rPr lang="en-US" altLang="en-US" sz="1600" i="1" smtClean="0">
                <a:solidFill>
                  <a:srgbClr val="FF0000"/>
                </a:solidFill>
              </a:rPr>
              <a:t>’</a:t>
            </a:r>
            <a:r>
              <a:rPr lang="en-US" sz="1600" i="1" smtClean="0">
                <a:solidFill>
                  <a:srgbClr val="FF0000"/>
                </a:solidFill>
              </a:rPr>
              <a:t>t (need to choose, we can</a:t>
            </a:r>
            <a:r>
              <a:rPr lang="en-US" altLang="en-US" sz="1600" i="1" smtClean="0">
                <a:solidFill>
                  <a:srgbClr val="FF0000"/>
                </a:solidFill>
              </a:rPr>
              <a:t>’</a:t>
            </a:r>
            <a:r>
              <a:rPr lang="en-US" sz="1600" i="1" smtClean="0">
                <a:solidFill>
                  <a:srgbClr val="FF0000"/>
                </a:solidFill>
              </a:rPr>
              <a:t>t talk to both with the same message) </a:t>
            </a:r>
          </a:p>
        </p:txBody>
      </p:sp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1088" y="1125538"/>
            <a:ext cx="11509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2638" y="1196975"/>
            <a:ext cx="1150937" cy="112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441325"/>
            <a:ext cx="5113338" cy="29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7680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" y="3652838"/>
            <a:ext cx="4537075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7680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4030663"/>
            <a:ext cx="3779837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5428</TotalTime>
  <Words>2070</Words>
  <Application>Microsoft Office PowerPoint</Application>
  <PresentationFormat>On-screen Show (4:3)</PresentationFormat>
  <Paragraphs>327</Paragraphs>
  <Slides>48</Slides>
  <Notes>5</Notes>
  <HiddenSlides>0</HiddenSlides>
  <MMClips>1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48</vt:i4>
      </vt:variant>
    </vt:vector>
  </HeadingPairs>
  <TitlesOfParts>
    <vt:vector size="51" baseType="lpstr">
      <vt:lpstr>128</vt:lpstr>
      <vt:lpstr>1_128</vt:lpstr>
      <vt:lpstr>2_128</vt:lpstr>
      <vt:lpstr>PowerPoint Presentation</vt:lpstr>
      <vt:lpstr>INTEGRATED BRAND COMMUNICATION</vt:lpstr>
      <vt:lpstr>Last session recap</vt:lpstr>
      <vt:lpstr>Into the details of the standard brief</vt:lpstr>
      <vt:lpstr>Today we will focus on:</vt:lpstr>
      <vt:lpstr>The insight</vt:lpstr>
      <vt:lpstr>PowerPoint Presentation</vt:lpstr>
      <vt:lpstr>Insight</vt:lpstr>
      <vt:lpstr>An abused word…</vt:lpstr>
      <vt:lpstr>Our focus</vt:lpstr>
      <vt:lpstr>Communication Development process</vt:lpstr>
      <vt:lpstr>Clarity on terms</vt:lpstr>
      <vt:lpstr>PowerPoint Presentation</vt:lpstr>
      <vt:lpstr>PowerPoint Presentation</vt:lpstr>
      <vt:lpstr>Insight</vt:lpstr>
      <vt:lpstr>Fact</vt:lpstr>
      <vt:lpstr>Insight</vt:lpstr>
      <vt:lpstr>A famous case</vt:lpstr>
      <vt:lpstr>Fact</vt:lpstr>
      <vt:lpstr>Insight</vt:lpstr>
      <vt:lpstr>PowerPoint Presentation</vt:lpstr>
      <vt:lpstr>Fact</vt:lpstr>
      <vt:lpstr>Insight</vt:lpstr>
      <vt:lpstr>Fact</vt:lpstr>
      <vt:lpstr>Insight</vt:lpstr>
      <vt:lpstr>Channel Insight</vt:lpstr>
      <vt:lpstr>Channel insight</vt:lpstr>
      <vt:lpstr>Shopper Insight</vt:lpstr>
      <vt:lpstr>Product Insight</vt:lpstr>
      <vt:lpstr>Facts are Cold!</vt:lpstr>
      <vt:lpstr>How do we know we have a good consumer insight?</vt:lpstr>
      <vt:lpstr>Some practical questions</vt:lpstr>
      <vt:lpstr>PowerPoint Presentation</vt:lpstr>
      <vt:lpstr>PowerPoint Presentation</vt:lpstr>
      <vt:lpstr>Target: the starting point of any promotional activity</vt:lpstr>
      <vt:lpstr>Why?</vt:lpstr>
      <vt:lpstr>The big picture</vt:lpstr>
      <vt:lpstr>How are they defined?</vt:lpstr>
      <vt:lpstr>Define the Key Target</vt:lpstr>
      <vt:lpstr>An abused term</vt:lpstr>
      <vt:lpstr>Users - Buyers</vt:lpstr>
      <vt:lpstr>Communication target</vt:lpstr>
      <vt:lpstr>Media target</vt:lpstr>
      <vt:lpstr>So, where to start?</vt:lpstr>
      <vt:lpstr>Remember…</vt:lpstr>
      <vt:lpstr>Some useful exercises</vt:lpstr>
      <vt:lpstr>Some example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LaFranca, Massimiliano (BKK-LAP)</cp:lastModifiedBy>
  <cp:revision>139</cp:revision>
  <cp:lastPrinted>2012-02-03T11:17:24Z</cp:lastPrinted>
  <dcterms:created xsi:type="dcterms:W3CDTF">2012-01-05T07:23:21Z</dcterms:created>
  <dcterms:modified xsi:type="dcterms:W3CDTF">2013-03-08T08:46:40Z</dcterms:modified>
</cp:coreProperties>
</file>