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1"/>
  </p:notesMasterIdLst>
  <p:sldIdLst>
    <p:sldId id="256" r:id="rId2"/>
    <p:sldId id="284" r:id="rId3"/>
    <p:sldId id="289" r:id="rId4"/>
    <p:sldId id="290" r:id="rId5"/>
    <p:sldId id="291" r:id="rId6"/>
    <p:sldId id="292" r:id="rId7"/>
    <p:sldId id="302" r:id="rId8"/>
    <p:sldId id="306" r:id="rId9"/>
    <p:sldId id="293" r:id="rId10"/>
    <p:sldId id="294" r:id="rId11"/>
    <p:sldId id="304" r:id="rId12"/>
    <p:sldId id="295" r:id="rId13"/>
    <p:sldId id="305" r:id="rId14"/>
    <p:sldId id="307" r:id="rId15"/>
    <p:sldId id="296" r:id="rId16"/>
    <p:sldId id="298" r:id="rId17"/>
    <p:sldId id="303" r:id="rId18"/>
    <p:sldId id="300" r:id="rId19"/>
    <p:sldId id="301"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BEE51-9C5A-4F5A-92F0-13F7C7B310FF}" type="datetimeFigureOut">
              <a:rPr lang="en-ID" smtClean="0"/>
              <a:t>02/04/2021</a:t>
            </a:fld>
            <a:endParaRPr lang="en-ID"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ED89CF-85AB-4350-8B80-96C48F5A6502}" type="slidenum">
              <a:rPr lang="en-ID" smtClean="0"/>
              <a:t>‹#›</a:t>
            </a:fld>
            <a:endParaRPr lang="en-ID" dirty="0"/>
          </a:p>
        </p:txBody>
      </p:sp>
    </p:spTree>
    <p:extLst>
      <p:ext uri="{BB962C8B-B14F-4D97-AF65-F5344CB8AC3E}">
        <p14:creationId xmlns:p14="http://schemas.microsoft.com/office/powerpoint/2010/main" val="3045938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0BD327-E168-418A-9116-0BE139057B8F}" type="datetime1">
              <a:rPr lang="en-US" smtClean="0"/>
              <a:t>4/2/2021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2C610-8DBB-4577-BF94-237BDCE18121}" type="datetime1">
              <a:rPr lang="en-US" smtClean="0"/>
              <a:t>4/2/2021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C0160-C842-4B6A-850B-93B3CCB14FE0}" type="datetime1">
              <a:rPr lang="en-US" smtClean="0"/>
              <a:t>4/2/2021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6FD7-F060-455B-9819-1949E292956C}" type="datetime1">
              <a:rPr lang="en-US" smtClean="0"/>
              <a:t>4/2/2021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FB61C9-20F1-4374-BFAC-9330983D9566}" type="datetime1">
              <a:rPr lang="en-US" smtClean="0"/>
              <a:t>4/2/2021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596AFE-B5DE-4F4A-80F3-350E65C38919}" type="datetime1">
              <a:rPr lang="en-US" smtClean="0"/>
              <a:t>4/2/2021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407DF1-1A7C-4EB4-81DE-FFC75F27FFEA}" type="datetime1">
              <a:rPr lang="en-US" smtClean="0"/>
              <a:t>4/2/2021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541E6A-C3F0-4F7A-BBF6-0954775FE70B}" type="datetime1">
              <a:rPr lang="en-US" smtClean="0"/>
              <a:t>4/2/2021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E38F2E7-1E98-4DBA-ADE6-E505769B3764}" type="datetime1">
              <a:rPr lang="en-US" smtClean="0"/>
              <a:t>4/2/2021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630E5-3800-4C9B-86B6-6CF677AC2742}" type="datetime1">
              <a:rPr lang="en-US" smtClean="0"/>
              <a:t>4/2/2021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E00FE-AB3F-4A2D-A6D4-C8F24FAD0207}" type="datetime1">
              <a:rPr lang="en-US" smtClean="0"/>
              <a:t>4/2/2021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316E527-E1C8-41FF-BFC7-51EB9BC15687}" type="datetime1">
              <a:rPr lang="en-US" smtClean="0"/>
              <a:t>4/2/2021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DCEA-5002-4AB5-B4EE-9C4BD38A5878}"/>
              </a:ext>
            </a:extLst>
          </p:cNvPr>
          <p:cNvSpPr>
            <a:spLocks noGrp="1"/>
          </p:cNvSpPr>
          <p:nvPr>
            <p:ph type="ctrTitle"/>
          </p:nvPr>
        </p:nvSpPr>
        <p:spPr/>
        <p:txBody>
          <a:bodyPr>
            <a:normAutofit/>
          </a:bodyPr>
          <a:lstStyle/>
          <a:p>
            <a:r>
              <a:rPr lang="en-US" sz="4800" dirty="0"/>
              <a:t>Economy of </a:t>
            </a:r>
            <a:r>
              <a:rPr lang="en-US" sz="4800" dirty="0" err="1"/>
              <a:t>myanmar</a:t>
            </a:r>
            <a:endParaRPr lang="en-ID" sz="4800" dirty="0"/>
          </a:p>
        </p:txBody>
      </p:sp>
      <p:sp>
        <p:nvSpPr>
          <p:cNvPr id="4" name="Subtitle 2">
            <a:extLst>
              <a:ext uri="{FF2B5EF4-FFF2-40B4-BE49-F238E27FC236}">
                <a16:creationId xmlns:a16="http://schemas.microsoft.com/office/drawing/2014/main" id="{2B677970-4FCC-4289-879E-C3CF588DBFA6}"/>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EE361 ECONOMIES of CLMV</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1850542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82FFF0-1117-4DAE-8B8C-E5A23ADB1673}"/>
              </a:ext>
            </a:extLst>
          </p:cNvPr>
          <p:cNvSpPr>
            <a:spLocks noGrp="1"/>
          </p:cNvSpPr>
          <p:nvPr>
            <p:ph type="sldNum" sz="quarter" idx="12"/>
          </p:nvPr>
        </p:nvSpPr>
        <p:spPr/>
        <p:txBody>
          <a:bodyPr/>
          <a:lstStyle/>
          <a:p>
            <a:fld id="{6D22F896-40B5-4ADD-8801-0D06FADFA095}" type="slidenum">
              <a:rPr lang="en-US" smtClean="0"/>
              <a:t>2</a:t>
            </a:fld>
            <a:endParaRPr lang="en-US" dirty="0"/>
          </a:p>
        </p:txBody>
      </p:sp>
      <p:pic>
        <p:nvPicPr>
          <p:cNvPr id="1026" name="Picture 2" descr="Cambodia Hosts 8th GMS Economic Corridors Forum">
            <a:extLst>
              <a:ext uri="{FF2B5EF4-FFF2-40B4-BE49-F238E27FC236}">
                <a16:creationId xmlns:a16="http://schemas.microsoft.com/office/drawing/2014/main" id="{741AECA7-DCF7-4169-99A7-38ACF11859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5477" y="-116237"/>
            <a:ext cx="6846523" cy="60985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0F6D52-AADF-4C1F-8592-A333F37F1DC4}"/>
              </a:ext>
            </a:extLst>
          </p:cNvPr>
          <p:cNvSpPr txBox="1"/>
          <p:nvPr/>
        </p:nvSpPr>
        <p:spPr>
          <a:xfrm>
            <a:off x="964050" y="1131375"/>
            <a:ext cx="4122549" cy="769441"/>
          </a:xfrm>
          <a:prstGeom prst="rect">
            <a:avLst/>
          </a:prstGeom>
          <a:noFill/>
        </p:spPr>
        <p:txBody>
          <a:bodyPr wrap="square" rtlCol="0">
            <a:spAutoFit/>
          </a:bodyPr>
          <a:lstStyle/>
          <a:p>
            <a:r>
              <a:rPr lang="en-US" sz="2200" dirty="0"/>
              <a:t>Myanmar within the Greater Mekong Subregion</a:t>
            </a:r>
          </a:p>
        </p:txBody>
      </p:sp>
      <p:graphicFrame>
        <p:nvGraphicFramePr>
          <p:cNvPr id="7" name="Table 7">
            <a:extLst>
              <a:ext uri="{FF2B5EF4-FFF2-40B4-BE49-F238E27FC236}">
                <a16:creationId xmlns:a16="http://schemas.microsoft.com/office/drawing/2014/main" id="{3CA775C4-66C4-49F1-8758-1F09B46CB8DE}"/>
              </a:ext>
            </a:extLst>
          </p:cNvPr>
          <p:cNvGraphicFramePr>
            <a:graphicFrameLocks noGrp="1"/>
          </p:cNvGraphicFramePr>
          <p:nvPr>
            <p:extLst>
              <p:ext uri="{D42A27DB-BD31-4B8C-83A1-F6EECF244321}">
                <p14:modId xmlns:p14="http://schemas.microsoft.com/office/powerpoint/2010/main" val="2232969566"/>
              </p:ext>
            </p:extLst>
          </p:nvPr>
        </p:nvGraphicFramePr>
        <p:xfrm>
          <a:off x="1083055" y="2034152"/>
          <a:ext cx="4262421" cy="3256280"/>
        </p:xfrm>
        <a:graphic>
          <a:graphicData uri="http://schemas.openxmlformats.org/drawingml/2006/table">
            <a:tbl>
              <a:tblPr firstRow="1" bandRow="1">
                <a:tableStyleId>{073A0DAA-6AF3-43AB-8588-CEC1D06C72B9}</a:tableStyleId>
              </a:tblPr>
              <a:tblGrid>
                <a:gridCol w="1722138">
                  <a:extLst>
                    <a:ext uri="{9D8B030D-6E8A-4147-A177-3AD203B41FA5}">
                      <a16:colId xmlns:a16="http://schemas.microsoft.com/office/drawing/2014/main" val="3239355817"/>
                    </a:ext>
                  </a:extLst>
                </a:gridCol>
                <a:gridCol w="1255363">
                  <a:extLst>
                    <a:ext uri="{9D8B030D-6E8A-4147-A177-3AD203B41FA5}">
                      <a16:colId xmlns:a16="http://schemas.microsoft.com/office/drawing/2014/main" val="2252743521"/>
                    </a:ext>
                  </a:extLst>
                </a:gridCol>
                <a:gridCol w="1284920">
                  <a:extLst>
                    <a:ext uri="{9D8B030D-6E8A-4147-A177-3AD203B41FA5}">
                      <a16:colId xmlns:a16="http://schemas.microsoft.com/office/drawing/2014/main" val="2673345415"/>
                    </a:ext>
                  </a:extLst>
                </a:gridCol>
              </a:tblGrid>
              <a:tr h="370840">
                <a:tc>
                  <a:txBody>
                    <a:bodyPr/>
                    <a:lstStyle/>
                    <a:p>
                      <a:endParaRPr lang="en-ID" dirty="0"/>
                    </a:p>
                  </a:txBody>
                  <a:tcPr/>
                </a:tc>
                <a:tc>
                  <a:txBody>
                    <a:bodyPr/>
                    <a:lstStyle/>
                    <a:p>
                      <a:r>
                        <a:rPr lang="en-US" dirty="0"/>
                        <a:t>2000</a:t>
                      </a:r>
                      <a:endParaRPr lang="en-ID" dirty="0"/>
                    </a:p>
                  </a:txBody>
                  <a:tcPr/>
                </a:tc>
                <a:tc>
                  <a:txBody>
                    <a:bodyPr/>
                    <a:lstStyle/>
                    <a:p>
                      <a:r>
                        <a:rPr lang="en-US" dirty="0"/>
                        <a:t>2018</a:t>
                      </a:r>
                      <a:endParaRPr lang="en-ID" dirty="0"/>
                    </a:p>
                  </a:txBody>
                  <a:tcPr/>
                </a:tc>
                <a:extLst>
                  <a:ext uri="{0D108BD9-81ED-4DB2-BD59-A6C34878D82A}">
                    <a16:rowId xmlns:a16="http://schemas.microsoft.com/office/drawing/2014/main" val="4068133049"/>
                  </a:ext>
                </a:extLst>
              </a:tr>
              <a:tr h="370840">
                <a:tc>
                  <a:txBody>
                    <a:bodyPr/>
                    <a:lstStyle/>
                    <a:p>
                      <a:r>
                        <a:rPr lang="en-US" sz="1600" dirty="0"/>
                        <a:t>Population</a:t>
                      </a:r>
                      <a:endParaRPr lang="en-ID" sz="1600" dirty="0"/>
                    </a:p>
                  </a:txBody>
                  <a:tcPr/>
                </a:tc>
                <a:tc>
                  <a:txBody>
                    <a:bodyPr/>
                    <a:lstStyle/>
                    <a:p>
                      <a:r>
                        <a:rPr lang="en-US" sz="1600" dirty="0"/>
                        <a:t>46.7 million</a:t>
                      </a:r>
                      <a:endParaRPr lang="en-ID" sz="1600" dirty="0"/>
                    </a:p>
                  </a:txBody>
                  <a:tcPr/>
                </a:tc>
                <a:tc>
                  <a:txBody>
                    <a:bodyPr/>
                    <a:lstStyle/>
                    <a:p>
                      <a:r>
                        <a:rPr lang="en-US" sz="1600" dirty="0"/>
                        <a:t>54.0 million</a:t>
                      </a:r>
                      <a:endParaRPr lang="en-ID" sz="1600" dirty="0"/>
                    </a:p>
                  </a:txBody>
                  <a:tcPr/>
                </a:tc>
                <a:extLst>
                  <a:ext uri="{0D108BD9-81ED-4DB2-BD59-A6C34878D82A}">
                    <a16:rowId xmlns:a16="http://schemas.microsoft.com/office/drawing/2014/main" val="765838505"/>
                  </a:ext>
                </a:extLst>
              </a:tr>
              <a:tr h="370840">
                <a:tc>
                  <a:txBody>
                    <a:bodyPr/>
                    <a:lstStyle/>
                    <a:p>
                      <a:r>
                        <a:rPr lang="en-US" sz="1600" dirty="0"/>
                        <a:t>GDP per capita</a:t>
                      </a:r>
                      <a:endParaRPr lang="en-ID" sz="1600" dirty="0"/>
                    </a:p>
                  </a:txBody>
                  <a:tcPr/>
                </a:tc>
                <a:tc>
                  <a:txBody>
                    <a:bodyPr/>
                    <a:lstStyle/>
                    <a:p>
                      <a:r>
                        <a:rPr lang="en-US" sz="1600" dirty="0"/>
                        <a:t>$190</a:t>
                      </a:r>
                      <a:endParaRPr lang="en-ID" sz="1600" dirty="0"/>
                    </a:p>
                  </a:txBody>
                  <a:tcPr/>
                </a:tc>
                <a:tc>
                  <a:txBody>
                    <a:bodyPr/>
                    <a:lstStyle/>
                    <a:p>
                      <a:r>
                        <a:rPr lang="en-US" sz="1600" dirty="0"/>
                        <a:t>$1,418</a:t>
                      </a:r>
                      <a:endParaRPr lang="en-ID" sz="1600" dirty="0"/>
                    </a:p>
                  </a:txBody>
                  <a:tcPr/>
                </a:tc>
                <a:extLst>
                  <a:ext uri="{0D108BD9-81ED-4DB2-BD59-A6C34878D82A}">
                    <a16:rowId xmlns:a16="http://schemas.microsoft.com/office/drawing/2014/main" val="2587510934"/>
                  </a:ext>
                </a:extLst>
              </a:tr>
              <a:tr h="370840">
                <a:tc>
                  <a:txBody>
                    <a:bodyPr/>
                    <a:lstStyle/>
                    <a:p>
                      <a:r>
                        <a:rPr lang="en-US" sz="1600" dirty="0"/>
                        <a:t>Life expectancy</a:t>
                      </a:r>
                      <a:endParaRPr lang="en-ID" sz="1600" dirty="0"/>
                    </a:p>
                  </a:txBody>
                  <a:tcPr/>
                </a:tc>
                <a:tc>
                  <a:txBody>
                    <a:bodyPr/>
                    <a:lstStyle/>
                    <a:p>
                      <a:r>
                        <a:rPr lang="en-US" sz="1600" dirty="0">
                          <a:solidFill>
                            <a:schemeClr val="tx1"/>
                          </a:solidFill>
                        </a:rPr>
                        <a:t>60</a:t>
                      </a:r>
                      <a:endParaRPr lang="en-ID" sz="1600" dirty="0">
                        <a:solidFill>
                          <a:schemeClr val="tx1"/>
                        </a:solidFill>
                      </a:endParaRPr>
                    </a:p>
                  </a:txBody>
                  <a:tcPr/>
                </a:tc>
                <a:tc>
                  <a:txBody>
                    <a:bodyPr/>
                    <a:lstStyle/>
                    <a:p>
                      <a:r>
                        <a:rPr lang="en-US" sz="1600" dirty="0">
                          <a:solidFill>
                            <a:schemeClr val="tx1"/>
                          </a:solidFill>
                        </a:rPr>
                        <a:t>66</a:t>
                      </a:r>
                      <a:endParaRPr lang="en-ID" sz="1600" dirty="0">
                        <a:solidFill>
                          <a:schemeClr val="tx1"/>
                        </a:solidFill>
                      </a:endParaRPr>
                    </a:p>
                  </a:txBody>
                  <a:tcPr/>
                </a:tc>
                <a:extLst>
                  <a:ext uri="{0D108BD9-81ED-4DB2-BD59-A6C34878D82A}">
                    <a16:rowId xmlns:a16="http://schemas.microsoft.com/office/drawing/2014/main" val="3521921602"/>
                  </a:ext>
                </a:extLst>
              </a:tr>
              <a:tr h="370840">
                <a:tc>
                  <a:txBody>
                    <a:bodyPr/>
                    <a:lstStyle/>
                    <a:p>
                      <a:r>
                        <a:rPr lang="en-US" sz="1600" dirty="0"/>
                        <a:t>Infant mortality (per 100,000 births)</a:t>
                      </a:r>
                      <a:endParaRPr lang="en-ID" sz="1600" dirty="0"/>
                    </a:p>
                  </a:txBody>
                  <a:tcPr/>
                </a:tc>
                <a:tc>
                  <a:txBody>
                    <a:bodyPr/>
                    <a:lstStyle/>
                    <a:p>
                      <a:r>
                        <a:rPr lang="en-US" sz="1600" dirty="0">
                          <a:solidFill>
                            <a:schemeClr val="tx1"/>
                          </a:solidFill>
                        </a:rPr>
                        <a:t>88.9</a:t>
                      </a:r>
                      <a:endParaRPr lang="en-ID" sz="1600" dirty="0">
                        <a:solidFill>
                          <a:schemeClr val="tx1"/>
                        </a:solidFill>
                      </a:endParaRPr>
                    </a:p>
                  </a:txBody>
                  <a:tcPr/>
                </a:tc>
                <a:tc>
                  <a:txBody>
                    <a:bodyPr/>
                    <a:lstStyle/>
                    <a:p>
                      <a:r>
                        <a:rPr lang="en-US" sz="1600" dirty="0">
                          <a:solidFill>
                            <a:schemeClr val="tx1"/>
                          </a:solidFill>
                        </a:rPr>
                        <a:t>42.2</a:t>
                      </a:r>
                      <a:endParaRPr lang="en-ID" sz="1600" dirty="0">
                        <a:solidFill>
                          <a:schemeClr val="tx1"/>
                        </a:solidFill>
                      </a:endParaRPr>
                    </a:p>
                  </a:txBody>
                  <a:tcPr/>
                </a:tc>
                <a:extLst>
                  <a:ext uri="{0D108BD9-81ED-4DB2-BD59-A6C34878D82A}">
                    <a16:rowId xmlns:a16="http://schemas.microsoft.com/office/drawing/2014/main" val="3218115660"/>
                  </a:ext>
                </a:extLst>
              </a:tr>
              <a:tr h="370840">
                <a:tc>
                  <a:txBody>
                    <a:bodyPr/>
                    <a:lstStyle/>
                    <a:p>
                      <a:r>
                        <a:rPr lang="en-US" sz="1600" dirty="0"/>
                        <a:t>Primary education</a:t>
                      </a:r>
                    </a:p>
                    <a:p>
                      <a:r>
                        <a:rPr lang="en-US" sz="1600" dirty="0"/>
                        <a:t>attainment</a:t>
                      </a:r>
                      <a:endParaRPr lang="en-ID" sz="1600" dirty="0"/>
                    </a:p>
                  </a:txBody>
                  <a:tcPr/>
                </a:tc>
                <a:tc>
                  <a:txBody>
                    <a:bodyPr/>
                    <a:lstStyle/>
                    <a:p>
                      <a:r>
                        <a:rPr lang="en-US" sz="1600" dirty="0">
                          <a:solidFill>
                            <a:schemeClr val="tx1"/>
                          </a:solidFill>
                        </a:rPr>
                        <a:t>85%</a:t>
                      </a:r>
                      <a:endParaRPr lang="en-ID" sz="1600" dirty="0">
                        <a:solidFill>
                          <a:schemeClr val="tx1"/>
                        </a:solidFill>
                      </a:endParaRPr>
                    </a:p>
                  </a:txBody>
                  <a:tcPr/>
                </a:tc>
                <a:tc>
                  <a:txBody>
                    <a:bodyPr/>
                    <a:lstStyle/>
                    <a:p>
                      <a:r>
                        <a:rPr lang="en-US" sz="1600" dirty="0">
                          <a:solidFill>
                            <a:schemeClr val="tx1"/>
                          </a:solidFill>
                        </a:rPr>
                        <a:t>99% </a:t>
                      </a:r>
                      <a:endParaRPr lang="en-ID" sz="1600" dirty="0">
                        <a:solidFill>
                          <a:schemeClr val="tx1"/>
                        </a:solidFill>
                      </a:endParaRPr>
                    </a:p>
                  </a:txBody>
                  <a:tcPr/>
                </a:tc>
                <a:extLst>
                  <a:ext uri="{0D108BD9-81ED-4DB2-BD59-A6C34878D82A}">
                    <a16:rowId xmlns:a16="http://schemas.microsoft.com/office/drawing/2014/main" val="19691288"/>
                  </a:ext>
                </a:extLst>
              </a:tr>
              <a:tr h="370840">
                <a:tc>
                  <a:txBody>
                    <a:bodyPr/>
                    <a:lstStyle/>
                    <a:p>
                      <a:r>
                        <a:rPr lang="en-US" sz="1600" dirty="0"/>
                        <a:t>Poverty rate</a:t>
                      </a:r>
                      <a:endParaRPr lang="en-ID" sz="1600" dirty="0"/>
                    </a:p>
                  </a:txBody>
                  <a:tcPr/>
                </a:tc>
                <a:tc>
                  <a:txBody>
                    <a:bodyPr/>
                    <a:lstStyle/>
                    <a:p>
                      <a:r>
                        <a:rPr lang="en-US" sz="1600" dirty="0"/>
                        <a:t>48.2%</a:t>
                      </a:r>
                      <a:endParaRPr lang="en-ID" sz="1600" dirty="0"/>
                    </a:p>
                  </a:txBody>
                  <a:tcPr/>
                </a:tc>
                <a:tc>
                  <a:txBody>
                    <a:bodyPr/>
                    <a:lstStyle/>
                    <a:p>
                      <a:r>
                        <a:rPr lang="en-US" sz="1600" dirty="0"/>
                        <a:t>24.8%</a:t>
                      </a:r>
                      <a:endParaRPr lang="en-ID" sz="1600" dirty="0"/>
                    </a:p>
                  </a:txBody>
                  <a:tcPr/>
                </a:tc>
                <a:extLst>
                  <a:ext uri="{0D108BD9-81ED-4DB2-BD59-A6C34878D82A}">
                    <a16:rowId xmlns:a16="http://schemas.microsoft.com/office/drawing/2014/main" val="964170851"/>
                  </a:ext>
                </a:extLst>
              </a:tr>
            </a:tbl>
          </a:graphicData>
        </a:graphic>
      </p:graphicFrame>
    </p:spTree>
    <p:extLst>
      <p:ext uri="{BB962C8B-B14F-4D97-AF65-F5344CB8AC3E}">
        <p14:creationId xmlns:p14="http://schemas.microsoft.com/office/powerpoint/2010/main" val="989036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6DFAA4D-4610-44AB-A6CE-D2BC3DE85073}"/>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5" name="Title 1">
            <a:extLst>
              <a:ext uri="{FF2B5EF4-FFF2-40B4-BE49-F238E27FC236}">
                <a16:creationId xmlns:a16="http://schemas.microsoft.com/office/drawing/2014/main" id="{2CFA6C33-AA59-4311-85F6-3F2DAE27E68E}"/>
              </a:ext>
            </a:extLst>
          </p:cNvPr>
          <p:cNvSpPr txBox="1">
            <a:spLocks/>
          </p:cNvSpPr>
          <p:nvPr/>
        </p:nvSpPr>
        <p:spPr>
          <a:xfrm>
            <a:off x="1451579" y="804519"/>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geography</a:t>
            </a:r>
            <a:endParaRPr lang="en-ID" dirty="0"/>
          </a:p>
        </p:txBody>
      </p:sp>
      <p:sp>
        <p:nvSpPr>
          <p:cNvPr id="6" name="TextBox 5">
            <a:extLst>
              <a:ext uri="{FF2B5EF4-FFF2-40B4-BE49-F238E27FC236}">
                <a16:creationId xmlns:a16="http://schemas.microsoft.com/office/drawing/2014/main" id="{1E128AD9-D40C-4497-8A97-BD7249F8225A}"/>
              </a:ext>
            </a:extLst>
          </p:cNvPr>
          <p:cNvSpPr txBox="1"/>
          <p:nvPr/>
        </p:nvSpPr>
        <p:spPr>
          <a:xfrm>
            <a:off x="1541518" y="1370420"/>
            <a:ext cx="5199399" cy="4616648"/>
          </a:xfrm>
          <a:prstGeom prst="rect">
            <a:avLst/>
          </a:prstGeom>
          <a:noFill/>
        </p:spPr>
        <p:txBody>
          <a:bodyPr wrap="square" rtlCol="0">
            <a:spAutoFit/>
          </a:bodyPr>
          <a:lstStyle/>
          <a:p>
            <a:pPr>
              <a:spcAft>
                <a:spcPts val="1200"/>
              </a:spcAft>
            </a:pPr>
            <a:r>
              <a:rPr lang="en-US" sz="2200" dirty="0"/>
              <a:t>Land area: 677,000 square km</a:t>
            </a:r>
          </a:p>
          <a:p>
            <a:pPr>
              <a:spcAft>
                <a:spcPts val="1200"/>
              </a:spcAft>
            </a:pPr>
            <a:r>
              <a:rPr lang="en-US" sz="2200" dirty="0"/>
              <a:t>Myanmar is the largest country in mainland Southeast Asia, and is strategically links GMS with South Asia, bordering with Bangladesh, PR China, India, the Lao PDR, and Thailand</a:t>
            </a:r>
          </a:p>
          <a:p>
            <a:pPr>
              <a:spcAft>
                <a:spcPts val="1200"/>
              </a:spcAft>
            </a:pPr>
            <a:r>
              <a:rPr lang="en-US" sz="2200" dirty="0"/>
              <a:t>The central, fertile lowlands running the central part of Myanmar where most of the key cities are located. The western and eastern regions are mountainous and relatively isolated</a:t>
            </a:r>
          </a:p>
          <a:p>
            <a:pPr>
              <a:spcAft>
                <a:spcPts val="1200"/>
              </a:spcAft>
            </a:pPr>
            <a:r>
              <a:rPr lang="en-US" sz="2200" dirty="0"/>
              <a:t>Only  of the land area is arable, mostly in the central part of Myanmar</a:t>
            </a:r>
            <a:endParaRPr lang="en-ID" dirty="0"/>
          </a:p>
        </p:txBody>
      </p:sp>
      <p:sp>
        <p:nvSpPr>
          <p:cNvPr id="9" name="Oval 8">
            <a:extLst>
              <a:ext uri="{FF2B5EF4-FFF2-40B4-BE49-F238E27FC236}">
                <a16:creationId xmlns:a16="http://schemas.microsoft.com/office/drawing/2014/main" id="{0813914F-145D-4669-A30C-2D1EFBAD30DC}"/>
              </a:ext>
            </a:extLst>
          </p:cNvPr>
          <p:cNvSpPr/>
          <p:nvPr/>
        </p:nvSpPr>
        <p:spPr>
          <a:xfrm>
            <a:off x="8664020" y="2697764"/>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3" name="Picture 2" descr="Topographic Map Myanmar Shaded Relief Elevation Stock Illustration 295488197">
            <a:extLst>
              <a:ext uri="{FF2B5EF4-FFF2-40B4-BE49-F238E27FC236}">
                <a16:creationId xmlns:a16="http://schemas.microsoft.com/office/drawing/2014/main" id="{127508F9-4855-4B2A-8C85-D2F8B06C89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208"/>
          <a:stretch/>
        </p:blipFill>
        <p:spPr bwMode="auto">
          <a:xfrm>
            <a:off x="7081880" y="1"/>
            <a:ext cx="5003249"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D9D9479B-7E55-4470-8CC4-D11C4DF31465}"/>
              </a:ext>
            </a:extLst>
          </p:cNvPr>
          <p:cNvSpPr/>
          <p:nvPr/>
        </p:nvSpPr>
        <p:spPr>
          <a:xfrm>
            <a:off x="9296786" y="4212518"/>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Oval 6">
            <a:extLst>
              <a:ext uri="{FF2B5EF4-FFF2-40B4-BE49-F238E27FC236}">
                <a16:creationId xmlns:a16="http://schemas.microsoft.com/office/drawing/2014/main" id="{D3CD0ABD-0E97-4794-84D3-697465021436}"/>
              </a:ext>
            </a:extLst>
          </p:cNvPr>
          <p:cNvSpPr/>
          <p:nvPr/>
        </p:nvSpPr>
        <p:spPr>
          <a:xfrm>
            <a:off x="9266224" y="3362315"/>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8" name="Oval 7">
            <a:extLst>
              <a:ext uri="{FF2B5EF4-FFF2-40B4-BE49-F238E27FC236}">
                <a16:creationId xmlns:a16="http://schemas.microsoft.com/office/drawing/2014/main" id="{6016CDB7-E084-402A-8831-2F3E7759B3B1}"/>
              </a:ext>
            </a:extLst>
          </p:cNvPr>
          <p:cNvSpPr/>
          <p:nvPr/>
        </p:nvSpPr>
        <p:spPr>
          <a:xfrm>
            <a:off x="9176843" y="2494367"/>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Oval 9">
            <a:extLst>
              <a:ext uri="{FF2B5EF4-FFF2-40B4-BE49-F238E27FC236}">
                <a16:creationId xmlns:a16="http://schemas.microsoft.com/office/drawing/2014/main" id="{E133059A-340B-409C-B74B-0AC3CF2AA11F}"/>
              </a:ext>
            </a:extLst>
          </p:cNvPr>
          <p:cNvSpPr/>
          <p:nvPr/>
        </p:nvSpPr>
        <p:spPr>
          <a:xfrm>
            <a:off x="9924467" y="4390140"/>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2" name="Oval 11">
            <a:extLst>
              <a:ext uri="{FF2B5EF4-FFF2-40B4-BE49-F238E27FC236}">
                <a16:creationId xmlns:a16="http://schemas.microsoft.com/office/drawing/2014/main" id="{B19F16FC-E885-43BA-ABCA-94FB35FC1252}"/>
              </a:ext>
            </a:extLst>
          </p:cNvPr>
          <p:cNvSpPr/>
          <p:nvPr/>
        </p:nvSpPr>
        <p:spPr>
          <a:xfrm>
            <a:off x="9561848" y="2872857"/>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 name="TextBox 3">
            <a:extLst>
              <a:ext uri="{FF2B5EF4-FFF2-40B4-BE49-F238E27FC236}">
                <a16:creationId xmlns:a16="http://schemas.microsoft.com/office/drawing/2014/main" id="{ADE2D990-016B-4E53-98B4-1C3EFE6480FD}"/>
              </a:ext>
            </a:extLst>
          </p:cNvPr>
          <p:cNvSpPr txBox="1"/>
          <p:nvPr/>
        </p:nvSpPr>
        <p:spPr>
          <a:xfrm>
            <a:off x="9132090" y="4516983"/>
            <a:ext cx="935736" cy="338554"/>
          </a:xfrm>
          <a:prstGeom prst="rect">
            <a:avLst/>
          </a:prstGeom>
          <a:noFill/>
        </p:spPr>
        <p:txBody>
          <a:bodyPr wrap="square" rtlCol="0">
            <a:spAutoFit/>
          </a:bodyPr>
          <a:lstStyle/>
          <a:p>
            <a:r>
              <a:rPr lang="en-US" sz="1600" dirty="0"/>
              <a:t>Yangon</a:t>
            </a:r>
            <a:endParaRPr lang="en-ID" sz="1600" dirty="0"/>
          </a:p>
        </p:txBody>
      </p:sp>
      <p:sp>
        <p:nvSpPr>
          <p:cNvPr id="13" name="TextBox 12">
            <a:extLst>
              <a:ext uri="{FF2B5EF4-FFF2-40B4-BE49-F238E27FC236}">
                <a16:creationId xmlns:a16="http://schemas.microsoft.com/office/drawing/2014/main" id="{5D31A8F7-F5EF-4719-8A7A-A2FA2A68DA73}"/>
              </a:ext>
            </a:extLst>
          </p:cNvPr>
          <p:cNvSpPr txBox="1"/>
          <p:nvPr/>
        </p:nvSpPr>
        <p:spPr>
          <a:xfrm>
            <a:off x="9693669" y="4696152"/>
            <a:ext cx="1333896" cy="338554"/>
          </a:xfrm>
          <a:prstGeom prst="rect">
            <a:avLst/>
          </a:prstGeom>
          <a:noFill/>
        </p:spPr>
        <p:txBody>
          <a:bodyPr wrap="square" rtlCol="0">
            <a:spAutoFit/>
          </a:bodyPr>
          <a:lstStyle/>
          <a:p>
            <a:r>
              <a:rPr lang="en-US" sz="1600" dirty="0" err="1"/>
              <a:t>Mawlamyine</a:t>
            </a:r>
            <a:endParaRPr lang="en-US" sz="1600" dirty="0"/>
          </a:p>
        </p:txBody>
      </p:sp>
      <p:sp>
        <p:nvSpPr>
          <p:cNvPr id="14" name="TextBox 13">
            <a:extLst>
              <a:ext uri="{FF2B5EF4-FFF2-40B4-BE49-F238E27FC236}">
                <a16:creationId xmlns:a16="http://schemas.microsoft.com/office/drawing/2014/main" id="{7AED7E99-D82E-47B1-AF41-7626143FF26C}"/>
              </a:ext>
            </a:extLst>
          </p:cNvPr>
          <p:cNvSpPr txBox="1"/>
          <p:nvPr/>
        </p:nvSpPr>
        <p:spPr>
          <a:xfrm>
            <a:off x="9545914" y="3325975"/>
            <a:ext cx="1333895" cy="338554"/>
          </a:xfrm>
          <a:prstGeom prst="rect">
            <a:avLst/>
          </a:prstGeom>
          <a:noFill/>
        </p:spPr>
        <p:txBody>
          <a:bodyPr wrap="square" rtlCol="0">
            <a:spAutoFit/>
          </a:bodyPr>
          <a:lstStyle/>
          <a:p>
            <a:r>
              <a:rPr lang="en-US" sz="1600" dirty="0"/>
              <a:t>Nay </a:t>
            </a:r>
            <a:r>
              <a:rPr lang="en-US" sz="1600" dirty="0" err="1"/>
              <a:t>Pyi</a:t>
            </a:r>
            <a:r>
              <a:rPr lang="en-US" sz="1600" dirty="0"/>
              <a:t> Taw</a:t>
            </a:r>
            <a:endParaRPr lang="en-ID" sz="1600" dirty="0"/>
          </a:p>
        </p:txBody>
      </p:sp>
      <p:sp>
        <p:nvSpPr>
          <p:cNvPr id="15" name="TextBox 14">
            <a:extLst>
              <a:ext uri="{FF2B5EF4-FFF2-40B4-BE49-F238E27FC236}">
                <a16:creationId xmlns:a16="http://schemas.microsoft.com/office/drawing/2014/main" id="{9DCA909B-AC1C-4CB5-8F3F-4DBCAD980CFD}"/>
              </a:ext>
            </a:extLst>
          </p:cNvPr>
          <p:cNvSpPr txBox="1"/>
          <p:nvPr/>
        </p:nvSpPr>
        <p:spPr>
          <a:xfrm>
            <a:off x="9848566" y="2881826"/>
            <a:ext cx="935736" cy="338554"/>
          </a:xfrm>
          <a:prstGeom prst="rect">
            <a:avLst/>
          </a:prstGeom>
          <a:noFill/>
        </p:spPr>
        <p:txBody>
          <a:bodyPr wrap="square" rtlCol="0">
            <a:spAutoFit/>
          </a:bodyPr>
          <a:lstStyle/>
          <a:p>
            <a:r>
              <a:rPr lang="en-US" sz="1600" dirty="0"/>
              <a:t>Taunggyi</a:t>
            </a:r>
            <a:endParaRPr lang="en-ID" sz="1600" dirty="0"/>
          </a:p>
        </p:txBody>
      </p:sp>
      <p:sp>
        <p:nvSpPr>
          <p:cNvPr id="16" name="TextBox 15">
            <a:extLst>
              <a:ext uri="{FF2B5EF4-FFF2-40B4-BE49-F238E27FC236}">
                <a16:creationId xmlns:a16="http://schemas.microsoft.com/office/drawing/2014/main" id="{5D3FF357-BC0A-4441-BA05-78DB829031D5}"/>
              </a:ext>
            </a:extLst>
          </p:cNvPr>
          <p:cNvSpPr txBox="1"/>
          <p:nvPr/>
        </p:nvSpPr>
        <p:spPr>
          <a:xfrm>
            <a:off x="8901292" y="2095907"/>
            <a:ext cx="935736" cy="338554"/>
          </a:xfrm>
          <a:prstGeom prst="rect">
            <a:avLst/>
          </a:prstGeom>
          <a:noFill/>
        </p:spPr>
        <p:txBody>
          <a:bodyPr wrap="square" rtlCol="0">
            <a:spAutoFit/>
          </a:bodyPr>
          <a:lstStyle/>
          <a:p>
            <a:r>
              <a:rPr lang="en-US" sz="1600" dirty="0"/>
              <a:t>Mandalay</a:t>
            </a:r>
            <a:endParaRPr lang="en-ID" sz="1600" dirty="0"/>
          </a:p>
        </p:txBody>
      </p:sp>
    </p:spTree>
    <p:extLst>
      <p:ext uri="{BB962C8B-B14F-4D97-AF65-F5344CB8AC3E}">
        <p14:creationId xmlns:p14="http://schemas.microsoft.com/office/powerpoint/2010/main" val="3155946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7ADA342-8485-4BDB-B073-73496A4A606F}"/>
              </a:ext>
            </a:extLst>
          </p:cNvPr>
          <p:cNvSpPr>
            <a:spLocks noGrp="1"/>
          </p:cNvSpPr>
          <p:nvPr>
            <p:ph type="sldNum" sz="quarter" idx="12"/>
          </p:nvPr>
        </p:nvSpPr>
        <p:spPr/>
        <p:txBody>
          <a:bodyPr/>
          <a:lstStyle/>
          <a:p>
            <a:fld id="{6D22F896-40B5-4ADD-8801-0D06FADFA095}" type="slidenum">
              <a:rPr lang="en-US" smtClean="0"/>
              <a:t>4</a:t>
            </a:fld>
            <a:endParaRPr lang="en-US" dirty="0"/>
          </a:p>
        </p:txBody>
      </p:sp>
      <p:pic>
        <p:nvPicPr>
          <p:cNvPr id="4" name="Picture 3">
            <a:extLst>
              <a:ext uri="{FF2B5EF4-FFF2-40B4-BE49-F238E27FC236}">
                <a16:creationId xmlns:a16="http://schemas.microsoft.com/office/drawing/2014/main" id="{AC19E139-78A5-4857-8DE7-B22FA5664E61}"/>
              </a:ext>
            </a:extLst>
          </p:cNvPr>
          <p:cNvPicPr>
            <a:picLocks noChangeAspect="1"/>
          </p:cNvPicPr>
          <p:nvPr/>
        </p:nvPicPr>
        <p:blipFill rotWithShape="1">
          <a:blip r:embed="rId2"/>
          <a:srcRect l="74301" t="22260" r="4407" b="1469"/>
          <a:stretch/>
        </p:blipFill>
        <p:spPr>
          <a:xfrm>
            <a:off x="8779790" y="0"/>
            <a:ext cx="3412210" cy="6875350"/>
          </a:xfrm>
          <a:prstGeom prst="rect">
            <a:avLst/>
          </a:prstGeom>
        </p:spPr>
      </p:pic>
      <p:sp>
        <p:nvSpPr>
          <p:cNvPr id="7" name="Title 1">
            <a:extLst>
              <a:ext uri="{FF2B5EF4-FFF2-40B4-BE49-F238E27FC236}">
                <a16:creationId xmlns:a16="http://schemas.microsoft.com/office/drawing/2014/main" id="{DD59B36D-06FE-4410-B717-FFADF54B948C}"/>
              </a:ext>
            </a:extLst>
          </p:cNvPr>
          <p:cNvSpPr txBox="1">
            <a:spLocks/>
          </p:cNvSpPr>
          <p:nvPr/>
        </p:nvSpPr>
        <p:spPr>
          <a:xfrm>
            <a:off x="1451579" y="804519"/>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ethnicity</a:t>
            </a:r>
            <a:endParaRPr lang="en-ID" dirty="0"/>
          </a:p>
        </p:txBody>
      </p:sp>
      <p:sp>
        <p:nvSpPr>
          <p:cNvPr id="8" name="TextBox 7">
            <a:extLst>
              <a:ext uri="{FF2B5EF4-FFF2-40B4-BE49-F238E27FC236}">
                <a16:creationId xmlns:a16="http://schemas.microsoft.com/office/drawing/2014/main" id="{C79FAEC4-BC10-489B-897C-8E0CF1C86B92}"/>
              </a:ext>
            </a:extLst>
          </p:cNvPr>
          <p:cNvSpPr txBox="1"/>
          <p:nvPr/>
        </p:nvSpPr>
        <p:spPr>
          <a:xfrm>
            <a:off x="1451579" y="1432894"/>
            <a:ext cx="6102456" cy="3447098"/>
          </a:xfrm>
          <a:prstGeom prst="rect">
            <a:avLst/>
          </a:prstGeom>
          <a:noFill/>
        </p:spPr>
        <p:txBody>
          <a:bodyPr wrap="square">
            <a:spAutoFit/>
          </a:bodyPr>
          <a:lstStyle/>
          <a:p>
            <a:pPr>
              <a:spcAft>
                <a:spcPts val="1200"/>
              </a:spcAft>
            </a:pPr>
            <a:r>
              <a:rPr lang="en-US" sz="2200" b="0" i="0" dirty="0">
                <a:solidFill>
                  <a:srgbClr val="202124"/>
                </a:solidFill>
                <a:effectLst/>
              </a:rPr>
              <a:t>The main ethnic group in Myanmar are the </a:t>
            </a:r>
            <a:r>
              <a:rPr lang="en-US" sz="2200" b="0" i="0" dirty="0" err="1">
                <a:solidFill>
                  <a:srgbClr val="202124"/>
                </a:solidFill>
                <a:effectLst/>
              </a:rPr>
              <a:t>Bamars</a:t>
            </a:r>
            <a:r>
              <a:rPr lang="en-US" sz="2200" dirty="0">
                <a:solidFill>
                  <a:srgbClr val="202124"/>
                </a:solidFill>
              </a:rPr>
              <a:t>, living in the flat, central lowlands along the </a:t>
            </a:r>
            <a:r>
              <a:rPr lang="en-US" sz="2200" dirty="0" err="1">
                <a:solidFill>
                  <a:srgbClr val="202124"/>
                </a:solidFill>
              </a:rPr>
              <a:t>Irrawady</a:t>
            </a:r>
            <a:r>
              <a:rPr lang="en-US" sz="2200" dirty="0">
                <a:solidFill>
                  <a:srgbClr val="202124"/>
                </a:solidFill>
              </a:rPr>
              <a:t> watershed.  </a:t>
            </a:r>
            <a:endParaRPr lang="en-US" sz="2200" b="0" i="0" dirty="0">
              <a:solidFill>
                <a:srgbClr val="202124"/>
              </a:solidFill>
              <a:effectLst/>
            </a:endParaRPr>
          </a:p>
          <a:p>
            <a:pPr>
              <a:spcAft>
                <a:spcPts val="1200"/>
              </a:spcAft>
            </a:pPr>
            <a:r>
              <a:rPr lang="en-US" sz="2200" b="0" i="0" dirty="0">
                <a:solidFill>
                  <a:srgbClr val="202124"/>
                </a:solidFill>
                <a:effectLst/>
              </a:rPr>
              <a:t>Other ethnic groups are the living in the seven ethnic minority states of Burma are the </a:t>
            </a:r>
            <a:r>
              <a:rPr lang="en-US" sz="2200" i="0" dirty="0">
                <a:solidFill>
                  <a:srgbClr val="202124"/>
                </a:solidFill>
                <a:effectLst/>
              </a:rPr>
              <a:t>Karen, Shan, Mon, Chin, Kachin, Rakhine and </a:t>
            </a:r>
            <a:r>
              <a:rPr lang="en-US" sz="2200" i="0" dirty="0" err="1">
                <a:solidFill>
                  <a:srgbClr val="202124"/>
                </a:solidFill>
                <a:effectLst/>
              </a:rPr>
              <a:t>Karenni</a:t>
            </a:r>
            <a:r>
              <a:rPr lang="en-US" sz="2200" i="0" dirty="0">
                <a:solidFill>
                  <a:srgbClr val="202124"/>
                </a:solidFill>
                <a:effectLst/>
              </a:rPr>
              <a:t>, which live </a:t>
            </a:r>
            <a:r>
              <a:rPr lang="en-US" sz="2200" dirty="0">
                <a:solidFill>
                  <a:srgbClr val="202124"/>
                </a:solidFill>
              </a:rPr>
              <a:t>in the mountainous areas of Myanmar</a:t>
            </a:r>
          </a:p>
          <a:p>
            <a:pPr>
              <a:spcAft>
                <a:spcPts val="1200"/>
              </a:spcAft>
            </a:pPr>
            <a:r>
              <a:rPr lang="en-US" sz="2200" dirty="0">
                <a:solidFill>
                  <a:srgbClr val="202124"/>
                </a:solidFill>
              </a:rPr>
              <a:t>The locations of various ethnic groups correspond more or less with Myanmar’s general topography</a:t>
            </a:r>
            <a:endParaRPr lang="en-ID" sz="2200" dirty="0"/>
          </a:p>
        </p:txBody>
      </p:sp>
    </p:spTree>
    <p:extLst>
      <p:ext uri="{BB962C8B-B14F-4D97-AF65-F5344CB8AC3E}">
        <p14:creationId xmlns:p14="http://schemas.microsoft.com/office/powerpoint/2010/main" val="913310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41ABEC-CB5D-4B8C-9EB8-16CE9C246CB9}"/>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3" name="Title 1">
            <a:extLst>
              <a:ext uri="{FF2B5EF4-FFF2-40B4-BE49-F238E27FC236}">
                <a16:creationId xmlns:a16="http://schemas.microsoft.com/office/drawing/2014/main" id="{18047D64-D8C4-4C92-8F36-AFBD77C5BB82}"/>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Economic Milestones</a:t>
            </a:r>
            <a:endParaRPr lang="en-ID" dirty="0"/>
          </a:p>
        </p:txBody>
      </p:sp>
      <p:sp>
        <p:nvSpPr>
          <p:cNvPr id="5" name="TextBox 4">
            <a:extLst>
              <a:ext uri="{FF2B5EF4-FFF2-40B4-BE49-F238E27FC236}">
                <a16:creationId xmlns:a16="http://schemas.microsoft.com/office/drawing/2014/main" id="{72491FB8-7EBA-4779-BE36-23E40B025D54}"/>
              </a:ext>
            </a:extLst>
          </p:cNvPr>
          <p:cNvSpPr txBox="1"/>
          <p:nvPr/>
        </p:nvSpPr>
        <p:spPr>
          <a:xfrm>
            <a:off x="1439406" y="1397675"/>
            <a:ext cx="4496445" cy="4801314"/>
          </a:xfrm>
          <a:prstGeom prst="rect">
            <a:avLst/>
          </a:prstGeom>
          <a:noFill/>
        </p:spPr>
        <p:txBody>
          <a:bodyPr wrap="square">
            <a:spAutoFit/>
          </a:bodyPr>
          <a:lstStyle/>
          <a:p>
            <a:pPr>
              <a:spcAft>
                <a:spcPts val="1200"/>
              </a:spcAft>
            </a:pPr>
            <a:r>
              <a:rPr lang="en-US" sz="2200" b="0" i="0" dirty="0">
                <a:solidFill>
                  <a:srgbClr val="333333"/>
                </a:solidFill>
                <a:effectLst/>
              </a:rPr>
              <a:t>Myanmar is a nation in transition, seeking to break with past authoritarian rule, economic mismanagement, and multiple conflicts that persist today, driven by social exclusion and predatory natural resource extraction</a:t>
            </a:r>
          </a:p>
          <a:p>
            <a:pPr>
              <a:spcAft>
                <a:spcPts val="1200"/>
              </a:spcAft>
            </a:pPr>
            <a:r>
              <a:rPr lang="en-US" sz="2200" b="0" i="0" dirty="0">
                <a:solidFill>
                  <a:srgbClr val="333333"/>
                </a:solidFill>
                <a:effectLst/>
              </a:rPr>
              <a:t>The country’s opening, in 2011, and the first democratic elections, in 2015, marked critical turning points for Myanmar</a:t>
            </a:r>
          </a:p>
          <a:p>
            <a:pPr>
              <a:spcAft>
                <a:spcPts val="1200"/>
              </a:spcAft>
            </a:pPr>
            <a:r>
              <a:rPr lang="en-US" sz="2200" b="0" i="0" dirty="0">
                <a:solidFill>
                  <a:srgbClr val="333333"/>
                </a:solidFill>
                <a:effectLst/>
              </a:rPr>
              <a:t>Poverty almost halved, falling from 45% to 25% between 2000 and 2018</a:t>
            </a:r>
            <a:endParaRPr lang="en-ID" sz="2200" dirty="0"/>
          </a:p>
        </p:txBody>
      </p:sp>
      <p:pic>
        <p:nvPicPr>
          <p:cNvPr id="7" name="Picture 6">
            <a:extLst>
              <a:ext uri="{FF2B5EF4-FFF2-40B4-BE49-F238E27FC236}">
                <a16:creationId xmlns:a16="http://schemas.microsoft.com/office/drawing/2014/main" id="{5BC5755A-D7A7-45D2-8EDE-627FDDA36559}"/>
              </a:ext>
            </a:extLst>
          </p:cNvPr>
          <p:cNvPicPr>
            <a:picLocks noChangeAspect="1"/>
          </p:cNvPicPr>
          <p:nvPr/>
        </p:nvPicPr>
        <p:blipFill rotWithShape="1">
          <a:blip r:embed="rId2"/>
          <a:srcRect l="20275" t="20380" r="44026" b="31074"/>
          <a:stretch/>
        </p:blipFill>
        <p:spPr>
          <a:xfrm>
            <a:off x="6256150" y="1596823"/>
            <a:ext cx="5935849" cy="4540505"/>
          </a:xfrm>
          <a:prstGeom prst="rect">
            <a:avLst/>
          </a:prstGeom>
        </p:spPr>
      </p:pic>
    </p:spTree>
    <p:extLst>
      <p:ext uri="{BB962C8B-B14F-4D97-AF65-F5344CB8AC3E}">
        <p14:creationId xmlns:p14="http://schemas.microsoft.com/office/powerpoint/2010/main" val="2069704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F066483-4C9B-41CB-802E-415D10DCBDE3}"/>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4" name="TextBox 3">
            <a:extLst>
              <a:ext uri="{FF2B5EF4-FFF2-40B4-BE49-F238E27FC236}">
                <a16:creationId xmlns:a16="http://schemas.microsoft.com/office/drawing/2014/main" id="{DD9B340C-650E-43FE-9767-7C84AB6665AB}"/>
              </a:ext>
            </a:extLst>
          </p:cNvPr>
          <p:cNvSpPr txBox="1"/>
          <p:nvPr/>
        </p:nvSpPr>
        <p:spPr>
          <a:xfrm>
            <a:off x="1381911" y="1394870"/>
            <a:ext cx="5166124" cy="4801314"/>
          </a:xfrm>
          <a:prstGeom prst="rect">
            <a:avLst/>
          </a:prstGeom>
          <a:noFill/>
        </p:spPr>
        <p:txBody>
          <a:bodyPr wrap="square">
            <a:spAutoFit/>
          </a:bodyPr>
          <a:lstStyle/>
          <a:p>
            <a:pPr>
              <a:spcAft>
                <a:spcPts val="1200"/>
              </a:spcAft>
            </a:pPr>
            <a:r>
              <a:rPr lang="en-US" sz="2200" dirty="0">
                <a:solidFill>
                  <a:srgbClr val="333333"/>
                </a:solidFill>
              </a:rPr>
              <a:t>Adjustment of </a:t>
            </a:r>
            <a:r>
              <a:rPr lang="en-US" sz="2200" b="0" i="0" dirty="0">
                <a:solidFill>
                  <a:srgbClr val="333333"/>
                </a:solidFill>
                <a:effectLst/>
              </a:rPr>
              <a:t>exchange rates, liberalization of product and factor markets, integration into regional markets, and modernization of financial institutions resulted in rapid economic growth (above 7% per year)</a:t>
            </a:r>
          </a:p>
          <a:p>
            <a:pPr>
              <a:spcAft>
                <a:spcPts val="1200"/>
              </a:spcAft>
            </a:pPr>
            <a:r>
              <a:rPr lang="en-US" sz="2200" b="0" i="0" dirty="0">
                <a:solidFill>
                  <a:srgbClr val="333333"/>
                </a:solidFill>
                <a:effectLst/>
              </a:rPr>
              <a:t>Reform momentum slowed after 2016 as the new civilian government struggled to realize </a:t>
            </a:r>
            <a:r>
              <a:rPr lang="en-US" sz="2200" dirty="0">
                <a:solidFill>
                  <a:srgbClr val="333333"/>
                </a:solidFill>
              </a:rPr>
              <a:t>its </a:t>
            </a:r>
            <a:r>
              <a:rPr lang="en-US" sz="2200" b="0" i="0" dirty="0">
                <a:solidFill>
                  <a:srgbClr val="333333"/>
                </a:solidFill>
                <a:effectLst/>
              </a:rPr>
              <a:t>economic vision, policies and programs  </a:t>
            </a:r>
          </a:p>
          <a:p>
            <a:pPr>
              <a:spcAft>
                <a:spcPts val="1200"/>
              </a:spcAft>
            </a:pPr>
            <a:r>
              <a:rPr lang="en-US" sz="2200" b="0" i="0" dirty="0">
                <a:solidFill>
                  <a:srgbClr val="333333"/>
                </a:solidFill>
                <a:effectLst/>
              </a:rPr>
              <a:t>Government adopted an ambitious Myanmar Sustainable Development Plan, economic reform agenda, and </a:t>
            </a:r>
            <a:r>
              <a:rPr lang="en-US" sz="2200" dirty="0">
                <a:solidFill>
                  <a:srgbClr val="333333"/>
                </a:solidFill>
              </a:rPr>
              <a:t>new </a:t>
            </a:r>
            <a:r>
              <a:rPr lang="en-US" sz="2200" b="0" i="0" dirty="0">
                <a:solidFill>
                  <a:srgbClr val="333333"/>
                </a:solidFill>
                <a:effectLst/>
              </a:rPr>
              <a:t>reforms to sustain the economic transition</a:t>
            </a:r>
          </a:p>
        </p:txBody>
      </p:sp>
      <p:sp>
        <p:nvSpPr>
          <p:cNvPr id="5" name="Title 1">
            <a:extLst>
              <a:ext uri="{FF2B5EF4-FFF2-40B4-BE49-F238E27FC236}">
                <a16:creationId xmlns:a16="http://schemas.microsoft.com/office/drawing/2014/main" id="{CED53F08-8002-42E8-B86D-E9C445A00B12}"/>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Economic Milestones</a:t>
            </a:r>
            <a:endParaRPr lang="en-ID" dirty="0"/>
          </a:p>
        </p:txBody>
      </p:sp>
      <p:pic>
        <p:nvPicPr>
          <p:cNvPr id="1026" name="Picture 2" descr="Myanmar | History, Map, Flag, Population, Capital, Language, &amp; Facts |  Britannica">
            <a:extLst>
              <a:ext uri="{FF2B5EF4-FFF2-40B4-BE49-F238E27FC236}">
                <a16:creationId xmlns:a16="http://schemas.microsoft.com/office/drawing/2014/main" id="{45D03424-354B-4261-8C55-C821035754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8035" y="1565350"/>
            <a:ext cx="5635419" cy="4630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146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4255C9B-7B4C-4469-94E8-190BB4CBFC72}"/>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4" name="TextBox 3">
            <a:extLst>
              <a:ext uri="{FF2B5EF4-FFF2-40B4-BE49-F238E27FC236}">
                <a16:creationId xmlns:a16="http://schemas.microsoft.com/office/drawing/2014/main" id="{0F6C9088-738C-4868-914D-D029EB387681}"/>
              </a:ext>
            </a:extLst>
          </p:cNvPr>
          <p:cNvSpPr txBox="1"/>
          <p:nvPr/>
        </p:nvSpPr>
        <p:spPr>
          <a:xfrm>
            <a:off x="1485900" y="1323590"/>
            <a:ext cx="5457341" cy="4801314"/>
          </a:xfrm>
          <a:prstGeom prst="rect">
            <a:avLst/>
          </a:prstGeom>
          <a:noFill/>
        </p:spPr>
        <p:txBody>
          <a:bodyPr wrap="square">
            <a:spAutoFit/>
          </a:bodyPr>
          <a:lstStyle/>
          <a:p>
            <a:pPr>
              <a:spcAft>
                <a:spcPts val="1200"/>
              </a:spcAft>
            </a:pPr>
            <a:r>
              <a:rPr lang="en-US" sz="2200" dirty="0"/>
              <a:t>The economy is narrowly based, with growth driven by natural resource exports (mostly gas), construction, and tourism</a:t>
            </a:r>
          </a:p>
          <a:p>
            <a:pPr>
              <a:spcAft>
                <a:spcPts val="1200"/>
              </a:spcAft>
            </a:pPr>
            <a:r>
              <a:rPr lang="en-US" sz="2200" dirty="0"/>
              <a:t>Agriculture dominates the economy, accounting for about 29% of GDP, 52% of employment, and 20% of exports; manufacturing contributes 20% of GDP, with garments and wood products as the major exports </a:t>
            </a:r>
          </a:p>
          <a:p>
            <a:pPr>
              <a:spcAft>
                <a:spcPts val="1200"/>
              </a:spcAft>
            </a:pPr>
            <a:r>
              <a:rPr lang="en-US" sz="2200" dirty="0"/>
              <a:t>Reflecting the its economic transformation and reform efforts, GDP growth has increased from 5.6% in 2011 to an average of over 8.0% during FY2013–2015</a:t>
            </a:r>
            <a:endParaRPr lang="en-ID" sz="2200" dirty="0"/>
          </a:p>
        </p:txBody>
      </p:sp>
      <p:sp>
        <p:nvSpPr>
          <p:cNvPr id="5" name="Title 1">
            <a:extLst>
              <a:ext uri="{FF2B5EF4-FFF2-40B4-BE49-F238E27FC236}">
                <a16:creationId xmlns:a16="http://schemas.microsoft.com/office/drawing/2014/main" id="{173621A4-B353-4E0C-AFF5-7A3827D90BEE}"/>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The Myanmar Economy</a:t>
            </a:r>
            <a:endParaRPr lang="en-ID" dirty="0"/>
          </a:p>
        </p:txBody>
      </p:sp>
      <p:pic>
        <p:nvPicPr>
          <p:cNvPr id="2050" name="Picture 2" descr="Myanmar earns about US$3.5 B from natural gas export | Eleven Media Group  Co., Ltd">
            <a:extLst>
              <a:ext uri="{FF2B5EF4-FFF2-40B4-BE49-F238E27FC236}">
                <a16:creationId xmlns:a16="http://schemas.microsoft.com/office/drawing/2014/main" id="{3EC5E702-81AB-4409-ADD2-16ACDA9AE6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3417"/>
          <a:stretch/>
        </p:blipFill>
        <p:spPr bwMode="auto">
          <a:xfrm>
            <a:off x="6842049" y="1496635"/>
            <a:ext cx="5349951" cy="4628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1783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20FB24C-BCDF-47A7-AE41-5FCF3F280A52}"/>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4" name="TextBox 3">
            <a:extLst>
              <a:ext uri="{FF2B5EF4-FFF2-40B4-BE49-F238E27FC236}">
                <a16:creationId xmlns:a16="http://schemas.microsoft.com/office/drawing/2014/main" id="{9861B6E0-E017-4730-922E-7FAD090F6934}"/>
              </a:ext>
            </a:extLst>
          </p:cNvPr>
          <p:cNvSpPr txBox="1"/>
          <p:nvPr/>
        </p:nvSpPr>
        <p:spPr>
          <a:xfrm>
            <a:off x="1462653" y="1323590"/>
            <a:ext cx="4023747" cy="3970318"/>
          </a:xfrm>
          <a:prstGeom prst="rect">
            <a:avLst/>
          </a:prstGeom>
          <a:noFill/>
        </p:spPr>
        <p:txBody>
          <a:bodyPr wrap="square">
            <a:spAutoFit/>
          </a:bodyPr>
          <a:lstStyle/>
          <a:p>
            <a:pPr>
              <a:spcAft>
                <a:spcPts val="1200"/>
              </a:spcAft>
            </a:pPr>
            <a:r>
              <a:rPr lang="en-US" sz="2200" dirty="0"/>
              <a:t>Liberalization of the economy and opening up to foreign direct investment has prompted rapid growth of the industry sector, notably exports of natural gas</a:t>
            </a:r>
          </a:p>
          <a:p>
            <a:pPr>
              <a:spcAft>
                <a:spcPts val="1200"/>
              </a:spcAft>
            </a:pPr>
            <a:r>
              <a:rPr lang="en-US" sz="2200" dirty="0"/>
              <a:t>A parallel increase in employment generation in the industry sector is unlikely, as the mining and energy sectors are capital-intensive rather than labor-intensive</a:t>
            </a:r>
            <a:endParaRPr lang="en-ID" sz="2200" dirty="0"/>
          </a:p>
        </p:txBody>
      </p:sp>
      <p:sp>
        <p:nvSpPr>
          <p:cNvPr id="6" name="Title 1">
            <a:extLst>
              <a:ext uri="{FF2B5EF4-FFF2-40B4-BE49-F238E27FC236}">
                <a16:creationId xmlns:a16="http://schemas.microsoft.com/office/drawing/2014/main" id="{10D09970-44AF-441B-9ABE-25B9BC758D4F}"/>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The Myanmar Economy</a:t>
            </a:r>
            <a:endParaRPr lang="en-ID" dirty="0"/>
          </a:p>
        </p:txBody>
      </p:sp>
      <p:pic>
        <p:nvPicPr>
          <p:cNvPr id="2050" name="Picture 2" descr="FDI in Myanmar (Page 1) - Line.17QQ.com">
            <a:extLst>
              <a:ext uri="{FF2B5EF4-FFF2-40B4-BE49-F238E27FC236}">
                <a16:creationId xmlns:a16="http://schemas.microsoft.com/office/drawing/2014/main" id="{89F883AF-02F2-4BED-BA57-B4194F1CED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8287" y="1396945"/>
            <a:ext cx="6307965" cy="4724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920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1847631-88CC-497B-B6DC-CBD0E7FBC298}"/>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3" name="Title 1">
            <a:extLst>
              <a:ext uri="{FF2B5EF4-FFF2-40B4-BE49-F238E27FC236}">
                <a16:creationId xmlns:a16="http://schemas.microsoft.com/office/drawing/2014/main" id="{BD1E346B-65DA-4EA3-8391-0D1F5A11107A}"/>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Population and demographics</a:t>
            </a:r>
            <a:endParaRPr lang="en-ID" dirty="0"/>
          </a:p>
        </p:txBody>
      </p:sp>
      <p:sp>
        <p:nvSpPr>
          <p:cNvPr id="6" name="TextBox 5">
            <a:extLst>
              <a:ext uri="{FF2B5EF4-FFF2-40B4-BE49-F238E27FC236}">
                <a16:creationId xmlns:a16="http://schemas.microsoft.com/office/drawing/2014/main" id="{38514A80-7D11-4267-88D7-A68C36E7F5E5}"/>
              </a:ext>
            </a:extLst>
          </p:cNvPr>
          <p:cNvSpPr txBox="1"/>
          <p:nvPr/>
        </p:nvSpPr>
        <p:spPr>
          <a:xfrm>
            <a:off x="1381910" y="1380270"/>
            <a:ext cx="5685317" cy="4462760"/>
          </a:xfrm>
          <a:prstGeom prst="rect">
            <a:avLst/>
          </a:prstGeom>
          <a:noFill/>
        </p:spPr>
        <p:txBody>
          <a:bodyPr wrap="square">
            <a:spAutoFit/>
          </a:bodyPr>
          <a:lstStyle/>
          <a:p>
            <a:pPr>
              <a:spcAft>
                <a:spcPts val="1200"/>
              </a:spcAft>
            </a:pPr>
            <a:r>
              <a:rPr lang="en-US" sz="2200" dirty="0"/>
              <a:t>The Republic of the Union of Myanmar conducted its most recent census in 2014 following the last census in 1983; current population is 54.0 million </a:t>
            </a:r>
          </a:p>
          <a:p>
            <a:pPr>
              <a:spcAft>
                <a:spcPts val="1200"/>
              </a:spcAft>
            </a:pPr>
            <a:r>
              <a:rPr lang="en-US" sz="2200" dirty="0"/>
              <a:t>Myanmar is at shifting from stage 2 to stage 3 of the demographic transition whereby death rates are declining and fertility rates are gradually declining as well</a:t>
            </a:r>
          </a:p>
          <a:p>
            <a:pPr>
              <a:spcAft>
                <a:spcPts val="1200"/>
              </a:spcAft>
            </a:pPr>
            <a:r>
              <a:rPr lang="en-US" sz="2200" dirty="0"/>
              <a:t>Steady increase in population size up to 2017 has policy implications for all sectors of the economy particularly those of education, health, employment and housing</a:t>
            </a:r>
            <a:endParaRPr lang="en-ID" sz="2200" dirty="0"/>
          </a:p>
        </p:txBody>
      </p:sp>
      <p:pic>
        <p:nvPicPr>
          <p:cNvPr id="3074" name="Picture 2" descr="Population of Myanmar 2019 - PopulationPyramid.net">
            <a:extLst>
              <a:ext uri="{FF2B5EF4-FFF2-40B4-BE49-F238E27FC236}">
                <a16:creationId xmlns:a16="http://schemas.microsoft.com/office/drawing/2014/main" id="{AB8CE656-AF6B-4F05-BEAF-A005AEAC29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9649" y="1483914"/>
            <a:ext cx="4582351" cy="4630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053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D95136A-2F09-42F1-9AFF-82EAB69E50F5}"/>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3" name="Title 1">
            <a:extLst>
              <a:ext uri="{FF2B5EF4-FFF2-40B4-BE49-F238E27FC236}">
                <a16:creationId xmlns:a16="http://schemas.microsoft.com/office/drawing/2014/main" id="{C3E27666-A06E-48BB-909E-A499030D58C2}"/>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agriculture</a:t>
            </a:r>
            <a:endParaRPr lang="en-ID" dirty="0"/>
          </a:p>
        </p:txBody>
      </p:sp>
      <p:sp>
        <p:nvSpPr>
          <p:cNvPr id="5" name="TextBox 4">
            <a:extLst>
              <a:ext uri="{FF2B5EF4-FFF2-40B4-BE49-F238E27FC236}">
                <a16:creationId xmlns:a16="http://schemas.microsoft.com/office/drawing/2014/main" id="{D17096B0-2B0C-4037-BE08-AEB75E6FBBA2}"/>
              </a:ext>
            </a:extLst>
          </p:cNvPr>
          <p:cNvSpPr txBox="1"/>
          <p:nvPr/>
        </p:nvSpPr>
        <p:spPr>
          <a:xfrm>
            <a:off x="1381911" y="1403290"/>
            <a:ext cx="4714089" cy="4308872"/>
          </a:xfrm>
          <a:prstGeom prst="rect">
            <a:avLst/>
          </a:prstGeom>
          <a:noFill/>
        </p:spPr>
        <p:txBody>
          <a:bodyPr wrap="square">
            <a:spAutoFit/>
          </a:bodyPr>
          <a:lstStyle/>
          <a:p>
            <a:pPr>
              <a:spcAft>
                <a:spcPts val="1200"/>
              </a:spcAft>
            </a:pPr>
            <a:r>
              <a:rPr lang="en-US" sz="2200" dirty="0"/>
              <a:t>The agriculture sector accounts for 60%–70% of total employment and 38% of GDP, down from 57% in 2001. In contrast, the share of GDP accounted for by the industry sector more than doubled during this period, to 25%.</a:t>
            </a:r>
          </a:p>
          <a:p>
            <a:pPr>
              <a:spcAft>
                <a:spcPts val="1200"/>
              </a:spcAft>
            </a:pPr>
            <a:r>
              <a:rPr lang="en-US" sz="2200" dirty="0"/>
              <a:t>Almost 70% of the population reside in rural areas;  about half of the rural population is landless, with limited sources of income, while some 40% of rural households have landholdings of less than 2 hectares</a:t>
            </a:r>
          </a:p>
        </p:txBody>
      </p:sp>
      <p:pic>
        <p:nvPicPr>
          <p:cNvPr id="8" name="Picture 2" descr="Myanmar agriculture Stock Photos - Page 1 : Masterfile">
            <a:extLst>
              <a:ext uri="{FF2B5EF4-FFF2-40B4-BE49-F238E27FC236}">
                <a16:creationId xmlns:a16="http://schemas.microsoft.com/office/drawing/2014/main" id="{827390C1-AFEC-4DB3-A3F7-67C3A364706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7127"/>
          <a:stretch/>
        </p:blipFill>
        <p:spPr bwMode="auto">
          <a:xfrm>
            <a:off x="6369803" y="1486918"/>
            <a:ext cx="5822197" cy="4658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843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91F0EE5-16B9-4DEA-95F2-B0CBAA996A77}"/>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5" name="Title 1">
            <a:extLst>
              <a:ext uri="{FF2B5EF4-FFF2-40B4-BE49-F238E27FC236}">
                <a16:creationId xmlns:a16="http://schemas.microsoft.com/office/drawing/2014/main" id="{98F9D4F2-E363-4354-ADE1-5DB56EC2CEAD}"/>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agriculture</a:t>
            </a:r>
            <a:endParaRPr lang="en-ID" dirty="0"/>
          </a:p>
        </p:txBody>
      </p:sp>
      <p:sp>
        <p:nvSpPr>
          <p:cNvPr id="7" name="TextBox 6">
            <a:extLst>
              <a:ext uri="{FF2B5EF4-FFF2-40B4-BE49-F238E27FC236}">
                <a16:creationId xmlns:a16="http://schemas.microsoft.com/office/drawing/2014/main" id="{EB36FAFE-DCFE-4112-AFD5-CB568C216C87}"/>
              </a:ext>
            </a:extLst>
          </p:cNvPr>
          <p:cNvSpPr txBox="1"/>
          <p:nvPr/>
        </p:nvSpPr>
        <p:spPr>
          <a:xfrm>
            <a:off x="1381911" y="1302551"/>
            <a:ext cx="5640251" cy="4801314"/>
          </a:xfrm>
          <a:prstGeom prst="rect">
            <a:avLst/>
          </a:prstGeom>
          <a:noFill/>
        </p:spPr>
        <p:txBody>
          <a:bodyPr wrap="square">
            <a:spAutoFit/>
          </a:bodyPr>
          <a:lstStyle/>
          <a:p>
            <a:pPr>
              <a:spcAft>
                <a:spcPts val="1200"/>
              </a:spcAft>
            </a:pPr>
            <a:r>
              <a:rPr lang="en-US" sz="2200" b="0" i="0" dirty="0">
                <a:effectLst/>
              </a:rPr>
              <a:t>Myanmar’s agricultural industry can be divided into three sectors: crop production, livestock, and fishing; </a:t>
            </a:r>
            <a:r>
              <a:rPr lang="en-US" sz="2200" b="0" dirty="0">
                <a:solidFill>
                  <a:srgbClr val="202124"/>
                </a:solidFill>
              </a:rPr>
              <a:t>r</a:t>
            </a:r>
            <a:r>
              <a:rPr lang="en-US" sz="2200" i="0" dirty="0">
                <a:solidFill>
                  <a:srgbClr val="202124"/>
                </a:solidFill>
                <a:effectLst/>
              </a:rPr>
              <a:t>ice</a:t>
            </a:r>
            <a:r>
              <a:rPr lang="en-US" sz="2200" dirty="0">
                <a:solidFill>
                  <a:srgbClr val="202124"/>
                </a:solidFill>
              </a:rPr>
              <a:t> is </a:t>
            </a:r>
            <a:r>
              <a:rPr lang="en-US" sz="2200" i="0" dirty="0">
                <a:solidFill>
                  <a:srgbClr val="202124"/>
                </a:solidFill>
                <a:effectLst/>
              </a:rPr>
              <a:t>the leading crop product in Myanmar's agriculture with a production value of 25.1 million tons in 2018, followed by sugar cane and dry beans</a:t>
            </a:r>
          </a:p>
          <a:p>
            <a:pPr>
              <a:spcAft>
                <a:spcPts val="1200"/>
              </a:spcAft>
            </a:pPr>
            <a:r>
              <a:rPr lang="en-US" sz="2200" dirty="0"/>
              <a:t>Opportunities for broader integration into agricultural supply chains remain largely untapped due to low returns to land, rural infrastructure gaps, and limited market access</a:t>
            </a:r>
          </a:p>
          <a:p>
            <a:pPr>
              <a:spcAft>
                <a:spcPts val="1200"/>
              </a:spcAft>
            </a:pPr>
            <a:r>
              <a:rPr lang="en-US" sz="2200" dirty="0"/>
              <a:t>There is a need to further diversify farming systems and provide access to financial products suitable for agriculture activities</a:t>
            </a:r>
            <a:endParaRPr lang="en-ID" sz="2200" dirty="0"/>
          </a:p>
        </p:txBody>
      </p:sp>
      <p:pic>
        <p:nvPicPr>
          <p:cNvPr id="1026" name="Picture 2" descr="Impact Terra Raises $3m to Support Smallholder Farmers in Myanmar">
            <a:extLst>
              <a:ext uri="{FF2B5EF4-FFF2-40B4-BE49-F238E27FC236}">
                <a16:creationId xmlns:a16="http://schemas.microsoft.com/office/drawing/2014/main" id="{CD27ACAA-8BA7-4407-B331-9F2D6770777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442" r="29552"/>
          <a:stretch/>
        </p:blipFill>
        <p:spPr bwMode="auto">
          <a:xfrm>
            <a:off x="7022162" y="1447577"/>
            <a:ext cx="5169838" cy="4656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510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034AD3C-11FB-4647-9FA7-3B0D3F2073E7}"/>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3" name="Title 1">
            <a:extLst>
              <a:ext uri="{FF2B5EF4-FFF2-40B4-BE49-F238E27FC236}">
                <a16:creationId xmlns:a16="http://schemas.microsoft.com/office/drawing/2014/main" id="{0891D5EF-9F55-464D-8046-7265EE80B273}"/>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education</a:t>
            </a:r>
            <a:endParaRPr lang="en-ID" dirty="0"/>
          </a:p>
        </p:txBody>
      </p:sp>
      <p:sp>
        <p:nvSpPr>
          <p:cNvPr id="5" name="TextBox 4">
            <a:extLst>
              <a:ext uri="{FF2B5EF4-FFF2-40B4-BE49-F238E27FC236}">
                <a16:creationId xmlns:a16="http://schemas.microsoft.com/office/drawing/2014/main" id="{E9E2BA4F-B5C3-4F01-BDD2-B84C382E1E1F}"/>
              </a:ext>
            </a:extLst>
          </p:cNvPr>
          <p:cNvSpPr txBox="1"/>
          <p:nvPr/>
        </p:nvSpPr>
        <p:spPr>
          <a:xfrm>
            <a:off x="1381910" y="1405643"/>
            <a:ext cx="4608185" cy="4462760"/>
          </a:xfrm>
          <a:prstGeom prst="rect">
            <a:avLst/>
          </a:prstGeom>
          <a:noFill/>
        </p:spPr>
        <p:txBody>
          <a:bodyPr wrap="square">
            <a:spAutoFit/>
          </a:bodyPr>
          <a:lstStyle/>
          <a:p>
            <a:pPr>
              <a:spcAft>
                <a:spcPts val="1200"/>
              </a:spcAft>
            </a:pPr>
            <a:r>
              <a:rPr lang="en-US" sz="2200" dirty="0"/>
              <a:t>There are significant disparities by gender, location, and socioeconomic status in terms of access to education and workforce outcomes. </a:t>
            </a:r>
          </a:p>
          <a:p>
            <a:pPr>
              <a:spcAft>
                <a:spcPts val="1200"/>
              </a:spcAft>
            </a:pPr>
            <a:r>
              <a:rPr lang="en-US" sz="2200" dirty="0"/>
              <a:t>Businesses consistently rate human resource inadequacies as main constraints to doing business in Myanmar</a:t>
            </a:r>
          </a:p>
          <a:p>
            <a:pPr>
              <a:spcAft>
                <a:spcPts val="1200"/>
              </a:spcAft>
            </a:pPr>
            <a:r>
              <a:rPr lang="en-US" sz="2200" dirty="0"/>
              <a:t>In addition to access challenges, the shortage of workers with skills needed in a modern economy reflects weak educational quality and relevance</a:t>
            </a:r>
            <a:endParaRPr lang="en-ID" sz="2200" dirty="0"/>
          </a:p>
        </p:txBody>
      </p:sp>
      <p:pic>
        <p:nvPicPr>
          <p:cNvPr id="8" name="Picture 7">
            <a:extLst>
              <a:ext uri="{FF2B5EF4-FFF2-40B4-BE49-F238E27FC236}">
                <a16:creationId xmlns:a16="http://schemas.microsoft.com/office/drawing/2014/main" id="{84121B55-5A90-40D6-BDF2-D8FCD55E2022}"/>
              </a:ext>
            </a:extLst>
          </p:cNvPr>
          <p:cNvPicPr>
            <a:picLocks noChangeAspect="1"/>
          </p:cNvPicPr>
          <p:nvPr/>
        </p:nvPicPr>
        <p:blipFill rotWithShape="1">
          <a:blip r:embed="rId2"/>
          <a:srcRect l="11059" t="21767" r="42098" b="12881"/>
          <a:stretch/>
        </p:blipFill>
        <p:spPr>
          <a:xfrm>
            <a:off x="6277209" y="1513990"/>
            <a:ext cx="5914791" cy="4641625"/>
          </a:xfrm>
          <a:prstGeom prst="rect">
            <a:avLst/>
          </a:prstGeom>
        </p:spPr>
      </p:pic>
    </p:spTree>
    <p:extLst>
      <p:ext uri="{BB962C8B-B14F-4D97-AF65-F5344CB8AC3E}">
        <p14:creationId xmlns:p14="http://schemas.microsoft.com/office/powerpoint/2010/main" val="649231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5CFC46-D19F-470B-8032-D0A20DB87903}"/>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6" name="TextBox 5">
            <a:extLst>
              <a:ext uri="{FF2B5EF4-FFF2-40B4-BE49-F238E27FC236}">
                <a16:creationId xmlns:a16="http://schemas.microsoft.com/office/drawing/2014/main" id="{E1952F87-3C86-4FD2-8548-479518C8DCEA}"/>
              </a:ext>
            </a:extLst>
          </p:cNvPr>
          <p:cNvSpPr txBox="1"/>
          <p:nvPr/>
        </p:nvSpPr>
        <p:spPr>
          <a:xfrm>
            <a:off x="1381910" y="1392781"/>
            <a:ext cx="4895299" cy="4308872"/>
          </a:xfrm>
          <a:prstGeom prst="rect">
            <a:avLst/>
          </a:prstGeom>
          <a:noFill/>
        </p:spPr>
        <p:txBody>
          <a:bodyPr wrap="square">
            <a:spAutoFit/>
          </a:bodyPr>
          <a:lstStyle/>
          <a:p>
            <a:pPr>
              <a:spcAft>
                <a:spcPts val="1200"/>
              </a:spcAft>
            </a:pPr>
            <a:r>
              <a:rPr lang="en-US" sz="2200" b="0" i="0" dirty="0">
                <a:solidFill>
                  <a:srgbClr val="333333"/>
                </a:solidFill>
                <a:effectLst/>
              </a:rPr>
              <a:t>81 per cent of children complete primary education while only 40% complete secondary education; therefore at the primary school level, 1 in 5 children are not attending school either because they never entered school or dropped out</a:t>
            </a:r>
          </a:p>
          <a:p>
            <a:pPr>
              <a:spcAft>
                <a:spcPts val="1200"/>
              </a:spcAft>
            </a:pPr>
            <a:r>
              <a:rPr lang="en-US" sz="2200" b="0" i="0" dirty="0">
                <a:solidFill>
                  <a:srgbClr val="333333"/>
                </a:solidFill>
                <a:effectLst/>
              </a:rPr>
              <a:t>Main reasons for school non-attendance are: fees related to education, limited quality and relevance of the education that is offered</a:t>
            </a:r>
            <a:r>
              <a:rPr lang="en-US" sz="2200" dirty="0">
                <a:solidFill>
                  <a:srgbClr val="333333"/>
                </a:solidFill>
              </a:rPr>
              <a:t>, and e</a:t>
            </a:r>
            <a:r>
              <a:rPr lang="en-US" sz="2200" b="0" i="0" dirty="0">
                <a:solidFill>
                  <a:srgbClr val="333333"/>
                </a:solidFill>
                <a:effectLst/>
              </a:rPr>
              <a:t>conomic hardships force many young children to give up education in order to work</a:t>
            </a:r>
            <a:endParaRPr lang="en-ID" sz="2200" dirty="0"/>
          </a:p>
        </p:txBody>
      </p:sp>
      <p:sp>
        <p:nvSpPr>
          <p:cNvPr id="9" name="Title 1">
            <a:extLst>
              <a:ext uri="{FF2B5EF4-FFF2-40B4-BE49-F238E27FC236}">
                <a16:creationId xmlns:a16="http://schemas.microsoft.com/office/drawing/2014/main" id="{E69AA52B-B886-4E9C-83DE-BB01D80EF9F4}"/>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education</a:t>
            </a:r>
            <a:endParaRPr lang="en-ID" dirty="0"/>
          </a:p>
        </p:txBody>
      </p:sp>
      <p:pic>
        <p:nvPicPr>
          <p:cNvPr id="10" name="Picture 9">
            <a:extLst>
              <a:ext uri="{FF2B5EF4-FFF2-40B4-BE49-F238E27FC236}">
                <a16:creationId xmlns:a16="http://schemas.microsoft.com/office/drawing/2014/main" id="{DE0D8CD0-3485-4F3C-BE6F-B15ECF09F194}"/>
              </a:ext>
            </a:extLst>
          </p:cNvPr>
          <p:cNvPicPr>
            <a:picLocks noChangeAspect="1"/>
          </p:cNvPicPr>
          <p:nvPr/>
        </p:nvPicPr>
        <p:blipFill rotWithShape="1">
          <a:blip r:embed="rId2"/>
          <a:srcRect l="14941" t="36039" r="52331" b="15819"/>
          <a:stretch/>
        </p:blipFill>
        <p:spPr>
          <a:xfrm>
            <a:off x="6617777" y="1535025"/>
            <a:ext cx="5574224" cy="4612041"/>
          </a:xfrm>
          <a:prstGeom prst="rect">
            <a:avLst/>
          </a:prstGeom>
        </p:spPr>
      </p:pic>
    </p:spTree>
    <p:extLst>
      <p:ext uri="{BB962C8B-B14F-4D97-AF65-F5344CB8AC3E}">
        <p14:creationId xmlns:p14="http://schemas.microsoft.com/office/powerpoint/2010/main" val="778216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C986980-EA1E-4036-9025-0DB03EDF80B6}"/>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5" name="TextBox 4">
            <a:extLst>
              <a:ext uri="{FF2B5EF4-FFF2-40B4-BE49-F238E27FC236}">
                <a16:creationId xmlns:a16="http://schemas.microsoft.com/office/drawing/2014/main" id="{F8930E1D-132A-49D8-96C5-DC8EFBE3D36B}"/>
              </a:ext>
            </a:extLst>
          </p:cNvPr>
          <p:cNvSpPr txBox="1"/>
          <p:nvPr/>
        </p:nvSpPr>
        <p:spPr>
          <a:xfrm>
            <a:off x="1374088" y="1853754"/>
            <a:ext cx="5150699" cy="4647426"/>
          </a:xfrm>
          <a:prstGeom prst="rect">
            <a:avLst/>
          </a:prstGeom>
          <a:noFill/>
        </p:spPr>
        <p:txBody>
          <a:bodyPr wrap="square">
            <a:spAutoFit/>
          </a:bodyPr>
          <a:lstStyle/>
          <a:p>
            <a:pPr>
              <a:spcAft>
                <a:spcPts val="1200"/>
              </a:spcAft>
            </a:pPr>
            <a:r>
              <a:rPr lang="en-US" sz="2200" b="0" i="0" dirty="0">
                <a:solidFill>
                  <a:srgbClr val="2E2E2E"/>
                </a:solidFill>
                <a:effectLst/>
              </a:rPr>
              <a:t>Infant mortality rate has steadily decreased from 71.3 per thousand births in 2000 to 44.2 in 2017; during the same period, life expectancy has increased from 60 years to 66 years</a:t>
            </a:r>
          </a:p>
          <a:p>
            <a:pPr>
              <a:spcAft>
                <a:spcPts val="1200"/>
              </a:spcAft>
            </a:pPr>
            <a:r>
              <a:rPr lang="en-US" sz="2200" b="0" i="0" dirty="0">
                <a:solidFill>
                  <a:srgbClr val="2E2E2E"/>
                </a:solidFill>
                <a:effectLst/>
              </a:rPr>
              <a:t>Myanmar is short of human resources for health, mainly due to a mismatch between supply and demand for health professionals. Unequal distribution of health professionals, and increasing need for health professionals due to population growth and increasing life expectancy remain challenging for Myanmar </a:t>
            </a:r>
            <a:endParaRPr lang="en-ID" sz="2200" dirty="0"/>
          </a:p>
        </p:txBody>
      </p:sp>
      <p:pic>
        <p:nvPicPr>
          <p:cNvPr id="7" name="Picture 6">
            <a:extLst>
              <a:ext uri="{FF2B5EF4-FFF2-40B4-BE49-F238E27FC236}">
                <a16:creationId xmlns:a16="http://schemas.microsoft.com/office/drawing/2014/main" id="{AC760732-CE89-48FB-A365-36BD321D8E63}"/>
              </a:ext>
            </a:extLst>
          </p:cNvPr>
          <p:cNvPicPr>
            <a:picLocks noChangeAspect="1"/>
          </p:cNvPicPr>
          <p:nvPr/>
        </p:nvPicPr>
        <p:blipFill rotWithShape="1">
          <a:blip r:embed="rId2"/>
          <a:srcRect l="5530" t="23842" r="35360" b="14576"/>
          <a:stretch/>
        </p:blipFill>
        <p:spPr>
          <a:xfrm>
            <a:off x="6883830" y="0"/>
            <a:ext cx="5308170" cy="2983424"/>
          </a:xfrm>
          <a:prstGeom prst="rect">
            <a:avLst/>
          </a:prstGeom>
        </p:spPr>
      </p:pic>
      <p:pic>
        <p:nvPicPr>
          <p:cNvPr id="9" name="Picture 8">
            <a:extLst>
              <a:ext uri="{FF2B5EF4-FFF2-40B4-BE49-F238E27FC236}">
                <a16:creationId xmlns:a16="http://schemas.microsoft.com/office/drawing/2014/main" id="{9BF50877-5BF6-414D-9A5C-2085619181A1}"/>
              </a:ext>
            </a:extLst>
          </p:cNvPr>
          <p:cNvPicPr>
            <a:picLocks noChangeAspect="1"/>
          </p:cNvPicPr>
          <p:nvPr/>
        </p:nvPicPr>
        <p:blipFill rotWithShape="1">
          <a:blip r:embed="rId3"/>
          <a:srcRect l="6038" t="21130" r="35932" b="17966"/>
          <a:stretch/>
        </p:blipFill>
        <p:spPr>
          <a:xfrm>
            <a:off x="6883830" y="3518115"/>
            <a:ext cx="5308170" cy="2983065"/>
          </a:xfrm>
          <a:prstGeom prst="rect">
            <a:avLst/>
          </a:prstGeom>
        </p:spPr>
      </p:pic>
      <p:sp>
        <p:nvSpPr>
          <p:cNvPr id="10" name="TextBox 9">
            <a:extLst>
              <a:ext uri="{FF2B5EF4-FFF2-40B4-BE49-F238E27FC236}">
                <a16:creationId xmlns:a16="http://schemas.microsoft.com/office/drawing/2014/main" id="{57315477-73E5-41C2-A062-10C0E1D9D546}"/>
              </a:ext>
            </a:extLst>
          </p:cNvPr>
          <p:cNvSpPr txBox="1"/>
          <p:nvPr/>
        </p:nvSpPr>
        <p:spPr>
          <a:xfrm>
            <a:off x="8012623" y="3001331"/>
            <a:ext cx="3649946" cy="338554"/>
          </a:xfrm>
          <a:prstGeom prst="rect">
            <a:avLst/>
          </a:prstGeom>
          <a:noFill/>
        </p:spPr>
        <p:txBody>
          <a:bodyPr wrap="square" rtlCol="0">
            <a:spAutoFit/>
          </a:bodyPr>
          <a:lstStyle/>
          <a:p>
            <a:r>
              <a:rPr lang="en-US" sz="1600" dirty="0"/>
              <a:t>Infant mortality rate, 1970-2018</a:t>
            </a:r>
            <a:endParaRPr lang="en-ID" sz="1600" dirty="0"/>
          </a:p>
        </p:txBody>
      </p:sp>
      <p:sp>
        <p:nvSpPr>
          <p:cNvPr id="11" name="TextBox 10">
            <a:extLst>
              <a:ext uri="{FF2B5EF4-FFF2-40B4-BE49-F238E27FC236}">
                <a16:creationId xmlns:a16="http://schemas.microsoft.com/office/drawing/2014/main" id="{5F880C86-5AC5-4E76-80B6-14BF4935C6BD}"/>
              </a:ext>
            </a:extLst>
          </p:cNvPr>
          <p:cNvSpPr txBox="1"/>
          <p:nvPr/>
        </p:nvSpPr>
        <p:spPr>
          <a:xfrm>
            <a:off x="8320006" y="6501180"/>
            <a:ext cx="3649946" cy="338554"/>
          </a:xfrm>
          <a:prstGeom prst="rect">
            <a:avLst/>
          </a:prstGeom>
          <a:noFill/>
        </p:spPr>
        <p:txBody>
          <a:bodyPr wrap="square" rtlCol="0">
            <a:spAutoFit/>
          </a:bodyPr>
          <a:lstStyle/>
          <a:p>
            <a:r>
              <a:rPr lang="en-US" sz="1600" dirty="0">
                <a:solidFill>
                  <a:schemeClr val="bg1"/>
                </a:solidFill>
              </a:rPr>
              <a:t>Life expectancy 1970-2018</a:t>
            </a:r>
            <a:endParaRPr lang="en-ID" sz="1600" dirty="0">
              <a:solidFill>
                <a:schemeClr val="bg1"/>
              </a:solidFill>
            </a:endParaRPr>
          </a:p>
        </p:txBody>
      </p:sp>
      <p:sp>
        <p:nvSpPr>
          <p:cNvPr id="12" name="Title 1">
            <a:extLst>
              <a:ext uri="{FF2B5EF4-FFF2-40B4-BE49-F238E27FC236}">
                <a16:creationId xmlns:a16="http://schemas.microsoft.com/office/drawing/2014/main" id="{EB14529F-39EF-4A00-96B5-337EFCEFE939}"/>
              </a:ext>
            </a:extLst>
          </p:cNvPr>
          <p:cNvSpPr txBox="1">
            <a:spLocks noGrp="1"/>
          </p:cNvSpPr>
          <p:nvPr>
            <p:ph type="title"/>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health</a:t>
            </a:r>
            <a:endParaRPr lang="en-ID" dirty="0"/>
          </a:p>
        </p:txBody>
      </p:sp>
    </p:spTree>
    <p:extLst>
      <p:ext uri="{BB962C8B-B14F-4D97-AF65-F5344CB8AC3E}">
        <p14:creationId xmlns:p14="http://schemas.microsoft.com/office/powerpoint/2010/main" val="2448087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A115F26-72EF-4D8C-A03D-B38EA8066E87}"/>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3" name="Title 1">
            <a:extLst>
              <a:ext uri="{FF2B5EF4-FFF2-40B4-BE49-F238E27FC236}">
                <a16:creationId xmlns:a16="http://schemas.microsoft.com/office/drawing/2014/main" id="{169BAE82-49DD-440C-A434-3E9E585957C7}"/>
              </a:ext>
            </a:extLst>
          </p:cNvPr>
          <p:cNvSpPr txBox="1">
            <a:spLocks/>
          </p:cNvSpPr>
          <p:nvPr/>
        </p:nvSpPr>
        <p:spPr>
          <a:xfrm>
            <a:off x="1294362"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health</a:t>
            </a:r>
            <a:endParaRPr lang="en-ID" dirty="0"/>
          </a:p>
        </p:txBody>
      </p:sp>
      <p:sp>
        <p:nvSpPr>
          <p:cNvPr id="5" name="TextBox 4">
            <a:extLst>
              <a:ext uri="{FF2B5EF4-FFF2-40B4-BE49-F238E27FC236}">
                <a16:creationId xmlns:a16="http://schemas.microsoft.com/office/drawing/2014/main" id="{27897289-01F8-4961-90FE-928E36DD0ADC}"/>
              </a:ext>
            </a:extLst>
          </p:cNvPr>
          <p:cNvSpPr txBox="1"/>
          <p:nvPr/>
        </p:nvSpPr>
        <p:spPr>
          <a:xfrm>
            <a:off x="1291079" y="1301036"/>
            <a:ext cx="4985735" cy="3631763"/>
          </a:xfrm>
          <a:prstGeom prst="rect">
            <a:avLst/>
          </a:prstGeom>
          <a:noFill/>
        </p:spPr>
        <p:txBody>
          <a:bodyPr wrap="square">
            <a:spAutoFit/>
          </a:bodyPr>
          <a:lstStyle/>
          <a:p>
            <a:pPr>
              <a:spcAft>
                <a:spcPts val="1200"/>
              </a:spcAft>
            </a:pPr>
            <a:r>
              <a:rPr lang="en-US" sz="2200" b="0" i="0" dirty="0">
                <a:solidFill>
                  <a:srgbClr val="333333"/>
                </a:solidFill>
                <a:effectLst/>
                <a:latin typeface="+mj-lt"/>
              </a:rPr>
              <a:t>Prior to the COVID-19 pandemic, economic growth in Myanmar was projected to pick up to 6.3 percent in </a:t>
            </a:r>
            <a:r>
              <a:rPr lang="en-US" sz="2200" dirty="0">
                <a:solidFill>
                  <a:srgbClr val="333333"/>
                </a:solidFill>
                <a:latin typeface="+mj-lt"/>
              </a:rPr>
              <a:t>2020</a:t>
            </a:r>
            <a:r>
              <a:rPr lang="en-US" sz="2200" b="0" i="0" dirty="0">
                <a:solidFill>
                  <a:srgbClr val="333333"/>
                </a:solidFill>
                <a:effectLst/>
                <a:latin typeface="+mj-lt"/>
              </a:rPr>
              <a:t> and 6.4 percent in </a:t>
            </a:r>
            <a:r>
              <a:rPr lang="en-US" sz="2200" dirty="0">
                <a:solidFill>
                  <a:srgbClr val="333333"/>
                </a:solidFill>
                <a:latin typeface="+mj-lt"/>
              </a:rPr>
              <a:t>2021; h</a:t>
            </a:r>
            <a:r>
              <a:rPr lang="en-US" sz="2200" b="0" i="0" dirty="0">
                <a:solidFill>
                  <a:srgbClr val="333333"/>
                </a:solidFill>
                <a:effectLst/>
                <a:latin typeface="+mj-lt"/>
              </a:rPr>
              <a:t>owever, Myanmar’s economy is expected to decline sharply due to direct and indirect impacts of the pandemic. </a:t>
            </a:r>
          </a:p>
          <a:p>
            <a:pPr>
              <a:spcAft>
                <a:spcPts val="1200"/>
              </a:spcAft>
            </a:pPr>
            <a:r>
              <a:rPr lang="en-US" sz="2200" b="0" i="0" dirty="0">
                <a:solidFill>
                  <a:srgbClr val="333333"/>
                </a:solidFill>
                <a:effectLst/>
                <a:latin typeface="+mj-lt"/>
              </a:rPr>
              <a:t>The global shock and domestic efforts to contain the spread of the virus have had a substantial economic cost</a:t>
            </a:r>
            <a:endParaRPr lang="en-ID" sz="2200" dirty="0">
              <a:latin typeface="+mj-lt"/>
            </a:endParaRPr>
          </a:p>
        </p:txBody>
      </p:sp>
      <p:pic>
        <p:nvPicPr>
          <p:cNvPr id="2050" name="Picture 2" descr="Supporting maternal and child health care in Myanmar | International  Organization for Migration">
            <a:extLst>
              <a:ext uri="{FF2B5EF4-FFF2-40B4-BE49-F238E27FC236}">
                <a16:creationId xmlns:a16="http://schemas.microsoft.com/office/drawing/2014/main" id="{D222E00C-D8FF-4871-87AA-E75E2FA8849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228"/>
          <a:stretch/>
        </p:blipFill>
        <p:spPr bwMode="auto">
          <a:xfrm>
            <a:off x="6850251" y="1396396"/>
            <a:ext cx="5341749" cy="4736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00171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ED7D75F-4B2B-43E2-B556-A5BEC37C61D3}"/>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3" name="Title 1">
            <a:extLst>
              <a:ext uri="{FF2B5EF4-FFF2-40B4-BE49-F238E27FC236}">
                <a16:creationId xmlns:a16="http://schemas.microsoft.com/office/drawing/2014/main" id="{D08342DD-15C5-4019-9738-E211C54F7CD4}"/>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Urban development</a:t>
            </a:r>
            <a:endParaRPr lang="en-ID" dirty="0"/>
          </a:p>
        </p:txBody>
      </p:sp>
      <p:sp>
        <p:nvSpPr>
          <p:cNvPr id="5" name="TextBox 4">
            <a:extLst>
              <a:ext uri="{FF2B5EF4-FFF2-40B4-BE49-F238E27FC236}">
                <a16:creationId xmlns:a16="http://schemas.microsoft.com/office/drawing/2014/main" id="{CBE5C90E-86D2-4E65-9380-72F6FA862CA9}"/>
              </a:ext>
            </a:extLst>
          </p:cNvPr>
          <p:cNvSpPr txBox="1"/>
          <p:nvPr/>
        </p:nvSpPr>
        <p:spPr>
          <a:xfrm>
            <a:off x="1381910" y="1323590"/>
            <a:ext cx="4329215" cy="5232202"/>
          </a:xfrm>
          <a:prstGeom prst="rect">
            <a:avLst/>
          </a:prstGeom>
          <a:noFill/>
        </p:spPr>
        <p:txBody>
          <a:bodyPr wrap="square">
            <a:spAutoFit/>
          </a:bodyPr>
          <a:lstStyle/>
          <a:p>
            <a:pPr>
              <a:spcAft>
                <a:spcPts val="1200"/>
              </a:spcAft>
            </a:pPr>
            <a:r>
              <a:rPr lang="en-US" sz="2200" b="0" i="0" dirty="0">
                <a:solidFill>
                  <a:srgbClr val="333333"/>
                </a:solidFill>
                <a:effectLst/>
              </a:rPr>
              <a:t>Myanmar is in an early phase of urbanization</a:t>
            </a:r>
            <a:r>
              <a:rPr lang="en-US" sz="2200" dirty="0">
                <a:solidFill>
                  <a:srgbClr val="333333"/>
                </a:solidFill>
              </a:rPr>
              <a:t>;</a:t>
            </a:r>
            <a:r>
              <a:rPr lang="en-US" sz="2200" b="0" i="0" dirty="0">
                <a:solidFill>
                  <a:srgbClr val="333333"/>
                </a:solidFill>
                <a:effectLst/>
              </a:rPr>
              <a:t> opportunities exist to shape cities for sustainable growth and poverty reduction. </a:t>
            </a:r>
          </a:p>
          <a:p>
            <a:pPr>
              <a:spcAft>
                <a:spcPts val="1200"/>
              </a:spcAft>
            </a:pPr>
            <a:r>
              <a:rPr lang="en-US" sz="2200" b="0" i="0" dirty="0">
                <a:solidFill>
                  <a:srgbClr val="333333"/>
                </a:solidFill>
                <a:effectLst/>
              </a:rPr>
              <a:t>While urbanization brings opportunities for urban dwellers, keeping pace with the their growing needs presents a challenge </a:t>
            </a:r>
          </a:p>
          <a:p>
            <a:pPr>
              <a:spcAft>
                <a:spcPts val="1200"/>
              </a:spcAft>
            </a:pPr>
            <a:r>
              <a:rPr lang="en-US" sz="2200" b="0" i="0" dirty="0">
                <a:solidFill>
                  <a:srgbClr val="333333"/>
                </a:solidFill>
                <a:effectLst/>
              </a:rPr>
              <a:t>Inadequate planning and lack of investments in infrastructure and basic services can lead to sprawl, congestion environmental pollution, and inequality</a:t>
            </a:r>
            <a:endParaRPr lang="en-ID" sz="2200" dirty="0"/>
          </a:p>
          <a:p>
            <a:endParaRPr lang="en-ID" dirty="0"/>
          </a:p>
        </p:txBody>
      </p:sp>
      <p:pic>
        <p:nvPicPr>
          <p:cNvPr id="9" name="Picture 8">
            <a:extLst>
              <a:ext uri="{FF2B5EF4-FFF2-40B4-BE49-F238E27FC236}">
                <a16:creationId xmlns:a16="http://schemas.microsoft.com/office/drawing/2014/main" id="{E4DF5A0E-A2C3-47D1-8A5B-E3729BBC7199}"/>
              </a:ext>
            </a:extLst>
          </p:cNvPr>
          <p:cNvPicPr>
            <a:picLocks noChangeAspect="1"/>
          </p:cNvPicPr>
          <p:nvPr/>
        </p:nvPicPr>
        <p:blipFill rotWithShape="1">
          <a:blip r:embed="rId2"/>
          <a:srcRect l="21228" t="14237" r="39009" b="31412"/>
          <a:stretch/>
        </p:blipFill>
        <p:spPr>
          <a:xfrm>
            <a:off x="6191572" y="1467928"/>
            <a:ext cx="6000427" cy="4613460"/>
          </a:xfrm>
          <a:prstGeom prst="rect">
            <a:avLst/>
          </a:prstGeom>
        </p:spPr>
      </p:pic>
    </p:spTree>
    <p:extLst>
      <p:ext uri="{BB962C8B-B14F-4D97-AF65-F5344CB8AC3E}">
        <p14:creationId xmlns:p14="http://schemas.microsoft.com/office/powerpoint/2010/main" val="188168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7585E52-3C62-4E0E-A442-6C2056EE4980}"/>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4" name="TextBox 3">
            <a:extLst>
              <a:ext uri="{FF2B5EF4-FFF2-40B4-BE49-F238E27FC236}">
                <a16:creationId xmlns:a16="http://schemas.microsoft.com/office/drawing/2014/main" id="{B8063E62-4397-4FBC-9D2F-C390A88871C3}"/>
              </a:ext>
            </a:extLst>
          </p:cNvPr>
          <p:cNvSpPr txBox="1"/>
          <p:nvPr/>
        </p:nvSpPr>
        <p:spPr>
          <a:xfrm>
            <a:off x="1381910" y="1339782"/>
            <a:ext cx="5375351" cy="5078313"/>
          </a:xfrm>
          <a:prstGeom prst="rect">
            <a:avLst/>
          </a:prstGeom>
          <a:noFill/>
        </p:spPr>
        <p:txBody>
          <a:bodyPr wrap="square">
            <a:spAutoFit/>
          </a:bodyPr>
          <a:lstStyle/>
          <a:p>
            <a:pPr>
              <a:spcAft>
                <a:spcPts val="1200"/>
              </a:spcAft>
            </a:pPr>
            <a:r>
              <a:rPr lang="en-US" sz="2200" dirty="0"/>
              <a:t>Many livelihoods in Myanmar, especially in rural areas, depend on natural resources and the environment; however, the environment and the natural resource base are under stress from increased population, commercial exploitation, climate change, and natural disasters.</a:t>
            </a:r>
          </a:p>
          <a:p>
            <a:pPr>
              <a:spcAft>
                <a:spcPts val="1200"/>
              </a:spcAft>
            </a:pPr>
            <a:r>
              <a:rPr lang="en-US" sz="2200" dirty="0"/>
              <a:t>Unsustainable land and water management practices have led to decreasing forest cover, declining agriculture productivity, and poor water quality. In urban areas, people suffer from inadequate water supply, drainage and sewerage, and solid waste disposal</a:t>
            </a:r>
          </a:p>
          <a:p>
            <a:endParaRPr lang="en-US" dirty="0"/>
          </a:p>
        </p:txBody>
      </p:sp>
      <p:sp>
        <p:nvSpPr>
          <p:cNvPr id="5" name="Title 1">
            <a:extLst>
              <a:ext uri="{FF2B5EF4-FFF2-40B4-BE49-F238E27FC236}">
                <a16:creationId xmlns:a16="http://schemas.microsoft.com/office/drawing/2014/main" id="{D83E160B-FD0D-4844-9607-5972849B4CA0}"/>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environment</a:t>
            </a:r>
            <a:endParaRPr lang="en-ID" dirty="0"/>
          </a:p>
        </p:txBody>
      </p:sp>
      <p:pic>
        <p:nvPicPr>
          <p:cNvPr id="3074" name="Picture 2" descr="Myanmar's Natural Resources Minister Inspects Jade, Gold Mines in Kachin  State — Radio Free Asia">
            <a:extLst>
              <a:ext uri="{FF2B5EF4-FFF2-40B4-BE49-F238E27FC236}">
                <a16:creationId xmlns:a16="http://schemas.microsoft.com/office/drawing/2014/main" id="{8B72C672-8175-46AC-8819-ADE798F466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6000" y="-32762"/>
            <a:ext cx="4716000" cy="313828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head of Myanmar Trip, Obama Urged to Demand Extractives Transparency |  Inter Press Service">
            <a:extLst>
              <a:ext uri="{FF2B5EF4-FFF2-40B4-BE49-F238E27FC236}">
                <a16:creationId xmlns:a16="http://schemas.microsoft.com/office/drawing/2014/main" id="{B5BE4314-A552-4D09-A4CE-A5955772A6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5999" y="3105522"/>
            <a:ext cx="4716001" cy="3055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9236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4FF9A23-0E10-496F-B008-9C2C32808215}"/>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3" name="Title 1">
            <a:extLst>
              <a:ext uri="{FF2B5EF4-FFF2-40B4-BE49-F238E27FC236}">
                <a16:creationId xmlns:a16="http://schemas.microsoft.com/office/drawing/2014/main" id="{42310004-249B-4C6D-A889-4E93637B4498}"/>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environment</a:t>
            </a:r>
            <a:endParaRPr lang="en-ID" dirty="0"/>
          </a:p>
        </p:txBody>
      </p:sp>
      <p:sp>
        <p:nvSpPr>
          <p:cNvPr id="5" name="TextBox 4">
            <a:extLst>
              <a:ext uri="{FF2B5EF4-FFF2-40B4-BE49-F238E27FC236}">
                <a16:creationId xmlns:a16="http://schemas.microsoft.com/office/drawing/2014/main" id="{EA172DEF-45DB-4F74-8807-82B373090520}"/>
              </a:ext>
            </a:extLst>
          </p:cNvPr>
          <p:cNvSpPr txBox="1"/>
          <p:nvPr/>
        </p:nvSpPr>
        <p:spPr>
          <a:xfrm>
            <a:off x="1381910" y="1302551"/>
            <a:ext cx="5623324" cy="4062651"/>
          </a:xfrm>
          <a:prstGeom prst="rect">
            <a:avLst/>
          </a:prstGeom>
          <a:noFill/>
        </p:spPr>
        <p:txBody>
          <a:bodyPr wrap="square">
            <a:spAutoFit/>
          </a:bodyPr>
          <a:lstStyle/>
          <a:p>
            <a:pPr>
              <a:spcAft>
                <a:spcPts val="1200"/>
              </a:spcAft>
            </a:pPr>
            <a:r>
              <a:rPr lang="en-US" sz="2200" b="0" i="0" dirty="0">
                <a:solidFill>
                  <a:srgbClr val="333333"/>
                </a:solidFill>
                <a:effectLst/>
              </a:rPr>
              <a:t>Climate change is another major challenge for the development of Myanmar</a:t>
            </a:r>
          </a:p>
          <a:p>
            <a:pPr>
              <a:spcAft>
                <a:spcPts val="1200"/>
              </a:spcAft>
            </a:pPr>
            <a:r>
              <a:rPr lang="en-US" sz="2200" b="0" i="0" dirty="0">
                <a:solidFill>
                  <a:srgbClr val="333333"/>
                </a:solidFill>
                <a:effectLst/>
              </a:rPr>
              <a:t>It is one of the world’s most disaster-prone countries, exposed to multiple hazards, including floods, cyclones, earthquakes, landslides and droughts</a:t>
            </a:r>
            <a:r>
              <a:rPr lang="en-US" sz="2200" dirty="0">
                <a:solidFill>
                  <a:srgbClr val="333333"/>
                </a:solidFill>
              </a:rPr>
              <a:t>, </a:t>
            </a:r>
            <a:r>
              <a:rPr lang="en-US" sz="2200" dirty="0"/>
              <a:t>sea-level rise, warming sea surface temperatures, salt water intrusion in its river deltas, as well as shifting weather patterns, </a:t>
            </a:r>
            <a:r>
              <a:rPr lang="en-US" sz="2200" dirty="0">
                <a:solidFill>
                  <a:srgbClr val="333333"/>
                </a:solidFill>
              </a:rPr>
              <a:t>and </a:t>
            </a:r>
            <a:r>
              <a:rPr lang="en-US" sz="2200" b="0" i="0" dirty="0">
                <a:solidFill>
                  <a:srgbClr val="333333"/>
                </a:solidFill>
                <a:effectLst/>
              </a:rPr>
              <a:t>is one of three countries most affected by climate change</a:t>
            </a:r>
          </a:p>
          <a:p>
            <a:endParaRPr lang="en-ID" dirty="0"/>
          </a:p>
        </p:txBody>
      </p:sp>
      <p:pic>
        <p:nvPicPr>
          <p:cNvPr id="5122" name="Picture 2" descr="Myanmar second hardest hit by climate change: study | Coconuts Yangon">
            <a:extLst>
              <a:ext uri="{FF2B5EF4-FFF2-40B4-BE49-F238E27FC236}">
                <a16:creationId xmlns:a16="http://schemas.microsoft.com/office/drawing/2014/main" id="{29379F34-817D-4AF5-A5A5-05AE832E0E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3377" y="0"/>
            <a:ext cx="4548623" cy="301593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Myanmar all set to adopt climate-smart strategies in agriculture - Rice  Today">
            <a:extLst>
              <a:ext uri="{FF2B5EF4-FFF2-40B4-BE49-F238E27FC236}">
                <a16:creationId xmlns:a16="http://schemas.microsoft.com/office/drawing/2014/main" id="{D2A849BF-6DD5-4529-8783-A73F115518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68"/>
          <a:stretch/>
        </p:blipFill>
        <p:spPr bwMode="auto">
          <a:xfrm>
            <a:off x="7643377" y="3015935"/>
            <a:ext cx="4548623" cy="3142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6093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E977C11-C99A-4C87-8F3A-81E136880C49}"/>
              </a:ext>
            </a:extLst>
          </p:cNvPr>
          <p:cNvSpPr>
            <a:spLocks noGrp="1"/>
          </p:cNvSpPr>
          <p:nvPr>
            <p:ph type="sldNum" sz="quarter" idx="12"/>
          </p:nvPr>
        </p:nvSpPr>
        <p:spPr/>
        <p:txBody>
          <a:bodyPr/>
          <a:lstStyle/>
          <a:p>
            <a:fld id="{6D22F896-40B5-4ADD-8801-0D06FADFA095}" type="slidenum">
              <a:rPr lang="en-US" smtClean="0"/>
              <a:t>19</a:t>
            </a:fld>
            <a:endParaRPr lang="en-US" dirty="0"/>
          </a:p>
        </p:txBody>
      </p:sp>
      <p:sp>
        <p:nvSpPr>
          <p:cNvPr id="4" name="TextBox 3">
            <a:extLst>
              <a:ext uri="{FF2B5EF4-FFF2-40B4-BE49-F238E27FC236}">
                <a16:creationId xmlns:a16="http://schemas.microsoft.com/office/drawing/2014/main" id="{2CF6E1E8-9A07-4D54-B51D-4076F31082C6}"/>
              </a:ext>
            </a:extLst>
          </p:cNvPr>
          <p:cNvSpPr txBox="1"/>
          <p:nvPr/>
        </p:nvSpPr>
        <p:spPr>
          <a:xfrm>
            <a:off x="1439405" y="1302551"/>
            <a:ext cx="5891293" cy="4985980"/>
          </a:xfrm>
          <a:prstGeom prst="rect">
            <a:avLst/>
          </a:prstGeom>
          <a:noFill/>
        </p:spPr>
        <p:txBody>
          <a:bodyPr wrap="square">
            <a:spAutoFit/>
          </a:bodyPr>
          <a:lstStyle/>
          <a:p>
            <a:pPr>
              <a:spcAft>
                <a:spcPts val="1200"/>
              </a:spcAft>
            </a:pPr>
            <a:r>
              <a:rPr lang="en-US" sz="2200" dirty="0"/>
              <a:t>While Myanmar has enormous potential for growth, there are significant development challenges that require attention: </a:t>
            </a:r>
          </a:p>
          <a:p>
            <a:pPr marL="342900" indent="-342900">
              <a:buFont typeface="Arial" panose="020B0604020202020204" pitchFamily="34" charset="0"/>
              <a:buChar char="•"/>
            </a:pPr>
            <a:r>
              <a:rPr lang="en-US" sz="2200" dirty="0"/>
              <a:t>meeting deficits in infrastructure and human capital to boost social and economic development</a:t>
            </a:r>
          </a:p>
          <a:p>
            <a:pPr marL="342900" indent="-342900">
              <a:buFont typeface="Arial" panose="020B0604020202020204" pitchFamily="34" charset="0"/>
              <a:buChar char="•"/>
            </a:pPr>
            <a:r>
              <a:rPr lang="en-US" sz="2200" dirty="0"/>
              <a:t>maintaining macroeconomic and fiscal stability in a challenging global economic environment</a:t>
            </a:r>
          </a:p>
          <a:p>
            <a:pPr marL="342900" indent="-342900">
              <a:buFont typeface="Arial" panose="020B0604020202020204" pitchFamily="34" charset="0"/>
              <a:buChar char="•"/>
            </a:pPr>
            <a:r>
              <a:rPr lang="en-US" sz="2200" dirty="0"/>
              <a:t>accelerating the reform process to achieve structural and institutional change</a:t>
            </a:r>
          </a:p>
          <a:p>
            <a:pPr marL="342900" indent="-342900">
              <a:buFont typeface="Arial" panose="020B0604020202020204" pitchFamily="34" charset="0"/>
              <a:buChar char="•"/>
            </a:pPr>
            <a:r>
              <a:rPr lang="en-US" sz="2200" dirty="0"/>
              <a:t>enhancing the business environment</a:t>
            </a:r>
          </a:p>
          <a:p>
            <a:pPr marL="342900" indent="-342900">
              <a:buFont typeface="Arial" panose="020B0604020202020204" pitchFamily="34" charset="0"/>
              <a:buChar char="•"/>
            </a:pPr>
            <a:r>
              <a:rPr lang="en-US" sz="2200" dirty="0"/>
              <a:t>improving capacities and governance standards</a:t>
            </a:r>
          </a:p>
          <a:p>
            <a:pPr marL="342900" indent="-342900">
              <a:buFont typeface="Arial" panose="020B0604020202020204" pitchFamily="34" charset="0"/>
              <a:buChar char="•"/>
            </a:pPr>
            <a:r>
              <a:rPr lang="en-US" sz="2200" dirty="0"/>
              <a:t>addressing environmental issues and climate change </a:t>
            </a:r>
            <a:endParaRPr lang="en-ID" sz="2200" dirty="0"/>
          </a:p>
        </p:txBody>
      </p:sp>
      <p:sp>
        <p:nvSpPr>
          <p:cNvPr id="5" name="Title 1">
            <a:extLst>
              <a:ext uri="{FF2B5EF4-FFF2-40B4-BE49-F238E27FC236}">
                <a16:creationId xmlns:a16="http://schemas.microsoft.com/office/drawing/2014/main" id="{65DD5548-3FA4-4085-9DA5-7433820BC256}"/>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err="1"/>
              <a:t>DEVelopment</a:t>
            </a:r>
            <a:r>
              <a:rPr lang="en-US" dirty="0"/>
              <a:t> challenges</a:t>
            </a:r>
            <a:endParaRPr lang="en-ID" dirty="0"/>
          </a:p>
        </p:txBody>
      </p:sp>
      <p:pic>
        <p:nvPicPr>
          <p:cNvPr id="6146" name="Picture 2" descr="mangrove | Mergui archipelago, Archipelago, Sailing holidays">
            <a:extLst>
              <a:ext uri="{FF2B5EF4-FFF2-40B4-BE49-F238E27FC236}">
                <a16:creationId xmlns:a16="http://schemas.microsoft.com/office/drawing/2014/main" id="{1B3760AC-B55E-4A64-AF97-6AA2632B951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049"/>
          <a:stretch/>
        </p:blipFill>
        <p:spPr bwMode="auto">
          <a:xfrm>
            <a:off x="7231537" y="1395090"/>
            <a:ext cx="4960463" cy="4718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313728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2256</TotalTime>
  <Words>1381</Words>
  <Application>Microsoft Office PowerPoint</Application>
  <PresentationFormat>Widescreen</PresentationFormat>
  <Paragraphs>117</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Gill Sans MT</vt:lpstr>
      <vt:lpstr>Gallery</vt:lpstr>
      <vt:lpstr>Economy of myanmar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health</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development</dc:title>
  <dc:creator>januar hakim</dc:creator>
  <cp:lastModifiedBy>januar hakim</cp:lastModifiedBy>
  <cp:revision>166</cp:revision>
  <dcterms:created xsi:type="dcterms:W3CDTF">2021-02-18T04:58:22Z</dcterms:created>
  <dcterms:modified xsi:type="dcterms:W3CDTF">2021-04-02T00:53:58Z</dcterms:modified>
</cp:coreProperties>
</file>