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2"/>
  </p:sldMasterIdLst>
  <p:notesMasterIdLst>
    <p:notesMasterId r:id="rId50"/>
  </p:notesMasterIdLst>
  <p:handoutMasterIdLst>
    <p:handoutMasterId r:id="rId51"/>
  </p:handoutMasterIdLst>
  <p:sldIdLst>
    <p:sldId id="256" r:id="rId3"/>
    <p:sldId id="258" r:id="rId4"/>
    <p:sldId id="261" r:id="rId5"/>
    <p:sldId id="310" r:id="rId6"/>
    <p:sldId id="262" r:id="rId7"/>
    <p:sldId id="260" r:id="rId8"/>
    <p:sldId id="311" r:id="rId9"/>
    <p:sldId id="263" r:id="rId10"/>
    <p:sldId id="264" r:id="rId11"/>
    <p:sldId id="312" r:id="rId12"/>
    <p:sldId id="266" r:id="rId13"/>
    <p:sldId id="313" r:id="rId14"/>
    <p:sldId id="267" r:id="rId15"/>
    <p:sldId id="270" r:id="rId16"/>
    <p:sldId id="272" r:id="rId17"/>
    <p:sldId id="273" r:id="rId18"/>
    <p:sldId id="314" r:id="rId19"/>
    <p:sldId id="271" r:id="rId20"/>
    <p:sldId id="274" r:id="rId21"/>
    <p:sldId id="276" r:id="rId22"/>
    <p:sldId id="275" r:id="rId23"/>
    <p:sldId id="278" r:id="rId24"/>
    <p:sldId id="307" r:id="rId25"/>
    <p:sldId id="294" r:id="rId26"/>
    <p:sldId id="295" r:id="rId27"/>
    <p:sldId id="296" r:id="rId28"/>
    <p:sldId id="268" r:id="rId29"/>
    <p:sldId id="279" r:id="rId30"/>
    <p:sldId id="280" r:id="rId31"/>
    <p:sldId id="281" r:id="rId32"/>
    <p:sldId id="282" r:id="rId33"/>
    <p:sldId id="283" r:id="rId34"/>
    <p:sldId id="284" r:id="rId35"/>
    <p:sldId id="301" r:id="rId36"/>
    <p:sldId id="285" r:id="rId37"/>
    <p:sldId id="287" r:id="rId38"/>
    <p:sldId id="288" r:id="rId39"/>
    <p:sldId id="286" r:id="rId40"/>
    <p:sldId id="289" r:id="rId41"/>
    <p:sldId id="290" r:id="rId42"/>
    <p:sldId id="292" r:id="rId43"/>
    <p:sldId id="297" r:id="rId44"/>
    <p:sldId id="293" r:id="rId45"/>
    <p:sldId id="299" r:id="rId46"/>
    <p:sldId id="298" r:id="rId47"/>
    <p:sldId id="309" r:id="rId48"/>
    <p:sldId id="259" r:id="rId49"/>
  </p:sldIdLst>
  <p:sldSz cx="9144000" cy="6858000" type="screen4x3"/>
  <p:notesSz cx="6781800" cy="9926638"/>
  <p:defaultTextStyle>
    <a:defPPr>
      <a:defRPr lang="fr-CA"/>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D2FF"/>
    <a:srgbClr val="FFFF99"/>
    <a:srgbClr val="481F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93073" autoAdjust="0"/>
  </p:normalViewPr>
  <p:slideViewPr>
    <p:cSldViewPr>
      <p:cViewPr varScale="1">
        <p:scale>
          <a:sx n="90" d="100"/>
          <a:sy n="90" d="100"/>
        </p:scale>
        <p:origin x="1011" y="45"/>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handoutMaster" Target="handoutMasters/handoutMaster1.xml"/><Relationship Id="rId3"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38463" cy="4968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41750" y="0"/>
            <a:ext cx="2938463" cy="496888"/>
          </a:xfrm>
          <a:prstGeom prst="rect">
            <a:avLst/>
          </a:prstGeom>
        </p:spPr>
        <p:txBody>
          <a:bodyPr vert="horz" lIns="91440" tIns="45720" rIns="91440" bIns="45720" rtlCol="0"/>
          <a:lstStyle>
            <a:lvl1pPr algn="r">
              <a:defRPr sz="1200"/>
            </a:lvl1pPr>
          </a:lstStyle>
          <a:p>
            <a:fld id="{D745E796-BEE2-44C6-98C0-179983295A2A}" type="datetimeFigureOut">
              <a:rPr lang="th-TH" smtClean="0"/>
              <a:pPr/>
              <a:t>26/10/65</a:t>
            </a:fld>
            <a:endParaRPr lang="th-TH"/>
          </a:p>
        </p:txBody>
      </p:sp>
      <p:sp>
        <p:nvSpPr>
          <p:cNvPr id="4" name="Footer Placeholder 3"/>
          <p:cNvSpPr>
            <a:spLocks noGrp="1"/>
          </p:cNvSpPr>
          <p:nvPr>
            <p:ph type="ftr" sz="quarter" idx="2"/>
          </p:nvPr>
        </p:nvSpPr>
        <p:spPr>
          <a:xfrm>
            <a:off x="0" y="9428163"/>
            <a:ext cx="2938463" cy="496887"/>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41750" y="9428163"/>
            <a:ext cx="2938463" cy="496887"/>
          </a:xfrm>
          <a:prstGeom prst="rect">
            <a:avLst/>
          </a:prstGeom>
        </p:spPr>
        <p:txBody>
          <a:bodyPr vert="horz" lIns="91440" tIns="45720" rIns="91440" bIns="45720" rtlCol="0" anchor="b"/>
          <a:lstStyle>
            <a:lvl1pPr algn="r">
              <a:defRPr sz="1200"/>
            </a:lvl1pPr>
          </a:lstStyle>
          <a:p>
            <a:fld id="{615480E3-F638-49C9-954D-6E424FBE0611}" type="slidenum">
              <a:rPr lang="th-TH" smtClean="0"/>
              <a:pPr/>
              <a:t>‹#›</a:t>
            </a:fld>
            <a:endParaRPr lang="th-TH"/>
          </a:p>
        </p:txBody>
      </p:sp>
    </p:spTree>
    <p:extLst>
      <p:ext uri="{BB962C8B-B14F-4D97-AF65-F5344CB8AC3E}">
        <p14:creationId xmlns:p14="http://schemas.microsoft.com/office/powerpoint/2010/main" val="5098343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38780" cy="496332"/>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41451" y="0"/>
            <a:ext cx="2938780" cy="496332"/>
          </a:xfrm>
          <a:prstGeom prst="rect">
            <a:avLst/>
          </a:prstGeom>
        </p:spPr>
        <p:txBody>
          <a:bodyPr vert="horz" lIns="91440" tIns="45720" rIns="91440" bIns="45720" rtlCol="0"/>
          <a:lstStyle>
            <a:lvl1pPr algn="r">
              <a:defRPr sz="1200"/>
            </a:lvl1pPr>
          </a:lstStyle>
          <a:p>
            <a:fld id="{1C1B48E4-1EBE-4D1E-8DDA-3B37F436F54E}" type="datetimeFigureOut">
              <a:rPr lang="th-TH" smtClean="0"/>
              <a:pPr/>
              <a:t>26/10/65</a:t>
            </a:fld>
            <a:endParaRPr lang="th-TH"/>
          </a:p>
        </p:txBody>
      </p:sp>
      <p:sp>
        <p:nvSpPr>
          <p:cNvPr id="4" name="Slide Image Placeholder 3"/>
          <p:cNvSpPr>
            <a:spLocks noGrp="1" noRot="1" noChangeAspect="1"/>
          </p:cNvSpPr>
          <p:nvPr>
            <p:ph type="sldImg" idx="2"/>
          </p:nvPr>
        </p:nvSpPr>
        <p:spPr>
          <a:xfrm>
            <a:off x="909638" y="744538"/>
            <a:ext cx="4962525" cy="3722687"/>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78180" y="4715153"/>
            <a:ext cx="54254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6" name="Footer Placeholder 5"/>
          <p:cNvSpPr>
            <a:spLocks noGrp="1"/>
          </p:cNvSpPr>
          <p:nvPr>
            <p:ph type="ftr" sz="quarter" idx="4"/>
          </p:nvPr>
        </p:nvSpPr>
        <p:spPr>
          <a:xfrm>
            <a:off x="0" y="9428583"/>
            <a:ext cx="2938780" cy="496332"/>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41451" y="9428583"/>
            <a:ext cx="2938780" cy="496332"/>
          </a:xfrm>
          <a:prstGeom prst="rect">
            <a:avLst/>
          </a:prstGeom>
        </p:spPr>
        <p:txBody>
          <a:bodyPr vert="horz" lIns="91440" tIns="45720" rIns="91440" bIns="45720" rtlCol="0" anchor="b"/>
          <a:lstStyle>
            <a:lvl1pPr algn="r">
              <a:defRPr sz="1200"/>
            </a:lvl1pPr>
          </a:lstStyle>
          <a:p>
            <a:fld id="{4DC32426-9FED-4216-8219-4AE009D62ECC}" type="slidenum">
              <a:rPr lang="th-TH" smtClean="0"/>
              <a:pPr/>
              <a:t>‹#›</a:t>
            </a:fld>
            <a:endParaRPr lang="th-TH"/>
          </a:p>
        </p:txBody>
      </p:sp>
    </p:spTree>
    <p:extLst>
      <p:ext uri="{BB962C8B-B14F-4D97-AF65-F5344CB8AC3E}">
        <p14:creationId xmlns:p14="http://schemas.microsoft.com/office/powerpoint/2010/main" val="1711118591"/>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4DC32426-9FED-4216-8219-4AE009D62ECC}" type="slidenum">
              <a:rPr lang="th-TH" smtClean="0"/>
              <a:pPr/>
              <a:t>3</a:t>
            </a:fld>
            <a:endParaRPr lang="th-TH"/>
          </a:p>
        </p:txBody>
      </p:sp>
    </p:spTree>
    <p:extLst>
      <p:ext uri="{BB962C8B-B14F-4D97-AF65-F5344CB8AC3E}">
        <p14:creationId xmlns:p14="http://schemas.microsoft.com/office/powerpoint/2010/main" val="2518587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4DC32426-9FED-4216-8219-4AE009D62ECC}" type="slidenum">
              <a:rPr lang="th-TH" smtClean="0"/>
              <a:pPr/>
              <a:t>4</a:t>
            </a:fld>
            <a:endParaRPr lang="th-TH"/>
          </a:p>
        </p:txBody>
      </p:sp>
    </p:spTree>
    <p:extLst>
      <p:ext uri="{BB962C8B-B14F-4D97-AF65-F5344CB8AC3E}">
        <p14:creationId xmlns:p14="http://schemas.microsoft.com/office/powerpoint/2010/main" val="25185873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4DC32426-9FED-4216-8219-4AE009D62ECC}" type="slidenum">
              <a:rPr lang="th-TH" smtClean="0"/>
              <a:pPr/>
              <a:t>42</a:t>
            </a:fld>
            <a:endParaRPr lang="th-TH"/>
          </a:p>
        </p:txBody>
      </p:sp>
    </p:spTree>
    <p:extLst>
      <p:ext uri="{BB962C8B-B14F-4D97-AF65-F5344CB8AC3E}">
        <p14:creationId xmlns:p14="http://schemas.microsoft.com/office/powerpoint/2010/main" val="1916084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468DC321-37F0-4543-8DD7-58CB3610D8E3}" type="datetimeFigureOut">
              <a:rPr lang="fr-FR" smtClean="0"/>
              <a:pPr>
                <a:defRPr/>
              </a:pPr>
              <a:t>26/10/2022</a:t>
            </a:fld>
            <a:endParaRPr lang="fr-CA"/>
          </a:p>
        </p:txBody>
      </p:sp>
      <p:sp>
        <p:nvSpPr>
          <p:cNvPr id="5" name="Footer Placeholder 4"/>
          <p:cNvSpPr>
            <a:spLocks noGrp="1"/>
          </p:cNvSpPr>
          <p:nvPr>
            <p:ph type="ftr" sz="quarter" idx="11"/>
          </p:nvPr>
        </p:nvSpPr>
        <p:spPr/>
        <p:txBody>
          <a:bodyPr/>
          <a:lstStyle/>
          <a:p>
            <a:pPr>
              <a:defRPr/>
            </a:pPr>
            <a:endParaRPr lang="fr-CA"/>
          </a:p>
        </p:txBody>
      </p:sp>
      <p:sp>
        <p:nvSpPr>
          <p:cNvPr id="6" name="Slide Number Placeholder 5"/>
          <p:cNvSpPr>
            <a:spLocks noGrp="1"/>
          </p:cNvSpPr>
          <p:nvPr>
            <p:ph type="sldNum" sz="quarter" idx="12"/>
          </p:nvPr>
        </p:nvSpPr>
        <p:spPr/>
        <p:txBody>
          <a:bodyPr/>
          <a:lstStyle/>
          <a:p>
            <a:pPr>
              <a:defRPr/>
            </a:pPr>
            <a:fld id="{8C569BC7-8811-4FED-BEB0-830C5B50C1B0}" type="slidenum">
              <a:rPr lang="fr-CA" smtClean="0"/>
              <a:pPr>
                <a:defRPr/>
              </a:pPr>
              <a:t>‹#›</a:t>
            </a:fld>
            <a:endParaRPr lang="fr-CA"/>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468DC321-37F0-4543-8DD7-58CB3610D8E3}" type="datetimeFigureOut">
              <a:rPr lang="fr-FR" smtClean="0"/>
              <a:pPr>
                <a:defRPr/>
              </a:pPr>
              <a:t>26/10/2022</a:t>
            </a:fld>
            <a:endParaRPr lang="fr-CA"/>
          </a:p>
        </p:txBody>
      </p:sp>
      <p:sp>
        <p:nvSpPr>
          <p:cNvPr id="5" name="Footer Placeholder 4"/>
          <p:cNvSpPr>
            <a:spLocks noGrp="1"/>
          </p:cNvSpPr>
          <p:nvPr>
            <p:ph type="ftr" sz="quarter" idx="11"/>
          </p:nvPr>
        </p:nvSpPr>
        <p:spPr/>
        <p:txBody>
          <a:bodyPr/>
          <a:lstStyle/>
          <a:p>
            <a:pPr>
              <a:defRPr/>
            </a:pPr>
            <a:endParaRPr lang="fr-CA"/>
          </a:p>
        </p:txBody>
      </p:sp>
      <p:sp>
        <p:nvSpPr>
          <p:cNvPr id="6" name="Slide Number Placeholder 5"/>
          <p:cNvSpPr>
            <a:spLocks noGrp="1"/>
          </p:cNvSpPr>
          <p:nvPr>
            <p:ph type="sldNum" sz="quarter" idx="12"/>
          </p:nvPr>
        </p:nvSpPr>
        <p:spPr/>
        <p:txBody>
          <a:bodyPr/>
          <a:lstStyle/>
          <a:p>
            <a:pPr>
              <a:defRPr/>
            </a:pPr>
            <a:fld id="{8C569BC7-8811-4FED-BEB0-830C5B50C1B0}" type="slidenum">
              <a:rPr lang="fr-CA" smtClean="0"/>
              <a:pPr>
                <a:defRPr/>
              </a:pPr>
              <a:t>‹#›</a:t>
            </a:fld>
            <a:endParaRPr lang="fr-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468DC321-37F0-4543-8DD7-58CB3610D8E3}" type="datetimeFigureOut">
              <a:rPr lang="fr-FR" smtClean="0"/>
              <a:pPr>
                <a:defRPr/>
              </a:pPr>
              <a:t>26/10/2022</a:t>
            </a:fld>
            <a:endParaRPr lang="fr-CA"/>
          </a:p>
        </p:txBody>
      </p:sp>
      <p:sp>
        <p:nvSpPr>
          <p:cNvPr id="5" name="Footer Placeholder 4"/>
          <p:cNvSpPr>
            <a:spLocks noGrp="1"/>
          </p:cNvSpPr>
          <p:nvPr>
            <p:ph type="ftr" sz="quarter" idx="11"/>
          </p:nvPr>
        </p:nvSpPr>
        <p:spPr/>
        <p:txBody>
          <a:bodyPr/>
          <a:lstStyle/>
          <a:p>
            <a:pPr>
              <a:defRPr/>
            </a:pPr>
            <a:endParaRPr lang="fr-CA"/>
          </a:p>
        </p:txBody>
      </p:sp>
      <p:sp>
        <p:nvSpPr>
          <p:cNvPr id="6" name="Slide Number Placeholder 5"/>
          <p:cNvSpPr>
            <a:spLocks noGrp="1"/>
          </p:cNvSpPr>
          <p:nvPr>
            <p:ph type="sldNum" sz="quarter" idx="12"/>
          </p:nvPr>
        </p:nvSpPr>
        <p:spPr/>
        <p:txBody>
          <a:bodyPr/>
          <a:lstStyle/>
          <a:p>
            <a:pPr>
              <a:defRPr/>
            </a:pPr>
            <a:fld id="{8C569BC7-8811-4FED-BEB0-830C5B50C1B0}" type="slidenum">
              <a:rPr lang="fr-CA" smtClean="0"/>
              <a:pPr>
                <a:defRPr/>
              </a:pPr>
              <a:t>‹#›</a:t>
            </a:fld>
            <a:endParaRPr lang="fr-CA"/>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468DC321-37F0-4543-8DD7-58CB3610D8E3}" type="datetimeFigureOut">
              <a:rPr lang="fr-FR" smtClean="0"/>
              <a:pPr>
                <a:defRPr/>
              </a:pPr>
              <a:t>26/10/2022</a:t>
            </a:fld>
            <a:endParaRPr lang="fr-CA"/>
          </a:p>
        </p:txBody>
      </p:sp>
      <p:sp>
        <p:nvSpPr>
          <p:cNvPr id="6" name="Footer Placeholder 5"/>
          <p:cNvSpPr>
            <a:spLocks noGrp="1"/>
          </p:cNvSpPr>
          <p:nvPr>
            <p:ph type="ftr" sz="quarter" idx="11"/>
          </p:nvPr>
        </p:nvSpPr>
        <p:spPr/>
        <p:txBody>
          <a:bodyPr/>
          <a:lstStyle/>
          <a:p>
            <a:pPr>
              <a:defRPr/>
            </a:pPr>
            <a:endParaRPr lang="fr-CA"/>
          </a:p>
        </p:txBody>
      </p:sp>
      <p:sp>
        <p:nvSpPr>
          <p:cNvPr id="7" name="Slide Number Placeholder 6"/>
          <p:cNvSpPr>
            <a:spLocks noGrp="1"/>
          </p:cNvSpPr>
          <p:nvPr>
            <p:ph type="sldNum" sz="quarter" idx="12"/>
          </p:nvPr>
        </p:nvSpPr>
        <p:spPr/>
        <p:txBody>
          <a:bodyPr/>
          <a:lstStyle/>
          <a:p>
            <a:pPr>
              <a:defRPr/>
            </a:pPr>
            <a:fld id="{8C569BC7-8811-4FED-BEB0-830C5B50C1B0}" type="slidenum">
              <a:rPr lang="fr-CA" smtClean="0"/>
              <a:pPr>
                <a:defRPr/>
              </a:pPr>
              <a:t>‹#›</a:t>
            </a:fld>
            <a:endParaRPr lang="fr-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468DC321-37F0-4543-8DD7-58CB3610D8E3}" type="datetimeFigureOut">
              <a:rPr lang="fr-FR" smtClean="0"/>
              <a:pPr>
                <a:defRPr/>
              </a:pPr>
              <a:t>26/10/2022</a:t>
            </a:fld>
            <a:endParaRPr lang="fr-CA"/>
          </a:p>
        </p:txBody>
      </p:sp>
      <p:sp>
        <p:nvSpPr>
          <p:cNvPr id="8" name="Footer Placeholder 7"/>
          <p:cNvSpPr>
            <a:spLocks noGrp="1"/>
          </p:cNvSpPr>
          <p:nvPr>
            <p:ph type="ftr" sz="quarter" idx="11"/>
          </p:nvPr>
        </p:nvSpPr>
        <p:spPr/>
        <p:txBody>
          <a:bodyPr/>
          <a:lstStyle/>
          <a:p>
            <a:pPr>
              <a:defRPr/>
            </a:pPr>
            <a:endParaRPr lang="fr-CA"/>
          </a:p>
        </p:txBody>
      </p:sp>
      <p:sp>
        <p:nvSpPr>
          <p:cNvPr id="9" name="Slide Number Placeholder 8"/>
          <p:cNvSpPr>
            <a:spLocks noGrp="1"/>
          </p:cNvSpPr>
          <p:nvPr>
            <p:ph type="sldNum" sz="quarter" idx="12"/>
          </p:nvPr>
        </p:nvSpPr>
        <p:spPr/>
        <p:txBody>
          <a:bodyPr/>
          <a:lstStyle/>
          <a:p>
            <a:pPr>
              <a:defRPr/>
            </a:pPr>
            <a:fld id="{8C569BC7-8811-4FED-BEB0-830C5B50C1B0}" type="slidenum">
              <a:rPr lang="fr-CA" smtClean="0"/>
              <a:pPr>
                <a:defRPr/>
              </a:pPr>
              <a:t>‹#›</a:t>
            </a:fld>
            <a:endParaRPr lang="fr-CA"/>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468DC321-37F0-4543-8DD7-58CB3610D8E3}" type="datetimeFigureOut">
              <a:rPr lang="fr-FR" smtClean="0"/>
              <a:pPr>
                <a:defRPr/>
              </a:pPr>
              <a:t>26/10/2022</a:t>
            </a:fld>
            <a:endParaRPr lang="fr-CA"/>
          </a:p>
        </p:txBody>
      </p:sp>
      <p:sp>
        <p:nvSpPr>
          <p:cNvPr id="4" name="Footer Placeholder 3"/>
          <p:cNvSpPr>
            <a:spLocks noGrp="1"/>
          </p:cNvSpPr>
          <p:nvPr>
            <p:ph type="ftr" sz="quarter" idx="11"/>
          </p:nvPr>
        </p:nvSpPr>
        <p:spPr/>
        <p:txBody>
          <a:bodyPr/>
          <a:lstStyle/>
          <a:p>
            <a:pPr>
              <a:defRPr/>
            </a:pPr>
            <a:endParaRPr lang="fr-CA"/>
          </a:p>
        </p:txBody>
      </p:sp>
      <p:sp>
        <p:nvSpPr>
          <p:cNvPr id="5" name="Slide Number Placeholder 4"/>
          <p:cNvSpPr>
            <a:spLocks noGrp="1"/>
          </p:cNvSpPr>
          <p:nvPr>
            <p:ph type="sldNum" sz="quarter" idx="12"/>
          </p:nvPr>
        </p:nvSpPr>
        <p:spPr/>
        <p:txBody>
          <a:bodyPr/>
          <a:lstStyle/>
          <a:p>
            <a:pPr>
              <a:defRPr/>
            </a:pPr>
            <a:fld id="{8C569BC7-8811-4FED-BEB0-830C5B50C1B0}" type="slidenum">
              <a:rPr lang="fr-CA" smtClean="0"/>
              <a:pPr>
                <a:defRPr/>
              </a:pPr>
              <a:t>‹#›</a:t>
            </a:fld>
            <a:endParaRPr lang="fr-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68DC321-37F0-4543-8DD7-58CB3610D8E3}" type="datetimeFigureOut">
              <a:rPr lang="fr-FR" smtClean="0"/>
              <a:pPr>
                <a:defRPr/>
              </a:pPr>
              <a:t>26/10/2022</a:t>
            </a:fld>
            <a:endParaRPr lang="fr-CA"/>
          </a:p>
        </p:txBody>
      </p:sp>
      <p:sp>
        <p:nvSpPr>
          <p:cNvPr id="3" name="Footer Placeholder 2"/>
          <p:cNvSpPr>
            <a:spLocks noGrp="1"/>
          </p:cNvSpPr>
          <p:nvPr>
            <p:ph type="ftr" sz="quarter" idx="11"/>
          </p:nvPr>
        </p:nvSpPr>
        <p:spPr/>
        <p:txBody>
          <a:bodyPr/>
          <a:lstStyle/>
          <a:p>
            <a:pPr>
              <a:defRPr/>
            </a:pPr>
            <a:endParaRPr lang="fr-CA"/>
          </a:p>
        </p:txBody>
      </p:sp>
      <p:sp>
        <p:nvSpPr>
          <p:cNvPr id="4" name="Slide Number Placeholder 3"/>
          <p:cNvSpPr>
            <a:spLocks noGrp="1"/>
          </p:cNvSpPr>
          <p:nvPr>
            <p:ph type="sldNum" sz="quarter" idx="12"/>
          </p:nvPr>
        </p:nvSpPr>
        <p:spPr/>
        <p:txBody>
          <a:bodyPr/>
          <a:lstStyle/>
          <a:p>
            <a:pPr>
              <a:defRPr/>
            </a:pPr>
            <a:fld id="{8C569BC7-8811-4FED-BEB0-830C5B50C1B0}" type="slidenum">
              <a:rPr lang="fr-CA" smtClean="0"/>
              <a:pPr>
                <a:defRPr/>
              </a:pPr>
              <a:t>‹#›</a:t>
            </a:fld>
            <a:endParaRPr lang="fr-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68DC321-37F0-4543-8DD7-58CB3610D8E3}" type="datetimeFigureOut">
              <a:rPr lang="fr-FR" smtClean="0"/>
              <a:pPr>
                <a:defRPr/>
              </a:pPr>
              <a:t>26/10/2022</a:t>
            </a:fld>
            <a:endParaRPr lang="fr-CA"/>
          </a:p>
        </p:txBody>
      </p:sp>
      <p:sp>
        <p:nvSpPr>
          <p:cNvPr id="6" name="Footer Placeholder 5"/>
          <p:cNvSpPr>
            <a:spLocks noGrp="1"/>
          </p:cNvSpPr>
          <p:nvPr>
            <p:ph type="ftr" sz="quarter" idx="11"/>
          </p:nvPr>
        </p:nvSpPr>
        <p:spPr/>
        <p:txBody>
          <a:bodyPr/>
          <a:lstStyle/>
          <a:p>
            <a:pPr>
              <a:defRPr/>
            </a:pPr>
            <a:endParaRPr lang="fr-CA"/>
          </a:p>
        </p:txBody>
      </p:sp>
      <p:sp>
        <p:nvSpPr>
          <p:cNvPr id="7" name="Slide Number Placeholder 6"/>
          <p:cNvSpPr>
            <a:spLocks noGrp="1"/>
          </p:cNvSpPr>
          <p:nvPr>
            <p:ph type="sldNum" sz="quarter" idx="12"/>
          </p:nvPr>
        </p:nvSpPr>
        <p:spPr/>
        <p:txBody>
          <a:bodyPr/>
          <a:lstStyle/>
          <a:p>
            <a:pPr>
              <a:defRPr/>
            </a:pPr>
            <a:fld id="{8C569BC7-8811-4FED-BEB0-830C5B50C1B0}" type="slidenum">
              <a:rPr lang="fr-CA" smtClean="0"/>
              <a:pPr>
                <a:defRPr/>
              </a:pPr>
              <a:t>‹#›</a:t>
            </a:fld>
            <a:endParaRPr lang="fr-CA"/>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68DC321-37F0-4543-8DD7-58CB3610D8E3}" type="datetimeFigureOut">
              <a:rPr lang="fr-FR" smtClean="0"/>
              <a:pPr>
                <a:defRPr/>
              </a:pPr>
              <a:t>26/10/2022</a:t>
            </a:fld>
            <a:endParaRPr lang="fr-CA"/>
          </a:p>
        </p:txBody>
      </p:sp>
      <p:sp>
        <p:nvSpPr>
          <p:cNvPr id="6" name="Footer Placeholder 5"/>
          <p:cNvSpPr>
            <a:spLocks noGrp="1"/>
          </p:cNvSpPr>
          <p:nvPr>
            <p:ph type="ftr" sz="quarter" idx="11"/>
          </p:nvPr>
        </p:nvSpPr>
        <p:spPr/>
        <p:txBody>
          <a:bodyPr/>
          <a:lstStyle/>
          <a:p>
            <a:pPr>
              <a:defRPr/>
            </a:pPr>
            <a:endParaRPr lang="fr-CA"/>
          </a:p>
        </p:txBody>
      </p:sp>
      <p:sp>
        <p:nvSpPr>
          <p:cNvPr id="7" name="Slide Number Placeholder 6"/>
          <p:cNvSpPr>
            <a:spLocks noGrp="1"/>
          </p:cNvSpPr>
          <p:nvPr>
            <p:ph type="sldNum" sz="quarter" idx="12"/>
          </p:nvPr>
        </p:nvSpPr>
        <p:spPr/>
        <p:txBody>
          <a:bodyPr/>
          <a:lstStyle/>
          <a:p>
            <a:pPr>
              <a:defRPr/>
            </a:pPr>
            <a:fld id="{8C569BC7-8811-4FED-BEB0-830C5B50C1B0}" type="slidenum">
              <a:rPr lang="fr-CA" smtClean="0"/>
              <a:pPr>
                <a:defRPr/>
              </a:pPr>
              <a:t>‹#›</a:t>
            </a:fld>
            <a:endParaRPr lang="fr-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468DC321-37F0-4543-8DD7-58CB3610D8E3}" type="datetimeFigureOut">
              <a:rPr lang="fr-FR" smtClean="0"/>
              <a:pPr>
                <a:defRPr/>
              </a:pPr>
              <a:t>26/10/2022</a:t>
            </a:fld>
            <a:endParaRPr lang="fr-CA"/>
          </a:p>
        </p:txBody>
      </p:sp>
      <p:sp>
        <p:nvSpPr>
          <p:cNvPr id="5" name="Footer Placeholder 4"/>
          <p:cNvSpPr>
            <a:spLocks noGrp="1"/>
          </p:cNvSpPr>
          <p:nvPr>
            <p:ph type="ftr" sz="quarter" idx="11"/>
          </p:nvPr>
        </p:nvSpPr>
        <p:spPr/>
        <p:txBody>
          <a:bodyPr/>
          <a:lstStyle/>
          <a:p>
            <a:pPr>
              <a:defRPr/>
            </a:pPr>
            <a:endParaRPr lang="fr-CA"/>
          </a:p>
        </p:txBody>
      </p:sp>
      <p:sp>
        <p:nvSpPr>
          <p:cNvPr id="6" name="Slide Number Placeholder 5"/>
          <p:cNvSpPr>
            <a:spLocks noGrp="1"/>
          </p:cNvSpPr>
          <p:nvPr>
            <p:ph type="sldNum" sz="quarter" idx="12"/>
          </p:nvPr>
        </p:nvSpPr>
        <p:spPr/>
        <p:txBody>
          <a:bodyPr/>
          <a:lstStyle/>
          <a:p>
            <a:pPr>
              <a:defRPr/>
            </a:pPr>
            <a:fld id="{8C569BC7-8811-4FED-BEB0-830C5B50C1B0}" type="slidenum">
              <a:rPr lang="fr-CA" smtClean="0"/>
              <a:pPr>
                <a:defRPr/>
              </a:pPr>
              <a:t>‹#›</a:t>
            </a:fld>
            <a:endParaRPr lang="fr-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468DC321-37F0-4543-8DD7-58CB3610D8E3}" type="datetimeFigureOut">
              <a:rPr lang="fr-FR" smtClean="0"/>
              <a:pPr>
                <a:defRPr/>
              </a:pPr>
              <a:t>26/10/2022</a:t>
            </a:fld>
            <a:endParaRPr lang="fr-CA"/>
          </a:p>
        </p:txBody>
      </p:sp>
      <p:sp>
        <p:nvSpPr>
          <p:cNvPr id="5" name="Footer Placeholder 4"/>
          <p:cNvSpPr>
            <a:spLocks noGrp="1"/>
          </p:cNvSpPr>
          <p:nvPr>
            <p:ph type="ftr" sz="quarter" idx="11"/>
          </p:nvPr>
        </p:nvSpPr>
        <p:spPr/>
        <p:txBody>
          <a:bodyPr/>
          <a:lstStyle/>
          <a:p>
            <a:pPr>
              <a:defRPr/>
            </a:pPr>
            <a:endParaRPr lang="fr-CA"/>
          </a:p>
        </p:txBody>
      </p:sp>
      <p:sp>
        <p:nvSpPr>
          <p:cNvPr id="6" name="Slide Number Placeholder 5"/>
          <p:cNvSpPr>
            <a:spLocks noGrp="1"/>
          </p:cNvSpPr>
          <p:nvPr>
            <p:ph type="sldNum" sz="quarter" idx="12"/>
          </p:nvPr>
        </p:nvSpPr>
        <p:spPr/>
        <p:txBody>
          <a:bodyPr/>
          <a:lstStyle/>
          <a:p>
            <a:pPr>
              <a:defRPr/>
            </a:pPr>
            <a:fld id="{8C569BC7-8811-4FED-BEB0-830C5B50C1B0}" type="slidenum">
              <a:rPr lang="fr-CA" smtClean="0"/>
              <a:pPr>
                <a:defRPr/>
              </a:pPr>
              <a:t>‹#›</a:t>
            </a:fld>
            <a:endParaRPr lang="fr-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pPr>
              <a:defRPr/>
            </a:pPr>
            <a:fld id="{468DC321-37F0-4543-8DD7-58CB3610D8E3}" type="datetimeFigureOut">
              <a:rPr lang="fr-FR" smtClean="0"/>
              <a:pPr>
                <a:defRPr/>
              </a:pPr>
              <a:t>26/10/2022</a:t>
            </a:fld>
            <a:endParaRPr lang="fr-CA"/>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defRPr/>
            </a:pPr>
            <a:endParaRPr lang="fr-CA"/>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pPr>
              <a:defRPr/>
            </a:pPr>
            <a:fld id="{8C569BC7-8811-4FED-BEB0-830C5B50C1B0}" type="slidenum">
              <a:rPr lang="fr-CA" smtClean="0"/>
              <a:pPr>
                <a:defRPr/>
              </a:pPr>
              <a:t>‹#›</a:t>
            </a:fld>
            <a:endParaRPr lang="fr-CA"/>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jpeg"/><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cartoonstock.com/" TargetMode="Externa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050" name="Titre 1"/>
          <p:cNvSpPr>
            <a:spLocks noGrp="1"/>
          </p:cNvSpPr>
          <p:nvPr>
            <p:ph type="ctrTitle"/>
          </p:nvPr>
        </p:nvSpPr>
        <p:spPr>
          <a:xfrm>
            <a:off x="323528" y="1916832"/>
            <a:ext cx="8640960" cy="2088232"/>
          </a:xfrm>
        </p:spPr>
        <p:txBody>
          <a:bodyPr>
            <a:normAutofit fontScale="90000"/>
          </a:bodyPr>
          <a:lstStyle/>
          <a:p>
            <a:br>
              <a:rPr lang="th-TH" sz="3600" b="1" dirty="0">
                <a:solidFill>
                  <a:srgbClr val="481F15"/>
                </a:solidFill>
              </a:rPr>
            </a:br>
            <a:r>
              <a:rPr lang="fr-CA" sz="3600" b="1" dirty="0">
                <a:solidFill>
                  <a:srgbClr val="481F15"/>
                </a:solidFill>
              </a:rPr>
              <a:t>Technical </a:t>
            </a:r>
            <a:r>
              <a:rPr lang="fr-CA" sz="3600" b="1" dirty="0" err="1">
                <a:solidFill>
                  <a:srgbClr val="481F15"/>
                </a:solidFill>
              </a:rPr>
              <a:t>Barriers</a:t>
            </a:r>
            <a:r>
              <a:rPr lang="fr-CA" sz="3600" b="1" dirty="0">
                <a:solidFill>
                  <a:srgbClr val="481F15"/>
                </a:solidFill>
              </a:rPr>
              <a:t> to Trade, </a:t>
            </a:r>
            <a:r>
              <a:rPr lang="fr-CA" sz="3600" b="1" dirty="0" err="1">
                <a:solidFill>
                  <a:srgbClr val="481F15"/>
                </a:solidFill>
              </a:rPr>
              <a:t>Environmental</a:t>
            </a:r>
            <a:r>
              <a:rPr lang="fr-CA" sz="3600" b="1" dirty="0">
                <a:solidFill>
                  <a:srgbClr val="481F15"/>
                </a:solidFill>
              </a:rPr>
              <a:t> </a:t>
            </a:r>
            <a:r>
              <a:rPr lang="fr-CA" sz="3600" b="1" dirty="0" err="1">
                <a:solidFill>
                  <a:srgbClr val="481F15"/>
                </a:solidFill>
              </a:rPr>
              <a:t>Concerns</a:t>
            </a:r>
            <a:r>
              <a:rPr lang="fr-CA" sz="3600" b="1" dirty="0">
                <a:solidFill>
                  <a:srgbClr val="481F15"/>
                </a:solidFill>
              </a:rPr>
              <a:t> and the ppm</a:t>
            </a:r>
            <a:br>
              <a:rPr lang="fr-CA" sz="3600" dirty="0">
                <a:solidFill>
                  <a:srgbClr val="481F15"/>
                </a:solidFill>
              </a:rPr>
            </a:br>
            <a:r>
              <a:rPr lang="fr-CA" sz="3600" dirty="0">
                <a:solidFill>
                  <a:srgbClr val="481F15"/>
                </a:solidFill>
              </a:rPr>
              <a:t> </a:t>
            </a:r>
          </a:p>
        </p:txBody>
      </p:sp>
      <p:sp>
        <p:nvSpPr>
          <p:cNvPr id="2051" name="Sous-titre 2"/>
          <p:cNvSpPr>
            <a:spLocks noGrp="1"/>
          </p:cNvSpPr>
          <p:nvPr>
            <p:ph type="subTitle" idx="1"/>
          </p:nvPr>
        </p:nvSpPr>
        <p:spPr>
          <a:xfrm>
            <a:off x="539552" y="3789040"/>
            <a:ext cx="7541270" cy="1268760"/>
          </a:xfrm>
        </p:spPr>
        <p:txBody>
          <a:bodyPr>
            <a:normAutofit/>
          </a:bodyPr>
          <a:lstStyle/>
          <a:p>
            <a:pPr algn="ctr"/>
            <a:r>
              <a:rPr lang="en-US" b="1" dirty="0">
                <a:solidFill>
                  <a:srgbClr val="481F15"/>
                </a:solidFill>
              </a:rPr>
              <a:t>By </a:t>
            </a:r>
          </a:p>
          <a:p>
            <a:pPr algn="ctr"/>
            <a:r>
              <a:rPr lang="en-US" sz="2400" b="1" dirty="0">
                <a:solidFill>
                  <a:srgbClr val="481F15"/>
                </a:solidFill>
              </a:rPr>
              <a:t>Assistant Professor Dr. </a:t>
            </a:r>
            <a:r>
              <a:rPr lang="en-US" sz="2400" b="1" dirty="0" err="1">
                <a:solidFill>
                  <a:srgbClr val="481F15"/>
                </a:solidFill>
              </a:rPr>
              <a:t>Jaurprapa</a:t>
            </a:r>
            <a:r>
              <a:rPr lang="en-US" sz="2400" b="1" dirty="0">
                <a:solidFill>
                  <a:srgbClr val="481F15"/>
                </a:solidFill>
              </a:rPr>
              <a:t> </a:t>
            </a:r>
            <a:r>
              <a:rPr lang="en-US" sz="2400" b="1" dirty="0" err="1">
                <a:solidFill>
                  <a:srgbClr val="481F15"/>
                </a:solidFill>
              </a:rPr>
              <a:t>Rakpong</a:t>
            </a:r>
            <a:endParaRPr lang="fr-CA" sz="2400" b="1" dirty="0">
              <a:solidFill>
                <a:srgbClr val="481F15"/>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098" name="Titre 1"/>
          <p:cNvSpPr>
            <a:spLocks noGrp="1"/>
          </p:cNvSpPr>
          <p:nvPr>
            <p:ph type="title"/>
          </p:nvPr>
        </p:nvSpPr>
        <p:spPr>
          <a:xfrm>
            <a:off x="467544" y="548680"/>
            <a:ext cx="8229600" cy="990600"/>
          </a:xfrm>
        </p:spPr>
        <p:txBody>
          <a:bodyPr>
            <a:normAutofit/>
          </a:bodyPr>
          <a:lstStyle/>
          <a:p>
            <a:r>
              <a:rPr lang="en-US" sz="4400" b="1" dirty="0">
                <a:solidFill>
                  <a:schemeClr val="bg1"/>
                </a:solidFill>
              </a:rPr>
              <a:t>Topics </a:t>
            </a:r>
            <a:endParaRPr lang="fr-CA" sz="4400" b="1" dirty="0">
              <a:solidFill>
                <a:schemeClr val="bg1"/>
              </a:solidFill>
            </a:endParaRPr>
          </a:p>
        </p:txBody>
      </p:sp>
      <p:sp>
        <p:nvSpPr>
          <p:cNvPr id="4099" name="Espace réservé du contenu 2"/>
          <p:cNvSpPr>
            <a:spLocks noGrp="1"/>
          </p:cNvSpPr>
          <p:nvPr>
            <p:ph idx="1"/>
          </p:nvPr>
        </p:nvSpPr>
        <p:spPr>
          <a:xfrm>
            <a:off x="457200" y="1988840"/>
            <a:ext cx="8229600" cy="4536504"/>
          </a:xfrm>
        </p:spPr>
        <p:txBody>
          <a:bodyPr>
            <a:normAutofit lnSpcReduction="10000"/>
          </a:bodyPr>
          <a:lstStyle/>
          <a:p>
            <a:pPr>
              <a:buFont typeface="Wingdings" pitchFamily="2" charset="2"/>
              <a:buChar char="ü"/>
            </a:pPr>
            <a:r>
              <a:rPr lang="fr-CA" dirty="0">
                <a:solidFill>
                  <a:srgbClr val="481F15"/>
                </a:solidFill>
              </a:rPr>
              <a:t> Definition of TBT and When to </a:t>
            </a:r>
            <a:r>
              <a:rPr lang="fr-CA" dirty="0" err="1">
                <a:solidFill>
                  <a:srgbClr val="481F15"/>
                </a:solidFill>
              </a:rPr>
              <a:t>Apply</a:t>
            </a:r>
            <a:endParaRPr lang="fr-CA" dirty="0">
              <a:solidFill>
                <a:srgbClr val="481F15"/>
              </a:solidFill>
            </a:endParaRPr>
          </a:p>
          <a:p>
            <a:pPr>
              <a:buFont typeface="Wingdings" pitchFamily="2" charset="2"/>
              <a:buChar char="ü"/>
            </a:pPr>
            <a:endParaRPr lang="fr-CA" dirty="0">
              <a:solidFill>
                <a:srgbClr val="481F15"/>
              </a:solidFill>
            </a:endParaRPr>
          </a:p>
          <a:p>
            <a:pPr>
              <a:buFont typeface="Wingdings" pitchFamily="2" charset="2"/>
              <a:buChar char="ü"/>
            </a:pPr>
            <a:r>
              <a:rPr lang="th-TH" dirty="0">
                <a:solidFill>
                  <a:srgbClr val="481F15"/>
                </a:solidFill>
              </a:rPr>
              <a:t>  </a:t>
            </a:r>
            <a:r>
              <a:rPr lang="fr-CA" dirty="0">
                <a:solidFill>
                  <a:srgbClr val="481F15"/>
                </a:solidFill>
              </a:rPr>
              <a:t>Substantive Right: Members’ autonomy</a:t>
            </a:r>
          </a:p>
          <a:p>
            <a:pPr>
              <a:buFont typeface="Wingdings" pitchFamily="2" charset="2"/>
              <a:buChar char="ü"/>
            </a:pPr>
            <a:endParaRPr lang="th-TH" dirty="0">
              <a:solidFill>
                <a:srgbClr val="481F15"/>
              </a:solidFill>
            </a:endParaRPr>
          </a:p>
          <a:p>
            <a:pPr>
              <a:buFont typeface="Wingdings" pitchFamily="2" charset="2"/>
              <a:buChar char="ü"/>
            </a:pPr>
            <a:r>
              <a:rPr lang="th-TH" dirty="0">
                <a:solidFill>
                  <a:srgbClr val="481F15"/>
                </a:solidFill>
              </a:rPr>
              <a:t>  </a:t>
            </a:r>
            <a:r>
              <a:rPr lang="fr-CA" dirty="0">
                <a:solidFill>
                  <a:srgbClr val="481F15"/>
                </a:solidFill>
              </a:rPr>
              <a:t>Substantive Obligations </a:t>
            </a:r>
          </a:p>
          <a:p>
            <a:pPr>
              <a:buFont typeface="Wingdings" pitchFamily="2" charset="2"/>
              <a:buChar char="ü"/>
            </a:pPr>
            <a:endParaRPr lang="th-TH" dirty="0">
              <a:solidFill>
                <a:srgbClr val="481F15"/>
              </a:solidFill>
            </a:endParaRPr>
          </a:p>
          <a:p>
            <a:pPr>
              <a:buFont typeface="Wingdings" pitchFamily="2" charset="2"/>
              <a:buChar char="ü"/>
            </a:pPr>
            <a:r>
              <a:rPr lang="th-TH" dirty="0">
                <a:solidFill>
                  <a:srgbClr val="481F15"/>
                </a:solidFill>
              </a:rPr>
              <a:t>  </a:t>
            </a:r>
            <a:r>
              <a:rPr lang="fr-CA" dirty="0">
                <a:solidFill>
                  <a:srgbClr val="481F15"/>
                </a:solidFill>
              </a:rPr>
              <a:t>Procedural Obligations</a:t>
            </a:r>
          </a:p>
          <a:p>
            <a:pPr>
              <a:buFont typeface="Wingdings" pitchFamily="2" charset="2"/>
              <a:buChar char="ü"/>
            </a:pPr>
            <a:endParaRPr lang="th-TH" dirty="0">
              <a:solidFill>
                <a:srgbClr val="481F15"/>
              </a:solidFill>
            </a:endParaRPr>
          </a:p>
          <a:p>
            <a:pPr>
              <a:buFont typeface="Wingdings" pitchFamily="2" charset="2"/>
              <a:buChar char="ü"/>
            </a:pPr>
            <a:r>
              <a:rPr lang="th-TH" dirty="0">
                <a:solidFill>
                  <a:srgbClr val="481F15"/>
                </a:solidFill>
              </a:rPr>
              <a:t>  </a:t>
            </a:r>
            <a:r>
              <a:rPr lang="fr-CA" dirty="0">
                <a:solidFill>
                  <a:srgbClr val="481F15"/>
                </a:solidFill>
              </a:rPr>
              <a:t>Legal Text and Case Law </a:t>
            </a:r>
          </a:p>
          <a:p>
            <a:pPr>
              <a:buFont typeface="Wingdings" pitchFamily="2" charset="2"/>
              <a:buChar char="ü"/>
            </a:pPr>
            <a:endParaRPr lang="fr-CA" dirty="0">
              <a:solidFill>
                <a:srgbClr val="481F15"/>
              </a:solidFill>
            </a:endParaRPr>
          </a:p>
          <a:p>
            <a:pPr>
              <a:buFont typeface="Wingdings" pitchFamily="2" charset="2"/>
              <a:buChar char="ü"/>
            </a:pPr>
            <a:r>
              <a:rPr lang="th-TH" dirty="0">
                <a:solidFill>
                  <a:srgbClr val="481F15"/>
                </a:solidFill>
              </a:rPr>
              <a:t>  </a:t>
            </a:r>
            <a:r>
              <a:rPr lang="fr-CA" dirty="0">
                <a:solidFill>
                  <a:srgbClr val="481F15"/>
                </a:solidFill>
              </a:rPr>
              <a:t>Further Issues  </a:t>
            </a:r>
          </a:p>
          <a:p>
            <a:pPr lvl="1">
              <a:buFontTx/>
              <a:buChar char="-"/>
            </a:pPr>
            <a:endParaRPr lang="fr-CA" dirty="0">
              <a:solidFill>
                <a:srgbClr val="481F15"/>
              </a:solidFill>
            </a:endParaRPr>
          </a:p>
          <a:p>
            <a:pPr lvl="1">
              <a:buFont typeface="Wingdings" pitchFamily="2" charset="2"/>
              <a:buChar char="ü"/>
            </a:pPr>
            <a:endParaRPr lang="fr-CA" dirty="0">
              <a:solidFill>
                <a:srgbClr val="481F15"/>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720080"/>
          </a:xfrm>
        </p:spPr>
        <p:txBody>
          <a:bodyPr>
            <a:normAutofit/>
          </a:bodyPr>
          <a:lstStyle/>
          <a:p>
            <a:r>
              <a:rPr lang="en-US" sz="2800" b="1" u="sng" dirty="0"/>
              <a:t>Why does WTO need a separate TBT Agreement? </a:t>
            </a:r>
            <a:endParaRPr lang="th-TH" sz="2800" b="1" u="sng" dirty="0"/>
          </a:p>
        </p:txBody>
      </p:sp>
      <p:sp>
        <p:nvSpPr>
          <p:cNvPr id="3" name="Content Placeholder 2"/>
          <p:cNvSpPr>
            <a:spLocks noGrp="1"/>
          </p:cNvSpPr>
          <p:nvPr>
            <p:ph idx="1"/>
          </p:nvPr>
        </p:nvSpPr>
        <p:spPr>
          <a:xfrm>
            <a:off x="179512" y="908720"/>
            <a:ext cx="8856984" cy="5688632"/>
          </a:xfrm>
        </p:spPr>
        <p:txBody>
          <a:bodyPr>
            <a:noAutofit/>
          </a:bodyPr>
          <a:lstStyle/>
          <a:p>
            <a:pPr algn="just">
              <a:buFont typeface="Wingdings" pitchFamily="2" charset="2"/>
              <a:buChar char="v"/>
            </a:pPr>
            <a:r>
              <a:rPr lang="en-US" sz="2000" dirty="0"/>
              <a:t> </a:t>
            </a:r>
            <a:r>
              <a:rPr lang="en-US" sz="2000" u="sng" dirty="0"/>
              <a:t>TBT and GATT</a:t>
            </a:r>
          </a:p>
          <a:p>
            <a:pPr marL="0" indent="0" algn="just">
              <a:buNone/>
            </a:pPr>
            <a:r>
              <a:rPr lang="en-US" sz="1800" dirty="0"/>
              <a:t>GATT has already respected non-discrimination principles (MFN,                                  NT), which is balanced by Article XX general exceptions (in order to respect the Member States’ autonomy). </a:t>
            </a:r>
          </a:p>
          <a:p>
            <a:pPr algn="just">
              <a:buFont typeface="Wingdings" pitchFamily="2" charset="2"/>
              <a:buChar char="v"/>
            </a:pPr>
            <a:endParaRPr lang="en-US" sz="1800" dirty="0"/>
          </a:p>
          <a:p>
            <a:pPr marL="0" indent="0" algn="just">
              <a:buNone/>
            </a:pPr>
            <a:r>
              <a:rPr lang="en-US" sz="1800" dirty="0"/>
              <a:t>However, border measures which perfectly comply with GATT, esp. Art. XX can still be unnecessarily applied in a discriminatory manner to restrict, or even exclude imports.  E.g. measures requiring imports to be repackaged or to change their common trade names, </a:t>
            </a:r>
          </a:p>
          <a:p>
            <a:pPr algn="just">
              <a:buFont typeface="Wingdings" pitchFamily="2" charset="2"/>
              <a:buChar char="v"/>
            </a:pPr>
            <a:endParaRPr lang="en-US" sz="1800" dirty="0"/>
          </a:p>
          <a:p>
            <a:pPr algn="just">
              <a:buFont typeface="Wingdings" pitchFamily="2" charset="2"/>
              <a:buChar char="v"/>
            </a:pPr>
            <a:r>
              <a:rPr lang="en-US" sz="1800" u="sng" dirty="0"/>
              <a:t>SPS and TBT</a:t>
            </a:r>
            <a:r>
              <a:rPr lang="en-US" sz="1800" dirty="0"/>
              <a:t>:  </a:t>
            </a:r>
          </a:p>
          <a:p>
            <a:pPr marL="0" indent="0" algn="just">
              <a:buNone/>
            </a:pPr>
            <a:r>
              <a:rPr lang="en-US" sz="1800" dirty="0"/>
              <a:t>SPS Agreement typically deals with food, animal and plant-borne risks, pests. But what about measures relating to product quality e.g. nutrition labelling? Or those concerning non-food imports, such as measures prescribing/restricting chemical usage in electrical appliances/toys? </a:t>
            </a:r>
          </a:p>
          <a:p>
            <a:pPr marL="0" indent="0" algn="just">
              <a:buNone/>
            </a:pPr>
            <a:endParaRPr lang="en-US" sz="1800" dirty="0"/>
          </a:p>
          <a:p>
            <a:pPr marL="0" indent="0" algn="just">
              <a:buNone/>
            </a:pPr>
            <a:r>
              <a:rPr lang="en-US" sz="1800" dirty="0"/>
              <a:t> Similar to the SPS Agreement, in TBT Agreement, the WTO seeks to balance the Members’ autonomy and the need to promote trade liberlisation through international standards.  </a:t>
            </a:r>
            <a:r>
              <a:rPr lang="en-US" sz="1800" b="1" u="sng" dirty="0"/>
              <a:t>But unlike SPS Agreement, there is no need to establish RA.</a:t>
            </a:r>
          </a:p>
          <a:p>
            <a:pPr marL="0" indent="0" algn="just">
              <a:buNone/>
            </a:pPr>
            <a:endParaRPr lang="en-US" sz="1800" dirty="0"/>
          </a:p>
          <a:p>
            <a:pPr algn="just">
              <a:buFont typeface="Wingdings" pitchFamily="2" charset="2"/>
              <a:buChar char="v"/>
            </a:pPr>
            <a:endParaRPr lang="th-TH" sz="1800" dirty="0"/>
          </a:p>
        </p:txBody>
      </p:sp>
    </p:spTree>
    <p:extLst>
      <p:ext uri="{BB962C8B-B14F-4D97-AF65-F5344CB8AC3E}">
        <p14:creationId xmlns:p14="http://schemas.microsoft.com/office/powerpoint/2010/main" val="3138044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additive="base">
                                        <p:cTn id="1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 calcmode="lin" valueType="num">
                                      <p:cBhvr additive="base">
                                        <p:cTn id="2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 calcmode="lin" valueType="num">
                                      <p:cBhvr additive="base">
                                        <p:cTn id="3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par>
                          <p:cTn id="32" fill="hold">
                            <p:stCondLst>
                              <p:cond delay="500"/>
                            </p:stCondLst>
                            <p:childTnLst>
                              <p:par>
                                <p:cTn id="33" presetID="2" presetClass="entr" presetSubtype="4" fill="hold" nodeType="after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 calcmode="lin" valueType="num">
                                      <p:cBhvr additive="base">
                                        <p:cTn id="3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720080"/>
          </a:xfrm>
        </p:spPr>
        <p:txBody>
          <a:bodyPr>
            <a:normAutofit/>
          </a:bodyPr>
          <a:lstStyle/>
          <a:p>
            <a:r>
              <a:rPr lang="en-US" sz="2800" b="1" u="sng" dirty="0"/>
              <a:t>Why does WTO need a separate TBT Agreement? </a:t>
            </a:r>
            <a:endParaRPr lang="th-TH" sz="2800" b="1" u="sng" dirty="0"/>
          </a:p>
        </p:txBody>
      </p:sp>
      <p:sp>
        <p:nvSpPr>
          <p:cNvPr id="3" name="Content Placeholder 2"/>
          <p:cNvSpPr>
            <a:spLocks noGrp="1"/>
          </p:cNvSpPr>
          <p:nvPr>
            <p:ph idx="1"/>
          </p:nvPr>
        </p:nvSpPr>
        <p:spPr>
          <a:xfrm>
            <a:off x="179512" y="908720"/>
            <a:ext cx="8856984" cy="5688632"/>
          </a:xfrm>
        </p:spPr>
        <p:txBody>
          <a:bodyPr>
            <a:noAutofit/>
          </a:bodyPr>
          <a:lstStyle/>
          <a:p>
            <a:pPr algn="just">
              <a:buFont typeface="Wingdings" pitchFamily="2" charset="2"/>
              <a:buChar char="v"/>
            </a:pPr>
            <a:r>
              <a:rPr lang="en-US" sz="2000" dirty="0"/>
              <a:t> </a:t>
            </a:r>
            <a:r>
              <a:rPr lang="en-US" sz="2000" u="sng" dirty="0"/>
              <a:t>TBT and GATT</a:t>
            </a:r>
          </a:p>
          <a:p>
            <a:pPr marL="0" indent="0" algn="just">
              <a:buNone/>
            </a:pPr>
            <a:r>
              <a:rPr lang="en-US" sz="1800" dirty="0"/>
              <a:t>GATT has already respected non-discrimination principles (MFN,                                  NT), which is balanced by Article XX general exceptions (in order to respect the Member States’ autonomy). </a:t>
            </a:r>
          </a:p>
          <a:p>
            <a:pPr algn="just">
              <a:buFont typeface="Wingdings" pitchFamily="2" charset="2"/>
              <a:buChar char="v"/>
            </a:pPr>
            <a:endParaRPr lang="en-US" sz="1800" dirty="0"/>
          </a:p>
          <a:p>
            <a:pPr marL="0" indent="0" algn="just">
              <a:buNone/>
            </a:pPr>
            <a:r>
              <a:rPr lang="en-US" sz="1800" dirty="0"/>
              <a:t>However, border measures which perfectly comply with GATT, esp. Art. XX can still be unnecessarily applied in a discriminatory manner to restrict, or even exclude imports.  E.g. measures requiring imports to be repackaged or to change their common trade names, </a:t>
            </a:r>
          </a:p>
          <a:p>
            <a:pPr algn="just">
              <a:buFont typeface="Wingdings" pitchFamily="2" charset="2"/>
              <a:buChar char="v"/>
            </a:pPr>
            <a:endParaRPr lang="en-US" sz="1800" dirty="0"/>
          </a:p>
          <a:p>
            <a:pPr algn="just">
              <a:buFont typeface="Wingdings" pitchFamily="2" charset="2"/>
              <a:buChar char="v"/>
            </a:pPr>
            <a:r>
              <a:rPr lang="en-US" sz="1800" u="sng" dirty="0"/>
              <a:t>SPS and TBT</a:t>
            </a:r>
            <a:r>
              <a:rPr lang="en-US" sz="1800" dirty="0"/>
              <a:t>:  </a:t>
            </a:r>
          </a:p>
          <a:p>
            <a:pPr marL="0" indent="0" algn="just">
              <a:buNone/>
            </a:pPr>
            <a:r>
              <a:rPr lang="en-US" sz="1800" dirty="0"/>
              <a:t>SPS Agreement typically deals with food, animal and plant-borne risks, pests. But what about measures relating to product quality e.g. nutrition labelling? Or those concerning non-food imports, such as measures prescribing/restricting chemical usage in electrical appliances/toys? </a:t>
            </a:r>
          </a:p>
          <a:p>
            <a:pPr marL="0" indent="0" algn="just">
              <a:buNone/>
            </a:pPr>
            <a:endParaRPr lang="en-US" sz="1800" dirty="0"/>
          </a:p>
          <a:p>
            <a:pPr marL="0" indent="0" algn="just">
              <a:buNone/>
            </a:pPr>
            <a:r>
              <a:rPr lang="en-US" sz="1800" dirty="0"/>
              <a:t> Similar to the SPS Agreement, in TBT Agreement, the WTO seeks to balance the Members’ autonomy and the need to promote trade liberlisation through international standards.  </a:t>
            </a:r>
            <a:r>
              <a:rPr lang="en-US" sz="1800" b="1" u="sng" dirty="0"/>
              <a:t>But unlike SPS Agreement, there is no need to establish RA.</a:t>
            </a:r>
          </a:p>
          <a:p>
            <a:pPr marL="0" indent="0" algn="just">
              <a:buNone/>
            </a:pPr>
            <a:endParaRPr lang="en-US" sz="1800" dirty="0"/>
          </a:p>
          <a:p>
            <a:pPr algn="just">
              <a:buFont typeface="Wingdings" pitchFamily="2" charset="2"/>
              <a:buChar char="v"/>
            </a:pPr>
            <a:endParaRPr lang="th-TH" sz="1800" dirty="0"/>
          </a:p>
        </p:txBody>
      </p:sp>
      <p:sp>
        <p:nvSpPr>
          <p:cNvPr id="4" name="Rounded Rectangle 3"/>
          <p:cNvSpPr/>
          <p:nvPr/>
        </p:nvSpPr>
        <p:spPr>
          <a:xfrm>
            <a:off x="1547664" y="2708920"/>
            <a:ext cx="6264696" cy="23762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t>SPS and TBT Agreements </a:t>
            </a:r>
            <a:r>
              <a:rPr lang="en-US" sz="2400" i="1" dirty="0"/>
              <a:t>have strong “conceptual similarities” so analogies betw. these two Agreements can usually be drawn </a:t>
            </a:r>
            <a:r>
              <a:rPr lang="en-US" sz="2400" dirty="0"/>
              <a:t>(</a:t>
            </a:r>
            <a:r>
              <a:rPr lang="en-US" sz="2400" b="1" i="1" dirty="0"/>
              <a:t>Sardines</a:t>
            </a:r>
            <a:r>
              <a:rPr lang="en-US" sz="2400" dirty="0"/>
              <a:t>, para 275).</a:t>
            </a:r>
          </a:p>
        </p:txBody>
      </p:sp>
    </p:spTree>
    <p:extLst>
      <p:ext uri="{BB962C8B-B14F-4D97-AF65-F5344CB8AC3E}">
        <p14:creationId xmlns:p14="http://schemas.microsoft.com/office/powerpoint/2010/main" val="1772029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additive="base">
                                        <p:cTn id="1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 calcmode="lin" valueType="num">
                                      <p:cBhvr additive="base">
                                        <p:cTn id="2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 calcmode="lin" valueType="num">
                                      <p:cBhvr additive="base">
                                        <p:cTn id="3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par>
                          <p:cTn id="32" fill="hold">
                            <p:stCondLst>
                              <p:cond delay="500"/>
                            </p:stCondLst>
                            <p:childTnLst>
                              <p:par>
                                <p:cTn id="33" presetID="2" presetClass="entr" presetSubtype="4" fill="hold" nodeType="after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 calcmode="lin" valueType="num">
                                      <p:cBhvr additive="base">
                                        <p:cTn id="3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
                                          </p:val>
                                        </p:tav>
                                        <p:tav tm="100000">
                                          <p:val>
                                            <p:strVal val="#ppt_x"/>
                                          </p:val>
                                        </p:tav>
                                      </p:tavLst>
                                    </p:anim>
                                    <p:anim calcmode="lin" valueType="num">
                                      <p:cBhvr>
                                        <p:cTn id="4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รูปภาพ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4925" y="2915961"/>
            <a:ext cx="2088232" cy="1516657"/>
          </a:xfrm>
          <a:prstGeom prst="rect">
            <a:avLst/>
          </a:prstGeom>
        </p:spPr>
      </p:pic>
      <p:pic>
        <p:nvPicPr>
          <p:cNvPr id="8" name="ตัวแทนเนื้อหา 7"/>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0" y="0"/>
            <a:ext cx="9129779" cy="6856558"/>
          </a:xfrm>
        </p:spPr>
      </p:pic>
    </p:spTree>
    <p:extLst>
      <p:ext uri="{BB962C8B-B14F-4D97-AF65-F5344CB8AC3E}">
        <p14:creationId xmlns:p14="http://schemas.microsoft.com/office/powerpoint/2010/main" val="9855415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107504" y="-1"/>
            <a:ext cx="8928992" cy="404665"/>
          </a:xfrm>
        </p:spPr>
        <p:txBody>
          <a:bodyPr>
            <a:normAutofit fontScale="90000"/>
          </a:bodyPr>
          <a:lstStyle/>
          <a:p>
            <a:pPr algn="ctr"/>
            <a:br>
              <a:rPr lang="fr-CA" sz="3200" dirty="0">
                <a:solidFill>
                  <a:srgbClr val="481F15"/>
                </a:solidFill>
              </a:rPr>
            </a:br>
            <a:r>
              <a:rPr lang="fr-CA" sz="2300" b="1" u="sng" dirty="0" err="1">
                <a:solidFill>
                  <a:srgbClr val="481F15"/>
                </a:solidFill>
              </a:rPr>
              <a:t>What</a:t>
            </a:r>
            <a:r>
              <a:rPr lang="fr-CA" sz="2300" b="1" u="sng" dirty="0">
                <a:solidFill>
                  <a:srgbClr val="481F15"/>
                </a:solidFill>
              </a:rPr>
              <a:t> </a:t>
            </a:r>
            <a:r>
              <a:rPr lang="fr-CA" sz="2300" b="1" u="sng" dirty="0" err="1">
                <a:solidFill>
                  <a:srgbClr val="481F15"/>
                </a:solidFill>
              </a:rPr>
              <a:t>kinds</a:t>
            </a:r>
            <a:r>
              <a:rPr lang="fr-CA" sz="2300" b="1" u="sng" dirty="0">
                <a:solidFill>
                  <a:srgbClr val="481F15"/>
                </a:solidFill>
              </a:rPr>
              <a:t> of </a:t>
            </a:r>
            <a:r>
              <a:rPr lang="fr-CA" sz="2300" b="1" u="sng" dirty="0" err="1">
                <a:solidFill>
                  <a:srgbClr val="481F15"/>
                </a:solidFill>
              </a:rPr>
              <a:t>trade</a:t>
            </a:r>
            <a:r>
              <a:rPr lang="fr-CA" sz="2300" b="1" u="sng" dirty="0">
                <a:solidFill>
                  <a:srgbClr val="481F15"/>
                </a:solidFill>
              </a:rPr>
              <a:t> </a:t>
            </a:r>
            <a:r>
              <a:rPr lang="fr-CA" sz="2300" b="1" u="sng" dirty="0" err="1">
                <a:solidFill>
                  <a:srgbClr val="481F15"/>
                </a:solidFill>
              </a:rPr>
              <a:t>measures</a:t>
            </a:r>
            <a:r>
              <a:rPr lang="fr-CA" sz="2300" b="1" u="sng" dirty="0">
                <a:solidFill>
                  <a:srgbClr val="481F15"/>
                </a:solidFill>
              </a:rPr>
              <a:t> are </a:t>
            </a:r>
            <a:r>
              <a:rPr lang="fr-CA" sz="2300" b="1" u="sng" dirty="0" err="1">
                <a:solidFill>
                  <a:srgbClr val="481F15"/>
                </a:solidFill>
              </a:rPr>
              <a:t>covered</a:t>
            </a:r>
            <a:r>
              <a:rPr lang="fr-CA" sz="2300" b="1" u="sng" dirty="0">
                <a:solidFill>
                  <a:srgbClr val="481F15"/>
                </a:solidFill>
              </a:rPr>
              <a:t> by the Agreement?  = (</a:t>
            </a:r>
            <a:r>
              <a:rPr lang="fr-CA" sz="2300" b="1" u="sng" dirty="0" err="1">
                <a:solidFill>
                  <a:srgbClr val="481F15"/>
                </a:solidFill>
              </a:rPr>
              <a:t>Annex</a:t>
            </a:r>
            <a:r>
              <a:rPr lang="fr-CA" sz="2300" b="1" u="sng" dirty="0">
                <a:solidFill>
                  <a:srgbClr val="481F15"/>
                </a:solidFill>
              </a:rPr>
              <a:t> 1)</a:t>
            </a:r>
            <a:br>
              <a:rPr lang="fr-CA" sz="2300" u="sng" dirty="0">
                <a:solidFill>
                  <a:srgbClr val="481F15"/>
                </a:solidFill>
              </a:rPr>
            </a:br>
            <a:endParaRPr lang="fr-CA" sz="2300" b="1" u="sng" dirty="0">
              <a:solidFill>
                <a:schemeClr val="tx1"/>
              </a:solidFill>
            </a:endParaRPr>
          </a:p>
        </p:txBody>
      </p:sp>
      <p:sp>
        <p:nvSpPr>
          <p:cNvPr id="4099" name="Espace réservé du contenu 2"/>
          <p:cNvSpPr>
            <a:spLocks noGrp="1"/>
          </p:cNvSpPr>
          <p:nvPr>
            <p:ph idx="1"/>
          </p:nvPr>
        </p:nvSpPr>
        <p:spPr>
          <a:xfrm>
            <a:off x="234958" y="404664"/>
            <a:ext cx="8856984" cy="6624736"/>
          </a:xfrm>
          <a:effectLst>
            <a:glow rad="63500">
              <a:schemeClr val="accent2">
                <a:satMod val="175000"/>
                <a:alpha val="40000"/>
              </a:schemeClr>
            </a:glow>
          </a:effectLst>
        </p:spPr>
        <p:txBody>
          <a:bodyPr>
            <a:normAutofit/>
          </a:bodyPr>
          <a:lstStyle/>
          <a:p>
            <a:pPr marL="0" indent="0">
              <a:buNone/>
            </a:pPr>
            <a:r>
              <a:rPr lang="fr-CA" dirty="0">
                <a:solidFill>
                  <a:srgbClr val="481F15"/>
                </a:solidFill>
              </a:rPr>
              <a:t>1.Techncial Regulations </a:t>
            </a:r>
            <a:r>
              <a:rPr lang="fr-CA" b="1" dirty="0">
                <a:solidFill>
                  <a:srgbClr val="481F15"/>
                </a:solidFill>
              </a:rPr>
              <a:t>= </a:t>
            </a:r>
            <a:r>
              <a:rPr lang="th-TH" sz="3200" b="1" dirty="0">
                <a:solidFill>
                  <a:srgbClr val="481F15"/>
                </a:solidFill>
              </a:rPr>
              <a:t>กฎระเบียบทางเทคนิค</a:t>
            </a:r>
            <a:endParaRPr lang="fr-CA" sz="3200" b="1" dirty="0">
              <a:solidFill>
                <a:srgbClr val="481F15"/>
              </a:solidFill>
            </a:endParaRPr>
          </a:p>
          <a:p>
            <a:pPr marL="0" indent="0">
              <a:buNone/>
            </a:pPr>
            <a:endParaRPr lang="fr-CA" b="1" dirty="0">
              <a:solidFill>
                <a:srgbClr val="481F15"/>
              </a:solidFill>
            </a:endParaRPr>
          </a:p>
          <a:p>
            <a:pPr marL="0" indent="0">
              <a:buNone/>
            </a:pPr>
            <a:endParaRPr lang="fr-CA" dirty="0">
              <a:solidFill>
                <a:srgbClr val="481F15"/>
              </a:solidFill>
            </a:endParaRPr>
          </a:p>
          <a:p>
            <a:pPr marL="0" indent="0">
              <a:buNone/>
            </a:pPr>
            <a:endParaRPr lang="fr-CA" dirty="0">
              <a:solidFill>
                <a:srgbClr val="481F15"/>
              </a:solidFill>
            </a:endParaRPr>
          </a:p>
          <a:p>
            <a:pPr marL="0" indent="0">
              <a:buNone/>
            </a:pPr>
            <a:endParaRPr lang="th-TH" dirty="0">
              <a:solidFill>
                <a:srgbClr val="481F15"/>
              </a:solidFill>
            </a:endParaRPr>
          </a:p>
          <a:p>
            <a:pPr marL="0" indent="0">
              <a:buNone/>
            </a:pPr>
            <a:r>
              <a:rPr lang="fr-CA" dirty="0">
                <a:solidFill>
                  <a:srgbClr val="481F15"/>
                </a:solidFill>
              </a:rPr>
              <a:t>2. Standard</a:t>
            </a:r>
            <a:r>
              <a:rPr lang="en-US" dirty="0">
                <a:solidFill>
                  <a:srgbClr val="481F15"/>
                </a:solidFill>
              </a:rPr>
              <a:t>s</a:t>
            </a:r>
            <a:r>
              <a:rPr lang="th-TH" dirty="0">
                <a:solidFill>
                  <a:srgbClr val="481F15"/>
                </a:solidFill>
              </a:rPr>
              <a:t> </a:t>
            </a:r>
            <a:r>
              <a:rPr lang="en-US" dirty="0">
                <a:solidFill>
                  <a:srgbClr val="481F15"/>
                </a:solidFill>
              </a:rPr>
              <a:t>= </a:t>
            </a:r>
            <a:r>
              <a:rPr lang="th-TH" sz="3200" b="1" dirty="0">
                <a:solidFill>
                  <a:srgbClr val="481F15"/>
                </a:solidFill>
              </a:rPr>
              <a:t>มาตรฐาน </a:t>
            </a:r>
            <a:endParaRPr lang="fr-CA" sz="3200" b="1" dirty="0">
              <a:solidFill>
                <a:srgbClr val="481F15"/>
              </a:solidFill>
            </a:endParaRPr>
          </a:p>
          <a:p>
            <a:pPr marL="0" indent="0">
              <a:buNone/>
            </a:pPr>
            <a:endParaRPr lang="fr-CA" dirty="0">
              <a:solidFill>
                <a:srgbClr val="481F15"/>
              </a:solidFill>
            </a:endParaRPr>
          </a:p>
          <a:p>
            <a:pPr marL="0" indent="0">
              <a:buNone/>
            </a:pPr>
            <a:endParaRPr lang="fr-CA" dirty="0">
              <a:solidFill>
                <a:srgbClr val="481F15"/>
              </a:solidFill>
            </a:endParaRPr>
          </a:p>
          <a:p>
            <a:pPr>
              <a:buFont typeface="Wingdings" pitchFamily="2" charset="2"/>
              <a:buChar char="ü"/>
            </a:pPr>
            <a:endParaRPr lang="fr-CA" dirty="0">
              <a:solidFill>
                <a:srgbClr val="481F15"/>
              </a:solidFill>
            </a:endParaRPr>
          </a:p>
          <a:p>
            <a:pPr marL="0" indent="0">
              <a:buNone/>
            </a:pPr>
            <a:endParaRPr lang="fr-CA" dirty="0">
              <a:solidFill>
                <a:srgbClr val="481F15"/>
              </a:solidFill>
            </a:endParaRPr>
          </a:p>
          <a:p>
            <a:pPr marL="0" indent="0">
              <a:buNone/>
            </a:pPr>
            <a:r>
              <a:rPr lang="fr-CA" dirty="0">
                <a:solidFill>
                  <a:srgbClr val="481F15"/>
                </a:solidFill>
              </a:rPr>
              <a:t>3. </a:t>
            </a:r>
            <a:r>
              <a:rPr lang="fr-CA" dirty="0" err="1">
                <a:solidFill>
                  <a:srgbClr val="481F15"/>
                </a:solidFill>
              </a:rPr>
              <a:t>Conformity</a:t>
            </a:r>
            <a:r>
              <a:rPr lang="fr-CA" dirty="0">
                <a:solidFill>
                  <a:srgbClr val="481F15"/>
                </a:solidFill>
              </a:rPr>
              <a:t> </a:t>
            </a:r>
            <a:r>
              <a:rPr lang="fr-CA" dirty="0" err="1">
                <a:solidFill>
                  <a:srgbClr val="481F15"/>
                </a:solidFill>
              </a:rPr>
              <a:t>Assessment</a:t>
            </a:r>
            <a:r>
              <a:rPr lang="fr-CA" dirty="0">
                <a:solidFill>
                  <a:srgbClr val="481F15"/>
                </a:solidFill>
              </a:rPr>
              <a:t> </a:t>
            </a:r>
            <a:r>
              <a:rPr lang="fr-CA" dirty="0" err="1">
                <a:solidFill>
                  <a:srgbClr val="481F15"/>
                </a:solidFill>
              </a:rPr>
              <a:t>Procedures</a:t>
            </a:r>
            <a:r>
              <a:rPr lang="fr-CA" dirty="0">
                <a:solidFill>
                  <a:srgbClr val="481F15"/>
                </a:solidFill>
              </a:rPr>
              <a:t> </a:t>
            </a:r>
            <a:r>
              <a:rPr lang="en-US" dirty="0">
                <a:solidFill>
                  <a:srgbClr val="481F15"/>
                </a:solidFill>
              </a:rPr>
              <a:t>= </a:t>
            </a:r>
            <a:r>
              <a:rPr lang="th-TH" sz="3200" b="1" dirty="0">
                <a:solidFill>
                  <a:srgbClr val="481F15"/>
                </a:solidFill>
              </a:rPr>
              <a:t>กระบวนการตรวจสอบ</a:t>
            </a:r>
            <a:endParaRPr lang="fr-CA" sz="3200" b="1" dirty="0">
              <a:solidFill>
                <a:srgbClr val="481F15"/>
              </a:solidFill>
            </a:endParaRPr>
          </a:p>
          <a:p>
            <a:pPr marL="0" indent="0">
              <a:buNone/>
            </a:pPr>
            <a:endParaRPr lang="fr-CA" dirty="0">
              <a:solidFill>
                <a:srgbClr val="481F15"/>
              </a:solidFill>
            </a:endParaRPr>
          </a:p>
        </p:txBody>
      </p:sp>
      <p:sp>
        <p:nvSpPr>
          <p:cNvPr id="2" name="Rounded Rectangle 1"/>
          <p:cNvSpPr/>
          <p:nvPr/>
        </p:nvSpPr>
        <p:spPr>
          <a:xfrm>
            <a:off x="218698" y="1340768"/>
            <a:ext cx="8824859" cy="1224136"/>
          </a:xfrm>
          <a:prstGeom prst="roundRect">
            <a:avLst/>
          </a:prstGeom>
          <a:solidFill>
            <a:schemeClr val="bg2"/>
          </a:solidFill>
          <a:ln>
            <a:solidFill>
              <a:schemeClr val="tx2"/>
            </a:solidFill>
          </a:ln>
          <a:effectLst>
            <a:glow rad="63500">
              <a:schemeClr val="accent2">
                <a:satMod val="175000"/>
                <a:alpha val="40000"/>
              </a:schemeClr>
            </a:glow>
            <a:outerShdw blurRad="38100" dist="25400" dir="2700000" algn="br" rotWithShape="0">
              <a:srgbClr val="000000">
                <a:alpha val="60000"/>
              </a:srgb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dirty="0">
                <a:solidFill>
                  <a:schemeClr val="tx1"/>
                </a:solidFill>
              </a:rPr>
              <a:t>Document which lays down </a:t>
            </a:r>
            <a:r>
              <a:rPr lang="en-US" b="1" u="sng" dirty="0">
                <a:solidFill>
                  <a:srgbClr val="FF0000"/>
                </a:solidFill>
              </a:rPr>
              <a:t>product characteristics </a:t>
            </a:r>
            <a:r>
              <a:rPr lang="en-US" sz="1600" dirty="0">
                <a:solidFill>
                  <a:schemeClr val="tx1"/>
                </a:solidFill>
              </a:rPr>
              <a:t>or their related processes and production methods, including the applicable administrative provisions </a:t>
            </a:r>
            <a:r>
              <a:rPr lang="en-US" b="1" u="sng" dirty="0">
                <a:solidFill>
                  <a:srgbClr val="FF0000"/>
                </a:solidFill>
              </a:rPr>
              <a:t>with which compliance is mandatory</a:t>
            </a:r>
            <a:r>
              <a:rPr lang="en-US" dirty="0">
                <a:solidFill>
                  <a:srgbClr val="FF0000"/>
                </a:solidFill>
              </a:rPr>
              <a:t>. </a:t>
            </a:r>
            <a:r>
              <a:rPr lang="en-US" sz="1600" dirty="0">
                <a:solidFill>
                  <a:schemeClr val="tx1"/>
                </a:solidFill>
              </a:rPr>
              <a:t>It may also include or deal exclusively with terminology, symbols, packaging, marking or labeling requirements as they apply to a product, process or production method. </a:t>
            </a:r>
            <a:endParaRPr lang="th-TH" sz="1600" dirty="0">
              <a:solidFill>
                <a:schemeClr val="tx1"/>
              </a:solidFill>
            </a:endParaRPr>
          </a:p>
        </p:txBody>
      </p:sp>
      <p:sp>
        <p:nvSpPr>
          <p:cNvPr id="3" name="Rounded Rectangle 2"/>
          <p:cNvSpPr/>
          <p:nvPr/>
        </p:nvSpPr>
        <p:spPr>
          <a:xfrm>
            <a:off x="218698" y="3573016"/>
            <a:ext cx="8793092" cy="1440160"/>
          </a:xfrm>
          <a:prstGeom prst="roundRect">
            <a:avLst/>
          </a:prstGeom>
          <a:solidFill>
            <a:schemeClr val="bg2"/>
          </a:solidFill>
          <a:ln>
            <a:solidFill>
              <a:schemeClr val="tx2"/>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Document </a:t>
            </a:r>
            <a:r>
              <a:rPr lang="en-US" b="1" u="sng" dirty="0">
                <a:solidFill>
                  <a:srgbClr val="FF0000"/>
                </a:solidFill>
              </a:rPr>
              <a:t>approved by a recognized body</a:t>
            </a:r>
            <a:r>
              <a:rPr lang="en-US" dirty="0">
                <a:solidFill>
                  <a:srgbClr val="FF0000"/>
                </a:solidFill>
              </a:rPr>
              <a:t>, </a:t>
            </a:r>
            <a:r>
              <a:rPr lang="en-US" sz="1600" dirty="0">
                <a:solidFill>
                  <a:schemeClr val="tx1"/>
                </a:solidFill>
              </a:rPr>
              <a:t>that provides, </a:t>
            </a:r>
            <a:r>
              <a:rPr lang="en-US" b="1" u="sng" dirty="0">
                <a:solidFill>
                  <a:srgbClr val="FF0000"/>
                </a:solidFill>
              </a:rPr>
              <a:t>for common and repeated use</a:t>
            </a:r>
            <a:r>
              <a:rPr lang="en-US" dirty="0">
                <a:solidFill>
                  <a:srgbClr val="FF0000"/>
                </a:solidFill>
              </a:rPr>
              <a:t>, </a:t>
            </a:r>
            <a:r>
              <a:rPr lang="en-US" b="1" u="sng" dirty="0">
                <a:solidFill>
                  <a:srgbClr val="FF0000"/>
                </a:solidFill>
              </a:rPr>
              <a:t>rules, guidelines or characteristics for products or related processes and production methods</a:t>
            </a:r>
            <a:r>
              <a:rPr lang="en-US" dirty="0">
                <a:solidFill>
                  <a:srgbClr val="FF0000"/>
                </a:solidFill>
              </a:rPr>
              <a:t>, </a:t>
            </a:r>
            <a:r>
              <a:rPr lang="en-US" sz="1600" dirty="0">
                <a:solidFill>
                  <a:schemeClr val="tx1"/>
                </a:solidFill>
              </a:rPr>
              <a:t>with which </a:t>
            </a:r>
            <a:r>
              <a:rPr lang="en-US" b="1" u="sng" dirty="0">
                <a:solidFill>
                  <a:srgbClr val="FF0000"/>
                </a:solidFill>
              </a:rPr>
              <a:t>compliance is not mandatory</a:t>
            </a:r>
            <a:r>
              <a:rPr lang="en-US" sz="1600" dirty="0">
                <a:solidFill>
                  <a:schemeClr val="tx1"/>
                </a:solidFill>
              </a:rPr>
              <a:t>. It may also include or deal exclusively with terminology, symbols, packaging, marking or labelling requirements as they apply to a product, process or production method.</a:t>
            </a:r>
            <a:endParaRPr lang="th-TH" sz="1600" dirty="0">
              <a:solidFill>
                <a:schemeClr val="tx1"/>
              </a:solidFill>
            </a:endParaRPr>
          </a:p>
        </p:txBody>
      </p:sp>
      <p:sp>
        <p:nvSpPr>
          <p:cNvPr id="4" name="Rounded Rectangle 3"/>
          <p:cNvSpPr/>
          <p:nvPr/>
        </p:nvSpPr>
        <p:spPr>
          <a:xfrm>
            <a:off x="250464" y="5733256"/>
            <a:ext cx="8761325" cy="792088"/>
          </a:xfrm>
          <a:prstGeom prst="roundRect">
            <a:avLst/>
          </a:prstGeom>
          <a:solidFill>
            <a:schemeClr val="bg2"/>
          </a:solidFill>
          <a:ln>
            <a:solidFill>
              <a:schemeClr val="tx2"/>
            </a:solidFill>
          </a:ln>
          <a:effectLst>
            <a:glow rad="63500">
              <a:schemeClr val="accent2">
                <a:satMod val="175000"/>
                <a:alpha val="40000"/>
              </a:schemeClr>
            </a:glow>
            <a:outerShdw blurRad="38100" dist="25400" dir="2700000" algn="br" rotWithShape="0">
              <a:srgbClr val="000000">
                <a:alpha val="60000"/>
              </a:srgb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dirty="0">
                <a:solidFill>
                  <a:schemeClr val="tx1"/>
                </a:solidFill>
              </a:rPr>
              <a:t>Any </a:t>
            </a:r>
            <a:r>
              <a:rPr lang="en-US" b="1" u="sng" dirty="0">
                <a:solidFill>
                  <a:srgbClr val="FF0000"/>
                </a:solidFill>
              </a:rPr>
              <a:t>procedure</a:t>
            </a:r>
            <a:r>
              <a:rPr lang="en-US" sz="1600" b="1" u="sng" dirty="0">
                <a:solidFill>
                  <a:schemeClr val="tx1"/>
                </a:solidFill>
              </a:rPr>
              <a:t> </a:t>
            </a:r>
            <a:r>
              <a:rPr lang="en-US" sz="1600" dirty="0">
                <a:solidFill>
                  <a:schemeClr val="tx1"/>
                </a:solidFill>
              </a:rPr>
              <a:t>used, directly or indirectly, </a:t>
            </a:r>
            <a:r>
              <a:rPr lang="en-US" b="1" u="sng" dirty="0">
                <a:solidFill>
                  <a:srgbClr val="FF0000"/>
                </a:solidFill>
              </a:rPr>
              <a:t>to determine</a:t>
            </a:r>
            <a:r>
              <a:rPr lang="en-US" b="1" dirty="0">
                <a:solidFill>
                  <a:srgbClr val="FF0000"/>
                </a:solidFill>
              </a:rPr>
              <a:t> </a:t>
            </a:r>
            <a:r>
              <a:rPr lang="en-US" sz="1600" dirty="0">
                <a:solidFill>
                  <a:schemeClr val="tx1"/>
                </a:solidFill>
              </a:rPr>
              <a:t>that relevant </a:t>
            </a:r>
            <a:r>
              <a:rPr lang="en-US" b="1" u="sng" dirty="0">
                <a:solidFill>
                  <a:srgbClr val="FF0000"/>
                </a:solidFill>
              </a:rPr>
              <a:t>requirements in technical regulations </a:t>
            </a:r>
            <a:r>
              <a:rPr lang="en-US" sz="1600" dirty="0">
                <a:solidFill>
                  <a:schemeClr val="tx1"/>
                </a:solidFill>
              </a:rPr>
              <a:t>or standards </a:t>
            </a:r>
            <a:r>
              <a:rPr lang="en-US" b="1" u="sng" dirty="0">
                <a:solidFill>
                  <a:srgbClr val="FF0000"/>
                </a:solidFill>
              </a:rPr>
              <a:t>are fulfilled</a:t>
            </a:r>
            <a:r>
              <a:rPr lang="en-US" sz="1600" dirty="0">
                <a:solidFill>
                  <a:schemeClr val="tx1"/>
                </a:solidFill>
              </a:rPr>
              <a:t>.</a:t>
            </a:r>
            <a:endParaRPr lang="th-TH" sz="1600" dirty="0">
              <a:solidFill>
                <a:schemeClr val="tx1"/>
              </a:solidFill>
            </a:endParaRPr>
          </a:p>
        </p:txBody>
      </p:sp>
    </p:spTree>
    <p:extLst>
      <p:ext uri="{BB962C8B-B14F-4D97-AF65-F5344CB8AC3E}">
        <p14:creationId xmlns:p14="http://schemas.microsoft.com/office/powerpoint/2010/main" val="1022977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a:xfrm>
            <a:off x="107504" y="-1"/>
            <a:ext cx="8928992" cy="404665"/>
          </a:xfrm>
        </p:spPr>
        <p:txBody>
          <a:bodyPr>
            <a:normAutofit fontScale="90000"/>
          </a:bodyPr>
          <a:lstStyle/>
          <a:p>
            <a:pPr algn="ctr"/>
            <a:br>
              <a:rPr lang="fr-CA" sz="3200" dirty="0">
                <a:solidFill>
                  <a:srgbClr val="481F15"/>
                </a:solidFill>
              </a:rPr>
            </a:br>
            <a:r>
              <a:rPr lang="fr-CA" sz="2300" b="1" u="sng" dirty="0" err="1">
                <a:solidFill>
                  <a:srgbClr val="481F15"/>
                </a:solidFill>
              </a:rPr>
              <a:t>What</a:t>
            </a:r>
            <a:r>
              <a:rPr lang="fr-CA" sz="2300" b="1" u="sng" dirty="0">
                <a:solidFill>
                  <a:srgbClr val="481F15"/>
                </a:solidFill>
              </a:rPr>
              <a:t> </a:t>
            </a:r>
            <a:r>
              <a:rPr lang="fr-CA" sz="2300" b="1" u="sng" dirty="0" err="1">
                <a:solidFill>
                  <a:srgbClr val="481F15"/>
                </a:solidFill>
              </a:rPr>
              <a:t>kinds</a:t>
            </a:r>
            <a:r>
              <a:rPr lang="fr-CA" sz="2300" b="1" u="sng" dirty="0">
                <a:solidFill>
                  <a:srgbClr val="481F15"/>
                </a:solidFill>
              </a:rPr>
              <a:t> of </a:t>
            </a:r>
            <a:r>
              <a:rPr lang="fr-CA" sz="2300" b="1" u="sng" dirty="0" err="1">
                <a:solidFill>
                  <a:srgbClr val="481F15"/>
                </a:solidFill>
              </a:rPr>
              <a:t>trade</a:t>
            </a:r>
            <a:r>
              <a:rPr lang="fr-CA" sz="2300" b="1" u="sng" dirty="0">
                <a:solidFill>
                  <a:srgbClr val="481F15"/>
                </a:solidFill>
              </a:rPr>
              <a:t> </a:t>
            </a:r>
            <a:r>
              <a:rPr lang="fr-CA" sz="2300" b="1" u="sng" dirty="0" err="1">
                <a:solidFill>
                  <a:srgbClr val="481F15"/>
                </a:solidFill>
              </a:rPr>
              <a:t>measures</a:t>
            </a:r>
            <a:r>
              <a:rPr lang="fr-CA" sz="2300" b="1" u="sng" dirty="0">
                <a:solidFill>
                  <a:srgbClr val="481F15"/>
                </a:solidFill>
              </a:rPr>
              <a:t> are </a:t>
            </a:r>
            <a:r>
              <a:rPr lang="fr-CA" sz="2300" b="1" u="sng" dirty="0" err="1">
                <a:solidFill>
                  <a:srgbClr val="481F15"/>
                </a:solidFill>
              </a:rPr>
              <a:t>covered</a:t>
            </a:r>
            <a:r>
              <a:rPr lang="fr-CA" sz="2300" b="1" u="sng" dirty="0">
                <a:solidFill>
                  <a:srgbClr val="481F15"/>
                </a:solidFill>
              </a:rPr>
              <a:t> by the Agreement?  = (</a:t>
            </a:r>
            <a:r>
              <a:rPr lang="fr-CA" sz="2300" b="1" u="sng" dirty="0" err="1">
                <a:solidFill>
                  <a:srgbClr val="481F15"/>
                </a:solidFill>
              </a:rPr>
              <a:t>Annex</a:t>
            </a:r>
            <a:r>
              <a:rPr lang="fr-CA" sz="2300" b="1" u="sng" dirty="0">
                <a:solidFill>
                  <a:srgbClr val="481F15"/>
                </a:solidFill>
              </a:rPr>
              <a:t> 1)</a:t>
            </a:r>
            <a:br>
              <a:rPr lang="fr-CA" sz="2300" u="sng" dirty="0">
                <a:solidFill>
                  <a:srgbClr val="481F15"/>
                </a:solidFill>
              </a:rPr>
            </a:br>
            <a:endParaRPr lang="fr-CA" sz="2300" b="1" u="sng" dirty="0">
              <a:solidFill>
                <a:schemeClr val="tx1"/>
              </a:solidFill>
            </a:endParaRPr>
          </a:p>
        </p:txBody>
      </p:sp>
      <p:sp>
        <p:nvSpPr>
          <p:cNvPr id="4099" name="Espace réservé du contenu 2"/>
          <p:cNvSpPr>
            <a:spLocks noGrp="1"/>
          </p:cNvSpPr>
          <p:nvPr>
            <p:ph idx="1"/>
          </p:nvPr>
        </p:nvSpPr>
        <p:spPr>
          <a:xfrm>
            <a:off x="234958" y="404664"/>
            <a:ext cx="8856984" cy="6624736"/>
          </a:xfrm>
          <a:effectLst>
            <a:glow rad="63500">
              <a:schemeClr val="accent2">
                <a:satMod val="175000"/>
                <a:alpha val="40000"/>
              </a:schemeClr>
            </a:glow>
          </a:effectLst>
        </p:spPr>
        <p:txBody>
          <a:bodyPr>
            <a:normAutofit/>
          </a:bodyPr>
          <a:lstStyle/>
          <a:p>
            <a:pPr marL="0" indent="0">
              <a:buNone/>
            </a:pPr>
            <a:r>
              <a:rPr lang="fr-CA" dirty="0">
                <a:solidFill>
                  <a:srgbClr val="481F15"/>
                </a:solidFill>
              </a:rPr>
              <a:t>1.Techncial Regulations </a:t>
            </a:r>
            <a:r>
              <a:rPr lang="fr-CA" b="1" dirty="0">
                <a:solidFill>
                  <a:srgbClr val="481F15"/>
                </a:solidFill>
              </a:rPr>
              <a:t>= </a:t>
            </a:r>
            <a:r>
              <a:rPr lang="th-TH" sz="3200" b="1" dirty="0">
                <a:solidFill>
                  <a:srgbClr val="481F15"/>
                </a:solidFill>
              </a:rPr>
              <a:t>กฎระเบียบทางเทคนิค</a:t>
            </a:r>
            <a:endParaRPr lang="fr-CA" sz="3200" b="1" dirty="0">
              <a:solidFill>
                <a:srgbClr val="481F15"/>
              </a:solidFill>
            </a:endParaRPr>
          </a:p>
          <a:p>
            <a:pPr marL="0" indent="0">
              <a:buNone/>
            </a:pPr>
            <a:endParaRPr lang="fr-CA" b="1" dirty="0">
              <a:solidFill>
                <a:srgbClr val="481F15"/>
              </a:solidFill>
            </a:endParaRPr>
          </a:p>
          <a:p>
            <a:pPr marL="0" indent="0">
              <a:buNone/>
            </a:pPr>
            <a:endParaRPr lang="fr-CA" dirty="0">
              <a:solidFill>
                <a:srgbClr val="481F15"/>
              </a:solidFill>
            </a:endParaRPr>
          </a:p>
          <a:p>
            <a:pPr marL="0" indent="0">
              <a:buNone/>
            </a:pPr>
            <a:endParaRPr lang="fr-CA" dirty="0">
              <a:solidFill>
                <a:srgbClr val="481F15"/>
              </a:solidFill>
            </a:endParaRPr>
          </a:p>
          <a:p>
            <a:pPr marL="0" indent="0">
              <a:buNone/>
            </a:pPr>
            <a:endParaRPr lang="th-TH" dirty="0">
              <a:solidFill>
                <a:srgbClr val="481F15"/>
              </a:solidFill>
            </a:endParaRPr>
          </a:p>
          <a:p>
            <a:pPr marL="0" indent="0">
              <a:buNone/>
            </a:pPr>
            <a:r>
              <a:rPr lang="fr-CA" dirty="0">
                <a:solidFill>
                  <a:srgbClr val="481F15"/>
                </a:solidFill>
              </a:rPr>
              <a:t>2. Standard</a:t>
            </a:r>
            <a:r>
              <a:rPr lang="en-US" dirty="0">
                <a:solidFill>
                  <a:srgbClr val="481F15"/>
                </a:solidFill>
              </a:rPr>
              <a:t>s</a:t>
            </a:r>
            <a:r>
              <a:rPr lang="th-TH" dirty="0">
                <a:solidFill>
                  <a:srgbClr val="481F15"/>
                </a:solidFill>
              </a:rPr>
              <a:t> </a:t>
            </a:r>
            <a:r>
              <a:rPr lang="en-US" dirty="0">
                <a:solidFill>
                  <a:srgbClr val="481F15"/>
                </a:solidFill>
              </a:rPr>
              <a:t>= </a:t>
            </a:r>
            <a:r>
              <a:rPr lang="th-TH" sz="3200" b="1" dirty="0">
                <a:solidFill>
                  <a:srgbClr val="481F15"/>
                </a:solidFill>
              </a:rPr>
              <a:t>มาตรฐาน </a:t>
            </a:r>
            <a:endParaRPr lang="fr-CA" sz="3200" b="1" dirty="0">
              <a:solidFill>
                <a:srgbClr val="481F15"/>
              </a:solidFill>
            </a:endParaRPr>
          </a:p>
          <a:p>
            <a:pPr marL="0" indent="0">
              <a:buNone/>
            </a:pPr>
            <a:endParaRPr lang="fr-CA" dirty="0">
              <a:solidFill>
                <a:srgbClr val="481F15"/>
              </a:solidFill>
            </a:endParaRPr>
          </a:p>
          <a:p>
            <a:pPr marL="0" indent="0">
              <a:buNone/>
            </a:pPr>
            <a:endParaRPr lang="fr-CA" dirty="0">
              <a:solidFill>
                <a:srgbClr val="481F15"/>
              </a:solidFill>
            </a:endParaRPr>
          </a:p>
          <a:p>
            <a:pPr>
              <a:buFont typeface="Wingdings" pitchFamily="2" charset="2"/>
              <a:buChar char="ü"/>
            </a:pPr>
            <a:endParaRPr lang="fr-CA" dirty="0">
              <a:solidFill>
                <a:srgbClr val="481F15"/>
              </a:solidFill>
            </a:endParaRPr>
          </a:p>
          <a:p>
            <a:pPr marL="0" indent="0">
              <a:buNone/>
            </a:pPr>
            <a:endParaRPr lang="fr-CA" dirty="0">
              <a:solidFill>
                <a:srgbClr val="481F15"/>
              </a:solidFill>
            </a:endParaRPr>
          </a:p>
          <a:p>
            <a:pPr marL="0" indent="0">
              <a:buNone/>
            </a:pPr>
            <a:r>
              <a:rPr lang="fr-CA" dirty="0">
                <a:solidFill>
                  <a:srgbClr val="481F15"/>
                </a:solidFill>
              </a:rPr>
              <a:t>3. </a:t>
            </a:r>
            <a:r>
              <a:rPr lang="fr-CA" dirty="0" err="1">
                <a:solidFill>
                  <a:srgbClr val="481F15"/>
                </a:solidFill>
              </a:rPr>
              <a:t>Conformity</a:t>
            </a:r>
            <a:r>
              <a:rPr lang="fr-CA" dirty="0">
                <a:solidFill>
                  <a:srgbClr val="481F15"/>
                </a:solidFill>
              </a:rPr>
              <a:t> </a:t>
            </a:r>
            <a:r>
              <a:rPr lang="fr-CA" dirty="0" err="1">
                <a:solidFill>
                  <a:srgbClr val="481F15"/>
                </a:solidFill>
              </a:rPr>
              <a:t>Assessment</a:t>
            </a:r>
            <a:r>
              <a:rPr lang="fr-CA" dirty="0">
                <a:solidFill>
                  <a:srgbClr val="481F15"/>
                </a:solidFill>
              </a:rPr>
              <a:t> </a:t>
            </a:r>
            <a:r>
              <a:rPr lang="fr-CA" dirty="0" err="1">
                <a:solidFill>
                  <a:srgbClr val="481F15"/>
                </a:solidFill>
              </a:rPr>
              <a:t>Procedures</a:t>
            </a:r>
            <a:r>
              <a:rPr lang="fr-CA" dirty="0">
                <a:solidFill>
                  <a:srgbClr val="481F15"/>
                </a:solidFill>
              </a:rPr>
              <a:t> </a:t>
            </a:r>
            <a:r>
              <a:rPr lang="en-US" dirty="0">
                <a:solidFill>
                  <a:srgbClr val="481F15"/>
                </a:solidFill>
              </a:rPr>
              <a:t>= </a:t>
            </a:r>
            <a:r>
              <a:rPr lang="th-TH" sz="3200" b="1" dirty="0">
                <a:solidFill>
                  <a:srgbClr val="481F15"/>
                </a:solidFill>
              </a:rPr>
              <a:t>กระบวนการตรวจสอบ</a:t>
            </a:r>
            <a:endParaRPr lang="fr-CA" sz="3200" b="1" dirty="0">
              <a:solidFill>
                <a:srgbClr val="481F15"/>
              </a:solidFill>
            </a:endParaRPr>
          </a:p>
          <a:p>
            <a:pPr marL="0" indent="0">
              <a:buNone/>
            </a:pPr>
            <a:endParaRPr lang="fr-CA" dirty="0">
              <a:solidFill>
                <a:srgbClr val="481F15"/>
              </a:solidFill>
            </a:endParaRPr>
          </a:p>
        </p:txBody>
      </p:sp>
      <p:sp>
        <p:nvSpPr>
          <p:cNvPr id="2" name="Rounded Rectangle 1"/>
          <p:cNvSpPr/>
          <p:nvPr/>
        </p:nvSpPr>
        <p:spPr>
          <a:xfrm>
            <a:off x="218698" y="1340768"/>
            <a:ext cx="8824859" cy="1224136"/>
          </a:xfrm>
          <a:prstGeom prst="roundRect">
            <a:avLst/>
          </a:prstGeom>
          <a:solidFill>
            <a:schemeClr val="bg2"/>
          </a:solidFill>
          <a:ln>
            <a:solidFill>
              <a:schemeClr val="tx2"/>
            </a:solidFill>
          </a:ln>
          <a:effectLst>
            <a:glow rad="63500">
              <a:schemeClr val="accent2">
                <a:satMod val="175000"/>
                <a:alpha val="40000"/>
              </a:schemeClr>
            </a:glow>
            <a:outerShdw blurRad="38100" dist="25400" dir="2700000" algn="br" rotWithShape="0">
              <a:srgbClr val="000000">
                <a:alpha val="60000"/>
              </a:srgb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dirty="0">
                <a:solidFill>
                  <a:schemeClr val="tx1"/>
                </a:solidFill>
              </a:rPr>
              <a:t>Document which lays down </a:t>
            </a:r>
            <a:r>
              <a:rPr lang="en-US" b="1" u="sng" dirty="0">
                <a:solidFill>
                  <a:srgbClr val="FF0000"/>
                </a:solidFill>
              </a:rPr>
              <a:t>product characteristics </a:t>
            </a:r>
            <a:r>
              <a:rPr lang="en-US" sz="1600" dirty="0">
                <a:solidFill>
                  <a:schemeClr val="tx1"/>
                </a:solidFill>
              </a:rPr>
              <a:t>or their related processes and production methods, including the applicable administrative provisions </a:t>
            </a:r>
            <a:r>
              <a:rPr lang="en-US" b="1" u="sng" dirty="0">
                <a:solidFill>
                  <a:srgbClr val="FF0000"/>
                </a:solidFill>
              </a:rPr>
              <a:t>with which compliance is mandatory</a:t>
            </a:r>
            <a:r>
              <a:rPr lang="en-US" dirty="0">
                <a:solidFill>
                  <a:srgbClr val="FF0000"/>
                </a:solidFill>
              </a:rPr>
              <a:t>. </a:t>
            </a:r>
            <a:r>
              <a:rPr lang="en-US" sz="1600" dirty="0">
                <a:solidFill>
                  <a:schemeClr val="tx1"/>
                </a:solidFill>
              </a:rPr>
              <a:t>It may also include or deal exclusively with terminology, symbols, packaging, marking or labeling requirements as they apply to a product, process or production method. </a:t>
            </a:r>
            <a:endParaRPr lang="th-TH" sz="1600" dirty="0">
              <a:solidFill>
                <a:schemeClr val="tx1"/>
              </a:solidFill>
            </a:endParaRPr>
          </a:p>
        </p:txBody>
      </p:sp>
      <p:sp>
        <p:nvSpPr>
          <p:cNvPr id="3" name="Rounded Rectangle 2"/>
          <p:cNvSpPr/>
          <p:nvPr/>
        </p:nvSpPr>
        <p:spPr>
          <a:xfrm>
            <a:off x="218698" y="3573016"/>
            <a:ext cx="8793092" cy="1440160"/>
          </a:xfrm>
          <a:prstGeom prst="roundRect">
            <a:avLst/>
          </a:prstGeom>
          <a:solidFill>
            <a:schemeClr val="bg2"/>
          </a:solidFill>
          <a:ln>
            <a:solidFill>
              <a:schemeClr val="tx2"/>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Document </a:t>
            </a:r>
            <a:r>
              <a:rPr lang="en-US" b="1" u="sng" dirty="0">
                <a:solidFill>
                  <a:srgbClr val="FF0000"/>
                </a:solidFill>
              </a:rPr>
              <a:t>approved by a recognized body</a:t>
            </a:r>
            <a:r>
              <a:rPr lang="en-US" dirty="0">
                <a:solidFill>
                  <a:srgbClr val="FF0000"/>
                </a:solidFill>
              </a:rPr>
              <a:t>, </a:t>
            </a:r>
            <a:r>
              <a:rPr lang="en-US" sz="1600" dirty="0">
                <a:solidFill>
                  <a:schemeClr val="tx1"/>
                </a:solidFill>
              </a:rPr>
              <a:t>that provides, </a:t>
            </a:r>
            <a:r>
              <a:rPr lang="en-US" b="1" u="sng" dirty="0">
                <a:solidFill>
                  <a:srgbClr val="FF0000"/>
                </a:solidFill>
              </a:rPr>
              <a:t>for common and repeated use</a:t>
            </a:r>
            <a:r>
              <a:rPr lang="en-US" dirty="0">
                <a:solidFill>
                  <a:srgbClr val="FF0000"/>
                </a:solidFill>
              </a:rPr>
              <a:t>, </a:t>
            </a:r>
            <a:r>
              <a:rPr lang="en-US" b="1" u="sng" dirty="0">
                <a:solidFill>
                  <a:srgbClr val="FF0000"/>
                </a:solidFill>
              </a:rPr>
              <a:t>rules, guidelines or characteristics for products or related processes and production methods</a:t>
            </a:r>
            <a:r>
              <a:rPr lang="en-US" dirty="0">
                <a:solidFill>
                  <a:srgbClr val="FF0000"/>
                </a:solidFill>
              </a:rPr>
              <a:t>, </a:t>
            </a:r>
            <a:r>
              <a:rPr lang="en-US" sz="1600" dirty="0">
                <a:solidFill>
                  <a:schemeClr val="tx1"/>
                </a:solidFill>
              </a:rPr>
              <a:t>with which </a:t>
            </a:r>
            <a:r>
              <a:rPr lang="en-US" b="1" u="sng" dirty="0">
                <a:solidFill>
                  <a:srgbClr val="FF0000"/>
                </a:solidFill>
              </a:rPr>
              <a:t>compliance is not mandatory</a:t>
            </a:r>
            <a:r>
              <a:rPr lang="en-US" sz="1600" dirty="0">
                <a:solidFill>
                  <a:schemeClr val="tx1"/>
                </a:solidFill>
              </a:rPr>
              <a:t>. It may also include or deal exclusively with terminology, symbols, packaging, marking or labelling requirements as they apply to a product, process or production method.</a:t>
            </a:r>
            <a:endParaRPr lang="th-TH" sz="1600" dirty="0">
              <a:solidFill>
                <a:schemeClr val="tx1"/>
              </a:solidFill>
            </a:endParaRPr>
          </a:p>
        </p:txBody>
      </p:sp>
      <p:sp>
        <p:nvSpPr>
          <p:cNvPr id="4" name="Rounded Rectangle 3"/>
          <p:cNvSpPr/>
          <p:nvPr/>
        </p:nvSpPr>
        <p:spPr>
          <a:xfrm>
            <a:off x="250464" y="5733256"/>
            <a:ext cx="8761325" cy="792088"/>
          </a:xfrm>
          <a:prstGeom prst="roundRect">
            <a:avLst/>
          </a:prstGeom>
          <a:solidFill>
            <a:schemeClr val="bg2"/>
          </a:solidFill>
          <a:ln>
            <a:solidFill>
              <a:schemeClr val="tx2"/>
            </a:solidFill>
          </a:ln>
          <a:effectLst>
            <a:glow rad="63500">
              <a:schemeClr val="accent2">
                <a:satMod val="175000"/>
                <a:alpha val="40000"/>
              </a:schemeClr>
            </a:glow>
            <a:outerShdw blurRad="38100" dist="25400" dir="2700000" algn="br" rotWithShape="0">
              <a:srgbClr val="000000">
                <a:alpha val="60000"/>
              </a:srgb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dirty="0">
                <a:solidFill>
                  <a:schemeClr val="tx1"/>
                </a:solidFill>
              </a:rPr>
              <a:t>Any </a:t>
            </a:r>
            <a:r>
              <a:rPr lang="en-US" b="1" u="sng" dirty="0">
                <a:solidFill>
                  <a:srgbClr val="FF0000"/>
                </a:solidFill>
              </a:rPr>
              <a:t>procedure</a:t>
            </a:r>
            <a:r>
              <a:rPr lang="en-US" sz="1600" b="1" u="sng" dirty="0">
                <a:solidFill>
                  <a:schemeClr val="tx1"/>
                </a:solidFill>
              </a:rPr>
              <a:t> </a:t>
            </a:r>
            <a:r>
              <a:rPr lang="en-US" sz="1600" dirty="0">
                <a:solidFill>
                  <a:schemeClr val="tx1"/>
                </a:solidFill>
              </a:rPr>
              <a:t>used, directly or indirectly, </a:t>
            </a:r>
            <a:r>
              <a:rPr lang="en-US" b="1" u="sng" dirty="0">
                <a:solidFill>
                  <a:srgbClr val="FF0000"/>
                </a:solidFill>
              </a:rPr>
              <a:t>to determine</a:t>
            </a:r>
            <a:r>
              <a:rPr lang="en-US" b="1" dirty="0">
                <a:solidFill>
                  <a:srgbClr val="FF0000"/>
                </a:solidFill>
              </a:rPr>
              <a:t> </a:t>
            </a:r>
            <a:r>
              <a:rPr lang="en-US" sz="1600" dirty="0">
                <a:solidFill>
                  <a:schemeClr val="tx1"/>
                </a:solidFill>
              </a:rPr>
              <a:t>that relevant </a:t>
            </a:r>
            <a:r>
              <a:rPr lang="en-US" b="1" u="sng" dirty="0">
                <a:solidFill>
                  <a:srgbClr val="FF0000"/>
                </a:solidFill>
              </a:rPr>
              <a:t>requirements in technical regulations </a:t>
            </a:r>
            <a:r>
              <a:rPr lang="en-US" sz="1600" dirty="0">
                <a:solidFill>
                  <a:schemeClr val="tx1"/>
                </a:solidFill>
              </a:rPr>
              <a:t>or standards </a:t>
            </a:r>
            <a:r>
              <a:rPr lang="en-US" b="1" u="sng" dirty="0">
                <a:solidFill>
                  <a:srgbClr val="FF0000"/>
                </a:solidFill>
              </a:rPr>
              <a:t>are fulfilled</a:t>
            </a:r>
            <a:r>
              <a:rPr lang="en-US" sz="1600" dirty="0">
                <a:solidFill>
                  <a:schemeClr val="tx1"/>
                </a:solidFill>
              </a:rPr>
              <a:t>.</a:t>
            </a:r>
            <a:endParaRPr lang="th-TH" sz="1600" dirty="0">
              <a:solidFill>
                <a:schemeClr val="tx1"/>
              </a:solidFill>
            </a:endParaRPr>
          </a:p>
        </p:txBody>
      </p:sp>
      <p:sp>
        <p:nvSpPr>
          <p:cNvPr id="5" name="Explosion 2 4"/>
          <p:cNvSpPr/>
          <p:nvPr/>
        </p:nvSpPr>
        <p:spPr>
          <a:xfrm rot="21317600">
            <a:off x="791282" y="898039"/>
            <a:ext cx="8321374" cy="1665002"/>
          </a:xfrm>
          <a:prstGeom prst="irregularSeal2">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E.g. technical regulations on bottle packaging</a:t>
            </a:r>
            <a:endParaRPr lang="th-TH" sz="2000" b="1" dirty="0"/>
          </a:p>
        </p:txBody>
      </p:sp>
      <p:sp>
        <p:nvSpPr>
          <p:cNvPr id="8" name="Explosion 2 7"/>
          <p:cNvSpPr/>
          <p:nvPr/>
        </p:nvSpPr>
        <p:spPr>
          <a:xfrm>
            <a:off x="216928" y="3356992"/>
            <a:ext cx="6984776" cy="1440160"/>
          </a:xfrm>
          <a:prstGeom prst="irregularSeal2">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E.g. </a:t>
            </a:r>
            <a:r>
              <a:rPr lang="th-TH" sz="2000" dirty="0"/>
              <a:t>  </a:t>
            </a:r>
            <a:r>
              <a:rPr lang="en-US" sz="1600" dirty="0"/>
              <a:t>ISO, </a:t>
            </a:r>
            <a:r>
              <a:rPr lang="en-US" sz="1600" dirty="0" err="1"/>
              <a:t>GlobalGAP</a:t>
            </a:r>
            <a:r>
              <a:rPr lang="en-US" sz="1600" dirty="0"/>
              <a:t>, Organic,</a:t>
            </a:r>
            <a:r>
              <a:rPr lang="en-US" sz="2000" dirty="0"/>
              <a:t> </a:t>
            </a:r>
            <a:r>
              <a:rPr lang="th-TH" sz="2000" dirty="0"/>
              <a:t> </a:t>
            </a:r>
            <a:r>
              <a:rPr lang="en-US" sz="2000" dirty="0"/>
              <a:t> Q standard</a:t>
            </a:r>
            <a:endParaRPr lang="th-TH" sz="2000" dirty="0"/>
          </a:p>
        </p:txBody>
      </p:sp>
      <p:sp>
        <p:nvSpPr>
          <p:cNvPr id="6" name="Explosion 1 5"/>
          <p:cNvSpPr/>
          <p:nvPr/>
        </p:nvSpPr>
        <p:spPr>
          <a:xfrm rot="523988">
            <a:off x="3791349" y="5646115"/>
            <a:ext cx="4642547" cy="1300351"/>
          </a:xfrm>
          <a:prstGeom prst="irregularSeal1">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E.g. exporters’ certificates</a:t>
            </a:r>
            <a:endParaRPr lang="th-TH" sz="2000" b="1" dirty="0"/>
          </a:p>
        </p:txBody>
      </p:sp>
    </p:spTree>
    <p:extLst>
      <p:ext uri="{BB962C8B-B14F-4D97-AF65-F5344CB8AC3E}">
        <p14:creationId xmlns:p14="http://schemas.microsoft.com/office/powerpoint/2010/main" val="776598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8"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648072"/>
          </a:xfrm>
        </p:spPr>
        <p:txBody>
          <a:bodyPr>
            <a:normAutofit/>
          </a:bodyPr>
          <a:lstStyle/>
          <a:p>
            <a:pPr algn="ctr"/>
            <a:r>
              <a:rPr lang="en-US" sz="3200" u="sng" dirty="0"/>
              <a:t>Substantive Obligations </a:t>
            </a:r>
            <a:endParaRPr lang="th-TH" sz="3200" u="sng" dirty="0"/>
          </a:p>
        </p:txBody>
      </p:sp>
      <p:sp>
        <p:nvSpPr>
          <p:cNvPr id="3" name="Content Placeholder 2"/>
          <p:cNvSpPr>
            <a:spLocks noGrp="1"/>
          </p:cNvSpPr>
          <p:nvPr>
            <p:ph idx="1"/>
          </p:nvPr>
        </p:nvSpPr>
        <p:spPr>
          <a:xfrm>
            <a:off x="179512" y="908720"/>
            <a:ext cx="8784976" cy="5568280"/>
          </a:xfrm>
        </p:spPr>
        <p:txBody>
          <a:bodyPr/>
          <a:lstStyle/>
          <a:p>
            <a:pPr>
              <a:buFont typeface="Wingdings" pitchFamily="2" charset="2"/>
              <a:buChar char="v"/>
            </a:pPr>
            <a:r>
              <a:rPr lang="en-US" dirty="0"/>
              <a:t> </a:t>
            </a:r>
            <a:r>
              <a:rPr lang="en-US" sz="1800" dirty="0"/>
              <a:t>Technical regulations are mandatory, therefore, their impacts are  “usually” felt more greatly by other members.</a:t>
            </a:r>
          </a:p>
          <a:p>
            <a:pPr>
              <a:buFont typeface="Wingdings" pitchFamily="2" charset="2"/>
              <a:buChar char="v"/>
            </a:pPr>
            <a:endParaRPr lang="en-US" sz="1800" dirty="0"/>
          </a:p>
          <a:p>
            <a:pPr>
              <a:buFont typeface="Wingdings" pitchFamily="2" charset="2"/>
              <a:buChar char="v"/>
            </a:pPr>
            <a:r>
              <a:rPr lang="en-US" sz="1800" dirty="0"/>
              <a:t> Consequently, TBT rules regarding </a:t>
            </a:r>
            <a:r>
              <a:rPr lang="en-US" sz="1800" u="sng" dirty="0"/>
              <a:t>technical regulations</a:t>
            </a:r>
            <a:r>
              <a:rPr lang="en-US" sz="1800" dirty="0"/>
              <a:t> are stricter and more detailed than those applying to </a:t>
            </a:r>
            <a:r>
              <a:rPr lang="en-US" sz="1800" u="sng" dirty="0"/>
              <a:t>standards</a:t>
            </a:r>
            <a:r>
              <a:rPr lang="en-US" sz="1800" dirty="0"/>
              <a:t>. </a:t>
            </a:r>
          </a:p>
          <a:p>
            <a:pPr marL="0" indent="0">
              <a:buNone/>
            </a:pPr>
            <a:endParaRPr lang="en-US" sz="1800" dirty="0"/>
          </a:p>
          <a:p>
            <a:pPr>
              <a:buFont typeface="Wingdings" pitchFamily="2" charset="2"/>
              <a:buChar char="v"/>
            </a:pPr>
            <a:r>
              <a:rPr lang="en-US" sz="1800" dirty="0"/>
              <a:t>  Amongst technical regulations, those belong to </a:t>
            </a:r>
            <a:r>
              <a:rPr lang="en-US" sz="1800" u="sng" dirty="0"/>
              <a:t>central governmental bodies </a:t>
            </a:r>
            <a:r>
              <a:rPr lang="en-US" sz="1800" dirty="0"/>
              <a:t>are the strictest. </a:t>
            </a:r>
          </a:p>
          <a:p>
            <a:pPr>
              <a:buFont typeface="Wingdings" pitchFamily="2" charset="2"/>
              <a:buChar char="v"/>
            </a:pPr>
            <a:endParaRPr lang="en-US" dirty="0"/>
          </a:p>
          <a:p>
            <a:pPr marL="0" indent="0">
              <a:buNone/>
            </a:pPr>
            <a:r>
              <a:rPr lang="en-US" dirty="0"/>
              <a:t> </a:t>
            </a:r>
          </a:p>
          <a:p>
            <a:pPr>
              <a:buFont typeface="Wingdings" pitchFamily="2" charset="2"/>
              <a:buChar char="v"/>
            </a:pPr>
            <a:endParaRPr lang="th-TH" dirty="0"/>
          </a:p>
        </p:txBody>
      </p:sp>
      <p:sp>
        <p:nvSpPr>
          <p:cNvPr id="4" name="Rectangle 3"/>
          <p:cNvSpPr/>
          <p:nvPr/>
        </p:nvSpPr>
        <p:spPr>
          <a:xfrm>
            <a:off x="467544" y="3666232"/>
            <a:ext cx="8352928" cy="1058912"/>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a:solidFill>
                  <a:schemeClr val="tx1"/>
                </a:solidFill>
              </a:rPr>
              <a:t>Article 2: Preparation, Adoption and Application of Technical Regulations by Central Government Bodies</a:t>
            </a:r>
          </a:p>
          <a:p>
            <a:r>
              <a:rPr lang="en-US" sz="1400" dirty="0">
                <a:solidFill>
                  <a:schemeClr val="tx1"/>
                </a:solidFill>
              </a:rPr>
              <a:t>With respect to their </a:t>
            </a:r>
            <a:r>
              <a:rPr lang="en-US" sz="1400" b="1" dirty="0">
                <a:solidFill>
                  <a:schemeClr val="accent3"/>
                </a:solidFill>
              </a:rPr>
              <a:t>central government bodies</a:t>
            </a:r>
            <a:r>
              <a:rPr lang="en-US" sz="1400" dirty="0">
                <a:solidFill>
                  <a:schemeClr val="tx1"/>
                </a:solidFill>
              </a:rPr>
              <a:t>…. </a:t>
            </a:r>
            <a:r>
              <a:rPr lang="en-US" sz="1600" b="1" u="sng" dirty="0">
                <a:solidFill>
                  <a:srgbClr val="FF0000"/>
                </a:solidFill>
              </a:rPr>
              <a:t>Member Shall ensure</a:t>
            </a:r>
            <a:r>
              <a:rPr lang="en-US" sz="1400" dirty="0">
                <a:solidFill>
                  <a:schemeClr val="tx1"/>
                </a:solidFill>
              </a:rPr>
              <a:t>….</a:t>
            </a:r>
            <a:endParaRPr lang="en-US" sz="1400" b="1" dirty="0">
              <a:solidFill>
                <a:schemeClr val="tx1"/>
              </a:solidFill>
            </a:endParaRPr>
          </a:p>
        </p:txBody>
      </p:sp>
      <p:sp>
        <p:nvSpPr>
          <p:cNvPr id="5" name="Rectangle 4"/>
          <p:cNvSpPr/>
          <p:nvPr/>
        </p:nvSpPr>
        <p:spPr>
          <a:xfrm>
            <a:off x="467544" y="4941168"/>
            <a:ext cx="8352928" cy="180020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a:solidFill>
                  <a:schemeClr val="tx1"/>
                </a:solidFill>
              </a:rPr>
              <a:t>Article 3: Preparation, Adoption and Application of Technical Regulations by Local Government Bodies and Non-Governmental Bodies</a:t>
            </a:r>
          </a:p>
          <a:p>
            <a:endParaRPr lang="en-US" sz="1400" b="1" dirty="0">
              <a:solidFill>
                <a:schemeClr val="tx1"/>
              </a:solidFill>
            </a:endParaRPr>
          </a:p>
          <a:p>
            <a:r>
              <a:rPr lang="en-US" sz="1400" dirty="0">
                <a:solidFill>
                  <a:schemeClr val="tx1"/>
                </a:solidFill>
              </a:rPr>
              <a:t>With respect to their </a:t>
            </a:r>
            <a:r>
              <a:rPr lang="en-US" sz="1400" b="1" dirty="0">
                <a:solidFill>
                  <a:schemeClr val="accent3"/>
                </a:solidFill>
              </a:rPr>
              <a:t>local government and non-governmental bodies </a:t>
            </a:r>
            <a:r>
              <a:rPr lang="en-US" sz="1400" dirty="0">
                <a:solidFill>
                  <a:schemeClr val="tx1"/>
                </a:solidFill>
              </a:rPr>
              <a:t>within their territories…</a:t>
            </a:r>
          </a:p>
          <a:p>
            <a:endParaRPr lang="en-US" sz="1400" dirty="0">
              <a:solidFill>
                <a:schemeClr val="tx1"/>
              </a:solidFill>
            </a:endParaRPr>
          </a:p>
          <a:p>
            <a:r>
              <a:rPr lang="en-US" sz="1400" dirty="0">
                <a:solidFill>
                  <a:schemeClr val="tx1"/>
                </a:solidFill>
              </a:rPr>
              <a:t>3.1   Members shall </a:t>
            </a:r>
            <a:r>
              <a:rPr lang="en-US" sz="1600" b="1" u="sng" dirty="0">
                <a:solidFill>
                  <a:srgbClr val="FF0000"/>
                </a:solidFill>
              </a:rPr>
              <a:t>take such reasonable measures as may be available to them to ensure compliance by such bodies with the provisions of Article 2</a:t>
            </a:r>
            <a:r>
              <a:rPr lang="en-US" sz="1400" dirty="0">
                <a:solidFill>
                  <a:schemeClr val="tx1"/>
                </a:solidFill>
              </a:rPr>
              <a:t>, with the exception of the obligation to notify as referred to in paragraphs 9.2 and 10.1 of Article 2.</a:t>
            </a:r>
            <a:endParaRPr lang="en-US" sz="1400" b="1" dirty="0">
              <a:solidFill>
                <a:schemeClr val="tx1"/>
              </a:solidFill>
            </a:endParaRPr>
          </a:p>
        </p:txBody>
      </p:sp>
    </p:spTree>
    <p:extLst>
      <p:ext uri="{BB962C8B-B14F-4D97-AF65-F5344CB8AC3E}">
        <p14:creationId xmlns:p14="http://schemas.microsoft.com/office/powerpoint/2010/main" val="1888482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wipe(down)">
                                      <p:cBhvr>
                                        <p:cTn id="11" dur="500"/>
                                        <p:tgtEl>
                                          <p:spTgt spid="3">
                                            <p:txEl>
                                              <p:pRg st="2" end="2"/>
                                            </p:txEl>
                                          </p:spTgt>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ipe(down)">
                                      <p:cBhvr>
                                        <p:cTn id="15" dur="500"/>
                                        <p:tgtEl>
                                          <p:spTgt spid="3">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1)">
                                      <p:cBhvr>
                                        <p:cTn id="20" dur="2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1)">
                                      <p:cBhvr>
                                        <p:cTn id="2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332656"/>
            <a:ext cx="9036496" cy="720080"/>
          </a:xfrm>
        </p:spPr>
        <p:txBody>
          <a:bodyPr>
            <a:normAutofit/>
          </a:bodyPr>
          <a:lstStyle/>
          <a:p>
            <a:pPr algn="ctr"/>
            <a:r>
              <a:rPr lang="en-US" u="sng" dirty="0"/>
              <a:t>Requirement for Technical Regulation </a:t>
            </a:r>
            <a:endParaRPr lang="th-TH" u="sng" dirty="0"/>
          </a:p>
        </p:txBody>
      </p:sp>
      <p:sp>
        <p:nvSpPr>
          <p:cNvPr id="3" name="Content Placeholder 2"/>
          <p:cNvSpPr>
            <a:spLocks noGrp="1"/>
          </p:cNvSpPr>
          <p:nvPr>
            <p:ph idx="1"/>
          </p:nvPr>
        </p:nvSpPr>
        <p:spPr>
          <a:xfrm>
            <a:off x="457200" y="1412776"/>
            <a:ext cx="8229600" cy="5064224"/>
          </a:xfrm>
        </p:spPr>
        <p:txBody>
          <a:bodyPr>
            <a:normAutofit lnSpcReduction="10000"/>
          </a:bodyPr>
          <a:lstStyle/>
          <a:p>
            <a:pPr>
              <a:buFont typeface="Wingdings" pitchFamily="2" charset="2"/>
              <a:buChar char="v"/>
            </a:pPr>
            <a:r>
              <a:rPr lang="en-US" sz="2300" dirty="0"/>
              <a:t> Article 2.1 remarks on the non-discriminatory treatments</a:t>
            </a:r>
            <a:r>
              <a:rPr lang="en-US" dirty="0"/>
              <a:t>.</a:t>
            </a:r>
          </a:p>
          <a:p>
            <a:pPr>
              <a:buFont typeface="Wingdings" pitchFamily="2" charset="2"/>
              <a:buChar char="v"/>
            </a:pPr>
            <a:endParaRPr lang="en-US" dirty="0"/>
          </a:p>
          <a:p>
            <a:pPr>
              <a:buFont typeface="Wingdings" pitchFamily="2" charset="2"/>
              <a:buChar char="v"/>
            </a:pPr>
            <a:endParaRPr lang="en-US" dirty="0"/>
          </a:p>
          <a:p>
            <a:pPr>
              <a:buFont typeface="Wingdings" pitchFamily="2" charset="2"/>
              <a:buChar char="v"/>
            </a:pPr>
            <a:endParaRPr lang="en-US" dirty="0"/>
          </a:p>
          <a:p>
            <a:pPr>
              <a:buFont typeface="Wingdings" pitchFamily="2" charset="2"/>
              <a:buChar char="v"/>
            </a:pPr>
            <a:endParaRPr lang="en-US" dirty="0"/>
          </a:p>
          <a:p>
            <a:pPr>
              <a:buFont typeface="Wingdings" pitchFamily="2" charset="2"/>
              <a:buChar char="v"/>
            </a:pPr>
            <a:r>
              <a:rPr lang="en-US" dirty="0"/>
              <a:t> </a:t>
            </a:r>
            <a:r>
              <a:rPr lang="en-US" sz="2300" dirty="0"/>
              <a:t>Article 2.2 tries to inject the “necessity” and “means-end rationality” tests  whist trying to respect Members’ autonomy. </a:t>
            </a:r>
          </a:p>
          <a:p>
            <a:pPr marL="0" indent="0">
              <a:buNone/>
            </a:pPr>
            <a:endParaRPr lang="en-US" dirty="0"/>
          </a:p>
          <a:p>
            <a:pPr marL="0" indent="0">
              <a:buNone/>
            </a:pPr>
            <a:endParaRPr lang="en-US" dirty="0"/>
          </a:p>
          <a:p>
            <a:pPr marL="457200" indent="-457200">
              <a:buAutoNum type="arabicParenR"/>
            </a:pPr>
            <a:endParaRPr lang="en-US" dirty="0"/>
          </a:p>
          <a:p>
            <a:pPr marL="457200" indent="-457200">
              <a:buAutoNum type="arabicParenR"/>
            </a:pPr>
            <a:endParaRPr lang="en-US" dirty="0"/>
          </a:p>
          <a:p>
            <a:pPr marL="0" indent="0">
              <a:buNone/>
            </a:pPr>
            <a:r>
              <a:rPr lang="en-US" dirty="0"/>
              <a:t> </a:t>
            </a:r>
            <a:endParaRPr lang="th-TH" dirty="0"/>
          </a:p>
        </p:txBody>
      </p:sp>
      <p:sp>
        <p:nvSpPr>
          <p:cNvPr id="4" name="Rounded Rectangle 3"/>
          <p:cNvSpPr/>
          <p:nvPr/>
        </p:nvSpPr>
        <p:spPr>
          <a:xfrm>
            <a:off x="323528" y="1988840"/>
            <a:ext cx="8496944" cy="144016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2.1	Members shall ensure that in respect of technical regulations, products imported from the territory of any Member shall be accorded treatment </a:t>
            </a:r>
            <a:r>
              <a:rPr lang="en-US" sz="1600" b="1" u="sng" dirty="0">
                <a:solidFill>
                  <a:schemeClr val="tx1"/>
                </a:solidFill>
              </a:rPr>
              <a:t>no less </a:t>
            </a:r>
            <a:r>
              <a:rPr lang="en-US" sz="1600" b="1" u="sng" dirty="0" err="1">
                <a:solidFill>
                  <a:schemeClr val="tx1"/>
                </a:solidFill>
              </a:rPr>
              <a:t>favourable</a:t>
            </a:r>
            <a:r>
              <a:rPr lang="en-US" sz="1600" b="1" u="sng" dirty="0">
                <a:solidFill>
                  <a:schemeClr val="tx1"/>
                </a:solidFill>
              </a:rPr>
              <a:t> than </a:t>
            </a:r>
            <a:r>
              <a:rPr lang="en-US" sz="1600" dirty="0">
                <a:solidFill>
                  <a:schemeClr val="tx1"/>
                </a:solidFill>
              </a:rPr>
              <a:t>that accorded to </a:t>
            </a:r>
            <a:r>
              <a:rPr lang="en-US" sz="1600" b="1" u="sng" dirty="0">
                <a:solidFill>
                  <a:schemeClr val="tx1"/>
                </a:solidFill>
              </a:rPr>
              <a:t>like products </a:t>
            </a:r>
            <a:r>
              <a:rPr lang="en-US" sz="1600" dirty="0">
                <a:solidFill>
                  <a:schemeClr val="tx1"/>
                </a:solidFill>
              </a:rPr>
              <a:t>of </a:t>
            </a:r>
            <a:r>
              <a:rPr lang="en-US" sz="1600" b="1" u="sng" dirty="0">
                <a:solidFill>
                  <a:schemeClr val="tx1"/>
                </a:solidFill>
              </a:rPr>
              <a:t>national origin </a:t>
            </a:r>
            <a:r>
              <a:rPr lang="en-US" sz="1600" dirty="0">
                <a:solidFill>
                  <a:schemeClr val="tx1"/>
                </a:solidFill>
              </a:rPr>
              <a:t>and to like </a:t>
            </a:r>
            <a:r>
              <a:rPr lang="en-US" sz="1600" b="1" u="sng" dirty="0">
                <a:solidFill>
                  <a:schemeClr val="tx1"/>
                </a:solidFill>
              </a:rPr>
              <a:t>products originating in any other country</a:t>
            </a:r>
            <a:r>
              <a:rPr lang="en-US" sz="1600" dirty="0">
                <a:solidFill>
                  <a:schemeClr val="tx1"/>
                </a:solidFill>
              </a:rPr>
              <a:t>.</a:t>
            </a:r>
            <a:endParaRPr lang="th-TH" sz="1600" dirty="0">
              <a:solidFill>
                <a:schemeClr val="tx1"/>
              </a:solidFill>
            </a:endParaRPr>
          </a:p>
        </p:txBody>
      </p:sp>
      <p:sp>
        <p:nvSpPr>
          <p:cNvPr id="12" name="Rounded Rectangle 11"/>
          <p:cNvSpPr/>
          <p:nvPr/>
        </p:nvSpPr>
        <p:spPr>
          <a:xfrm>
            <a:off x="323528" y="4149080"/>
            <a:ext cx="8496944" cy="2448272"/>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2.2	Members shall ensure that technical regulations are </a:t>
            </a:r>
            <a:r>
              <a:rPr lang="en-US" sz="1600" b="1" u="sng" dirty="0">
                <a:solidFill>
                  <a:schemeClr val="tx1"/>
                </a:solidFill>
              </a:rPr>
              <a:t>not prepared, adopted or applied with a view to or with the effect of creating unnecessary obstacles to international trade.</a:t>
            </a:r>
            <a:r>
              <a:rPr lang="en-US" sz="1600" dirty="0">
                <a:solidFill>
                  <a:schemeClr val="tx1"/>
                </a:solidFill>
              </a:rPr>
              <a:t>  For this purpose, technical regulations </a:t>
            </a:r>
            <a:r>
              <a:rPr lang="en-US" sz="1600" b="1" u="sng" dirty="0">
                <a:solidFill>
                  <a:schemeClr val="tx1"/>
                </a:solidFill>
              </a:rPr>
              <a:t>shall not be more trade-restrictive than necessary to fulfil a legitimate objective</a:t>
            </a:r>
            <a:r>
              <a:rPr lang="en-US" sz="1600" dirty="0">
                <a:solidFill>
                  <a:schemeClr val="tx1"/>
                </a:solidFill>
              </a:rPr>
              <a:t>, taking account of the risks non-</a:t>
            </a:r>
            <a:r>
              <a:rPr lang="en-US" sz="1600" dirty="0" err="1">
                <a:solidFill>
                  <a:schemeClr val="tx1"/>
                </a:solidFill>
              </a:rPr>
              <a:t>fulfilment</a:t>
            </a:r>
            <a:r>
              <a:rPr lang="en-US" sz="1600" dirty="0">
                <a:solidFill>
                  <a:schemeClr val="tx1"/>
                </a:solidFill>
              </a:rPr>
              <a:t> would create.  Such legitimate objectives are, </a:t>
            </a:r>
            <a:r>
              <a:rPr lang="en-US" sz="1600" b="1" i="1" dirty="0">
                <a:solidFill>
                  <a:srgbClr val="FF0000"/>
                </a:solidFill>
              </a:rPr>
              <a:t>inter alia</a:t>
            </a:r>
            <a:r>
              <a:rPr lang="en-US" sz="1600" i="1" dirty="0">
                <a:solidFill>
                  <a:schemeClr val="tx1"/>
                </a:solidFill>
              </a:rPr>
              <a:t>:</a:t>
            </a:r>
            <a:r>
              <a:rPr lang="en-US" sz="1600" dirty="0">
                <a:solidFill>
                  <a:schemeClr val="tx1"/>
                </a:solidFill>
              </a:rPr>
              <a:t>  </a:t>
            </a:r>
            <a:r>
              <a:rPr lang="en-US" sz="1600" b="1" u="sng" dirty="0">
                <a:solidFill>
                  <a:schemeClr val="tx1"/>
                </a:solidFill>
              </a:rPr>
              <a:t>national security requirements;  the prevention of deceptive practices;  protection of human health or safety, animal or plant life or health, or the environment</a:t>
            </a:r>
            <a:r>
              <a:rPr lang="en-US" sz="1600" dirty="0">
                <a:solidFill>
                  <a:schemeClr val="tx1"/>
                </a:solidFill>
              </a:rPr>
              <a:t>.  In assessing such risks, relevant elements of </a:t>
            </a:r>
            <a:r>
              <a:rPr lang="en-US" sz="1600" b="1" u="sng" dirty="0">
                <a:solidFill>
                  <a:schemeClr val="tx1"/>
                </a:solidFill>
              </a:rPr>
              <a:t>consideration</a:t>
            </a:r>
            <a:r>
              <a:rPr lang="en-US" sz="1600" dirty="0">
                <a:solidFill>
                  <a:schemeClr val="tx1"/>
                </a:solidFill>
              </a:rPr>
              <a:t> are, </a:t>
            </a:r>
            <a:r>
              <a:rPr lang="en-US" sz="1600" b="1" i="1" dirty="0">
                <a:solidFill>
                  <a:srgbClr val="FF0000"/>
                </a:solidFill>
              </a:rPr>
              <a:t>inter alia:</a:t>
            </a:r>
            <a:r>
              <a:rPr lang="en-US" sz="1600" dirty="0">
                <a:solidFill>
                  <a:schemeClr val="tx1"/>
                </a:solidFill>
              </a:rPr>
              <a:t>  available </a:t>
            </a:r>
            <a:r>
              <a:rPr lang="en-US" sz="1600" b="1" u="sng" dirty="0">
                <a:solidFill>
                  <a:schemeClr val="tx1"/>
                </a:solidFill>
              </a:rPr>
              <a:t>scientific and technical information</a:t>
            </a:r>
            <a:r>
              <a:rPr lang="en-US" sz="1600" dirty="0">
                <a:solidFill>
                  <a:schemeClr val="tx1"/>
                </a:solidFill>
              </a:rPr>
              <a:t>, </a:t>
            </a:r>
            <a:r>
              <a:rPr lang="en-US" sz="1600" b="1" u="sng" dirty="0">
                <a:solidFill>
                  <a:schemeClr val="tx1"/>
                </a:solidFill>
              </a:rPr>
              <a:t>related processing technology </a:t>
            </a:r>
            <a:r>
              <a:rPr lang="en-US" sz="1600" dirty="0">
                <a:solidFill>
                  <a:schemeClr val="tx1"/>
                </a:solidFill>
              </a:rPr>
              <a:t>or </a:t>
            </a:r>
            <a:r>
              <a:rPr lang="en-US" sz="1600" b="1" u="sng" dirty="0">
                <a:solidFill>
                  <a:schemeClr val="tx1"/>
                </a:solidFill>
              </a:rPr>
              <a:t>intended end-uses </a:t>
            </a:r>
            <a:r>
              <a:rPr lang="en-US" sz="1600" dirty="0">
                <a:solidFill>
                  <a:schemeClr val="tx1"/>
                </a:solidFill>
              </a:rPr>
              <a:t>of products.</a:t>
            </a:r>
            <a:endParaRPr lang="th-TH" sz="1600" dirty="0">
              <a:solidFill>
                <a:schemeClr val="tx1"/>
              </a:solidFill>
            </a:endParaRPr>
          </a:p>
        </p:txBody>
      </p:sp>
    </p:spTree>
    <p:extLst>
      <p:ext uri="{BB962C8B-B14F-4D97-AF65-F5344CB8AC3E}">
        <p14:creationId xmlns:p14="http://schemas.microsoft.com/office/powerpoint/2010/main" val="106968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332656"/>
            <a:ext cx="9036496" cy="720080"/>
          </a:xfrm>
        </p:spPr>
        <p:txBody>
          <a:bodyPr>
            <a:normAutofit/>
          </a:bodyPr>
          <a:lstStyle/>
          <a:p>
            <a:pPr algn="ctr"/>
            <a:r>
              <a:rPr lang="en-US" u="sng" dirty="0"/>
              <a:t>Requirement for Technical Regulation </a:t>
            </a:r>
            <a:endParaRPr lang="th-TH" u="sng" dirty="0"/>
          </a:p>
        </p:txBody>
      </p:sp>
      <p:sp>
        <p:nvSpPr>
          <p:cNvPr id="3" name="Content Placeholder 2"/>
          <p:cNvSpPr>
            <a:spLocks noGrp="1"/>
          </p:cNvSpPr>
          <p:nvPr>
            <p:ph idx="1"/>
          </p:nvPr>
        </p:nvSpPr>
        <p:spPr>
          <a:xfrm>
            <a:off x="457200" y="1412776"/>
            <a:ext cx="8229600" cy="5064224"/>
          </a:xfrm>
        </p:spPr>
        <p:txBody>
          <a:bodyPr>
            <a:normAutofit lnSpcReduction="10000"/>
          </a:bodyPr>
          <a:lstStyle/>
          <a:p>
            <a:pPr>
              <a:buFont typeface="Wingdings" pitchFamily="2" charset="2"/>
              <a:buChar char="v"/>
            </a:pPr>
            <a:r>
              <a:rPr lang="en-US" sz="2300" dirty="0"/>
              <a:t> Article 2.1 remarks on the non-discriminatory treatments</a:t>
            </a:r>
            <a:r>
              <a:rPr lang="en-US" dirty="0"/>
              <a:t>.</a:t>
            </a:r>
          </a:p>
          <a:p>
            <a:pPr>
              <a:buFont typeface="Wingdings" pitchFamily="2" charset="2"/>
              <a:buChar char="v"/>
            </a:pPr>
            <a:endParaRPr lang="en-US" dirty="0"/>
          </a:p>
          <a:p>
            <a:pPr>
              <a:buFont typeface="Wingdings" pitchFamily="2" charset="2"/>
              <a:buChar char="v"/>
            </a:pPr>
            <a:endParaRPr lang="en-US" dirty="0"/>
          </a:p>
          <a:p>
            <a:pPr>
              <a:buFont typeface="Wingdings" pitchFamily="2" charset="2"/>
              <a:buChar char="v"/>
            </a:pPr>
            <a:endParaRPr lang="en-US" dirty="0"/>
          </a:p>
          <a:p>
            <a:pPr>
              <a:buFont typeface="Wingdings" pitchFamily="2" charset="2"/>
              <a:buChar char="v"/>
            </a:pPr>
            <a:endParaRPr lang="en-US" dirty="0"/>
          </a:p>
          <a:p>
            <a:pPr>
              <a:buFont typeface="Wingdings" pitchFamily="2" charset="2"/>
              <a:buChar char="v"/>
            </a:pPr>
            <a:r>
              <a:rPr lang="en-US" dirty="0"/>
              <a:t> </a:t>
            </a:r>
            <a:r>
              <a:rPr lang="en-US" sz="2300" dirty="0"/>
              <a:t>Article 2.2 tries to inject the “necessity” and “means-end rationality” tests  whist trying to respect Members’ autonomy. </a:t>
            </a:r>
          </a:p>
          <a:p>
            <a:pPr marL="0" indent="0">
              <a:buNone/>
            </a:pPr>
            <a:endParaRPr lang="en-US" dirty="0"/>
          </a:p>
          <a:p>
            <a:pPr marL="0" indent="0">
              <a:buNone/>
            </a:pPr>
            <a:endParaRPr lang="en-US" dirty="0"/>
          </a:p>
          <a:p>
            <a:pPr marL="457200" indent="-457200">
              <a:buAutoNum type="arabicParenR"/>
            </a:pPr>
            <a:endParaRPr lang="en-US" dirty="0"/>
          </a:p>
          <a:p>
            <a:pPr marL="457200" indent="-457200">
              <a:buAutoNum type="arabicParenR"/>
            </a:pPr>
            <a:endParaRPr lang="en-US" dirty="0"/>
          </a:p>
          <a:p>
            <a:pPr marL="0" indent="0">
              <a:buNone/>
            </a:pPr>
            <a:r>
              <a:rPr lang="en-US" dirty="0"/>
              <a:t> </a:t>
            </a:r>
            <a:endParaRPr lang="th-TH" dirty="0"/>
          </a:p>
        </p:txBody>
      </p:sp>
      <p:sp>
        <p:nvSpPr>
          <p:cNvPr id="4" name="Rounded Rectangle 3"/>
          <p:cNvSpPr/>
          <p:nvPr/>
        </p:nvSpPr>
        <p:spPr>
          <a:xfrm>
            <a:off x="323528" y="1988840"/>
            <a:ext cx="8496944" cy="144016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2.1	Members shall ensure that in respect of technical regulations, products imported from the territory of any Member shall be accorded treatment </a:t>
            </a:r>
            <a:r>
              <a:rPr lang="en-US" sz="1600" b="1" u="sng" dirty="0">
                <a:solidFill>
                  <a:schemeClr val="tx1"/>
                </a:solidFill>
              </a:rPr>
              <a:t>no less </a:t>
            </a:r>
            <a:r>
              <a:rPr lang="en-US" sz="1600" b="1" u="sng" dirty="0" err="1">
                <a:solidFill>
                  <a:schemeClr val="tx1"/>
                </a:solidFill>
              </a:rPr>
              <a:t>favourable</a:t>
            </a:r>
            <a:r>
              <a:rPr lang="en-US" sz="1600" b="1" u="sng" dirty="0">
                <a:solidFill>
                  <a:schemeClr val="tx1"/>
                </a:solidFill>
              </a:rPr>
              <a:t> than </a:t>
            </a:r>
            <a:r>
              <a:rPr lang="en-US" sz="1600" dirty="0">
                <a:solidFill>
                  <a:schemeClr val="tx1"/>
                </a:solidFill>
              </a:rPr>
              <a:t>that accorded to </a:t>
            </a:r>
            <a:r>
              <a:rPr lang="en-US" sz="1600" b="1" u="sng" dirty="0">
                <a:solidFill>
                  <a:schemeClr val="tx1"/>
                </a:solidFill>
              </a:rPr>
              <a:t>like products </a:t>
            </a:r>
            <a:r>
              <a:rPr lang="en-US" sz="1600" dirty="0">
                <a:solidFill>
                  <a:schemeClr val="tx1"/>
                </a:solidFill>
              </a:rPr>
              <a:t>of </a:t>
            </a:r>
            <a:r>
              <a:rPr lang="en-US" sz="1600" b="1" u="sng" dirty="0">
                <a:solidFill>
                  <a:schemeClr val="tx1"/>
                </a:solidFill>
              </a:rPr>
              <a:t>national origin </a:t>
            </a:r>
            <a:r>
              <a:rPr lang="en-US" sz="1600" dirty="0">
                <a:solidFill>
                  <a:schemeClr val="tx1"/>
                </a:solidFill>
              </a:rPr>
              <a:t>and to like </a:t>
            </a:r>
            <a:r>
              <a:rPr lang="en-US" sz="1600" b="1" u="sng" dirty="0">
                <a:solidFill>
                  <a:schemeClr val="tx1"/>
                </a:solidFill>
              </a:rPr>
              <a:t>products originating in any other country</a:t>
            </a:r>
            <a:r>
              <a:rPr lang="en-US" sz="1600" dirty="0">
                <a:solidFill>
                  <a:schemeClr val="tx1"/>
                </a:solidFill>
              </a:rPr>
              <a:t>.</a:t>
            </a:r>
            <a:endParaRPr lang="th-TH" sz="1600" dirty="0">
              <a:solidFill>
                <a:schemeClr val="tx1"/>
              </a:solidFill>
            </a:endParaRPr>
          </a:p>
        </p:txBody>
      </p:sp>
      <p:sp>
        <p:nvSpPr>
          <p:cNvPr id="10" name="Oval Callout 9"/>
          <p:cNvSpPr/>
          <p:nvPr/>
        </p:nvSpPr>
        <p:spPr>
          <a:xfrm>
            <a:off x="3491880" y="1988840"/>
            <a:ext cx="1656184" cy="720080"/>
          </a:xfrm>
          <a:prstGeom prst="wedgeEllipseCallout">
            <a:avLst/>
          </a:prstGeom>
          <a:solidFill>
            <a:srgbClr val="FFFF0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NT </a:t>
            </a:r>
            <a:r>
              <a:rPr lang="en-US" dirty="0"/>
              <a:t> </a:t>
            </a:r>
            <a:endParaRPr lang="th-TH" dirty="0"/>
          </a:p>
        </p:txBody>
      </p:sp>
      <p:sp>
        <p:nvSpPr>
          <p:cNvPr id="11" name="Oval Callout 10"/>
          <p:cNvSpPr/>
          <p:nvPr/>
        </p:nvSpPr>
        <p:spPr>
          <a:xfrm rot="188249">
            <a:off x="6641569" y="2096198"/>
            <a:ext cx="2160240" cy="576064"/>
          </a:xfrm>
          <a:prstGeom prst="wedgeEllipseCallout">
            <a:avLst/>
          </a:prstGeom>
          <a:solidFill>
            <a:srgbClr val="FFFF0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MFN </a:t>
            </a:r>
            <a:endParaRPr lang="th-TH" b="1" dirty="0">
              <a:solidFill>
                <a:schemeClr val="tx1"/>
              </a:solidFill>
            </a:endParaRPr>
          </a:p>
        </p:txBody>
      </p:sp>
      <p:sp>
        <p:nvSpPr>
          <p:cNvPr id="12" name="Rounded Rectangle 11"/>
          <p:cNvSpPr/>
          <p:nvPr/>
        </p:nvSpPr>
        <p:spPr>
          <a:xfrm>
            <a:off x="323528" y="4149080"/>
            <a:ext cx="8496944" cy="2448272"/>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2.2	Members shall ensure that technical regulations are </a:t>
            </a:r>
            <a:r>
              <a:rPr lang="en-US" sz="1600" b="1" u="sng" dirty="0">
                <a:solidFill>
                  <a:schemeClr val="tx1"/>
                </a:solidFill>
              </a:rPr>
              <a:t>not prepared, adopted or applied with a view to or with the effect of creating unnecessary obstacles to international trade.</a:t>
            </a:r>
            <a:r>
              <a:rPr lang="en-US" sz="1600" dirty="0">
                <a:solidFill>
                  <a:schemeClr val="tx1"/>
                </a:solidFill>
              </a:rPr>
              <a:t>  For this purpose, technical regulations </a:t>
            </a:r>
            <a:r>
              <a:rPr lang="en-US" sz="1600" b="1" u="sng" dirty="0">
                <a:solidFill>
                  <a:schemeClr val="tx1"/>
                </a:solidFill>
              </a:rPr>
              <a:t>shall not be more trade-restrictive than necessary to fulfil a legitimate objective</a:t>
            </a:r>
            <a:r>
              <a:rPr lang="en-US" sz="1600" dirty="0">
                <a:solidFill>
                  <a:schemeClr val="tx1"/>
                </a:solidFill>
              </a:rPr>
              <a:t>, taking account of the risks non-</a:t>
            </a:r>
            <a:r>
              <a:rPr lang="en-US" sz="1600" dirty="0" err="1">
                <a:solidFill>
                  <a:schemeClr val="tx1"/>
                </a:solidFill>
              </a:rPr>
              <a:t>fulfilment</a:t>
            </a:r>
            <a:r>
              <a:rPr lang="en-US" sz="1600" dirty="0">
                <a:solidFill>
                  <a:schemeClr val="tx1"/>
                </a:solidFill>
              </a:rPr>
              <a:t> would create.  Such legitimate objectives are, </a:t>
            </a:r>
            <a:r>
              <a:rPr lang="en-US" sz="1600" b="1" i="1" dirty="0">
                <a:solidFill>
                  <a:srgbClr val="FF0000"/>
                </a:solidFill>
              </a:rPr>
              <a:t>inter alia</a:t>
            </a:r>
            <a:r>
              <a:rPr lang="en-US" sz="1600" i="1" dirty="0">
                <a:solidFill>
                  <a:schemeClr val="tx1"/>
                </a:solidFill>
              </a:rPr>
              <a:t>:</a:t>
            </a:r>
            <a:r>
              <a:rPr lang="en-US" sz="1600" dirty="0">
                <a:solidFill>
                  <a:schemeClr val="tx1"/>
                </a:solidFill>
              </a:rPr>
              <a:t>  </a:t>
            </a:r>
            <a:r>
              <a:rPr lang="en-US" sz="1600" b="1" u="sng" dirty="0">
                <a:solidFill>
                  <a:schemeClr val="tx1"/>
                </a:solidFill>
              </a:rPr>
              <a:t>national security requirements;  the prevention of deceptive practices;  protection of human health or safety, animal or plant life or health, or the environment</a:t>
            </a:r>
            <a:r>
              <a:rPr lang="en-US" sz="1600" dirty="0">
                <a:solidFill>
                  <a:schemeClr val="tx1"/>
                </a:solidFill>
              </a:rPr>
              <a:t>.  In assessing such risks, relevant elements of </a:t>
            </a:r>
            <a:r>
              <a:rPr lang="en-US" sz="1600" b="1" u="sng" dirty="0">
                <a:solidFill>
                  <a:schemeClr val="tx1"/>
                </a:solidFill>
              </a:rPr>
              <a:t>consideration</a:t>
            </a:r>
            <a:r>
              <a:rPr lang="en-US" sz="1600" dirty="0">
                <a:solidFill>
                  <a:schemeClr val="tx1"/>
                </a:solidFill>
              </a:rPr>
              <a:t> are, </a:t>
            </a:r>
            <a:r>
              <a:rPr lang="en-US" sz="1600" b="1" i="1" dirty="0">
                <a:solidFill>
                  <a:srgbClr val="FF0000"/>
                </a:solidFill>
              </a:rPr>
              <a:t>inter alia:</a:t>
            </a:r>
            <a:r>
              <a:rPr lang="en-US" sz="1600" dirty="0">
                <a:solidFill>
                  <a:schemeClr val="tx1"/>
                </a:solidFill>
              </a:rPr>
              <a:t>  available </a:t>
            </a:r>
            <a:r>
              <a:rPr lang="en-US" sz="1600" b="1" u="sng" dirty="0">
                <a:solidFill>
                  <a:schemeClr val="tx1"/>
                </a:solidFill>
              </a:rPr>
              <a:t>scientific and technical information</a:t>
            </a:r>
            <a:r>
              <a:rPr lang="en-US" sz="1600" dirty="0">
                <a:solidFill>
                  <a:schemeClr val="tx1"/>
                </a:solidFill>
              </a:rPr>
              <a:t>, </a:t>
            </a:r>
            <a:r>
              <a:rPr lang="en-US" sz="1600" b="1" u="sng" dirty="0">
                <a:solidFill>
                  <a:schemeClr val="tx1"/>
                </a:solidFill>
              </a:rPr>
              <a:t>related processing technology </a:t>
            </a:r>
            <a:r>
              <a:rPr lang="en-US" sz="1600" dirty="0">
                <a:solidFill>
                  <a:schemeClr val="tx1"/>
                </a:solidFill>
              </a:rPr>
              <a:t>or </a:t>
            </a:r>
            <a:r>
              <a:rPr lang="en-US" sz="1600" b="1" u="sng" dirty="0">
                <a:solidFill>
                  <a:schemeClr val="tx1"/>
                </a:solidFill>
              </a:rPr>
              <a:t>intended end-uses </a:t>
            </a:r>
            <a:r>
              <a:rPr lang="en-US" sz="1600" dirty="0">
                <a:solidFill>
                  <a:schemeClr val="tx1"/>
                </a:solidFill>
              </a:rPr>
              <a:t>of products.</a:t>
            </a:r>
            <a:endParaRPr lang="th-TH" sz="1600" dirty="0">
              <a:solidFill>
                <a:schemeClr val="tx1"/>
              </a:solidFill>
            </a:endParaRPr>
          </a:p>
        </p:txBody>
      </p:sp>
      <p:sp>
        <p:nvSpPr>
          <p:cNvPr id="13" name="Oval Callout 12"/>
          <p:cNvSpPr/>
          <p:nvPr/>
        </p:nvSpPr>
        <p:spPr>
          <a:xfrm>
            <a:off x="3347864" y="3933055"/>
            <a:ext cx="3168352" cy="596489"/>
          </a:xfrm>
          <a:prstGeom prst="wedgeEllipseCallout">
            <a:avLst/>
          </a:prstGeom>
          <a:solidFill>
            <a:srgbClr val="FFFF0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No-disguised trade discrimination </a:t>
            </a:r>
            <a:r>
              <a:rPr lang="en-US" sz="1600" dirty="0"/>
              <a:t> </a:t>
            </a:r>
            <a:endParaRPr lang="th-TH" sz="1600" dirty="0"/>
          </a:p>
        </p:txBody>
      </p:sp>
      <p:sp>
        <p:nvSpPr>
          <p:cNvPr id="14" name="Oval Callout 13"/>
          <p:cNvSpPr/>
          <p:nvPr/>
        </p:nvSpPr>
        <p:spPr>
          <a:xfrm>
            <a:off x="7395541" y="4149080"/>
            <a:ext cx="1656184" cy="720080"/>
          </a:xfrm>
          <a:prstGeom prst="wedgeEllipseCallout">
            <a:avLst/>
          </a:prstGeom>
          <a:solidFill>
            <a:srgbClr val="FFFF0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Necessity</a:t>
            </a:r>
            <a:r>
              <a:rPr lang="en-US" b="1" dirty="0">
                <a:solidFill>
                  <a:schemeClr val="tx1"/>
                </a:solidFill>
              </a:rPr>
              <a:t> </a:t>
            </a:r>
            <a:r>
              <a:rPr lang="en-US" sz="1600" b="1" dirty="0">
                <a:solidFill>
                  <a:schemeClr val="tx1"/>
                </a:solidFill>
              </a:rPr>
              <a:t>Test </a:t>
            </a:r>
            <a:r>
              <a:rPr lang="en-US" b="1" dirty="0">
                <a:solidFill>
                  <a:schemeClr val="tx1"/>
                </a:solidFill>
              </a:rPr>
              <a:t> </a:t>
            </a:r>
            <a:r>
              <a:rPr lang="en-US" dirty="0"/>
              <a:t> </a:t>
            </a:r>
            <a:endParaRPr lang="th-TH" dirty="0"/>
          </a:p>
        </p:txBody>
      </p:sp>
      <p:sp>
        <p:nvSpPr>
          <p:cNvPr id="15" name="Oval Callout 14"/>
          <p:cNvSpPr/>
          <p:nvPr/>
        </p:nvSpPr>
        <p:spPr>
          <a:xfrm>
            <a:off x="5652120" y="4231299"/>
            <a:ext cx="1944216" cy="1018325"/>
          </a:xfrm>
          <a:prstGeom prst="wedgeEllipseCallout">
            <a:avLst/>
          </a:prstGeom>
          <a:solidFill>
            <a:srgbClr val="FFFF0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u="sng" dirty="0">
                <a:solidFill>
                  <a:schemeClr val="tx1"/>
                </a:solidFill>
              </a:rPr>
              <a:t>Non-exhaustive </a:t>
            </a:r>
            <a:r>
              <a:rPr lang="en-US" sz="1200" b="1" dirty="0">
                <a:solidFill>
                  <a:schemeClr val="tx1"/>
                </a:solidFill>
              </a:rPr>
              <a:t>exceptions vs. Art. XX GATT  for MS’ autonomy</a:t>
            </a:r>
            <a:endParaRPr lang="th-TH" sz="1200" dirty="0"/>
          </a:p>
        </p:txBody>
      </p:sp>
      <p:sp>
        <p:nvSpPr>
          <p:cNvPr id="16" name="Oval Callout 15"/>
          <p:cNvSpPr/>
          <p:nvPr/>
        </p:nvSpPr>
        <p:spPr>
          <a:xfrm>
            <a:off x="6156176" y="5373216"/>
            <a:ext cx="2232248" cy="596488"/>
          </a:xfrm>
          <a:prstGeom prst="wedgeEllipseCallout">
            <a:avLst/>
          </a:prstGeom>
          <a:solidFill>
            <a:srgbClr val="FFFF0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Means-end rationality (</a:t>
            </a:r>
            <a:r>
              <a:rPr lang="en-US" sz="1200" b="1" u="sng" dirty="0">
                <a:solidFill>
                  <a:schemeClr val="tx1"/>
                </a:solidFill>
              </a:rPr>
              <a:t>non-exhaustive</a:t>
            </a:r>
            <a:r>
              <a:rPr lang="en-US" sz="1200" b="1" dirty="0">
                <a:solidFill>
                  <a:schemeClr val="tx1"/>
                </a:solidFill>
              </a:rPr>
              <a:t>)  </a:t>
            </a:r>
            <a:r>
              <a:rPr lang="en-US" sz="1200" dirty="0"/>
              <a:t> </a:t>
            </a:r>
            <a:endParaRPr lang="th-TH" sz="1200" dirty="0"/>
          </a:p>
        </p:txBody>
      </p:sp>
    </p:spTree>
    <p:extLst>
      <p:ext uri="{BB962C8B-B14F-4D97-AF65-F5344CB8AC3E}">
        <p14:creationId xmlns:p14="http://schemas.microsoft.com/office/powerpoint/2010/main" val="3063523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1" grpId="0" animBg="1"/>
      <p:bldP spid="12" grpId="0" animBg="1"/>
      <p:bldP spid="13" grpId="0" animBg="1"/>
      <p:bldP spid="14" grpId="0" animBg="1"/>
      <p:bldP spid="15"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300" u="sng" dirty="0"/>
              <a:t>Requirements on Technical Regulation (con’t) </a:t>
            </a:r>
            <a:endParaRPr lang="th-TH" sz="3300" u="sng" dirty="0"/>
          </a:p>
        </p:txBody>
      </p:sp>
      <p:sp>
        <p:nvSpPr>
          <p:cNvPr id="3" name="Content Placeholder 2"/>
          <p:cNvSpPr>
            <a:spLocks noGrp="1"/>
          </p:cNvSpPr>
          <p:nvPr>
            <p:ph idx="1"/>
          </p:nvPr>
        </p:nvSpPr>
        <p:spPr/>
        <p:txBody>
          <a:bodyPr/>
          <a:lstStyle/>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r>
              <a:rPr lang="en-US" sz="2000" dirty="0"/>
              <a:t>Article 2.4 addresses the importance of international standards in the establishment of MS’ technical regulations</a:t>
            </a:r>
            <a:r>
              <a:rPr lang="en-US" dirty="0"/>
              <a:t>. </a:t>
            </a:r>
          </a:p>
          <a:p>
            <a:endParaRPr lang="en-US" dirty="0"/>
          </a:p>
          <a:p>
            <a:endParaRPr lang="en-US" dirty="0"/>
          </a:p>
          <a:p>
            <a:endParaRPr lang="en-US" dirty="0"/>
          </a:p>
          <a:p>
            <a:endParaRPr lang="en-US" dirty="0"/>
          </a:p>
          <a:p>
            <a:endParaRPr lang="en-US" dirty="0"/>
          </a:p>
          <a:p>
            <a:endParaRPr lang="en-US" dirty="0"/>
          </a:p>
        </p:txBody>
      </p:sp>
      <p:sp>
        <p:nvSpPr>
          <p:cNvPr id="4" name="Rounded Rectangle 3"/>
          <p:cNvSpPr/>
          <p:nvPr/>
        </p:nvSpPr>
        <p:spPr>
          <a:xfrm>
            <a:off x="395536" y="2420888"/>
            <a:ext cx="8280920" cy="2016224"/>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2.4        Where technical regulations are required and </a:t>
            </a:r>
            <a:r>
              <a:rPr lang="en-US" sz="1600" b="1" u="sng" dirty="0">
                <a:solidFill>
                  <a:schemeClr val="tx1"/>
                </a:solidFill>
              </a:rPr>
              <a:t>relevant international standards exist or their completion is imminent</a:t>
            </a:r>
            <a:r>
              <a:rPr lang="en-US" sz="1600" dirty="0">
                <a:solidFill>
                  <a:schemeClr val="tx1"/>
                </a:solidFill>
              </a:rPr>
              <a:t>, </a:t>
            </a:r>
            <a:r>
              <a:rPr lang="en-US" sz="1600" b="1" u="sng" dirty="0">
                <a:solidFill>
                  <a:schemeClr val="tx1"/>
                </a:solidFill>
              </a:rPr>
              <a:t>Members shall use them</a:t>
            </a:r>
            <a:r>
              <a:rPr lang="en-US" sz="1600" dirty="0">
                <a:solidFill>
                  <a:schemeClr val="tx1"/>
                </a:solidFill>
              </a:rPr>
              <a:t>, or the relevant parts of them, </a:t>
            </a:r>
            <a:r>
              <a:rPr lang="en-US" sz="1600" b="1" u="sng" dirty="0">
                <a:solidFill>
                  <a:schemeClr val="tx1"/>
                </a:solidFill>
              </a:rPr>
              <a:t>as a basis for their technical regulations </a:t>
            </a:r>
            <a:r>
              <a:rPr lang="en-US" sz="1600" b="1" dirty="0">
                <a:solidFill>
                  <a:srgbClr val="FF0000"/>
                </a:solidFill>
              </a:rPr>
              <a:t>except </a:t>
            </a:r>
            <a:r>
              <a:rPr lang="en-US" sz="1600" dirty="0">
                <a:solidFill>
                  <a:schemeClr val="tx1"/>
                </a:solidFill>
              </a:rPr>
              <a:t>when such international standards or relevant parts would be </a:t>
            </a:r>
            <a:r>
              <a:rPr lang="en-US" sz="1600" b="1" u="sng" dirty="0">
                <a:solidFill>
                  <a:srgbClr val="FF0000"/>
                </a:solidFill>
              </a:rPr>
              <a:t>an ineffective</a:t>
            </a:r>
            <a:r>
              <a:rPr lang="en-US" sz="1600" dirty="0">
                <a:solidFill>
                  <a:schemeClr val="tx1"/>
                </a:solidFill>
              </a:rPr>
              <a:t> </a:t>
            </a:r>
            <a:r>
              <a:rPr lang="en-US" sz="1600" b="1" i="1" dirty="0">
                <a:solidFill>
                  <a:schemeClr val="tx1"/>
                </a:solidFill>
              </a:rPr>
              <a:t>or</a:t>
            </a:r>
            <a:r>
              <a:rPr lang="en-US" sz="1600" dirty="0">
                <a:solidFill>
                  <a:schemeClr val="tx1"/>
                </a:solidFill>
              </a:rPr>
              <a:t> </a:t>
            </a:r>
            <a:r>
              <a:rPr lang="en-US" sz="1600" b="1" u="sng" dirty="0">
                <a:solidFill>
                  <a:srgbClr val="FF0000"/>
                </a:solidFill>
              </a:rPr>
              <a:t>inappropriate </a:t>
            </a:r>
            <a:r>
              <a:rPr lang="en-US" sz="1600" dirty="0">
                <a:solidFill>
                  <a:schemeClr val="tx1"/>
                </a:solidFill>
              </a:rPr>
              <a:t>means </a:t>
            </a:r>
            <a:r>
              <a:rPr lang="en-US" sz="1600" b="1" u="sng" dirty="0">
                <a:solidFill>
                  <a:schemeClr val="tx1"/>
                </a:solidFill>
              </a:rPr>
              <a:t>for the fulfilment of the legitimate objectives pursued</a:t>
            </a:r>
            <a:r>
              <a:rPr lang="en-US" sz="1600" dirty="0">
                <a:solidFill>
                  <a:schemeClr val="tx1"/>
                </a:solidFill>
              </a:rPr>
              <a:t>, for instance because of fundamental climatic or geographical factors or fundamental technological problems.</a:t>
            </a:r>
            <a:endParaRPr lang="th-TH" sz="1600" dirty="0">
              <a:solidFill>
                <a:schemeClr val="tx1"/>
              </a:solidFill>
            </a:endParaRPr>
          </a:p>
        </p:txBody>
      </p:sp>
    </p:spTree>
    <p:extLst>
      <p:ext uri="{BB962C8B-B14F-4D97-AF65-F5344CB8AC3E}">
        <p14:creationId xmlns:p14="http://schemas.microsoft.com/office/powerpoint/2010/main" val="2545504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300" u="sng" dirty="0"/>
              <a:t>Requirements on Technical Regulation (con’t) </a:t>
            </a:r>
            <a:endParaRPr lang="th-TH" sz="3300" u="sng" dirty="0"/>
          </a:p>
        </p:txBody>
      </p:sp>
      <p:sp>
        <p:nvSpPr>
          <p:cNvPr id="3" name="Content Placeholder 2"/>
          <p:cNvSpPr>
            <a:spLocks noGrp="1"/>
          </p:cNvSpPr>
          <p:nvPr>
            <p:ph idx="1"/>
          </p:nvPr>
        </p:nvSpPr>
        <p:spPr/>
        <p:txBody>
          <a:bodyPr/>
          <a:lstStyle/>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r>
              <a:rPr lang="en-US" sz="2000" dirty="0"/>
              <a:t>Article 2.4 addresses the importance of international standards in the establishment of MS’ technical regulations</a:t>
            </a:r>
            <a:r>
              <a:rPr lang="en-US" dirty="0"/>
              <a:t>. </a:t>
            </a:r>
          </a:p>
          <a:p>
            <a:endParaRPr lang="en-US" dirty="0"/>
          </a:p>
          <a:p>
            <a:endParaRPr lang="en-US" dirty="0"/>
          </a:p>
          <a:p>
            <a:endParaRPr lang="en-US" dirty="0"/>
          </a:p>
          <a:p>
            <a:endParaRPr lang="en-US" dirty="0"/>
          </a:p>
          <a:p>
            <a:endParaRPr lang="en-US" dirty="0"/>
          </a:p>
          <a:p>
            <a:endParaRPr lang="en-US" dirty="0"/>
          </a:p>
        </p:txBody>
      </p:sp>
      <p:sp>
        <p:nvSpPr>
          <p:cNvPr id="4" name="Rounded Rectangle 3"/>
          <p:cNvSpPr/>
          <p:nvPr/>
        </p:nvSpPr>
        <p:spPr>
          <a:xfrm>
            <a:off x="395536" y="2420888"/>
            <a:ext cx="8280920" cy="2016224"/>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2.4        Where technical regulations are required and </a:t>
            </a:r>
            <a:r>
              <a:rPr lang="en-US" sz="1600" b="1" u="sng" dirty="0">
                <a:solidFill>
                  <a:schemeClr val="tx1"/>
                </a:solidFill>
              </a:rPr>
              <a:t>relevant international standards exist or their completion is imminent</a:t>
            </a:r>
            <a:r>
              <a:rPr lang="en-US" sz="1600" dirty="0">
                <a:solidFill>
                  <a:schemeClr val="tx1"/>
                </a:solidFill>
              </a:rPr>
              <a:t>, </a:t>
            </a:r>
            <a:r>
              <a:rPr lang="en-US" sz="1600" b="1" u="sng" dirty="0">
                <a:solidFill>
                  <a:schemeClr val="tx1"/>
                </a:solidFill>
              </a:rPr>
              <a:t>Members shall use them</a:t>
            </a:r>
            <a:r>
              <a:rPr lang="en-US" sz="1600" dirty="0">
                <a:solidFill>
                  <a:schemeClr val="tx1"/>
                </a:solidFill>
              </a:rPr>
              <a:t>, or the relevant parts of them, </a:t>
            </a:r>
            <a:r>
              <a:rPr lang="en-US" sz="1600" b="1" u="sng" dirty="0">
                <a:solidFill>
                  <a:schemeClr val="tx1"/>
                </a:solidFill>
              </a:rPr>
              <a:t>as a basis for their technical regulations </a:t>
            </a:r>
            <a:r>
              <a:rPr lang="en-US" sz="1600" b="1" dirty="0">
                <a:solidFill>
                  <a:srgbClr val="FF0000"/>
                </a:solidFill>
              </a:rPr>
              <a:t>except </a:t>
            </a:r>
            <a:r>
              <a:rPr lang="en-US" sz="1600" dirty="0">
                <a:solidFill>
                  <a:schemeClr val="tx1"/>
                </a:solidFill>
              </a:rPr>
              <a:t>when such international standards or relevant parts would be </a:t>
            </a:r>
            <a:r>
              <a:rPr lang="en-US" sz="1600" b="1" u="sng" dirty="0">
                <a:solidFill>
                  <a:srgbClr val="FF0000"/>
                </a:solidFill>
              </a:rPr>
              <a:t>an ineffective</a:t>
            </a:r>
            <a:r>
              <a:rPr lang="en-US" sz="1600" dirty="0">
                <a:solidFill>
                  <a:schemeClr val="tx1"/>
                </a:solidFill>
              </a:rPr>
              <a:t> </a:t>
            </a:r>
            <a:r>
              <a:rPr lang="en-US" sz="1600" b="1" i="1" dirty="0">
                <a:solidFill>
                  <a:schemeClr val="tx1"/>
                </a:solidFill>
              </a:rPr>
              <a:t>or</a:t>
            </a:r>
            <a:r>
              <a:rPr lang="en-US" sz="1600" dirty="0">
                <a:solidFill>
                  <a:schemeClr val="tx1"/>
                </a:solidFill>
              </a:rPr>
              <a:t> </a:t>
            </a:r>
            <a:r>
              <a:rPr lang="en-US" sz="1600" b="1" u="sng" dirty="0">
                <a:solidFill>
                  <a:srgbClr val="FF0000"/>
                </a:solidFill>
              </a:rPr>
              <a:t>inappropriate </a:t>
            </a:r>
            <a:r>
              <a:rPr lang="en-US" sz="1600" dirty="0">
                <a:solidFill>
                  <a:schemeClr val="tx1"/>
                </a:solidFill>
              </a:rPr>
              <a:t>means </a:t>
            </a:r>
            <a:r>
              <a:rPr lang="en-US" sz="1600" b="1" u="sng" dirty="0">
                <a:solidFill>
                  <a:schemeClr val="tx1"/>
                </a:solidFill>
              </a:rPr>
              <a:t>for the fulfilment of the legitimate objectives pursued</a:t>
            </a:r>
            <a:r>
              <a:rPr lang="en-US" sz="1600" dirty="0">
                <a:solidFill>
                  <a:schemeClr val="tx1"/>
                </a:solidFill>
              </a:rPr>
              <a:t>, for instance because of fundamental climatic or geographical factors or fundamental technological problems.</a:t>
            </a:r>
            <a:endParaRPr lang="th-TH" sz="1600" dirty="0">
              <a:solidFill>
                <a:schemeClr val="tx1"/>
              </a:solidFill>
            </a:endParaRPr>
          </a:p>
        </p:txBody>
      </p:sp>
      <p:sp>
        <p:nvSpPr>
          <p:cNvPr id="5" name="Oval Callout 4"/>
          <p:cNvSpPr/>
          <p:nvPr/>
        </p:nvSpPr>
        <p:spPr>
          <a:xfrm>
            <a:off x="6084168" y="2348880"/>
            <a:ext cx="2160240" cy="720080"/>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Alignment to International Standards </a:t>
            </a:r>
            <a:endParaRPr lang="th-TH" sz="1400" dirty="0">
              <a:solidFill>
                <a:schemeClr val="tx1"/>
              </a:solidFill>
            </a:endParaRPr>
          </a:p>
        </p:txBody>
      </p:sp>
      <p:sp>
        <p:nvSpPr>
          <p:cNvPr id="6" name="Oval Callout 5"/>
          <p:cNvSpPr/>
          <p:nvPr/>
        </p:nvSpPr>
        <p:spPr>
          <a:xfrm>
            <a:off x="6958073" y="3248980"/>
            <a:ext cx="1718383" cy="576064"/>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US" sz="1400" dirty="0">
                <a:solidFill>
                  <a:schemeClr val="tx1"/>
                </a:solidFill>
              </a:rPr>
              <a:t>MS Autonomy </a:t>
            </a:r>
            <a:endParaRPr lang="th-TH" sz="1400" dirty="0">
              <a:solidFill>
                <a:schemeClr val="tx1"/>
              </a:solidFill>
            </a:endParaRPr>
          </a:p>
        </p:txBody>
      </p:sp>
      <p:sp>
        <p:nvSpPr>
          <p:cNvPr id="7" name="Oval Callout 6"/>
          <p:cNvSpPr/>
          <p:nvPr/>
        </p:nvSpPr>
        <p:spPr>
          <a:xfrm rot="20246797">
            <a:off x="1520419" y="3376470"/>
            <a:ext cx="1718383" cy="576064"/>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r>
              <a:rPr lang="en-US" sz="1400" dirty="0">
                <a:solidFill>
                  <a:schemeClr val="tx1"/>
                </a:solidFill>
              </a:rPr>
              <a:t>Means-end Rationality </a:t>
            </a:r>
            <a:endParaRPr lang="th-TH" sz="1400" dirty="0">
              <a:solidFill>
                <a:schemeClr val="tx1"/>
              </a:solidFill>
            </a:endParaRPr>
          </a:p>
        </p:txBody>
      </p:sp>
    </p:spTree>
    <p:extLst>
      <p:ext uri="{BB962C8B-B14F-4D97-AF65-F5344CB8AC3E}">
        <p14:creationId xmlns:p14="http://schemas.microsoft.com/office/powerpoint/2010/main" val="333813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0540" y="836712"/>
            <a:ext cx="1800200" cy="1512168"/>
          </a:xfrm>
          <a:prstGeom prst="rect">
            <a:avLst/>
          </a:prstGeom>
          <a:noFill/>
          <a:ln>
            <a:noFill/>
          </a:ln>
          <a:effectLst/>
          <a:scene3d>
            <a:camera prst="obliqueBottom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a:xfrm>
            <a:off x="107504" y="260648"/>
            <a:ext cx="8928992" cy="792088"/>
          </a:xfrm>
        </p:spPr>
        <p:txBody>
          <a:bodyPr>
            <a:normAutofit/>
          </a:bodyPr>
          <a:lstStyle/>
          <a:p>
            <a:pPr algn="ctr"/>
            <a:r>
              <a:rPr lang="en-US" sz="3600" u="sng" dirty="0"/>
              <a:t>Case Law : Trade Description Cases </a:t>
            </a:r>
            <a:endParaRPr lang="th-TH" sz="3600" u="sng" dirty="0"/>
          </a:p>
        </p:txBody>
      </p:sp>
      <p:sp>
        <p:nvSpPr>
          <p:cNvPr id="5" name="Content Placeholder 4"/>
          <p:cNvSpPr>
            <a:spLocks noGrp="1"/>
          </p:cNvSpPr>
          <p:nvPr>
            <p:ph idx="1"/>
          </p:nvPr>
        </p:nvSpPr>
        <p:spPr>
          <a:xfrm>
            <a:off x="179512" y="1124744"/>
            <a:ext cx="8507288" cy="5733256"/>
          </a:xfrm>
        </p:spPr>
        <p:txBody>
          <a:bodyPr>
            <a:normAutofit lnSpcReduction="10000"/>
          </a:bodyPr>
          <a:lstStyle/>
          <a:p>
            <a:pPr marL="0" indent="0" algn="ctr">
              <a:buNone/>
            </a:pPr>
            <a:r>
              <a:rPr lang="en-US" dirty="0"/>
              <a:t> </a:t>
            </a:r>
            <a:r>
              <a:rPr lang="en-US" b="1" i="1" dirty="0"/>
              <a:t>EC- Trade Descriptions of Scallops</a:t>
            </a:r>
            <a:r>
              <a:rPr lang="en-US" dirty="0"/>
              <a:t>   </a:t>
            </a:r>
          </a:p>
          <a:p>
            <a:pPr marL="0" indent="0" algn="ctr">
              <a:buNone/>
            </a:pPr>
            <a:r>
              <a:rPr lang="en-US" dirty="0"/>
              <a:t>(CAN, PERU and CHILE) </a:t>
            </a:r>
          </a:p>
          <a:p>
            <a:pPr marL="0" indent="0">
              <a:buNone/>
            </a:pPr>
            <a:endParaRPr lang="en-US" dirty="0"/>
          </a:p>
          <a:p>
            <a:pPr>
              <a:buFont typeface="Courier New" pitchFamily="49" charset="0"/>
              <a:buChar char="o"/>
            </a:pPr>
            <a:r>
              <a:rPr lang="en-US" sz="2000" dirty="0"/>
              <a:t>The First TBT dispute.</a:t>
            </a:r>
          </a:p>
          <a:p>
            <a:pPr>
              <a:buFont typeface="Courier New" pitchFamily="49" charset="0"/>
              <a:buChar char="o"/>
            </a:pPr>
            <a:endParaRPr lang="en-US" sz="2000" dirty="0"/>
          </a:p>
          <a:p>
            <a:pPr>
              <a:buFont typeface="Courier New" pitchFamily="49" charset="0"/>
              <a:buChar char="o"/>
            </a:pPr>
            <a:r>
              <a:rPr lang="en-US" sz="2000" dirty="0"/>
              <a:t> French Order laying down the official name &amp; description for  scallops.   Only certain species were allowed to be called “Coquille Saint-Jacques”, </a:t>
            </a:r>
          </a:p>
          <a:p>
            <a:pPr marL="0" indent="0">
              <a:buNone/>
            </a:pPr>
            <a:r>
              <a:rPr lang="en-US" sz="2000" dirty="0"/>
              <a:t>   a common trade name for scallops in France.</a:t>
            </a:r>
          </a:p>
          <a:p>
            <a:pPr marL="0" indent="0">
              <a:buNone/>
            </a:pPr>
            <a:endParaRPr lang="en-US" sz="2000" dirty="0"/>
          </a:p>
          <a:p>
            <a:pPr>
              <a:buFont typeface="Courier New" pitchFamily="49" charset="0"/>
              <a:buChar char="o"/>
            </a:pPr>
            <a:r>
              <a:rPr lang="en-US" sz="2000" dirty="0"/>
              <a:t> Scallops from these three countries, were not allowed to use the common trade name but had to be labelled as  "</a:t>
            </a:r>
            <a:r>
              <a:rPr lang="en-US" sz="2000" dirty="0" err="1"/>
              <a:t>pétoncle</a:t>
            </a:r>
            <a:r>
              <a:rPr lang="en-US" sz="2000" dirty="0"/>
              <a:t>" in the market.</a:t>
            </a:r>
          </a:p>
          <a:p>
            <a:pPr marL="0" indent="0">
              <a:buNone/>
            </a:pPr>
            <a:r>
              <a:rPr lang="en-US" sz="2000" dirty="0"/>
              <a:t> </a:t>
            </a:r>
          </a:p>
          <a:p>
            <a:pPr>
              <a:buFont typeface="Courier New" pitchFamily="49" charset="0"/>
              <a:buChar char="o"/>
            </a:pPr>
            <a:r>
              <a:rPr lang="en-US" sz="2000" dirty="0"/>
              <a:t> The term </a:t>
            </a:r>
            <a:r>
              <a:rPr lang="en-US" sz="2000" dirty="0" err="1"/>
              <a:t>pétoncle</a:t>
            </a:r>
            <a:r>
              <a:rPr lang="en-US" sz="2000" dirty="0"/>
              <a:t> would be associated with an inferior product type. The three countries claimed that their “scallops” were similar to French Coquille Saint-Jacques in size, texture, </a:t>
            </a:r>
            <a:r>
              <a:rPr lang="en-US" sz="2000" dirty="0" err="1"/>
              <a:t>colour</a:t>
            </a:r>
            <a:r>
              <a:rPr lang="en-US" sz="2000" dirty="0"/>
              <a:t>, appearance and use, and that these were “like products”.  Consequently, they claimed that the EC breached Art. 2 TBT </a:t>
            </a:r>
            <a:r>
              <a:rPr lang="en-US" sz="1700" dirty="0"/>
              <a:t>(also Art. I &amp; III GATT).</a:t>
            </a:r>
          </a:p>
          <a:p>
            <a:pPr>
              <a:buFont typeface="Courier New" pitchFamily="49" charset="0"/>
              <a:buChar char="o"/>
            </a:pPr>
            <a:endParaRPr lang="en-US" dirty="0"/>
          </a:p>
          <a:p>
            <a:endParaRPr lang="en-US"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64288" y="836712"/>
            <a:ext cx="1811040" cy="180020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4063025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animEffect transition="in" filter="fade">
                                      <p:cBhvr>
                                        <p:cTn id="11" dur="1000"/>
                                        <p:tgtEl>
                                          <p:spTgt spid="5">
                                            <p:txEl>
                                              <p:pRg st="3" end="3"/>
                                            </p:txEl>
                                          </p:spTgt>
                                        </p:tgtEl>
                                      </p:cBhvr>
                                    </p:animEffect>
                                    <p:anim calcmode="lin" valueType="num">
                                      <p:cBhvr>
                                        <p:cTn id="1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3" end="3"/>
                                            </p:txEl>
                                          </p:spTgt>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5">
                                            <p:txEl>
                                              <p:pRg st="5" end="5"/>
                                            </p:txEl>
                                          </p:spTgt>
                                        </p:tgtEl>
                                        <p:attrNameLst>
                                          <p:attrName>style.visibility</p:attrName>
                                        </p:attrNameLst>
                                      </p:cBhvr>
                                      <p:to>
                                        <p:strVal val="visible"/>
                                      </p:to>
                                    </p:set>
                                    <p:animEffect transition="in" filter="fade">
                                      <p:cBhvr>
                                        <p:cTn id="16" dur="1000"/>
                                        <p:tgtEl>
                                          <p:spTgt spid="5">
                                            <p:txEl>
                                              <p:pRg st="5" end="5"/>
                                            </p:txEl>
                                          </p:spTgt>
                                        </p:tgtEl>
                                      </p:cBhvr>
                                    </p:animEffect>
                                    <p:anim calcmode="lin" valueType="num">
                                      <p:cBhvr>
                                        <p:cTn id="17"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18" dur="1000" fill="hold"/>
                                        <p:tgtEl>
                                          <p:spTgt spid="5">
                                            <p:txEl>
                                              <p:pRg st="5" end="5"/>
                                            </p:txEl>
                                          </p:spTgt>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animEffect transition="in" filter="fade">
                                      <p:cBhvr>
                                        <p:cTn id="21" dur="1000"/>
                                        <p:tgtEl>
                                          <p:spTgt spid="5">
                                            <p:txEl>
                                              <p:pRg st="6" end="6"/>
                                            </p:txEl>
                                          </p:spTgt>
                                        </p:tgtEl>
                                      </p:cBhvr>
                                    </p:animEffect>
                                    <p:anim calcmode="lin" valueType="num">
                                      <p:cBhvr>
                                        <p:cTn id="22"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6" end="6"/>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5">
                                            <p:txEl>
                                              <p:pRg st="8" end="8"/>
                                            </p:txEl>
                                          </p:spTgt>
                                        </p:tgtEl>
                                        <p:attrNameLst>
                                          <p:attrName>style.visibility</p:attrName>
                                        </p:attrNameLst>
                                      </p:cBhvr>
                                      <p:to>
                                        <p:strVal val="visible"/>
                                      </p:to>
                                    </p:set>
                                    <p:animEffect transition="in" filter="fade">
                                      <p:cBhvr>
                                        <p:cTn id="26" dur="1000"/>
                                        <p:tgtEl>
                                          <p:spTgt spid="5">
                                            <p:txEl>
                                              <p:pRg st="8" end="8"/>
                                            </p:txEl>
                                          </p:spTgt>
                                        </p:tgtEl>
                                      </p:cBhvr>
                                    </p:animEffect>
                                    <p:anim calcmode="lin" valueType="num">
                                      <p:cBhvr>
                                        <p:cTn id="27" dur="1000" fill="hold"/>
                                        <p:tgtEl>
                                          <p:spTgt spid="5">
                                            <p:txEl>
                                              <p:pRg st="8" end="8"/>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8" end="8"/>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5">
                                            <p:txEl>
                                              <p:pRg st="9" end="9"/>
                                            </p:txEl>
                                          </p:spTgt>
                                        </p:tgtEl>
                                        <p:attrNameLst>
                                          <p:attrName>style.visibility</p:attrName>
                                        </p:attrNameLst>
                                      </p:cBhvr>
                                      <p:to>
                                        <p:strVal val="visible"/>
                                      </p:to>
                                    </p:set>
                                    <p:animEffect transition="in" filter="fade">
                                      <p:cBhvr>
                                        <p:cTn id="31" dur="1000"/>
                                        <p:tgtEl>
                                          <p:spTgt spid="5">
                                            <p:txEl>
                                              <p:pRg st="9" end="9"/>
                                            </p:txEl>
                                          </p:spTgt>
                                        </p:tgtEl>
                                      </p:cBhvr>
                                    </p:animEffect>
                                    <p:anim calcmode="lin" valueType="num">
                                      <p:cBhvr>
                                        <p:cTn id="32" dur="1000" fill="hold"/>
                                        <p:tgtEl>
                                          <p:spTgt spid="5">
                                            <p:txEl>
                                              <p:pRg st="9" end="9"/>
                                            </p:txEl>
                                          </p:spTgt>
                                        </p:tgtEl>
                                        <p:attrNameLst>
                                          <p:attrName>ppt_x</p:attrName>
                                        </p:attrNameLst>
                                      </p:cBhvr>
                                      <p:tavLst>
                                        <p:tav tm="0">
                                          <p:val>
                                            <p:strVal val="#ppt_x"/>
                                          </p:val>
                                        </p:tav>
                                        <p:tav tm="100000">
                                          <p:val>
                                            <p:strVal val="#ppt_x"/>
                                          </p:val>
                                        </p:tav>
                                      </p:tavLst>
                                    </p:anim>
                                    <p:anim calcmode="lin" valueType="num">
                                      <p:cBhvr>
                                        <p:cTn id="33" dur="1000" fill="hold"/>
                                        <p:tgtEl>
                                          <p:spTgt spid="5">
                                            <p:txEl>
                                              <p:pRg st="9" end="9"/>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5">
                                            <p:txEl>
                                              <p:pRg st="10" end="10"/>
                                            </p:txEl>
                                          </p:spTgt>
                                        </p:tgtEl>
                                        <p:attrNameLst>
                                          <p:attrName>style.visibility</p:attrName>
                                        </p:attrNameLst>
                                      </p:cBhvr>
                                      <p:to>
                                        <p:strVal val="visible"/>
                                      </p:to>
                                    </p:set>
                                    <p:animEffect transition="in" filter="fade">
                                      <p:cBhvr>
                                        <p:cTn id="36" dur="1000"/>
                                        <p:tgtEl>
                                          <p:spTgt spid="5">
                                            <p:txEl>
                                              <p:pRg st="10" end="10"/>
                                            </p:txEl>
                                          </p:spTgt>
                                        </p:tgtEl>
                                      </p:cBhvr>
                                    </p:animEffect>
                                    <p:anim calcmode="lin" valueType="num">
                                      <p:cBhvr>
                                        <p:cTn id="37" dur="1000" fill="hold"/>
                                        <p:tgtEl>
                                          <p:spTgt spid="5">
                                            <p:txEl>
                                              <p:pRg st="10" end="10"/>
                                            </p:txEl>
                                          </p:spTgt>
                                        </p:tgtEl>
                                        <p:attrNameLst>
                                          <p:attrName>ppt_x</p:attrName>
                                        </p:attrNameLst>
                                      </p:cBhvr>
                                      <p:tavLst>
                                        <p:tav tm="0">
                                          <p:val>
                                            <p:strVal val="#ppt_x"/>
                                          </p:val>
                                        </p:tav>
                                        <p:tav tm="100000">
                                          <p:val>
                                            <p:strVal val="#ppt_x"/>
                                          </p:val>
                                        </p:tav>
                                      </p:tavLst>
                                    </p:anim>
                                    <p:anim calcmode="lin" valueType="num">
                                      <p:cBhvr>
                                        <p:cTn id="38" dur="1000" fill="hold"/>
                                        <p:tgtEl>
                                          <p:spTgt spid="5">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980728"/>
            <a:ext cx="1800200" cy="1512168"/>
          </a:xfrm>
          <a:prstGeom prst="rect">
            <a:avLst/>
          </a:prstGeom>
          <a:noFill/>
          <a:ln>
            <a:noFill/>
          </a:ln>
          <a:effectLst/>
          <a:scene3d>
            <a:camera prst="obliqueBottom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a:xfrm>
            <a:off x="107504" y="260648"/>
            <a:ext cx="8928992" cy="792088"/>
          </a:xfrm>
        </p:spPr>
        <p:txBody>
          <a:bodyPr>
            <a:normAutofit/>
          </a:bodyPr>
          <a:lstStyle/>
          <a:p>
            <a:pPr algn="ctr"/>
            <a:r>
              <a:rPr lang="en-US" sz="3600" u="sng" dirty="0"/>
              <a:t>Case Law : Trade Description Cases </a:t>
            </a:r>
            <a:endParaRPr lang="th-TH" sz="3600" u="sng" dirty="0"/>
          </a:p>
        </p:txBody>
      </p:sp>
      <p:sp>
        <p:nvSpPr>
          <p:cNvPr id="5" name="Content Placeholder 4"/>
          <p:cNvSpPr>
            <a:spLocks noGrp="1"/>
          </p:cNvSpPr>
          <p:nvPr>
            <p:ph idx="1"/>
          </p:nvPr>
        </p:nvSpPr>
        <p:spPr>
          <a:xfrm>
            <a:off x="179512" y="1268760"/>
            <a:ext cx="8507288" cy="5589240"/>
          </a:xfrm>
        </p:spPr>
        <p:txBody>
          <a:bodyPr>
            <a:normAutofit/>
          </a:bodyPr>
          <a:lstStyle/>
          <a:p>
            <a:pPr marL="0" indent="0" algn="ctr">
              <a:buNone/>
            </a:pPr>
            <a:r>
              <a:rPr lang="en-US" dirty="0"/>
              <a:t> </a:t>
            </a:r>
            <a:r>
              <a:rPr lang="en-US" b="1" i="1" dirty="0"/>
              <a:t>EC- Trade Descriptions of Scallops</a:t>
            </a:r>
            <a:r>
              <a:rPr lang="en-US" dirty="0"/>
              <a:t>   </a:t>
            </a:r>
          </a:p>
          <a:p>
            <a:pPr marL="0" indent="0" algn="ctr">
              <a:buNone/>
            </a:pPr>
            <a:r>
              <a:rPr lang="en-US" dirty="0"/>
              <a:t>(CAN, PERU and CHILE) </a:t>
            </a:r>
          </a:p>
          <a:p>
            <a:endParaRPr lang="en-US" dirty="0"/>
          </a:p>
          <a:p>
            <a:pPr>
              <a:buFont typeface="Courier New" pitchFamily="49" charset="0"/>
              <a:buChar char="o"/>
            </a:pPr>
            <a:endParaRPr lang="en-US" dirty="0"/>
          </a:p>
          <a:p>
            <a:pPr>
              <a:buFont typeface="Courier New" pitchFamily="49" charset="0"/>
              <a:buChar char="o"/>
            </a:pPr>
            <a:r>
              <a:rPr lang="en-US" sz="2000" dirty="0"/>
              <a:t>The EC </a:t>
            </a:r>
            <a:r>
              <a:rPr lang="en-US" sz="2000" dirty="0" err="1"/>
              <a:t>realised</a:t>
            </a:r>
            <a:r>
              <a:rPr lang="en-US" sz="2000" dirty="0"/>
              <a:t> that it could loose the dispute and that the case would set a precedent for other EC law relating to product descriptions.</a:t>
            </a:r>
          </a:p>
          <a:p>
            <a:pPr marL="0" indent="0">
              <a:buNone/>
            </a:pPr>
            <a:endParaRPr lang="en-US" sz="2000" dirty="0"/>
          </a:p>
          <a:p>
            <a:pPr>
              <a:buFont typeface="Courier New" pitchFamily="49" charset="0"/>
              <a:buChar char="o"/>
            </a:pPr>
            <a:r>
              <a:rPr lang="en-US" sz="2000" dirty="0"/>
              <a:t> The EC then mutually agreed with these three WTO members. That their products could also be called Coquille Saint Jacques but the term had to be followed by their origins.  </a:t>
            </a:r>
          </a:p>
          <a:p>
            <a:pPr>
              <a:buFont typeface="Courier New" pitchFamily="49" charset="0"/>
              <a:buChar char="o"/>
            </a:pPr>
            <a:endParaRPr lang="en-US" dirty="0"/>
          </a:p>
          <a:p>
            <a:endParaRPr lang="en-US"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64288" y="836712"/>
            <a:ext cx="1811040" cy="180020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941272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anim calcmode="lin" valueType="num">
                                      <p:cBhvr additive="base">
                                        <p:cTn id="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6" end="6"/>
                                            </p:txEl>
                                          </p:spTgt>
                                        </p:tgtEl>
                                        <p:attrNameLst>
                                          <p:attrName>style.visibility</p:attrName>
                                        </p:attrNameLst>
                                      </p:cBhvr>
                                      <p:to>
                                        <p:strVal val="visible"/>
                                      </p:to>
                                    </p:set>
                                    <p:anim calcmode="lin" valueType="num">
                                      <p:cBhvr additive="base">
                                        <p:cTn id="11"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http://www.daisydana.com/prod/CannedSardin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052735"/>
            <a:ext cx="2376264" cy="1440161"/>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1052736"/>
            <a:ext cx="2309242" cy="2010131"/>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4" name="Title 3"/>
          <p:cNvSpPr>
            <a:spLocks noGrp="1"/>
          </p:cNvSpPr>
          <p:nvPr>
            <p:ph type="title"/>
          </p:nvPr>
        </p:nvSpPr>
        <p:spPr>
          <a:xfrm>
            <a:off x="107504" y="260648"/>
            <a:ext cx="8928992" cy="792088"/>
          </a:xfrm>
        </p:spPr>
        <p:txBody>
          <a:bodyPr>
            <a:normAutofit fontScale="90000"/>
          </a:bodyPr>
          <a:lstStyle/>
          <a:p>
            <a:pPr algn="ctr"/>
            <a:r>
              <a:rPr lang="en-US" u="sng" dirty="0"/>
              <a:t>Case Law : Trade Description Cases  (cont’)</a:t>
            </a:r>
            <a:endParaRPr lang="th-TH" u="sng" dirty="0"/>
          </a:p>
        </p:txBody>
      </p:sp>
      <p:pic>
        <p:nvPicPr>
          <p:cNvPr id="5125"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544" y="4293096"/>
            <a:ext cx="2381250" cy="215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4"/>
          <p:cNvSpPr>
            <a:spLocks noGrp="1"/>
          </p:cNvSpPr>
          <p:nvPr>
            <p:ph idx="1"/>
          </p:nvPr>
        </p:nvSpPr>
        <p:spPr>
          <a:xfrm>
            <a:off x="415344" y="1052736"/>
            <a:ext cx="8189104" cy="5517232"/>
          </a:xfrm>
        </p:spPr>
        <p:txBody>
          <a:bodyPr>
            <a:normAutofit lnSpcReduction="10000"/>
          </a:bodyPr>
          <a:lstStyle/>
          <a:p>
            <a:pPr marL="0" indent="0" algn="ctr">
              <a:buNone/>
            </a:pPr>
            <a:r>
              <a:rPr lang="en-US" b="1" i="1" dirty="0"/>
              <a:t>     EC- Trade Descriptions of </a:t>
            </a:r>
          </a:p>
          <a:p>
            <a:pPr marL="0" indent="0" algn="ctr">
              <a:buNone/>
            </a:pPr>
            <a:r>
              <a:rPr lang="en-US" b="1" i="1" dirty="0"/>
              <a:t>Sardines</a:t>
            </a:r>
            <a:r>
              <a:rPr lang="en-US" dirty="0"/>
              <a:t>  (Peru) </a:t>
            </a:r>
          </a:p>
          <a:p>
            <a:endParaRPr lang="en-US" b="1" dirty="0"/>
          </a:p>
          <a:p>
            <a:pPr>
              <a:buFont typeface="Courier New" pitchFamily="49" charset="0"/>
              <a:buChar char="o"/>
            </a:pPr>
            <a:endParaRPr lang="en-US" dirty="0"/>
          </a:p>
          <a:p>
            <a:pPr>
              <a:buFont typeface="Courier New" pitchFamily="49" charset="0"/>
              <a:buChar char="o"/>
            </a:pPr>
            <a:r>
              <a:rPr lang="en-US" sz="2000" dirty="0"/>
              <a:t>The First ‘real' TBT dispute.</a:t>
            </a:r>
          </a:p>
          <a:p>
            <a:pPr>
              <a:buFont typeface="Courier New" pitchFamily="49" charset="0"/>
              <a:buChar char="o"/>
            </a:pPr>
            <a:r>
              <a:rPr lang="en-US" sz="2000" dirty="0"/>
              <a:t>Concerning “</a:t>
            </a:r>
            <a:r>
              <a:rPr lang="en-US" sz="2000" b="1" u="sng" dirty="0"/>
              <a:t>trade name</a:t>
            </a:r>
            <a:r>
              <a:rPr lang="en-US" sz="2000" b="1" dirty="0"/>
              <a:t>” </a:t>
            </a:r>
            <a:r>
              <a:rPr lang="en-US" sz="2000" dirty="0"/>
              <a:t>under which certain species of fish might be marketed as “Sardines” in the EC.</a:t>
            </a:r>
          </a:p>
          <a:p>
            <a:pPr>
              <a:buFont typeface="Courier New" pitchFamily="49" charset="0"/>
              <a:buChar char="o"/>
            </a:pPr>
            <a:r>
              <a:rPr lang="en-US" sz="2000" dirty="0"/>
              <a:t> Two species of fish marketed in the EC as “Sardines”.</a:t>
            </a:r>
          </a:p>
          <a:p>
            <a:pPr lvl="8">
              <a:buFont typeface="Courier New" pitchFamily="49" charset="0"/>
              <a:buChar char="o"/>
            </a:pPr>
            <a:r>
              <a:rPr lang="en-US" sz="900" dirty="0"/>
              <a:t>     </a:t>
            </a:r>
          </a:p>
          <a:p>
            <a:pPr marL="274320" lvl="1" indent="0">
              <a:lnSpc>
                <a:spcPct val="160000"/>
              </a:lnSpc>
              <a:buNone/>
            </a:pPr>
            <a:r>
              <a:rPr lang="en-US" sz="1600" dirty="0"/>
              <a:t>  			1. </a:t>
            </a:r>
            <a:r>
              <a:rPr lang="en-US" sz="1600" i="1" dirty="0" err="1"/>
              <a:t>Sardina</a:t>
            </a:r>
            <a:r>
              <a:rPr lang="en-US" sz="1600" i="1" dirty="0"/>
              <a:t> </a:t>
            </a:r>
            <a:r>
              <a:rPr lang="en-US" sz="1600" i="1" dirty="0" err="1"/>
              <a:t>pilchadus</a:t>
            </a:r>
            <a:r>
              <a:rPr lang="en-US" sz="1600" i="1" dirty="0"/>
              <a:t> </a:t>
            </a:r>
            <a:r>
              <a:rPr lang="en-US" sz="1600" dirty="0"/>
              <a:t>found along North Atlantic, 		          </a:t>
            </a:r>
            <a:r>
              <a:rPr lang="en-US" sz="1800" b="1" dirty="0">
                <a:solidFill>
                  <a:srgbClr val="FF0000"/>
                </a:solidFill>
              </a:rPr>
              <a:t>1.</a:t>
            </a:r>
            <a:r>
              <a:rPr lang="en-US" sz="1600" dirty="0"/>
              <a:t>		     Mediterranean Sea and Black Sea i.e. European 		                     Sardines.</a:t>
            </a:r>
          </a:p>
          <a:p>
            <a:pPr marL="274320" lvl="1" indent="0">
              <a:lnSpc>
                <a:spcPct val="160000"/>
              </a:lnSpc>
              <a:buNone/>
            </a:pPr>
            <a:r>
              <a:rPr lang="en-US" sz="1600" dirty="0"/>
              <a:t>   </a:t>
            </a:r>
            <a:r>
              <a:rPr lang="en-US" sz="1800" b="1" dirty="0">
                <a:solidFill>
                  <a:srgbClr val="FF0000"/>
                </a:solidFill>
              </a:rPr>
              <a:t>2.</a:t>
            </a:r>
            <a:r>
              <a:rPr lang="en-US" sz="1600" dirty="0"/>
              <a:t>			2. </a:t>
            </a:r>
            <a:r>
              <a:rPr lang="en-US" sz="1600" i="1" dirty="0" err="1"/>
              <a:t>Sardinops</a:t>
            </a:r>
            <a:r>
              <a:rPr lang="en-US" sz="1600" i="1" dirty="0"/>
              <a:t> </a:t>
            </a:r>
            <a:r>
              <a:rPr lang="en-US" sz="1600" i="1" dirty="0" err="1"/>
              <a:t>sagus</a:t>
            </a:r>
            <a:r>
              <a:rPr lang="en-US" sz="1600" i="1" dirty="0"/>
              <a:t> </a:t>
            </a:r>
            <a:r>
              <a:rPr lang="en-US" sz="1600" dirty="0"/>
              <a:t>found in Eastern Pacific along 				    Peruvian and Chilean coasts, i.e. Peruvian Sardines. </a:t>
            </a:r>
          </a:p>
          <a:p>
            <a:pPr marL="274320" lvl="1" indent="0">
              <a:lnSpc>
                <a:spcPct val="160000"/>
              </a:lnSpc>
              <a:buNone/>
            </a:pPr>
            <a:r>
              <a:rPr lang="en-US" sz="1600" dirty="0"/>
              <a:t>			</a:t>
            </a:r>
          </a:p>
          <a:p>
            <a:pPr>
              <a:buFont typeface="Courier New" pitchFamily="49" charset="0"/>
              <a:buChar char="o"/>
            </a:pPr>
            <a:endParaRPr lang="en-US" sz="2000" dirty="0"/>
          </a:p>
          <a:p>
            <a:pPr lvl="1">
              <a:buFont typeface="Courier New" pitchFamily="49" charset="0"/>
              <a:buChar char="o"/>
            </a:pPr>
            <a:endParaRPr lang="en-GB" sz="2400" b="1" dirty="0">
              <a:solidFill>
                <a:srgbClr val="FF0000"/>
              </a:solidFill>
            </a:endParaRPr>
          </a:p>
          <a:p>
            <a:pPr>
              <a:buFont typeface="Courier New" pitchFamily="49" charset="0"/>
              <a:buChar char="o"/>
            </a:pPr>
            <a:endParaRPr lang="en-US" sz="2000" dirty="0"/>
          </a:p>
          <a:p>
            <a:pPr>
              <a:buFont typeface="Courier New" pitchFamily="49" charset="0"/>
              <a:buChar char="o"/>
            </a:pPr>
            <a:endParaRPr lang="en-US" sz="2000" dirty="0"/>
          </a:p>
          <a:p>
            <a:pPr>
              <a:buFont typeface="Courier New" pitchFamily="49" charset="0"/>
              <a:buChar char="o"/>
            </a:pPr>
            <a:endParaRPr lang="en-US" dirty="0"/>
          </a:p>
          <a:p>
            <a:endParaRPr lang="en-US" dirty="0"/>
          </a:p>
        </p:txBody>
      </p:sp>
      <p:sp>
        <p:nvSpPr>
          <p:cNvPr id="11" name="Oval 12"/>
          <p:cNvSpPr>
            <a:spLocks noChangeArrowheads="1"/>
          </p:cNvSpPr>
          <p:nvPr/>
        </p:nvSpPr>
        <p:spPr bwMode="auto">
          <a:xfrm>
            <a:off x="1747419" y="4399662"/>
            <a:ext cx="808357" cy="757530"/>
          </a:xfrm>
          <a:prstGeom prst="ellipse">
            <a:avLst/>
          </a:prstGeom>
          <a:noFill/>
          <a:ln w="9525"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12" name="Oval 12"/>
          <p:cNvSpPr>
            <a:spLocks noChangeArrowheads="1"/>
          </p:cNvSpPr>
          <p:nvPr/>
        </p:nvSpPr>
        <p:spPr bwMode="auto">
          <a:xfrm>
            <a:off x="755576" y="5157192"/>
            <a:ext cx="503237" cy="794125"/>
          </a:xfrm>
          <a:prstGeom prst="ellipse">
            <a:avLst/>
          </a:prstGeom>
          <a:noFill/>
          <a:ln w="9525"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Tree>
    <p:extLst>
      <p:ext uri="{BB962C8B-B14F-4D97-AF65-F5344CB8AC3E}">
        <p14:creationId xmlns:p14="http://schemas.microsoft.com/office/powerpoint/2010/main" val="3528075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anim calcmode="lin" valueType="num">
                                      <p:cBhvr additive="base">
                                        <p:cTn id="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5" end="5"/>
                                            </p:txEl>
                                          </p:spTgt>
                                        </p:tgtEl>
                                        <p:attrNameLst>
                                          <p:attrName>style.visibility</p:attrName>
                                        </p:attrNameLst>
                                      </p:cBhvr>
                                      <p:to>
                                        <p:strVal val="visible"/>
                                      </p:to>
                                    </p:set>
                                    <p:anim calcmode="lin" valueType="num">
                                      <p:cBhvr additive="base">
                                        <p:cTn id="1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5" end="5"/>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anim calcmode="lin" valueType="num">
                                      <p:cBhvr additive="base">
                                        <p:cTn id="1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xEl>
                                              <p:pRg st="8" end="8"/>
                                            </p:txEl>
                                          </p:spTgt>
                                        </p:tgtEl>
                                        <p:attrNameLst>
                                          <p:attrName>style.visibility</p:attrName>
                                        </p:attrNameLst>
                                      </p:cBhvr>
                                      <p:to>
                                        <p:strVal val="visible"/>
                                      </p:to>
                                    </p:set>
                                    <p:animEffect transition="in" filter="fade">
                                      <p:cBhvr>
                                        <p:cTn id="21" dur="500"/>
                                        <p:tgtEl>
                                          <p:spTgt spid="5">
                                            <p:txEl>
                                              <p:pRg st="8" end="8"/>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5">
                                            <p:txEl>
                                              <p:pRg st="9" end="9"/>
                                            </p:txEl>
                                          </p:spTgt>
                                        </p:tgtEl>
                                        <p:attrNameLst>
                                          <p:attrName>style.visibility</p:attrName>
                                        </p:attrNameLst>
                                      </p:cBhvr>
                                      <p:to>
                                        <p:strVal val="visible"/>
                                      </p:to>
                                    </p:set>
                                    <p:animEffect transition="in" filter="fade">
                                      <p:cBhvr>
                                        <p:cTn id="24" dur="500"/>
                                        <p:tgtEl>
                                          <p:spTgt spid="5">
                                            <p:txEl>
                                              <p:pRg st="9" end="9"/>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animEffect transition="in" filter="fade">
                                      <p:cBhvr>
                                        <p:cTn id="27"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32656"/>
            <a:ext cx="8964488" cy="807368"/>
          </a:xfrm>
        </p:spPr>
        <p:txBody>
          <a:bodyPr>
            <a:noAutofit/>
          </a:bodyPr>
          <a:lstStyle/>
          <a:p>
            <a:r>
              <a:rPr lang="en-US" sz="3200" u="sng" dirty="0"/>
              <a:t>Case Law: Trade Description  : </a:t>
            </a:r>
            <a:r>
              <a:rPr lang="en-US" sz="3200" b="1" i="1" u="sng" dirty="0"/>
              <a:t>EC- Sardines </a:t>
            </a:r>
            <a:r>
              <a:rPr lang="en-US" sz="3200" u="sng" dirty="0"/>
              <a:t>(cont’) </a:t>
            </a:r>
            <a:endParaRPr lang="th-TH" sz="3200" u="sng" dirty="0"/>
          </a:p>
        </p:txBody>
      </p:sp>
      <p:sp>
        <p:nvSpPr>
          <p:cNvPr id="3" name="Content Placeholder 2"/>
          <p:cNvSpPr>
            <a:spLocks noGrp="1"/>
          </p:cNvSpPr>
          <p:nvPr>
            <p:ph idx="1"/>
          </p:nvPr>
        </p:nvSpPr>
        <p:spPr>
          <a:xfrm>
            <a:off x="457200" y="1196752"/>
            <a:ext cx="8291264" cy="5400600"/>
          </a:xfrm>
        </p:spPr>
        <p:txBody>
          <a:bodyPr>
            <a:normAutofit fontScale="77500" lnSpcReduction="20000"/>
          </a:bodyPr>
          <a:lstStyle/>
          <a:p>
            <a:r>
              <a:rPr lang="en-US" dirty="0"/>
              <a:t>Council Regulation (EEC) 2136/89</a:t>
            </a:r>
            <a:r>
              <a:rPr lang="en-US" dirty="0">
                <a:sym typeface="Wingdings" pitchFamily="2" charset="2"/>
              </a:rPr>
              <a:t>  </a:t>
            </a:r>
            <a:r>
              <a:rPr lang="en-US" b="1" u="sng" dirty="0">
                <a:solidFill>
                  <a:srgbClr val="FF0000"/>
                </a:solidFill>
              </a:rPr>
              <a:t>Only</a:t>
            </a:r>
            <a:r>
              <a:rPr lang="en-US" dirty="0"/>
              <a:t> products prepared exclusively from fish of the species "</a:t>
            </a:r>
            <a:r>
              <a:rPr lang="en-US" b="1" dirty="0" err="1">
                <a:solidFill>
                  <a:srgbClr val="FF0000"/>
                </a:solidFill>
              </a:rPr>
              <a:t>Sardina</a:t>
            </a:r>
            <a:r>
              <a:rPr lang="en-US" b="1" dirty="0">
                <a:solidFill>
                  <a:srgbClr val="FF0000"/>
                </a:solidFill>
              </a:rPr>
              <a:t> </a:t>
            </a:r>
            <a:r>
              <a:rPr lang="en-US" b="1" dirty="0" err="1">
                <a:solidFill>
                  <a:srgbClr val="FF0000"/>
                </a:solidFill>
              </a:rPr>
              <a:t>pilchardus</a:t>
            </a:r>
            <a:r>
              <a:rPr lang="en-US" b="1" dirty="0">
                <a:solidFill>
                  <a:srgbClr val="FF0000"/>
                </a:solidFill>
              </a:rPr>
              <a:t> </a:t>
            </a:r>
            <a:r>
              <a:rPr lang="en-US" b="1" dirty="0" err="1">
                <a:solidFill>
                  <a:srgbClr val="FF0000"/>
                </a:solidFill>
              </a:rPr>
              <a:t>walbaum</a:t>
            </a:r>
            <a:r>
              <a:rPr lang="en-US" dirty="0"/>
              <a:t>” (i.e. European Sardines) might be marketed as preserved sardines in the EC.</a:t>
            </a:r>
          </a:p>
          <a:p>
            <a:pPr marL="0" indent="0">
              <a:buNone/>
            </a:pPr>
            <a:r>
              <a:rPr lang="en-US" dirty="0"/>
              <a:t> </a:t>
            </a:r>
          </a:p>
          <a:p>
            <a:r>
              <a:rPr lang="en-US" dirty="0"/>
              <a:t>As a result, only “European Sardines” could still be marketed as “Sardines”, the “Peruvian Sardines” had to use the scientific name “</a:t>
            </a:r>
            <a:r>
              <a:rPr lang="en-US" dirty="0" err="1"/>
              <a:t>Sardinops</a:t>
            </a:r>
            <a:r>
              <a:rPr lang="en-US" dirty="0"/>
              <a:t> </a:t>
            </a:r>
            <a:r>
              <a:rPr lang="en-US" dirty="0" err="1"/>
              <a:t>sagax</a:t>
            </a:r>
            <a:r>
              <a:rPr lang="en-US" dirty="0"/>
              <a:t>” to describe the products.  </a:t>
            </a:r>
          </a:p>
          <a:p>
            <a:endParaRPr lang="en-US" dirty="0"/>
          </a:p>
          <a:p>
            <a:r>
              <a:rPr lang="en-US" dirty="0"/>
              <a:t>This made selling them more difficult since the European consumers were not familiar with the scientific name. </a:t>
            </a:r>
          </a:p>
          <a:p>
            <a:endParaRPr lang="en-US" dirty="0"/>
          </a:p>
          <a:p>
            <a:r>
              <a:rPr lang="en-US" dirty="0"/>
              <a:t>Relevant international standards contained in “Codex Stan 94” would allow both types of species to be marketed as “Sardines” (along with other 21 species).  </a:t>
            </a:r>
          </a:p>
          <a:p>
            <a:endParaRPr lang="en-US" dirty="0"/>
          </a:p>
          <a:p>
            <a:pPr marL="0" indent="0">
              <a:buNone/>
            </a:pPr>
            <a:r>
              <a:rPr lang="en-US" sz="2100" dirty="0"/>
              <a:t>	For </a:t>
            </a:r>
            <a:r>
              <a:rPr lang="en-US" sz="2100" dirty="0" err="1"/>
              <a:t>Sardina</a:t>
            </a:r>
            <a:r>
              <a:rPr lang="en-US" sz="2100" dirty="0"/>
              <a:t> </a:t>
            </a:r>
            <a:r>
              <a:rPr lang="en-US" sz="2100" dirty="0" err="1"/>
              <a:t>pilcharrdus</a:t>
            </a:r>
            <a:r>
              <a:rPr lang="en-US" sz="2100" dirty="0"/>
              <a:t>, this could be marketed as Sardines straight away, </a:t>
            </a:r>
          </a:p>
          <a:p>
            <a:pPr marL="0" indent="0">
              <a:buNone/>
            </a:pPr>
            <a:endParaRPr lang="en-US" sz="2100" dirty="0"/>
          </a:p>
          <a:p>
            <a:pPr marL="0" indent="0">
              <a:buNone/>
            </a:pPr>
            <a:r>
              <a:rPr lang="en-US" sz="2100" dirty="0"/>
              <a:t>   </a:t>
            </a:r>
            <a:r>
              <a:rPr lang="en-US" sz="2100" b="1" dirty="0"/>
              <a:t>	</a:t>
            </a:r>
            <a:r>
              <a:rPr lang="en-US" sz="2100" dirty="0"/>
              <a:t>For other 21 species, these could be marketed as “X sardines”,  where </a:t>
            </a:r>
          </a:p>
          <a:p>
            <a:pPr marL="0" indent="0">
              <a:buNone/>
            </a:pPr>
            <a:r>
              <a:rPr lang="en-US" sz="2100" dirty="0"/>
              <a:t>     	X = country,  geographic area, species or common name. </a:t>
            </a:r>
            <a:endParaRPr lang="en-US" dirty="0"/>
          </a:p>
          <a:p>
            <a:endParaRPr lang="en-US" dirty="0"/>
          </a:p>
          <a:p>
            <a:endParaRPr lang="en-GB" dirty="0">
              <a:solidFill>
                <a:srgbClr val="C0C0C0"/>
              </a:solidFill>
            </a:endParaRPr>
          </a:p>
          <a:p>
            <a:endParaRPr lang="th-TH" dirty="0"/>
          </a:p>
        </p:txBody>
      </p:sp>
    </p:spTree>
    <p:extLst>
      <p:ext uri="{BB962C8B-B14F-4D97-AF65-F5344CB8AC3E}">
        <p14:creationId xmlns:p14="http://schemas.microsoft.com/office/powerpoint/2010/main" val="181836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 calcmode="lin" valueType="num">
                                      <p:cBhvr additive="base">
                                        <p:cTn id="3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anim calcmode="lin" valueType="num">
                                      <p:cBhvr additive="base">
                                        <p:cTn id="3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9852" y="404664"/>
            <a:ext cx="8568952" cy="792088"/>
          </a:xfrm>
        </p:spPr>
        <p:txBody>
          <a:bodyPr>
            <a:normAutofit/>
          </a:bodyPr>
          <a:lstStyle/>
          <a:p>
            <a:pPr algn="ctr"/>
            <a:r>
              <a:rPr lang="en-US" sz="2800" u="sng" dirty="0"/>
              <a:t>Case Law: Trade Description  : </a:t>
            </a:r>
            <a:r>
              <a:rPr lang="en-US" sz="2800" b="1" i="1" u="sng" dirty="0"/>
              <a:t>EC- Sardines </a:t>
            </a:r>
            <a:r>
              <a:rPr lang="en-US" sz="2800" u="sng" dirty="0"/>
              <a:t>(cont’) </a:t>
            </a:r>
            <a:endParaRPr lang="th-TH" sz="2800" u="sng" dirty="0"/>
          </a:p>
        </p:txBody>
      </p:sp>
      <p:sp>
        <p:nvSpPr>
          <p:cNvPr id="5" name="Content Placeholder 4"/>
          <p:cNvSpPr>
            <a:spLocks noGrp="1"/>
          </p:cNvSpPr>
          <p:nvPr>
            <p:ph idx="1"/>
          </p:nvPr>
        </p:nvSpPr>
        <p:spPr>
          <a:xfrm>
            <a:off x="251520" y="1340768"/>
            <a:ext cx="8435280" cy="5136232"/>
          </a:xfrm>
        </p:spPr>
        <p:txBody>
          <a:bodyPr>
            <a:normAutofit/>
          </a:bodyPr>
          <a:lstStyle/>
          <a:p>
            <a:r>
              <a:rPr lang="en-US" sz="2000" dirty="0"/>
              <a:t> The claim was on  Art. 2.4, 2.2 and 2.1 of the TBT Agreement and Art. III: 4 GATT</a:t>
            </a:r>
          </a:p>
          <a:p>
            <a:r>
              <a:rPr lang="en-US" sz="2000" dirty="0"/>
              <a:t>The main legal provision which was considered by the Panel concerns Art. 2.4 TBT.</a:t>
            </a:r>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pPr marL="0" indent="0">
              <a:buNone/>
            </a:pPr>
            <a:endParaRPr lang="en-US" sz="2000" dirty="0"/>
          </a:p>
          <a:p>
            <a:pPr>
              <a:buFont typeface="Courier New" pitchFamily="49" charset="0"/>
              <a:buChar char="o"/>
            </a:pPr>
            <a:endParaRPr lang="en-GB" sz="2000" dirty="0"/>
          </a:p>
          <a:p>
            <a:pPr marL="0" indent="0">
              <a:buNone/>
            </a:pPr>
            <a:endParaRPr lang="en-US" sz="2000" dirty="0"/>
          </a:p>
          <a:p>
            <a:pPr marL="0" indent="0">
              <a:buNone/>
            </a:pPr>
            <a:endParaRPr lang="en-US" sz="2000" dirty="0"/>
          </a:p>
          <a:p>
            <a:pPr marL="0" indent="0">
              <a:buNone/>
            </a:pPr>
            <a:endParaRPr lang="en-US" dirty="0"/>
          </a:p>
          <a:p>
            <a:pPr marL="0" indent="0">
              <a:buNone/>
            </a:pPr>
            <a:endParaRPr lang="en-US" dirty="0"/>
          </a:p>
        </p:txBody>
      </p:sp>
      <p:sp>
        <p:nvSpPr>
          <p:cNvPr id="3" name="Rounded Rectangle 2"/>
          <p:cNvSpPr/>
          <p:nvPr/>
        </p:nvSpPr>
        <p:spPr>
          <a:xfrm>
            <a:off x="165836" y="2852936"/>
            <a:ext cx="8856984" cy="2232248"/>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2.4        Where technical regulations are required and </a:t>
            </a:r>
            <a:r>
              <a:rPr lang="en-US" b="1" u="sng" dirty="0">
                <a:solidFill>
                  <a:schemeClr val="tx1"/>
                </a:solidFill>
              </a:rPr>
              <a:t>relevant international standards exist or their completion is imminent</a:t>
            </a:r>
            <a:r>
              <a:rPr lang="en-US" dirty="0">
                <a:solidFill>
                  <a:schemeClr val="tx1"/>
                </a:solidFill>
              </a:rPr>
              <a:t>, </a:t>
            </a:r>
            <a:r>
              <a:rPr lang="en-US" b="1" u="sng" dirty="0">
                <a:solidFill>
                  <a:schemeClr val="tx1"/>
                </a:solidFill>
              </a:rPr>
              <a:t>Members shall use them</a:t>
            </a:r>
            <a:r>
              <a:rPr lang="en-US" dirty="0">
                <a:solidFill>
                  <a:schemeClr val="tx1"/>
                </a:solidFill>
              </a:rPr>
              <a:t>, or the relevant parts of them, </a:t>
            </a:r>
            <a:r>
              <a:rPr lang="en-US" b="1" u="sng" dirty="0">
                <a:solidFill>
                  <a:schemeClr val="tx1"/>
                </a:solidFill>
              </a:rPr>
              <a:t>as a basis for their technical regulations </a:t>
            </a:r>
            <a:r>
              <a:rPr lang="en-US" b="1" dirty="0">
                <a:solidFill>
                  <a:srgbClr val="FF0000"/>
                </a:solidFill>
              </a:rPr>
              <a:t>except </a:t>
            </a:r>
            <a:r>
              <a:rPr lang="en-US" dirty="0">
                <a:solidFill>
                  <a:schemeClr val="tx1"/>
                </a:solidFill>
              </a:rPr>
              <a:t>when such international standards or relevant parts would be </a:t>
            </a:r>
            <a:r>
              <a:rPr lang="en-US" b="1" u="sng" dirty="0">
                <a:solidFill>
                  <a:srgbClr val="FF0000"/>
                </a:solidFill>
              </a:rPr>
              <a:t>an ineffective</a:t>
            </a:r>
            <a:r>
              <a:rPr lang="en-US" dirty="0">
                <a:solidFill>
                  <a:schemeClr val="tx1"/>
                </a:solidFill>
              </a:rPr>
              <a:t> </a:t>
            </a:r>
            <a:r>
              <a:rPr lang="en-US" b="1" i="1" dirty="0">
                <a:solidFill>
                  <a:schemeClr val="tx1"/>
                </a:solidFill>
              </a:rPr>
              <a:t>or</a:t>
            </a:r>
            <a:r>
              <a:rPr lang="en-US" dirty="0">
                <a:solidFill>
                  <a:schemeClr val="tx1"/>
                </a:solidFill>
              </a:rPr>
              <a:t> </a:t>
            </a:r>
            <a:r>
              <a:rPr lang="en-US" b="1" u="sng" dirty="0">
                <a:solidFill>
                  <a:srgbClr val="FF0000"/>
                </a:solidFill>
              </a:rPr>
              <a:t>inappropriate </a:t>
            </a:r>
            <a:r>
              <a:rPr lang="en-US" dirty="0">
                <a:solidFill>
                  <a:schemeClr val="tx1"/>
                </a:solidFill>
              </a:rPr>
              <a:t>means </a:t>
            </a:r>
            <a:r>
              <a:rPr lang="en-US" b="1" u="sng" dirty="0">
                <a:solidFill>
                  <a:schemeClr val="tx1"/>
                </a:solidFill>
              </a:rPr>
              <a:t>for the fulfilment of the legitimate objectives pursued</a:t>
            </a:r>
            <a:r>
              <a:rPr lang="en-US" dirty="0">
                <a:solidFill>
                  <a:schemeClr val="tx1"/>
                </a:solidFill>
              </a:rPr>
              <a:t>, for instance because of fundamental climatic or geographical factors or fundamental technological problems.</a:t>
            </a:r>
            <a:endParaRPr lang="th-TH" dirty="0">
              <a:solidFill>
                <a:schemeClr val="tx1"/>
              </a:solidFill>
            </a:endParaRPr>
          </a:p>
        </p:txBody>
      </p:sp>
    </p:spTree>
    <p:extLst>
      <p:ext uri="{BB962C8B-B14F-4D97-AF65-F5344CB8AC3E}">
        <p14:creationId xmlns:p14="http://schemas.microsoft.com/office/powerpoint/2010/main" val="746209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9852" y="404664"/>
            <a:ext cx="8568952" cy="792088"/>
          </a:xfrm>
        </p:spPr>
        <p:txBody>
          <a:bodyPr>
            <a:normAutofit/>
          </a:bodyPr>
          <a:lstStyle/>
          <a:p>
            <a:pPr algn="ctr"/>
            <a:r>
              <a:rPr lang="en-US" sz="2800" u="sng" dirty="0"/>
              <a:t>Case Law: Trade Description  : </a:t>
            </a:r>
            <a:r>
              <a:rPr lang="en-US" sz="2800" b="1" i="1" u="sng" dirty="0"/>
              <a:t>EC- Sardines </a:t>
            </a:r>
            <a:r>
              <a:rPr lang="en-US" sz="2800" u="sng" dirty="0"/>
              <a:t>(cont’) </a:t>
            </a:r>
            <a:endParaRPr lang="th-TH" sz="2800" u="sng" dirty="0"/>
          </a:p>
        </p:txBody>
      </p:sp>
      <p:sp>
        <p:nvSpPr>
          <p:cNvPr id="5" name="Content Placeholder 4"/>
          <p:cNvSpPr>
            <a:spLocks noGrp="1"/>
          </p:cNvSpPr>
          <p:nvPr>
            <p:ph idx="1"/>
          </p:nvPr>
        </p:nvSpPr>
        <p:spPr>
          <a:xfrm>
            <a:off x="251520" y="1340768"/>
            <a:ext cx="8435280" cy="5136232"/>
          </a:xfrm>
        </p:spPr>
        <p:txBody>
          <a:bodyPr>
            <a:normAutofit/>
          </a:bodyPr>
          <a:lstStyle/>
          <a:p>
            <a:r>
              <a:rPr lang="en-US" sz="2000" dirty="0"/>
              <a:t> The claim was on  Art. 2.4, 2.2 and 2.1 of the TBT Agreement and Art. III: 4 GATT</a:t>
            </a:r>
          </a:p>
          <a:p>
            <a:r>
              <a:rPr lang="en-US" sz="2000" dirty="0"/>
              <a:t>The main legal provision which was considered by the Panel concerns Art. 2.4 TBT.</a:t>
            </a:r>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pPr marL="0" indent="0">
              <a:buNone/>
            </a:pPr>
            <a:endParaRPr lang="en-US" sz="2000" dirty="0"/>
          </a:p>
          <a:p>
            <a:pPr>
              <a:buFont typeface="Courier New" pitchFamily="49" charset="0"/>
              <a:buChar char="o"/>
            </a:pPr>
            <a:endParaRPr lang="en-GB" sz="2000" dirty="0"/>
          </a:p>
          <a:p>
            <a:pPr marL="0" indent="0">
              <a:buNone/>
            </a:pPr>
            <a:endParaRPr lang="en-US" sz="2000" dirty="0"/>
          </a:p>
          <a:p>
            <a:pPr marL="0" indent="0">
              <a:buNone/>
            </a:pPr>
            <a:endParaRPr lang="en-US" sz="2000" dirty="0"/>
          </a:p>
          <a:p>
            <a:pPr marL="0" indent="0">
              <a:buNone/>
            </a:pPr>
            <a:endParaRPr lang="en-US" dirty="0"/>
          </a:p>
          <a:p>
            <a:pPr marL="0" indent="0">
              <a:buNone/>
            </a:pPr>
            <a:endParaRPr lang="en-US" dirty="0"/>
          </a:p>
        </p:txBody>
      </p:sp>
      <p:sp>
        <p:nvSpPr>
          <p:cNvPr id="3" name="Rounded Rectangle 2"/>
          <p:cNvSpPr/>
          <p:nvPr/>
        </p:nvSpPr>
        <p:spPr>
          <a:xfrm>
            <a:off x="165836" y="2852936"/>
            <a:ext cx="8856984" cy="2232248"/>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2.4        Where technical regulations are required and </a:t>
            </a:r>
            <a:r>
              <a:rPr lang="en-US" b="1" u="sng" dirty="0">
                <a:solidFill>
                  <a:schemeClr val="tx1"/>
                </a:solidFill>
              </a:rPr>
              <a:t>relevant international standards exist or their completion is imminent</a:t>
            </a:r>
            <a:r>
              <a:rPr lang="en-US" dirty="0">
                <a:solidFill>
                  <a:schemeClr val="tx1"/>
                </a:solidFill>
              </a:rPr>
              <a:t>, </a:t>
            </a:r>
            <a:r>
              <a:rPr lang="en-US" b="1" u="sng" dirty="0">
                <a:solidFill>
                  <a:schemeClr val="tx1"/>
                </a:solidFill>
              </a:rPr>
              <a:t>Members shall use them</a:t>
            </a:r>
            <a:r>
              <a:rPr lang="en-US" dirty="0">
                <a:solidFill>
                  <a:schemeClr val="tx1"/>
                </a:solidFill>
              </a:rPr>
              <a:t>, or the relevant parts of them, </a:t>
            </a:r>
            <a:r>
              <a:rPr lang="en-US" b="1" u="sng" dirty="0">
                <a:solidFill>
                  <a:schemeClr val="tx1"/>
                </a:solidFill>
              </a:rPr>
              <a:t>as a basis for their technical regulations </a:t>
            </a:r>
            <a:r>
              <a:rPr lang="en-US" b="1" dirty="0">
                <a:solidFill>
                  <a:srgbClr val="FF0000"/>
                </a:solidFill>
              </a:rPr>
              <a:t>except </a:t>
            </a:r>
            <a:r>
              <a:rPr lang="en-US" dirty="0">
                <a:solidFill>
                  <a:schemeClr val="tx1"/>
                </a:solidFill>
              </a:rPr>
              <a:t>when such international standards or relevant parts would be </a:t>
            </a:r>
            <a:r>
              <a:rPr lang="en-US" b="1" u="sng" dirty="0">
                <a:solidFill>
                  <a:srgbClr val="FF0000"/>
                </a:solidFill>
              </a:rPr>
              <a:t>an ineffective</a:t>
            </a:r>
            <a:r>
              <a:rPr lang="en-US" dirty="0">
                <a:solidFill>
                  <a:schemeClr val="tx1"/>
                </a:solidFill>
              </a:rPr>
              <a:t> </a:t>
            </a:r>
            <a:r>
              <a:rPr lang="en-US" b="1" i="1" dirty="0">
                <a:solidFill>
                  <a:schemeClr val="tx1"/>
                </a:solidFill>
              </a:rPr>
              <a:t>or</a:t>
            </a:r>
            <a:r>
              <a:rPr lang="en-US" dirty="0">
                <a:solidFill>
                  <a:schemeClr val="tx1"/>
                </a:solidFill>
              </a:rPr>
              <a:t> </a:t>
            </a:r>
            <a:r>
              <a:rPr lang="en-US" b="1" u="sng" dirty="0">
                <a:solidFill>
                  <a:srgbClr val="FF0000"/>
                </a:solidFill>
              </a:rPr>
              <a:t>inappropriate </a:t>
            </a:r>
            <a:r>
              <a:rPr lang="en-US" dirty="0">
                <a:solidFill>
                  <a:schemeClr val="tx1"/>
                </a:solidFill>
              </a:rPr>
              <a:t>means </a:t>
            </a:r>
            <a:r>
              <a:rPr lang="en-US" b="1" u="sng" dirty="0">
                <a:solidFill>
                  <a:schemeClr val="tx1"/>
                </a:solidFill>
              </a:rPr>
              <a:t>for the fulfilment of the legitimate objectives pursued</a:t>
            </a:r>
            <a:r>
              <a:rPr lang="en-US" dirty="0">
                <a:solidFill>
                  <a:schemeClr val="tx1"/>
                </a:solidFill>
              </a:rPr>
              <a:t>, for instance because of fundamental climatic or geographical factors or fundamental technological problems.</a:t>
            </a:r>
            <a:endParaRPr lang="th-TH" dirty="0">
              <a:solidFill>
                <a:schemeClr val="tx1"/>
              </a:solidFill>
            </a:endParaRPr>
          </a:p>
        </p:txBody>
      </p:sp>
      <p:sp>
        <p:nvSpPr>
          <p:cNvPr id="11" name="Oval Callout 10"/>
          <p:cNvSpPr/>
          <p:nvPr/>
        </p:nvSpPr>
        <p:spPr>
          <a:xfrm rot="21385078">
            <a:off x="755298" y="1898497"/>
            <a:ext cx="2721302" cy="1238818"/>
          </a:xfrm>
          <a:prstGeom prst="wedgeEllipseCallou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17550" lvl="4" indent="6350"/>
            <a:endParaRPr lang="en-US" sz="1400" dirty="0">
              <a:solidFill>
                <a:schemeClr val="tx1"/>
              </a:solidFill>
            </a:endParaRPr>
          </a:p>
          <a:p>
            <a:pPr marL="717550" lvl="4" indent="6350"/>
            <a:r>
              <a:rPr lang="en-US" sz="1400" dirty="0">
                <a:solidFill>
                  <a:schemeClr val="tx1"/>
                </a:solidFill>
              </a:rPr>
              <a:t>1. Does the relevant  international standard exist? </a:t>
            </a:r>
          </a:p>
        </p:txBody>
      </p:sp>
      <p:sp>
        <p:nvSpPr>
          <p:cNvPr id="12" name="Rectangular Callout 11"/>
          <p:cNvSpPr/>
          <p:nvPr/>
        </p:nvSpPr>
        <p:spPr>
          <a:xfrm>
            <a:off x="3600883" y="2564905"/>
            <a:ext cx="2448272" cy="1008112"/>
          </a:xfrm>
          <a:prstGeom prst="wedgeRectCallou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2. If so has it been used as a basis for the measure at  issue? </a:t>
            </a:r>
            <a:endParaRPr lang="th-TH" sz="1600" dirty="0">
              <a:solidFill>
                <a:schemeClr val="tx1"/>
              </a:solidFill>
            </a:endParaRPr>
          </a:p>
        </p:txBody>
      </p:sp>
      <p:sp>
        <p:nvSpPr>
          <p:cNvPr id="14" name="Down Arrow 13"/>
          <p:cNvSpPr/>
          <p:nvPr/>
        </p:nvSpPr>
        <p:spPr>
          <a:xfrm>
            <a:off x="925991" y="4365104"/>
            <a:ext cx="720080" cy="576064"/>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Rounded Rectangle 14"/>
          <p:cNvSpPr/>
          <p:nvPr/>
        </p:nvSpPr>
        <p:spPr>
          <a:xfrm>
            <a:off x="84418" y="4941168"/>
            <a:ext cx="3123305" cy="119399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 3. Is it a situation where international standard would be </a:t>
            </a:r>
            <a:r>
              <a:rPr lang="en-US" u="sng" dirty="0">
                <a:solidFill>
                  <a:schemeClr val="tx1"/>
                </a:solidFill>
              </a:rPr>
              <a:t>ineffective</a:t>
            </a:r>
            <a:r>
              <a:rPr lang="en-US" dirty="0">
                <a:solidFill>
                  <a:schemeClr val="tx1"/>
                </a:solidFill>
              </a:rPr>
              <a:t> </a:t>
            </a:r>
            <a:r>
              <a:rPr lang="en-US" b="1" dirty="0">
                <a:solidFill>
                  <a:schemeClr val="accent3"/>
                </a:solidFill>
              </a:rPr>
              <a:t>or</a:t>
            </a:r>
            <a:r>
              <a:rPr lang="en-US" dirty="0">
                <a:solidFill>
                  <a:schemeClr val="tx1"/>
                </a:solidFill>
              </a:rPr>
              <a:t> </a:t>
            </a:r>
          </a:p>
          <a:p>
            <a:pPr algn="ctr"/>
            <a:r>
              <a:rPr lang="en-US" u="sng" dirty="0">
                <a:solidFill>
                  <a:schemeClr val="tx1"/>
                </a:solidFill>
              </a:rPr>
              <a:t>inappropriate</a:t>
            </a:r>
            <a:r>
              <a:rPr lang="en-US" dirty="0">
                <a:solidFill>
                  <a:schemeClr val="tx1"/>
                </a:solidFill>
              </a:rPr>
              <a:t>? </a:t>
            </a:r>
            <a:endParaRPr lang="th-TH" dirty="0">
              <a:solidFill>
                <a:schemeClr val="tx1"/>
              </a:solidFill>
            </a:endParaRPr>
          </a:p>
        </p:txBody>
      </p:sp>
      <p:sp>
        <p:nvSpPr>
          <p:cNvPr id="16" name="Down Arrow 15"/>
          <p:cNvSpPr/>
          <p:nvPr/>
        </p:nvSpPr>
        <p:spPr>
          <a:xfrm>
            <a:off x="5923001" y="4399028"/>
            <a:ext cx="648072" cy="720080"/>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7" name="Rounded Rectangle 16"/>
          <p:cNvSpPr/>
          <p:nvPr/>
        </p:nvSpPr>
        <p:spPr>
          <a:xfrm>
            <a:off x="5148064" y="5135061"/>
            <a:ext cx="3024336" cy="100009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4. What is the legitimate objective pursued? </a:t>
            </a:r>
            <a:endParaRPr lang="th-TH" dirty="0">
              <a:solidFill>
                <a:schemeClr val="tx1"/>
              </a:solidFill>
            </a:endParaRPr>
          </a:p>
        </p:txBody>
      </p:sp>
    </p:spTree>
    <p:extLst>
      <p:ext uri="{BB962C8B-B14F-4D97-AF65-F5344CB8AC3E}">
        <p14:creationId xmlns:p14="http://schemas.microsoft.com/office/powerpoint/2010/main" val="3528075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animBg="1"/>
      <p:bldP spid="14" grpId="0" animBg="1"/>
      <p:bldP spid="15" grpId="0" animBg="1"/>
      <p:bldP spid="16" grpId="0"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332656"/>
            <a:ext cx="9036496" cy="936104"/>
          </a:xfrm>
        </p:spPr>
        <p:txBody>
          <a:bodyPr>
            <a:noAutofit/>
          </a:bodyPr>
          <a:lstStyle/>
          <a:p>
            <a:r>
              <a:rPr lang="en-US" sz="3200" u="sng" dirty="0"/>
              <a:t>Case Law: Trade Description  : </a:t>
            </a:r>
            <a:r>
              <a:rPr lang="en-US" sz="3200" b="1" i="1" u="sng" dirty="0"/>
              <a:t>EC- Sardines </a:t>
            </a:r>
            <a:r>
              <a:rPr lang="en-US" sz="3200" u="sng" dirty="0"/>
              <a:t>(cont’) </a:t>
            </a:r>
            <a:endParaRPr lang="th-TH" sz="3200" u="sng" dirty="0"/>
          </a:p>
        </p:txBody>
      </p:sp>
      <p:sp>
        <p:nvSpPr>
          <p:cNvPr id="3" name="Content Placeholder 2"/>
          <p:cNvSpPr>
            <a:spLocks noGrp="1"/>
          </p:cNvSpPr>
          <p:nvPr>
            <p:ph idx="1"/>
          </p:nvPr>
        </p:nvSpPr>
        <p:spPr>
          <a:xfrm>
            <a:off x="457200" y="1600200"/>
            <a:ext cx="8435280" cy="4876800"/>
          </a:xfrm>
        </p:spPr>
        <p:txBody>
          <a:bodyPr>
            <a:normAutofit fontScale="92500" lnSpcReduction="20000"/>
          </a:bodyPr>
          <a:lstStyle/>
          <a:p>
            <a:pPr marL="0" indent="0">
              <a:buNone/>
            </a:pPr>
            <a:r>
              <a:rPr lang="en-US" dirty="0">
                <a:solidFill>
                  <a:srgbClr val="FF0000"/>
                </a:solidFill>
              </a:rPr>
              <a:t>1. Does the relevant international standard exist?  </a:t>
            </a:r>
            <a:r>
              <a:rPr lang="en-US" sz="2000" dirty="0">
                <a:solidFill>
                  <a:srgbClr val="FF0000"/>
                </a:solidFill>
              </a:rPr>
              <a:t>I.e. Is Codex Stan 94 = the relevant international standard.</a:t>
            </a:r>
          </a:p>
          <a:p>
            <a:endParaRPr lang="en-US" sz="2000" dirty="0"/>
          </a:p>
          <a:p>
            <a:pPr marL="0" indent="0">
              <a:buNone/>
            </a:pPr>
            <a:r>
              <a:rPr lang="en-US" sz="2000" dirty="0"/>
              <a:t>EC:  	Codex Stan 94 was not adopted by consensus. </a:t>
            </a:r>
          </a:p>
          <a:p>
            <a:pPr marL="0" indent="0">
              <a:buNone/>
            </a:pPr>
            <a:endParaRPr lang="en-US" sz="2000" dirty="0"/>
          </a:p>
          <a:p>
            <a:pPr marL="0" indent="0">
              <a:buNone/>
            </a:pPr>
            <a:r>
              <a:rPr lang="en-US" sz="2000" dirty="0"/>
              <a:t>AB:  	The scope of Article 2.4 does not limited to international 	agreements that are adopted by consensus.  Annex 1 points out 	that it can be document approved by a recognised body. </a:t>
            </a:r>
          </a:p>
          <a:p>
            <a:pPr marL="0" indent="0">
              <a:buNone/>
            </a:pPr>
            <a:endParaRPr lang="en-US" sz="2000" dirty="0"/>
          </a:p>
          <a:p>
            <a:pPr marL="0" indent="0">
              <a:buNone/>
            </a:pPr>
            <a:r>
              <a:rPr lang="en-US" sz="2000" dirty="0"/>
              <a:t>EC:  	Our EC Regulation only deals with one type of fish, i.e., </a:t>
            </a:r>
            <a:r>
              <a:rPr lang="en-US" sz="2000" i="1" dirty="0" err="1"/>
              <a:t>Sardina</a:t>
            </a:r>
            <a:r>
              <a:rPr lang="en-US" sz="2000" i="1" dirty="0"/>
              <a:t> 	</a:t>
            </a:r>
            <a:r>
              <a:rPr lang="en-US" sz="2000" i="1" dirty="0" err="1"/>
              <a:t>pilchadus</a:t>
            </a:r>
            <a:r>
              <a:rPr lang="en-US" sz="2000" i="1" dirty="0"/>
              <a:t> </a:t>
            </a:r>
            <a:r>
              <a:rPr lang="en-US" sz="2000" dirty="0"/>
              <a:t>but Codex Stan 94 also deals with the other types of fish 	that can be called Sardines. </a:t>
            </a:r>
          </a:p>
          <a:p>
            <a:pPr marL="0" indent="0">
              <a:buNone/>
            </a:pPr>
            <a:endParaRPr lang="en-US" sz="2000" dirty="0"/>
          </a:p>
          <a:p>
            <a:pPr marL="0" indent="0">
              <a:buNone/>
            </a:pPr>
            <a:r>
              <a:rPr lang="en-US" sz="2000" dirty="0"/>
              <a:t>AB:  	</a:t>
            </a:r>
            <a:r>
              <a:rPr lang="en-US" sz="1900" dirty="0"/>
              <a:t>relevant international standard is only required to “bear upon or 	relate to the matter” (at issue), being pertinent is enough (para  229-30).</a:t>
            </a:r>
          </a:p>
          <a:p>
            <a:pPr marL="0" indent="0">
              <a:buNone/>
            </a:pPr>
            <a:endParaRPr lang="en-US" sz="2000" dirty="0"/>
          </a:p>
          <a:p>
            <a:pPr marL="0" indent="0" algn="ctr">
              <a:buNone/>
            </a:pPr>
            <a:r>
              <a:rPr lang="en-US" sz="2600" u="sng" dirty="0"/>
              <a:t>So Codex Stan 94 was a relevant international standard.  </a:t>
            </a:r>
            <a:endParaRPr lang="th-TH" sz="2600" u="sng" dirty="0"/>
          </a:p>
        </p:txBody>
      </p:sp>
    </p:spTree>
    <p:extLst>
      <p:ext uri="{BB962C8B-B14F-4D97-AF65-F5344CB8AC3E}">
        <p14:creationId xmlns:p14="http://schemas.microsoft.com/office/powerpoint/2010/main" val="622505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wipe(down)">
                                      <p:cBhvr>
                                        <p:cTn id="16" dur="500"/>
                                        <p:tgtEl>
                                          <p:spTgt spid="3">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wipe(down)">
                                      <p:cBhvr>
                                        <p:cTn id="21" dur="500"/>
                                        <p:tgtEl>
                                          <p:spTgt spid="3">
                                            <p:txEl>
                                              <p:pRg st="6" end="6"/>
                                            </p:txEl>
                                          </p:spTgt>
                                        </p:tgtEl>
                                      </p:cBhvr>
                                    </p:animEffect>
                                  </p:childTnLst>
                                </p:cTn>
                              </p:par>
                              <p:par>
                                <p:cTn id="22" presetID="22" presetClass="entr" presetSubtype="4" fill="hold" nodeType="withEffect">
                                  <p:stCondLst>
                                    <p:cond delay="0"/>
                                  </p:stCondLst>
                                  <p:childTnLst>
                                    <p:set>
                                      <p:cBhvr>
                                        <p:cTn id="23" dur="1" fill="hold">
                                          <p:stCondLst>
                                            <p:cond delay="0"/>
                                          </p:stCondLst>
                                        </p:cTn>
                                        <p:tgtEl>
                                          <p:spTgt spid="3">
                                            <p:txEl>
                                              <p:pRg st="8" end="8"/>
                                            </p:txEl>
                                          </p:spTgt>
                                        </p:tgtEl>
                                        <p:attrNameLst>
                                          <p:attrName>style.visibility</p:attrName>
                                        </p:attrNameLst>
                                      </p:cBhvr>
                                      <p:to>
                                        <p:strVal val="visible"/>
                                      </p:to>
                                    </p:set>
                                    <p:animEffect transition="in" filter="wipe(down)">
                                      <p:cBhvr>
                                        <p:cTn id="24" dur="500"/>
                                        <p:tgtEl>
                                          <p:spTgt spid="3">
                                            <p:txEl>
                                              <p:pRg st="8" end="8"/>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animEffect transition="in" filter="wipe(down)">
                                      <p:cBhvr>
                                        <p:cTn id="29"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u="sng" dirty="0"/>
              <a:t>Case Law: Trade Description  : </a:t>
            </a:r>
            <a:r>
              <a:rPr lang="en-US" sz="2800" b="1" i="1" u="sng" dirty="0"/>
              <a:t>EC- Sardines </a:t>
            </a:r>
            <a:r>
              <a:rPr lang="en-US" sz="2800" u="sng" dirty="0"/>
              <a:t>(cont’) </a:t>
            </a:r>
            <a:endParaRPr lang="th-TH" sz="2800" u="sng" dirty="0"/>
          </a:p>
        </p:txBody>
      </p:sp>
      <p:sp>
        <p:nvSpPr>
          <p:cNvPr id="3" name="Content Placeholder 2"/>
          <p:cNvSpPr>
            <a:spLocks noGrp="1"/>
          </p:cNvSpPr>
          <p:nvPr>
            <p:ph idx="1"/>
          </p:nvPr>
        </p:nvSpPr>
        <p:spPr>
          <a:xfrm>
            <a:off x="457200" y="1340768"/>
            <a:ext cx="8229600" cy="5400600"/>
          </a:xfrm>
        </p:spPr>
        <p:txBody>
          <a:bodyPr>
            <a:normAutofit lnSpcReduction="10000"/>
          </a:bodyPr>
          <a:lstStyle/>
          <a:p>
            <a:pPr marL="0" indent="0">
              <a:buNone/>
            </a:pPr>
            <a:r>
              <a:rPr lang="en-US" sz="2000" dirty="0">
                <a:solidFill>
                  <a:srgbClr val="FF0000"/>
                </a:solidFill>
              </a:rPr>
              <a:t>2. Was the relevant international standard used as a basis for the measure at issue? </a:t>
            </a:r>
          </a:p>
          <a:p>
            <a:pPr marL="0" indent="0">
              <a:buNone/>
            </a:pPr>
            <a:endParaRPr lang="en-US" sz="2000" dirty="0"/>
          </a:p>
          <a:p>
            <a:r>
              <a:rPr lang="en-US" sz="1800" dirty="0"/>
              <a:t>The AB agreed with the Panel that the dictionary meaning should be used.</a:t>
            </a:r>
            <a:endParaRPr lang="en-US" sz="1800" dirty="0">
              <a:sym typeface="Wingdings" pitchFamily="2" charset="2"/>
            </a:endParaRPr>
          </a:p>
          <a:p>
            <a:pPr marL="0" indent="0">
              <a:buNone/>
            </a:pPr>
            <a:endParaRPr lang="en-US" sz="1900" dirty="0">
              <a:sym typeface="Wingdings" pitchFamily="2" charset="2"/>
            </a:endParaRPr>
          </a:p>
          <a:p>
            <a:pPr marL="0" indent="0" algn="just">
              <a:buNone/>
            </a:pPr>
            <a:r>
              <a:rPr lang="en-US" sz="1900" dirty="0">
                <a:sym typeface="Wingdings" pitchFamily="2" charset="2"/>
              </a:rPr>
              <a:t>	Based on </a:t>
            </a:r>
            <a:r>
              <a:rPr lang="en-US" sz="1900" dirty="0"/>
              <a:t>= “as a basis for” or in other words = “principal 	constituent” = “fundamental” = “determining principle” (para 240-	249).</a:t>
            </a:r>
          </a:p>
          <a:p>
            <a:endParaRPr lang="en-US" sz="1900" dirty="0"/>
          </a:p>
          <a:p>
            <a:r>
              <a:rPr lang="en-US" sz="1900" dirty="0"/>
              <a:t>In other words, the similarities betw. the measure and international standard must be strong although they don’t have to be identical.</a:t>
            </a:r>
          </a:p>
          <a:p>
            <a:endParaRPr lang="en-US" sz="1900" dirty="0"/>
          </a:p>
          <a:p>
            <a:r>
              <a:rPr lang="en-US" sz="1900" dirty="0"/>
              <a:t>The AB refused to lay down the level of similarities but held that something cannot be said to be a basis for something if the two are contradictory. </a:t>
            </a:r>
          </a:p>
          <a:p>
            <a:endParaRPr lang="en-US" sz="1900" dirty="0"/>
          </a:p>
          <a:p>
            <a:pPr marL="0" indent="0">
              <a:buNone/>
            </a:pPr>
            <a:r>
              <a:rPr lang="en-US" sz="1800" u="sng" spc="-60" dirty="0"/>
              <a:t>So, in this case, international standard was not used as a basis for the EC measure. </a:t>
            </a:r>
          </a:p>
          <a:p>
            <a:endParaRPr lang="en-US" sz="1900" dirty="0"/>
          </a:p>
          <a:p>
            <a:endParaRPr lang="th-TH" sz="1900" dirty="0"/>
          </a:p>
        </p:txBody>
      </p:sp>
    </p:spTree>
    <p:extLst>
      <p:ext uri="{BB962C8B-B14F-4D97-AF65-F5344CB8AC3E}">
        <p14:creationId xmlns:p14="http://schemas.microsoft.com/office/powerpoint/2010/main" val="4180340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ipe(down)">
                                      <p:cBhvr>
                                        <p:cTn id="18" dur="5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wipe(down)">
                                      <p:cBhvr>
                                        <p:cTn id="23" dur="500"/>
                                        <p:tgtEl>
                                          <p:spTgt spid="3">
                                            <p:txEl>
                                              <p:pRg st="6" end="6"/>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wipe(down)">
                                      <p:cBhvr>
                                        <p:cTn id="28" dur="500"/>
                                        <p:tgtEl>
                                          <p:spTgt spid="3">
                                            <p:txEl>
                                              <p:pRg st="8" end="8"/>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animEffect transition="in" filter="wipe(down)">
                                      <p:cBhvr>
                                        <p:cTn id="3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936104"/>
          </a:xfrm>
        </p:spPr>
        <p:txBody>
          <a:bodyPr>
            <a:normAutofit/>
          </a:bodyPr>
          <a:lstStyle/>
          <a:p>
            <a:pPr algn="ctr"/>
            <a:r>
              <a:rPr lang="en-US" sz="2800" u="sng" dirty="0"/>
              <a:t>Case Law: Trade Description  : </a:t>
            </a:r>
            <a:r>
              <a:rPr lang="en-US" sz="2800" b="1" i="1" u="sng" dirty="0"/>
              <a:t>EC- Sardines </a:t>
            </a:r>
            <a:r>
              <a:rPr lang="en-US" sz="2800" u="sng" dirty="0"/>
              <a:t>(cont’) </a:t>
            </a:r>
            <a:endParaRPr lang="th-TH" sz="2800" u="sng" dirty="0"/>
          </a:p>
        </p:txBody>
      </p:sp>
      <p:sp>
        <p:nvSpPr>
          <p:cNvPr id="3" name="Content Placeholder 2"/>
          <p:cNvSpPr>
            <a:spLocks noGrp="1"/>
          </p:cNvSpPr>
          <p:nvPr>
            <p:ph idx="1"/>
          </p:nvPr>
        </p:nvSpPr>
        <p:spPr>
          <a:xfrm>
            <a:off x="467544" y="836712"/>
            <a:ext cx="8229600" cy="5904656"/>
          </a:xfrm>
        </p:spPr>
        <p:txBody>
          <a:bodyPr>
            <a:normAutofit/>
          </a:bodyPr>
          <a:lstStyle/>
          <a:p>
            <a:pPr marL="0" indent="0">
              <a:buNone/>
            </a:pPr>
            <a:endParaRPr lang="en-US" sz="2000" dirty="0">
              <a:solidFill>
                <a:srgbClr val="FF0000"/>
              </a:solidFill>
            </a:endParaRPr>
          </a:p>
          <a:p>
            <a:pPr marL="0" indent="0">
              <a:buNone/>
            </a:pPr>
            <a:r>
              <a:rPr lang="en-US" sz="2000" dirty="0">
                <a:solidFill>
                  <a:srgbClr val="FF0000"/>
                </a:solidFill>
              </a:rPr>
              <a:t>3. + 4.  Is it the situation where relevant international standard would be ineffective or inappropriate for the fulfilment of legitimate objective?</a:t>
            </a:r>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r>
              <a:rPr lang="en-US" sz="2000" dirty="0"/>
              <a:t>I.e. If this was the case, the EC would be exempted from complying with Art. 2.4.</a:t>
            </a:r>
          </a:p>
          <a:p>
            <a:pPr marL="0" indent="0">
              <a:buNone/>
            </a:pPr>
            <a:endParaRPr lang="en-US" sz="2000" dirty="0"/>
          </a:p>
          <a:p>
            <a:pPr marL="0" indent="0">
              <a:buNone/>
            </a:pPr>
            <a:endParaRPr lang="en-US" sz="2000" dirty="0"/>
          </a:p>
          <a:p>
            <a:pPr marL="0" indent="0">
              <a:buNone/>
            </a:pPr>
            <a:endParaRPr lang="en-US" sz="2000" dirty="0"/>
          </a:p>
          <a:p>
            <a:pPr marL="0" indent="0" algn="ctr">
              <a:buNone/>
            </a:pPr>
            <a:r>
              <a:rPr lang="en-US" sz="2000" u="sng" dirty="0"/>
              <a:t>The burden of proof was on Peru (complainant) </a:t>
            </a:r>
            <a:endParaRPr lang="en-US" sz="2000" dirty="0"/>
          </a:p>
          <a:p>
            <a:pPr marL="0" indent="0" algn="ctr">
              <a:buNone/>
            </a:pPr>
            <a:r>
              <a:rPr lang="en-US" sz="2000" dirty="0"/>
              <a:t>to prove why the relevant international standard would be effective and appropriate to bring about the fulfilment of objective </a:t>
            </a:r>
          </a:p>
          <a:p>
            <a:pPr marL="0" indent="0" algn="ctr">
              <a:buNone/>
            </a:pPr>
            <a:r>
              <a:rPr lang="en-US" sz="2000" dirty="0"/>
              <a:t>that the EU had pursued. </a:t>
            </a:r>
          </a:p>
          <a:p>
            <a:pPr>
              <a:buFontTx/>
              <a:buChar char="-"/>
            </a:pPr>
            <a:endParaRPr lang="en-US" sz="2000" dirty="0"/>
          </a:p>
        </p:txBody>
      </p:sp>
      <p:sp>
        <p:nvSpPr>
          <p:cNvPr id="6" name="Down Arrow 5"/>
          <p:cNvSpPr/>
          <p:nvPr/>
        </p:nvSpPr>
        <p:spPr>
          <a:xfrm>
            <a:off x="4040235" y="1988840"/>
            <a:ext cx="792088" cy="112438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3335221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10" end="10"/>
                                            </p:txEl>
                                          </p:spTgt>
                                        </p:tgtEl>
                                        <p:attrNameLst>
                                          <p:attrName>style.visibility</p:attrName>
                                        </p:attrNameLst>
                                      </p:cBhvr>
                                      <p:to>
                                        <p:strVal val="visible"/>
                                      </p:to>
                                    </p:set>
                                    <p:anim calcmode="lin" valueType="num">
                                      <p:cBhvr additive="base">
                                        <p:cTn id="2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11" end="11"/>
                                            </p:txEl>
                                          </p:spTgt>
                                        </p:tgtEl>
                                        <p:attrNameLst>
                                          <p:attrName>style.visibility</p:attrName>
                                        </p:attrNameLst>
                                      </p:cBhvr>
                                      <p:to>
                                        <p:strVal val="visible"/>
                                      </p:to>
                                    </p:set>
                                    <p:anim calcmode="lin" valueType="num">
                                      <p:cBhvr additive="base">
                                        <p:cTn id="2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anim calcmode="lin" valueType="num">
                                      <p:cBhvr additive="base">
                                        <p:cTn id="33"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936104"/>
          </a:xfrm>
        </p:spPr>
        <p:txBody>
          <a:bodyPr>
            <a:normAutofit/>
          </a:bodyPr>
          <a:lstStyle/>
          <a:p>
            <a:r>
              <a:rPr lang="en-US" sz="2800" u="sng" dirty="0"/>
              <a:t>Case Law: Trade Description  : </a:t>
            </a:r>
            <a:r>
              <a:rPr lang="en-US" sz="2800" b="1" i="1" u="sng" dirty="0"/>
              <a:t>EC- Sardines </a:t>
            </a:r>
            <a:r>
              <a:rPr lang="en-US" sz="2800" u="sng" dirty="0"/>
              <a:t>(cont’) </a:t>
            </a:r>
            <a:endParaRPr lang="th-TH" sz="2800" u="sng" dirty="0"/>
          </a:p>
        </p:txBody>
      </p:sp>
      <p:sp>
        <p:nvSpPr>
          <p:cNvPr id="3" name="Content Placeholder 2"/>
          <p:cNvSpPr>
            <a:spLocks noGrp="1"/>
          </p:cNvSpPr>
          <p:nvPr>
            <p:ph idx="1"/>
          </p:nvPr>
        </p:nvSpPr>
        <p:spPr>
          <a:xfrm>
            <a:off x="467544" y="836712"/>
            <a:ext cx="8229600" cy="5904656"/>
          </a:xfrm>
        </p:spPr>
        <p:txBody>
          <a:bodyPr>
            <a:normAutofit/>
          </a:bodyPr>
          <a:lstStyle/>
          <a:p>
            <a:pPr>
              <a:buFontTx/>
              <a:buChar char="-"/>
            </a:pPr>
            <a:endParaRPr lang="en-US" sz="2000" dirty="0"/>
          </a:p>
          <a:p>
            <a:pPr marL="0" indent="0">
              <a:buNone/>
            </a:pPr>
            <a:r>
              <a:rPr lang="en-US" sz="2000" dirty="0">
                <a:solidFill>
                  <a:srgbClr val="FF0000"/>
                </a:solidFill>
              </a:rPr>
              <a:t>4. What was the legitimate objective? </a:t>
            </a:r>
          </a:p>
          <a:p>
            <a:pPr marL="0" indent="0">
              <a:buNone/>
            </a:pPr>
            <a:endParaRPr lang="en-US" sz="2000" dirty="0"/>
          </a:p>
          <a:p>
            <a:pPr marL="0" indent="0">
              <a:buNone/>
            </a:pPr>
            <a:endParaRPr lang="en-US" sz="2000" dirty="0"/>
          </a:p>
          <a:p>
            <a:pPr marL="0" indent="0">
              <a:buNone/>
            </a:pPr>
            <a:r>
              <a:rPr lang="en-US" sz="2000" dirty="0"/>
              <a:t>	</a:t>
            </a:r>
          </a:p>
          <a:p>
            <a:pPr marL="0" indent="0" algn="ctr">
              <a:buNone/>
            </a:pPr>
            <a:r>
              <a:rPr lang="en-US" sz="2000" dirty="0"/>
              <a:t>Peru: 	We couldn’t know what the legitimate objective was. </a:t>
            </a:r>
          </a:p>
          <a:p>
            <a:pPr marL="0" indent="0">
              <a:buNone/>
            </a:pPr>
            <a:endParaRPr lang="en-US" sz="2000" dirty="0"/>
          </a:p>
          <a:p>
            <a:pPr marL="0" indent="0">
              <a:buNone/>
            </a:pPr>
            <a:r>
              <a:rPr lang="en-US" sz="2000" dirty="0"/>
              <a:t>         AB:        Leading to the dispute, many transparency procedures 	          existed and Peru could have used them to discover the 	           claimed legitimate objectives of the EC.   (para 277)</a:t>
            </a:r>
          </a:p>
          <a:p>
            <a:pPr marL="0" indent="0">
              <a:buNone/>
            </a:pPr>
            <a:endParaRPr lang="en-US" sz="2000" dirty="0"/>
          </a:p>
          <a:p>
            <a:pPr marL="0" indent="0">
              <a:buNone/>
            </a:pPr>
            <a:endParaRPr lang="en-US" sz="2000" dirty="0"/>
          </a:p>
        </p:txBody>
      </p:sp>
      <p:sp>
        <p:nvSpPr>
          <p:cNvPr id="5" name="Rectangle 4"/>
          <p:cNvSpPr/>
          <p:nvPr/>
        </p:nvSpPr>
        <p:spPr>
          <a:xfrm>
            <a:off x="323528" y="5301208"/>
            <a:ext cx="8496944" cy="1008112"/>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r>
              <a:rPr lang="en-US" sz="2800" b="1" dirty="0">
                <a:solidFill>
                  <a:schemeClr val="tx1"/>
                </a:solidFill>
              </a:rPr>
              <a:t>Here, the objectives were market transparency, consumer protection &amp; fair competition</a:t>
            </a:r>
            <a:r>
              <a:rPr lang="en-US" sz="1500" b="1" dirty="0">
                <a:solidFill>
                  <a:schemeClr val="tx1"/>
                </a:solidFill>
              </a:rPr>
              <a:t>. </a:t>
            </a:r>
          </a:p>
        </p:txBody>
      </p:sp>
      <p:sp>
        <p:nvSpPr>
          <p:cNvPr id="6" name="Down Arrow 5"/>
          <p:cNvSpPr/>
          <p:nvPr/>
        </p:nvSpPr>
        <p:spPr>
          <a:xfrm>
            <a:off x="4067944" y="1700808"/>
            <a:ext cx="792088" cy="10081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749306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 calcmode="lin" valueType="num">
                                      <p:cBhvr additive="base">
                                        <p:cTn id="2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heel(1)">
                                      <p:cBhvr>
                                        <p:cTn id="3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720080"/>
          </a:xfrm>
        </p:spPr>
        <p:txBody>
          <a:bodyPr>
            <a:normAutofit/>
          </a:bodyPr>
          <a:lstStyle/>
          <a:p>
            <a:pPr algn="ctr"/>
            <a:r>
              <a:rPr lang="en-US" sz="2800" u="sng" dirty="0"/>
              <a:t>Case Law: Trade Description  : </a:t>
            </a:r>
            <a:r>
              <a:rPr lang="en-US" sz="2800" b="1" i="1" u="sng" dirty="0"/>
              <a:t>EC- Sardines </a:t>
            </a:r>
            <a:r>
              <a:rPr lang="en-US" sz="2800" u="sng" dirty="0"/>
              <a:t>(cont’) </a:t>
            </a:r>
            <a:endParaRPr lang="th-TH" sz="2800" u="sng" dirty="0"/>
          </a:p>
        </p:txBody>
      </p:sp>
      <p:sp>
        <p:nvSpPr>
          <p:cNvPr id="3" name="Content Placeholder 2"/>
          <p:cNvSpPr>
            <a:spLocks noGrp="1"/>
          </p:cNvSpPr>
          <p:nvPr>
            <p:ph idx="1"/>
          </p:nvPr>
        </p:nvSpPr>
        <p:spPr>
          <a:xfrm>
            <a:off x="395536" y="1196752"/>
            <a:ext cx="8363272" cy="5328592"/>
          </a:xfrm>
        </p:spPr>
        <p:txBody>
          <a:bodyPr>
            <a:normAutofit fontScale="85000" lnSpcReduction="10000"/>
          </a:bodyPr>
          <a:lstStyle/>
          <a:p>
            <a:pPr marL="0" indent="0">
              <a:buNone/>
            </a:pPr>
            <a:r>
              <a:rPr lang="en-US" sz="1800" b="1" dirty="0">
                <a:solidFill>
                  <a:srgbClr val="FF0000"/>
                </a:solidFill>
              </a:rPr>
              <a:t>3.  Is it the situation where the relevant international standard would be </a:t>
            </a:r>
            <a:r>
              <a:rPr lang="en-US" sz="1800" b="1" u="sng" dirty="0">
                <a:solidFill>
                  <a:srgbClr val="FF0000"/>
                </a:solidFill>
              </a:rPr>
              <a:t>ineffective </a:t>
            </a:r>
            <a:r>
              <a:rPr lang="en-US" sz="1800" b="1" dirty="0">
                <a:solidFill>
                  <a:srgbClr val="FF0000"/>
                </a:solidFill>
              </a:rPr>
              <a:t>or </a:t>
            </a:r>
            <a:r>
              <a:rPr lang="en-US" sz="1800" b="1" u="sng" dirty="0">
                <a:solidFill>
                  <a:srgbClr val="FF0000"/>
                </a:solidFill>
              </a:rPr>
              <a:t>inappropriate</a:t>
            </a:r>
            <a:r>
              <a:rPr lang="en-US" sz="1800" b="1" dirty="0">
                <a:solidFill>
                  <a:srgbClr val="FF0000"/>
                </a:solidFill>
              </a:rPr>
              <a:t> for the fulfilment of legitimate objectives? </a:t>
            </a:r>
          </a:p>
          <a:p>
            <a:pPr marL="0" indent="0">
              <a:buNone/>
            </a:pPr>
            <a:endParaRPr lang="en-US" sz="1800" b="1" dirty="0">
              <a:solidFill>
                <a:srgbClr val="FF0000"/>
              </a:solidFill>
            </a:endParaRPr>
          </a:p>
          <a:p>
            <a:pPr marL="0" indent="0">
              <a:buNone/>
            </a:pPr>
            <a:r>
              <a:rPr lang="en-US" sz="1800" b="1" dirty="0">
                <a:solidFill>
                  <a:srgbClr val="FF0000"/>
                </a:solidFill>
              </a:rPr>
              <a:t>3.1 </a:t>
            </a:r>
            <a:r>
              <a:rPr lang="en-US" sz="1700" b="1" dirty="0">
                <a:solidFill>
                  <a:srgbClr val="FF0000"/>
                </a:solidFill>
              </a:rPr>
              <a:t>Effective </a:t>
            </a:r>
            <a:r>
              <a:rPr lang="en-US" sz="1700" b="1" dirty="0"/>
              <a:t>=</a:t>
            </a:r>
            <a:r>
              <a:rPr lang="en-US" sz="1700" dirty="0"/>
              <a:t> the means has </a:t>
            </a:r>
            <a:r>
              <a:rPr lang="en-US" sz="1700" b="1" u="sng" dirty="0">
                <a:solidFill>
                  <a:srgbClr val="FF0000"/>
                </a:solidFill>
              </a:rPr>
              <a:t>the capability </a:t>
            </a:r>
            <a:r>
              <a:rPr lang="en-US" sz="1700" dirty="0"/>
              <a:t>to achieve all </a:t>
            </a:r>
            <a:r>
              <a:rPr lang="en-US" sz="1700" b="1" u="sng" dirty="0">
                <a:solidFill>
                  <a:srgbClr val="FF0000"/>
                </a:solidFill>
              </a:rPr>
              <a:t>the result </a:t>
            </a:r>
            <a:r>
              <a:rPr lang="en-US" sz="1700" dirty="0"/>
              <a:t>(objectives) pursued.</a:t>
            </a:r>
          </a:p>
          <a:p>
            <a:pPr marL="0" indent="0">
              <a:buNone/>
            </a:pPr>
            <a:endParaRPr lang="en-US" sz="1700" dirty="0"/>
          </a:p>
          <a:p>
            <a:pPr marL="0" indent="0">
              <a:buNone/>
            </a:pPr>
            <a:r>
              <a:rPr lang="en-US" sz="1700" b="1" dirty="0">
                <a:solidFill>
                  <a:srgbClr val="FF0000"/>
                </a:solidFill>
              </a:rPr>
              <a:t>3.2 </a:t>
            </a:r>
            <a:r>
              <a:rPr lang="en-US" sz="1800" b="1" dirty="0">
                <a:solidFill>
                  <a:srgbClr val="FF0000"/>
                </a:solidFill>
              </a:rPr>
              <a:t>Appropriate </a:t>
            </a:r>
            <a:r>
              <a:rPr lang="en-US" sz="1800" b="1" dirty="0"/>
              <a:t>=</a:t>
            </a:r>
            <a:r>
              <a:rPr lang="en-US" sz="1800" dirty="0"/>
              <a:t> </a:t>
            </a:r>
            <a:r>
              <a:rPr lang="en-US" sz="1800" b="1" u="sng" dirty="0">
                <a:solidFill>
                  <a:srgbClr val="FF0000"/>
                </a:solidFill>
              </a:rPr>
              <a:t>the nature </a:t>
            </a:r>
            <a:r>
              <a:rPr lang="en-US" sz="1800" dirty="0"/>
              <a:t>of the means employed is suitable for the fulfillment of all the objective pursued. (para 7.116).</a:t>
            </a:r>
          </a:p>
          <a:p>
            <a:pPr marL="0" indent="0">
              <a:buNone/>
            </a:pPr>
            <a:endParaRPr lang="en-US" sz="1800" dirty="0"/>
          </a:p>
          <a:p>
            <a:pPr marL="0" indent="0">
              <a:buNone/>
            </a:pPr>
            <a:r>
              <a:rPr lang="en-US" sz="1800" u="sng" dirty="0"/>
              <a:t>The Result</a:t>
            </a:r>
          </a:p>
          <a:p>
            <a:pPr marL="0" indent="0">
              <a:buNone/>
            </a:pPr>
            <a:endParaRPr lang="en-US" sz="1800" dirty="0">
              <a:sym typeface="Wingdings" pitchFamily="2" charset="2"/>
            </a:endParaRPr>
          </a:p>
          <a:p>
            <a:pPr marL="0" indent="0">
              <a:buNone/>
            </a:pPr>
            <a:r>
              <a:rPr lang="en-US" sz="1800" dirty="0">
                <a:sym typeface="Wingdings" pitchFamily="2" charset="2"/>
              </a:rPr>
              <a:t>The AB  Peru had sufficiently demonstrated that the EC consumers did not associate Sardines only to  one species (i.e. </a:t>
            </a:r>
            <a:r>
              <a:rPr lang="en-US" sz="1800" i="1" dirty="0" err="1">
                <a:sym typeface="Wingdings" pitchFamily="2" charset="2"/>
              </a:rPr>
              <a:t>Sardina</a:t>
            </a:r>
            <a:r>
              <a:rPr lang="en-US" sz="1800" i="1" dirty="0">
                <a:sym typeface="Wingdings" pitchFamily="2" charset="2"/>
              </a:rPr>
              <a:t> </a:t>
            </a:r>
            <a:r>
              <a:rPr lang="en-US" sz="1800" i="1" dirty="0" err="1">
                <a:sym typeface="Wingdings" pitchFamily="2" charset="2"/>
              </a:rPr>
              <a:t>Pilcardus</a:t>
            </a:r>
            <a:r>
              <a:rPr lang="en-US" sz="1800" i="1" dirty="0">
                <a:sym typeface="Wingdings" pitchFamily="2" charset="2"/>
              </a:rPr>
              <a:t> </a:t>
            </a:r>
            <a:r>
              <a:rPr lang="en-US" sz="1800" dirty="0">
                <a:sym typeface="Wingdings" pitchFamily="2" charset="2"/>
              </a:rPr>
              <a:t>or </a:t>
            </a:r>
            <a:r>
              <a:rPr lang="en-US" sz="1800" i="1" dirty="0">
                <a:sym typeface="Wingdings" pitchFamily="2" charset="2"/>
              </a:rPr>
              <a:t>European Sardines). </a:t>
            </a:r>
            <a:r>
              <a:rPr lang="en-US" sz="1800" dirty="0">
                <a:sym typeface="Wingdings" pitchFamily="2" charset="2"/>
              </a:rPr>
              <a:t>Therefore, labelling in accordance with Codex Stan 94 could actually ensure market transparency. (para 7.125-138) </a:t>
            </a:r>
          </a:p>
          <a:p>
            <a:pPr marL="0" indent="0"/>
            <a:endParaRPr lang="en-US" sz="1800" dirty="0">
              <a:sym typeface="Wingdings" pitchFamily="2" charset="2"/>
            </a:endParaRPr>
          </a:p>
          <a:p>
            <a:pPr marL="0" indent="0"/>
            <a:r>
              <a:rPr lang="en-US" sz="1800" dirty="0">
                <a:sym typeface="Wingdings" pitchFamily="2" charset="2"/>
              </a:rPr>
              <a:t> Evidence =  the length of the previous trade name usage, consumer survey. </a:t>
            </a:r>
          </a:p>
          <a:p>
            <a:pPr marL="0" indent="0"/>
            <a:endParaRPr lang="en-US" sz="1800" dirty="0">
              <a:sym typeface="Wingdings" pitchFamily="2" charset="2"/>
            </a:endParaRPr>
          </a:p>
          <a:p>
            <a:pPr marL="0" indent="0"/>
            <a:r>
              <a:rPr lang="en-US" sz="1800" dirty="0">
                <a:sym typeface="Wingdings" pitchFamily="2" charset="2"/>
              </a:rPr>
              <a:t> Therefore, Codex Stan 94 was not ineffective or inappropriate to fulfil the legitimate objectives that the EU pursued (market transparency, consumer protection and fair competition).</a:t>
            </a:r>
          </a:p>
          <a:p>
            <a:pPr marL="0" indent="0"/>
            <a:endParaRPr lang="en-US" sz="1800" dirty="0">
              <a:sym typeface="Wingdings" pitchFamily="2" charset="2"/>
            </a:endParaRPr>
          </a:p>
          <a:p>
            <a:pPr marL="0" indent="0" algn="ctr">
              <a:buNone/>
            </a:pPr>
            <a:r>
              <a:rPr lang="en-US" sz="2800" u="sng" dirty="0">
                <a:sym typeface="Wingdings" pitchFamily="2" charset="2"/>
              </a:rPr>
              <a:t>Thus, EC breached Art. 2.4 TBT</a:t>
            </a:r>
          </a:p>
          <a:p>
            <a:pPr marL="0" indent="0" algn="ctr"/>
            <a:endParaRPr lang="en-US" sz="2800" u="sng" dirty="0">
              <a:sym typeface="Wingdings" pitchFamily="2" charset="2"/>
            </a:endParaRPr>
          </a:p>
          <a:p>
            <a:pPr marL="0" indent="0" algn="ctr"/>
            <a:endParaRPr lang="en-US" sz="2800" u="sng" dirty="0">
              <a:sym typeface="Wingdings" pitchFamily="2" charset="2"/>
            </a:endParaRPr>
          </a:p>
          <a:p>
            <a:pPr marL="0" indent="0"/>
            <a:endParaRPr lang="en-US" sz="1800" dirty="0"/>
          </a:p>
        </p:txBody>
      </p:sp>
      <p:sp>
        <p:nvSpPr>
          <p:cNvPr id="6" name="Wave 5"/>
          <p:cNvSpPr/>
          <p:nvPr/>
        </p:nvSpPr>
        <p:spPr>
          <a:xfrm>
            <a:off x="611560" y="2060848"/>
            <a:ext cx="8136904" cy="2880320"/>
          </a:xfrm>
          <a:prstGeom prst="wave">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Therefore, Members must follow international standards unless that Member has a valid justification for not doing so. </a:t>
            </a:r>
          </a:p>
          <a:p>
            <a:pPr algn="ctr"/>
            <a:r>
              <a:rPr lang="en-GB" sz="2000" dirty="0">
                <a:solidFill>
                  <a:schemeClr val="tx1"/>
                </a:solidFill>
              </a:rPr>
              <a:t>If the intended result could  proved to also be achieved by the international standards, this would be a breach of Art. 2.4.  </a:t>
            </a:r>
          </a:p>
        </p:txBody>
      </p:sp>
    </p:spTree>
    <p:extLst>
      <p:ext uri="{BB962C8B-B14F-4D97-AF65-F5344CB8AC3E}">
        <p14:creationId xmlns:p14="http://schemas.microsoft.com/office/powerpoint/2010/main" val="1018235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additive="base">
                                        <p:cTn id="2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 calcmode="lin" valueType="num">
                                      <p:cBhvr additive="base">
                                        <p:cTn id="2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anim calcmode="lin" valueType="num">
                                      <p:cBhvr additive="base">
                                        <p:cTn id="2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anim calcmode="lin" valueType="num">
                                      <p:cBhvr additive="base">
                                        <p:cTn id="33"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14" end="14"/>
                                            </p:txEl>
                                          </p:spTgt>
                                        </p:tgtEl>
                                        <p:attrNameLst>
                                          <p:attrName>style.visibility</p:attrName>
                                        </p:attrNameLst>
                                      </p:cBhvr>
                                      <p:to>
                                        <p:strVal val="visible"/>
                                      </p:to>
                                    </p:set>
                                    <p:anim calcmode="lin" valueType="num">
                                      <p:cBhvr additive="base">
                                        <p:cTn id="37"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836712"/>
            <a:ext cx="2520280" cy="1843658"/>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2" name="Title 1"/>
          <p:cNvSpPr>
            <a:spLocks noGrp="1"/>
          </p:cNvSpPr>
          <p:nvPr>
            <p:ph type="title"/>
          </p:nvPr>
        </p:nvSpPr>
        <p:spPr>
          <a:xfrm>
            <a:off x="611560" y="548680"/>
            <a:ext cx="8229600" cy="663352"/>
          </a:xfrm>
        </p:spPr>
        <p:txBody>
          <a:bodyPr>
            <a:normAutofit fontScale="90000"/>
          </a:bodyPr>
          <a:lstStyle/>
          <a:p>
            <a:pPr algn="ctr"/>
            <a:r>
              <a:rPr lang="en-US" sz="3100" u="sng" dirty="0"/>
              <a:t>Case Law: Different Labelling Treatment for </a:t>
            </a:r>
            <a:br>
              <a:rPr lang="en-US" sz="3100" u="sng" dirty="0"/>
            </a:br>
            <a:r>
              <a:rPr lang="en-US" sz="3100" u="sng" dirty="0"/>
              <a:t>“Like Products</a:t>
            </a:r>
            <a:r>
              <a:rPr lang="en-US" u="sng" dirty="0"/>
              <a:t>”</a:t>
            </a:r>
            <a:endParaRPr lang="th-TH" u="sng" dirty="0"/>
          </a:p>
        </p:txBody>
      </p:sp>
      <p:sp>
        <p:nvSpPr>
          <p:cNvPr id="3" name="Content Placeholder 2"/>
          <p:cNvSpPr>
            <a:spLocks noGrp="1"/>
          </p:cNvSpPr>
          <p:nvPr>
            <p:ph idx="1"/>
          </p:nvPr>
        </p:nvSpPr>
        <p:spPr/>
        <p:txBody>
          <a:bodyPr>
            <a:normAutofit/>
          </a:bodyPr>
          <a:lstStyle/>
          <a:p>
            <a:pPr marL="0" indent="0">
              <a:buNone/>
            </a:pPr>
            <a:r>
              <a:rPr lang="en-US" b="1" i="1" dirty="0">
                <a:solidFill>
                  <a:schemeClr val="tx2"/>
                </a:solidFill>
              </a:rPr>
              <a:t>Clove Cigarettes  </a:t>
            </a:r>
          </a:p>
          <a:p>
            <a:pPr marL="0" indent="0">
              <a:buNone/>
            </a:pPr>
            <a:endParaRPr lang="en-US" i="1" dirty="0"/>
          </a:p>
          <a:p>
            <a:pPr>
              <a:buFont typeface="Wingdings" pitchFamily="2" charset="2"/>
              <a:buChar char="§"/>
            </a:pPr>
            <a:r>
              <a:rPr lang="en-US" i="1" dirty="0"/>
              <a:t>S</a:t>
            </a:r>
            <a:r>
              <a:rPr lang="en-US" dirty="0"/>
              <a:t>. 907 of the U.S. Federal Food Drug and Cosmetic Act prohibited the production and sale of flavoured cigarettes (such as clove, strawberry, cinnamon, chocolate) but still allowed menthol cigarettes to be sold. </a:t>
            </a:r>
          </a:p>
          <a:p>
            <a:pPr>
              <a:buFont typeface="Wingdings" pitchFamily="2" charset="2"/>
              <a:buChar char="§"/>
            </a:pPr>
            <a:endParaRPr lang="en-US" dirty="0"/>
          </a:p>
          <a:p>
            <a:pPr>
              <a:buFont typeface="Wingdings" pitchFamily="2" charset="2"/>
              <a:buChar char="§"/>
            </a:pPr>
            <a:r>
              <a:rPr lang="en-US" dirty="0"/>
              <a:t>Indonesia exported a lot of clove cigarettes to the U.S.</a:t>
            </a:r>
          </a:p>
          <a:p>
            <a:pPr>
              <a:buFont typeface="Wingdings" pitchFamily="2" charset="2"/>
              <a:buChar char="§"/>
            </a:pPr>
            <a:endParaRPr lang="en-US" dirty="0"/>
          </a:p>
          <a:p>
            <a:pPr>
              <a:buFont typeface="Wingdings" pitchFamily="2" charset="2"/>
              <a:buChar char="§"/>
            </a:pPr>
            <a:r>
              <a:rPr lang="en-US" dirty="0"/>
              <a:t>Potential breaches to many TBT provisions and GATT </a:t>
            </a:r>
          </a:p>
          <a:p>
            <a:pPr marL="0" indent="0">
              <a:buNone/>
            </a:pPr>
            <a:r>
              <a:rPr lang="en-US" dirty="0"/>
              <a:t>   Art. III:4, XX but only TBT was at issue. </a:t>
            </a:r>
          </a:p>
          <a:p>
            <a:pPr>
              <a:buFont typeface="Wingdings" pitchFamily="2" charset="2"/>
              <a:buChar char="§"/>
            </a:pPr>
            <a:endParaRPr lang="en-US" dirty="0"/>
          </a:p>
        </p:txBody>
      </p:sp>
    </p:spTree>
    <p:extLst>
      <p:ext uri="{BB962C8B-B14F-4D97-AF65-F5344CB8AC3E}">
        <p14:creationId xmlns:p14="http://schemas.microsoft.com/office/powerpoint/2010/main" val="2918673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1000"/>
                                        <p:tgtEl>
                                          <p:spTgt spid="3">
                                            <p:txEl>
                                              <p:pRg st="6" end="6"/>
                                            </p:txEl>
                                          </p:spTgt>
                                        </p:tgtEl>
                                      </p:cBhvr>
                                    </p:animEffect>
                                    <p:anim calcmode="lin" valueType="num">
                                      <p:cBhvr>
                                        <p:cTn id="1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1000"/>
                                        <p:tgtEl>
                                          <p:spTgt spid="3">
                                            <p:txEl>
                                              <p:pRg st="7" end="7"/>
                                            </p:txEl>
                                          </p:spTgt>
                                        </p:tgtEl>
                                      </p:cBhvr>
                                    </p:animEffect>
                                    <p:anim calcmode="lin" valueType="num">
                                      <p:cBhvr>
                                        <p:cTn id="2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8229600" cy="663352"/>
          </a:xfrm>
        </p:spPr>
        <p:txBody>
          <a:bodyPr>
            <a:normAutofit fontScale="90000"/>
          </a:bodyPr>
          <a:lstStyle/>
          <a:p>
            <a:pPr algn="ctr"/>
            <a:r>
              <a:rPr lang="en-US" sz="3100" u="sng" dirty="0"/>
              <a:t>Case Law: Different </a:t>
            </a:r>
            <a:r>
              <a:rPr lang="en-US" sz="3100" u="sng" dirty="0" err="1"/>
              <a:t>LabellingTreatment</a:t>
            </a:r>
            <a:r>
              <a:rPr lang="en-US" sz="3100" u="sng" dirty="0"/>
              <a:t> for </a:t>
            </a:r>
            <a:br>
              <a:rPr lang="en-US" sz="3100" u="sng" dirty="0"/>
            </a:br>
            <a:r>
              <a:rPr lang="en-US" sz="3100" u="sng" dirty="0"/>
              <a:t>“Like Products</a:t>
            </a:r>
            <a:r>
              <a:rPr lang="en-US" u="sng" dirty="0"/>
              <a:t>”</a:t>
            </a:r>
            <a:endParaRPr lang="th-TH" u="sng" dirty="0"/>
          </a:p>
        </p:txBody>
      </p:sp>
      <p:sp>
        <p:nvSpPr>
          <p:cNvPr id="3" name="Content Placeholder 2"/>
          <p:cNvSpPr>
            <a:spLocks noGrp="1"/>
          </p:cNvSpPr>
          <p:nvPr>
            <p:ph idx="1"/>
          </p:nvPr>
        </p:nvSpPr>
        <p:spPr>
          <a:xfrm>
            <a:off x="457200" y="1772816"/>
            <a:ext cx="8229600" cy="4896544"/>
          </a:xfrm>
        </p:spPr>
        <p:txBody>
          <a:bodyPr>
            <a:normAutofit/>
          </a:bodyPr>
          <a:lstStyle/>
          <a:p>
            <a:endParaRPr lang="en-US" dirty="0"/>
          </a:p>
          <a:p>
            <a:endParaRPr lang="en-US" dirty="0"/>
          </a:p>
          <a:p>
            <a:endParaRPr lang="en-US" dirty="0"/>
          </a:p>
          <a:p>
            <a:endParaRPr lang="en-US" dirty="0"/>
          </a:p>
          <a:p>
            <a:pPr marL="0" indent="0">
              <a:buNone/>
            </a:pPr>
            <a:endParaRPr lang="en-US" dirty="0"/>
          </a:p>
          <a:p>
            <a:pPr marL="0" indent="0">
              <a:buNone/>
            </a:pPr>
            <a:r>
              <a:rPr lang="en-US" sz="2600" dirty="0"/>
              <a:t>Art. 2.1 = technical regulation must treat like products no less favourably.</a:t>
            </a:r>
          </a:p>
          <a:p>
            <a:pPr marL="0" indent="0">
              <a:buNone/>
            </a:pPr>
            <a:endParaRPr lang="en-US" sz="2600" dirty="0"/>
          </a:p>
          <a:p>
            <a:pPr marL="0" indent="0">
              <a:buNone/>
            </a:pPr>
            <a:r>
              <a:rPr lang="en-US" sz="2600" dirty="0"/>
              <a:t>The AB went back to basic on the interpretation of “like products” and “no-less favorable treatment”.</a:t>
            </a:r>
          </a:p>
          <a:p>
            <a:pPr marL="0" indent="0">
              <a:buNone/>
            </a:pPr>
            <a:endParaRPr lang="en-US" sz="2600" dirty="0"/>
          </a:p>
          <a:p>
            <a:pPr marL="0" indent="0">
              <a:buNone/>
            </a:pPr>
            <a:endParaRPr lang="en-US" dirty="0"/>
          </a:p>
          <a:p>
            <a:endParaRPr lang="en-US" dirty="0"/>
          </a:p>
        </p:txBody>
      </p:sp>
      <p:sp>
        <p:nvSpPr>
          <p:cNvPr id="4" name="Rounded Rectangle 3"/>
          <p:cNvSpPr/>
          <p:nvPr/>
        </p:nvSpPr>
        <p:spPr>
          <a:xfrm>
            <a:off x="352748" y="1518940"/>
            <a:ext cx="8496944" cy="144016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2.1	Members shall ensure that in respect of technical regulations, products imported from the territory of any Member shall be accorded treatment </a:t>
            </a:r>
            <a:r>
              <a:rPr lang="en-US" sz="1600" b="1" u="sng" dirty="0">
                <a:solidFill>
                  <a:schemeClr val="tx1"/>
                </a:solidFill>
              </a:rPr>
              <a:t>no less </a:t>
            </a:r>
            <a:r>
              <a:rPr lang="en-US" sz="1600" b="1" u="sng" dirty="0" err="1">
                <a:solidFill>
                  <a:schemeClr val="tx1"/>
                </a:solidFill>
              </a:rPr>
              <a:t>favourable</a:t>
            </a:r>
            <a:r>
              <a:rPr lang="en-US" sz="1600" b="1" u="sng" dirty="0">
                <a:solidFill>
                  <a:schemeClr val="tx1"/>
                </a:solidFill>
              </a:rPr>
              <a:t> than </a:t>
            </a:r>
            <a:r>
              <a:rPr lang="en-US" sz="1600" dirty="0">
                <a:solidFill>
                  <a:schemeClr val="tx1"/>
                </a:solidFill>
              </a:rPr>
              <a:t>that accorded to </a:t>
            </a:r>
            <a:r>
              <a:rPr lang="en-US" sz="1600" b="1" u="sng" dirty="0">
                <a:solidFill>
                  <a:schemeClr val="tx1"/>
                </a:solidFill>
              </a:rPr>
              <a:t>like products </a:t>
            </a:r>
            <a:r>
              <a:rPr lang="en-US" sz="1600" dirty="0">
                <a:solidFill>
                  <a:schemeClr val="tx1"/>
                </a:solidFill>
              </a:rPr>
              <a:t>of </a:t>
            </a:r>
            <a:r>
              <a:rPr lang="en-US" sz="1600" b="1" u="sng" dirty="0">
                <a:solidFill>
                  <a:schemeClr val="tx1"/>
                </a:solidFill>
              </a:rPr>
              <a:t>national origin </a:t>
            </a:r>
            <a:r>
              <a:rPr lang="en-US" sz="1600" dirty="0">
                <a:solidFill>
                  <a:schemeClr val="tx1"/>
                </a:solidFill>
              </a:rPr>
              <a:t>and to like </a:t>
            </a:r>
            <a:r>
              <a:rPr lang="en-US" sz="1600" b="1" u="sng" dirty="0">
                <a:solidFill>
                  <a:schemeClr val="tx1"/>
                </a:solidFill>
              </a:rPr>
              <a:t>products originating in any other country</a:t>
            </a:r>
            <a:r>
              <a:rPr lang="en-US" sz="1600" dirty="0">
                <a:solidFill>
                  <a:schemeClr val="tx1"/>
                </a:solidFill>
              </a:rPr>
              <a:t>.</a:t>
            </a:r>
            <a:endParaRPr lang="th-TH" sz="1600" dirty="0">
              <a:solidFill>
                <a:schemeClr val="tx1"/>
              </a:solidFill>
            </a:endParaRPr>
          </a:p>
        </p:txBody>
      </p:sp>
      <p:sp>
        <p:nvSpPr>
          <p:cNvPr id="5" name="Down Arrow 4"/>
          <p:cNvSpPr/>
          <p:nvPr/>
        </p:nvSpPr>
        <p:spPr>
          <a:xfrm rot="13229292">
            <a:off x="2099668" y="2362820"/>
            <a:ext cx="504056" cy="720080"/>
          </a:xfrm>
          <a:prstGeom prst="downArrow">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Down Arrow 5"/>
          <p:cNvSpPr/>
          <p:nvPr/>
        </p:nvSpPr>
        <p:spPr>
          <a:xfrm rot="7615925">
            <a:off x="7394682" y="2053395"/>
            <a:ext cx="576064" cy="864096"/>
          </a:xfrm>
          <a:prstGeom prst="downArrow">
            <a:avLst>
              <a:gd name="adj1" fmla="val 50000"/>
              <a:gd name="adj2" fmla="val 51764"/>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529823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1000"/>
                                        <p:tgtEl>
                                          <p:spTgt spid="3">
                                            <p:txEl>
                                              <p:pRg st="5" end="5"/>
                                            </p:txEl>
                                          </p:spTgt>
                                        </p:tgtEl>
                                      </p:cBhvr>
                                    </p:animEffect>
                                    <p:anim calcmode="lin" valueType="num">
                                      <p:cBhvr>
                                        <p:cTn id="1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fade">
                                      <p:cBhvr>
                                        <p:cTn id="23" dur="1000"/>
                                        <p:tgtEl>
                                          <p:spTgt spid="3">
                                            <p:txEl>
                                              <p:pRg st="7" end="7"/>
                                            </p:txEl>
                                          </p:spTgt>
                                        </p:tgtEl>
                                      </p:cBhvr>
                                    </p:animEffect>
                                    <p:anim calcmode="lin" valueType="num">
                                      <p:cBhvr>
                                        <p:cTn id="2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8229600" cy="663352"/>
          </a:xfrm>
        </p:spPr>
        <p:txBody>
          <a:bodyPr>
            <a:normAutofit fontScale="90000"/>
          </a:bodyPr>
          <a:lstStyle/>
          <a:p>
            <a:pPr algn="ctr"/>
            <a:r>
              <a:rPr lang="en-US" sz="3100" u="sng" dirty="0"/>
              <a:t>Case Law: Different Labelling Treatment for </a:t>
            </a:r>
            <a:br>
              <a:rPr lang="en-US" sz="3100" u="sng" dirty="0"/>
            </a:br>
            <a:r>
              <a:rPr lang="en-US" sz="3100" u="sng" dirty="0"/>
              <a:t>“Like Products</a:t>
            </a:r>
            <a:r>
              <a:rPr lang="en-US" u="sng" dirty="0"/>
              <a:t>”</a:t>
            </a:r>
            <a:endParaRPr lang="th-TH" u="sng" dirty="0"/>
          </a:p>
        </p:txBody>
      </p:sp>
      <p:sp>
        <p:nvSpPr>
          <p:cNvPr id="3" name="Content Placeholder 2"/>
          <p:cNvSpPr>
            <a:spLocks noGrp="1"/>
          </p:cNvSpPr>
          <p:nvPr>
            <p:ph idx="1"/>
          </p:nvPr>
        </p:nvSpPr>
        <p:spPr/>
        <p:txBody>
          <a:bodyPr>
            <a:normAutofit fontScale="92500" lnSpcReduction="20000"/>
          </a:bodyPr>
          <a:lstStyle/>
          <a:p>
            <a:r>
              <a:rPr lang="en-US" sz="1900" dirty="0"/>
              <a:t>Like product  =&gt; 4 criteria used in </a:t>
            </a:r>
            <a:r>
              <a:rPr lang="en-US" sz="1900" b="1" i="1" dirty="0"/>
              <a:t>Asbestos </a:t>
            </a:r>
            <a:r>
              <a:rPr lang="en-US" sz="1900" dirty="0"/>
              <a:t> (para 101)</a:t>
            </a:r>
          </a:p>
          <a:p>
            <a:endParaRPr lang="en-US" sz="1800" dirty="0"/>
          </a:p>
          <a:p>
            <a:pPr marL="0" indent="0">
              <a:buNone/>
            </a:pPr>
            <a:r>
              <a:rPr lang="en-US" sz="1800" dirty="0"/>
              <a:t>	</a:t>
            </a:r>
            <a:r>
              <a:rPr lang="en-US" sz="1800" dirty="0" err="1"/>
              <a:t>i</a:t>
            </a:r>
            <a:r>
              <a:rPr lang="en-US" sz="1800" dirty="0"/>
              <a:t>) Physical characteristics</a:t>
            </a:r>
          </a:p>
          <a:p>
            <a:pPr marL="0" indent="0">
              <a:buNone/>
            </a:pPr>
            <a:r>
              <a:rPr lang="en-US" sz="1800" dirty="0"/>
              <a:t>	ii) End-uses    		        </a:t>
            </a:r>
            <a:r>
              <a:rPr lang="en-US" sz="2600" dirty="0"/>
              <a:t>  	</a:t>
            </a:r>
          </a:p>
          <a:p>
            <a:pPr marL="0" indent="0">
              <a:buNone/>
            </a:pPr>
            <a:r>
              <a:rPr lang="en-US" sz="1800" dirty="0"/>
              <a:t>	iii) Consumer tastes and habits</a:t>
            </a:r>
          </a:p>
          <a:p>
            <a:pPr marL="0" indent="0">
              <a:buNone/>
            </a:pPr>
            <a:r>
              <a:rPr lang="en-US" sz="1800" dirty="0"/>
              <a:t>	Iv) Tariff classification </a:t>
            </a:r>
          </a:p>
          <a:p>
            <a:pPr marL="0" indent="0">
              <a:buNone/>
            </a:pPr>
            <a:endParaRPr lang="en-US" sz="1800" dirty="0"/>
          </a:p>
          <a:p>
            <a:pPr>
              <a:buFont typeface="Wingdings" pitchFamily="2" charset="2"/>
              <a:buChar char="§"/>
            </a:pPr>
            <a:r>
              <a:rPr lang="en-US" dirty="0"/>
              <a:t> </a:t>
            </a:r>
            <a:r>
              <a:rPr lang="en-US" sz="1900" dirty="0"/>
              <a:t>Accord “treatment no less </a:t>
            </a:r>
            <a:r>
              <a:rPr lang="en-US" sz="1900" dirty="0" err="1"/>
              <a:t>favourable</a:t>
            </a:r>
            <a:r>
              <a:rPr lang="en-US" sz="1900" dirty="0"/>
              <a:t>” = looking at the “</a:t>
            </a:r>
            <a:r>
              <a:rPr lang="en-US" sz="1900" i="1" u="sng" dirty="0"/>
              <a:t>design, architecture, revealing structure</a:t>
            </a:r>
            <a:r>
              <a:rPr lang="en-US" sz="1900" i="1" dirty="0"/>
              <a:t>, </a:t>
            </a:r>
            <a:r>
              <a:rPr lang="en-US" sz="1900" dirty="0"/>
              <a:t>operation and application of the technical regulation at issue” to see if the technical regulation is even handed </a:t>
            </a:r>
            <a:r>
              <a:rPr lang="en-US" sz="1900" dirty="0">
                <a:sym typeface="Wingdings" pitchFamily="2" charset="2"/>
              </a:rPr>
              <a:t> Objective Approach.</a:t>
            </a:r>
            <a:endParaRPr lang="en-US" sz="1900" dirty="0"/>
          </a:p>
          <a:p>
            <a:pPr>
              <a:buFont typeface="Wingdings" pitchFamily="2" charset="2"/>
              <a:buChar char="§"/>
            </a:pPr>
            <a:endParaRPr lang="en-US" sz="1900" dirty="0"/>
          </a:p>
          <a:p>
            <a:pPr algn="ctr">
              <a:buFont typeface="Wingdings" pitchFamily="2" charset="2"/>
              <a:buChar char="§"/>
            </a:pPr>
            <a:r>
              <a:rPr lang="en-US" sz="1900" dirty="0"/>
              <a:t> In this case, there was a clear detrimental impact on the competitive opportunities of clove cigarettes from Indonesia, compared to the ‘like products’  which were menthol cigarettes from the U.S. and other countries.</a:t>
            </a:r>
          </a:p>
          <a:p>
            <a:pPr marL="0" indent="0" algn="ctr">
              <a:buNone/>
            </a:pPr>
            <a:endParaRPr lang="en-US" sz="1900" b="1" u="sng" dirty="0"/>
          </a:p>
          <a:p>
            <a:pPr marL="0" indent="0" algn="ctr">
              <a:buNone/>
            </a:pPr>
            <a:r>
              <a:rPr lang="en-US" sz="1900" b="1" u="sng" dirty="0"/>
              <a:t>Inconsistent with Article 2.1 TBT</a:t>
            </a:r>
            <a:r>
              <a:rPr lang="en-US" sz="1900" u="sng" dirty="0"/>
              <a:t>. </a:t>
            </a:r>
          </a:p>
        </p:txBody>
      </p:sp>
      <p:sp>
        <p:nvSpPr>
          <p:cNvPr id="4" name="Cloud Callout 3"/>
          <p:cNvSpPr/>
          <p:nvPr/>
        </p:nvSpPr>
        <p:spPr>
          <a:xfrm>
            <a:off x="7182544" y="2577592"/>
            <a:ext cx="1835696" cy="942516"/>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i="1" dirty="0"/>
              <a:t>Chile Alcohol </a:t>
            </a:r>
            <a:r>
              <a:rPr lang="en-US" sz="1400" dirty="0"/>
              <a:t>(para 61-62)</a:t>
            </a:r>
            <a:endParaRPr lang="th-TH" sz="1400" dirty="0"/>
          </a:p>
        </p:txBody>
      </p:sp>
      <p:sp>
        <p:nvSpPr>
          <p:cNvPr id="6" name="Explosion 2 5"/>
          <p:cNvSpPr/>
          <p:nvPr/>
        </p:nvSpPr>
        <p:spPr>
          <a:xfrm>
            <a:off x="5580112" y="1831256"/>
            <a:ext cx="2520280" cy="1080120"/>
          </a:xfrm>
          <a:prstGeom prst="irregularSeal2">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Like Product</a:t>
            </a:r>
            <a:endParaRPr lang="th-TH" dirty="0"/>
          </a:p>
        </p:txBody>
      </p:sp>
      <p:sp>
        <p:nvSpPr>
          <p:cNvPr id="8" name="Equal 7"/>
          <p:cNvSpPr/>
          <p:nvPr/>
        </p:nvSpPr>
        <p:spPr>
          <a:xfrm>
            <a:off x="5004048" y="2371316"/>
            <a:ext cx="457200" cy="457200"/>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spTree>
    <p:extLst>
      <p:ext uri="{BB962C8B-B14F-4D97-AF65-F5344CB8AC3E}">
        <p14:creationId xmlns:p14="http://schemas.microsoft.com/office/powerpoint/2010/main" val="220112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arn(inVertic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fade">
                                      <p:cBhvr>
                                        <p:cTn id="33" dur="1000"/>
                                        <p:tgtEl>
                                          <p:spTgt spid="3">
                                            <p:txEl>
                                              <p:pRg st="7" end="7"/>
                                            </p:txEl>
                                          </p:spTgt>
                                        </p:tgtEl>
                                      </p:cBhvr>
                                    </p:animEffect>
                                    <p:anim calcmode="lin" valueType="num">
                                      <p:cBhvr>
                                        <p:cTn id="3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 calcmode="lin" valueType="num">
                                      <p:cBhvr additive="base">
                                        <p:cTn id="44"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3">
                                            <p:txEl>
                                              <p:pRg st="11" end="11"/>
                                            </p:txEl>
                                          </p:spTgt>
                                        </p:tgtEl>
                                        <p:attrNameLst>
                                          <p:attrName>style.visibility</p:attrName>
                                        </p:attrNameLst>
                                      </p:cBhvr>
                                      <p:to>
                                        <p:strVal val="visible"/>
                                      </p:to>
                                    </p:set>
                                    <p:anim calcmode="lin" valueType="num">
                                      <p:cBhvr additive="base">
                                        <p:cTn id="50"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t0.gstatic.com/images?q=tbn:ANd9GcRRdVaoMybFuA-e10cCGg_G_tcR9K8LCp9KZFBe-T8QqZfiZDR39Q"/>
          <p:cNvPicPr>
            <a:picLocks noChangeAspect="1" noChangeArrowheads="1"/>
          </p:cNvPicPr>
          <p:nvPr/>
        </p:nvPicPr>
        <p:blipFill>
          <a:blip r:embed="rId2" cstate="print">
            <a:extLst>
              <a:ext uri="{BEBA8EAE-BF5A-486C-A8C5-ECC9F3942E4B}">
                <a14:imgProps xmlns:a14="http://schemas.microsoft.com/office/drawing/2010/main">
                  <a14:imgLayer r:embed="rId3">
                    <a14:imgEffect>
                      <a14:artisticMarker trans="94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5148064" y="1628800"/>
            <a:ext cx="3672408" cy="2160240"/>
          </a:xfrm>
          <a:prstGeom prst="rect">
            <a:avLst/>
          </a:prstGeom>
          <a:no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effectLst>
            <a:glow rad="635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590872" y="404664"/>
            <a:ext cx="8229600" cy="864096"/>
          </a:xfrm>
        </p:spPr>
        <p:txBody>
          <a:bodyPr>
            <a:normAutofit/>
          </a:bodyPr>
          <a:lstStyle/>
          <a:p>
            <a:r>
              <a:rPr lang="en-US" sz="3400" u="sng" dirty="0"/>
              <a:t>Case Law : Environmental Labelling </a:t>
            </a:r>
            <a:endParaRPr lang="th-TH" sz="3400" u="sng" dirty="0"/>
          </a:p>
        </p:txBody>
      </p:sp>
      <p:sp>
        <p:nvSpPr>
          <p:cNvPr id="3" name="Content Placeholder 2"/>
          <p:cNvSpPr>
            <a:spLocks noGrp="1"/>
          </p:cNvSpPr>
          <p:nvPr>
            <p:ph sz="half" idx="1"/>
          </p:nvPr>
        </p:nvSpPr>
        <p:spPr>
          <a:xfrm>
            <a:off x="395536" y="1268760"/>
            <a:ext cx="4618856" cy="5589240"/>
          </a:xfrm>
        </p:spPr>
        <p:txBody>
          <a:bodyPr>
            <a:normAutofit lnSpcReduction="10000"/>
          </a:bodyPr>
          <a:lstStyle/>
          <a:p>
            <a:pPr marL="0" indent="0">
              <a:buNone/>
            </a:pPr>
            <a:r>
              <a:rPr lang="en-US" sz="2400" b="1" i="1" dirty="0"/>
              <a:t>Tuna-Dolphin </a:t>
            </a:r>
          </a:p>
          <a:p>
            <a:pPr marL="0" indent="0">
              <a:buNone/>
            </a:pPr>
            <a:endParaRPr lang="en-US" sz="2400" b="1" i="1" dirty="0"/>
          </a:p>
          <a:p>
            <a:pPr algn="just">
              <a:buFont typeface="Courier New" pitchFamily="49" charset="0"/>
              <a:buChar char="o"/>
            </a:pPr>
            <a:r>
              <a:rPr lang="en-US" sz="2000" b="1" i="1" dirty="0"/>
              <a:t> </a:t>
            </a:r>
            <a:r>
              <a:rPr lang="en-US" sz="2000" dirty="0"/>
              <a:t>Mexico challenged the US rules on labelling requirements for “dolphin-safe” tuna products. </a:t>
            </a:r>
          </a:p>
          <a:p>
            <a:pPr algn="just">
              <a:buFont typeface="Courier New" pitchFamily="49" charset="0"/>
              <a:buChar char="o"/>
            </a:pPr>
            <a:endParaRPr lang="en-US" sz="2000" dirty="0"/>
          </a:p>
          <a:p>
            <a:pPr algn="just">
              <a:buFont typeface="Courier New" pitchFamily="49" charset="0"/>
              <a:buChar char="o"/>
            </a:pPr>
            <a:r>
              <a:rPr lang="en-US" sz="2000" b="1" i="1" dirty="0"/>
              <a:t> </a:t>
            </a:r>
            <a:r>
              <a:rPr lang="en-US" sz="2000" dirty="0"/>
              <a:t>The Dispute began in 1989  (Tuna I), then went on to the Panel’s hearing in 2011 (Tuna II). Both parties appealed on the points of law and in May 2012, the AB’s report was circulated (Tuna III). </a:t>
            </a:r>
          </a:p>
          <a:p>
            <a:pPr algn="just">
              <a:buFont typeface="Courier New" pitchFamily="49" charset="0"/>
              <a:buChar char="o"/>
            </a:pPr>
            <a:endParaRPr lang="en-US" sz="2000" dirty="0"/>
          </a:p>
          <a:p>
            <a:pPr algn="just">
              <a:buFont typeface="Courier New" pitchFamily="49" charset="0"/>
              <a:buChar char="o"/>
            </a:pPr>
            <a:r>
              <a:rPr lang="en-US" sz="2000" dirty="0"/>
              <a:t>Set the implications regarding the WTO’s control over environmental and other “feel-good” labelling (E.g. labour welfare)  and in balancing trade and other legitimate concerns. </a:t>
            </a:r>
            <a:endParaRPr lang="th-TH" sz="2000" dirty="0"/>
          </a:p>
        </p:txBody>
      </p:sp>
      <p:sp>
        <p:nvSpPr>
          <p:cNvPr id="4" name="Content Placeholder 3"/>
          <p:cNvSpPr>
            <a:spLocks noGrp="1"/>
          </p:cNvSpPr>
          <p:nvPr>
            <p:ph sz="half" idx="2"/>
          </p:nvPr>
        </p:nvSpPr>
        <p:spPr>
          <a:xfrm>
            <a:off x="5148064" y="4005064"/>
            <a:ext cx="3672408" cy="2232248"/>
          </a:xfrm>
        </p:spPr>
        <p:txBody>
          <a:bodyPr>
            <a:normAutofit lnSpcReduction="10000"/>
          </a:bodyPr>
          <a:lstStyle/>
          <a:p>
            <a:endParaRPr lang="th-TH" dirty="0"/>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48064" y="4077070"/>
            <a:ext cx="3672408" cy="2232249"/>
          </a:xfrm>
          <a:prstGeom prst="rect">
            <a:avLst/>
          </a:prstGeom>
          <a:noFill/>
          <a:ln w="9525">
            <a:solidFill>
              <a:schemeClr val="accent2">
                <a:lumMod val="60000"/>
                <a:lumOff val="4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5556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72050"/>
            <a:ext cx="2381250" cy="16954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pic>
        <p:nvPicPr>
          <p:cNvPr id="2050" name="Picture 2" descr="http://www.allaboutwildlife.com/wp-content/uploads/2009/12/2dolphinsaf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05820" y="404664"/>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p:cNvSpPr>
            <a:spLocks noGrp="1"/>
          </p:cNvSpPr>
          <p:nvPr>
            <p:ph type="title"/>
          </p:nvPr>
        </p:nvSpPr>
        <p:spPr>
          <a:xfrm>
            <a:off x="395536" y="484415"/>
            <a:ext cx="8507288" cy="735360"/>
          </a:xfrm>
        </p:spPr>
        <p:txBody>
          <a:bodyPr>
            <a:normAutofit fontScale="90000"/>
          </a:bodyPr>
          <a:lstStyle/>
          <a:p>
            <a:pPr algn="ctr"/>
            <a:r>
              <a:rPr lang="en-US" dirty="0"/>
              <a:t>		</a:t>
            </a:r>
            <a:r>
              <a:rPr lang="en-US" sz="3100" u="sng" dirty="0"/>
              <a:t>Case Law : Environmental</a:t>
            </a:r>
            <a:r>
              <a:rPr lang="en-US" sz="3100" dirty="0"/>
              <a:t> 		</a:t>
            </a:r>
            <a:r>
              <a:rPr lang="en-US" sz="3100" u="sng" dirty="0"/>
              <a:t>Labelling (Tuna/Dolphin</a:t>
            </a:r>
            <a:r>
              <a:rPr lang="en-US" sz="3100" dirty="0"/>
              <a:t>) </a:t>
            </a:r>
            <a:endParaRPr lang="th-TH" sz="3100" dirty="0"/>
          </a:p>
        </p:txBody>
      </p:sp>
      <p:sp>
        <p:nvSpPr>
          <p:cNvPr id="6" name="Content Placeholder 5"/>
          <p:cNvSpPr>
            <a:spLocks noGrp="1"/>
          </p:cNvSpPr>
          <p:nvPr>
            <p:ph idx="1"/>
          </p:nvPr>
        </p:nvSpPr>
        <p:spPr>
          <a:xfrm>
            <a:off x="518864" y="1844824"/>
            <a:ext cx="8229600" cy="4969408"/>
          </a:xfrm>
        </p:spPr>
        <p:txBody>
          <a:bodyPr>
            <a:normAutofit fontScale="25000" lnSpcReduction="20000"/>
          </a:bodyPr>
          <a:lstStyle/>
          <a:p>
            <a:pPr marL="0" indent="0">
              <a:buNone/>
            </a:pPr>
            <a:r>
              <a:rPr lang="en-US" u="sng" dirty="0"/>
              <a:t>Background</a:t>
            </a:r>
          </a:p>
          <a:p>
            <a:pPr marL="0" indent="0">
              <a:buNone/>
            </a:pPr>
            <a:endParaRPr lang="en-US" dirty="0"/>
          </a:p>
          <a:p>
            <a:r>
              <a:rPr lang="en-US" sz="6400" dirty="0"/>
              <a:t>In the Eastern Tropical Pacific, </a:t>
            </a:r>
            <a:r>
              <a:rPr lang="en-US" sz="6400" dirty="0" err="1"/>
              <a:t>yellowfin</a:t>
            </a:r>
            <a:r>
              <a:rPr lang="en-US" sz="6400" dirty="0"/>
              <a:t> tuna swim beneath schools of dolphins. Fishermen began to take advantage of this and associated schools of dolphins with schools of tuna. </a:t>
            </a:r>
          </a:p>
          <a:p>
            <a:endParaRPr lang="en-US" sz="6400" dirty="0"/>
          </a:p>
          <a:p>
            <a:r>
              <a:rPr lang="en-US" sz="6400" dirty="0"/>
              <a:t>Purse-seine net method (“setting on dolphin”), used by fishermen in the Eastern Pacific  would catch both dolphins and tuna together </a:t>
            </a:r>
            <a:r>
              <a:rPr lang="en-US" sz="6400" dirty="0">
                <a:sym typeface="Wingdings" pitchFamily="2" charset="2"/>
              </a:rPr>
              <a:t> high mortality rate of dolphins. </a:t>
            </a:r>
          </a:p>
          <a:p>
            <a:endParaRPr lang="en-US" sz="6400" dirty="0">
              <a:sym typeface="Wingdings" pitchFamily="2" charset="2"/>
            </a:endParaRPr>
          </a:p>
          <a:p>
            <a:r>
              <a:rPr lang="en-US" sz="6400" dirty="0">
                <a:sym typeface="Wingdings" pitchFamily="2" charset="2"/>
              </a:rPr>
              <a:t>In 1972, U.S. Congress enacted the Marine Mammal Protection Act requiring fishermen to use dolphin-safe techniques and abolished the setting on dolphin method. There was also a fixed ceiling on dolphin mortalities.  The situation did not improve because Mexico fishermen were still using dolphin-unfriendly techniques including setting on dolphin method . </a:t>
            </a:r>
          </a:p>
          <a:p>
            <a:endParaRPr lang="en-US" sz="6400" dirty="0">
              <a:sym typeface="Wingdings" pitchFamily="2" charset="2"/>
            </a:endParaRPr>
          </a:p>
          <a:p>
            <a:r>
              <a:rPr lang="en-US" sz="6400" dirty="0">
                <a:sym typeface="Wingdings" pitchFamily="2" charset="2"/>
              </a:rPr>
              <a:t>The U.S. then added a direct embargo clause to the Act.  Import bans of tuna products from countries that could not prove to have met the US dolphin protection standards, (i.e. did not have dolphin mortality rates and regulatory programmes comparable to those of the US), including Mexico.</a:t>
            </a:r>
          </a:p>
          <a:p>
            <a:endParaRPr lang="en-US" sz="6400" dirty="0">
              <a:sym typeface="Wingdings" pitchFamily="2" charset="2"/>
            </a:endParaRPr>
          </a:p>
          <a:p>
            <a:r>
              <a:rPr lang="en-US" sz="6400" dirty="0">
                <a:sym typeface="Wingdings" pitchFamily="2" charset="2"/>
              </a:rPr>
              <a:t>More importantly, US enacted the </a:t>
            </a:r>
            <a:r>
              <a:rPr lang="en-US" sz="6400" u="sng" dirty="0">
                <a:sym typeface="Wingdings" pitchFamily="2" charset="2"/>
              </a:rPr>
              <a:t>Dolphin Protection Consumer Information Act </a:t>
            </a:r>
            <a:r>
              <a:rPr lang="en-US" sz="6400" dirty="0">
                <a:sym typeface="Wingdings" pitchFamily="2" charset="2"/>
              </a:rPr>
              <a:t>which prohibited the use of labels or related claims that tuna products were “dolphin-safe”, if the tuna had been caught by “setting on dolphins” in the Eastern Tropical Pacific</a:t>
            </a:r>
            <a:r>
              <a:rPr lang="en-US" sz="7200" dirty="0">
                <a:sym typeface="Wingdings" pitchFamily="2" charset="2"/>
              </a:rPr>
              <a:t>. </a:t>
            </a:r>
            <a:endParaRPr lang="th-TH" sz="7200" dirty="0"/>
          </a:p>
        </p:txBody>
      </p:sp>
    </p:spTree>
    <p:extLst>
      <p:ext uri="{BB962C8B-B14F-4D97-AF65-F5344CB8AC3E}">
        <p14:creationId xmlns:p14="http://schemas.microsoft.com/office/powerpoint/2010/main" val="871364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4" end="4"/>
                                            </p:txEl>
                                          </p:spTgt>
                                        </p:tgtEl>
                                        <p:attrNameLst>
                                          <p:attrName>style.visibility</p:attrName>
                                        </p:attrNameLst>
                                      </p:cBhvr>
                                      <p:to>
                                        <p:strVal val="visible"/>
                                      </p:to>
                                    </p:set>
                                    <p:anim calcmode="lin" valueType="num">
                                      <p:cBhvr additive="base">
                                        <p:cTn id="1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6" end="6"/>
                                            </p:txEl>
                                          </p:spTgt>
                                        </p:tgtEl>
                                        <p:attrNameLst>
                                          <p:attrName>style.visibility</p:attrName>
                                        </p:attrNameLst>
                                      </p:cBhvr>
                                      <p:to>
                                        <p:strVal val="visible"/>
                                      </p:to>
                                    </p:set>
                                    <p:anim calcmode="lin" valueType="num">
                                      <p:cBhvr additive="base">
                                        <p:cTn id="15"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6" end="6"/>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xEl>
                                              <p:pRg st="8" end="8"/>
                                            </p:txEl>
                                          </p:spTgt>
                                        </p:tgtEl>
                                        <p:attrNameLst>
                                          <p:attrName>style.visibility</p:attrName>
                                        </p:attrNameLst>
                                      </p:cBhvr>
                                      <p:to>
                                        <p:strVal val="visible"/>
                                      </p:to>
                                    </p:set>
                                    <p:anim calcmode="lin" valueType="num">
                                      <p:cBhvr additive="base">
                                        <p:cTn id="19"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8" end="8"/>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xEl>
                                              <p:pRg st="10" end="10"/>
                                            </p:txEl>
                                          </p:spTgt>
                                        </p:tgtEl>
                                        <p:attrNameLst>
                                          <p:attrName>style.visibility</p:attrName>
                                        </p:attrNameLst>
                                      </p:cBhvr>
                                      <p:to>
                                        <p:strVal val="visible"/>
                                      </p:to>
                                    </p:set>
                                    <p:anim calcmode="lin" valueType="num">
                                      <p:cBhvr additive="base">
                                        <p:cTn id="23" dur="500" fill="hold"/>
                                        <p:tgtEl>
                                          <p:spTgt spid="6">
                                            <p:txEl>
                                              <p:pRg st="10" end="1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6">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533400"/>
            <a:ext cx="8229600" cy="735360"/>
          </a:xfrm>
        </p:spPr>
        <p:txBody>
          <a:bodyPr>
            <a:noAutofit/>
          </a:bodyPr>
          <a:lstStyle/>
          <a:p>
            <a:r>
              <a:rPr lang="en-US" sz="2900" u="sng" dirty="0"/>
              <a:t>Case Law : Environmental Labelling (Tuna/Dolphin) </a:t>
            </a:r>
            <a:endParaRPr lang="th-TH" sz="2900" u="sng" dirty="0"/>
          </a:p>
        </p:txBody>
      </p:sp>
      <p:sp>
        <p:nvSpPr>
          <p:cNvPr id="6" name="Content Placeholder 5"/>
          <p:cNvSpPr>
            <a:spLocks noGrp="1"/>
          </p:cNvSpPr>
          <p:nvPr>
            <p:ph idx="1"/>
          </p:nvPr>
        </p:nvSpPr>
        <p:spPr>
          <a:xfrm>
            <a:off x="457200" y="1412776"/>
            <a:ext cx="8229600" cy="5328592"/>
          </a:xfrm>
        </p:spPr>
        <p:txBody>
          <a:bodyPr>
            <a:normAutofit fontScale="70000" lnSpcReduction="20000"/>
          </a:bodyPr>
          <a:lstStyle/>
          <a:p>
            <a:pPr marL="0" indent="0">
              <a:buNone/>
            </a:pPr>
            <a:r>
              <a:rPr lang="en-US" dirty="0"/>
              <a:t>Tuna I </a:t>
            </a:r>
          </a:p>
          <a:p>
            <a:pPr marL="0" indent="0">
              <a:buNone/>
            </a:pPr>
            <a:endParaRPr lang="en-US" dirty="0"/>
          </a:p>
          <a:p>
            <a:r>
              <a:rPr lang="en-US" sz="2600" dirty="0"/>
              <a:t>During 1989-91 Mexico brought a claim under GATT and won (the US import ban on Mexican Tuna breached Article III, XI GATT and did not meet Art XX exceptions as the interest protected were outside the US’s jurisdiction (“no-extra-territoriality”, but please note the </a:t>
            </a:r>
            <a:r>
              <a:rPr lang="en-US" sz="2600" b="1" i="1" dirty="0"/>
              <a:t>Shrimp/Turtle </a:t>
            </a:r>
            <a:r>
              <a:rPr lang="en-US" sz="2600" dirty="0"/>
              <a:t>case). </a:t>
            </a:r>
          </a:p>
          <a:p>
            <a:endParaRPr lang="en-US" sz="2600" dirty="0"/>
          </a:p>
          <a:p>
            <a:r>
              <a:rPr lang="en-US" sz="2600" dirty="0"/>
              <a:t> However, Tuna I report was not adopted </a:t>
            </a:r>
            <a:r>
              <a:rPr lang="en-US" sz="2600" dirty="0">
                <a:sym typeface="Wingdings" pitchFamily="2" charset="2"/>
              </a:rPr>
              <a:t> </a:t>
            </a:r>
            <a:r>
              <a:rPr lang="en-US" sz="2600" dirty="0"/>
              <a:t> pending NAFTA negotiation. </a:t>
            </a:r>
          </a:p>
          <a:p>
            <a:endParaRPr lang="en-US" sz="2600" dirty="0"/>
          </a:p>
          <a:p>
            <a:r>
              <a:rPr lang="en-US" sz="2600" dirty="0"/>
              <a:t> In 1999, US and Mexico established the Agreement on International Dolphin Conservation Programme (AIDCP). </a:t>
            </a:r>
          </a:p>
          <a:p>
            <a:endParaRPr lang="en-US" sz="2600" dirty="0"/>
          </a:p>
          <a:p>
            <a:r>
              <a:rPr lang="en-US" sz="2600" dirty="0"/>
              <a:t>AIDCP concerns the use of dolphin friendly labels. It focuses on the techniques that do not create “significant adverse impacts” on dolphins rather than an outright prohibition of the “setting-on dolphins” technique. The indicators are dolphin mortality and injury rates. </a:t>
            </a:r>
          </a:p>
          <a:p>
            <a:endParaRPr lang="en-US" sz="2600" dirty="0"/>
          </a:p>
          <a:p>
            <a:r>
              <a:rPr lang="en-US" sz="2600" dirty="0"/>
              <a:t>AIDCP was less strict than the US’s standard provided in the DPCIA. </a:t>
            </a:r>
          </a:p>
          <a:p>
            <a:endParaRPr lang="en-US" sz="2600" dirty="0"/>
          </a:p>
          <a:p>
            <a:r>
              <a:rPr lang="en-US" sz="2600" dirty="0"/>
              <a:t>However, the AIDCP were not in use in the US. DPCIA remained in place.  </a:t>
            </a:r>
          </a:p>
          <a:p>
            <a:endParaRPr lang="th-TH" sz="2600" dirty="0"/>
          </a:p>
        </p:txBody>
      </p:sp>
    </p:spTree>
    <p:extLst>
      <p:ext uri="{BB962C8B-B14F-4D97-AF65-F5344CB8AC3E}">
        <p14:creationId xmlns:p14="http://schemas.microsoft.com/office/powerpoint/2010/main" val="3141065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additive="base">
                                        <p:cTn id="12"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 calcmode="lin" valueType="num">
                                      <p:cBhvr additive="base">
                                        <p:cTn id="17"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 calcmode="lin" valueType="num">
                                      <p:cBhvr additive="base">
                                        <p:cTn id="22"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6">
                                            <p:txEl>
                                              <p:pRg st="8" end="8"/>
                                            </p:txEl>
                                          </p:spTgt>
                                        </p:tgtEl>
                                        <p:attrNameLst>
                                          <p:attrName>style.visibility</p:attrName>
                                        </p:attrNameLst>
                                      </p:cBhvr>
                                      <p:to>
                                        <p:strVal val="visible"/>
                                      </p:to>
                                    </p:set>
                                    <p:anim calcmode="lin" valueType="num">
                                      <p:cBhvr additive="base">
                                        <p:cTn id="27"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6">
                                            <p:txEl>
                                              <p:pRg st="10" end="10"/>
                                            </p:txEl>
                                          </p:spTgt>
                                        </p:tgtEl>
                                        <p:attrNameLst>
                                          <p:attrName>style.visibility</p:attrName>
                                        </p:attrNameLst>
                                      </p:cBhvr>
                                      <p:to>
                                        <p:strVal val="visible"/>
                                      </p:to>
                                    </p:set>
                                    <p:anim calcmode="lin" valueType="num">
                                      <p:cBhvr additive="base">
                                        <p:cTn id="32" dur="500" fill="hold"/>
                                        <p:tgtEl>
                                          <p:spTgt spid="6">
                                            <p:txEl>
                                              <p:pRg st="10" end="10"/>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6">
                                            <p:txEl>
                                              <p:pRg st="10" end="10"/>
                                            </p:txEl>
                                          </p:spTgt>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6">
                                            <p:txEl>
                                              <p:pRg st="12" end="12"/>
                                            </p:txEl>
                                          </p:spTgt>
                                        </p:tgtEl>
                                        <p:attrNameLst>
                                          <p:attrName>style.visibility</p:attrName>
                                        </p:attrNameLst>
                                      </p:cBhvr>
                                      <p:to>
                                        <p:strVal val="visible"/>
                                      </p:to>
                                    </p:set>
                                    <p:anim calcmode="lin" valueType="num">
                                      <p:cBhvr additive="base">
                                        <p:cTn id="37" dur="500" fill="hold"/>
                                        <p:tgtEl>
                                          <p:spTgt spid="6">
                                            <p:txEl>
                                              <p:pRg st="12" end="1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533400"/>
            <a:ext cx="8229600" cy="735360"/>
          </a:xfrm>
        </p:spPr>
        <p:txBody>
          <a:bodyPr>
            <a:normAutofit fontScale="90000"/>
          </a:bodyPr>
          <a:lstStyle/>
          <a:p>
            <a:r>
              <a:rPr lang="en-US" dirty="0"/>
              <a:t>Case Law : Environmental Labelling (Tuna/Dolphin) </a:t>
            </a:r>
            <a:endParaRPr lang="th-TH" dirty="0"/>
          </a:p>
        </p:txBody>
      </p:sp>
      <p:sp>
        <p:nvSpPr>
          <p:cNvPr id="6" name="Content Placeholder 5"/>
          <p:cNvSpPr>
            <a:spLocks noGrp="1"/>
          </p:cNvSpPr>
          <p:nvPr>
            <p:ph idx="1"/>
          </p:nvPr>
        </p:nvSpPr>
        <p:spPr>
          <a:xfrm>
            <a:off x="683568" y="1628800"/>
            <a:ext cx="8229600" cy="4824536"/>
          </a:xfrm>
        </p:spPr>
        <p:txBody>
          <a:bodyPr>
            <a:normAutofit fontScale="92500" lnSpcReduction="20000"/>
          </a:bodyPr>
          <a:lstStyle/>
          <a:p>
            <a:pPr marL="0" indent="0">
              <a:buNone/>
            </a:pPr>
            <a:r>
              <a:rPr lang="en-US" dirty="0"/>
              <a:t>Tuna II : </a:t>
            </a:r>
            <a:r>
              <a:rPr lang="en-US" u="sng" dirty="0"/>
              <a:t>No longer about the import bans but the </a:t>
            </a:r>
            <a:r>
              <a:rPr lang="en-US" sz="2000" b="1" i="1" u="sng" dirty="0">
                <a:solidFill>
                  <a:srgbClr val="FF0000"/>
                </a:solidFill>
              </a:rPr>
              <a:t>optional </a:t>
            </a:r>
            <a:r>
              <a:rPr lang="en-US" sz="2000" b="1" i="1" dirty="0">
                <a:solidFill>
                  <a:srgbClr val="FF0000"/>
                </a:solidFill>
              </a:rPr>
              <a:t>		</a:t>
            </a:r>
            <a:r>
              <a:rPr lang="en-US" sz="2000" b="1" i="1" u="sng" dirty="0">
                <a:solidFill>
                  <a:srgbClr val="FF0000"/>
                </a:solidFill>
              </a:rPr>
              <a:t>dolphin-friendly -labelling</a:t>
            </a:r>
            <a:r>
              <a:rPr lang="en-US" u="sng" dirty="0"/>
              <a:t> </a:t>
            </a:r>
          </a:p>
          <a:p>
            <a:pPr marL="0" indent="0">
              <a:buNone/>
            </a:pPr>
            <a:endParaRPr lang="en-US" u="sng" dirty="0"/>
          </a:p>
          <a:p>
            <a:r>
              <a:rPr lang="en-US" dirty="0"/>
              <a:t>Concerns several TBT provisions.</a:t>
            </a:r>
          </a:p>
          <a:p>
            <a:pPr marL="0" indent="0">
              <a:buNone/>
            </a:pPr>
            <a:r>
              <a:rPr lang="en-US" dirty="0"/>
              <a:t> </a:t>
            </a:r>
          </a:p>
          <a:p>
            <a:r>
              <a:rPr lang="en-US" dirty="0"/>
              <a:t>Art. 2.1-  Whether the “DPCIA” = a technical regulation that 	      is discriminatory.</a:t>
            </a:r>
          </a:p>
          <a:p>
            <a:endParaRPr lang="en-US" dirty="0"/>
          </a:p>
          <a:p>
            <a:r>
              <a:rPr lang="en-US" dirty="0"/>
              <a:t>Art. 2.2 - Whether the “DPCIA” was more trade-restrictive than 	      necessary to achieve the objective pursued.</a:t>
            </a:r>
          </a:p>
          <a:p>
            <a:endParaRPr lang="en-US" dirty="0"/>
          </a:p>
          <a:p>
            <a:r>
              <a:rPr lang="en-US" dirty="0"/>
              <a:t>Art. 2.4 -  Whether “DPCIA” fails to use existing 		       	       international standard (AIDCP) as a basis </a:t>
            </a:r>
          </a:p>
          <a:p>
            <a:pPr marL="0" indent="0">
              <a:buNone/>
            </a:pPr>
            <a:r>
              <a:rPr lang="en-US" dirty="0"/>
              <a:t>	       (unless it is ineffective or inappropriate). </a:t>
            </a:r>
          </a:p>
          <a:p>
            <a:endParaRPr lang="en-US" dirty="0"/>
          </a:p>
          <a:p>
            <a:endParaRPr lang="en-US" dirty="0"/>
          </a:p>
        </p:txBody>
      </p:sp>
    </p:spTree>
    <p:extLst>
      <p:ext uri="{BB962C8B-B14F-4D97-AF65-F5344CB8AC3E}">
        <p14:creationId xmlns:p14="http://schemas.microsoft.com/office/powerpoint/2010/main" val="34029086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332656"/>
            <a:ext cx="8229600" cy="864096"/>
          </a:xfrm>
        </p:spPr>
        <p:txBody>
          <a:bodyPr>
            <a:normAutofit fontScale="90000"/>
          </a:bodyPr>
          <a:lstStyle/>
          <a:p>
            <a:pPr algn="ctr"/>
            <a:r>
              <a:rPr lang="en-US" sz="3100" u="sng" dirty="0"/>
              <a:t>Case Law : Environmental Labelling (Tuna/Dolphin</a:t>
            </a:r>
            <a:r>
              <a:rPr lang="en-US" u="sng" dirty="0"/>
              <a:t>) </a:t>
            </a:r>
            <a:endParaRPr lang="th-TH" u="sng" dirty="0"/>
          </a:p>
        </p:txBody>
      </p:sp>
      <p:sp>
        <p:nvSpPr>
          <p:cNvPr id="6" name="Content Placeholder 5"/>
          <p:cNvSpPr>
            <a:spLocks noGrp="1"/>
          </p:cNvSpPr>
          <p:nvPr>
            <p:ph idx="1"/>
          </p:nvPr>
        </p:nvSpPr>
        <p:spPr>
          <a:xfrm>
            <a:off x="347727" y="1484784"/>
            <a:ext cx="8229600" cy="5373216"/>
          </a:xfrm>
        </p:spPr>
        <p:txBody>
          <a:bodyPr>
            <a:normAutofit fontScale="62500" lnSpcReduction="20000"/>
          </a:bodyPr>
          <a:lstStyle/>
          <a:p>
            <a:pPr marL="0" indent="0">
              <a:buNone/>
            </a:pPr>
            <a:r>
              <a:rPr lang="en-US" u="sng" dirty="0"/>
              <a:t>Tuna II </a:t>
            </a:r>
          </a:p>
          <a:p>
            <a:r>
              <a:rPr lang="en-US" b="1" dirty="0">
                <a:solidFill>
                  <a:srgbClr val="FF0000"/>
                </a:solidFill>
              </a:rPr>
              <a:t>Concerns over </a:t>
            </a:r>
            <a:r>
              <a:rPr lang="en-US" b="1" u="sng" dirty="0">
                <a:solidFill>
                  <a:srgbClr val="FF0000"/>
                </a:solidFill>
              </a:rPr>
              <a:t>Art. 2.1 </a:t>
            </a:r>
            <a:r>
              <a:rPr lang="en-US" b="1" dirty="0">
                <a:solidFill>
                  <a:srgbClr val="FF0000"/>
                </a:solidFill>
              </a:rPr>
              <a:t>= whether the “DPCIA” a </a:t>
            </a:r>
            <a:r>
              <a:rPr lang="en-US" b="1" u="sng" dirty="0">
                <a:solidFill>
                  <a:srgbClr val="FF0000"/>
                </a:solidFill>
              </a:rPr>
              <a:t>technical regulation </a:t>
            </a:r>
            <a:r>
              <a:rPr lang="en-US" b="1" dirty="0">
                <a:solidFill>
                  <a:srgbClr val="FF0000"/>
                </a:solidFill>
              </a:rPr>
              <a:t>that  is discriminatory</a:t>
            </a:r>
          </a:p>
          <a:p>
            <a:pPr marL="0" indent="0">
              <a:buNone/>
            </a:pPr>
            <a:endParaRPr lang="en-US" b="1" dirty="0"/>
          </a:p>
          <a:p>
            <a:pPr marL="0" indent="0">
              <a:buNone/>
            </a:pPr>
            <a:r>
              <a:rPr lang="en-US" sz="2600" b="1" dirty="0" err="1"/>
              <a:t>i</a:t>
            </a:r>
            <a:r>
              <a:rPr lang="en-US" sz="2600" b="1" dirty="0"/>
              <a:t>)  Whether the “DPCIA” = a </a:t>
            </a:r>
            <a:r>
              <a:rPr lang="en-US" sz="2600" b="1" u="sng" dirty="0"/>
              <a:t>technical regulation</a:t>
            </a:r>
            <a:r>
              <a:rPr lang="en-US" sz="2600" b="1" dirty="0"/>
              <a:t> = Yes! </a:t>
            </a:r>
          </a:p>
          <a:p>
            <a:pPr marL="0" indent="0">
              <a:buNone/>
            </a:pPr>
            <a:endParaRPr lang="en-US" dirty="0"/>
          </a:p>
          <a:p>
            <a:pPr>
              <a:buFontTx/>
              <a:buChar char="-"/>
            </a:pPr>
            <a:r>
              <a:rPr lang="en-US" dirty="0"/>
              <a:t>DPCIA was a technical regulation because it has “the effect of regulating in </a:t>
            </a:r>
            <a:r>
              <a:rPr lang="en-US" b="1" u="sng" dirty="0"/>
              <a:t>a legally binding or compulsory fashion</a:t>
            </a:r>
            <a:r>
              <a:rPr lang="en-US" dirty="0"/>
              <a:t> the characteristics at issue” (Tuna II para 7.111) I.e. prescribe and impose the condition under which a product may be labelled “dolphin-safe” (ibid, para 7.131). </a:t>
            </a:r>
          </a:p>
          <a:p>
            <a:pPr marL="0" indent="0">
              <a:buNone/>
            </a:pPr>
            <a:endParaRPr lang="en-US" dirty="0"/>
          </a:p>
          <a:p>
            <a:pPr>
              <a:buFontTx/>
              <a:buChar char="-"/>
            </a:pPr>
            <a:r>
              <a:rPr lang="en-US" b="1" dirty="0">
                <a:solidFill>
                  <a:srgbClr val="FF0000"/>
                </a:solidFill>
              </a:rPr>
              <a:t>Non-product related could also be technical regulation </a:t>
            </a:r>
            <a:r>
              <a:rPr lang="en-US" dirty="0"/>
              <a:t>( NB: contrary to the Secretariat’s note on TBT in 1995 that non-product related PPM shouldn’t be caught under TBT Agreement). </a:t>
            </a:r>
          </a:p>
          <a:p>
            <a:pPr marL="0" indent="0">
              <a:buNone/>
            </a:pPr>
            <a:endParaRPr lang="en-US" dirty="0"/>
          </a:p>
          <a:p>
            <a:pPr marL="0" indent="0">
              <a:buNone/>
            </a:pPr>
            <a:r>
              <a:rPr lang="en-US" sz="2600" b="1" dirty="0"/>
              <a:t>ii) Whether the “DPCIA” scheme is applied in a discriminatory manner = No! </a:t>
            </a:r>
          </a:p>
          <a:p>
            <a:pPr marL="0" indent="0">
              <a:buNone/>
            </a:pPr>
            <a:endParaRPr lang="en-US" dirty="0"/>
          </a:p>
          <a:p>
            <a:pPr marL="0" indent="0">
              <a:buNone/>
            </a:pPr>
            <a:r>
              <a:rPr lang="en-US" u="sng" dirty="0"/>
              <a:t>Mexico</a:t>
            </a:r>
            <a:r>
              <a:rPr lang="en-US" dirty="0"/>
              <a:t> </a:t>
            </a:r>
            <a:r>
              <a:rPr lang="en-US" dirty="0">
                <a:sym typeface="Wingdings" pitchFamily="2" charset="2"/>
              </a:rPr>
              <a:t> DICIA discriminate </a:t>
            </a:r>
            <a:r>
              <a:rPr lang="en-US" i="1" dirty="0">
                <a:sym typeface="Wingdings" pitchFamily="2" charset="2"/>
              </a:rPr>
              <a:t>de facto </a:t>
            </a:r>
            <a:r>
              <a:rPr lang="en-US" dirty="0">
                <a:sym typeface="Wingdings" pitchFamily="2" charset="2"/>
              </a:rPr>
              <a:t>against Mexican tuna as they were mostly caught in the Eastern Tropical Pacific by setting on dolphins (subject to requirements for releasing the caught dolphins).  The DPICIA, however, </a:t>
            </a:r>
            <a:r>
              <a:rPr lang="en-US" dirty="0" err="1">
                <a:sym typeface="Wingdings" pitchFamily="2" charset="2"/>
              </a:rPr>
              <a:t>favoured</a:t>
            </a:r>
            <a:r>
              <a:rPr lang="en-US" dirty="0">
                <a:sym typeface="Wingdings" pitchFamily="2" charset="2"/>
              </a:rPr>
              <a:t> other fishing methods which were more dangerous to dolphins. </a:t>
            </a:r>
          </a:p>
          <a:p>
            <a:pPr marL="0" indent="0">
              <a:buNone/>
            </a:pPr>
            <a:endParaRPr lang="en-US" dirty="0">
              <a:sym typeface="Wingdings" pitchFamily="2" charset="2"/>
            </a:endParaRPr>
          </a:p>
          <a:p>
            <a:pPr marL="0" indent="0">
              <a:buNone/>
            </a:pPr>
            <a:r>
              <a:rPr lang="en-US" dirty="0">
                <a:sym typeface="Wingdings" pitchFamily="2" charset="2"/>
              </a:rPr>
              <a:t>The Panel   DPCIA was not discriminatory because it </a:t>
            </a:r>
            <a:r>
              <a:rPr lang="en-US" b="1" u="sng" dirty="0">
                <a:sym typeface="Wingdings" pitchFamily="2" charset="2"/>
              </a:rPr>
              <a:t>applied equally  to all fleets </a:t>
            </a:r>
            <a:r>
              <a:rPr lang="en-US" dirty="0">
                <a:sym typeface="Wingdings" pitchFamily="2" charset="2"/>
              </a:rPr>
              <a:t>regardless of their flags. The fact that Mexican fishermen still chose the “setting on dolphins” technique was their </a:t>
            </a:r>
            <a:r>
              <a:rPr lang="en-US" b="1" u="sng" dirty="0">
                <a:sym typeface="Wingdings" pitchFamily="2" charset="2"/>
              </a:rPr>
              <a:t>business choices </a:t>
            </a:r>
            <a:r>
              <a:rPr lang="en-US" dirty="0">
                <a:sym typeface="Wingdings" pitchFamily="2" charset="2"/>
              </a:rPr>
              <a:t>rather than the discriminatory nature of the U.S. scheme, </a:t>
            </a:r>
            <a:r>
              <a:rPr lang="en-US" i="1" dirty="0">
                <a:sym typeface="Wingdings" pitchFamily="2" charset="2"/>
              </a:rPr>
              <a:t>per se </a:t>
            </a:r>
            <a:r>
              <a:rPr lang="en-US" dirty="0">
                <a:sym typeface="Wingdings" pitchFamily="2" charset="2"/>
              </a:rPr>
              <a:t>(para 7.3340).   </a:t>
            </a:r>
            <a:endParaRPr lang="en-US" dirty="0"/>
          </a:p>
          <a:p>
            <a:pPr>
              <a:buFontTx/>
              <a:buChar char="-"/>
            </a:pPr>
            <a:endParaRPr lang="en-US" dirty="0"/>
          </a:p>
        </p:txBody>
      </p:sp>
      <p:sp>
        <p:nvSpPr>
          <p:cNvPr id="2" name="Curved Right Arrow 1"/>
          <p:cNvSpPr/>
          <p:nvPr/>
        </p:nvSpPr>
        <p:spPr>
          <a:xfrm>
            <a:off x="103993" y="3068960"/>
            <a:ext cx="504055" cy="638409"/>
          </a:xfrm>
          <a:prstGeom prst="curv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spTree>
    <p:extLst>
      <p:ext uri="{BB962C8B-B14F-4D97-AF65-F5344CB8AC3E}">
        <p14:creationId xmlns:p14="http://schemas.microsoft.com/office/powerpoint/2010/main" val="3516379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fade">
                                      <p:cBhvr>
                                        <p:cTn id="15" dur="500"/>
                                        <p:tgtEl>
                                          <p:spTgt spid="6">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6">
                                            <p:txEl>
                                              <p:pRg st="5" end="5"/>
                                            </p:txEl>
                                          </p:spTgt>
                                        </p:tgtEl>
                                        <p:attrNameLst>
                                          <p:attrName>style.visibility</p:attrName>
                                        </p:attrNameLst>
                                      </p:cBhvr>
                                      <p:to>
                                        <p:strVal val="visible"/>
                                      </p:to>
                                    </p:set>
                                    <p:animEffect transition="in" filter="fade">
                                      <p:cBhvr>
                                        <p:cTn id="18" dur="500"/>
                                        <p:tgtEl>
                                          <p:spTgt spid="6">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par>
                                <p:cTn id="23" presetID="10" presetClass="entr" presetSubtype="0" fill="hold" nodeType="withEffect">
                                  <p:stCondLst>
                                    <p:cond delay="0"/>
                                  </p:stCondLst>
                                  <p:childTnLst>
                                    <p:set>
                                      <p:cBhvr>
                                        <p:cTn id="24" dur="1" fill="hold">
                                          <p:stCondLst>
                                            <p:cond delay="0"/>
                                          </p:stCondLst>
                                        </p:cTn>
                                        <p:tgtEl>
                                          <p:spTgt spid="6">
                                            <p:txEl>
                                              <p:pRg st="7" end="7"/>
                                            </p:txEl>
                                          </p:spTgt>
                                        </p:tgtEl>
                                        <p:attrNameLst>
                                          <p:attrName>style.visibility</p:attrName>
                                        </p:attrNameLst>
                                      </p:cBhvr>
                                      <p:to>
                                        <p:strVal val="visible"/>
                                      </p:to>
                                    </p:set>
                                    <p:animEffect transition="in" filter="fade">
                                      <p:cBhvr>
                                        <p:cTn id="25" dur="500"/>
                                        <p:tgtEl>
                                          <p:spTgt spid="6">
                                            <p:txEl>
                                              <p:pRg st="7" end="7"/>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6">
                                            <p:txEl>
                                              <p:pRg st="9" end="9"/>
                                            </p:txEl>
                                          </p:spTgt>
                                        </p:tgtEl>
                                        <p:attrNameLst>
                                          <p:attrName>style.visibility</p:attrName>
                                        </p:attrNameLst>
                                      </p:cBhvr>
                                      <p:to>
                                        <p:strVal val="visible"/>
                                      </p:to>
                                    </p:set>
                                    <p:animEffect transition="in" filter="fade">
                                      <p:cBhvr>
                                        <p:cTn id="30" dur="500"/>
                                        <p:tgtEl>
                                          <p:spTgt spid="6">
                                            <p:txEl>
                                              <p:pRg st="9" end="9"/>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6">
                                            <p:txEl>
                                              <p:pRg st="11" end="11"/>
                                            </p:txEl>
                                          </p:spTgt>
                                        </p:tgtEl>
                                        <p:attrNameLst>
                                          <p:attrName>style.visibility</p:attrName>
                                        </p:attrNameLst>
                                      </p:cBhvr>
                                      <p:to>
                                        <p:strVal val="visible"/>
                                      </p:to>
                                    </p:set>
                                    <p:animEffect transition="in" filter="fade">
                                      <p:cBhvr>
                                        <p:cTn id="35" dur="500"/>
                                        <p:tgtEl>
                                          <p:spTgt spid="6">
                                            <p:txEl>
                                              <p:pRg st="11" end="1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6">
                                            <p:txEl>
                                              <p:pRg st="13" end="13"/>
                                            </p:txEl>
                                          </p:spTgt>
                                        </p:tgtEl>
                                        <p:attrNameLst>
                                          <p:attrName>style.visibility</p:attrName>
                                        </p:attrNameLst>
                                      </p:cBhvr>
                                      <p:to>
                                        <p:strVal val="visible"/>
                                      </p:to>
                                    </p:set>
                                    <p:animEffect transition="in" filter="fade">
                                      <p:cBhvr>
                                        <p:cTn id="40" dur="500"/>
                                        <p:tgtEl>
                                          <p:spTgt spid="6">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332656"/>
            <a:ext cx="8229600" cy="864096"/>
          </a:xfrm>
        </p:spPr>
        <p:txBody>
          <a:bodyPr>
            <a:normAutofit fontScale="90000"/>
          </a:bodyPr>
          <a:lstStyle/>
          <a:p>
            <a:pPr algn="ctr"/>
            <a:r>
              <a:rPr lang="en-US" sz="3100" u="sng" dirty="0"/>
              <a:t>Case Law : Environmental Labelling (Tuna/Dolphin</a:t>
            </a:r>
            <a:r>
              <a:rPr lang="en-US" u="sng" dirty="0"/>
              <a:t>) </a:t>
            </a:r>
            <a:endParaRPr lang="th-TH" u="sng" dirty="0"/>
          </a:p>
        </p:txBody>
      </p:sp>
      <p:sp>
        <p:nvSpPr>
          <p:cNvPr id="6" name="Content Placeholder 5"/>
          <p:cNvSpPr>
            <a:spLocks noGrp="1"/>
          </p:cNvSpPr>
          <p:nvPr>
            <p:ph idx="1"/>
          </p:nvPr>
        </p:nvSpPr>
        <p:spPr>
          <a:xfrm>
            <a:off x="323528" y="1052736"/>
            <a:ext cx="8229600" cy="5616624"/>
          </a:xfrm>
        </p:spPr>
        <p:txBody>
          <a:bodyPr>
            <a:normAutofit fontScale="25000" lnSpcReduction="20000"/>
          </a:bodyPr>
          <a:lstStyle/>
          <a:p>
            <a:pPr marL="0" indent="0">
              <a:buNone/>
            </a:pPr>
            <a:endParaRPr lang="en-US" sz="4000" u="sng" dirty="0"/>
          </a:p>
          <a:p>
            <a:r>
              <a:rPr lang="en-US" sz="5600" b="1" dirty="0">
                <a:solidFill>
                  <a:srgbClr val="FF0000"/>
                </a:solidFill>
              </a:rPr>
              <a:t>Concerns over </a:t>
            </a:r>
            <a:r>
              <a:rPr lang="en-US" sz="5600" b="1" u="sng" dirty="0">
                <a:solidFill>
                  <a:srgbClr val="FF0000"/>
                </a:solidFill>
              </a:rPr>
              <a:t>Art. 2.2</a:t>
            </a:r>
            <a:r>
              <a:rPr lang="en-US" sz="5600" b="1" dirty="0">
                <a:solidFill>
                  <a:srgbClr val="FF0000"/>
                </a:solidFill>
              </a:rPr>
              <a:t>  =  Whether it was </a:t>
            </a:r>
            <a:r>
              <a:rPr lang="en-US" sz="5600" b="1" u="sng" dirty="0">
                <a:solidFill>
                  <a:srgbClr val="FF0000"/>
                </a:solidFill>
              </a:rPr>
              <a:t>more trade-restrictive than necessary </a:t>
            </a:r>
            <a:r>
              <a:rPr lang="en-US" sz="5600" b="1" dirty="0">
                <a:solidFill>
                  <a:srgbClr val="FF0000"/>
                </a:solidFill>
              </a:rPr>
              <a:t>to achieve the </a:t>
            </a:r>
            <a:r>
              <a:rPr lang="en-US" sz="5600" b="1" u="sng" dirty="0">
                <a:solidFill>
                  <a:srgbClr val="FF0000"/>
                </a:solidFill>
              </a:rPr>
              <a:t>objectives pursued</a:t>
            </a:r>
            <a:endParaRPr lang="en-US" sz="5600" b="1" dirty="0">
              <a:solidFill>
                <a:srgbClr val="FF0000"/>
              </a:solidFill>
            </a:endParaRPr>
          </a:p>
          <a:p>
            <a:endParaRPr lang="en-US" sz="4000" dirty="0"/>
          </a:p>
          <a:p>
            <a:pPr marL="0" indent="0">
              <a:buNone/>
            </a:pPr>
            <a:r>
              <a:rPr lang="en-US" sz="6200" b="1" dirty="0"/>
              <a:t>I) What are the objectives pursued? </a:t>
            </a:r>
          </a:p>
          <a:p>
            <a:pPr marL="0" indent="0">
              <a:buNone/>
            </a:pPr>
            <a:endParaRPr lang="en-US" sz="4000" b="1" dirty="0"/>
          </a:p>
          <a:p>
            <a:pPr marL="0" indent="0">
              <a:buNone/>
            </a:pPr>
            <a:r>
              <a:rPr lang="en-US" sz="5600" dirty="0"/>
              <a:t>- The U.S claimed that the measures were to </a:t>
            </a:r>
            <a:r>
              <a:rPr lang="en-US" sz="5600" dirty="0" err="1"/>
              <a:t>i</a:t>
            </a:r>
            <a:r>
              <a:rPr lang="en-US" sz="5600" dirty="0"/>
              <a:t>) ensure that US consumers were not misled about whether the tuna products were caught in a manner that adversely affected dolphins (ii) contributed to the dolphin protection. </a:t>
            </a:r>
          </a:p>
          <a:p>
            <a:pPr marL="0" indent="0">
              <a:buNone/>
            </a:pPr>
            <a:endParaRPr lang="en-US" sz="5600" dirty="0"/>
          </a:p>
          <a:p>
            <a:pPr marL="0" indent="0">
              <a:buNone/>
            </a:pPr>
            <a:r>
              <a:rPr lang="en-US" sz="5600" dirty="0"/>
              <a:t>- The Panel accepted this and ruled that the US objectives fit with the non-exhaustive list of legitimate objectives contained in Article 2.2 (the </a:t>
            </a:r>
            <a:r>
              <a:rPr lang="en-US" sz="5600" b="1" dirty="0"/>
              <a:t>prevention of deceptive practices and protection of animal life or health or the environment</a:t>
            </a:r>
            <a:r>
              <a:rPr lang="en-US" sz="5600" dirty="0"/>
              <a:t>) (para 7.440-3).  </a:t>
            </a:r>
          </a:p>
          <a:p>
            <a:pPr marL="0" indent="0">
              <a:buNone/>
            </a:pPr>
            <a:endParaRPr lang="en-US" sz="5600" dirty="0"/>
          </a:p>
          <a:p>
            <a:pPr marL="0" indent="0">
              <a:buNone/>
            </a:pPr>
            <a:r>
              <a:rPr lang="en-US" sz="5600" b="1" dirty="0"/>
              <a:t>ii) Was the measure more trade restrictive than necessary? = Yes! </a:t>
            </a:r>
          </a:p>
          <a:p>
            <a:pPr marL="514350" indent="-514350">
              <a:buAutoNum type="arabicPeriod"/>
            </a:pPr>
            <a:endParaRPr lang="en-US" sz="5600" b="1" dirty="0"/>
          </a:p>
          <a:p>
            <a:pPr marL="514350" indent="-514350">
              <a:buAutoNum type="arabicPeriod"/>
            </a:pPr>
            <a:r>
              <a:rPr lang="en-US" sz="5600" dirty="0"/>
              <a:t>It virtually allowed the use of dolphin-safe label on any tuna caught outside the Eastern Tropical pacific. No specifications regarding the risk of dolphin mortality or injury rates from non “setting on dolphin” techniques used outside the zone. (para 7.529). </a:t>
            </a:r>
          </a:p>
          <a:p>
            <a:pPr marL="514350" indent="-514350">
              <a:buAutoNum type="arabicPeriod"/>
            </a:pPr>
            <a:endParaRPr lang="en-US" sz="5600" dirty="0"/>
          </a:p>
          <a:p>
            <a:pPr marL="514350" indent="-514350">
              <a:buAutoNum type="arabicPeriod"/>
            </a:pPr>
            <a:r>
              <a:rPr lang="en-US" sz="5600" dirty="0"/>
              <a:t>The AIDCP would at least “contribute to the objective” of preventing consumers being misled (para 7.577). </a:t>
            </a:r>
          </a:p>
          <a:p>
            <a:pPr marL="514350" indent="-514350">
              <a:buAutoNum type="arabicPeriod"/>
            </a:pPr>
            <a:endParaRPr lang="en-US" sz="5600" dirty="0"/>
          </a:p>
          <a:p>
            <a:pPr marL="514350" indent="-514350">
              <a:buAutoNum type="arabicPeriod"/>
            </a:pPr>
            <a:r>
              <a:rPr lang="en-US" sz="5600" dirty="0"/>
              <a:t>The DPCIA allowed non- Eastern Pacific fishing fleets to use non-setting on dolphin technique  without  furthering their incentive to use safer fishing techniques in order to protect dolphins. Consequently, the US DPCIA were not able to contribute to the protection of dolphins ( para 5.999). </a:t>
            </a:r>
          </a:p>
          <a:p>
            <a:pPr marL="0" indent="0">
              <a:buNone/>
            </a:pPr>
            <a:endParaRPr lang="en-US" sz="5600" dirty="0">
              <a:solidFill>
                <a:schemeClr val="bg1"/>
              </a:solidFill>
            </a:endParaRPr>
          </a:p>
          <a:p>
            <a:pPr marL="0" indent="0">
              <a:buNone/>
            </a:pPr>
            <a:endParaRPr lang="en-US" sz="5600" dirty="0"/>
          </a:p>
          <a:p>
            <a:pPr>
              <a:buFontTx/>
              <a:buChar char="-"/>
            </a:pPr>
            <a:endParaRPr lang="en-US" dirty="0"/>
          </a:p>
        </p:txBody>
      </p:sp>
    </p:spTree>
    <p:extLst>
      <p:ext uri="{BB962C8B-B14F-4D97-AF65-F5344CB8AC3E}">
        <p14:creationId xmlns:p14="http://schemas.microsoft.com/office/powerpoint/2010/main" val="2035544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animEffect transition="in" filter="fade">
                                      <p:cBhvr>
                                        <p:cTn id="11" dur="500"/>
                                        <p:tgtEl>
                                          <p:spTgt spid="6">
                                            <p:txEl>
                                              <p:pRg st="3" end="3"/>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6">
                                            <p:txEl>
                                              <p:pRg st="5" end="5"/>
                                            </p:txEl>
                                          </p:spTgt>
                                        </p:tgtEl>
                                        <p:attrNameLst>
                                          <p:attrName>style.visibility</p:attrName>
                                        </p:attrNameLst>
                                      </p:cBhvr>
                                      <p:to>
                                        <p:strVal val="visible"/>
                                      </p:to>
                                    </p:set>
                                    <p:animEffect transition="in" filter="fade">
                                      <p:cBhvr>
                                        <p:cTn id="14" dur="500"/>
                                        <p:tgtEl>
                                          <p:spTgt spid="6">
                                            <p:txEl>
                                              <p:pRg st="5" end="5"/>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6">
                                            <p:txEl>
                                              <p:pRg st="7" end="7"/>
                                            </p:txEl>
                                          </p:spTgt>
                                        </p:tgtEl>
                                        <p:attrNameLst>
                                          <p:attrName>style.visibility</p:attrName>
                                        </p:attrNameLst>
                                      </p:cBhvr>
                                      <p:to>
                                        <p:strVal val="visible"/>
                                      </p:to>
                                    </p:set>
                                    <p:animEffect transition="in" filter="fade">
                                      <p:cBhvr>
                                        <p:cTn id="17" dur="500"/>
                                        <p:tgtEl>
                                          <p:spTgt spid="6">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9" end="9"/>
                                            </p:txEl>
                                          </p:spTgt>
                                        </p:tgtEl>
                                        <p:attrNameLst>
                                          <p:attrName>style.visibility</p:attrName>
                                        </p:attrNameLst>
                                      </p:cBhvr>
                                      <p:to>
                                        <p:strVal val="visible"/>
                                      </p:to>
                                    </p:set>
                                    <p:animEffect transition="in" filter="fade">
                                      <p:cBhvr>
                                        <p:cTn id="22" dur="500"/>
                                        <p:tgtEl>
                                          <p:spTgt spid="6">
                                            <p:txEl>
                                              <p:pRg st="9" end="9"/>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xEl>
                                              <p:pRg st="11" end="11"/>
                                            </p:txEl>
                                          </p:spTgt>
                                        </p:tgtEl>
                                        <p:attrNameLst>
                                          <p:attrName>style.visibility</p:attrName>
                                        </p:attrNameLst>
                                      </p:cBhvr>
                                      <p:to>
                                        <p:strVal val="visible"/>
                                      </p:to>
                                    </p:set>
                                    <p:animEffect transition="in" filter="fade">
                                      <p:cBhvr>
                                        <p:cTn id="27" dur="1000"/>
                                        <p:tgtEl>
                                          <p:spTgt spid="6">
                                            <p:txEl>
                                              <p:pRg st="11" end="11"/>
                                            </p:txEl>
                                          </p:spTgt>
                                        </p:tgtEl>
                                      </p:cBhvr>
                                    </p:animEffect>
                                    <p:anim calcmode="lin" valueType="num">
                                      <p:cBhvr>
                                        <p:cTn id="28" dur="1000" fill="hold"/>
                                        <p:tgtEl>
                                          <p:spTgt spid="6">
                                            <p:txEl>
                                              <p:pRg st="11" end="11"/>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11" end="11"/>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
                                            <p:txEl>
                                              <p:pRg st="13" end="13"/>
                                            </p:txEl>
                                          </p:spTgt>
                                        </p:tgtEl>
                                        <p:attrNameLst>
                                          <p:attrName>style.visibility</p:attrName>
                                        </p:attrNameLst>
                                      </p:cBhvr>
                                      <p:to>
                                        <p:strVal val="visible"/>
                                      </p:to>
                                    </p:set>
                                    <p:animEffect transition="in" filter="fade">
                                      <p:cBhvr>
                                        <p:cTn id="32" dur="1000"/>
                                        <p:tgtEl>
                                          <p:spTgt spid="6">
                                            <p:txEl>
                                              <p:pRg st="13" end="13"/>
                                            </p:txEl>
                                          </p:spTgt>
                                        </p:tgtEl>
                                      </p:cBhvr>
                                    </p:animEffect>
                                    <p:anim calcmode="lin" valueType="num">
                                      <p:cBhvr>
                                        <p:cTn id="33" dur="1000" fill="hold"/>
                                        <p:tgtEl>
                                          <p:spTgt spid="6">
                                            <p:txEl>
                                              <p:pRg st="13" end="13"/>
                                            </p:txEl>
                                          </p:spTgt>
                                        </p:tgtEl>
                                        <p:attrNameLst>
                                          <p:attrName>ppt_x</p:attrName>
                                        </p:attrNameLst>
                                      </p:cBhvr>
                                      <p:tavLst>
                                        <p:tav tm="0">
                                          <p:val>
                                            <p:strVal val="#ppt_x"/>
                                          </p:val>
                                        </p:tav>
                                        <p:tav tm="100000">
                                          <p:val>
                                            <p:strVal val="#ppt_x"/>
                                          </p:val>
                                        </p:tav>
                                      </p:tavLst>
                                    </p:anim>
                                    <p:anim calcmode="lin" valueType="num">
                                      <p:cBhvr>
                                        <p:cTn id="34" dur="1000" fill="hold"/>
                                        <p:tgtEl>
                                          <p:spTgt spid="6">
                                            <p:txEl>
                                              <p:pRg st="13" end="13"/>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
                                            <p:txEl>
                                              <p:pRg st="15" end="15"/>
                                            </p:txEl>
                                          </p:spTgt>
                                        </p:tgtEl>
                                        <p:attrNameLst>
                                          <p:attrName>style.visibility</p:attrName>
                                        </p:attrNameLst>
                                      </p:cBhvr>
                                      <p:to>
                                        <p:strVal val="visible"/>
                                      </p:to>
                                    </p:set>
                                    <p:animEffect transition="in" filter="fade">
                                      <p:cBhvr>
                                        <p:cTn id="37" dur="1000"/>
                                        <p:tgtEl>
                                          <p:spTgt spid="6">
                                            <p:txEl>
                                              <p:pRg st="15" end="15"/>
                                            </p:txEl>
                                          </p:spTgt>
                                        </p:tgtEl>
                                      </p:cBhvr>
                                    </p:animEffect>
                                    <p:anim calcmode="lin" valueType="num">
                                      <p:cBhvr>
                                        <p:cTn id="38" dur="1000" fill="hold"/>
                                        <p:tgtEl>
                                          <p:spTgt spid="6">
                                            <p:txEl>
                                              <p:pRg st="15" end="15"/>
                                            </p:txEl>
                                          </p:spTgt>
                                        </p:tgtEl>
                                        <p:attrNameLst>
                                          <p:attrName>ppt_x</p:attrName>
                                        </p:attrNameLst>
                                      </p:cBhvr>
                                      <p:tavLst>
                                        <p:tav tm="0">
                                          <p:val>
                                            <p:strVal val="#ppt_x"/>
                                          </p:val>
                                        </p:tav>
                                        <p:tav tm="100000">
                                          <p:val>
                                            <p:strVal val="#ppt_x"/>
                                          </p:val>
                                        </p:tav>
                                      </p:tavLst>
                                    </p:anim>
                                    <p:anim calcmode="lin" valueType="num">
                                      <p:cBhvr>
                                        <p:cTn id="39" dur="1000" fill="hold"/>
                                        <p:tgtEl>
                                          <p:spTgt spid="6">
                                            <p:txEl>
                                              <p:pRg st="15" end="1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332656"/>
            <a:ext cx="8229600" cy="864096"/>
          </a:xfrm>
        </p:spPr>
        <p:txBody>
          <a:bodyPr>
            <a:normAutofit fontScale="90000"/>
          </a:bodyPr>
          <a:lstStyle/>
          <a:p>
            <a:pPr algn="ctr"/>
            <a:r>
              <a:rPr lang="en-US" sz="3100" u="sng" dirty="0"/>
              <a:t>Case Law : Environmental Labelling (Tuna/Dolphin</a:t>
            </a:r>
            <a:r>
              <a:rPr lang="en-US" u="sng" dirty="0"/>
              <a:t>) </a:t>
            </a:r>
            <a:endParaRPr lang="th-TH" u="sng" dirty="0"/>
          </a:p>
        </p:txBody>
      </p:sp>
      <p:sp>
        <p:nvSpPr>
          <p:cNvPr id="6" name="Content Placeholder 5"/>
          <p:cNvSpPr>
            <a:spLocks noGrp="1"/>
          </p:cNvSpPr>
          <p:nvPr>
            <p:ph idx="1"/>
          </p:nvPr>
        </p:nvSpPr>
        <p:spPr>
          <a:xfrm>
            <a:off x="539552" y="1196752"/>
            <a:ext cx="8229600" cy="5472608"/>
          </a:xfrm>
        </p:spPr>
        <p:txBody>
          <a:bodyPr>
            <a:normAutofit fontScale="85000" lnSpcReduction="20000"/>
          </a:bodyPr>
          <a:lstStyle/>
          <a:p>
            <a:pPr marL="0" indent="0" algn="just">
              <a:buNone/>
            </a:pPr>
            <a:r>
              <a:rPr lang="en-US" sz="1800" b="1" dirty="0">
                <a:solidFill>
                  <a:srgbClr val="FF0000"/>
                </a:solidFill>
              </a:rPr>
              <a:t>Concerns over </a:t>
            </a:r>
            <a:r>
              <a:rPr lang="en-US" sz="1800" b="1" u="sng" dirty="0">
                <a:solidFill>
                  <a:srgbClr val="FF0000"/>
                </a:solidFill>
              </a:rPr>
              <a:t>Art. 2.4  </a:t>
            </a:r>
            <a:r>
              <a:rPr lang="en-US" sz="1800" b="1" dirty="0">
                <a:solidFill>
                  <a:srgbClr val="FF0000"/>
                </a:solidFill>
              </a:rPr>
              <a:t>=Whether “DPCIA” fails to use existing international standard (AIDCP) as a basis for DPCIA. Exception = where international standards would be ineffective or inappropriate to fulfill the legitimate objectives pursued. </a:t>
            </a:r>
          </a:p>
          <a:p>
            <a:pPr algn="just"/>
            <a:endParaRPr lang="en-US" sz="1800" dirty="0"/>
          </a:p>
          <a:p>
            <a:pPr algn="just">
              <a:buNone/>
            </a:pPr>
            <a:endParaRPr lang="en-US" sz="1800" dirty="0"/>
          </a:p>
          <a:p>
            <a:pPr algn="just">
              <a:buNone/>
            </a:pPr>
            <a:r>
              <a:rPr lang="en-US" sz="1800" dirty="0"/>
              <a:t>The Panel</a:t>
            </a:r>
            <a:r>
              <a:rPr lang="en-US" sz="1800" dirty="0">
                <a:sym typeface="Wingdings" pitchFamily="2" charset="2"/>
              </a:rPr>
              <a:t> </a:t>
            </a:r>
            <a:r>
              <a:rPr lang="en-US" sz="1800" dirty="0"/>
              <a:t>referred to a TBT Committee Decision adopted in 2000 and took the definition from  ISO/IEC Guide 2. </a:t>
            </a:r>
          </a:p>
          <a:p>
            <a:pPr algn="just">
              <a:buNone/>
            </a:pPr>
            <a:endParaRPr lang="en-US" sz="1800" dirty="0"/>
          </a:p>
          <a:p>
            <a:pPr algn="just">
              <a:buNone/>
            </a:pPr>
            <a:endParaRPr lang="en-US" sz="1800" dirty="0"/>
          </a:p>
          <a:p>
            <a:pPr algn="just">
              <a:buNone/>
            </a:pPr>
            <a:endParaRPr lang="en-US" sz="1800" dirty="0"/>
          </a:p>
          <a:p>
            <a:pPr algn="just">
              <a:buNone/>
            </a:pPr>
            <a:endParaRPr lang="en-US" sz="1800" dirty="0"/>
          </a:p>
          <a:p>
            <a:pPr algn="just">
              <a:buNone/>
            </a:pPr>
            <a:endParaRPr lang="en-US" sz="1800" dirty="0"/>
          </a:p>
          <a:p>
            <a:pPr algn="just">
              <a:buNone/>
            </a:pPr>
            <a:endParaRPr lang="en-US" sz="1800" dirty="0">
              <a:sym typeface="Wingdings" pitchFamily="2" charset="2"/>
            </a:endParaRPr>
          </a:p>
          <a:p>
            <a:pPr algn="just">
              <a:buNone/>
            </a:pPr>
            <a:r>
              <a:rPr lang="en-US" sz="1800" dirty="0">
                <a:sym typeface="Wingdings" pitchFamily="2" charset="2"/>
              </a:rPr>
              <a:t>The Panel  </a:t>
            </a:r>
            <a:r>
              <a:rPr lang="en-US" sz="1800" dirty="0"/>
              <a:t>AIDCP = an international standardizing organisation and the AIDCP dolphin safe certification was a relevant international standard (para 7.678-7.692).</a:t>
            </a:r>
          </a:p>
          <a:p>
            <a:pPr algn="just">
              <a:buNone/>
            </a:pPr>
            <a:endParaRPr lang="en-US" sz="1800" dirty="0"/>
          </a:p>
          <a:p>
            <a:pPr algn="just">
              <a:buNone/>
            </a:pPr>
            <a:r>
              <a:rPr lang="en-US" sz="1800" dirty="0"/>
              <a:t> 		</a:t>
            </a:r>
            <a:r>
              <a:rPr lang="en-US" sz="1800" dirty="0">
                <a:sym typeface="Wingdings" pitchFamily="2" charset="2"/>
              </a:rPr>
              <a:t> </a:t>
            </a:r>
            <a:r>
              <a:rPr lang="en-US" sz="1800" dirty="0"/>
              <a:t>The US DPCIA did not base on international standard as it was clearly contrary to 	the AIDCP standards (similar interpretation with the AB in </a:t>
            </a:r>
            <a:r>
              <a:rPr lang="en-US" sz="1800" b="1" i="1" dirty="0"/>
              <a:t>Sardines</a:t>
            </a:r>
            <a:r>
              <a:rPr lang="en-US" sz="1800" dirty="0"/>
              <a:t>).</a:t>
            </a:r>
          </a:p>
          <a:p>
            <a:pPr algn="just">
              <a:buNone/>
            </a:pPr>
            <a:endParaRPr lang="en-US" sz="1800" dirty="0"/>
          </a:p>
          <a:p>
            <a:pPr algn="just">
              <a:buNone/>
            </a:pPr>
            <a:endParaRPr lang="en-US" sz="1800" dirty="0"/>
          </a:p>
          <a:p>
            <a:pPr algn="just">
              <a:buNone/>
            </a:pPr>
            <a:r>
              <a:rPr lang="en-US" sz="1800" dirty="0"/>
              <a:t>But Mexico failed to satisfy its burden of proof on the second part of Art. 2.4  in demonstrating that the AIDCP </a:t>
            </a:r>
            <a:r>
              <a:rPr lang="en-US" sz="1800" dirty="0" err="1"/>
              <a:t>labellling</a:t>
            </a:r>
            <a:r>
              <a:rPr lang="en-US" sz="1800" dirty="0"/>
              <a:t> alone would be an effective and appropriate means of achieving the US legitimate objectives (para 7.721-40).</a:t>
            </a:r>
          </a:p>
          <a:p>
            <a:pPr>
              <a:buNone/>
            </a:pPr>
            <a:endParaRPr lang="en-US" sz="1800" dirty="0"/>
          </a:p>
          <a:p>
            <a:pPr>
              <a:buNone/>
            </a:pPr>
            <a:r>
              <a:rPr lang="en-US" sz="1800" dirty="0"/>
              <a:t> </a:t>
            </a:r>
          </a:p>
          <a:p>
            <a:pPr>
              <a:buNone/>
            </a:pPr>
            <a:endParaRPr lang="en-US" sz="4000" dirty="0"/>
          </a:p>
          <a:p>
            <a:endParaRPr lang="en-US" sz="4000" dirty="0">
              <a:solidFill>
                <a:schemeClr val="bg1"/>
              </a:solidFill>
            </a:endParaRPr>
          </a:p>
          <a:p>
            <a:pPr marL="0" indent="0">
              <a:buNone/>
            </a:pPr>
            <a:endParaRPr lang="en-US" dirty="0"/>
          </a:p>
          <a:p>
            <a:pPr>
              <a:buFontTx/>
              <a:buChar char="-"/>
            </a:pPr>
            <a:endParaRPr lang="en-US" dirty="0"/>
          </a:p>
        </p:txBody>
      </p:sp>
      <p:sp>
        <p:nvSpPr>
          <p:cNvPr id="2" name="Rectangle 1"/>
          <p:cNvSpPr/>
          <p:nvPr/>
        </p:nvSpPr>
        <p:spPr>
          <a:xfrm>
            <a:off x="580480" y="2914216"/>
            <a:ext cx="7920880"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dirty="0"/>
              <a:t>International organization =  1) a body that has specific tasks and activities, 2)  the membership is opened to all WTO members. </a:t>
            </a:r>
          </a:p>
        </p:txBody>
      </p:sp>
    </p:spTree>
    <p:extLst>
      <p:ext uri="{BB962C8B-B14F-4D97-AF65-F5344CB8AC3E}">
        <p14:creationId xmlns:p14="http://schemas.microsoft.com/office/powerpoint/2010/main" val="2035544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animEffect transition="in" filter="fade">
                                      <p:cBhvr>
                                        <p:cTn id="11" dur="500"/>
                                        <p:tgtEl>
                                          <p:spTgt spid="6">
                                            <p:txEl>
                                              <p:pRg st="3" end="3"/>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6">
                                            <p:txEl>
                                              <p:pRg st="10" end="10"/>
                                            </p:txEl>
                                          </p:spTgt>
                                        </p:tgtEl>
                                        <p:attrNameLst>
                                          <p:attrName>style.visibility</p:attrName>
                                        </p:attrNameLst>
                                      </p:cBhvr>
                                      <p:to>
                                        <p:strVal val="visible"/>
                                      </p:to>
                                    </p:set>
                                    <p:animEffect transition="in" filter="fade">
                                      <p:cBhvr>
                                        <p:cTn id="16" dur="500"/>
                                        <p:tgtEl>
                                          <p:spTgt spid="6">
                                            <p:txEl>
                                              <p:pRg st="10" end="10"/>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6">
                                            <p:txEl>
                                              <p:pRg st="12" end="12"/>
                                            </p:txEl>
                                          </p:spTgt>
                                        </p:tgtEl>
                                        <p:attrNameLst>
                                          <p:attrName>style.visibility</p:attrName>
                                        </p:attrNameLst>
                                      </p:cBhvr>
                                      <p:to>
                                        <p:strVal val="visible"/>
                                      </p:to>
                                    </p:set>
                                    <p:animEffect transition="in" filter="fade">
                                      <p:cBhvr>
                                        <p:cTn id="19" dur="500"/>
                                        <p:tgtEl>
                                          <p:spTgt spid="6">
                                            <p:txEl>
                                              <p:pRg st="12" end="1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6">
                                            <p:txEl>
                                              <p:pRg st="15" end="15"/>
                                            </p:txEl>
                                          </p:spTgt>
                                        </p:tgtEl>
                                        <p:attrNameLst>
                                          <p:attrName>style.visibility</p:attrName>
                                        </p:attrNameLst>
                                      </p:cBhvr>
                                      <p:to>
                                        <p:strVal val="visible"/>
                                      </p:to>
                                    </p:set>
                                    <p:animEffect transition="in" filter="fade">
                                      <p:cBhvr>
                                        <p:cTn id="24" dur="500"/>
                                        <p:tgtEl>
                                          <p:spTgt spid="6">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ultiply 8"/>
          <p:cNvSpPr/>
          <p:nvPr/>
        </p:nvSpPr>
        <p:spPr>
          <a:xfrm>
            <a:off x="151880" y="3429000"/>
            <a:ext cx="1800200" cy="900100"/>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 name="Title 4"/>
          <p:cNvSpPr>
            <a:spLocks noGrp="1"/>
          </p:cNvSpPr>
          <p:nvPr>
            <p:ph type="title"/>
          </p:nvPr>
        </p:nvSpPr>
        <p:spPr>
          <a:xfrm>
            <a:off x="457200" y="533400"/>
            <a:ext cx="8229600" cy="735360"/>
          </a:xfrm>
        </p:spPr>
        <p:txBody>
          <a:bodyPr>
            <a:noAutofit/>
          </a:bodyPr>
          <a:lstStyle/>
          <a:p>
            <a:r>
              <a:rPr lang="en-US" sz="2900" u="sng" dirty="0"/>
              <a:t>Case Law : Environmental Labelling (Tuna/Dolphin) </a:t>
            </a:r>
            <a:endParaRPr lang="th-TH" sz="2900" u="sng" dirty="0"/>
          </a:p>
        </p:txBody>
      </p:sp>
      <p:sp>
        <p:nvSpPr>
          <p:cNvPr id="6" name="Content Placeholder 5"/>
          <p:cNvSpPr>
            <a:spLocks noGrp="1"/>
          </p:cNvSpPr>
          <p:nvPr>
            <p:ph idx="1"/>
          </p:nvPr>
        </p:nvSpPr>
        <p:spPr>
          <a:xfrm>
            <a:off x="323528" y="1412776"/>
            <a:ext cx="8363272" cy="5328592"/>
          </a:xfrm>
        </p:spPr>
        <p:txBody>
          <a:bodyPr>
            <a:normAutofit/>
          </a:bodyPr>
          <a:lstStyle/>
          <a:p>
            <a:pPr marL="0" indent="0" algn="ctr">
              <a:buNone/>
            </a:pPr>
            <a:r>
              <a:rPr lang="en-US" b="1" dirty="0"/>
              <a:t>The Results of Tuna II</a:t>
            </a:r>
          </a:p>
          <a:p>
            <a:pPr marL="0" indent="0">
              <a:buNone/>
            </a:pPr>
            <a:endParaRPr lang="en-US" dirty="0"/>
          </a:p>
          <a:p>
            <a:r>
              <a:rPr lang="en-US" dirty="0"/>
              <a:t>Art. 2.1-  Whether the “DPCIA” a </a:t>
            </a:r>
            <a:r>
              <a:rPr lang="en-US" u="sng" dirty="0"/>
              <a:t>technical regulation </a:t>
            </a:r>
            <a:r>
              <a:rPr lang="en-US" dirty="0"/>
              <a:t>that 	      is discriminatory.</a:t>
            </a:r>
          </a:p>
          <a:p>
            <a:endParaRPr lang="en-US" dirty="0"/>
          </a:p>
          <a:p>
            <a:r>
              <a:rPr lang="en-US" dirty="0"/>
              <a:t>Art. 2.2 - Whether it was more trade-restrictive than 	       	       necessary to achieve the objective pursued.</a:t>
            </a:r>
          </a:p>
          <a:p>
            <a:endParaRPr lang="en-US" dirty="0"/>
          </a:p>
          <a:p>
            <a:r>
              <a:rPr lang="en-US" dirty="0"/>
              <a:t>Art. 2.4 -  Whether “DPCIA” fails to use existing 		       international standard (AIDCP) as a basis 		       (unless it is ineffective or inappropriate). </a:t>
            </a:r>
          </a:p>
          <a:p>
            <a:endParaRPr lang="en-US" dirty="0"/>
          </a:p>
          <a:p>
            <a:endParaRPr lang="en-US" dirty="0"/>
          </a:p>
        </p:txBody>
      </p:sp>
      <p:sp>
        <p:nvSpPr>
          <p:cNvPr id="3" name="Oval Callout 2"/>
          <p:cNvSpPr/>
          <p:nvPr/>
        </p:nvSpPr>
        <p:spPr>
          <a:xfrm>
            <a:off x="6012160" y="1657206"/>
            <a:ext cx="1584176" cy="720080"/>
          </a:xfrm>
          <a:prstGeom prst="wedgeEllipseCallout">
            <a:avLst/>
          </a:prstGeom>
          <a:solidFill>
            <a:schemeClr val="tx2">
              <a:lumMod val="60000"/>
              <a:lumOff val="4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Yes!</a:t>
            </a:r>
            <a:r>
              <a:rPr lang="en-US" dirty="0">
                <a:solidFill>
                  <a:schemeClr val="tx2"/>
                </a:solidFill>
              </a:rPr>
              <a:t> </a:t>
            </a:r>
            <a:endParaRPr lang="th-TH" dirty="0">
              <a:solidFill>
                <a:schemeClr val="tx2"/>
              </a:solidFill>
            </a:endParaRPr>
          </a:p>
        </p:txBody>
      </p:sp>
      <p:sp>
        <p:nvSpPr>
          <p:cNvPr id="10" name="Oval Callout 9"/>
          <p:cNvSpPr/>
          <p:nvPr/>
        </p:nvSpPr>
        <p:spPr>
          <a:xfrm>
            <a:off x="2555776" y="1962839"/>
            <a:ext cx="1584176" cy="770950"/>
          </a:xfrm>
          <a:prstGeom prst="wedgeEllipseCallout">
            <a:avLst/>
          </a:prstGeom>
          <a:solidFill>
            <a:schemeClr val="tx2">
              <a:lumMod val="60000"/>
              <a:lumOff val="4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No! </a:t>
            </a:r>
            <a:endParaRPr lang="th-TH" dirty="0"/>
          </a:p>
        </p:txBody>
      </p:sp>
      <p:sp>
        <p:nvSpPr>
          <p:cNvPr id="11" name="Oval Callout 10"/>
          <p:cNvSpPr/>
          <p:nvPr/>
        </p:nvSpPr>
        <p:spPr>
          <a:xfrm>
            <a:off x="6804248" y="3266982"/>
            <a:ext cx="1728192" cy="666074"/>
          </a:xfrm>
          <a:prstGeom prst="wedgeEllipseCallout">
            <a:avLst/>
          </a:prstGeom>
          <a:solidFill>
            <a:schemeClr val="tx2">
              <a:lumMod val="60000"/>
              <a:lumOff val="4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Yes! </a:t>
            </a:r>
            <a:endParaRPr lang="th-TH" dirty="0"/>
          </a:p>
        </p:txBody>
      </p:sp>
      <p:sp>
        <p:nvSpPr>
          <p:cNvPr id="12" name="Oval Callout 11"/>
          <p:cNvSpPr/>
          <p:nvPr/>
        </p:nvSpPr>
        <p:spPr>
          <a:xfrm>
            <a:off x="6948264" y="4715780"/>
            <a:ext cx="1440160" cy="432048"/>
          </a:xfrm>
          <a:prstGeom prst="wedgeEllipseCallout">
            <a:avLst/>
          </a:prstGeom>
          <a:solidFill>
            <a:schemeClr val="tx2">
              <a:lumMod val="60000"/>
              <a:lumOff val="4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No! </a:t>
            </a:r>
            <a:endParaRPr lang="th-TH" dirty="0"/>
          </a:p>
        </p:txBody>
      </p:sp>
      <p:sp>
        <p:nvSpPr>
          <p:cNvPr id="13" name="Rectangle 12"/>
          <p:cNvSpPr/>
          <p:nvPr/>
        </p:nvSpPr>
        <p:spPr>
          <a:xfrm>
            <a:off x="2843808" y="3429000"/>
            <a:ext cx="3240360" cy="1008112"/>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APPEAL!!</a:t>
            </a:r>
          </a:p>
        </p:txBody>
      </p:sp>
    </p:spTree>
    <p:extLst>
      <p:ext uri="{BB962C8B-B14F-4D97-AF65-F5344CB8AC3E}">
        <p14:creationId xmlns:p14="http://schemas.microsoft.com/office/powerpoint/2010/main" val="695324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1" grpId="0" animBg="1"/>
      <p:bldP spid="12" grpId="0"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http://t0.gstatic.com/images?q=tbn:ANd9GcRRdVaoMybFuA-e10cCGg_G_tcR9K8LCp9KZFBe-T8QqZfiZDR39Q"/>
          <p:cNvPicPr>
            <a:picLocks noChangeAspect="1" noChangeArrowheads="1"/>
          </p:cNvPicPr>
          <p:nvPr/>
        </p:nvPicPr>
        <p:blipFill>
          <a:blip r:embed="rId2" cstate="print">
            <a:lum contrast="-30000"/>
            <a:extLst>
              <a:ext uri="{BEBA8EAE-BF5A-486C-A8C5-ECC9F3942E4B}">
                <a14:imgProps xmlns:a14="http://schemas.microsoft.com/office/drawing/2010/main">
                  <a14:imgLayer r:embed="rId3">
                    <a14:imgEffect>
                      <a14:artisticMarker trans="94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3779912" y="1556792"/>
            <a:ext cx="4104456" cy="42484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itle 4"/>
          <p:cNvSpPr>
            <a:spLocks noGrp="1"/>
          </p:cNvSpPr>
          <p:nvPr>
            <p:ph type="title"/>
          </p:nvPr>
        </p:nvSpPr>
        <p:spPr>
          <a:xfrm>
            <a:off x="457200" y="332656"/>
            <a:ext cx="8435280" cy="864096"/>
          </a:xfrm>
        </p:spPr>
        <p:txBody>
          <a:bodyPr>
            <a:normAutofit fontScale="90000"/>
          </a:bodyPr>
          <a:lstStyle/>
          <a:p>
            <a:r>
              <a:rPr lang="en-US" sz="3100" dirty="0"/>
              <a:t>Case Law : Environmental Labelling (Tuna/Dolphin</a:t>
            </a:r>
            <a:r>
              <a:rPr lang="en-US" dirty="0"/>
              <a:t>) </a:t>
            </a:r>
            <a:r>
              <a:rPr lang="en-US" sz="2700" dirty="0"/>
              <a:t>con’t</a:t>
            </a:r>
            <a:endParaRPr lang="th-TH" sz="2700" dirty="0"/>
          </a:p>
        </p:txBody>
      </p:sp>
      <p:sp>
        <p:nvSpPr>
          <p:cNvPr id="6" name="Content Placeholder 5"/>
          <p:cNvSpPr>
            <a:spLocks noGrp="1"/>
          </p:cNvSpPr>
          <p:nvPr>
            <p:ph idx="1"/>
          </p:nvPr>
        </p:nvSpPr>
        <p:spPr>
          <a:xfrm>
            <a:off x="323528" y="1628800"/>
            <a:ext cx="8229600" cy="5040560"/>
          </a:xfrm>
        </p:spPr>
        <p:txBody>
          <a:bodyPr>
            <a:normAutofit/>
          </a:bodyPr>
          <a:lstStyle/>
          <a:p>
            <a:pPr>
              <a:buNone/>
            </a:pPr>
            <a:r>
              <a:rPr lang="en-US" sz="4000" dirty="0"/>
              <a:t>					</a:t>
            </a:r>
          </a:p>
          <a:p>
            <a:pPr>
              <a:buNone/>
            </a:pPr>
            <a:r>
              <a:rPr lang="en-US" sz="4000" dirty="0"/>
              <a:t>	</a:t>
            </a:r>
          </a:p>
          <a:p>
            <a:pPr>
              <a:buNone/>
            </a:pPr>
            <a:r>
              <a:rPr lang="en-US" sz="4000" dirty="0"/>
              <a:t>				     Tuna/Dolphin III </a:t>
            </a:r>
          </a:p>
          <a:p>
            <a:pPr>
              <a:buNone/>
            </a:pPr>
            <a:r>
              <a:rPr lang="en-US" sz="4000" dirty="0"/>
              <a:t>					 </a:t>
            </a:r>
          </a:p>
          <a:p>
            <a:pPr>
              <a:buNone/>
            </a:pPr>
            <a:r>
              <a:rPr lang="en-US" sz="4000" dirty="0"/>
              <a:t>					</a:t>
            </a:r>
            <a:r>
              <a:rPr lang="en-US" sz="2000" dirty="0"/>
              <a:t>The AB’s Report 16 May 2012 </a:t>
            </a:r>
          </a:p>
          <a:p>
            <a:endParaRPr lang="en-US" sz="4000" dirty="0">
              <a:solidFill>
                <a:schemeClr val="bg1"/>
              </a:solidFill>
            </a:endParaRPr>
          </a:p>
          <a:p>
            <a:pPr marL="0" indent="0">
              <a:buNone/>
            </a:pPr>
            <a:endParaRPr lang="en-US" dirty="0"/>
          </a:p>
          <a:p>
            <a:pPr marL="0" indent="0">
              <a:buNone/>
            </a:pPr>
            <a:endParaRPr lang="en-US" dirty="0"/>
          </a:p>
          <a:p>
            <a:pPr>
              <a:buFontTx/>
              <a:buChar char="-"/>
            </a:pPr>
            <a:endParaRPr lang="en-US" dirty="0"/>
          </a:p>
        </p:txBody>
      </p:sp>
      <p:sp>
        <p:nvSpPr>
          <p:cNvPr id="8" name="Right Arrow 7"/>
          <p:cNvSpPr/>
          <p:nvPr/>
        </p:nvSpPr>
        <p:spPr>
          <a:xfrm>
            <a:off x="899592" y="3068960"/>
            <a:ext cx="2160240" cy="720080"/>
          </a:xfrm>
          <a:prstGeom prst="rightArrow">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APPEAL!!</a:t>
            </a:r>
          </a:p>
        </p:txBody>
      </p:sp>
    </p:spTree>
    <p:extLst>
      <p:ext uri="{BB962C8B-B14F-4D97-AF65-F5344CB8AC3E}">
        <p14:creationId xmlns:p14="http://schemas.microsoft.com/office/powerpoint/2010/main" val="20355445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Multiply 15"/>
          <p:cNvSpPr/>
          <p:nvPr/>
        </p:nvSpPr>
        <p:spPr>
          <a:xfrm>
            <a:off x="467544" y="1646967"/>
            <a:ext cx="1368152" cy="864096"/>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5" name="Title 4"/>
          <p:cNvSpPr>
            <a:spLocks noGrp="1"/>
          </p:cNvSpPr>
          <p:nvPr>
            <p:ph type="title"/>
          </p:nvPr>
        </p:nvSpPr>
        <p:spPr>
          <a:xfrm>
            <a:off x="457200" y="533400"/>
            <a:ext cx="8229600" cy="735360"/>
          </a:xfrm>
        </p:spPr>
        <p:txBody>
          <a:bodyPr>
            <a:normAutofit/>
          </a:bodyPr>
          <a:lstStyle/>
          <a:p>
            <a:r>
              <a:rPr lang="en-US" u="sng" dirty="0"/>
              <a:t>In Tuna/Dolphin II</a:t>
            </a:r>
            <a:endParaRPr lang="th-TH" dirty="0"/>
          </a:p>
        </p:txBody>
      </p:sp>
      <p:sp>
        <p:nvSpPr>
          <p:cNvPr id="6" name="Content Placeholder 5"/>
          <p:cNvSpPr>
            <a:spLocks noGrp="1"/>
          </p:cNvSpPr>
          <p:nvPr>
            <p:ph idx="1"/>
          </p:nvPr>
        </p:nvSpPr>
        <p:spPr>
          <a:xfrm>
            <a:off x="457200" y="1412776"/>
            <a:ext cx="8229600" cy="4968552"/>
          </a:xfrm>
        </p:spPr>
        <p:txBody>
          <a:bodyPr>
            <a:normAutofit/>
          </a:bodyPr>
          <a:lstStyle/>
          <a:p>
            <a:pPr marL="0" indent="0">
              <a:buNone/>
            </a:pPr>
            <a:r>
              <a:rPr lang="en-US" dirty="0"/>
              <a:t> </a:t>
            </a:r>
          </a:p>
          <a:p>
            <a:r>
              <a:rPr lang="en-US" dirty="0"/>
              <a:t>Art. 2.1-  Whether the “DPCIA” a </a:t>
            </a:r>
            <a:r>
              <a:rPr lang="en-US" u="sng" dirty="0"/>
              <a:t>technical regulation </a:t>
            </a:r>
            <a:r>
              <a:rPr lang="en-US" dirty="0"/>
              <a:t>that 	      is discriminatory.</a:t>
            </a:r>
          </a:p>
          <a:p>
            <a:endParaRPr lang="en-US" dirty="0"/>
          </a:p>
          <a:p>
            <a:r>
              <a:rPr lang="en-US" dirty="0"/>
              <a:t>Art. 2.2 - Whether it was more trade-restrictive than 	       	       necessary to achieve the objective pursued.</a:t>
            </a:r>
          </a:p>
          <a:p>
            <a:endParaRPr lang="en-US" dirty="0"/>
          </a:p>
          <a:p>
            <a:r>
              <a:rPr lang="en-US" dirty="0"/>
              <a:t>Art. 2.4 -  Whether “DPCIA” fails to use existing 		       international standard (AIDCP) as a basis</a:t>
            </a:r>
          </a:p>
          <a:p>
            <a:pPr marL="0" indent="0">
              <a:buNone/>
            </a:pPr>
            <a:r>
              <a:rPr lang="en-US" dirty="0"/>
              <a:t>	        (unless it is ineffective or inappropriate). </a:t>
            </a:r>
          </a:p>
          <a:p>
            <a:endParaRPr lang="en-US" dirty="0"/>
          </a:p>
          <a:p>
            <a:endParaRPr lang="en-US" dirty="0"/>
          </a:p>
        </p:txBody>
      </p:sp>
      <p:sp>
        <p:nvSpPr>
          <p:cNvPr id="3" name="Oval Callout 2"/>
          <p:cNvSpPr/>
          <p:nvPr/>
        </p:nvSpPr>
        <p:spPr>
          <a:xfrm>
            <a:off x="5940152" y="1412776"/>
            <a:ext cx="1584176" cy="720080"/>
          </a:xfrm>
          <a:prstGeom prst="wedgeEllipseCallout">
            <a:avLst/>
          </a:prstGeom>
          <a:solidFill>
            <a:schemeClr val="tx1">
              <a:lumMod val="50000"/>
              <a:lumOff val="5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Yes!</a:t>
            </a:r>
            <a:r>
              <a:rPr lang="en-US" dirty="0">
                <a:solidFill>
                  <a:schemeClr val="tx2"/>
                </a:solidFill>
              </a:rPr>
              <a:t> </a:t>
            </a:r>
            <a:endParaRPr lang="th-TH" dirty="0">
              <a:solidFill>
                <a:schemeClr val="tx2"/>
              </a:solidFill>
            </a:endParaRPr>
          </a:p>
        </p:txBody>
      </p:sp>
      <p:sp>
        <p:nvSpPr>
          <p:cNvPr id="10" name="Oval Callout 9"/>
          <p:cNvSpPr/>
          <p:nvPr/>
        </p:nvSpPr>
        <p:spPr>
          <a:xfrm>
            <a:off x="3347864" y="1844824"/>
            <a:ext cx="1584176" cy="770950"/>
          </a:xfrm>
          <a:prstGeom prst="wedgeEllipseCallout">
            <a:avLst/>
          </a:prstGeom>
          <a:solidFill>
            <a:schemeClr val="tx1">
              <a:lumMod val="50000"/>
              <a:lumOff val="5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No! </a:t>
            </a:r>
            <a:endParaRPr lang="th-TH" dirty="0"/>
          </a:p>
        </p:txBody>
      </p:sp>
      <p:sp>
        <p:nvSpPr>
          <p:cNvPr id="11" name="Oval Callout 10"/>
          <p:cNvSpPr/>
          <p:nvPr/>
        </p:nvSpPr>
        <p:spPr>
          <a:xfrm>
            <a:off x="6948264" y="2924944"/>
            <a:ext cx="1728192" cy="666074"/>
          </a:xfrm>
          <a:prstGeom prst="wedgeEllipseCallout">
            <a:avLst/>
          </a:prstGeom>
          <a:solidFill>
            <a:schemeClr val="tx1">
              <a:lumMod val="50000"/>
              <a:lumOff val="5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Yes! </a:t>
            </a:r>
            <a:endParaRPr lang="th-TH" dirty="0"/>
          </a:p>
        </p:txBody>
      </p:sp>
      <p:sp>
        <p:nvSpPr>
          <p:cNvPr id="12" name="Oval Callout 11"/>
          <p:cNvSpPr/>
          <p:nvPr/>
        </p:nvSpPr>
        <p:spPr>
          <a:xfrm>
            <a:off x="7236296" y="4365104"/>
            <a:ext cx="1440160" cy="432048"/>
          </a:xfrm>
          <a:prstGeom prst="wedgeEllipseCallout">
            <a:avLst/>
          </a:prstGeom>
          <a:solidFill>
            <a:schemeClr val="tx1">
              <a:lumMod val="50000"/>
              <a:lumOff val="5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No! </a:t>
            </a:r>
            <a:endParaRPr lang="th-TH" dirty="0"/>
          </a:p>
        </p:txBody>
      </p:sp>
      <p:pic>
        <p:nvPicPr>
          <p:cNvPr id="1026" name="Picture 2" descr="http://vector.us/files/images/1/9/197800/tick_clip_art_preview.jpg"/>
          <p:cNvPicPr>
            <a:picLocks noChangeAspect="1" noChangeArrowheads="1"/>
          </p:cNvPicPr>
          <p:nvPr/>
        </p:nvPicPr>
        <p:blipFill>
          <a:blip r:embed="rId2" cstate="print"/>
          <a:srcRect/>
          <a:stretch>
            <a:fillRect/>
          </a:stretch>
        </p:blipFill>
        <p:spPr bwMode="auto">
          <a:xfrm>
            <a:off x="7020272" y="1268760"/>
            <a:ext cx="1008112" cy="604867"/>
          </a:xfrm>
          <a:prstGeom prst="rect">
            <a:avLst/>
          </a:prstGeom>
          <a:solidFill>
            <a:schemeClr val="tx1">
              <a:lumMod val="50000"/>
              <a:lumOff val="50000"/>
            </a:schemeClr>
          </a:solidFill>
        </p:spPr>
      </p:pic>
      <p:sp>
        <p:nvSpPr>
          <p:cNvPr id="13" name="Multiply 12"/>
          <p:cNvSpPr/>
          <p:nvPr/>
        </p:nvSpPr>
        <p:spPr>
          <a:xfrm>
            <a:off x="4067944" y="1873627"/>
            <a:ext cx="1368152" cy="864096"/>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4" name="Multiply 13"/>
          <p:cNvSpPr/>
          <p:nvPr/>
        </p:nvSpPr>
        <p:spPr>
          <a:xfrm>
            <a:off x="7775848" y="2852936"/>
            <a:ext cx="1368152" cy="864096"/>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pic>
        <p:nvPicPr>
          <p:cNvPr id="15" name="Picture 2" descr="http://vector.us/files/images/1/9/197800/tick_clip_art_preview.jpg"/>
          <p:cNvPicPr>
            <a:picLocks noChangeAspect="1" noChangeArrowheads="1"/>
          </p:cNvPicPr>
          <p:nvPr/>
        </p:nvPicPr>
        <p:blipFill>
          <a:blip r:embed="rId2" cstate="print"/>
          <a:srcRect/>
          <a:stretch>
            <a:fillRect/>
          </a:stretch>
        </p:blipFill>
        <p:spPr bwMode="auto">
          <a:xfrm>
            <a:off x="8135888" y="3933056"/>
            <a:ext cx="1008112" cy="604867"/>
          </a:xfrm>
          <a:prstGeom prst="rect">
            <a:avLst/>
          </a:prstGeom>
          <a:solidFill>
            <a:schemeClr val="tx1">
              <a:lumMod val="50000"/>
              <a:lumOff val="50000"/>
            </a:schemeClr>
          </a:solidFill>
        </p:spPr>
      </p:pic>
    </p:spTree>
    <p:extLst>
      <p:ext uri="{BB962C8B-B14F-4D97-AF65-F5344CB8AC3E}">
        <p14:creationId xmlns:p14="http://schemas.microsoft.com/office/powerpoint/2010/main" val="34029086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ultiply 7"/>
          <p:cNvSpPr/>
          <p:nvPr/>
        </p:nvSpPr>
        <p:spPr>
          <a:xfrm>
            <a:off x="1043608" y="1441579"/>
            <a:ext cx="1368152" cy="864096"/>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2" name="Title 1"/>
          <p:cNvSpPr>
            <a:spLocks noGrp="1"/>
          </p:cNvSpPr>
          <p:nvPr>
            <p:ph type="title"/>
          </p:nvPr>
        </p:nvSpPr>
        <p:spPr/>
        <p:txBody>
          <a:bodyPr>
            <a:normAutofit/>
          </a:bodyPr>
          <a:lstStyle/>
          <a:p>
            <a:pPr algn="ctr"/>
            <a:r>
              <a:rPr lang="en-GB" u="sng" dirty="0"/>
              <a:t>Tuna/Dolphin III </a:t>
            </a:r>
          </a:p>
        </p:txBody>
      </p:sp>
      <p:sp>
        <p:nvSpPr>
          <p:cNvPr id="3" name="Content Placeholder 2"/>
          <p:cNvSpPr>
            <a:spLocks noGrp="1"/>
          </p:cNvSpPr>
          <p:nvPr>
            <p:ph idx="1"/>
          </p:nvPr>
        </p:nvSpPr>
        <p:spPr/>
        <p:txBody>
          <a:bodyPr>
            <a:normAutofit fontScale="77500" lnSpcReduction="20000"/>
          </a:bodyPr>
          <a:lstStyle/>
          <a:p>
            <a:r>
              <a:rPr lang="en-US" b="1" dirty="0"/>
              <a:t>I) </a:t>
            </a:r>
            <a:r>
              <a:rPr lang="en-GB" b="1" dirty="0"/>
              <a:t>The AB on Art:</a:t>
            </a:r>
            <a:r>
              <a:rPr lang="en-US" b="1" dirty="0"/>
              <a:t> 2.1</a:t>
            </a:r>
            <a:r>
              <a:rPr lang="en-US" b="1" dirty="0">
                <a:sym typeface="Wingdings" pitchFamily="2" charset="2"/>
              </a:rPr>
              <a:t></a:t>
            </a:r>
            <a:r>
              <a:rPr lang="en-US" b="1" dirty="0"/>
              <a:t>  Whether the “DPCIA” a </a:t>
            </a:r>
            <a:r>
              <a:rPr lang="en-US" b="1" u="sng" dirty="0"/>
              <a:t>technical regulation </a:t>
            </a:r>
            <a:r>
              <a:rPr lang="en-US" b="1" dirty="0"/>
              <a:t>that is discriminatory.</a:t>
            </a:r>
          </a:p>
          <a:p>
            <a:endParaRPr lang="en-GB" dirty="0"/>
          </a:p>
          <a:p>
            <a:pPr marL="457200" indent="-457200">
              <a:buAutoNum type="arabicParenR"/>
            </a:pPr>
            <a:r>
              <a:rPr lang="en-GB" dirty="0"/>
              <a:t>Confirmed the Panel’s decision that the DPCIA = technical regulation as it </a:t>
            </a:r>
            <a:r>
              <a:rPr lang="en-GB" u="sng" dirty="0"/>
              <a:t>set out a legal mandat</a:t>
            </a:r>
            <a:r>
              <a:rPr lang="en-GB" dirty="0"/>
              <a:t>e of how the term “dolphin-safe” could be used for tuna products. = similar reason to the Panel. </a:t>
            </a:r>
          </a:p>
          <a:p>
            <a:pPr marL="457200" indent="-457200">
              <a:buAutoNum type="arabicParenR"/>
            </a:pPr>
            <a:endParaRPr lang="en-GB" dirty="0"/>
          </a:p>
          <a:p>
            <a:pPr marL="457200" indent="-457200">
              <a:buAutoNum type="arabicParenR"/>
            </a:pPr>
            <a:r>
              <a:rPr lang="en-GB" dirty="0"/>
              <a:t>But Reversed the Panel’s finding that DPCIA </a:t>
            </a:r>
            <a:r>
              <a:rPr lang="en-GB" u="sng" dirty="0"/>
              <a:t>was not inconsistent</a:t>
            </a:r>
            <a:r>
              <a:rPr lang="en-GB" dirty="0"/>
              <a:t> (i.e.               	complied with) Art. 2.1. Instead, it breached Art. 2.1 because:</a:t>
            </a:r>
          </a:p>
          <a:p>
            <a:pPr marL="457200" indent="-457200"/>
            <a:endParaRPr lang="en-GB" dirty="0"/>
          </a:p>
          <a:p>
            <a:pPr marL="457200" indent="-457200"/>
            <a:r>
              <a:rPr lang="en-GB" dirty="0"/>
              <a:t>Most Mexican tuna was denied an access to the “dolphin-safe” label whereas like products from other countries and from the US were not. </a:t>
            </a:r>
          </a:p>
          <a:p>
            <a:pPr marL="457200" indent="-457200"/>
            <a:endParaRPr lang="en-GB" dirty="0"/>
          </a:p>
          <a:p>
            <a:pPr marL="457200" indent="-457200"/>
            <a:r>
              <a:rPr lang="en-GB" dirty="0"/>
              <a:t>The measure was not managed in an even handed manner as it failed to “calibrate” the risks to dolphin which had been arisen from other different fishing techniques in different area of the ocean.  </a:t>
            </a:r>
          </a:p>
        </p:txBody>
      </p:sp>
      <p:sp>
        <p:nvSpPr>
          <p:cNvPr id="6" name="Oval Callout 5"/>
          <p:cNvSpPr/>
          <p:nvPr/>
        </p:nvSpPr>
        <p:spPr>
          <a:xfrm rot="21225301">
            <a:off x="28625" y="4628609"/>
            <a:ext cx="2232248" cy="64807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Means-end rationality?</a:t>
            </a:r>
          </a:p>
        </p:txBody>
      </p:sp>
      <p:sp>
        <p:nvSpPr>
          <p:cNvPr id="7" name="Oval Callout 6"/>
          <p:cNvSpPr/>
          <p:nvPr/>
        </p:nvSpPr>
        <p:spPr>
          <a:xfrm rot="21039873">
            <a:off x="6002366" y="5613290"/>
            <a:ext cx="2952328" cy="100811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WTO approves extra-territoriality??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 calcmode="lin" valueType="num">
                                      <p:cBhvr additive="base">
                                        <p:cTn id="2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u="sng" dirty="0"/>
              <a:t>Tuna/Dolphin III </a:t>
            </a:r>
          </a:p>
        </p:txBody>
      </p:sp>
      <p:sp>
        <p:nvSpPr>
          <p:cNvPr id="3" name="Content Placeholder 2"/>
          <p:cNvSpPr>
            <a:spLocks noGrp="1"/>
          </p:cNvSpPr>
          <p:nvPr>
            <p:ph idx="1"/>
          </p:nvPr>
        </p:nvSpPr>
        <p:spPr>
          <a:xfrm>
            <a:off x="457200" y="1600200"/>
            <a:ext cx="8363272" cy="4876800"/>
          </a:xfrm>
        </p:spPr>
        <p:txBody>
          <a:bodyPr>
            <a:normAutofit lnSpcReduction="10000"/>
          </a:bodyPr>
          <a:lstStyle/>
          <a:p>
            <a:pPr marL="0" indent="0">
              <a:buNone/>
            </a:pPr>
            <a:r>
              <a:rPr lang="en-GB" sz="2000" b="1" dirty="0"/>
              <a:t>II) The AB on Art:</a:t>
            </a:r>
            <a:r>
              <a:rPr lang="en-US" sz="2000" b="1" dirty="0"/>
              <a:t> 2.2 </a:t>
            </a:r>
            <a:r>
              <a:rPr lang="en-US" sz="2000" b="1" dirty="0">
                <a:sym typeface="Wingdings" pitchFamily="2" charset="2"/>
              </a:rPr>
              <a:t></a:t>
            </a:r>
            <a:r>
              <a:rPr lang="en-US" sz="2000" b="1" dirty="0"/>
              <a:t>  Whether the “DPCIA” was more trade restrictive than necessary to achieve the objective pursued. </a:t>
            </a:r>
          </a:p>
          <a:p>
            <a:pPr>
              <a:buNone/>
            </a:pPr>
            <a:endParaRPr lang="en-US" dirty="0"/>
          </a:p>
          <a:p>
            <a:pPr>
              <a:buNone/>
            </a:pPr>
            <a:r>
              <a:rPr lang="en-US" dirty="0"/>
              <a:t> -  It reversed the Panel’s finding that the DPCIA was more trade restrictive than necessary to fulfil the US’s legitimate objectives as…</a:t>
            </a:r>
          </a:p>
          <a:p>
            <a:pPr>
              <a:buNone/>
            </a:pPr>
            <a:endParaRPr lang="en-US" dirty="0"/>
          </a:p>
          <a:p>
            <a:pPr>
              <a:buNone/>
            </a:pPr>
            <a:r>
              <a:rPr lang="en-US" dirty="0"/>
              <a:t> - The alternative purposed by Mexico (the use of AIDCP) would be inadequate to meet the US’s objectives in </a:t>
            </a:r>
            <a:r>
              <a:rPr lang="en-US" b="1" u="sng" dirty="0"/>
              <a:t>protecting dolphins in all ocean areas</a:t>
            </a:r>
            <a:r>
              <a:rPr lang="en-US" dirty="0"/>
              <a:t>.  This was because AIDCP would only applied to the Eastern Tropical Pacific area.</a:t>
            </a:r>
          </a:p>
          <a:p>
            <a:pPr marL="457200" indent="-457200">
              <a:buNone/>
            </a:pPr>
            <a:r>
              <a:rPr lang="en-GB" dirty="0"/>
              <a:t>  </a:t>
            </a:r>
          </a:p>
        </p:txBody>
      </p:sp>
      <p:sp>
        <p:nvSpPr>
          <p:cNvPr id="9" name="Oval Callout 8"/>
          <p:cNvSpPr/>
          <p:nvPr/>
        </p:nvSpPr>
        <p:spPr>
          <a:xfrm>
            <a:off x="5652120" y="5693191"/>
            <a:ext cx="2952328" cy="899347"/>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WTO approves extra-territoriality??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a:t>Tuna Dolphin III </a:t>
            </a:r>
          </a:p>
        </p:txBody>
      </p:sp>
      <p:sp>
        <p:nvSpPr>
          <p:cNvPr id="3" name="Content Placeholder 2"/>
          <p:cNvSpPr>
            <a:spLocks noGrp="1"/>
          </p:cNvSpPr>
          <p:nvPr>
            <p:ph idx="1"/>
          </p:nvPr>
        </p:nvSpPr>
        <p:spPr/>
        <p:txBody>
          <a:bodyPr>
            <a:normAutofit lnSpcReduction="10000"/>
          </a:bodyPr>
          <a:lstStyle/>
          <a:p>
            <a:pPr marL="0" indent="0">
              <a:buNone/>
            </a:pPr>
            <a:r>
              <a:rPr lang="en-GB" sz="2000" b="1" dirty="0"/>
              <a:t>III) The AB on Art 2.4  </a:t>
            </a:r>
            <a:r>
              <a:rPr lang="en-GB" sz="2000" b="1" dirty="0">
                <a:sym typeface="Wingdings" pitchFamily="2" charset="2"/>
              </a:rPr>
              <a:t> </a:t>
            </a:r>
            <a:r>
              <a:rPr lang="en-US" sz="2000" b="1" dirty="0"/>
              <a:t>whether “DPCIA” failed to use existing international standard (AIDCP) as a basis for its “dolphin-safe” labelling </a:t>
            </a:r>
            <a:r>
              <a:rPr lang="en-US" sz="2000" b="1" dirty="0" err="1"/>
              <a:t>programme</a:t>
            </a:r>
            <a:r>
              <a:rPr lang="en-US" sz="2000" b="1" dirty="0"/>
              <a:t>.</a:t>
            </a:r>
            <a:r>
              <a:rPr lang="en-US" dirty="0"/>
              <a:t>  </a:t>
            </a:r>
          </a:p>
          <a:p>
            <a:endParaRPr lang="en-US" dirty="0"/>
          </a:p>
          <a:p>
            <a:r>
              <a:rPr lang="en-GB" dirty="0"/>
              <a:t>On the outcome, the AB agreed with the Panel that the US did not breach Art. 2.4 provision. </a:t>
            </a:r>
          </a:p>
          <a:p>
            <a:endParaRPr lang="en-GB" dirty="0"/>
          </a:p>
          <a:p>
            <a:r>
              <a:rPr lang="en-GB" dirty="0"/>
              <a:t>However, this was not because Mexico failed on the burden of proof but because the AIDCP was not relevant international standard. </a:t>
            </a:r>
          </a:p>
          <a:p>
            <a:endParaRPr lang="en-GB" dirty="0"/>
          </a:p>
          <a:p>
            <a:r>
              <a:rPr lang="en-GB" dirty="0"/>
              <a:t>The AB stated that the AIDCP </a:t>
            </a:r>
            <a:r>
              <a:rPr lang="en-GB" u="sng" dirty="0"/>
              <a:t>were not opened to all WTO members</a:t>
            </a:r>
            <a:r>
              <a:rPr lang="en-GB" dirty="0"/>
              <a:t>   as membership was by invitation only.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663352"/>
          </a:xfrm>
        </p:spPr>
        <p:txBody>
          <a:bodyPr>
            <a:normAutofit fontScale="90000"/>
          </a:bodyPr>
          <a:lstStyle/>
          <a:p>
            <a:pPr algn="ctr"/>
            <a:r>
              <a:rPr lang="en-GB" u="sng" dirty="0"/>
              <a:t>Post-Tuna/Dolphin </a:t>
            </a:r>
          </a:p>
        </p:txBody>
      </p:sp>
      <p:sp>
        <p:nvSpPr>
          <p:cNvPr id="3" name="Content Placeholder 2"/>
          <p:cNvSpPr>
            <a:spLocks noGrp="1"/>
          </p:cNvSpPr>
          <p:nvPr>
            <p:ph idx="1"/>
          </p:nvPr>
        </p:nvSpPr>
        <p:spPr>
          <a:xfrm>
            <a:off x="467544" y="1268760"/>
            <a:ext cx="8229600" cy="5236840"/>
          </a:xfrm>
        </p:spPr>
        <p:txBody>
          <a:bodyPr>
            <a:normAutofit fontScale="70000" lnSpcReduction="20000"/>
          </a:bodyPr>
          <a:lstStyle/>
          <a:p>
            <a:pPr marL="514350" indent="-514350">
              <a:buFont typeface="Arial" pitchFamily="34" charset="0"/>
              <a:buAutoNum type="romanLcParenR"/>
            </a:pPr>
            <a:r>
              <a:rPr lang="en-GB" dirty="0"/>
              <a:t>No doubt that non-product related process and production methods (NPR-PPMs) are caught under the TBT Agreement.</a:t>
            </a:r>
          </a:p>
          <a:p>
            <a:pPr marL="514350" indent="-514350">
              <a:buFont typeface="Arial" pitchFamily="34" charset="0"/>
              <a:buAutoNum type="romanLcParenR"/>
            </a:pPr>
            <a:endParaRPr lang="en-GB" dirty="0"/>
          </a:p>
          <a:p>
            <a:pPr marL="514350" indent="-514350">
              <a:buAutoNum type="romanLcParenR"/>
            </a:pPr>
            <a:r>
              <a:rPr lang="en-GB" dirty="0"/>
              <a:t>The term “technical regulation” is defined broadly. The key point is whether it applies in a compulsory fashion to prescribe the condition of the product or PPM. </a:t>
            </a:r>
          </a:p>
          <a:p>
            <a:pPr marL="514350" indent="-514350">
              <a:buAutoNum type="romanLcParenR"/>
            </a:pPr>
            <a:endParaRPr lang="en-GB" dirty="0"/>
          </a:p>
          <a:p>
            <a:pPr marL="514350" indent="-514350">
              <a:buAutoNum type="romanLcParenR"/>
            </a:pPr>
            <a:r>
              <a:rPr lang="en-GB" dirty="0"/>
              <a:t>Whether the measure is discriminatory (in Art. 2.1), WTO tends to look at the </a:t>
            </a:r>
            <a:r>
              <a:rPr lang="en-GB" i="1" dirty="0"/>
              <a:t>de facto </a:t>
            </a:r>
            <a:r>
              <a:rPr lang="en-GB" dirty="0"/>
              <a:t>results. </a:t>
            </a:r>
          </a:p>
          <a:p>
            <a:pPr marL="514350" indent="-514350">
              <a:buAutoNum type="romanLcParenR"/>
            </a:pPr>
            <a:endParaRPr lang="en-GB" dirty="0"/>
          </a:p>
          <a:p>
            <a:pPr marL="514350" indent="-514350">
              <a:buAutoNum type="romanLcParenR"/>
            </a:pPr>
            <a:r>
              <a:rPr lang="en-GB" dirty="0"/>
              <a:t>Arguably, there was an element of means-end rationality in deciding whether the measure was discriminatory.</a:t>
            </a:r>
          </a:p>
          <a:p>
            <a:pPr marL="514350" indent="-514350">
              <a:buAutoNum type="romanLcParenR"/>
            </a:pPr>
            <a:endParaRPr lang="en-GB" dirty="0"/>
          </a:p>
          <a:p>
            <a:pPr marL="514350" indent="-514350">
              <a:buAutoNum type="romanLcParenR"/>
            </a:pPr>
            <a:r>
              <a:rPr lang="en-GB" dirty="0"/>
              <a:t> Arguably, the AB gave the extra-territoriality application of law  in environmental disputes (Art. 2.2 and 2.4) a green light? The US was allowed and urged to use a scheme to protect dolphins in all ocean areas.</a:t>
            </a:r>
          </a:p>
          <a:p>
            <a:pPr marL="514350" indent="-514350">
              <a:buAutoNum type="romanLcParenR"/>
            </a:pPr>
            <a:endParaRPr lang="en-GB" dirty="0"/>
          </a:p>
          <a:p>
            <a:pPr marL="514350" indent="-514350">
              <a:buAutoNum type="romanLcParenR"/>
            </a:pPr>
            <a:r>
              <a:rPr lang="en-GB" dirty="0"/>
              <a:t>Arguably, the ruling can be expanded to permit various labelling schemes for other legitimate concerns (e.g. labour welfare),  providing that these were not discriminatory. </a:t>
            </a:r>
          </a:p>
          <a:p>
            <a:pPr marL="514350" indent="-514350">
              <a:buAutoNum type="romanLcParenR"/>
            </a:pPr>
            <a:endParaRPr lang="en-GB" dirty="0"/>
          </a:p>
          <a:p>
            <a:pPr marL="514350" indent="-514350">
              <a:buAutoNum type="romanLcParenR"/>
            </a:pPr>
            <a:endParaRPr lang="en-GB" dirty="0"/>
          </a:p>
          <a:p>
            <a:pPr marL="514350" indent="-514350">
              <a:buAutoNum type="romanLcParenR"/>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 calcmode="lin" valueType="num">
                                      <p:cBhvr additive="base">
                                        <p:cTn id="2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 calcmode="lin" valueType="num">
                                      <p:cBhvr additive="base">
                                        <p:cTn id="2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GB" dirty="0"/>
          </a:p>
        </p:txBody>
      </p:sp>
      <p:sp>
        <p:nvSpPr>
          <p:cNvPr id="8" name="Text Placeholder 7"/>
          <p:cNvSpPr>
            <a:spLocks noGrp="1"/>
          </p:cNvSpPr>
          <p:nvPr>
            <p:ph type="body" idx="1"/>
          </p:nvPr>
        </p:nvSpPr>
        <p:spPr>
          <a:xfrm>
            <a:off x="6660232" y="6237312"/>
            <a:ext cx="2483767" cy="432048"/>
          </a:xfrm>
        </p:spPr>
        <p:txBody>
          <a:bodyPr>
            <a:normAutofit fontScale="47500" lnSpcReduction="20000"/>
          </a:bodyPr>
          <a:lstStyle/>
          <a:p>
            <a:endParaRPr lang="en-GB" dirty="0"/>
          </a:p>
          <a:p>
            <a:r>
              <a:rPr lang="en-GB" dirty="0"/>
              <a:t>Source: </a:t>
            </a:r>
            <a:r>
              <a:rPr lang="en-GB" dirty="0">
                <a:hlinkClick r:id="rId2"/>
              </a:rPr>
              <a:t>www.CartoonStock.com</a:t>
            </a:r>
            <a:r>
              <a:rPr lang="en-GB" dirty="0"/>
              <a:t>.</a:t>
            </a:r>
          </a:p>
        </p:txBody>
      </p:sp>
      <p:pic>
        <p:nvPicPr>
          <p:cNvPr id="4" name="Content Placeholder 3" descr="dolpin friendly.jpg"/>
          <p:cNvPicPr>
            <a:picLocks noGrp="1" noChangeAspect="1"/>
          </p:cNvPicPr>
          <p:nvPr>
            <p:ph idx="4294967295"/>
          </p:nvPr>
        </p:nvPicPr>
        <p:blipFill>
          <a:blip r:embed="rId3" cstate="print"/>
          <a:stretch>
            <a:fillRect/>
          </a:stretch>
        </p:blipFill>
        <p:spPr>
          <a:xfrm>
            <a:off x="395536" y="692696"/>
            <a:ext cx="8424936" cy="576064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864096"/>
          </a:xfrm>
        </p:spPr>
        <p:txBody>
          <a:bodyPr/>
          <a:lstStyle/>
          <a:p>
            <a:pPr algn="ctr"/>
            <a:r>
              <a:rPr lang="en-US" u="sng" dirty="0"/>
              <a:t>Summary on Substantive Obligations</a:t>
            </a:r>
            <a:endParaRPr lang="th-TH" u="sng" dirty="0"/>
          </a:p>
        </p:txBody>
      </p:sp>
      <p:sp>
        <p:nvSpPr>
          <p:cNvPr id="5" name="Content Placeholder 4"/>
          <p:cNvSpPr>
            <a:spLocks noGrp="1"/>
          </p:cNvSpPr>
          <p:nvPr>
            <p:ph idx="1"/>
          </p:nvPr>
        </p:nvSpPr>
        <p:spPr>
          <a:xfrm>
            <a:off x="457200" y="1340768"/>
            <a:ext cx="8229600" cy="5136232"/>
          </a:xfrm>
        </p:spPr>
        <p:txBody>
          <a:bodyPr/>
          <a:lstStyle/>
          <a:p>
            <a:pPr marL="0" indent="0">
              <a:buNone/>
            </a:pPr>
            <a:r>
              <a:rPr lang="en-US" sz="2000" dirty="0"/>
              <a:t>A Measure</a:t>
            </a:r>
            <a:r>
              <a:rPr lang="en-US" dirty="0"/>
              <a:t>	   Is it a Technical Regulation</a:t>
            </a:r>
          </a:p>
          <a:p>
            <a:pPr marL="0" indent="0">
              <a:buNone/>
            </a:pPr>
            <a:r>
              <a:rPr lang="en-US" dirty="0"/>
              <a:t>					</a:t>
            </a:r>
            <a:r>
              <a:rPr lang="en-US" sz="1400" dirty="0"/>
              <a:t>  Annex 1 + </a:t>
            </a:r>
            <a:r>
              <a:rPr lang="en-US" sz="1200" b="1" i="1" dirty="0"/>
              <a:t>(Tuna/Dolphin)  </a:t>
            </a:r>
            <a:r>
              <a:rPr lang="en-US" dirty="0"/>
              <a:t>	</a:t>
            </a:r>
          </a:p>
          <a:p>
            <a:pPr marL="0" indent="0">
              <a:buNone/>
            </a:pPr>
            <a:endParaRPr lang="en-US" dirty="0"/>
          </a:p>
          <a:p>
            <a:pPr marL="0" indent="0">
              <a:buNone/>
            </a:pPr>
            <a:endParaRPr lang="en-US" dirty="0"/>
          </a:p>
          <a:p>
            <a:pPr marL="0" indent="0">
              <a:buNone/>
            </a:pPr>
            <a:r>
              <a:rPr lang="en-US" sz="1400" dirty="0"/>
              <a:t>Central govt = must ensure…				Local  and non-govt body = take 					            </a:t>
            </a:r>
            <a:r>
              <a:rPr lang="en-US" sz="1400" dirty="0" err="1"/>
              <a:t>reas</a:t>
            </a:r>
            <a:r>
              <a:rPr lang="en-US" sz="1400" dirty="0"/>
              <a:t>. </a:t>
            </a:r>
            <a:r>
              <a:rPr lang="en-US" sz="1400" spc="-40" dirty="0"/>
              <a:t>measures as may be available. 					            (Art.3)</a:t>
            </a:r>
            <a:endParaRPr lang="th-TH" sz="1400" spc="-40" dirty="0"/>
          </a:p>
        </p:txBody>
      </p:sp>
      <p:sp>
        <p:nvSpPr>
          <p:cNvPr id="6" name="Right Arrow 5"/>
          <p:cNvSpPr/>
          <p:nvPr/>
        </p:nvSpPr>
        <p:spPr>
          <a:xfrm>
            <a:off x="1979712" y="1468128"/>
            <a:ext cx="576064"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ight Arrow 6"/>
          <p:cNvSpPr/>
          <p:nvPr/>
        </p:nvSpPr>
        <p:spPr>
          <a:xfrm>
            <a:off x="6327818" y="1288108"/>
            <a:ext cx="612068" cy="576064"/>
          </a:xfrm>
          <a:prstGeom prst="rightArrow">
            <a:avLst>
              <a:gd name="adj1" fmla="val 50000"/>
              <a:gd name="adj2" fmla="val 5692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a:t>
            </a:r>
            <a:endParaRPr lang="th-TH" dirty="0"/>
          </a:p>
        </p:txBody>
      </p:sp>
      <p:sp>
        <p:nvSpPr>
          <p:cNvPr id="8" name="Down Arrow 7"/>
          <p:cNvSpPr/>
          <p:nvPr/>
        </p:nvSpPr>
        <p:spPr>
          <a:xfrm>
            <a:off x="4067944" y="1777728"/>
            <a:ext cx="648072" cy="6913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Y</a:t>
            </a:r>
            <a:endParaRPr lang="th-TH" dirty="0"/>
          </a:p>
        </p:txBody>
      </p:sp>
      <p:sp>
        <p:nvSpPr>
          <p:cNvPr id="9" name="Rectangle 8"/>
          <p:cNvSpPr/>
          <p:nvPr/>
        </p:nvSpPr>
        <p:spPr>
          <a:xfrm>
            <a:off x="7227428" y="1288108"/>
            <a:ext cx="1562472" cy="11521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t>Procedural Obligations</a:t>
            </a:r>
            <a:endParaRPr lang="th-TH" sz="1200" dirty="0"/>
          </a:p>
        </p:txBody>
      </p:sp>
      <p:sp>
        <p:nvSpPr>
          <p:cNvPr id="10" name="Rounded Rectangle 9"/>
          <p:cNvSpPr/>
          <p:nvPr/>
        </p:nvSpPr>
        <p:spPr>
          <a:xfrm>
            <a:off x="3203848" y="2637179"/>
            <a:ext cx="2376264" cy="6480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Art. 2 </a:t>
            </a:r>
            <a:endParaRPr lang="th-TH" dirty="0"/>
          </a:p>
        </p:txBody>
      </p:sp>
      <p:sp>
        <p:nvSpPr>
          <p:cNvPr id="11" name="Down Arrow 10"/>
          <p:cNvSpPr/>
          <p:nvPr/>
        </p:nvSpPr>
        <p:spPr>
          <a:xfrm rot="2507581">
            <a:off x="2231019" y="3407338"/>
            <a:ext cx="864096" cy="10908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Down Arrow 11"/>
          <p:cNvSpPr/>
          <p:nvPr/>
        </p:nvSpPr>
        <p:spPr>
          <a:xfrm>
            <a:off x="3855864" y="3696320"/>
            <a:ext cx="864096" cy="10908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Down Arrow 12"/>
          <p:cNvSpPr/>
          <p:nvPr/>
        </p:nvSpPr>
        <p:spPr>
          <a:xfrm rot="19050579">
            <a:off x="5415100" y="3577604"/>
            <a:ext cx="864096" cy="10908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 name="Rounded Rectangle 13"/>
          <p:cNvSpPr/>
          <p:nvPr/>
        </p:nvSpPr>
        <p:spPr>
          <a:xfrm>
            <a:off x="683567" y="4437112"/>
            <a:ext cx="1979499" cy="1800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Art. 2.1: </a:t>
            </a:r>
          </a:p>
          <a:p>
            <a:pPr algn="ctr"/>
            <a:r>
              <a:rPr lang="en-US" sz="1400" dirty="0"/>
              <a:t>Technical regulation  (as above) shall treat Like Products </a:t>
            </a:r>
            <a:r>
              <a:rPr lang="en-US" sz="1400" b="1" i="1" dirty="0"/>
              <a:t>(Clove Cigarettes), </a:t>
            </a:r>
            <a:r>
              <a:rPr lang="en-US" sz="1400" dirty="0"/>
              <a:t>not less favourably</a:t>
            </a:r>
          </a:p>
          <a:p>
            <a:pPr algn="ctr"/>
            <a:r>
              <a:rPr lang="en-US" sz="1400" b="1" i="1" dirty="0"/>
              <a:t>(Clove Cigarettes + Tuna/Dolphin)</a:t>
            </a:r>
            <a:r>
              <a:rPr lang="en-US" sz="1400" dirty="0"/>
              <a:t> </a:t>
            </a:r>
            <a:endParaRPr lang="th-TH" sz="1400" dirty="0"/>
          </a:p>
        </p:txBody>
      </p:sp>
      <p:sp>
        <p:nvSpPr>
          <p:cNvPr id="15" name="Rounded Rectangle 14"/>
          <p:cNvSpPr/>
          <p:nvPr/>
        </p:nvSpPr>
        <p:spPr>
          <a:xfrm>
            <a:off x="3173760" y="5035675"/>
            <a:ext cx="2231848" cy="16662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Art.2.2 Not more trade restrictive than necessary to achieve the objective pursued (</a:t>
            </a:r>
            <a:r>
              <a:rPr lang="en-US" sz="1400" b="1" i="1" dirty="0"/>
              <a:t>Tuna/Dolphin)</a:t>
            </a:r>
            <a:endParaRPr lang="th-TH" sz="1400" b="1" i="1" dirty="0"/>
          </a:p>
        </p:txBody>
      </p:sp>
      <p:sp>
        <p:nvSpPr>
          <p:cNvPr id="16" name="Rounded Rectangle 15"/>
          <p:cNvSpPr/>
          <p:nvPr/>
        </p:nvSpPr>
        <p:spPr>
          <a:xfrm>
            <a:off x="6372200" y="4221088"/>
            <a:ext cx="2264628" cy="19154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Art. 2.4 Using relevant (</a:t>
            </a:r>
            <a:r>
              <a:rPr lang="en-US" sz="1400" b="1" i="1" dirty="0"/>
              <a:t>Sardines</a:t>
            </a:r>
            <a:r>
              <a:rPr lang="en-US" sz="1400" dirty="0"/>
              <a:t>)  </a:t>
            </a:r>
            <a:r>
              <a:rPr lang="en-US" sz="1400" u="sng" dirty="0"/>
              <a:t>International Standards (</a:t>
            </a:r>
            <a:r>
              <a:rPr lang="en-US" sz="1400" b="1" i="1" dirty="0"/>
              <a:t>Tuna/Dolphin</a:t>
            </a:r>
            <a:r>
              <a:rPr lang="en-US" sz="1400" dirty="0"/>
              <a:t>)  as a </a:t>
            </a:r>
            <a:r>
              <a:rPr lang="en-US" sz="1400" u="sng" dirty="0"/>
              <a:t>basis fo</a:t>
            </a:r>
            <a:r>
              <a:rPr lang="en-US" sz="1400" dirty="0"/>
              <a:t>r technical regulation  (</a:t>
            </a:r>
            <a:r>
              <a:rPr lang="en-US" sz="1400" b="1" i="1" dirty="0"/>
              <a:t>Sardines</a:t>
            </a:r>
            <a:r>
              <a:rPr lang="en-US" sz="1400" dirty="0"/>
              <a:t>) unless it is ineffective or inappropriate </a:t>
            </a:r>
          </a:p>
          <a:p>
            <a:pPr algn="ctr"/>
            <a:r>
              <a:rPr lang="en-US" sz="1400" dirty="0"/>
              <a:t>(</a:t>
            </a:r>
            <a:r>
              <a:rPr lang="en-US" sz="1400" b="1" i="1" dirty="0"/>
              <a:t>Sardines) </a:t>
            </a:r>
            <a:endParaRPr lang="th-TH" sz="1400" b="1" i="1" dirty="0"/>
          </a:p>
        </p:txBody>
      </p:sp>
      <p:sp>
        <p:nvSpPr>
          <p:cNvPr id="18" name="Curved Right Arrow 17"/>
          <p:cNvSpPr/>
          <p:nvPr/>
        </p:nvSpPr>
        <p:spPr>
          <a:xfrm>
            <a:off x="4932040" y="1777728"/>
            <a:ext cx="228116" cy="345678"/>
          </a:xfrm>
          <a:prstGeom prst="curvedRightArrow">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spTree>
    <p:extLst>
      <p:ext uri="{BB962C8B-B14F-4D97-AF65-F5344CB8AC3E}">
        <p14:creationId xmlns:p14="http://schemas.microsoft.com/office/powerpoint/2010/main" val="3084353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3764" y="188640"/>
            <a:ext cx="8229600" cy="360040"/>
          </a:xfrm>
        </p:spPr>
        <p:txBody>
          <a:bodyPr>
            <a:normAutofit fontScale="90000"/>
          </a:bodyPr>
          <a:lstStyle/>
          <a:p>
            <a:pPr algn="ctr"/>
            <a:br>
              <a:rPr lang="en-US" u="sng" dirty="0"/>
            </a:br>
            <a:r>
              <a:rPr lang="en-US" u="sng" dirty="0"/>
              <a:t>Procedural Obligations </a:t>
            </a:r>
            <a:endParaRPr lang="th-TH" u="sng" dirty="0"/>
          </a:p>
        </p:txBody>
      </p:sp>
      <p:sp>
        <p:nvSpPr>
          <p:cNvPr id="3" name="Content Placeholder 2"/>
          <p:cNvSpPr>
            <a:spLocks noGrp="1"/>
          </p:cNvSpPr>
          <p:nvPr>
            <p:ph idx="1"/>
          </p:nvPr>
        </p:nvSpPr>
        <p:spPr>
          <a:xfrm>
            <a:off x="179512" y="1124744"/>
            <a:ext cx="8784976" cy="5733256"/>
          </a:xfrm>
        </p:spPr>
        <p:txBody>
          <a:bodyPr/>
          <a:lstStyle/>
          <a:p>
            <a:r>
              <a:rPr lang="en-US" sz="1800" dirty="0"/>
              <a:t>For </a:t>
            </a:r>
            <a:r>
              <a:rPr lang="en-US" sz="1800" u="sng" dirty="0"/>
              <a:t>technical regulation</a:t>
            </a:r>
            <a:r>
              <a:rPr lang="en-US" sz="1800" dirty="0"/>
              <a:t> issued by a </a:t>
            </a:r>
            <a:r>
              <a:rPr lang="en-US" sz="1800" u="sng" dirty="0"/>
              <a:t>central govt bodies</a:t>
            </a:r>
            <a:r>
              <a:rPr lang="en-US" sz="1800" dirty="0"/>
              <a:t>, Members </a:t>
            </a:r>
            <a:r>
              <a:rPr lang="en-US" sz="1800" u="sng" dirty="0"/>
              <a:t>must ensure </a:t>
            </a:r>
            <a:r>
              <a:rPr lang="en-US" sz="1800" dirty="0"/>
              <a:t>that they comply with procedural obligations laid down in </a:t>
            </a:r>
            <a:r>
              <a:rPr lang="en-US" sz="1800" b="1" u="sng" dirty="0"/>
              <a:t>Art: 2.  </a:t>
            </a:r>
          </a:p>
          <a:p>
            <a:endParaRPr lang="en-US" sz="1800" dirty="0"/>
          </a:p>
          <a:p>
            <a:r>
              <a:rPr lang="en-US" sz="1800" dirty="0"/>
              <a:t>For those issued by </a:t>
            </a:r>
            <a:r>
              <a:rPr lang="en-US" sz="1800" u="sng" dirty="0"/>
              <a:t>local govt bodies </a:t>
            </a:r>
            <a:r>
              <a:rPr lang="en-US" sz="1800" dirty="0"/>
              <a:t>or by </a:t>
            </a:r>
            <a:r>
              <a:rPr lang="en-US" sz="1800" u="sng" dirty="0"/>
              <a:t>non-govt bodies</a:t>
            </a:r>
            <a:r>
              <a:rPr lang="en-US" sz="1800" dirty="0"/>
              <a:t>, members </a:t>
            </a:r>
            <a:r>
              <a:rPr lang="en-US" sz="1800" u="sng" dirty="0"/>
              <a:t>must take reasonable steps</a:t>
            </a:r>
            <a:r>
              <a:rPr lang="en-US" sz="1800" dirty="0"/>
              <a:t> to ensure that they have done so. </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pPr marL="0" indent="0">
              <a:buNone/>
            </a:pPr>
            <a:endParaRPr lang="en-US" dirty="0"/>
          </a:p>
          <a:p>
            <a:endParaRPr lang="th-TH" dirty="0"/>
          </a:p>
        </p:txBody>
      </p:sp>
      <p:sp>
        <p:nvSpPr>
          <p:cNvPr id="4" name="Rounded Rectangle 3"/>
          <p:cNvSpPr/>
          <p:nvPr/>
        </p:nvSpPr>
        <p:spPr>
          <a:xfrm>
            <a:off x="323528" y="2996952"/>
            <a:ext cx="8424936" cy="30963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a:p>
            <a:endParaRPr lang="en-US" sz="1600" dirty="0">
              <a:solidFill>
                <a:schemeClr val="tx1"/>
              </a:solidFill>
            </a:endParaRPr>
          </a:p>
          <a:p>
            <a:r>
              <a:rPr lang="en-US" sz="1600" b="1" dirty="0">
                <a:solidFill>
                  <a:schemeClr val="tx1"/>
                </a:solidFill>
              </a:rPr>
              <a:t>    </a:t>
            </a:r>
            <a:endParaRPr lang="en-US" sz="1600" dirty="0">
              <a:solidFill>
                <a:schemeClr val="tx1"/>
              </a:solidFill>
            </a:endParaRPr>
          </a:p>
          <a:p>
            <a:endParaRPr lang="en-US" sz="1600" dirty="0">
              <a:solidFill>
                <a:schemeClr val="tx1"/>
              </a:solidFill>
            </a:endParaRPr>
          </a:p>
          <a:p>
            <a:endParaRPr lang="en-US" sz="1600" dirty="0">
              <a:solidFill>
                <a:schemeClr val="tx1"/>
              </a:solidFill>
            </a:endParaRPr>
          </a:p>
          <a:p>
            <a:r>
              <a:rPr lang="en-US" sz="1600" dirty="0">
                <a:solidFill>
                  <a:schemeClr val="tx1"/>
                </a:solidFill>
              </a:rPr>
              <a:t>-    To provide justifications upon request (</a:t>
            </a:r>
            <a:r>
              <a:rPr lang="en-US" sz="1600" b="1" dirty="0">
                <a:solidFill>
                  <a:schemeClr val="tx1"/>
                </a:solidFill>
              </a:rPr>
              <a:t>Art. 2.5</a:t>
            </a:r>
            <a:r>
              <a:rPr lang="en-US" sz="1600" dirty="0">
                <a:solidFill>
                  <a:schemeClr val="tx1"/>
                </a:solidFill>
              </a:rPr>
              <a:t>) </a:t>
            </a:r>
          </a:p>
          <a:p>
            <a:pPr marL="285750" indent="-285750">
              <a:buFontTx/>
              <a:buChar char="-"/>
            </a:pPr>
            <a:r>
              <a:rPr lang="en-US" sz="1600" dirty="0">
                <a:solidFill>
                  <a:schemeClr val="tx1"/>
                </a:solidFill>
              </a:rPr>
              <a:t>To accept equivalent TBT measures of other countries if they can also achieve the same level of objectives pursued (</a:t>
            </a:r>
            <a:r>
              <a:rPr lang="en-US" sz="1600" b="1" dirty="0">
                <a:solidFill>
                  <a:schemeClr val="tx1"/>
                </a:solidFill>
              </a:rPr>
              <a:t>Art.2.7</a:t>
            </a:r>
            <a:r>
              <a:rPr lang="en-US" sz="1600" dirty="0">
                <a:solidFill>
                  <a:schemeClr val="tx1"/>
                </a:solidFill>
              </a:rPr>
              <a:t>)</a:t>
            </a:r>
          </a:p>
          <a:p>
            <a:pPr marL="285750" indent="-285750">
              <a:buFontTx/>
              <a:buChar char="-"/>
            </a:pPr>
            <a:r>
              <a:rPr lang="en-US" sz="1600" dirty="0">
                <a:solidFill>
                  <a:schemeClr val="tx1"/>
                </a:solidFill>
              </a:rPr>
              <a:t>Notification duty before the new measure is implemented</a:t>
            </a:r>
            <a:r>
              <a:rPr lang="en-US" sz="1600" dirty="0">
                <a:solidFill>
                  <a:schemeClr val="tx1"/>
                </a:solidFill>
                <a:sym typeface="Wingdings" pitchFamily="2" charset="2"/>
              </a:rPr>
              <a:t> </a:t>
            </a:r>
            <a:r>
              <a:rPr lang="en-US" sz="1600" dirty="0">
                <a:solidFill>
                  <a:schemeClr val="tx1"/>
                </a:solidFill>
              </a:rPr>
              <a:t>to notify via the Secretariat (</a:t>
            </a:r>
            <a:r>
              <a:rPr lang="en-US" sz="1600" b="1" dirty="0">
                <a:solidFill>
                  <a:schemeClr val="tx1"/>
                </a:solidFill>
              </a:rPr>
              <a:t>Art 2.9.2</a:t>
            </a:r>
            <a:r>
              <a:rPr lang="en-US" sz="1600" dirty="0">
                <a:solidFill>
                  <a:schemeClr val="tx1"/>
                </a:solidFill>
              </a:rPr>
              <a:t>), to publish and give a notice of the new measure at an early stage (</a:t>
            </a:r>
            <a:r>
              <a:rPr lang="en-US" sz="1600" b="1" dirty="0">
                <a:solidFill>
                  <a:schemeClr val="tx1"/>
                </a:solidFill>
              </a:rPr>
              <a:t>Art.2.9.1</a:t>
            </a:r>
            <a:r>
              <a:rPr lang="en-US" sz="1600" dirty="0">
                <a:solidFill>
                  <a:schemeClr val="tx1"/>
                </a:solidFill>
              </a:rPr>
              <a:t>), to provide copies upon other members’ request (</a:t>
            </a:r>
            <a:r>
              <a:rPr lang="en-US" sz="1600" b="1" dirty="0">
                <a:solidFill>
                  <a:schemeClr val="tx1"/>
                </a:solidFill>
              </a:rPr>
              <a:t>Art. 2.9.3</a:t>
            </a:r>
            <a:r>
              <a:rPr lang="en-US" sz="1600" dirty="0">
                <a:solidFill>
                  <a:schemeClr val="tx1"/>
                </a:solidFill>
              </a:rPr>
              <a:t>) and to allow other members to give comments (</a:t>
            </a:r>
            <a:r>
              <a:rPr lang="en-US" sz="1600" b="1" dirty="0">
                <a:solidFill>
                  <a:schemeClr val="tx1"/>
                </a:solidFill>
              </a:rPr>
              <a:t>Art. 2.9.4</a:t>
            </a:r>
            <a:r>
              <a:rPr lang="en-US" sz="1600" dirty="0">
                <a:solidFill>
                  <a:schemeClr val="tx1"/>
                </a:solidFill>
              </a:rPr>
              <a:t>). Unless, urgency required. To publish  the new TBT measure promptly and to allow other members to be acquainted with it (</a:t>
            </a:r>
            <a:r>
              <a:rPr lang="en-US" sz="1600" b="1" dirty="0">
                <a:solidFill>
                  <a:schemeClr val="tx1"/>
                </a:solidFill>
              </a:rPr>
              <a:t>Art. 2.11</a:t>
            </a:r>
            <a:r>
              <a:rPr lang="en-US" sz="1600" dirty="0">
                <a:solidFill>
                  <a:schemeClr val="tx1"/>
                </a:solidFill>
              </a:rPr>
              <a:t>) </a:t>
            </a:r>
          </a:p>
          <a:p>
            <a:pPr marL="285750" indent="-285750">
              <a:buFontTx/>
              <a:buChar char="-"/>
            </a:pPr>
            <a:r>
              <a:rPr lang="en-US" sz="1600" dirty="0">
                <a:solidFill>
                  <a:schemeClr val="tx1"/>
                </a:solidFill>
              </a:rPr>
              <a:t>To allow a reasonable period of time to lapse between the publication and implementation dates (</a:t>
            </a:r>
            <a:r>
              <a:rPr lang="en-US" sz="1600" b="1" dirty="0">
                <a:solidFill>
                  <a:schemeClr val="tx1"/>
                </a:solidFill>
              </a:rPr>
              <a:t>Art. 2.12</a:t>
            </a:r>
            <a:r>
              <a:rPr lang="en-US" sz="1600" dirty="0">
                <a:solidFill>
                  <a:schemeClr val="tx1"/>
                </a:solidFill>
              </a:rPr>
              <a:t>), unless urgency required. </a:t>
            </a:r>
          </a:p>
          <a:p>
            <a:pPr marL="285750" indent="-285750">
              <a:buFontTx/>
              <a:buChar char="-"/>
            </a:pPr>
            <a:endParaRPr lang="en-US" sz="1600" dirty="0">
              <a:solidFill>
                <a:schemeClr val="tx1"/>
              </a:solidFill>
            </a:endParaRPr>
          </a:p>
          <a:p>
            <a:endParaRPr lang="en-US" dirty="0">
              <a:solidFill>
                <a:schemeClr val="tx1"/>
              </a:solidFill>
            </a:endParaRPr>
          </a:p>
          <a:p>
            <a:pPr algn="ctr"/>
            <a:r>
              <a:rPr lang="en-US" u="sng" dirty="0">
                <a:solidFill>
                  <a:srgbClr val="FF0000"/>
                </a:solidFill>
              </a:rPr>
              <a:t>After</a:t>
            </a:r>
            <a:r>
              <a:rPr lang="en-US" b="1" i="1" u="sng" dirty="0">
                <a:solidFill>
                  <a:srgbClr val="FF0000"/>
                </a:solidFill>
              </a:rPr>
              <a:t> Clove-Cigarettes</a:t>
            </a:r>
            <a:r>
              <a:rPr lang="en-US" u="sng" dirty="0">
                <a:solidFill>
                  <a:srgbClr val="FF0000"/>
                </a:solidFill>
              </a:rPr>
              <a:t>. These procedural duties become very important! </a:t>
            </a:r>
            <a:endParaRPr lang="th-TH" u="sng" dirty="0">
              <a:solidFill>
                <a:srgbClr val="FF0000"/>
              </a:solidFill>
            </a:endParaRPr>
          </a:p>
          <a:p>
            <a:endParaRPr lang="en-US"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2497765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a:t>Clove Cigarettes</a:t>
            </a:r>
            <a:endParaRPr lang="th-TH" b="1" i="1" dirty="0"/>
          </a:p>
        </p:txBody>
      </p:sp>
      <p:sp>
        <p:nvSpPr>
          <p:cNvPr id="3" name="Content Placeholder 2"/>
          <p:cNvSpPr>
            <a:spLocks noGrp="1"/>
          </p:cNvSpPr>
          <p:nvPr>
            <p:ph idx="1"/>
          </p:nvPr>
        </p:nvSpPr>
        <p:spPr/>
        <p:txBody>
          <a:bodyPr>
            <a:normAutofit fontScale="92500" lnSpcReduction="10000"/>
          </a:bodyPr>
          <a:lstStyle/>
          <a:p>
            <a:r>
              <a:rPr lang="en-US" dirty="0"/>
              <a:t>In </a:t>
            </a:r>
            <a:r>
              <a:rPr lang="en-US" b="1" i="1" dirty="0"/>
              <a:t>Clove Cigarettes</a:t>
            </a:r>
            <a:r>
              <a:rPr lang="en-US" dirty="0"/>
              <a:t>, the U.S. measure was held to have breached Article 2.12 TBT by allowing only 3 months betw. the publication date and the date that the measure came into force. </a:t>
            </a:r>
          </a:p>
          <a:p>
            <a:endParaRPr lang="en-US" dirty="0"/>
          </a:p>
          <a:p>
            <a:r>
              <a:rPr lang="en-US" dirty="0"/>
              <a:t> The AB stated that a reasonable period of time should be  6 months instead of 3 months. </a:t>
            </a:r>
          </a:p>
          <a:p>
            <a:endParaRPr lang="en-US" dirty="0"/>
          </a:p>
          <a:p>
            <a:r>
              <a:rPr lang="en-US" dirty="0"/>
              <a:t>6 months = in accordance with para 5.2 of the </a:t>
            </a:r>
            <a:r>
              <a:rPr lang="en-US" b="1" i="1" dirty="0"/>
              <a:t>Doha Ministerial Decision on Implementation-Related issues and Concern</a:t>
            </a:r>
            <a:r>
              <a:rPr lang="en-US" dirty="0"/>
              <a:t>. </a:t>
            </a:r>
          </a:p>
          <a:p>
            <a:endParaRPr lang="en-US" dirty="0"/>
          </a:p>
          <a:p>
            <a:r>
              <a:rPr lang="en-US" dirty="0"/>
              <a:t>The </a:t>
            </a:r>
            <a:r>
              <a:rPr lang="en-US" b="1" i="1" dirty="0"/>
              <a:t>Doha Ministerial Decision </a:t>
            </a:r>
            <a:r>
              <a:rPr lang="en-US" dirty="0"/>
              <a:t>constituted a subsequent agreement between parties regarding the interpretation of the treaty (TBT Agreement) within the meaning of Art. 31(3) VCLT. </a:t>
            </a:r>
          </a:p>
          <a:p>
            <a:endParaRPr lang="th-TH" dirty="0"/>
          </a:p>
        </p:txBody>
      </p:sp>
    </p:spTree>
    <p:extLst>
      <p:ext uri="{BB962C8B-B14F-4D97-AF65-F5344CB8AC3E}">
        <p14:creationId xmlns:p14="http://schemas.microsoft.com/office/powerpoint/2010/main" val="2289325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1000"/>
                                        <p:tgtEl>
                                          <p:spTgt spid="3">
                                            <p:txEl>
                                              <p:pRg st="6" end="6"/>
                                            </p:txEl>
                                          </p:spTgt>
                                        </p:tgtEl>
                                      </p:cBhvr>
                                    </p:animEffect>
                                    <p:anim calcmode="lin" valueType="num">
                                      <p:cBhvr>
                                        <p:cTn id="2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3764" y="116632"/>
            <a:ext cx="8229600" cy="663352"/>
          </a:xfrm>
        </p:spPr>
        <p:txBody>
          <a:bodyPr>
            <a:normAutofit fontScale="90000"/>
          </a:bodyPr>
          <a:lstStyle/>
          <a:p>
            <a:pPr algn="ctr"/>
            <a:r>
              <a:rPr lang="en-US" u="sng" dirty="0"/>
              <a:t>Procedural Obligations </a:t>
            </a:r>
            <a:endParaRPr lang="th-TH" u="sng" dirty="0"/>
          </a:p>
        </p:txBody>
      </p:sp>
      <p:sp>
        <p:nvSpPr>
          <p:cNvPr id="3" name="Content Placeholder 2"/>
          <p:cNvSpPr>
            <a:spLocks noGrp="1"/>
          </p:cNvSpPr>
          <p:nvPr>
            <p:ph idx="1"/>
          </p:nvPr>
        </p:nvSpPr>
        <p:spPr>
          <a:xfrm>
            <a:off x="0" y="836712"/>
            <a:ext cx="8964488" cy="5568280"/>
          </a:xfrm>
        </p:spPr>
        <p:txBody>
          <a:bodyPr/>
          <a:lstStyle/>
          <a:p>
            <a:r>
              <a:rPr lang="en-US" sz="1800" dirty="0"/>
              <a:t>For </a:t>
            </a:r>
            <a:r>
              <a:rPr lang="en-US" sz="1800" u="sng" dirty="0"/>
              <a:t>standards</a:t>
            </a:r>
            <a:r>
              <a:rPr lang="en-US" sz="1800" dirty="0"/>
              <a:t> issued by  </a:t>
            </a:r>
            <a:r>
              <a:rPr lang="en-US" sz="1800" u="sng" dirty="0"/>
              <a:t>central govt bodies</a:t>
            </a:r>
            <a:r>
              <a:rPr lang="en-US" sz="1800" dirty="0"/>
              <a:t>, Members </a:t>
            </a:r>
            <a:r>
              <a:rPr lang="en-US" sz="1800" u="sng" dirty="0"/>
              <a:t>must ensure </a:t>
            </a:r>
            <a:r>
              <a:rPr lang="en-US" sz="1800" dirty="0"/>
              <a:t>that they comply with </a:t>
            </a:r>
            <a:r>
              <a:rPr lang="en-US" sz="1800" b="1" u="sng" dirty="0">
                <a:solidFill>
                  <a:srgbClr val="FF0000"/>
                </a:solidFill>
              </a:rPr>
              <a:t>Art. 4</a:t>
            </a:r>
            <a:r>
              <a:rPr lang="en-US" sz="1800" b="1" dirty="0">
                <a:solidFill>
                  <a:srgbClr val="FF0000"/>
                </a:solidFill>
              </a:rPr>
              <a:t> </a:t>
            </a:r>
            <a:r>
              <a:rPr lang="en-US" sz="1800" dirty="0"/>
              <a:t>which refers to procedural duties laid down under the Code of Good Practice for the Preparation, Adoption and Application of Standards (contained in </a:t>
            </a:r>
            <a:r>
              <a:rPr lang="en-US" sz="1800" b="1" u="sng" dirty="0">
                <a:solidFill>
                  <a:srgbClr val="FF0000"/>
                </a:solidFill>
              </a:rPr>
              <a:t>Annex III</a:t>
            </a:r>
            <a:r>
              <a:rPr lang="en-US" sz="1800" dirty="0"/>
              <a:t>).  </a:t>
            </a:r>
          </a:p>
          <a:p>
            <a:endParaRPr lang="en-US" sz="1800" dirty="0"/>
          </a:p>
          <a:p>
            <a:r>
              <a:rPr lang="en-US" sz="1800" dirty="0"/>
              <a:t>For standards issued by </a:t>
            </a:r>
            <a:r>
              <a:rPr lang="en-US" sz="1800" u="sng" dirty="0"/>
              <a:t>local govt bodies </a:t>
            </a:r>
            <a:r>
              <a:rPr lang="en-US" sz="1800" dirty="0"/>
              <a:t>or by </a:t>
            </a:r>
            <a:r>
              <a:rPr lang="en-US" sz="1800" u="sng" dirty="0"/>
              <a:t>non-govt bodies</a:t>
            </a:r>
            <a:r>
              <a:rPr lang="en-US" sz="1800" dirty="0"/>
              <a:t>, Members </a:t>
            </a:r>
            <a:r>
              <a:rPr lang="en-US" sz="1800" u="sng" dirty="0"/>
              <a:t>must take reasonable steps</a:t>
            </a:r>
            <a:r>
              <a:rPr lang="en-US" sz="1800" dirty="0"/>
              <a:t> to ensure that they accept and comply with the Code of Good Practice.</a:t>
            </a:r>
            <a:endParaRPr lang="th-TH" dirty="0"/>
          </a:p>
        </p:txBody>
      </p:sp>
      <p:sp>
        <p:nvSpPr>
          <p:cNvPr id="4" name="Rounded Rectangle 3"/>
          <p:cNvSpPr/>
          <p:nvPr/>
        </p:nvSpPr>
        <p:spPr>
          <a:xfrm>
            <a:off x="339764" y="3789040"/>
            <a:ext cx="8424936" cy="27979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E.g.</a:t>
            </a:r>
          </a:p>
          <a:p>
            <a:endParaRPr lang="en-US" sz="1600" dirty="0">
              <a:solidFill>
                <a:schemeClr val="tx1"/>
              </a:solidFill>
            </a:endParaRPr>
          </a:p>
          <a:p>
            <a:endParaRPr lang="en-US" dirty="0">
              <a:solidFill>
                <a:schemeClr val="tx1"/>
              </a:solidFill>
            </a:endParaRPr>
          </a:p>
          <a:p>
            <a:r>
              <a:rPr lang="en-US" dirty="0">
                <a:solidFill>
                  <a:schemeClr val="tx1"/>
                </a:solidFill>
              </a:rPr>
              <a:t>Point E: Standards shall not be prepared, adopted or applied so as to create      	unnecessary obstacles to international trade.</a:t>
            </a:r>
          </a:p>
          <a:p>
            <a:r>
              <a:rPr lang="en-US" dirty="0">
                <a:solidFill>
                  <a:schemeClr val="tx1"/>
                </a:solidFill>
              </a:rPr>
              <a:t>Point F: Preference should be given to existing international standards. </a:t>
            </a:r>
          </a:p>
          <a:p>
            <a:r>
              <a:rPr lang="en-US" dirty="0">
                <a:solidFill>
                  <a:schemeClr val="tx1"/>
                </a:solidFill>
              </a:rPr>
              <a:t>Point H: Duplications and overlaps between standards should be avoided. </a:t>
            </a:r>
          </a:p>
          <a:p>
            <a:r>
              <a:rPr lang="en-US" dirty="0">
                <a:solidFill>
                  <a:schemeClr val="tx1"/>
                </a:solidFill>
              </a:rPr>
              <a:t>Point L: Submission of comments by interested parties should be allowed    	during a 60 day period prior to the adoption of standards. </a:t>
            </a:r>
          </a:p>
          <a:p>
            <a:endParaRPr lang="en-US" dirty="0">
              <a:solidFill>
                <a:schemeClr val="tx1"/>
              </a:solidFill>
            </a:endParaRPr>
          </a:p>
        </p:txBody>
      </p:sp>
      <p:sp>
        <p:nvSpPr>
          <p:cNvPr id="5" name="Up Arrow 4"/>
          <p:cNvSpPr/>
          <p:nvPr/>
        </p:nvSpPr>
        <p:spPr>
          <a:xfrm>
            <a:off x="1096864" y="3183384"/>
            <a:ext cx="792088" cy="432048"/>
          </a:xfrm>
          <a:prstGeom prst="up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th-TH"/>
          </a:p>
        </p:txBody>
      </p:sp>
      <p:sp>
        <p:nvSpPr>
          <p:cNvPr id="6" name="Rectangle 5"/>
          <p:cNvSpPr/>
          <p:nvPr/>
        </p:nvSpPr>
        <p:spPr>
          <a:xfrm>
            <a:off x="1259632" y="3501008"/>
            <a:ext cx="2376264" cy="97852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Same interpretation problem as SPS Art. 13 in taking reasonable steps </a:t>
            </a:r>
            <a:endParaRPr lang="th-TH" dirty="0"/>
          </a:p>
        </p:txBody>
      </p:sp>
    </p:spTree>
    <p:extLst>
      <p:ext uri="{BB962C8B-B14F-4D97-AF65-F5344CB8AC3E}">
        <p14:creationId xmlns:p14="http://schemas.microsoft.com/office/powerpoint/2010/main" val="611084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48680"/>
          </a:xfrm>
        </p:spPr>
        <p:txBody>
          <a:bodyPr>
            <a:noAutofit/>
          </a:bodyPr>
          <a:lstStyle/>
          <a:p>
            <a:pPr algn="ctr"/>
            <a:r>
              <a:rPr lang="en-US" sz="3200" u="sng" dirty="0"/>
              <a:t>Summary of Procedural Obligations</a:t>
            </a:r>
            <a:endParaRPr lang="th-TH" sz="3200" u="sng" dirty="0"/>
          </a:p>
        </p:txBody>
      </p:sp>
      <p:sp>
        <p:nvSpPr>
          <p:cNvPr id="5" name="Content Placeholder 4"/>
          <p:cNvSpPr>
            <a:spLocks noGrp="1"/>
          </p:cNvSpPr>
          <p:nvPr>
            <p:ph idx="1"/>
          </p:nvPr>
        </p:nvSpPr>
        <p:spPr>
          <a:xfrm>
            <a:off x="457200" y="548680"/>
            <a:ext cx="8229600" cy="6120680"/>
          </a:xfrm>
        </p:spPr>
        <p:txBody>
          <a:bodyPr>
            <a:normAutofit/>
          </a:bodyPr>
          <a:lstStyle/>
          <a:p>
            <a:pPr marL="0" indent="0">
              <a:buNone/>
            </a:pPr>
            <a:r>
              <a:rPr lang="en-US" dirty="0"/>
              <a:t>						</a:t>
            </a:r>
            <a:r>
              <a:rPr lang="en-US" sz="1400" dirty="0"/>
              <a:t>						</a:t>
            </a:r>
            <a:endParaRPr lang="en-US" dirty="0"/>
          </a:p>
          <a:p>
            <a:pPr marL="0" indent="0">
              <a:buNone/>
            </a:pPr>
            <a:r>
              <a:rPr lang="en-US" dirty="0"/>
              <a:t>		Is it a technical regulation</a:t>
            </a:r>
          </a:p>
          <a:p>
            <a:pPr marL="0" indent="0">
              <a:buNone/>
            </a:pPr>
            <a:r>
              <a:rPr lang="en-US" dirty="0"/>
              <a:t>					</a:t>
            </a:r>
            <a:r>
              <a:rPr lang="en-US" sz="1200" b="1" i="1" dirty="0"/>
              <a:t>  </a:t>
            </a:r>
            <a:r>
              <a:rPr lang="en-US" dirty="0"/>
              <a:t>	</a:t>
            </a:r>
          </a:p>
          <a:p>
            <a:pPr marL="0" indent="0">
              <a:buNone/>
            </a:pPr>
            <a:r>
              <a:rPr lang="en-US" dirty="0"/>
              <a:t>						</a:t>
            </a:r>
          </a:p>
          <a:p>
            <a:pPr marL="0" indent="0">
              <a:buNone/>
            </a:pPr>
            <a:r>
              <a:rPr lang="en-US" dirty="0"/>
              <a:t>	       		    It is a standard</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sz="1600" dirty="0"/>
              <a:t>Members must  ensure…  					Members must (Art. 4.1) 							take reasonable 							steps </a:t>
            </a:r>
            <a:r>
              <a:rPr lang="en-US" sz="1600" spc="-60" dirty="0"/>
              <a:t>to ensure….</a:t>
            </a:r>
          </a:p>
          <a:p>
            <a:pPr marL="0" indent="0">
              <a:buNone/>
            </a:pPr>
            <a:r>
              <a:rPr lang="en-US" sz="1400" dirty="0"/>
              <a:t>							(Art. 4.1) 	</a:t>
            </a:r>
            <a:endParaRPr lang="th-TH" sz="1400" spc="-40" dirty="0"/>
          </a:p>
        </p:txBody>
      </p:sp>
      <p:sp>
        <p:nvSpPr>
          <p:cNvPr id="7" name="Right Arrow 6"/>
          <p:cNvSpPr/>
          <p:nvPr/>
        </p:nvSpPr>
        <p:spPr>
          <a:xfrm>
            <a:off x="6254836" y="1201664"/>
            <a:ext cx="612068" cy="576064"/>
          </a:xfrm>
          <a:prstGeom prst="rightArrow">
            <a:avLst>
              <a:gd name="adj1" fmla="val 50000"/>
              <a:gd name="adj2" fmla="val 5692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Y.</a:t>
            </a:r>
            <a:endParaRPr lang="th-TH" dirty="0"/>
          </a:p>
        </p:txBody>
      </p:sp>
      <p:sp>
        <p:nvSpPr>
          <p:cNvPr id="8" name="Down Arrow 7"/>
          <p:cNvSpPr/>
          <p:nvPr/>
        </p:nvSpPr>
        <p:spPr>
          <a:xfrm>
            <a:off x="4067944" y="1662436"/>
            <a:ext cx="978154" cy="6913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a:t>
            </a:r>
            <a:endParaRPr lang="th-TH" dirty="0"/>
          </a:p>
        </p:txBody>
      </p:sp>
      <p:sp>
        <p:nvSpPr>
          <p:cNvPr id="9" name="Rectangle 8"/>
          <p:cNvSpPr/>
          <p:nvPr/>
        </p:nvSpPr>
        <p:spPr>
          <a:xfrm>
            <a:off x="7226793" y="1201664"/>
            <a:ext cx="1562472" cy="7151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Article 2</a:t>
            </a:r>
            <a:r>
              <a:rPr lang="en-US" sz="1400" b="1" i="1" dirty="0"/>
              <a:t>Clove Cigarettes. </a:t>
            </a:r>
            <a:endParaRPr lang="th-TH" sz="1400" b="1" i="1" dirty="0"/>
          </a:p>
        </p:txBody>
      </p:sp>
      <p:sp>
        <p:nvSpPr>
          <p:cNvPr id="11" name="Down Arrow 10"/>
          <p:cNvSpPr/>
          <p:nvPr/>
        </p:nvSpPr>
        <p:spPr>
          <a:xfrm rot="2507581">
            <a:off x="2725488" y="2830861"/>
            <a:ext cx="558865" cy="10908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Down Arrow 12"/>
          <p:cNvSpPr/>
          <p:nvPr/>
        </p:nvSpPr>
        <p:spPr>
          <a:xfrm rot="19050579">
            <a:off x="5947093" y="2772933"/>
            <a:ext cx="517080" cy="10908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 name="Rounded Rectangle 13"/>
          <p:cNvSpPr/>
          <p:nvPr/>
        </p:nvSpPr>
        <p:spPr>
          <a:xfrm>
            <a:off x="564952" y="4022328"/>
            <a:ext cx="2829337" cy="6783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It is a standard,  issued by a central governmental body</a:t>
            </a:r>
            <a:endParaRPr lang="th-TH" sz="1400" b="1" dirty="0"/>
          </a:p>
        </p:txBody>
      </p:sp>
      <p:sp>
        <p:nvSpPr>
          <p:cNvPr id="17" name="Rounded Rectangle 16"/>
          <p:cNvSpPr/>
          <p:nvPr/>
        </p:nvSpPr>
        <p:spPr>
          <a:xfrm>
            <a:off x="5812124" y="3861048"/>
            <a:ext cx="2829337"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t>It is a standard, issued by a local  governmental body, non-governmental (private), regional standardising  body </a:t>
            </a:r>
            <a:endParaRPr lang="th-TH" sz="1400" b="1" dirty="0"/>
          </a:p>
        </p:txBody>
      </p:sp>
      <p:sp>
        <p:nvSpPr>
          <p:cNvPr id="19" name="Down Arrow 18"/>
          <p:cNvSpPr/>
          <p:nvPr/>
        </p:nvSpPr>
        <p:spPr>
          <a:xfrm rot="19215448">
            <a:off x="2788367" y="4733601"/>
            <a:ext cx="497103" cy="10908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0" name="Down Arrow 19"/>
          <p:cNvSpPr/>
          <p:nvPr/>
        </p:nvSpPr>
        <p:spPr>
          <a:xfrm rot="2331679">
            <a:off x="6045474" y="4774946"/>
            <a:ext cx="497103" cy="10908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1" name="Rectangle 20"/>
          <p:cNvSpPr/>
          <p:nvPr/>
        </p:nvSpPr>
        <p:spPr>
          <a:xfrm>
            <a:off x="3549673" y="5517232"/>
            <a:ext cx="2240270" cy="12687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 Code of Good Practice (Annex III) </a:t>
            </a:r>
            <a:endParaRPr lang="th-TH" dirty="0"/>
          </a:p>
        </p:txBody>
      </p:sp>
      <p:sp>
        <p:nvSpPr>
          <p:cNvPr id="22" name="Rounded Rectangle 21"/>
          <p:cNvSpPr/>
          <p:nvPr/>
        </p:nvSpPr>
        <p:spPr>
          <a:xfrm>
            <a:off x="6109206" y="620688"/>
            <a:ext cx="1991186" cy="432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Central govt body…must ensure </a:t>
            </a:r>
            <a:endParaRPr lang="th-TH" sz="1200" b="1" dirty="0"/>
          </a:p>
        </p:txBody>
      </p:sp>
      <p:sp>
        <p:nvSpPr>
          <p:cNvPr id="24" name="Rounded Rectangle 23"/>
          <p:cNvSpPr/>
          <p:nvPr/>
        </p:nvSpPr>
        <p:spPr>
          <a:xfrm>
            <a:off x="6110296" y="2008114"/>
            <a:ext cx="1706592" cy="9168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Local and non-</a:t>
            </a:r>
            <a:r>
              <a:rPr lang="en-US" sz="1200" b="1" dirty="0" err="1"/>
              <a:t>govl</a:t>
            </a:r>
            <a:r>
              <a:rPr lang="en-US" sz="1200" b="1" dirty="0"/>
              <a:t> bodies .. Members must take </a:t>
            </a:r>
            <a:r>
              <a:rPr lang="en-US" sz="1200" b="1" dirty="0" err="1"/>
              <a:t>reas</a:t>
            </a:r>
            <a:r>
              <a:rPr lang="en-US" sz="1200" b="1" dirty="0"/>
              <a:t> steps… (Art. 3.1)</a:t>
            </a:r>
            <a:endParaRPr lang="th-TH" sz="1200" b="1" dirty="0"/>
          </a:p>
        </p:txBody>
      </p:sp>
    </p:spTree>
    <p:extLst>
      <p:ext uri="{BB962C8B-B14F-4D97-AF65-F5344CB8AC3E}">
        <p14:creationId xmlns:p14="http://schemas.microsoft.com/office/powerpoint/2010/main" val="3205754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P spid="13" grpId="0" animBg="1"/>
      <p:bldP spid="14" grpId="0" animBg="1"/>
      <p:bldP spid="17" grpId="0" animBg="1"/>
      <p:bldP spid="19" grpId="0" animBg="1"/>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7" name="Title 6"/>
          <p:cNvSpPr>
            <a:spLocks noGrp="1"/>
          </p:cNvSpPr>
          <p:nvPr>
            <p:ph type="title"/>
          </p:nvPr>
        </p:nvSpPr>
        <p:spPr>
          <a:xfrm>
            <a:off x="342900" y="260648"/>
            <a:ext cx="8229600" cy="545938"/>
          </a:xfrm>
        </p:spPr>
        <p:txBody>
          <a:bodyPr>
            <a:normAutofit fontScale="90000"/>
          </a:bodyPr>
          <a:lstStyle/>
          <a:p>
            <a:pPr algn="ctr"/>
            <a:r>
              <a:rPr lang="en-US" sz="3600" b="1" u="sng" dirty="0">
                <a:solidFill>
                  <a:srgbClr val="0070C0"/>
                </a:solidFill>
              </a:rPr>
              <a:t>Balancing Trade and…</a:t>
            </a:r>
            <a:endParaRPr lang="th-TH" sz="3600" b="1" u="sng" dirty="0">
              <a:solidFill>
                <a:srgbClr val="0070C0"/>
              </a:solidFill>
            </a:endParaRPr>
          </a:p>
        </p:txBody>
      </p:sp>
      <p:pic>
        <p:nvPicPr>
          <p:cNvPr id="2" name="Content Placeholder 1"/>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20839569">
            <a:off x="1464294" y="3791266"/>
            <a:ext cx="2232248" cy="2205520"/>
          </a:xfrm>
          <a:ln>
            <a:solidFill>
              <a:schemeClr val="tx1"/>
            </a:solidFill>
          </a:ln>
        </p:spPr>
      </p:pic>
      <p:sp>
        <p:nvSpPr>
          <p:cNvPr id="8" name="Isosceles Triangle 7"/>
          <p:cNvSpPr/>
          <p:nvPr/>
        </p:nvSpPr>
        <p:spPr>
          <a:xfrm>
            <a:off x="4404505" y="5949280"/>
            <a:ext cx="936104" cy="720080"/>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h-TH"/>
          </a:p>
        </p:txBody>
      </p:sp>
      <p:sp>
        <p:nvSpPr>
          <p:cNvPr id="9" name="Rectangle 8"/>
          <p:cNvSpPr/>
          <p:nvPr/>
        </p:nvSpPr>
        <p:spPr>
          <a:xfrm rot="20879345">
            <a:off x="1390714" y="5517932"/>
            <a:ext cx="6912768" cy="399057"/>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b="1" dirty="0"/>
              <a:t>WTO</a:t>
            </a:r>
            <a:r>
              <a:rPr lang="en-US" sz="2400" dirty="0"/>
              <a:t> </a:t>
            </a:r>
            <a:endParaRPr lang="th-TH" sz="2400" dirty="0"/>
          </a:p>
        </p:txBody>
      </p:sp>
      <p:pic>
        <p:nvPicPr>
          <p:cNvPr id="3074" name="Picture 2" descr="http://www.imo.org/KnowledgeCentre/ShipsAndShippingFactsAndFigures/TheRoleandImportanceofInternationalShipping/PublishingImages/shipping-trade%20routes%20UNEP-Arendal.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789401">
            <a:off x="5774460" y="3141119"/>
            <a:ext cx="2275147" cy="1905549"/>
          </a:xfrm>
          <a:prstGeom prst="rect">
            <a:avLst/>
          </a:prstGeom>
          <a:noFill/>
          <a:ln>
            <a:solidFill>
              <a:schemeClr val="tx2"/>
            </a:solidFill>
          </a:ln>
          <a:extLst>
            <a:ext uri="{909E8E84-426E-40DD-AFC4-6F175D3DCCD1}">
              <a14:hiddenFill xmlns:a14="http://schemas.microsoft.com/office/drawing/2010/main">
                <a:solidFill>
                  <a:srgbClr val="FFFFFF"/>
                </a:solidFill>
              </a14:hiddenFill>
            </a:ext>
          </a:extLst>
        </p:spPr>
      </p:pic>
      <p:pic>
        <p:nvPicPr>
          <p:cNvPr id="3076" name="Picture 4" descr="http://www.ikea.com/ms/en_US/img/about_ikea/tree250x250.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788497">
            <a:off x="1010270" y="2266946"/>
            <a:ext cx="2160241" cy="158417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3078" name="Picture 6" descr="http://e-allmoney.com/currency/images/world_currency.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0977226">
            <a:off x="5465521" y="1678415"/>
            <a:ext cx="2294319" cy="15950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1" name="AutoShape 8" descr="http://www.inhabitat.com/wp-content/uploads/renewableturbines.jpg"/>
          <p:cNvSpPr>
            <a:spLocks noChangeAspect="1" noChangeArrowheads="1"/>
          </p:cNvSpPr>
          <p:nvPr/>
        </p:nvSpPr>
        <p:spPr bwMode="auto">
          <a:xfrm>
            <a:off x="190500" y="-2690813"/>
            <a:ext cx="5114925" cy="38385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12" name="AutoShape 10" descr="http://www.inhabitat.com/wp-content/uploads/renewableturbines.jpg"/>
          <p:cNvSpPr>
            <a:spLocks noChangeAspect="1" noChangeArrowheads="1"/>
          </p:cNvSpPr>
          <p:nvPr/>
        </p:nvSpPr>
        <p:spPr bwMode="auto">
          <a:xfrm>
            <a:off x="342900" y="-2538413"/>
            <a:ext cx="5114925" cy="38385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13" name="AutoShape 12" descr="http://www.inhabitat.com/wp-content/uploads/renewableturbines.jpg"/>
          <p:cNvSpPr>
            <a:spLocks noChangeAspect="1" noChangeArrowheads="1"/>
          </p:cNvSpPr>
          <p:nvPr/>
        </p:nvSpPr>
        <p:spPr bwMode="auto">
          <a:xfrm>
            <a:off x="495300" y="-2386013"/>
            <a:ext cx="5114925" cy="38385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pic>
        <p:nvPicPr>
          <p:cNvPr id="3086" name="Picture 14" descr="http://www.inhabitat.com/wp-content/uploads/renewableturbines.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1061393">
            <a:off x="792012" y="919885"/>
            <a:ext cx="2031261" cy="144929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904803" y="3137966"/>
            <a:ext cx="7344816" cy="954107"/>
          </a:xfrm>
          <a:prstGeom prst="rect">
            <a:avLst/>
          </a:prstGeom>
          <a:solidFill>
            <a:srgbClr val="FFFF99"/>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800" b="1" dirty="0"/>
              <a:t>Here’s some food for thought!! </a:t>
            </a:r>
          </a:p>
          <a:p>
            <a:pPr algn="ctr"/>
            <a:r>
              <a:rPr lang="en-US" sz="2800" b="1" dirty="0"/>
              <a:t>Thank you for Attending this Class</a:t>
            </a:r>
            <a:r>
              <a:rPr lang="en-US" sz="2800" dirty="0"/>
              <a:t>!</a:t>
            </a:r>
            <a:endParaRPr lang="th-TH"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5B7538F1-FA40-45C8-9299-699EE950BF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Clarity</Template>
  <TotalTime>3111</TotalTime>
  <Words>6464</Words>
  <Application>Microsoft Office PowerPoint</Application>
  <PresentationFormat>นำเสนอทางหน้าจอ (4:3)</PresentationFormat>
  <Paragraphs>611</Paragraphs>
  <Slides>47</Slides>
  <Notes>3</Notes>
  <HiddenSlides>0</HiddenSlides>
  <MMClips>0</MMClips>
  <ScaleCrop>false</ScaleCrop>
  <HeadingPairs>
    <vt:vector size="6" baseType="variant">
      <vt:variant>
        <vt:lpstr>ฟอนต์ที่ถูกใช้</vt:lpstr>
      </vt:variant>
      <vt:variant>
        <vt:i4>4</vt:i4>
      </vt:variant>
      <vt:variant>
        <vt:lpstr>ธีม</vt:lpstr>
      </vt:variant>
      <vt:variant>
        <vt:i4>1</vt:i4>
      </vt:variant>
      <vt:variant>
        <vt:lpstr>ชื่อเรื่องสไลด์</vt:lpstr>
      </vt:variant>
      <vt:variant>
        <vt:i4>47</vt:i4>
      </vt:variant>
    </vt:vector>
  </HeadingPairs>
  <TitlesOfParts>
    <vt:vector size="52" baseType="lpstr">
      <vt:lpstr>Arial</vt:lpstr>
      <vt:lpstr>Calibri</vt:lpstr>
      <vt:lpstr>Courier New</vt:lpstr>
      <vt:lpstr>Wingdings</vt:lpstr>
      <vt:lpstr>Clarity</vt:lpstr>
      <vt:lpstr> Technical Barriers to Trade, Environmental Concerns and the ppm  </vt:lpstr>
      <vt:lpstr>Topics </vt:lpstr>
      <vt:lpstr>Why does WTO need a separate TBT Agreement? </vt:lpstr>
      <vt:lpstr>Why does WTO need a separate TBT Agreement? </vt:lpstr>
      <vt:lpstr>งานนำเสนอ PowerPoint</vt:lpstr>
      <vt:lpstr> What kinds of trade measures are covered by the Agreement?  = (Annex 1) </vt:lpstr>
      <vt:lpstr> What kinds of trade measures are covered by the Agreement?  = (Annex 1) </vt:lpstr>
      <vt:lpstr>Substantive Obligations </vt:lpstr>
      <vt:lpstr>Requirement for Technical Regulation </vt:lpstr>
      <vt:lpstr>Requirement for Technical Regulation </vt:lpstr>
      <vt:lpstr>Requirements on Technical Regulation (con’t) </vt:lpstr>
      <vt:lpstr>Requirements on Technical Regulation (con’t) </vt:lpstr>
      <vt:lpstr>Case Law : Trade Description Cases </vt:lpstr>
      <vt:lpstr>Case Law : Trade Description Cases </vt:lpstr>
      <vt:lpstr>Case Law : Trade Description Cases  (cont’)</vt:lpstr>
      <vt:lpstr>Case Law: Trade Description  : EC- Sardines (cont’) </vt:lpstr>
      <vt:lpstr>Case Law: Trade Description  : EC- Sardines (cont’) </vt:lpstr>
      <vt:lpstr>Case Law: Trade Description  : EC- Sardines (cont’) </vt:lpstr>
      <vt:lpstr>Case Law: Trade Description  : EC- Sardines (cont’) </vt:lpstr>
      <vt:lpstr>Case Law: Trade Description  : EC- Sardines (cont’) </vt:lpstr>
      <vt:lpstr>Case Law: Trade Description  : EC- Sardines (cont’) </vt:lpstr>
      <vt:lpstr>Case Law: Trade Description  : EC- Sardines (cont’) </vt:lpstr>
      <vt:lpstr>Case Law: Trade Description  : EC- Sardines (cont’) </vt:lpstr>
      <vt:lpstr>Case Law: Different Labelling Treatment for  “Like Products”</vt:lpstr>
      <vt:lpstr>Case Law: Different LabellingTreatment for  “Like Products”</vt:lpstr>
      <vt:lpstr>Case Law: Different Labelling Treatment for  “Like Products”</vt:lpstr>
      <vt:lpstr>Case Law : Environmental Labelling </vt:lpstr>
      <vt:lpstr>  Case Law : Environmental   Labelling (Tuna/Dolphin) </vt:lpstr>
      <vt:lpstr>Case Law : Environmental Labelling (Tuna/Dolphin) </vt:lpstr>
      <vt:lpstr>Case Law : Environmental Labelling (Tuna/Dolphin) </vt:lpstr>
      <vt:lpstr>Case Law : Environmental Labelling (Tuna/Dolphin) </vt:lpstr>
      <vt:lpstr>Case Law : Environmental Labelling (Tuna/Dolphin) </vt:lpstr>
      <vt:lpstr>Case Law : Environmental Labelling (Tuna/Dolphin) </vt:lpstr>
      <vt:lpstr>Case Law : Environmental Labelling (Tuna/Dolphin) </vt:lpstr>
      <vt:lpstr>Case Law : Environmental Labelling (Tuna/Dolphin) con’t</vt:lpstr>
      <vt:lpstr>In Tuna/Dolphin II</vt:lpstr>
      <vt:lpstr>Tuna/Dolphin III </vt:lpstr>
      <vt:lpstr>Tuna/Dolphin III </vt:lpstr>
      <vt:lpstr>Tuna Dolphin III </vt:lpstr>
      <vt:lpstr>Post-Tuna/Dolphin </vt:lpstr>
      <vt:lpstr>งานนำเสนอ PowerPoint</vt:lpstr>
      <vt:lpstr>Summary on Substantive Obligations</vt:lpstr>
      <vt:lpstr> Procedural Obligations </vt:lpstr>
      <vt:lpstr>Clove Cigarettes</vt:lpstr>
      <vt:lpstr>Procedural Obligations </vt:lpstr>
      <vt:lpstr>Summary of Procedural Obligations</vt:lpstr>
      <vt:lpstr>Balancing Trade and…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NAME</dc:title>
  <dc:creator>Jaruprapa</dc:creator>
  <cp:lastModifiedBy>Jaruprapa Rakpong</cp:lastModifiedBy>
  <cp:revision>177</cp:revision>
  <cp:lastPrinted>2012-09-18T05:44:25Z</cp:lastPrinted>
  <dcterms:created xsi:type="dcterms:W3CDTF">2012-09-08T18:50:08Z</dcterms:created>
  <dcterms:modified xsi:type="dcterms:W3CDTF">2022-10-26T11:53:25Z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TC103807069990</vt:lpwstr>
  </property>
</Properties>
</file>