
<file path=[Content_Types].xml><?xml version="1.0" encoding="utf-8"?>
<Types xmlns="http://schemas.openxmlformats.org/package/2006/content-types"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7" r:id="rId3"/>
    <p:sldId id="268" r:id="rId4"/>
    <p:sldId id="269" r:id="rId5"/>
    <p:sldId id="27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46114-E7AC-4669-AB87-79469068157E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1C2F1-70DA-489D-9BCC-44ABFB58214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6351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3F6BA-F70D-469C-A304-42B3B2F7B24F}" type="slidenum">
              <a:rPr lang="en-US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3F6BA-F70D-469C-A304-42B3B2F7B24F}" type="slidenum">
              <a:rPr lang="en-US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3F6BA-F70D-469C-A304-42B3B2F7B24F}" type="slidenum">
              <a:rPr lang="en-US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A3F6BA-F70D-469C-A304-42B3B2F7B24F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9171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3789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979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2284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2134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9400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9103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730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1360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2844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6031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604C8-9F64-428E-B0A1-24CFBB5107C0}" type="datetimeFigureOut">
              <a:rPr lang="th-TH" smtClean="0"/>
              <a:t>20/08/55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3D075-7DC6-4C30-8999-D250AD9940F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701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Excel_97-2003_Worksheet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Excel_97-2003_Worksheet2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Excel_97-2003_Worksheet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Excel_97-2003_Worksheet4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Consumer Surplus</a:t>
            </a:r>
            <a:br>
              <a:rPr lang="en-US" dirty="0" smtClean="0"/>
            </a:br>
            <a:r>
              <a:rPr lang="en-US" dirty="0" smtClean="0"/>
              <a:t>Producer Surplus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6403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D6B12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charset="0"/>
            </a:endParaRPr>
          </a:p>
        </p:txBody>
      </p:sp>
      <p:graphicFrame>
        <p:nvGraphicFramePr>
          <p:cNvPr id="8" name="Object 67"/>
          <p:cNvGraphicFramePr>
            <a:graphicFrameLocks noChangeAspect="1"/>
          </p:cNvGraphicFramePr>
          <p:nvPr/>
        </p:nvGraphicFramePr>
        <p:xfrm>
          <a:off x="4070350" y="906463"/>
          <a:ext cx="4821238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Chart" r:id="rId4" imgW="3390840" imgH="3705046" progId="">
                  <p:embed/>
                </p:oleObj>
              </mc:Choice>
              <mc:Fallback>
                <p:oleObj name="Chart" r:id="rId4" imgW="3390840" imgH="370504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0350" y="906463"/>
                        <a:ext cx="4821238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9" name="Text Box 68" descr="Wide upward diagonal"/>
          <p:cNvSpPr txBox="1">
            <a:spLocks noChangeArrowheads="1"/>
          </p:cNvSpPr>
          <p:nvPr/>
        </p:nvSpPr>
        <p:spPr bwMode="auto">
          <a:xfrm>
            <a:off x="4198938" y="1054100"/>
            <a:ext cx="592137" cy="50323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P</a:t>
            </a:r>
          </a:p>
        </p:txBody>
      </p:sp>
      <p:sp useBgFill="1">
        <p:nvSpPr>
          <p:cNvPr id="10" name="Text Box 70" descr="Wide upward diagonal"/>
          <p:cNvSpPr txBox="1">
            <a:spLocks noChangeArrowheads="1"/>
          </p:cNvSpPr>
          <p:nvPr/>
        </p:nvSpPr>
        <p:spPr bwMode="auto">
          <a:xfrm>
            <a:off x="8277225" y="6051550"/>
            <a:ext cx="592138" cy="411163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Q</a:t>
            </a:r>
          </a:p>
        </p:txBody>
      </p:sp>
      <p:sp>
        <p:nvSpPr>
          <p:cNvPr id="11" name="Text Box 71"/>
          <p:cNvSpPr txBox="1">
            <a:spLocks noChangeArrowheads="1"/>
          </p:cNvSpPr>
          <p:nvPr/>
        </p:nvSpPr>
        <p:spPr bwMode="auto">
          <a:xfrm>
            <a:off x="5251450" y="796925"/>
            <a:ext cx="29098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i="1">
                <a:cs typeface="Arial" charset="0"/>
              </a:rPr>
              <a:t>demand curve</a:t>
            </a:r>
          </a:p>
        </p:txBody>
      </p:sp>
      <p:sp>
        <p:nvSpPr>
          <p:cNvPr id="12" name="Rectangle 92"/>
          <p:cNvSpPr>
            <a:spLocks noChangeArrowheads="1"/>
          </p:cNvSpPr>
          <p:nvPr/>
        </p:nvSpPr>
        <p:spPr bwMode="auto">
          <a:xfrm>
            <a:off x="425450" y="1295400"/>
            <a:ext cx="31369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ct val="3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</a:rPr>
              <a:t>A. </a:t>
            </a:r>
            <a:r>
              <a:rPr lang="en-US" sz="2000" dirty="0">
                <a:solidFill>
                  <a:srgbClr val="339966"/>
                </a:solidFill>
              </a:rPr>
              <a:t>	</a:t>
            </a:r>
            <a:r>
              <a:rPr lang="en-US" sz="2000" dirty="0"/>
              <a:t>Find marginal buyer’s WTP at </a:t>
            </a:r>
            <a:br>
              <a:rPr lang="en-US" sz="2000" dirty="0"/>
            </a:br>
            <a:r>
              <a:rPr lang="en-US" sz="2000" b="1" i="1" dirty="0"/>
              <a:t>Q</a:t>
            </a:r>
            <a:r>
              <a:rPr lang="en-US" sz="2000" dirty="0"/>
              <a:t> = 10. </a:t>
            </a:r>
          </a:p>
          <a:p>
            <a:pPr marL="463550" indent="-463550">
              <a:spcBef>
                <a:spcPct val="2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</a:rPr>
              <a:t>B.</a:t>
            </a:r>
            <a:r>
              <a:rPr lang="en-US" sz="2000" dirty="0">
                <a:solidFill>
                  <a:srgbClr val="339966"/>
                </a:solidFill>
              </a:rPr>
              <a:t>	</a:t>
            </a:r>
            <a:r>
              <a:rPr lang="en-US" sz="2000" dirty="0"/>
              <a:t>Find CS for </a:t>
            </a:r>
            <a:br>
              <a:rPr lang="en-US" sz="2000" dirty="0"/>
            </a:br>
            <a:r>
              <a:rPr lang="en-US" sz="2000" b="1" i="1" dirty="0"/>
              <a:t>P</a:t>
            </a:r>
            <a:r>
              <a:rPr lang="en-US" sz="2000" dirty="0"/>
              <a:t> = $30.</a:t>
            </a:r>
          </a:p>
        </p:txBody>
      </p:sp>
      <p:sp>
        <p:nvSpPr>
          <p:cNvPr id="13" name="Rectangle 93"/>
          <p:cNvSpPr>
            <a:spLocks noChangeArrowheads="1"/>
          </p:cNvSpPr>
          <p:nvPr/>
        </p:nvSpPr>
        <p:spPr bwMode="auto">
          <a:xfrm>
            <a:off x="530225" y="3444875"/>
            <a:ext cx="3775075" cy="138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4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dirty="0">
                <a:cs typeface="Arial" charset="0"/>
              </a:rPr>
              <a:t>Suppose </a:t>
            </a:r>
            <a:r>
              <a:rPr lang="en-US" sz="2000" b="1" i="1" dirty="0">
                <a:cs typeface="Arial" charset="0"/>
              </a:rPr>
              <a:t>P</a:t>
            </a:r>
            <a:r>
              <a:rPr lang="en-US" sz="2000" dirty="0">
                <a:cs typeface="Arial" charset="0"/>
              </a:rPr>
              <a:t> falls to $20.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How much will CS increase due to… </a:t>
            </a:r>
            <a:endParaRPr lang="en-US" sz="2000" b="1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14" name="Rectangle 94"/>
          <p:cNvSpPr>
            <a:spLocks noChangeArrowheads="1"/>
          </p:cNvSpPr>
          <p:nvPr/>
        </p:nvSpPr>
        <p:spPr bwMode="auto">
          <a:xfrm>
            <a:off x="533400" y="4724400"/>
            <a:ext cx="3775075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ct val="2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  <a:cs typeface="Arial" charset="0"/>
              </a:rPr>
              <a:t>C. </a:t>
            </a:r>
            <a:r>
              <a:rPr lang="en-US" sz="2000" dirty="0">
                <a:solidFill>
                  <a:srgbClr val="339966"/>
                </a:solidFill>
                <a:cs typeface="Arial" charset="0"/>
              </a:rPr>
              <a:t>	</a:t>
            </a:r>
            <a:r>
              <a:rPr lang="en-US" sz="2000" dirty="0">
                <a:cs typeface="Arial" charset="0"/>
              </a:rPr>
              <a:t>buyers entering 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the market</a:t>
            </a:r>
          </a:p>
          <a:p>
            <a:pPr marL="463550" indent="-463550">
              <a:spcBef>
                <a:spcPct val="2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  <a:cs typeface="Arial" charset="0"/>
              </a:rPr>
              <a:t>D.</a:t>
            </a:r>
            <a:r>
              <a:rPr lang="en-US" sz="2000" dirty="0">
                <a:solidFill>
                  <a:srgbClr val="339966"/>
                </a:solidFill>
                <a:cs typeface="Arial" charset="0"/>
              </a:rPr>
              <a:t>	</a:t>
            </a:r>
            <a:r>
              <a:rPr lang="en-US" sz="2000" dirty="0">
                <a:cs typeface="Arial" charset="0"/>
              </a:rPr>
              <a:t>existing buyers paying lower price</a:t>
            </a: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4035425" y="1547813"/>
            <a:ext cx="43815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500">
                <a:cs typeface="Arial" charset="0"/>
              </a:rPr>
              <a:t>$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08963" cy="954088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en-US" sz="2400" b="0" spc="40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ACTIVE LEARNING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r>
              <a:rPr lang="en-US" sz="7100" baseline="-10000" dirty="0" smtClean="0">
                <a:solidFill>
                  <a:srgbClr val="C00000"/>
                </a:solidFill>
                <a:latin typeface="Century" pitchFamily="18" charset="0"/>
                <a:cs typeface="Times New Roman" pitchFamily="18" charset="0"/>
              </a:rPr>
              <a:t>1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b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</a:br>
            <a:r>
              <a:rPr lang="en-US" sz="3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Consumer surplus</a:t>
            </a:r>
          </a:p>
        </p:txBody>
      </p:sp>
    </p:spTree>
    <p:extLst>
      <p:ext uri="{BB962C8B-B14F-4D97-AF65-F5344CB8AC3E}">
        <p14:creationId xmlns:p14="http://schemas.microsoft.com/office/powerpoint/2010/main" val="11795742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 bldLvl="5"/>
      <p:bldP spid="13" grpId="0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D6B12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08963" cy="954088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en-US" sz="2400" b="0" spc="40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ACTIVE LEARNING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r>
              <a:rPr lang="en-US" sz="7100" baseline="-10000" dirty="0" smtClean="0">
                <a:solidFill>
                  <a:srgbClr val="C00000"/>
                </a:solidFill>
                <a:latin typeface="Century" pitchFamily="18" charset="0"/>
                <a:cs typeface="Times New Roman" pitchFamily="18" charset="0"/>
              </a:rPr>
              <a:t>1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b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</a:br>
            <a:r>
              <a:rPr lang="en-US" sz="3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Answers</a:t>
            </a:r>
          </a:p>
        </p:txBody>
      </p:sp>
      <p:graphicFrame>
        <p:nvGraphicFramePr>
          <p:cNvPr id="5" name="Object 8"/>
          <p:cNvGraphicFramePr>
            <a:graphicFrameLocks noChangeAspect="1"/>
          </p:cNvGraphicFramePr>
          <p:nvPr/>
        </p:nvGraphicFramePr>
        <p:xfrm>
          <a:off x="4070350" y="906463"/>
          <a:ext cx="4821238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Chart" r:id="rId4" imgW="3390840" imgH="3705046" progId="">
                  <p:embed/>
                </p:oleObj>
              </mc:Choice>
              <mc:Fallback>
                <p:oleObj name="Chart" r:id="rId4" imgW="3390840" imgH="3705046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0350" y="906463"/>
                        <a:ext cx="4821238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6" name="Text Box 9" descr="Wide upward diagonal"/>
          <p:cNvSpPr txBox="1">
            <a:spLocks noChangeArrowheads="1"/>
          </p:cNvSpPr>
          <p:nvPr/>
        </p:nvSpPr>
        <p:spPr bwMode="auto">
          <a:xfrm>
            <a:off x="4198938" y="1054100"/>
            <a:ext cx="592137" cy="50323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P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035425" y="1547813"/>
            <a:ext cx="43815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500">
                <a:cs typeface="Arial" charset="0"/>
              </a:rPr>
              <a:t>$</a:t>
            </a:r>
          </a:p>
        </p:txBody>
      </p:sp>
      <p:sp useBgFill="1">
        <p:nvSpPr>
          <p:cNvPr id="9" name="Text Box 11" descr="Wide upward diagonal"/>
          <p:cNvSpPr txBox="1">
            <a:spLocks noChangeArrowheads="1"/>
          </p:cNvSpPr>
          <p:nvPr/>
        </p:nvSpPr>
        <p:spPr bwMode="auto">
          <a:xfrm>
            <a:off x="8277225" y="6051550"/>
            <a:ext cx="592138" cy="411163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Q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5251450" y="796925"/>
            <a:ext cx="29098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i="1">
                <a:cs typeface="Arial" charset="0"/>
              </a:rPr>
              <a:t>demand curve</a:t>
            </a:r>
          </a:p>
        </p:txBody>
      </p: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4240213" y="3848100"/>
            <a:ext cx="3890962" cy="2679700"/>
            <a:chOff x="2645" y="2193"/>
            <a:chExt cx="2451" cy="1688"/>
          </a:xfrm>
        </p:grpSpPr>
        <p:grpSp>
          <p:nvGrpSpPr>
            <p:cNvPr id="12" name="Group 14"/>
            <p:cNvGrpSpPr>
              <a:grpSpLocks/>
            </p:cNvGrpSpPr>
            <p:nvPr/>
          </p:nvGrpSpPr>
          <p:grpSpPr bwMode="auto">
            <a:xfrm>
              <a:off x="2645" y="2193"/>
              <a:ext cx="2280" cy="248"/>
              <a:chOff x="2645" y="2193"/>
              <a:chExt cx="2280" cy="248"/>
            </a:xfrm>
          </p:grpSpPr>
          <p:sp>
            <p:nvSpPr>
              <p:cNvPr id="16" name="Line 15"/>
              <p:cNvSpPr>
                <a:spLocks noChangeShapeType="1"/>
              </p:cNvSpPr>
              <p:nvPr/>
            </p:nvSpPr>
            <p:spPr bwMode="auto">
              <a:xfrm>
                <a:off x="2971" y="2319"/>
                <a:ext cx="1954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Rectangle 16"/>
              <p:cNvSpPr>
                <a:spLocks noChangeArrowheads="1"/>
              </p:cNvSpPr>
              <p:nvPr/>
            </p:nvSpPr>
            <p:spPr bwMode="auto">
              <a:xfrm>
                <a:off x="2645" y="2193"/>
                <a:ext cx="329" cy="24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cs typeface="Arial" charset="0"/>
                </a:endParaRPr>
              </a:p>
            </p:txBody>
          </p:sp>
        </p:grpSp>
        <p:grpSp>
          <p:nvGrpSpPr>
            <p:cNvPr id="13" name="Group 17"/>
            <p:cNvGrpSpPr>
              <a:grpSpLocks/>
            </p:cNvGrpSpPr>
            <p:nvPr/>
          </p:nvGrpSpPr>
          <p:grpSpPr bwMode="auto">
            <a:xfrm>
              <a:off x="4767" y="2323"/>
              <a:ext cx="329" cy="1558"/>
              <a:chOff x="3798" y="2314"/>
              <a:chExt cx="329" cy="1558"/>
            </a:xfrm>
          </p:grpSpPr>
          <p:sp>
            <p:nvSpPr>
              <p:cNvPr id="14" name="Line 18"/>
              <p:cNvSpPr>
                <a:spLocks noChangeShapeType="1"/>
              </p:cNvSpPr>
              <p:nvPr/>
            </p:nvSpPr>
            <p:spPr bwMode="auto">
              <a:xfrm rot="5400000">
                <a:off x="3306" y="2971"/>
                <a:ext cx="1314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Rectangle 19"/>
              <p:cNvSpPr>
                <a:spLocks noChangeArrowheads="1"/>
              </p:cNvSpPr>
              <p:nvPr/>
            </p:nvSpPr>
            <p:spPr bwMode="auto">
              <a:xfrm>
                <a:off x="3798" y="3624"/>
                <a:ext cx="329" cy="24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cs typeface="Arial" charset="0"/>
                </a:endParaRPr>
              </a:p>
            </p:txBody>
          </p:sp>
        </p:grpSp>
      </p:grpSp>
      <p:sp>
        <p:nvSpPr>
          <p:cNvPr id="18" name="AutoShape 20"/>
          <p:cNvSpPr>
            <a:spLocks noChangeArrowheads="1"/>
          </p:cNvSpPr>
          <p:nvPr/>
        </p:nvSpPr>
        <p:spPr bwMode="auto">
          <a:xfrm>
            <a:off x="4883150" y="2266950"/>
            <a:ext cx="1454150" cy="869950"/>
          </a:xfrm>
          <a:prstGeom prst="rtTriangle">
            <a:avLst/>
          </a:prstGeom>
          <a:solidFill>
            <a:srgbClr val="3366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grpSp>
        <p:nvGrpSpPr>
          <p:cNvPr id="19" name="Group 21"/>
          <p:cNvGrpSpPr>
            <a:grpSpLocks/>
          </p:cNvGrpSpPr>
          <p:nvPr/>
        </p:nvGrpSpPr>
        <p:grpSpPr bwMode="auto">
          <a:xfrm>
            <a:off x="4222750" y="2944813"/>
            <a:ext cx="2425700" cy="3598862"/>
            <a:chOff x="2646" y="1615"/>
            <a:chExt cx="1528" cy="2267"/>
          </a:xfrm>
        </p:grpSpPr>
        <p:sp>
          <p:nvSpPr>
            <p:cNvPr id="20" name="Rectangle 22"/>
            <p:cNvSpPr>
              <a:spLocks noChangeArrowheads="1"/>
            </p:cNvSpPr>
            <p:nvPr/>
          </p:nvSpPr>
          <p:spPr bwMode="auto">
            <a:xfrm>
              <a:off x="3845" y="3634"/>
              <a:ext cx="329" cy="248"/>
            </a:xfrm>
            <a:prstGeom prst="rect">
              <a:avLst/>
            </a:prstGeom>
            <a:noFill/>
            <a:ln w="12700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cs typeface="Arial" charset="0"/>
              </a:endParaRPr>
            </a:p>
          </p:txBody>
        </p:sp>
        <p:grpSp>
          <p:nvGrpSpPr>
            <p:cNvPr id="21" name="Group 23"/>
            <p:cNvGrpSpPr>
              <a:grpSpLocks/>
            </p:cNvGrpSpPr>
            <p:nvPr/>
          </p:nvGrpSpPr>
          <p:grpSpPr bwMode="auto">
            <a:xfrm>
              <a:off x="2646" y="1615"/>
              <a:ext cx="1361" cy="248"/>
              <a:chOff x="2646" y="1615"/>
              <a:chExt cx="1361" cy="248"/>
            </a:xfrm>
          </p:grpSpPr>
          <p:sp>
            <p:nvSpPr>
              <p:cNvPr id="23" name="Line 24"/>
              <p:cNvSpPr>
                <a:spLocks noChangeShapeType="1"/>
              </p:cNvSpPr>
              <p:nvPr/>
            </p:nvSpPr>
            <p:spPr bwMode="auto">
              <a:xfrm flipV="1">
                <a:off x="2972" y="1737"/>
                <a:ext cx="1035" cy="0"/>
              </a:xfrm>
              <a:prstGeom prst="line">
                <a:avLst/>
              </a:prstGeom>
              <a:noFill/>
              <a:ln w="127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Rectangle 25"/>
              <p:cNvSpPr>
                <a:spLocks noChangeArrowheads="1"/>
              </p:cNvSpPr>
              <p:nvPr/>
            </p:nvSpPr>
            <p:spPr bwMode="auto">
              <a:xfrm>
                <a:off x="2646" y="1615"/>
                <a:ext cx="329" cy="248"/>
              </a:xfrm>
              <a:prstGeom prst="rect">
                <a:avLst/>
              </a:prstGeom>
              <a:noFill/>
              <a:ln w="1270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cs typeface="Arial" charset="0"/>
                </a:endParaRPr>
              </a:p>
            </p:txBody>
          </p:sp>
        </p:grpSp>
        <p:sp>
          <p:nvSpPr>
            <p:cNvPr id="22" name="Line 26"/>
            <p:cNvSpPr>
              <a:spLocks noChangeShapeType="1"/>
            </p:cNvSpPr>
            <p:nvPr/>
          </p:nvSpPr>
          <p:spPr bwMode="auto">
            <a:xfrm flipV="1">
              <a:off x="4003" y="1732"/>
              <a:ext cx="0" cy="1905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" name="AutoShape 27"/>
          <p:cNvSpPr>
            <a:spLocks noChangeArrowheads="1"/>
          </p:cNvSpPr>
          <p:nvPr/>
        </p:nvSpPr>
        <p:spPr bwMode="auto">
          <a:xfrm>
            <a:off x="6397625" y="3175000"/>
            <a:ext cx="1401763" cy="863600"/>
          </a:xfrm>
          <a:prstGeom prst="rtTriangle">
            <a:avLst/>
          </a:prstGeom>
          <a:pattFill prst="wdUpDiag">
            <a:fgClr>
              <a:srgbClr val="33CCFF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26" name="Rectangle 28"/>
          <p:cNvSpPr>
            <a:spLocks noChangeArrowheads="1"/>
          </p:cNvSpPr>
          <p:nvPr/>
        </p:nvSpPr>
        <p:spPr bwMode="auto">
          <a:xfrm>
            <a:off x="4889500" y="3152775"/>
            <a:ext cx="1476375" cy="885825"/>
          </a:xfrm>
          <a:prstGeom prst="rect">
            <a:avLst/>
          </a:prstGeom>
          <a:pattFill prst="wdDnDiag">
            <a:fgClr>
              <a:srgbClr val="00CC99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27" name="Rectangle 33"/>
          <p:cNvSpPr>
            <a:spLocks noChangeArrowheads="1"/>
          </p:cNvSpPr>
          <p:nvPr/>
        </p:nvSpPr>
        <p:spPr bwMode="auto">
          <a:xfrm>
            <a:off x="409575" y="1371600"/>
            <a:ext cx="3775075" cy="194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4813" indent="-404813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</a:rPr>
              <a:t>A.	</a:t>
            </a:r>
            <a:r>
              <a:rPr lang="en-US" sz="2000" dirty="0"/>
              <a:t>At </a:t>
            </a:r>
            <a:r>
              <a:rPr lang="en-US" sz="2000" b="1" i="1" dirty="0"/>
              <a:t>Q</a:t>
            </a:r>
            <a:r>
              <a:rPr lang="en-US" sz="2000" dirty="0"/>
              <a:t> = 10, marginal buyer’s WTP is </a:t>
            </a:r>
            <a:r>
              <a:rPr lang="en-US" sz="2000" u="sng" dirty="0"/>
              <a:t>$30</a:t>
            </a:r>
            <a:r>
              <a:rPr lang="en-US" sz="2000" dirty="0"/>
              <a:t>.</a:t>
            </a:r>
          </a:p>
          <a:p>
            <a:pPr marL="404813" indent="-404813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</a:rPr>
              <a:t>B.</a:t>
            </a:r>
            <a:r>
              <a:rPr lang="en-US" sz="2000" dirty="0">
                <a:solidFill>
                  <a:srgbClr val="339966"/>
                </a:solidFill>
              </a:rPr>
              <a:t>	</a:t>
            </a:r>
            <a:r>
              <a:rPr lang="en-US" sz="2000" dirty="0"/>
              <a:t>CS = ½ x 10 x $10 </a:t>
            </a:r>
            <a:br>
              <a:rPr lang="en-US" sz="2000" dirty="0"/>
            </a:br>
            <a:r>
              <a:rPr lang="en-US" sz="2000" dirty="0"/>
              <a:t>= </a:t>
            </a:r>
            <a:r>
              <a:rPr lang="en-US" sz="2000" u="sng" dirty="0"/>
              <a:t>$50</a:t>
            </a:r>
          </a:p>
        </p:txBody>
      </p:sp>
      <p:sp>
        <p:nvSpPr>
          <p:cNvPr id="28" name="Rectangle 34"/>
          <p:cNvSpPr>
            <a:spLocks noChangeArrowheads="1"/>
          </p:cNvSpPr>
          <p:nvPr/>
        </p:nvSpPr>
        <p:spPr bwMode="auto">
          <a:xfrm>
            <a:off x="474663" y="3302000"/>
            <a:ext cx="3435350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4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i="1" dirty="0">
                <a:cs typeface="Arial" charset="0"/>
              </a:rPr>
              <a:t>P</a:t>
            </a:r>
            <a:r>
              <a:rPr lang="en-US" sz="2000" dirty="0">
                <a:cs typeface="Arial" charset="0"/>
              </a:rPr>
              <a:t>  falls to $20.</a:t>
            </a:r>
            <a:endParaRPr lang="en-US" sz="2000" b="1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29" name="Rectangle 35"/>
          <p:cNvSpPr>
            <a:spLocks noChangeArrowheads="1"/>
          </p:cNvSpPr>
          <p:nvPr/>
        </p:nvSpPr>
        <p:spPr bwMode="auto">
          <a:xfrm>
            <a:off x="444500" y="3868738"/>
            <a:ext cx="3775075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4813" indent="-404813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  <a:cs typeface="Arial" charset="0"/>
              </a:rPr>
              <a:t>C. </a:t>
            </a:r>
            <a:r>
              <a:rPr lang="en-US" sz="2000" dirty="0">
                <a:cs typeface="Arial" charset="0"/>
              </a:rPr>
              <a:t>CS for the 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additional buyers 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= ½ x 10 x $10 = </a:t>
            </a:r>
            <a:r>
              <a:rPr lang="en-US" sz="2000" u="sng" dirty="0">
                <a:cs typeface="Arial" charset="0"/>
              </a:rPr>
              <a:t>$50</a:t>
            </a:r>
          </a:p>
          <a:p>
            <a:pPr marL="404813" indent="-404813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000" b="1" dirty="0">
                <a:solidFill>
                  <a:srgbClr val="339966"/>
                </a:solidFill>
                <a:cs typeface="Arial" charset="0"/>
              </a:rPr>
              <a:t>D. </a:t>
            </a:r>
            <a:r>
              <a:rPr lang="en-US" sz="2000" dirty="0">
                <a:cs typeface="Arial" charset="0"/>
              </a:rPr>
              <a:t>Increase in CS 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on initial 10 units</a:t>
            </a:r>
            <a:br>
              <a:rPr lang="en-US" sz="2000" dirty="0">
                <a:cs typeface="Arial" charset="0"/>
              </a:rPr>
            </a:br>
            <a:r>
              <a:rPr lang="en-US" sz="2000" dirty="0">
                <a:cs typeface="Arial" charset="0"/>
              </a:rPr>
              <a:t>= 10 x $10 = </a:t>
            </a:r>
            <a:r>
              <a:rPr lang="en-US" sz="2000" u="sng" dirty="0">
                <a:cs typeface="Arial" charset="0"/>
              </a:rPr>
              <a:t>$100</a:t>
            </a:r>
          </a:p>
        </p:txBody>
      </p:sp>
    </p:spTree>
    <p:extLst>
      <p:ext uri="{BB962C8B-B14F-4D97-AF65-F5344CB8AC3E}">
        <p14:creationId xmlns:p14="http://schemas.microsoft.com/office/powerpoint/2010/main" val="33553130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5" grpId="0" animBg="1"/>
      <p:bldP spid="26" grpId="0" animBg="1"/>
      <p:bldP spid="27" grpId="0" build="p" bldLvl="5"/>
      <p:bldP spid="28" grpId="0"/>
      <p:bldP spid="2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D6B12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08963" cy="954088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en-US" sz="2400" b="0" spc="40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ACTIVE LEARNING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r>
              <a:rPr lang="en-US" sz="7100" baseline="-10000" dirty="0" smtClean="0">
                <a:solidFill>
                  <a:srgbClr val="C00000"/>
                </a:solidFill>
                <a:latin typeface="Century" pitchFamily="18" charset="0"/>
                <a:cs typeface="Times New Roman" pitchFamily="18" charset="0"/>
              </a:rPr>
              <a:t>2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b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</a:br>
            <a:r>
              <a:rPr lang="en-US" sz="3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Producer surplus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" y="6500422"/>
            <a:ext cx="5649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© 2012 </a:t>
            </a:r>
            <a:r>
              <a:rPr lang="en-US" sz="800" i="1" dirty="0" err="1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Cengage</a:t>
            </a:r>
            <a:r>
              <a:rPr lang="en-US" sz="800" i="1" dirty="0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  <a:endParaRPr lang="en-US" sz="800" i="1" dirty="0">
              <a:solidFill>
                <a:srgbClr val="777777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/>
        </p:nvGraphicFramePr>
        <p:xfrm>
          <a:off x="4092575" y="917575"/>
          <a:ext cx="4821238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Chart" r:id="rId4" imgW="3447931" imgH="3952994" progId="">
                  <p:embed/>
                </p:oleObj>
              </mc:Choice>
              <mc:Fallback>
                <p:oleObj name="Chart" r:id="rId4" imgW="3447931" imgH="3952994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917575"/>
                        <a:ext cx="4821238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9" name="Text Box 9" descr="Wide upward diagonal"/>
          <p:cNvSpPr txBox="1">
            <a:spLocks noChangeArrowheads="1"/>
          </p:cNvSpPr>
          <p:nvPr/>
        </p:nvSpPr>
        <p:spPr bwMode="auto">
          <a:xfrm>
            <a:off x="4221163" y="1065213"/>
            <a:ext cx="592137" cy="503237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P</a:t>
            </a:r>
          </a:p>
        </p:txBody>
      </p:sp>
      <p:sp useBgFill="1">
        <p:nvSpPr>
          <p:cNvPr id="10" name="Text Box 10" descr="Wide upward diagonal"/>
          <p:cNvSpPr txBox="1">
            <a:spLocks noChangeArrowheads="1"/>
          </p:cNvSpPr>
          <p:nvPr/>
        </p:nvSpPr>
        <p:spPr bwMode="auto">
          <a:xfrm>
            <a:off x="8299450" y="6029325"/>
            <a:ext cx="592138" cy="50323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 dirty="0">
                <a:cs typeface="Arial" charset="0"/>
              </a:rPr>
              <a:t>Q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5273675" y="808038"/>
            <a:ext cx="29098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i="1">
                <a:cs typeface="Arial" charset="0"/>
              </a:rPr>
              <a:t>supply curve</a:t>
            </a:r>
          </a:p>
        </p:txBody>
      </p:sp>
      <p:sp>
        <p:nvSpPr>
          <p:cNvPr id="12" name="Rectangle 26"/>
          <p:cNvSpPr>
            <a:spLocks noChangeArrowheads="1"/>
          </p:cNvSpPr>
          <p:nvPr/>
        </p:nvSpPr>
        <p:spPr bwMode="auto">
          <a:xfrm>
            <a:off x="495300" y="1336675"/>
            <a:ext cx="37719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ct val="3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</a:rPr>
              <a:t>A. </a:t>
            </a:r>
            <a:r>
              <a:rPr lang="en-US" sz="2400" dirty="0">
                <a:solidFill>
                  <a:srgbClr val="669900"/>
                </a:solidFill>
              </a:rPr>
              <a:t>	</a:t>
            </a:r>
            <a:r>
              <a:rPr lang="en-US" sz="2400" dirty="0"/>
              <a:t>Find marginal </a:t>
            </a:r>
            <a:br>
              <a:rPr lang="en-US" sz="2400" dirty="0"/>
            </a:br>
            <a:r>
              <a:rPr lang="en-US" sz="2400" dirty="0"/>
              <a:t>seller’s cost </a:t>
            </a:r>
            <a:br>
              <a:rPr lang="en-US" sz="2400" dirty="0"/>
            </a:br>
            <a:r>
              <a:rPr lang="en-US" sz="2400" dirty="0"/>
              <a:t>at </a:t>
            </a:r>
            <a:r>
              <a:rPr lang="en-US" sz="2400" b="1" i="1" dirty="0"/>
              <a:t>Q</a:t>
            </a:r>
            <a:r>
              <a:rPr lang="en-US" sz="2400" dirty="0"/>
              <a:t> = 10. </a:t>
            </a:r>
          </a:p>
          <a:p>
            <a:pPr marL="463550" indent="-463550">
              <a:spcBef>
                <a:spcPct val="3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</a:rPr>
              <a:t>B.</a:t>
            </a:r>
            <a:r>
              <a:rPr lang="en-US" sz="2400" dirty="0">
                <a:solidFill>
                  <a:srgbClr val="669900"/>
                </a:solidFill>
              </a:rPr>
              <a:t>	</a:t>
            </a:r>
            <a:r>
              <a:rPr lang="en-US" sz="2400" dirty="0"/>
              <a:t>Find total PS for </a:t>
            </a:r>
            <a:br>
              <a:rPr lang="en-US" sz="2400" dirty="0"/>
            </a:br>
            <a:r>
              <a:rPr lang="en-US" sz="2400" b="1" i="1" dirty="0"/>
              <a:t>P</a:t>
            </a:r>
            <a:r>
              <a:rPr lang="en-US" sz="2400" dirty="0"/>
              <a:t> = $20.</a:t>
            </a:r>
          </a:p>
        </p:txBody>
      </p:sp>
      <p:sp>
        <p:nvSpPr>
          <p:cNvPr id="13" name="Rectangle 27"/>
          <p:cNvSpPr>
            <a:spLocks noChangeArrowheads="1"/>
          </p:cNvSpPr>
          <p:nvPr/>
        </p:nvSpPr>
        <p:spPr bwMode="auto">
          <a:xfrm>
            <a:off x="474663" y="3586642"/>
            <a:ext cx="3775075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4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dirty="0">
                <a:cs typeface="Arial" charset="0"/>
              </a:rPr>
              <a:t>Suppose </a:t>
            </a:r>
            <a:r>
              <a:rPr lang="en-US" sz="2400" b="1" i="1" dirty="0">
                <a:cs typeface="Arial" charset="0"/>
              </a:rPr>
              <a:t>P</a:t>
            </a:r>
            <a:r>
              <a:rPr lang="en-US" sz="2400" dirty="0">
                <a:cs typeface="Arial" charset="0"/>
              </a:rPr>
              <a:t> rises to $30.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Find the increase 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in PS due </a:t>
            </a:r>
            <a:r>
              <a:rPr lang="en-US" sz="2400" dirty="0" smtClean="0">
                <a:cs typeface="Arial" charset="0"/>
              </a:rPr>
              <a:t>to: </a:t>
            </a:r>
            <a:endParaRPr lang="en-US" sz="2400" b="1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466725" y="4832830"/>
            <a:ext cx="3775075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3550" indent="-463550">
              <a:spcBef>
                <a:spcPts val="6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  <a:cs typeface="Arial" charset="0"/>
              </a:rPr>
              <a:t>C. </a:t>
            </a:r>
            <a:r>
              <a:rPr lang="en-US" sz="2400" dirty="0">
                <a:solidFill>
                  <a:srgbClr val="669900"/>
                </a:solidFill>
                <a:cs typeface="Arial" charset="0"/>
              </a:rPr>
              <a:t>	</a:t>
            </a:r>
            <a:r>
              <a:rPr lang="en-US" sz="2400" dirty="0">
                <a:cs typeface="Arial" charset="0"/>
              </a:rPr>
              <a:t>selling 5 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additional units</a:t>
            </a:r>
          </a:p>
          <a:p>
            <a:pPr marL="463550" indent="-463550">
              <a:spcBef>
                <a:spcPts val="6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669900"/>
                </a:solidFill>
                <a:cs typeface="Arial" charset="0"/>
              </a:rPr>
              <a:t>D. </a:t>
            </a:r>
            <a:r>
              <a:rPr lang="en-US" sz="2400" dirty="0">
                <a:solidFill>
                  <a:srgbClr val="669900"/>
                </a:solidFill>
                <a:cs typeface="Arial" charset="0"/>
              </a:rPr>
              <a:t>	</a:t>
            </a:r>
            <a:r>
              <a:rPr lang="en-US" sz="2400" dirty="0">
                <a:cs typeface="Arial" charset="0"/>
              </a:rPr>
              <a:t>getting a higher price on the initial 10 units</a:t>
            </a:r>
          </a:p>
        </p:txBody>
      </p:sp>
    </p:spTree>
    <p:extLst>
      <p:ext uri="{BB962C8B-B14F-4D97-AF65-F5344CB8AC3E}">
        <p14:creationId xmlns:p14="http://schemas.microsoft.com/office/powerpoint/2010/main" val="280684496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/>
          <p:cNvSpPr>
            <a:spLocks noChangeArrowheads="1"/>
          </p:cNvSpPr>
          <p:nvPr/>
        </p:nvSpPr>
        <p:spPr bwMode="auto">
          <a:xfrm>
            <a:off x="0" y="0"/>
            <a:ext cx="304800" cy="6858000"/>
          </a:xfrm>
          <a:prstGeom prst="rect">
            <a:avLst/>
          </a:prstGeom>
          <a:solidFill>
            <a:srgbClr val="D6B12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08963" cy="954088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en-US" sz="2400" b="0" spc="40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ACTIVE LEARNING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r>
              <a:rPr lang="en-US" sz="7100" baseline="-10000" dirty="0" smtClean="0">
                <a:solidFill>
                  <a:srgbClr val="C00000"/>
                </a:solidFill>
                <a:latin typeface="Century" pitchFamily="18" charset="0"/>
                <a:cs typeface="Times New Roman" pitchFamily="18" charset="0"/>
              </a:rPr>
              <a:t>2</a:t>
            </a:r>
            <a: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   </a:t>
            </a:r>
            <a:br>
              <a:rPr lang="en-US" sz="2400" b="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</a:br>
            <a:r>
              <a:rPr lang="en-US" sz="3600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Answers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" y="6500422"/>
            <a:ext cx="5649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i="1" dirty="0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© 2012 </a:t>
            </a:r>
            <a:r>
              <a:rPr lang="en-US" sz="800" i="1" dirty="0" err="1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Cengage</a:t>
            </a:r>
            <a:r>
              <a:rPr lang="en-US" sz="800" i="1" dirty="0" smtClean="0">
                <a:solidFill>
                  <a:srgbClr val="777777"/>
                </a:solidFill>
                <a:latin typeface="Times New Roman" pitchFamily="18" charset="0"/>
                <a:cs typeface="Times New Roman" pitchFamily="18" charset="0"/>
              </a:rPr>
              <a:t>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  <a:endParaRPr lang="en-US" sz="800" i="1" dirty="0">
              <a:solidFill>
                <a:srgbClr val="777777"/>
              </a:solidFill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graphicFrame>
        <p:nvGraphicFramePr>
          <p:cNvPr id="5" name="Object 8"/>
          <p:cNvGraphicFramePr>
            <a:graphicFrameLocks noChangeAspect="1"/>
          </p:cNvGraphicFramePr>
          <p:nvPr/>
        </p:nvGraphicFramePr>
        <p:xfrm>
          <a:off x="4092575" y="917575"/>
          <a:ext cx="4821238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Chart" r:id="rId4" imgW="3447931" imgH="3952994" progId="">
                  <p:embed/>
                </p:oleObj>
              </mc:Choice>
              <mc:Fallback>
                <p:oleObj name="Chart" r:id="rId4" imgW="3447931" imgH="3952994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917575"/>
                        <a:ext cx="4821238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6" name="Text Box 9" descr="Wide upward diagonal"/>
          <p:cNvSpPr txBox="1">
            <a:spLocks noChangeArrowheads="1"/>
          </p:cNvSpPr>
          <p:nvPr/>
        </p:nvSpPr>
        <p:spPr bwMode="auto">
          <a:xfrm>
            <a:off x="4221163" y="1065213"/>
            <a:ext cx="592137" cy="503237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>
                <a:cs typeface="Arial" charset="0"/>
              </a:rPr>
              <a:t>P</a:t>
            </a:r>
          </a:p>
        </p:txBody>
      </p:sp>
      <p:sp useBgFill="1">
        <p:nvSpPr>
          <p:cNvPr id="8" name="Text Box 10" descr="Wide upward diagonal"/>
          <p:cNvSpPr txBox="1">
            <a:spLocks noChangeArrowheads="1"/>
          </p:cNvSpPr>
          <p:nvPr/>
        </p:nvSpPr>
        <p:spPr bwMode="auto">
          <a:xfrm>
            <a:off x="8299450" y="6029325"/>
            <a:ext cx="592138" cy="503238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700" b="1" i="1">
                <a:cs typeface="Arial" charset="0"/>
              </a:rPr>
              <a:t>Q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5273675" y="808038"/>
            <a:ext cx="29098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i="1">
                <a:cs typeface="Arial" charset="0"/>
              </a:rPr>
              <a:t>supply curve</a:t>
            </a:r>
          </a:p>
        </p:txBody>
      </p:sp>
      <p:grpSp>
        <p:nvGrpSpPr>
          <p:cNvPr id="10" name="Group 12"/>
          <p:cNvGrpSpPr>
            <a:grpSpLocks/>
          </p:cNvGrpSpPr>
          <p:nvPr/>
        </p:nvGrpSpPr>
        <p:grpSpPr bwMode="auto">
          <a:xfrm>
            <a:off x="4264025" y="2952750"/>
            <a:ext cx="3146425" cy="3602038"/>
            <a:chOff x="2648" y="1612"/>
            <a:chExt cx="1982" cy="2269"/>
          </a:xfrm>
        </p:grpSpPr>
        <p:grpSp>
          <p:nvGrpSpPr>
            <p:cNvPr id="11" name="Group 13"/>
            <p:cNvGrpSpPr>
              <a:grpSpLocks/>
            </p:cNvGrpSpPr>
            <p:nvPr/>
          </p:nvGrpSpPr>
          <p:grpSpPr bwMode="auto">
            <a:xfrm>
              <a:off x="2648" y="1612"/>
              <a:ext cx="1812" cy="248"/>
              <a:chOff x="2648" y="1612"/>
              <a:chExt cx="1812" cy="248"/>
            </a:xfrm>
          </p:grpSpPr>
          <p:sp>
            <p:nvSpPr>
              <p:cNvPr id="15" name="Line 14"/>
              <p:cNvSpPr>
                <a:spLocks noChangeShapeType="1"/>
              </p:cNvSpPr>
              <p:nvPr/>
            </p:nvSpPr>
            <p:spPr bwMode="auto">
              <a:xfrm>
                <a:off x="2974" y="1738"/>
                <a:ext cx="1486" cy="0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Rectangle 15"/>
              <p:cNvSpPr>
                <a:spLocks noChangeArrowheads="1"/>
              </p:cNvSpPr>
              <p:nvPr/>
            </p:nvSpPr>
            <p:spPr bwMode="auto">
              <a:xfrm>
                <a:off x="2648" y="1612"/>
                <a:ext cx="329" cy="24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cs typeface="Arial" charset="0"/>
                </a:endParaRPr>
              </a:p>
            </p:txBody>
          </p:sp>
        </p:grpSp>
        <p:grpSp>
          <p:nvGrpSpPr>
            <p:cNvPr id="12" name="Group 16"/>
            <p:cNvGrpSpPr>
              <a:grpSpLocks/>
            </p:cNvGrpSpPr>
            <p:nvPr/>
          </p:nvGrpSpPr>
          <p:grpSpPr bwMode="auto">
            <a:xfrm>
              <a:off x="4301" y="1735"/>
              <a:ext cx="329" cy="2146"/>
              <a:chOff x="4301" y="1735"/>
              <a:chExt cx="329" cy="2146"/>
            </a:xfrm>
          </p:grpSpPr>
          <p:sp>
            <p:nvSpPr>
              <p:cNvPr id="13" name="Line 17"/>
              <p:cNvSpPr>
                <a:spLocks noChangeShapeType="1"/>
              </p:cNvSpPr>
              <p:nvPr/>
            </p:nvSpPr>
            <p:spPr bwMode="auto">
              <a:xfrm rot="16200000" flipH="1">
                <a:off x="3514" y="2684"/>
                <a:ext cx="1902" cy="3"/>
              </a:xfrm>
              <a:prstGeom prst="line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Rectangle 18"/>
              <p:cNvSpPr>
                <a:spLocks noChangeArrowheads="1"/>
              </p:cNvSpPr>
              <p:nvPr/>
            </p:nvSpPr>
            <p:spPr bwMode="auto">
              <a:xfrm>
                <a:off x="4301" y="3633"/>
                <a:ext cx="329" cy="24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cs typeface="Arial" charset="0"/>
                </a:endParaRPr>
              </a:p>
            </p:txBody>
          </p:sp>
        </p:grpSp>
      </p:grpSp>
      <p:grpSp>
        <p:nvGrpSpPr>
          <p:cNvPr id="17" name="Group 19"/>
          <p:cNvGrpSpPr>
            <a:grpSpLocks/>
          </p:cNvGrpSpPr>
          <p:nvPr/>
        </p:nvGrpSpPr>
        <p:grpSpPr bwMode="auto">
          <a:xfrm>
            <a:off x="4260850" y="3879850"/>
            <a:ext cx="2425700" cy="2676525"/>
            <a:chOff x="2646" y="2196"/>
            <a:chExt cx="1528" cy="1686"/>
          </a:xfrm>
        </p:grpSpPr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3845" y="3634"/>
              <a:ext cx="329" cy="248"/>
            </a:xfrm>
            <a:prstGeom prst="rect">
              <a:avLst/>
            </a:prstGeom>
            <a:noFill/>
            <a:ln w="12700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cs typeface="Arial" charset="0"/>
              </a:endParaRPr>
            </a:p>
          </p:txBody>
        </p:sp>
        <p:grpSp>
          <p:nvGrpSpPr>
            <p:cNvPr id="19" name="Group 21"/>
            <p:cNvGrpSpPr>
              <a:grpSpLocks/>
            </p:cNvGrpSpPr>
            <p:nvPr/>
          </p:nvGrpSpPr>
          <p:grpSpPr bwMode="auto">
            <a:xfrm>
              <a:off x="2646" y="2196"/>
              <a:ext cx="1361" cy="248"/>
              <a:chOff x="2646" y="1615"/>
              <a:chExt cx="1361" cy="248"/>
            </a:xfrm>
          </p:grpSpPr>
          <p:sp>
            <p:nvSpPr>
              <p:cNvPr id="21" name="Line 22"/>
              <p:cNvSpPr>
                <a:spLocks noChangeShapeType="1"/>
              </p:cNvSpPr>
              <p:nvPr/>
            </p:nvSpPr>
            <p:spPr bwMode="auto">
              <a:xfrm flipV="1">
                <a:off x="2972" y="1737"/>
                <a:ext cx="1035" cy="0"/>
              </a:xfrm>
              <a:prstGeom prst="line">
                <a:avLst/>
              </a:prstGeom>
              <a:noFill/>
              <a:ln w="127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Rectangle 23"/>
              <p:cNvSpPr>
                <a:spLocks noChangeArrowheads="1"/>
              </p:cNvSpPr>
              <p:nvPr/>
            </p:nvSpPr>
            <p:spPr bwMode="auto">
              <a:xfrm>
                <a:off x="2646" y="1615"/>
                <a:ext cx="329" cy="248"/>
              </a:xfrm>
              <a:prstGeom prst="rect">
                <a:avLst/>
              </a:prstGeom>
              <a:noFill/>
              <a:ln w="12700">
                <a:solidFill>
                  <a:srgbClr val="0000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cs typeface="Arial" charset="0"/>
                </a:endParaRPr>
              </a:p>
            </p:txBody>
          </p:sp>
        </p:grpSp>
        <p:sp>
          <p:nvSpPr>
            <p:cNvPr id="20" name="Line 24"/>
            <p:cNvSpPr>
              <a:spLocks noChangeShapeType="1"/>
            </p:cNvSpPr>
            <p:nvPr/>
          </p:nvSpPr>
          <p:spPr bwMode="auto">
            <a:xfrm flipV="1">
              <a:off x="4003" y="2317"/>
              <a:ext cx="0" cy="132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4951413" y="3163888"/>
            <a:ext cx="1447800" cy="896937"/>
          </a:xfrm>
          <a:prstGeom prst="rect">
            <a:avLst/>
          </a:prstGeom>
          <a:pattFill prst="wdDnDiag">
            <a:fgClr>
              <a:srgbClr val="00CC99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24" name="AutoShape 26"/>
          <p:cNvSpPr>
            <a:spLocks noChangeArrowheads="1"/>
          </p:cNvSpPr>
          <p:nvPr/>
        </p:nvSpPr>
        <p:spPr bwMode="auto">
          <a:xfrm flipV="1">
            <a:off x="6421438" y="3167063"/>
            <a:ext cx="677862" cy="865187"/>
          </a:xfrm>
          <a:prstGeom prst="rtTriangle">
            <a:avLst/>
          </a:prstGeom>
          <a:pattFill prst="dkHorz">
            <a:fgClr>
              <a:srgbClr val="33CCFF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25" name="AutoShape 27"/>
          <p:cNvSpPr>
            <a:spLocks noChangeArrowheads="1"/>
          </p:cNvSpPr>
          <p:nvPr/>
        </p:nvSpPr>
        <p:spPr bwMode="auto">
          <a:xfrm flipV="1">
            <a:off x="4967288" y="4084638"/>
            <a:ext cx="1428750" cy="1762125"/>
          </a:xfrm>
          <a:prstGeom prst="rtTriangle">
            <a:avLst/>
          </a:prstGeom>
          <a:solidFill>
            <a:srgbClr val="FF6600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endParaRPr lang="en-US">
              <a:cs typeface="Arial" charset="0"/>
            </a:endParaRPr>
          </a:p>
        </p:txBody>
      </p:sp>
      <p:sp>
        <p:nvSpPr>
          <p:cNvPr id="26" name="Rectangle 32"/>
          <p:cNvSpPr>
            <a:spLocks noChangeArrowheads="1"/>
          </p:cNvSpPr>
          <p:nvPr/>
        </p:nvSpPr>
        <p:spPr bwMode="auto">
          <a:xfrm>
            <a:off x="484188" y="1412875"/>
            <a:ext cx="3771900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04813" indent="-404813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339966"/>
                </a:solidFill>
              </a:rPr>
              <a:t>A. </a:t>
            </a:r>
            <a:r>
              <a:rPr lang="en-US" sz="2400" dirty="0"/>
              <a:t>At </a:t>
            </a:r>
            <a:r>
              <a:rPr lang="en-US" sz="2400" b="1" i="1" dirty="0"/>
              <a:t>Q</a:t>
            </a:r>
            <a:r>
              <a:rPr lang="en-US" sz="2400" dirty="0"/>
              <a:t> = 10, </a:t>
            </a:r>
            <a:br>
              <a:rPr lang="en-US" sz="2400" dirty="0"/>
            </a:br>
            <a:r>
              <a:rPr lang="en-US" sz="2400" dirty="0"/>
              <a:t>marginal cost = </a:t>
            </a:r>
            <a:r>
              <a:rPr lang="en-US" sz="2400" u="sng" dirty="0"/>
              <a:t>$20</a:t>
            </a:r>
            <a:r>
              <a:rPr lang="en-US" sz="2400" dirty="0"/>
              <a:t> </a:t>
            </a:r>
          </a:p>
          <a:p>
            <a:pPr marL="404813" indent="-404813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339966"/>
                </a:solidFill>
              </a:rPr>
              <a:t>B.</a:t>
            </a:r>
            <a:r>
              <a:rPr lang="en-US" sz="2400" dirty="0">
                <a:solidFill>
                  <a:srgbClr val="339966"/>
                </a:solidFill>
              </a:rPr>
              <a:t>	</a:t>
            </a:r>
            <a:r>
              <a:rPr lang="en-US" sz="2400" dirty="0"/>
              <a:t>PS = ½ x 10 x $20 </a:t>
            </a:r>
            <a:br>
              <a:rPr lang="en-US" sz="2400" dirty="0"/>
            </a:br>
            <a:r>
              <a:rPr lang="en-US" sz="2400" dirty="0"/>
              <a:t>  = </a:t>
            </a:r>
            <a:r>
              <a:rPr lang="en-US" sz="2400" u="sng" dirty="0"/>
              <a:t>$100</a:t>
            </a:r>
          </a:p>
        </p:txBody>
      </p:sp>
      <p:sp>
        <p:nvSpPr>
          <p:cNvPr id="27" name="Rectangle 33"/>
          <p:cNvSpPr>
            <a:spLocks noChangeArrowheads="1"/>
          </p:cNvSpPr>
          <p:nvPr/>
        </p:nvSpPr>
        <p:spPr bwMode="auto">
          <a:xfrm>
            <a:off x="517525" y="3300413"/>
            <a:ext cx="2892425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45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i="1" dirty="0">
                <a:cs typeface="Arial" charset="0"/>
              </a:rPr>
              <a:t>P</a:t>
            </a:r>
            <a:r>
              <a:rPr lang="en-US" sz="2400" dirty="0">
                <a:cs typeface="Arial" charset="0"/>
              </a:rPr>
              <a:t>  rises to $30.</a:t>
            </a:r>
            <a:endParaRPr lang="en-US" sz="2400" b="1" dirty="0">
              <a:solidFill>
                <a:srgbClr val="008080"/>
              </a:solidFill>
              <a:cs typeface="Arial" charset="0"/>
            </a:endParaRPr>
          </a:p>
        </p:txBody>
      </p:sp>
      <p:sp>
        <p:nvSpPr>
          <p:cNvPr id="28" name="Rectangle 34"/>
          <p:cNvSpPr>
            <a:spLocks noChangeArrowheads="1"/>
          </p:cNvSpPr>
          <p:nvPr/>
        </p:nvSpPr>
        <p:spPr bwMode="auto">
          <a:xfrm>
            <a:off x="488950" y="3895097"/>
            <a:ext cx="3775075" cy="262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339966"/>
                </a:solidFill>
                <a:cs typeface="Arial" charset="0"/>
              </a:rPr>
              <a:t>C.	</a:t>
            </a:r>
            <a:r>
              <a:rPr lang="en-US" sz="2400" dirty="0">
                <a:cs typeface="Arial" charset="0"/>
              </a:rPr>
              <a:t>PS on 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additional units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= ½ x 5 x $10 = </a:t>
            </a:r>
            <a:r>
              <a:rPr lang="en-US" sz="2400" u="sng" dirty="0">
                <a:cs typeface="Arial" charset="0"/>
              </a:rPr>
              <a:t>$25</a:t>
            </a:r>
          </a:p>
          <a:p>
            <a:pPr marL="457200" indent="-457200">
              <a:spcBef>
                <a:spcPct val="40000"/>
              </a:spcBef>
              <a:buClr>
                <a:srgbClr val="003399"/>
              </a:buClr>
              <a:buSzPct val="120000"/>
              <a:buFont typeface="Wingdings" pitchFamily="2" charset="2"/>
              <a:buNone/>
            </a:pPr>
            <a:r>
              <a:rPr lang="en-US" sz="2400" b="1" dirty="0">
                <a:solidFill>
                  <a:srgbClr val="339966"/>
                </a:solidFill>
                <a:cs typeface="Arial" charset="0"/>
              </a:rPr>
              <a:t>D. </a:t>
            </a:r>
            <a:r>
              <a:rPr lang="en-US" sz="2400" dirty="0">
                <a:solidFill>
                  <a:srgbClr val="339966"/>
                </a:solidFill>
                <a:cs typeface="Arial" charset="0"/>
              </a:rPr>
              <a:t> </a:t>
            </a:r>
            <a:r>
              <a:rPr lang="en-US" sz="2400" dirty="0">
                <a:cs typeface="Arial" charset="0"/>
              </a:rPr>
              <a:t>Increase in PS 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on initial 10 units</a:t>
            </a:r>
            <a:br>
              <a:rPr lang="en-US" sz="2400" dirty="0">
                <a:cs typeface="Arial" charset="0"/>
              </a:rPr>
            </a:br>
            <a:r>
              <a:rPr lang="en-US" sz="2400" dirty="0">
                <a:cs typeface="Arial" charset="0"/>
              </a:rPr>
              <a:t>= 10 x $10 = </a:t>
            </a:r>
            <a:r>
              <a:rPr lang="en-US" sz="2400" u="sng" dirty="0">
                <a:cs typeface="Arial" charset="0"/>
              </a:rPr>
              <a:t>$100</a:t>
            </a:r>
          </a:p>
        </p:txBody>
      </p:sp>
    </p:spTree>
    <p:extLst>
      <p:ext uri="{BB962C8B-B14F-4D97-AF65-F5344CB8AC3E}">
        <p14:creationId xmlns:p14="http://schemas.microsoft.com/office/powerpoint/2010/main" val="12526797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build="p" bldLvl="5"/>
      <p:bldP spid="27" grpId="0"/>
      <p:bldP spid="28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186</Words>
  <Application>Microsoft Office PowerPoint</Application>
  <PresentationFormat>On-screen Show (4:3)</PresentationFormat>
  <Paragraphs>45</Paragraphs>
  <Slides>5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Chart</vt:lpstr>
      <vt:lpstr>Consumer Surplus Producer Surplus</vt:lpstr>
      <vt:lpstr>ACTIVE LEARNING   1    Consumer surplus</vt:lpstr>
      <vt:lpstr>ACTIVE LEARNING   1    Answers</vt:lpstr>
      <vt:lpstr>ACTIVE LEARNING   2    Producer surplus</vt:lpstr>
      <vt:lpstr>ACTIVE LEARNING   2    Answers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Willingness to Pay</dc:title>
  <dc:creator>Sony</dc:creator>
  <cp:lastModifiedBy>Sony</cp:lastModifiedBy>
  <cp:revision>2</cp:revision>
  <dcterms:created xsi:type="dcterms:W3CDTF">2012-08-20T08:09:59Z</dcterms:created>
  <dcterms:modified xsi:type="dcterms:W3CDTF">2012-08-20T08:25:24Z</dcterms:modified>
</cp:coreProperties>
</file>