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9" r:id="rId4"/>
    <p:sldId id="260" r:id="rId5"/>
    <p:sldId id="262" r:id="rId6"/>
    <p:sldId id="263" r:id="rId7"/>
    <p:sldId id="261" r:id="rId8"/>
    <p:sldId id="264" r:id="rId9"/>
    <p:sldId id="265" r:id="rId10"/>
    <p:sldId id="266" r:id="rId11"/>
    <p:sldId id="267" r:id="rId12"/>
    <p:sldId id="268" r:id="rId13"/>
    <p:sldId id="270" r:id="rId14"/>
    <p:sldId id="269" r:id="rId15"/>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46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41D03686-1E73-4CB8-B26B-6744429160B9}" type="datetimeFigureOut">
              <a:rPr lang="th-TH" smtClean="0"/>
              <a:t>10/11/55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EFE247-DFCE-4840-BF87-6421AAD1D6E1}" type="slidenum">
              <a:rPr lang="th-TH" smtClean="0"/>
              <a:t>‹#›</a:t>
            </a:fld>
            <a:endParaRPr lang="th-TH"/>
          </a:p>
        </p:txBody>
      </p:sp>
    </p:spTree>
    <p:extLst>
      <p:ext uri="{BB962C8B-B14F-4D97-AF65-F5344CB8AC3E}">
        <p14:creationId xmlns:p14="http://schemas.microsoft.com/office/powerpoint/2010/main" val="9966836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41D03686-1E73-4CB8-B26B-6744429160B9}" type="datetimeFigureOut">
              <a:rPr lang="th-TH" smtClean="0"/>
              <a:t>10/11/55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EFE247-DFCE-4840-BF87-6421AAD1D6E1}" type="slidenum">
              <a:rPr lang="th-TH" smtClean="0"/>
              <a:t>‹#›</a:t>
            </a:fld>
            <a:endParaRPr lang="th-TH"/>
          </a:p>
        </p:txBody>
      </p:sp>
    </p:spTree>
    <p:extLst>
      <p:ext uri="{BB962C8B-B14F-4D97-AF65-F5344CB8AC3E}">
        <p14:creationId xmlns:p14="http://schemas.microsoft.com/office/powerpoint/2010/main" val="1102146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1D03686-1E73-4CB8-B26B-6744429160B9}" type="datetimeFigureOut">
              <a:rPr lang="th-TH" smtClean="0"/>
              <a:t>10/11/55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EFE247-DFCE-4840-BF87-6421AAD1D6E1}" type="slidenum">
              <a:rPr lang="th-TH" smtClean="0"/>
              <a:t>‹#›</a:t>
            </a:fld>
            <a:endParaRPr lang="th-TH"/>
          </a:p>
        </p:txBody>
      </p:sp>
    </p:spTree>
    <p:extLst>
      <p:ext uri="{BB962C8B-B14F-4D97-AF65-F5344CB8AC3E}">
        <p14:creationId xmlns:p14="http://schemas.microsoft.com/office/powerpoint/2010/main" val="1558986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41D03686-1E73-4CB8-B26B-6744429160B9}" type="datetimeFigureOut">
              <a:rPr lang="th-TH" smtClean="0"/>
              <a:t>10/11/55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ACEFE247-DFCE-4840-BF87-6421AAD1D6E1}" type="slidenum">
              <a:rPr lang="th-TH" smtClean="0"/>
              <a:t>‹#›</a:t>
            </a:fld>
            <a:endParaRPr lang="th-TH"/>
          </a:p>
        </p:txBody>
      </p:sp>
    </p:spTree>
    <p:extLst>
      <p:ext uri="{BB962C8B-B14F-4D97-AF65-F5344CB8AC3E}">
        <p14:creationId xmlns:p14="http://schemas.microsoft.com/office/powerpoint/2010/main" val="19612654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41D03686-1E73-4CB8-B26B-6744429160B9}" type="datetimeFigureOut">
              <a:rPr lang="th-TH" smtClean="0"/>
              <a:t>10/11/55</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ACEFE247-DFCE-4840-BF87-6421AAD1D6E1}" type="slidenum">
              <a:rPr lang="th-TH" smtClean="0"/>
              <a:t>‹#›</a:t>
            </a:fld>
            <a:endParaRPr lang="th-TH"/>
          </a:p>
        </p:txBody>
      </p:sp>
    </p:spTree>
    <p:extLst>
      <p:ext uri="{BB962C8B-B14F-4D97-AF65-F5344CB8AC3E}">
        <p14:creationId xmlns:p14="http://schemas.microsoft.com/office/powerpoint/2010/main" val="6262781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41D03686-1E73-4CB8-B26B-6744429160B9}" type="datetimeFigureOut">
              <a:rPr lang="th-TH" smtClean="0"/>
              <a:t>10/11/55</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ACEFE247-DFCE-4840-BF87-6421AAD1D6E1}" type="slidenum">
              <a:rPr lang="th-TH" smtClean="0"/>
              <a:t>‹#›</a:t>
            </a:fld>
            <a:endParaRPr lang="th-TH"/>
          </a:p>
        </p:txBody>
      </p:sp>
    </p:spTree>
    <p:extLst>
      <p:ext uri="{BB962C8B-B14F-4D97-AF65-F5344CB8AC3E}">
        <p14:creationId xmlns:p14="http://schemas.microsoft.com/office/powerpoint/2010/main" val="2710700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D03686-1E73-4CB8-B26B-6744429160B9}" type="datetimeFigureOut">
              <a:rPr lang="th-TH" smtClean="0"/>
              <a:t>10/11/55</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ACEFE247-DFCE-4840-BF87-6421AAD1D6E1}" type="slidenum">
              <a:rPr lang="th-TH" smtClean="0"/>
              <a:t>‹#›</a:t>
            </a:fld>
            <a:endParaRPr lang="th-TH"/>
          </a:p>
        </p:txBody>
      </p:sp>
    </p:spTree>
    <p:extLst>
      <p:ext uri="{BB962C8B-B14F-4D97-AF65-F5344CB8AC3E}">
        <p14:creationId xmlns:p14="http://schemas.microsoft.com/office/powerpoint/2010/main" val="12405643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1D03686-1E73-4CB8-B26B-6744429160B9}" type="datetimeFigureOut">
              <a:rPr lang="th-TH" smtClean="0"/>
              <a:t>10/11/55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ACEFE247-DFCE-4840-BF87-6421AAD1D6E1}" type="slidenum">
              <a:rPr lang="th-TH" smtClean="0"/>
              <a:t>‹#›</a:t>
            </a:fld>
            <a:endParaRPr lang="th-TH"/>
          </a:p>
        </p:txBody>
      </p:sp>
    </p:spTree>
    <p:extLst>
      <p:ext uri="{BB962C8B-B14F-4D97-AF65-F5344CB8AC3E}">
        <p14:creationId xmlns:p14="http://schemas.microsoft.com/office/powerpoint/2010/main" val="2712819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1D03686-1E73-4CB8-B26B-6744429160B9}" type="datetimeFigureOut">
              <a:rPr lang="th-TH" smtClean="0"/>
              <a:t>10/11/55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ACEFE247-DFCE-4840-BF87-6421AAD1D6E1}" type="slidenum">
              <a:rPr lang="th-TH" smtClean="0"/>
              <a:t>‹#›</a:t>
            </a:fld>
            <a:endParaRPr lang="th-TH"/>
          </a:p>
        </p:txBody>
      </p:sp>
    </p:spTree>
    <p:extLst>
      <p:ext uri="{BB962C8B-B14F-4D97-AF65-F5344CB8AC3E}">
        <p14:creationId xmlns:p14="http://schemas.microsoft.com/office/powerpoint/2010/main" val="11221307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41D03686-1E73-4CB8-B26B-6744429160B9}" type="datetimeFigureOut">
              <a:rPr lang="th-TH" smtClean="0"/>
              <a:t>10/11/55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EFE247-DFCE-4840-BF87-6421AAD1D6E1}" type="slidenum">
              <a:rPr lang="th-TH" smtClean="0"/>
              <a:t>‹#›</a:t>
            </a:fld>
            <a:endParaRPr lang="th-TH"/>
          </a:p>
        </p:txBody>
      </p:sp>
    </p:spTree>
    <p:extLst>
      <p:ext uri="{BB962C8B-B14F-4D97-AF65-F5344CB8AC3E}">
        <p14:creationId xmlns:p14="http://schemas.microsoft.com/office/powerpoint/2010/main" val="12526079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41D03686-1E73-4CB8-B26B-6744429160B9}" type="datetimeFigureOut">
              <a:rPr lang="th-TH" smtClean="0"/>
              <a:t>10/11/55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EFE247-DFCE-4840-BF87-6421AAD1D6E1}" type="slidenum">
              <a:rPr lang="th-TH" smtClean="0"/>
              <a:t>‹#›</a:t>
            </a:fld>
            <a:endParaRPr lang="th-TH"/>
          </a:p>
        </p:txBody>
      </p:sp>
    </p:spTree>
    <p:extLst>
      <p:ext uri="{BB962C8B-B14F-4D97-AF65-F5344CB8AC3E}">
        <p14:creationId xmlns:p14="http://schemas.microsoft.com/office/powerpoint/2010/main" val="42629443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D03686-1E73-4CB8-B26B-6744429160B9}" type="datetimeFigureOut">
              <a:rPr lang="th-TH" smtClean="0"/>
              <a:t>10/11/55</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EFE247-DFCE-4840-BF87-6421AAD1D6E1}" type="slidenum">
              <a:rPr lang="th-TH" smtClean="0"/>
              <a:t>‹#›</a:t>
            </a:fld>
            <a:endParaRPr lang="th-TH"/>
          </a:p>
        </p:txBody>
      </p:sp>
    </p:spTree>
    <p:extLst>
      <p:ext uri="{BB962C8B-B14F-4D97-AF65-F5344CB8AC3E}">
        <p14:creationId xmlns:p14="http://schemas.microsoft.com/office/powerpoint/2010/main" val="35179568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Practice I</a:t>
            </a:r>
            <a:endParaRPr lang="th-TH" dirty="0"/>
          </a:p>
        </p:txBody>
      </p:sp>
      <p:sp>
        <p:nvSpPr>
          <p:cNvPr id="3" name="Content Placeholder 2"/>
          <p:cNvSpPr>
            <a:spLocks noGrp="1"/>
          </p:cNvSpPr>
          <p:nvPr>
            <p:ph idx="1"/>
          </p:nvPr>
        </p:nvSpPr>
        <p:spPr/>
        <p:txBody>
          <a:bodyPr/>
          <a:lstStyle/>
          <a:p>
            <a:pPr marL="0" indent="0">
              <a:buNone/>
            </a:pPr>
            <a:r>
              <a:rPr lang="en-US" dirty="0" smtClean="0"/>
              <a:t>Goofy </a:t>
            </a:r>
            <a:r>
              <a:rPr lang="en-US" dirty="0" err="1" smtClean="0"/>
              <a:t>Wintersports</a:t>
            </a:r>
            <a:r>
              <a:rPr lang="en-US" dirty="0" smtClean="0"/>
              <a:t> Inc. can produce snowboards according to the following schedule. Complete the table by calculating the marginal and average products. </a:t>
            </a:r>
            <a:endParaRPr lang="th-TH" dirty="0"/>
          </a:p>
        </p:txBody>
      </p:sp>
    </p:spTree>
    <p:extLst>
      <p:ext uri="{BB962C8B-B14F-4D97-AF65-F5344CB8AC3E}">
        <p14:creationId xmlns:p14="http://schemas.microsoft.com/office/powerpoint/2010/main" val="17730080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2425993193"/>
              </p:ext>
            </p:extLst>
          </p:nvPr>
        </p:nvGraphicFramePr>
        <p:xfrm>
          <a:off x="467544" y="404664"/>
          <a:ext cx="8229600" cy="5303520"/>
        </p:xfrm>
        <a:graphic>
          <a:graphicData uri="http://schemas.openxmlformats.org/drawingml/2006/table">
            <a:tbl>
              <a:tblPr firstRow="1" bandRow="1">
                <a:tableStyleId>{5C22544A-7EE6-4342-B048-85BDC9FD1C3A}</a:tableStyleId>
              </a:tblPr>
              <a:tblGrid>
                <a:gridCol w="2057400"/>
                <a:gridCol w="2057400"/>
                <a:gridCol w="2057400"/>
                <a:gridCol w="2057400"/>
              </a:tblGrid>
              <a:tr h="370840">
                <a:tc>
                  <a:txBody>
                    <a:bodyPr/>
                    <a:lstStyle/>
                    <a:p>
                      <a:pPr algn="ctr"/>
                      <a:r>
                        <a:rPr lang="en-US" sz="2400" dirty="0" smtClean="0"/>
                        <a:t>Input of Labor (per week)</a:t>
                      </a:r>
                      <a:endParaRPr lang="th-TH" sz="2400" dirty="0"/>
                    </a:p>
                  </a:txBody>
                  <a:tcPr/>
                </a:tc>
                <a:tc>
                  <a:txBody>
                    <a:bodyPr/>
                    <a:lstStyle/>
                    <a:p>
                      <a:pPr algn="ctr"/>
                      <a:r>
                        <a:rPr lang="en-US" sz="2400" dirty="0" smtClean="0"/>
                        <a:t>Number</a:t>
                      </a:r>
                      <a:r>
                        <a:rPr lang="en-US" sz="2400" baseline="0" dirty="0" smtClean="0"/>
                        <a:t> of snowboards (per week)</a:t>
                      </a:r>
                      <a:endParaRPr lang="th-TH" sz="2400" dirty="0"/>
                    </a:p>
                  </a:txBody>
                  <a:tcPr/>
                </a:tc>
                <a:tc>
                  <a:txBody>
                    <a:bodyPr/>
                    <a:lstStyle/>
                    <a:p>
                      <a:pPr algn="ctr"/>
                      <a:r>
                        <a:rPr lang="en-US" sz="2400" dirty="0" smtClean="0"/>
                        <a:t>Average product</a:t>
                      </a:r>
                      <a:endParaRPr lang="th-TH" sz="2400" dirty="0"/>
                    </a:p>
                  </a:txBody>
                  <a:tcPr/>
                </a:tc>
                <a:tc>
                  <a:txBody>
                    <a:bodyPr/>
                    <a:lstStyle/>
                    <a:p>
                      <a:pPr algn="ctr"/>
                      <a:r>
                        <a:rPr lang="en-US" sz="2400" dirty="0" smtClean="0"/>
                        <a:t>Marginal product</a:t>
                      </a:r>
                      <a:endParaRPr lang="th-TH" sz="2400" dirty="0"/>
                    </a:p>
                  </a:txBody>
                  <a:tcPr/>
                </a:tc>
              </a:tr>
              <a:tr h="370840">
                <a:tc>
                  <a:txBody>
                    <a:bodyPr/>
                    <a:lstStyle/>
                    <a:p>
                      <a:pPr algn="ctr"/>
                      <a:r>
                        <a:rPr lang="en-US" sz="2400" dirty="0" smtClean="0"/>
                        <a:t>0</a:t>
                      </a:r>
                      <a:endParaRPr lang="th-TH" sz="2400" dirty="0"/>
                    </a:p>
                  </a:txBody>
                  <a:tcPr/>
                </a:tc>
                <a:tc>
                  <a:txBody>
                    <a:bodyPr/>
                    <a:lstStyle/>
                    <a:p>
                      <a:pPr algn="ctr"/>
                      <a:r>
                        <a:rPr lang="en-US" sz="2400" dirty="0" smtClean="0"/>
                        <a:t>0</a:t>
                      </a:r>
                      <a:endParaRPr lang="th-TH" sz="2400" dirty="0"/>
                    </a:p>
                  </a:txBody>
                  <a:tcPr/>
                </a:tc>
                <a:tc>
                  <a:txBody>
                    <a:bodyPr/>
                    <a:lstStyle/>
                    <a:p>
                      <a:pPr algn="ctr"/>
                      <a:endParaRPr lang="th-TH" sz="2400" dirty="0"/>
                    </a:p>
                  </a:txBody>
                  <a:tcPr/>
                </a:tc>
                <a:tc>
                  <a:txBody>
                    <a:bodyPr/>
                    <a:lstStyle/>
                    <a:p>
                      <a:pPr algn="ctr"/>
                      <a:endParaRPr lang="th-TH" sz="2400"/>
                    </a:p>
                  </a:txBody>
                  <a:tcPr/>
                </a:tc>
              </a:tr>
              <a:tr h="370840">
                <a:tc>
                  <a:txBody>
                    <a:bodyPr/>
                    <a:lstStyle/>
                    <a:p>
                      <a:pPr algn="ctr"/>
                      <a:r>
                        <a:rPr lang="en-US" sz="2400" dirty="0" smtClean="0"/>
                        <a:t>1</a:t>
                      </a:r>
                      <a:endParaRPr lang="th-TH" sz="2400" dirty="0"/>
                    </a:p>
                  </a:txBody>
                  <a:tcPr/>
                </a:tc>
                <a:tc>
                  <a:txBody>
                    <a:bodyPr/>
                    <a:lstStyle/>
                    <a:p>
                      <a:pPr algn="ctr"/>
                      <a:r>
                        <a:rPr lang="en-US" sz="2400" dirty="0" smtClean="0"/>
                        <a:t>2</a:t>
                      </a:r>
                      <a:endParaRPr lang="th-TH" sz="2400" dirty="0"/>
                    </a:p>
                  </a:txBody>
                  <a:tcPr/>
                </a:tc>
                <a:tc>
                  <a:txBody>
                    <a:bodyPr/>
                    <a:lstStyle/>
                    <a:p>
                      <a:pPr algn="ctr"/>
                      <a:endParaRPr lang="th-TH" sz="2400" dirty="0"/>
                    </a:p>
                  </a:txBody>
                  <a:tcPr/>
                </a:tc>
                <a:tc>
                  <a:txBody>
                    <a:bodyPr/>
                    <a:lstStyle/>
                    <a:p>
                      <a:pPr algn="ctr"/>
                      <a:endParaRPr lang="th-TH" sz="2400"/>
                    </a:p>
                  </a:txBody>
                  <a:tcPr/>
                </a:tc>
              </a:tr>
              <a:tr h="370840">
                <a:tc>
                  <a:txBody>
                    <a:bodyPr/>
                    <a:lstStyle/>
                    <a:p>
                      <a:pPr algn="ctr"/>
                      <a:r>
                        <a:rPr lang="en-US" sz="2400" dirty="0" smtClean="0"/>
                        <a:t>2</a:t>
                      </a:r>
                      <a:endParaRPr lang="th-TH" sz="2400" dirty="0"/>
                    </a:p>
                  </a:txBody>
                  <a:tcPr/>
                </a:tc>
                <a:tc>
                  <a:txBody>
                    <a:bodyPr/>
                    <a:lstStyle/>
                    <a:p>
                      <a:pPr algn="ctr"/>
                      <a:r>
                        <a:rPr lang="en-US" sz="2400" dirty="0" smtClean="0"/>
                        <a:t>5</a:t>
                      </a:r>
                      <a:endParaRPr lang="th-TH" sz="2400" dirty="0"/>
                    </a:p>
                  </a:txBody>
                  <a:tcPr/>
                </a:tc>
                <a:tc>
                  <a:txBody>
                    <a:bodyPr/>
                    <a:lstStyle/>
                    <a:p>
                      <a:pPr algn="ctr"/>
                      <a:endParaRPr lang="th-TH" sz="2400" dirty="0"/>
                    </a:p>
                  </a:txBody>
                  <a:tcPr/>
                </a:tc>
                <a:tc>
                  <a:txBody>
                    <a:bodyPr/>
                    <a:lstStyle/>
                    <a:p>
                      <a:pPr algn="ctr"/>
                      <a:endParaRPr lang="th-TH" sz="2400"/>
                    </a:p>
                  </a:txBody>
                  <a:tcPr/>
                </a:tc>
              </a:tr>
              <a:tr h="370840">
                <a:tc>
                  <a:txBody>
                    <a:bodyPr/>
                    <a:lstStyle/>
                    <a:p>
                      <a:pPr algn="ctr"/>
                      <a:r>
                        <a:rPr lang="en-US" sz="2400" dirty="0" smtClean="0"/>
                        <a:t>3</a:t>
                      </a:r>
                      <a:endParaRPr lang="th-TH" sz="2400" dirty="0"/>
                    </a:p>
                  </a:txBody>
                  <a:tcPr/>
                </a:tc>
                <a:tc>
                  <a:txBody>
                    <a:bodyPr/>
                    <a:lstStyle/>
                    <a:p>
                      <a:pPr algn="ctr"/>
                      <a:r>
                        <a:rPr lang="en-US" sz="2400" dirty="0" smtClean="0"/>
                        <a:t>9</a:t>
                      </a:r>
                      <a:endParaRPr lang="th-TH" sz="2400" dirty="0"/>
                    </a:p>
                  </a:txBody>
                  <a:tcPr/>
                </a:tc>
                <a:tc>
                  <a:txBody>
                    <a:bodyPr/>
                    <a:lstStyle/>
                    <a:p>
                      <a:pPr algn="ctr"/>
                      <a:endParaRPr lang="th-TH" sz="2400" dirty="0"/>
                    </a:p>
                  </a:txBody>
                  <a:tcPr/>
                </a:tc>
                <a:tc>
                  <a:txBody>
                    <a:bodyPr/>
                    <a:lstStyle/>
                    <a:p>
                      <a:pPr algn="ctr"/>
                      <a:endParaRPr lang="th-TH" sz="2400" dirty="0"/>
                    </a:p>
                  </a:txBody>
                  <a:tcPr/>
                </a:tc>
              </a:tr>
              <a:tr h="370840">
                <a:tc>
                  <a:txBody>
                    <a:bodyPr/>
                    <a:lstStyle/>
                    <a:p>
                      <a:pPr algn="ctr"/>
                      <a:r>
                        <a:rPr lang="en-US" sz="2400" dirty="0" smtClean="0"/>
                        <a:t>4</a:t>
                      </a:r>
                      <a:endParaRPr lang="th-TH" sz="2400" dirty="0"/>
                    </a:p>
                  </a:txBody>
                  <a:tcPr/>
                </a:tc>
                <a:tc>
                  <a:txBody>
                    <a:bodyPr/>
                    <a:lstStyle/>
                    <a:p>
                      <a:pPr algn="ctr"/>
                      <a:r>
                        <a:rPr lang="en-US" sz="2400" dirty="0" smtClean="0"/>
                        <a:t>14</a:t>
                      </a:r>
                      <a:endParaRPr lang="th-TH" sz="2400" dirty="0"/>
                    </a:p>
                  </a:txBody>
                  <a:tcPr/>
                </a:tc>
                <a:tc>
                  <a:txBody>
                    <a:bodyPr/>
                    <a:lstStyle/>
                    <a:p>
                      <a:pPr algn="ctr"/>
                      <a:endParaRPr lang="th-TH" sz="2400"/>
                    </a:p>
                  </a:txBody>
                  <a:tcPr/>
                </a:tc>
                <a:tc>
                  <a:txBody>
                    <a:bodyPr/>
                    <a:lstStyle/>
                    <a:p>
                      <a:pPr algn="ctr"/>
                      <a:endParaRPr lang="th-TH" sz="2400" dirty="0"/>
                    </a:p>
                  </a:txBody>
                  <a:tcPr/>
                </a:tc>
              </a:tr>
              <a:tr h="370840">
                <a:tc>
                  <a:txBody>
                    <a:bodyPr/>
                    <a:lstStyle/>
                    <a:p>
                      <a:pPr algn="ctr"/>
                      <a:r>
                        <a:rPr lang="en-US" sz="2400" dirty="0" smtClean="0"/>
                        <a:t>5</a:t>
                      </a:r>
                      <a:endParaRPr lang="th-TH" sz="2400" dirty="0"/>
                    </a:p>
                  </a:txBody>
                  <a:tcPr/>
                </a:tc>
                <a:tc>
                  <a:txBody>
                    <a:bodyPr/>
                    <a:lstStyle/>
                    <a:p>
                      <a:pPr algn="ctr"/>
                      <a:r>
                        <a:rPr lang="en-US" sz="2400" dirty="0" smtClean="0"/>
                        <a:t>18</a:t>
                      </a:r>
                      <a:endParaRPr lang="th-TH" sz="2400" dirty="0"/>
                    </a:p>
                  </a:txBody>
                  <a:tcPr/>
                </a:tc>
                <a:tc>
                  <a:txBody>
                    <a:bodyPr/>
                    <a:lstStyle/>
                    <a:p>
                      <a:pPr algn="ctr"/>
                      <a:endParaRPr lang="th-TH" sz="2400"/>
                    </a:p>
                  </a:txBody>
                  <a:tcPr/>
                </a:tc>
                <a:tc>
                  <a:txBody>
                    <a:bodyPr/>
                    <a:lstStyle/>
                    <a:p>
                      <a:pPr algn="ctr"/>
                      <a:endParaRPr lang="th-TH" sz="2400"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dirty="0" smtClean="0"/>
                        <a:t>6</a:t>
                      </a:r>
                      <a:endParaRPr lang="th-TH" sz="2400" dirty="0" smtClean="0"/>
                    </a:p>
                  </a:txBody>
                  <a:tcPr/>
                </a:tc>
                <a:tc>
                  <a:txBody>
                    <a:bodyPr/>
                    <a:lstStyle/>
                    <a:p>
                      <a:pPr algn="ctr"/>
                      <a:r>
                        <a:rPr lang="en-US" sz="2400" dirty="0" smtClean="0"/>
                        <a:t>21</a:t>
                      </a:r>
                      <a:endParaRPr lang="th-TH" sz="2400" dirty="0"/>
                    </a:p>
                  </a:txBody>
                  <a:tcPr/>
                </a:tc>
                <a:tc>
                  <a:txBody>
                    <a:bodyPr/>
                    <a:lstStyle/>
                    <a:p>
                      <a:pPr algn="ctr"/>
                      <a:endParaRPr lang="th-TH" sz="2400" dirty="0"/>
                    </a:p>
                  </a:txBody>
                  <a:tcPr/>
                </a:tc>
                <a:tc>
                  <a:txBody>
                    <a:bodyPr/>
                    <a:lstStyle/>
                    <a:p>
                      <a:pPr algn="ctr"/>
                      <a:endParaRPr lang="th-TH" sz="2400" dirty="0"/>
                    </a:p>
                  </a:txBody>
                  <a:tcPr/>
                </a:tc>
              </a:tr>
              <a:tr h="370840">
                <a:tc>
                  <a:txBody>
                    <a:bodyPr/>
                    <a:lstStyle/>
                    <a:p>
                      <a:pPr algn="ctr"/>
                      <a:r>
                        <a:rPr lang="en-US" sz="2400" dirty="0" smtClean="0"/>
                        <a:t>7</a:t>
                      </a:r>
                      <a:endParaRPr lang="th-TH" sz="2400" dirty="0"/>
                    </a:p>
                  </a:txBody>
                  <a:tcPr/>
                </a:tc>
                <a:tc>
                  <a:txBody>
                    <a:bodyPr/>
                    <a:lstStyle/>
                    <a:p>
                      <a:pPr algn="ctr"/>
                      <a:r>
                        <a:rPr lang="en-US" sz="2400" dirty="0" smtClean="0"/>
                        <a:t>23</a:t>
                      </a:r>
                      <a:endParaRPr lang="th-TH" sz="2400" dirty="0"/>
                    </a:p>
                  </a:txBody>
                  <a:tcPr/>
                </a:tc>
                <a:tc>
                  <a:txBody>
                    <a:bodyPr/>
                    <a:lstStyle/>
                    <a:p>
                      <a:pPr algn="ctr"/>
                      <a:endParaRPr lang="th-TH" sz="2400" dirty="0"/>
                    </a:p>
                  </a:txBody>
                  <a:tcPr/>
                </a:tc>
                <a:tc>
                  <a:txBody>
                    <a:bodyPr/>
                    <a:lstStyle/>
                    <a:p>
                      <a:pPr algn="ctr"/>
                      <a:endParaRPr lang="th-TH" sz="2400" dirty="0"/>
                    </a:p>
                  </a:txBody>
                  <a:tcPr/>
                </a:tc>
              </a:tr>
              <a:tr h="370840">
                <a:tc>
                  <a:txBody>
                    <a:bodyPr/>
                    <a:lstStyle/>
                    <a:p>
                      <a:pPr algn="ctr"/>
                      <a:r>
                        <a:rPr lang="en-US" sz="2400" dirty="0" smtClean="0"/>
                        <a:t>8</a:t>
                      </a:r>
                      <a:endParaRPr lang="th-TH" sz="2400" dirty="0"/>
                    </a:p>
                  </a:txBody>
                  <a:tcPr/>
                </a:tc>
                <a:tc>
                  <a:txBody>
                    <a:bodyPr/>
                    <a:lstStyle/>
                    <a:p>
                      <a:pPr algn="ctr"/>
                      <a:r>
                        <a:rPr lang="en-US" sz="2400" dirty="0" smtClean="0"/>
                        <a:t>24</a:t>
                      </a:r>
                      <a:endParaRPr lang="th-TH" sz="2400" dirty="0"/>
                    </a:p>
                  </a:txBody>
                  <a:tcPr/>
                </a:tc>
                <a:tc>
                  <a:txBody>
                    <a:bodyPr/>
                    <a:lstStyle/>
                    <a:p>
                      <a:pPr algn="ctr"/>
                      <a:endParaRPr lang="th-TH" sz="2400" dirty="0"/>
                    </a:p>
                  </a:txBody>
                  <a:tcPr/>
                </a:tc>
                <a:tc>
                  <a:txBody>
                    <a:bodyPr/>
                    <a:lstStyle/>
                    <a:p>
                      <a:pPr algn="ctr"/>
                      <a:endParaRPr lang="th-TH" sz="2400" dirty="0"/>
                    </a:p>
                  </a:txBody>
                  <a:tcPr/>
                </a:tc>
              </a:tr>
            </a:tbl>
          </a:graphicData>
        </a:graphic>
      </p:graphicFrame>
    </p:spTree>
    <p:extLst>
      <p:ext uri="{BB962C8B-B14F-4D97-AF65-F5344CB8AC3E}">
        <p14:creationId xmlns:p14="http://schemas.microsoft.com/office/powerpoint/2010/main" val="17591577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204265407"/>
              </p:ext>
            </p:extLst>
          </p:nvPr>
        </p:nvGraphicFramePr>
        <p:xfrm>
          <a:off x="467544" y="404664"/>
          <a:ext cx="8229600" cy="5303520"/>
        </p:xfrm>
        <a:graphic>
          <a:graphicData uri="http://schemas.openxmlformats.org/drawingml/2006/table">
            <a:tbl>
              <a:tblPr firstRow="1" bandRow="1">
                <a:tableStyleId>{5C22544A-7EE6-4342-B048-85BDC9FD1C3A}</a:tableStyleId>
              </a:tblPr>
              <a:tblGrid>
                <a:gridCol w="2057400"/>
                <a:gridCol w="2057400"/>
                <a:gridCol w="2057400"/>
                <a:gridCol w="2057400"/>
              </a:tblGrid>
              <a:tr h="370840">
                <a:tc>
                  <a:txBody>
                    <a:bodyPr/>
                    <a:lstStyle/>
                    <a:p>
                      <a:pPr algn="ctr"/>
                      <a:r>
                        <a:rPr lang="en-US" sz="2400" dirty="0" smtClean="0"/>
                        <a:t>Input of Labor (per week)</a:t>
                      </a:r>
                      <a:endParaRPr lang="th-TH" sz="2400" dirty="0"/>
                    </a:p>
                  </a:txBody>
                  <a:tcPr/>
                </a:tc>
                <a:tc>
                  <a:txBody>
                    <a:bodyPr/>
                    <a:lstStyle/>
                    <a:p>
                      <a:pPr algn="ctr"/>
                      <a:r>
                        <a:rPr lang="en-US" sz="2400" dirty="0" smtClean="0"/>
                        <a:t>Number</a:t>
                      </a:r>
                      <a:r>
                        <a:rPr lang="en-US" sz="2400" baseline="0" dirty="0" smtClean="0"/>
                        <a:t> of snowboards (per week)</a:t>
                      </a:r>
                      <a:endParaRPr lang="th-TH" sz="2400" dirty="0"/>
                    </a:p>
                  </a:txBody>
                  <a:tcPr/>
                </a:tc>
                <a:tc>
                  <a:txBody>
                    <a:bodyPr/>
                    <a:lstStyle/>
                    <a:p>
                      <a:pPr algn="ctr"/>
                      <a:r>
                        <a:rPr lang="en-US" sz="2400" dirty="0" smtClean="0"/>
                        <a:t>Average product</a:t>
                      </a:r>
                      <a:endParaRPr lang="th-TH" sz="2400" dirty="0"/>
                    </a:p>
                  </a:txBody>
                  <a:tcPr/>
                </a:tc>
                <a:tc>
                  <a:txBody>
                    <a:bodyPr/>
                    <a:lstStyle/>
                    <a:p>
                      <a:pPr algn="ctr"/>
                      <a:r>
                        <a:rPr lang="en-US" sz="2400" dirty="0" smtClean="0"/>
                        <a:t>Marginal product</a:t>
                      </a:r>
                      <a:endParaRPr lang="th-TH" sz="2400" dirty="0"/>
                    </a:p>
                  </a:txBody>
                  <a:tcPr/>
                </a:tc>
              </a:tr>
              <a:tr h="370840">
                <a:tc>
                  <a:txBody>
                    <a:bodyPr/>
                    <a:lstStyle/>
                    <a:p>
                      <a:pPr algn="ctr"/>
                      <a:r>
                        <a:rPr lang="en-US" sz="2400" dirty="0" smtClean="0"/>
                        <a:t>0</a:t>
                      </a:r>
                      <a:endParaRPr lang="th-TH" sz="2400" dirty="0"/>
                    </a:p>
                  </a:txBody>
                  <a:tcPr/>
                </a:tc>
                <a:tc>
                  <a:txBody>
                    <a:bodyPr/>
                    <a:lstStyle/>
                    <a:p>
                      <a:pPr algn="ctr"/>
                      <a:r>
                        <a:rPr lang="en-US" sz="2400" dirty="0" smtClean="0"/>
                        <a:t>0</a:t>
                      </a:r>
                      <a:endParaRPr lang="th-TH" sz="2400" dirty="0"/>
                    </a:p>
                  </a:txBody>
                  <a:tcPr/>
                </a:tc>
                <a:tc>
                  <a:txBody>
                    <a:bodyPr/>
                    <a:lstStyle/>
                    <a:p>
                      <a:pPr algn="ctr"/>
                      <a:r>
                        <a:rPr lang="en-US" sz="2400" dirty="0" smtClean="0">
                          <a:solidFill>
                            <a:srgbClr val="FF0000"/>
                          </a:solidFill>
                        </a:rPr>
                        <a:t>-</a:t>
                      </a:r>
                      <a:endParaRPr lang="th-TH" sz="2400" dirty="0">
                        <a:solidFill>
                          <a:srgbClr val="FF0000"/>
                        </a:solidFill>
                      </a:endParaRPr>
                    </a:p>
                  </a:txBody>
                  <a:tcPr/>
                </a:tc>
                <a:tc>
                  <a:txBody>
                    <a:bodyPr/>
                    <a:lstStyle/>
                    <a:p>
                      <a:pPr algn="ctr"/>
                      <a:r>
                        <a:rPr lang="en-US" sz="2400" dirty="0" smtClean="0">
                          <a:solidFill>
                            <a:srgbClr val="FF0000"/>
                          </a:solidFill>
                        </a:rPr>
                        <a:t>-</a:t>
                      </a:r>
                      <a:endParaRPr lang="th-TH" sz="2400" dirty="0">
                        <a:solidFill>
                          <a:srgbClr val="FF0000"/>
                        </a:solidFill>
                      </a:endParaRPr>
                    </a:p>
                  </a:txBody>
                  <a:tcPr/>
                </a:tc>
              </a:tr>
              <a:tr h="370840">
                <a:tc>
                  <a:txBody>
                    <a:bodyPr/>
                    <a:lstStyle/>
                    <a:p>
                      <a:pPr algn="ctr"/>
                      <a:r>
                        <a:rPr lang="en-US" sz="2400" dirty="0" smtClean="0"/>
                        <a:t>1</a:t>
                      </a:r>
                      <a:endParaRPr lang="th-TH" sz="2400" dirty="0"/>
                    </a:p>
                  </a:txBody>
                  <a:tcPr/>
                </a:tc>
                <a:tc>
                  <a:txBody>
                    <a:bodyPr/>
                    <a:lstStyle/>
                    <a:p>
                      <a:pPr algn="ctr"/>
                      <a:r>
                        <a:rPr lang="en-US" sz="2400" dirty="0" smtClean="0"/>
                        <a:t>2</a:t>
                      </a:r>
                      <a:endParaRPr lang="th-TH" sz="2400" dirty="0"/>
                    </a:p>
                  </a:txBody>
                  <a:tcPr/>
                </a:tc>
                <a:tc>
                  <a:txBody>
                    <a:bodyPr/>
                    <a:lstStyle/>
                    <a:p>
                      <a:pPr algn="ctr"/>
                      <a:r>
                        <a:rPr lang="en-US" sz="2400" dirty="0" smtClean="0">
                          <a:solidFill>
                            <a:srgbClr val="FF0000"/>
                          </a:solidFill>
                        </a:rPr>
                        <a:t>2</a:t>
                      </a:r>
                      <a:endParaRPr lang="th-TH" sz="2400" dirty="0">
                        <a:solidFill>
                          <a:srgbClr val="FF0000"/>
                        </a:solidFill>
                      </a:endParaRPr>
                    </a:p>
                  </a:txBody>
                  <a:tcPr/>
                </a:tc>
                <a:tc>
                  <a:txBody>
                    <a:bodyPr/>
                    <a:lstStyle/>
                    <a:p>
                      <a:pPr algn="ctr"/>
                      <a:r>
                        <a:rPr lang="en-US" sz="2400" dirty="0" smtClean="0">
                          <a:solidFill>
                            <a:srgbClr val="FF0000"/>
                          </a:solidFill>
                        </a:rPr>
                        <a:t>2</a:t>
                      </a:r>
                      <a:endParaRPr lang="th-TH" sz="2400" dirty="0">
                        <a:solidFill>
                          <a:srgbClr val="FF0000"/>
                        </a:solidFill>
                      </a:endParaRPr>
                    </a:p>
                  </a:txBody>
                  <a:tcPr/>
                </a:tc>
              </a:tr>
              <a:tr h="370840">
                <a:tc>
                  <a:txBody>
                    <a:bodyPr/>
                    <a:lstStyle/>
                    <a:p>
                      <a:pPr algn="ctr"/>
                      <a:r>
                        <a:rPr lang="en-US" sz="2400" dirty="0" smtClean="0"/>
                        <a:t>2</a:t>
                      </a:r>
                      <a:endParaRPr lang="th-TH" sz="2400" dirty="0"/>
                    </a:p>
                  </a:txBody>
                  <a:tcPr/>
                </a:tc>
                <a:tc>
                  <a:txBody>
                    <a:bodyPr/>
                    <a:lstStyle/>
                    <a:p>
                      <a:pPr algn="ctr"/>
                      <a:r>
                        <a:rPr lang="en-US" sz="2400" dirty="0" smtClean="0"/>
                        <a:t>5</a:t>
                      </a:r>
                      <a:endParaRPr lang="th-TH" sz="2400" dirty="0"/>
                    </a:p>
                  </a:txBody>
                  <a:tcPr/>
                </a:tc>
                <a:tc>
                  <a:txBody>
                    <a:bodyPr/>
                    <a:lstStyle/>
                    <a:p>
                      <a:pPr algn="ctr"/>
                      <a:r>
                        <a:rPr lang="en-US" sz="2400" dirty="0" smtClean="0">
                          <a:solidFill>
                            <a:srgbClr val="FF0000"/>
                          </a:solidFill>
                        </a:rPr>
                        <a:t>2.5</a:t>
                      </a:r>
                      <a:endParaRPr lang="th-TH" sz="2400" dirty="0">
                        <a:solidFill>
                          <a:srgbClr val="FF0000"/>
                        </a:solidFill>
                      </a:endParaRPr>
                    </a:p>
                  </a:txBody>
                  <a:tcPr/>
                </a:tc>
                <a:tc>
                  <a:txBody>
                    <a:bodyPr/>
                    <a:lstStyle/>
                    <a:p>
                      <a:pPr algn="ctr"/>
                      <a:r>
                        <a:rPr lang="en-US" sz="2400" dirty="0" smtClean="0">
                          <a:solidFill>
                            <a:srgbClr val="FF0000"/>
                          </a:solidFill>
                        </a:rPr>
                        <a:t>3</a:t>
                      </a:r>
                      <a:endParaRPr lang="th-TH" sz="2400" dirty="0">
                        <a:solidFill>
                          <a:srgbClr val="FF0000"/>
                        </a:solidFill>
                      </a:endParaRPr>
                    </a:p>
                  </a:txBody>
                  <a:tcPr/>
                </a:tc>
              </a:tr>
              <a:tr h="370840">
                <a:tc>
                  <a:txBody>
                    <a:bodyPr/>
                    <a:lstStyle/>
                    <a:p>
                      <a:pPr algn="ctr"/>
                      <a:r>
                        <a:rPr lang="en-US" sz="2400" dirty="0" smtClean="0"/>
                        <a:t>3</a:t>
                      </a:r>
                      <a:endParaRPr lang="th-TH" sz="2400" dirty="0"/>
                    </a:p>
                  </a:txBody>
                  <a:tcPr/>
                </a:tc>
                <a:tc>
                  <a:txBody>
                    <a:bodyPr/>
                    <a:lstStyle/>
                    <a:p>
                      <a:pPr algn="ctr"/>
                      <a:r>
                        <a:rPr lang="en-US" sz="2400" dirty="0" smtClean="0"/>
                        <a:t>9</a:t>
                      </a:r>
                      <a:endParaRPr lang="th-TH" sz="2400" dirty="0"/>
                    </a:p>
                  </a:txBody>
                  <a:tcPr/>
                </a:tc>
                <a:tc>
                  <a:txBody>
                    <a:bodyPr/>
                    <a:lstStyle/>
                    <a:p>
                      <a:pPr algn="ctr"/>
                      <a:r>
                        <a:rPr lang="en-US" sz="2400" dirty="0" smtClean="0">
                          <a:solidFill>
                            <a:srgbClr val="FF0000"/>
                          </a:solidFill>
                        </a:rPr>
                        <a:t>3</a:t>
                      </a:r>
                      <a:endParaRPr lang="th-TH" sz="2400" dirty="0">
                        <a:solidFill>
                          <a:srgbClr val="FF0000"/>
                        </a:solidFill>
                      </a:endParaRPr>
                    </a:p>
                  </a:txBody>
                  <a:tcPr/>
                </a:tc>
                <a:tc>
                  <a:txBody>
                    <a:bodyPr/>
                    <a:lstStyle/>
                    <a:p>
                      <a:pPr algn="ctr"/>
                      <a:r>
                        <a:rPr lang="en-US" sz="2400" dirty="0" smtClean="0">
                          <a:solidFill>
                            <a:srgbClr val="FF0000"/>
                          </a:solidFill>
                        </a:rPr>
                        <a:t>4</a:t>
                      </a:r>
                      <a:endParaRPr lang="th-TH" sz="2400" dirty="0">
                        <a:solidFill>
                          <a:srgbClr val="FF0000"/>
                        </a:solidFill>
                      </a:endParaRPr>
                    </a:p>
                  </a:txBody>
                  <a:tcPr/>
                </a:tc>
              </a:tr>
              <a:tr h="370840">
                <a:tc>
                  <a:txBody>
                    <a:bodyPr/>
                    <a:lstStyle/>
                    <a:p>
                      <a:pPr algn="ctr"/>
                      <a:r>
                        <a:rPr lang="en-US" sz="2400" dirty="0" smtClean="0"/>
                        <a:t>4</a:t>
                      </a:r>
                      <a:endParaRPr lang="th-TH" sz="2400" dirty="0"/>
                    </a:p>
                  </a:txBody>
                  <a:tcPr/>
                </a:tc>
                <a:tc>
                  <a:txBody>
                    <a:bodyPr/>
                    <a:lstStyle/>
                    <a:p>
                      <a:pPr algn="ctr"/>
                      <a:r>
                        <a:rPr lang="en-US" sz="2400" dirty="0" smtClean="0"/>
                        <a:t>14</a:t>
                      </a:r>
                      <a:endParaRPr lang="th-TH" sz="2400" dirty="0"/>
                    </a:p>
                  </a:txBody>
                  <a:tcPr/>
                </a:tc>
                <a:tc>
                  <a:txBody>
                    <a:bodyPr/>
                    <a:lstStyle/>
                    <a:p>
                      <a:pPr algn="ctr"/>
                      <a:r>
                        <a:rPr lang="en-US" sz="2400" dirty="0" smtClean="0">
                          <a:solidFill>
                            <a:srgbClr val="FF0000"/>
                          </a:solidFill>
                        </a:rPr>
                        <a:t>3.5</a:t>
                      </a:r>
                      <a:endParaRPr lang="th-TH" sz="2400" dirty="0">
                        <a:solidFill>
                          <a:srgbClr val="FF0000"/>
                        </a:solidFill>
                      </a:endParaRPr>
                    </a:p>
                  </a:txBody>
                  <a:tcPr/>
                </a:tc>
                <a:tc>
                  <a:txBody>
                    <a:bodyPr/>
                    <a:lstStyle/>
                    <a:p>
                      <a:pPr algn="ctr"/>
                      <a:r>
                        <a:rPr lang="en-US" sz="2400" dirty="0" smtClean="0">
                          <a:solidFill>
                            <a:srgbClr val="FF0000"/>
                          </a:solidFill>
                        </a:rPr>
                        <a:t>5</a:t>
                      </a:r>
                      <a:endParaRPr lang="th-TH" sz="2400" dirty="0">
                        <a:solidFill>
                          <a:srgbClr val="FF0000"/>
                        </a:solidFill>
                      </a:endParaRPr>
                    </a:p>
                  </a:txBody>
                  <a:tcPr/>
                </a:tc>
              </a:tr>
              <a:tr h="370840">
                <a:tc>
                  <a:txBody>
                    <a:bodyPr/>
                    <a:lstStyle/>
                    <a:p>
                      <a:pPr algn="ctr"/>
                      <a:r>
                        <a:rPr lang="en-US" sz="2400" dirty="0" smtClean="0"/>
                        <a:t>5</a:t>
                      </a:r>
                      <a:endParaRPr lang="th-TH" sz="2400" dirty="0"/>
                    </a:p>
                  </a:txBody>
                  <a:tcPr/>
                </a:tc>
                <a:tc>
                  <a:txBody>
                    <a:bodyPr/>
                    <a:lstStyle/>
                    <a:p>
                      <a:pPr algn="ctr"/>
                      <a:r>
                        <a:rPr lang="en-US" sz="2400" dirty="0" smtClean="0"/>
                        <a:t>18</a:t>
                      </a:r>
                      <a:endParaRPr lang="th-TH" sz="2400" dirty="0"/>
                    </a:p>
                  </a:txBody>
                  <a:tcPr/>
                </a:tc>
                <a:tc>
                  <a:txBody>
                    <a:bodyPr/>
                    <a:lstStyle/>
                    <a:p>
                      <a:pPr algn="ctr"/>
                      <a:r>
                        <a:rPr lang="en-US" sz="2400" dirty="0" smtClean="0">
                          <a:solidFill>
                            <a:srgbClr val="FF0000"/>
                          </a:solidFill>
                        </a:rPr>
                        <a:t>3.6</a:t>
                      </a:r>
                      <a:endParaRPr lang="th-TH" sz="2400" dirty="0">
                        <a:solidFill>
                          <a:srgbClr val="FF0000"/>
                        </a:solidFill>
                      </a:endParaRPr>
                    </a:p>
                  </a:txBody>
                  <a:tcPr/>
                </a:tc>
                <a:tc>
                  <a:txBody>
                    <a:bodyPr/>
                    <a:lstStyle/>
                    <a:p>
                      <a:pPr algn="ctr"/>
                      <a:r>
                        <a:rPr lang="en-US" sz="2400" dirty="0" smtClean="0">
                          <a:solidFill>
                            <a:srgbClr val="FF0000"/>
                          </a:solidFill>
                        </a:rPr>
                        <a:t>3</a:t>
                      </a:r>
                      <a:endParaRPr lang="th-TH" sz="2400" dirty="0">
                        <a:solidFill>
                          <a:srgbClr val="FF0000"/>
                        </a:solidFill>
                      </a:endParaRPr>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dirty="0" smtClean="0"/>
                        <a:t>6</a:t>
                      </a:r>
                      <a:endParaRPr lang="th-TH" sz="2400" dirty="0" smtClean="0"/>
                    </a:p>
                  </a:txBody>
                  <a:tcPr/>
                </a:tc>
                <a:tc>
                  <a:txBody>
                    <a:bodyPr/>
                    <a:lstStyle/>
                    <a:p>
                      <a:pPr algn="ctr"/>
                      <a:r>
                        <a:rPr lang="en-US" sz="2400" dirty="0" smtClean="0"/>
                        <a:t>21</a:t>
                      </a:r>
                      <a:endParaRPr lang="th-TH" sz="2400" dirty="0"/>
                    </a:p>
                  </a:txBody>
                  <a:tcPr/>
                </a:tc>
                <a:tc>
                  <a:txBody>
                    <a:bodyPr/>
                    <a:lstStyle/>
                    <a:p>
                      <a:pPr algn="ctr"/>
                      <a:r>
                        <a:rPr lang="en-US" sz="2400" dirty="0" smtClean="0">
                          <a:solidFill>
                            <a:srgbClr val="FF0000"/>
                          </a:solidFill>
                        </a:rPr>
                        <a:t>3.5</a:t>
                      </a:r>
                      <a:endParaRPr lang="th-TH" sz="2400" dirty="0">
                        <a:solidFill>
                          <a:srgbClr val="FF0000"/>
                        </a:solidFill>
                      </a:endParaRPr>
                    </a:p>
                  </a:txBody>
                  <a:tcPr/>
                </a:tc>
                <a:tc>
                  <a:txBody>
                    <a:bodyPr/>
                    <a:lstStyle/>
                    <a:p>
                      <a:pPr algn="ctr"/>
                      <a:r>
                        <a:rPr lang="en-US" sz="2400" dirty="0" smtClean="0">
                          <a:solidFill>
                            <a:srgbClr val="FF0000"/>
                          </a:solidFill>
                        </a:rPr>
                        <a:t>3</a:t>
                      </a:r>
                      <a:endParaRPr lang="th-TH" sz="2400" dirty="0">
                        <a:solidFill>
                          <a:srgbClr val="FF0000"/>
                        </a:solidFill>
                      </a:endParaRPr>
                    </a:p>
                  </a:txBody>
                  <a:tcPr/>
                </a:tc>
              </a:tr>
              <a:tr h="370840">
                <a:tc>
                  <a:txBody>
                    <a:bodyPr/>
                    <a:lstStyle/>
                    <a:p>
                      <a:pPr algn="ctr"/>
                      <a:r>
                        <a:rPr lang="en-US" sz="2400" dirty="0" smtClean="0"/>
                        <a:t>7</a:t>
                      </a:r>
                      <a:endParaRPr lang="th-TH" sz="2400" dirty="0"/>
                    </a:p>
                  </a:txBody>
                  <a:tcPr/>
                </a:tc>
                <a:tc>
                  <a:txBody>
                    <a:bodyPr/>
                    <a:lstStyle/>
                    <a:p>
                      <a:pPr algn="ctr"/>
                      <a:r>
                        <a:rPr lang="en-US" sz="2400" dirty="0" smtClean="0"/>
                        <a:t>23</a:t>
                      </a:r>
                      <a:endParaRPr lang="th-TH" sz="2400" dirty="0"/>
                    </a:p>
                  </a:txBody>
                  <a:tcPr/>
                </a:tc>
                <a:tc>
                  <a:txBody>
                    <a:bodyPr/>
                    <a:lstStyle/>
                    <a:p>
                      <a:pPr algn="ctr"/>
                      <a:r>
                        <a:rPr lang="en-US" sz="2400" dirty="0" smtClean="0">
                          <a:solidFill>
                            <a:srgbClr val="FF0000"/>
                          </a:solidFill>
                        </a:rPr>
                        <a:t>3.3</a:t>
                      </a:r>
                      <a:endParaRPr lang="th-TH" sz="2400" dirty="0">
                        <a:solidFill>
                          <a:srgbClr val="FF0000"/>
                        </a:solidFill>
                      </a:endParaRPr>
                    </a:p>
                  </a:txBody>
                  <a:tcPr/>
                </a:tc>
                <a:tc>
                  <a:txBody>
                    <a:bodyPr/>
                    <a:lstStyle/>
                    <a:p>
                      <a:pPr algn="ctr"/>
                      <a:r>
                        <a:rPr lang="en-US" sz="2400" dirty="0" smtClean="0">
                          <a:solidFill>
                            <a:srgbClr val="FF0000"/>
                          </a:solidFill>
                        </a:rPr>
                        <a:t>2</a:t>
                      </a:r>
                      <a:endParaRPr lang="th-TH" sz="2400" dirty="0">
                        <a:solidFill>
                          <a:srgbClr val="FF0000"/>
                        </a:solidFill>
                      </a:endParaRPr>
                    </a:p>
                  </a:txBody>
                  <a:tcPr/>
                </a:tc>
              </a:tr>
              <a:tr h="370840">
                <a:tc>
                  <a:txBody>
                    <a:bodyPr/>
                    <a:lstStyle/>
                    <a:p>
                      <a:pPr algn="ctr"/>
                      <a:r>
                        <a:rPr lang="en-US" sz="2400" dirty="0" smtClean="0"/>
                        <a:t>8</a:t>
                      </a:r>
                      <a:endParaRPr lang="th-TH" sz="2400" dirty="0"/>
                    </a:p>
                  </a:txBody>
                  <a:tcPr/>
                </a:tc>
                <a:tc>
                  <a:txBody>
                    <a:bodyPr/>
                    <a:lstStyle/>
                    <a:p>
                      <a:pPr algn="ctr"/>
                      <a:r>
                        <a:rPr lang="en-US" sz="2400" dirty="0" smtClean="0"/>
                        <a:t>24</a:t>
                      </a:r>
                      <a:endParaRPr lang="th-TH" sz="2400" dirty="0"/>
                    </a:p>
                  </a:txBody>
                  <a:tcPr/>
                </a:tc>
                <a:tc>
                  <a:txBody>
                    <a:bodyPr/>
                    <a:lstStyle/>
                    <a:p>
                      <a:pPr algn="ctr"/>
                      <a:r>
                        <a:rPr lang="en-US" sz="2400" dirty="0" smtClean="0">
                          <a:solidFill>
                            <a:srgbClr val="FF0000"/>
                          </a:solidFill>
                        </a:rPr>
                        <a:t>3</a:t>
                      </a:r>
                      <a:endParaRPr lang="th-TH" sz="2400" dirty="0">
                        <a:solidFill>
                          <a:srgbClr val="FF0000"/>
                        </a:solidFill>
                      </a:endParaRPr>
                    </a:p>
                  </a:txBody>
                  <a:tcPr/>
                </a:tc>
                <a:tc>
                  <a:txBody>
                    <a:bodyPr/>
                    <a:lstStyle/>
                    <a:p>
                      <a:pPr algn="ctr"/>
                      <a:r>
                        <a:rPr lang="en-US" sz="2400" dirty="0" smtClean="0">
                          <a:solidFill>
                            <a:srgbClr val="FF0000"/>
                          </a:solidFill>
                        </a:rPr>
                        <a:t>1</a:t>
                      </a:r>
                      <a:endParaRPr lang="th-TH" sz="2400" dirty="0">
                        <a:solidFill>
                          <a:srgbClr val="FF0000"/>
                        </a:solidFill>
                      </a:endParaRPr>
                    </a:p>
                  </a:txBody>
                  <a:tcPr/>
                </a:tc>
              </a:tr>
            </a:tbl>
          </a:graphicData>
        </a:graphic>
      </p:graphicFrame>
    </p:spTree>
    <p:extLst>
      <p:ext uri="{BB962C8B-B14F-4D97-AF65-F5344CB8AC3E}">
        <p14:creationId xmlns:p14="http://schemas.microsoft.com/office/powerpoint/2010/main" val="33127581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Practice II </a:t>
            </a:r>
            <a:endParaRPr lang="th-TH" dirty="0"/>
          </a:p>
        </p:txBody>
      </p:sp>
      <p:sp>
        <p:nvSpPr>
          <p:cNvPr id="3" name="Content Placeholder 2"/>
          <p:cNvSpPr>
            <a:spLocks noGrp="1"/>
          </p:cNvSpPr>
          <p:nvPr>
            <p:ph idx="1"/>
          </p:nvPr>
        </p:nvSpPr>
        <p:spPr/>
        <p:txBody>
          <a:bodyPr>
            <a:normAutofit fontScale="85000" lnSpcReduction="10000"/>
          </a:bodyPr>
          <a:lstStyle/>
          <a:p>
            <a:pPr marL="0" indent="0">
              <a:buNone/>
            </a:pPr>
            <a:r>
              <a:rPr lang="en-US" sz="2800" dirty="0" smtClean="0"/>
              <a:t>The following table shows how the total output of ice skates (per month) changes when the quantity of the variable input (labor) changes. The firm’s amount of capital is fixed. </a:t>
            </a:r>
          </a:p>
          <a:p>
            <a:pPr marL="0" indent="0">
              <a:buNone/>
            </a:pPr>
            <a:endParaRPr lang="en-US" sz="2800" dirty="0"/>
          </a:p>
          <a:p>
            <a:pPr marL="0" indent="0">
              <a:buNone/>
            </a:pPr>
            <a:r>
              <a:rPr lang="en-US" sz="2800" dirty="0" smtClean="0"/>
              <a:t>Compute the average product of labor for each level of output and the marginal product of labor for each interval. Plot the AP and MP curve on the same diagram</a:t>
            </a:r>
          </a:p>
          <a:p>
            <a:pPr marL="0" indent="0">
              <a:buNone/>
            </a:pPr>
            <a:endParaRPr lang="en-US" sz="2800" dirty="0" smtClean="0"/>
          </a:p>
          <a:p>
            <a:pPr marL="0" indent="0">
              <a:buNone/>
            </a:pPr>
            <a:r>
              <a:rPr lang="en-US" sz="2800" dirty="0" smtClean="0"/>
              <a:t>Is the “law of diminishing marginal returns” satisfied? </a:t>
            </a:r>
          </a:p>
          <a:p>
            <a:pPr marL="0" indent="0">
              <a:buNone/>
            </a:pPr>
            <a:endParaRPr lang="en-US" sz="2800" dirty="0"/>
          </a:p>
          <a:p>
            <a:pPr marL="0" indent="0">
              <a:buNone/>
            </a:pPr>
            <a:r>
              <a:rPr lang="en-US" sz="2800" dirty="0" smtClean="0"/>
              <a:t>Explain the relationship between the marginal product of labor and the average product of labor </a:t>
            </a:r>
            <a:endParaRPr lang="th-TH" sz="2800" dirty="0"/>
          </a:p>
        </p:txBody>
      </p:sp>
    </p:spTree>
    <p:extLst>
      <p:ext uri="{BB962C8B-B14F-4D97-AF65-F5344CB8AC3E}">
        <p14:creationId xmlns:p14="http://schemas.microsoft.com/office/powerpoint/2010/main" val="3870390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753629709"/>
              </p:ext>
            </p:extLst>
          </p:nvPr>
        </p:nvGraphicFramePr>
        <p:xfrm>
          <a:off x="323528" y="476672"/>
          <a:ext cx="8229600" cy="4480560"/>
        </p:xfrm>
        <a:graphic>
          <a:graphicData uri="http://schemas.openxmlformats.org/drawingml/2006/table">
            <a:tbl>
              <a:tblPr firstRow="1" bandRow="1">
                <a:tableStyleId>{5C22544A-7EE6-4342-B048-85BDC9FD1C3A}</a:tableStyleId>
              </a:tblPr>
              <a:tblGrid>
                <a:gridCol w="2057400"/>
                <a:gridCol w="2057400"/>
                <a:gridCol w="2057400"/>
                <a:gridCol w="2057400"/>
              </a:tblGrid>
              <a:tr h="370840">
                <a:tc>
                  <a:txBody>
                    <a:bodyPr/>
                    <a:lstStyle/>
                    <a:p>
                      <a:pPr algn="ctr"/>
                      <a:r>
                        <a:rPr lang="en-US" sz="2400" dirty="0" smtClean="0"/>
                        <a:t>Hours of labor (per</a:t>
                      </a:r>
                      <a:r>
                        <a:rPr lang="en-US" sz="2400" baseline="0" dirty="0" smtClean="0"/>
                        <a:t> month)</a:t>
                      </a:r>
                      <a:endParaRPr lang="th-TH" sz="2400" dirty="0"/>
                    </a:p>
                  </a:txBody>
                  <a:tcPr/>
                </a:tc>
                <a:tc>
                  <a:txBody>
                    <a:bodyPr/>
                    <a:lstStyle/>
                    <a:p>
                      <a:pPr algn="ctr"/>
                      <a:r>
                        <a:rPr lang="en-US" sz="2400" dirty="0" smtClean="0"/>
                        <a:t>Pairs of skates (per month)</a:t>
                      </a:r>
                      <a:endParaRPr lang="th-TH" sz="2400" dirty="0"/>
                    </a:p>
                  </a:txBody>
                  <a:tcPr/>
                </a:tc>
                <a:tc>
                  <a:txBody>
                    <a:bodyPr/>
                    <a:lstStyle/>
                    <a:p>
                      <a:pPr algn="ctr"/>
                      <a:r>
                        <a:rPr lang="en-US" sz="2400" dirty="0" smtClean="0"/>
                        <a:t>Average product</a:t>
                      </a:r>
                      <a:endParaRPr lang="th-TH" sz="2400" dirty="0"/>
                    </a:p>
                  </a:txBody>
                  <a:tcPr/>
                </a:tc>
                <a:tc>
                  <a:txBody>
                    <a:bodyPr/>
                    <a:lstStyle/>
                    <a:p>
                      <a:pPr algn="ctr"/>
                      <a:r>
                        <a:rPr lang="en-US" sz="2400" dirty="0" smtClean="0"/>
                        <a:t>Marginal product</a:t>
                      </a:r>
                      <a:endParaRPr lang="th-TH" sz="2400" dirty="0"/>
                    </a:p>
                  </a:txBody>
                  <a:tcPr/>
                </a:tc>
              </a:tr>
              <a:tr h="370840">
                <a:tc>
                  <a:txBody>
                    <a:bodyPr/>
                    <a:lstStyle/>
                    <a:p>
                      <a:pPr algn="ctr"/>
                      <a:r>
                        <a:rPr lang="en-US" sz="2400" dirty="0" smtClean="0"/>
                        <a:t>100</a:t>
                      </a:r>
                      <a:endParaRPr lang="th-TH" sz="2400" dirty="0"/>
                    </a:p>
                  </a:txBody>
                  <a:tcPr/>
                </a:tc>
                <a:tc>
                  <a:txBody>
                    <a:bodyPr/>
                    <a:lstStyle/>
                    <a:p>
                      <a:pPr algn="ctr"/>
                      <a:r>
                        <a:rPr lang="en-US" sz="2400" dirty="0" smtClean="0"/>
                        <a:t>200</a:t>
                      </a:r>
                      <a:endParaRPr lang="th-TH" sz="2400" dirty="0"/>
                    </a:p>
                  </a:txBody>
                  <a:tcPr/>
                </a:tc>
                <a:tc>
                  <a:txBody>
                    <a:bodyPr/>
                    <a:lstStyle/>
                    <a:p>
                      <a:pPr algn="ctr"/>
                      <a:endParaRPr lang="th-TH" sz="2400"/>
                    </a:p>
                  </a:txBody>
                  <a:tcPr/>
                </a:tc>
                <a:tc>
                  <a:txBody>
                    <a:bodyPr/>
                    <a:lstStyle/>
                    <a:p>
                      <a:pPr algn="ctr"/>
                      <a:endParaRPr lang="th-TH" sz="2400" dirty="0"/>
                    </a:p>
                  </a:txBody>
                  <a:tcPr/>
                </a:tc>
              </a:tr>
              <a:tr h="370840">
                <a:tc>
                  <a:txBody>
                    <a:bodyPr/>
                    <a:lstStyle/>
                    <a:p>
                      <a:pPr algn="ctr"/>
                      <a:r>
                        <a:rPr lang="en-US" sz="2400" dirty="0" smtClean="0"/>
                        <a:t>120</a:t>
                      </a:r>
                      <a:endParaRPr lang="th-TH" sz="2400" dirty="0"/>
                    </a:p>
                  </a:txBody>
                  <a:tcPr/>
                </a:tc>
                <a:tc>
                  <a:txBody>
                    <a:bodyPr/>
                    <a:lstStyle/>
                    <a:p>
                      <a:pPr algn="ctr"/>
                      <a:r>
                        <a:rPr lang="en-US" sz="2400" dirty="0" smtClean="0"/>
                        <a:t>260</a:t>
                      </a:r>
                      <a:endParaRPr lang="th-TH" sz="2400" dirty="0"/>
                    </a:p>
                  </a:txBody>
                  <a:tcPr/>
                </a:tc>
                <a:tc>
                  <a:txBody>
                    <a:bodyPr/>
                    <a:lstStyle/>
                    <a:p>
                      <a:pPr algn="ctr"/>
                      <a:endParaRPr lang="th-TH" sz="2400" dirty="0"/>
                    </a:p>
                  </a:txBody>
                  <a:tcPr/>
                </a:tc>
                <a:tc>
                  <a:txBody>
                    <a:bodyPr/>
                    <a:lstStyle/>
                    <a:p>
                      <a:pPr algn="ctr"/>
                      <a:endParaRPr lang="th-TH" sz="2400" dirty="0"/>
                    </a:p>
                  </a:txBody>
                  <a:tcPr/>
                </a:tc>
              </a:tr>
              <a:tr h="370840">
                <a:tc>
                  <a:txBody>
                    <a:bodyPr/>
                    <a:lstStyle/>
                    <a:p>
                      <a:pPr algn="ctr"/>
                      <a:r>
                        <a:rPr lang="en-US" sz="2400" dirty="0" smtClean="0"/>
                        <a:t>140</a:t>
                      </a:r>
                      <a:endParaRPr lang="th-TH" sz="2400" dirty="0"/>
                    </a:p>
                  </a:txBody>
                  <a:tcPr/>
                </a:tc>
                <a:tc>
                  <a:txBody>
                    <a:bodyPr/>
                    <a:lstStyle/>
                    <a:p>
                      <a:pPr algn="ctr"/>
                      <a:r>
                        <a:rPr lang="en-US" sz="2400" dirty="0" smtClean="0"/>
                        <a:t>350</a:t>
                      </a:r>
                      <a:endParaRPr lang="th-TH" sz="2400" dirty="0"/>
                    </a:p>
                  </a:txBody>
                  <a:tcPr/>
                </a:tc>
                <a:tc>
                  <a:txBody>
                    <a:bodyPr/>
                    <a:lstStyle/>
                    <a:p>
                      <a:pPr algn="ctr"/>
                      <a:endParaRPr lang="th-TH" sz="2400" dirty="0"/>
                    </a:p>
                  </a:txBody>
                  <a:tcPr/>
                </a:tc>
                <a:tc>
                  <a:txBody>
                    <a:bodyPr/>
                    <a:lstStyle/>
                    <a:p>
                      <a:pPr algn="ctr"/>
                      <a:endParaRPr lang="th-TH" sz="2400" dirty="0"/>
                    </a:p>
                  </a:txBody>
                  <a:tcPr/>
                </a:tc>
              </a:tr>
              <a:tr h="370840">
                <a:tc>
                  <a:txBody>
                    <a:bodyPr/>
                    <a:lstStyle/>
                    <a:p>
                      <a:pPr algn="ctr"/>
                      <a:r>
                        <a:rPr lang="en-US" sz="2400" dirty="0" smtClean="0"/>
                        <a:t>160</a:t>
                      </a:r>
                      <a:endParaRPr lang="th-TH" sz="2400" dirty="0"/>
                    </a:p>
                  </a:txBody>
                  <a:tcPr/>
                </a:tc>
                <a:tc>
                  <a:txBody>
                    <a:bodyPr/>
                    <a:lstStyle/>
                    <a:p>
                      <a:pPr algn="ctr"/>
                      <a:r>
                        <a:rPr lang="en-US" sz="2400" dirty="0" smtClean="0"/>
                        <a:t>580</a:t>
                      </a:r>
                      <a:endParaRPr lang="th-TH" sz="2400" dirty="0"/>
                    </a:p>
                  </a:txBody>
                  <a:tcPr/>
                </a:tc>
                <a:tc>
                  <a:txBody>
                    <a:bodyPr/>
                    <a:lstStyle/>
                    <a:p>
                      <a:pPr algn="ctr"/>
                      <a:endParaRPr lang="th-TH" sz="2400" dirty="0"/>
                    </a:p>
                  </a:txBody>
                  <a:tcPr/>
                </a:tc>
                <a:tc>
                  <a:txBody>
                    <a:bodyPr/>
                    <a:lstStyle/>
                    <a:p>
                      <a:pPr algn="ctr"/>
                      <a:endParaRPr lang="th-TH" sz="2400" dirty="0"/>
                    </a:p>
                  </a:txBody>
                  <a:tcPr/>
                </a:tc>
              </a:tr>
              <a:tr h="370840">
                <a:tc>
                  <a:txBody>
                    <a:bodyPr/>
                    <a:lstStyle/>
                    <a:p>
                      <a:pPr algn="ctr"/>
                      <a:r>
                        <a:rPr lang="en-US" sz="2400" dirty="0" smtClean="0"/>
                        <a:t>180</a:t>
                      </a:r>
                      <a:endParaRPr lang="th-TH" sz="2400" dirty="0"/>
                    </a:p>
                  </a:txBody>
                  <a:tcPr/>
                </a:tc>
                <a:tc>
                  <a:txBody>
                    <a:bodyPr/>
                    <a:lstStyle/>
                    <a:p>
                      <a:pPr algn="ctr"/>
                      <a:r>
                        <a:rPr lang="en-US" sz="2400" dirty="0" smtClean="0"/>
                        <a:t>720</a:t>
                      </a:r>
                      <a:endParaRPr lang="th-TH" sz="2400" dirty="0"/>
                    </a:p>
                  </a:txBody>
                  <a:tcPr/>
                </a:tc>
                <a:tc>
                  <a:txBody>
                    <a:bodyPr/>
                    <a:lstStyle/>
                    <a:p>
                      <a:pPr algn="ctr"/>
                      <a:endParaRPr lang="th-TH" sz="2400" dirty="0"/>
                    </a:p>
                  </a:txBody>
                  <a:tcPr/>
                </a:tc>
                <a:tc>
                  <a:txBody>
                    <a:bodyPr/>
                    <a:lstStyle/>
                    <a:p>
                      <a:pPr algn="ctr"/>
                      <a:endParaRPr lang="th-TH" sz="2400" dirty="0"/>
                    </a:p>
                  </a:txBody>
                  <a:tcPr/>
                </a:tc>
              </a:tr>
              <a:tr h="370840">
                <a:tc>
                  <a:txBody>
                    <a:bodyPr/>
                    <a:lstStyle/>
                    <a:p>
                      <a:pPr algn="ctr"/>
                      <a:r>
                        <a:rPr lang="en-US" sz="2400" dirty="0" smtClean="0"/>
                        <a:t>200</a:t>
                      </a:r>
                      <a:endParaRPr lang="th-TH" sz="2400" dirty="0"/>
                    </a:p>
                  </a:txBody>
                  <a:tcPr/>
                </a:tc>
                <a:tc>
                  <a:txBody>
                    <a:bodyPr/>
                    <a:lstStyle/>
                    <a:p>
                      <a:pPr algn="ctr"/>
                      <a:r>
                        <a:rPr lang="en-US" sz="2400" dirty="0" smtClean="0"/>
                        <a:t>780</a:t>
                      </a:r>
                      <a:endParaRPr lang="th-TH" sz="2400" dirty="0"/>
                    </a:p>
                  </a:txBody>
                  <a:tcPr/>
                </a:tc>
                <a:tc>
                  <a:txBody>
                    <a:bodyPr/>
                    <a:lstStyle/>
                    <a:p>
                      <a:pPr algn="ctr"/>
                      <a:endParaRPr lang="th-TH" sz="2400" dirty="0"/>
                    </a:p>
                  </a:txBody>
                  <a:tcPr/>
                </a:tc>
                <a:tc>
                  <a:txBody>
                    <a:bodyPr/>
                    <a:lstStyle/>
                    <a:p>
                      <a:pPr algn="ctr"/>
                      <a:endParaRPr lang="th-TH" sz="2400" dirty="0"/>
                    </a:p>
                  </a:txBody>
                  <a:tcPr/>
                </a:tc>
              </a:tr>
              <a:tr h="370840">
                <a:tc>
                  <a:txBody>
                    <a:bodyPr/>
                    <a:lstStyle/>
                    <a:p>
                      <a:pPr algn="ctr"/>
                      <a:r>
                        <a:rPr lang="en-US" sz="2400" dirty="0" smtClean="0"/>
                        <a:t>220</a:t>
                      </a:r>
                      <a:endParaRPr lang="th-TH" sz="2400" dirty="0"/>
                    </a:p>
                  </a:txBody>
                  <a:tcPr/>
                </a:tc>
                <a:tc>
                  <a:txBody>
                    <a:bodyPr/>
                    <a:lstStyle/>
                    <a:p>
                      <a:pPr algn="ctr"/>
                      <a:r>
                        <a:rPr lang="en-US" sz="2400" dirty="0" smtClean="0"/>
                        <a:t>800</a:t>
                      </a:r>
                      <a:endParaRPr lang="th-TH" sz="2400" dirty="0"/>
                    </a:p>
                  </a:txBody>
                  <a:tcPr/>
                </a:tc>
                <a:tc>
                  <a:txBody>
                    <a:bodyPr/>
                    <a:lstStyle/>
                    <a:p>
                      <a:pPr algn="ctr"/>
                      <a:endParaRPr lang="th-TH" sz="2400" dirty="0"/>
                    </a:p>
                  </a:txBody>
                  <a:tcPr/>
                </a:tc>
                <a:tc>
                  <a:txBody>
                    <a:bodyPr/>
                    <a:lstStyle/>
                    <a:p>
                      <a:pPr algn="ctr"/>
                      <a:endParaRPr lang="th-TH" sz="2400" dirty="0"/>
                    </a:p>
                  </a:txBody>
                  <a:tcPr/>
                </a:tc>
              </a:tr>
              <a:tr h="370840">
                <a:tc>
                  <a:txBody>
                    <a:bodyPr/>
                    <a:lstStyle/>
                    <a:p>
                      <a:pPr algn="ctr"/>
                      <a:r>
                        <a:rPr lang="en-US" sz="2400" dirty="0" smtClean="0"/>
                        <a:t>240</a:t>
                      </a:r>
                      <a:endParaRPr lang="th-TH" sz="2400" dirty="0"/>
                    </a:p>
                  </a:txBody>
                  <a:tcPr/>
                </a:tc>
                <a:tc>
                  <a:txBody>
                    <a:bodyPr/>
                    <a:lstStyle/>
                    <a:p>
                      <a:pPr algn="ctr"/>
                      <a:r>
                        <a:rPr lang="en-US" sz="2400" dirty="0" smtClean="0"/>
                        <a:t>810</a:t>
                      </a:r>
                      <a:endParaRPr lang="th-TH" sz="2400" dirty="0"/>
                    </a:p>
                  </a:txBody>
                  <a:tcPr/>
                </a:tc>
                <a:tc>
                  <a:txBody>
                    <a:bodyPr/>
                    <a:lstStyle/>
                    <a:p>
                      <a:pPr algn="ctr"/>
                      <a:endParaRPr lang="th-TH" sz="2400" dirty="0"/>
                    </a:p>
                  </a:txBody>
                  <a:tcPr/>
                </a:tc>
                <a:tc>
                  <a:txBody>
                    <a:bodyPr/>
                    <a:lstStyle/>
                    <a:p>
                      <a:pPr algn="ctr"/>
                      <a:endParaRPr lang="th-TH" sz="2400" dirty="0"/>
                    </a:p>
                  </a:txBody>
                  <a:tcPr/>
                </a:tc>
              </a:tr>
            </a:tbl>
          </a:graphicData>
        </a:graphic>
      </p:graphicFrame>
    </p:spTree>
    <p:extLst>
      <p:ext uri="{BB962C8B-B14F-4D97-AF65-F5344CB8AC3E}">
        <p14:creationId xmlns:p14="http://schemas.microsoft.com/office/powerpoint/2010/main" val="34234536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651606693"/>
              </p:ext>
            </p:extLst>
          </p:nvPr>
        </p:nvGraphicFramePr>
        <p:xfrm>
          <a:off x="323528" y="476672"/>
          <a:ext cx="8229600" cy="4480560"/>
        </p:xfrm>
        <a:graphic>
          <a:graphicData uri="http://schemas.openxmlformats.org/drawingml/2006/table">
            <a:tbl>
              <a:tblPr firstRow="1" bandRow="1">
                <a:tableStyleId>{5C22544A-7EE6-4342-B048-85BDC9FD1C3A}</a:tableStyleId>
              </a:tblPr>
              <a:tblGrid>
                <a:gridCol w="2057400"/>
                <a:gridCol w="2057400"/>
                <a:gridCol w="2057400"/>
                <a:gridCol w="2057400"/>
              </a:tblGrid>
              <a:tr h="370840">
                <a:tc>
                  <a:txBody>
                    <a:bodyPr/>
                    <a:lstStyle/>
                    <a:p>
                      <a:pPr algn="ctr"/>
                      <a:r>
                        <a:rPr lang="en-US" sz="2400" dirty="0" smtClean="0"/>
                        <a:t>Hours of labor (per</a:t>
                      </a:r>
                      <a:r>
                        <a:rPr lang="en-US" sz="2400" baseline="0" dirty="0" smtClean="0"/>
                        <a:t> month)</a:t>
                      </a:r>
                      <a:endParaRPr lang="th-TH" sz="2400" dirty="0"/>
                    </a:p>
                  </a:txBody>
                  <a:tcPr/>
                </a:tc>
                <a:tc>
                  <a:txBody>
                    <a:bodyPr/>
                    <a:lstStyle/>
                    <a:p>
                      <a:pPr algn="ctr"/>
                      <a:r>
                        <a:rPr lang="en-US" sz="2400" dirty="0" smtClean="0"/>
                        <a:t>Pairs of skates (per month)</a:t>
                      </a:r>
                      <a:endParaRPr lang="th-TH" sz="2400" dirty="0"/>
                    </a:p>
                  </a:txBody>
                  <a:tcPr/>
                </a:tc>
                <a:tc>
                  <a:txBody>
                    <a:bodyPr/>
                    <a:lstStyle/>
                    <a:p>
                      <a:pPr algn="ctr"/>
                      <a:r>
                        <a:rPr lang="en-US" sz="2400" dirty="0" smtClean="0"/>
                        <a:t>Average product</a:t>
                      </a:r>
                      <a:endParaRPr lang="th-TH" sz="2400" dirty="0"/>
                    </a:p>
                  </a:txBody>
                  <a:tcPr/>
                </a:tc>
                <a:tc>
                  <a:txBody>
                    <a:bodyPr/>
                    <a:lstStyle/>
                    <a:p>
                      <a:pPr algn="ctr"/>
                      <a:r>
                        <a:rPr lang="en-US" sz="2400" dirty="0" smtClean="0"/>
                        <a:t>Marginal product</a:t>
                      </a:r>
                      <a:endParaRPr lang="th-TH" sz="2400" dirty="0"/>
                    </a:p>
                  </a:txBody>
                  <a:tcPr/>
                </a:tc>
              </a:tr>
              <a:tr h="370840">
                <a:tc>
                  <a:txBody>
                    <a:bodyPr/>
                    <a:lstStyle/>
                    <a:p>
                      <a:pPr algn="ctr"/>
                      <a:r>
                        <a:rPr lang="en-US" sz="2400" dirty="0" smtClean="0"/>
                        <a:t>100</a:t>
                      </a:r>
                      <a:endParaRPr lang="th-TH" sz="2400" dirty="0"/>
                    </a:p>
                  </a:txBody>
                  <a:tcPr/>
                </a:tc>
                <a:tc>
                  <a:txBody>
                    <a:bodyPr/>
                    <a:lstStyle/>
                    <a:p>
                      <a:pPr algn="ctr"/>
                      <a:r>
                        <a:rPr lang="en-US" sz="2400" dirty="0" smtClean="0"/>
                        <a:t>200</a:t>
                      </a:r>
                      <a:endParaRPr lang="th-TH" sz="2400" dirty="0"/>
                    </a:p>
                  </a:txBody>
                  <a:tcPr/>
                </a:tc>
                <a:tc>
                  <a:txBody>
                    <a:bodyPr/>
                    <a:lstStyle/>
                    <a:p>
                      <a:pPr algn="ctr"/>
                      <a:r>
                        <a:rPr lang="en-US" sz="2400" dirty="0" smtClean="0">
                          <a:solidFill>
                            <a:srgbClr val="FF0000"/>
                          </a:solidFill>
                        </a:rPr>
                        <a:t>2</a:t>
                      </a:r>
                      <a:endParaRPr lang="th-TH" sz="2400" dirty="0">
                        <a:solidFill>
                          <a:srgbClr val="FF0000"/>
                        </a:solidFill>
                      </a:endParaRPr>
                    </a:p>
                  </a:txBody>
                  <a:tcPr/>
                </a:tc>
                <a:tc>
                  <a:txBody>
                    <a:bodyPr/>
                    <a:lstStyle/>
                    <a:p>
                      <a:pPr algn="ctr"/>
                      <a:r>
                        <a:rPr lang="en-US" sz="2400" dirty="0" smtClean="0">
                          <a:solidFill>
                            <a:srgbClr val="FF0000"/>
                          </a:solidFill>
                        </a:rPr>
                        <a:t>-</a:t>
                      </a:r>
                      <a:endParaRPr lang="th-TH" sz="2400" dirty="0">
                        <a:solidFill>
                          <a:srgbClr val="FF0000"/>
                        </a:solidFill>
                      </a:endParaRPr>
                    </a:p>
                  </a:txBody>
                  <a:tcPr/>
                </a:tc>
              </a:tr>
              <a:tr h="370840">
                <a:tc>
                  <a:txBody>
                    <a:bodyPr/>
                    <a:lstStyle/>
                    <a:p>
                      <a:pPr algn="ctr"/>
                      <a:r>
                        <a:rPr lang="en-US" sz="2400" dirty="0" smtClean="0"/>
                        <a:t>120</a:t>
                      </a:r>
                      <a:endParaRPr lang="th-TH" sz="2400" dirty="0"/>
                    </a:p>
                  </a:txBody>
                  <a:tcPr/>
                </a:tc>
                <a:tc>
                  <a:txBody>
                    <a:bodyPr/>
                    <a:lstStyle/>
                    <a:p>
                      <a:pPr algn="ctr"/>
                      <a:r>
                        <a:rPr lang="en-US" sz="2400" dirty="0" smtClean="0"/>
                        <a:t>260</a:t>
                      </a:r>
                      <a:endParaRPr lang="th-TH" sz="2400" dirty="0"/>
                    </a:p>
                  </a:txBody>
                  <a:tcPr/>
                </a:tc>
                <a:tc>
                  <a:txBody>
                    <a:bodyPr/>
                    <a:lstStyle/>
                    <a:p>
                      <a:pPr algn="ctr"/>
                      <a:r>
                        <a:rPr lang="en-US" sz="2400" dirty="0" smtClean="0">
                          <a:solidFill>
                            <a:srgbClr val="FF0000"/>
                          </a:solidFill>
                        </a:rPr>
                        <a:t>2.17</a:t>
                      </a:r>
                      <a:endParaRPr lang="th-TH" sz="2400" dirty="0">
                        <a:solidFill>
                          <a:srgbClr val="FF0000"/>
                        </a:solidFill>
                      </a:endParaRPr>
                    </a:p>
                  </a:txBody>
                  <a:tcPr/>
                </a:tc>
                <a:tc>
                  <a:txBody>
                    <a:bodyPr/>
                    <a:lstStyle/>
                    <a:p>
                      <a:pPr algn="ctr"/>
                      <a:r>
                        <a:rPr lang="en-US" sz="2400" dirty="0" smtClean="0">
                          <a:solidFill>
                            <a:srgbClr val="FF0000"/>
                          </a:solidFill>
                        </a:rPr>
                        <a:t>3</a:t>
                      </a:r>
                      <a:endParaRPr lang="th-TH" sz="2400" dirty="0">
                        <a:solidFill>
                          <a:srgbClr val="FF0000"/>
                        </a:solidFill>
                      </a:endParaRPr>
                    </a:p>
                  </a:txBody>
                  <a:tcPr/>
                </a:tc>
              </a:tr>
              <a:tr h="370840">
                <a:tc>
                  <a:txBody>
                    <a:bodyPr/>
                    <a:lstStyle/>
                    <a:p>
                      <a:pPr algn="ctr"/>
                      <a:r>
                        <a:rPr lang="en-US" sz="2400" dirty="0" smtClean="0"/>
                        <a:t>140</a:t>
                      </a:r>
                      <a:endParaRPr lang="th-TH" sz="2400" dirty="0"/>
                    </a:p>
                  </a:txBody>
                  <a:tcPr/>
                </a:tc>
                <a:tc>
                  <a:txBody>
                    <a:bodyPr/>
                    <a:lstStyle/>
                    <a:p>
                      <a:pPr algn="ctr"/>
                      <a:r>
                        <a:rPr lang="en-US" sz="2400" dirty="0" smtClean="0"/>
                        <a:t>350</a:t>
                      </a:r>
                      <a:endParaRPr lang="th-TH" sz="2400" dirty="0"/>
                    </a:p>
                  </a:txBody>
                  <a:tcPr/>
                </a:tc>
                <a:tc>
                  <a:txBody>
                    <a:bodyPr/>
                    <a:lstStyle/>
                    <a:p>
                      <a:pPr algn="ctr"/>
                      <a:r>
                        <a:rPr lang="en-US" sz="2400" dirty="0" smtClean="0">
                          <a:solidFill>
                            <a:srgbClr val="FF0000"/>
                          </a:solidFill>
                        </a:rPr>
                        <a:t>2.5</a:t>
                      </a:r>
                      <a:endParaRPr lang="th-TH" sz="2400" dirty="0">
                        <a:solidFill>
                          <a:srgbClr val="FF0000"/>
                        </a:solidFill>
                      </a:endParaRPr>
                    </a:p>
                  </a:txBody>
                  <a:tcPr/>
                </a:tc>
                <a:tc>
                  <a:txBody>
                    <a:bodyPr/>
                    <a:lstStyle/>
                    <a:p>
                      <a:pPr algn="ctr"/>
                      <a:r>
                        <a:rPr lang="en-US" sz="2400" dirty="0" smtClean="0">
                          <a:solidFill>
                            <a:srgbClr val="FF0000"/>
                          </a:solidFill>
                        </a:rPr>
                        <a:t>4.5</a:t>
                      </a:r>
                      <a:endParaRPr lang="th-TH" sz="2400" dirty="0">
                        <a:solidFill>
                          <a:srgbClr val="FF0000"/>
                        </a:solidFill>
                      </a:endParaRPr>
                    </a:p>
                  </a:txBody>
                  <a:tcPr/>
                </a:tc>
              </a:tr>
              <a:tr h="370840">
                <a:tc>
                  <a:txBody>
                    <a:bodyPr/>
                    <a:lstStyle/>
                    <a:p>
                      <a:pPr algn="ctr"/>
                      <a:r>
                        <a:rPr lang="en-US" sz="2400" dirty="0" smtClean="0"/>
                        <a:t>160</a:t>
                      </a:r>
                      <a:endParaRPr lang="th-TH" sz="2400" dirty="0"/>
                    </a:p>
                  </a:txBody>
                  <a:tcPr/>
                </a:tc>
                <a:tc>
                  <a:txBody>
                    <a:bodyPr/>
                    <a:lstStyle/>
                    <a:p>
                      <a:pPr algn="ctr"/>
                      <a:r>
                        <a:rPr lang="en-US" sz="2400" dirty="0" smtClean="0"/>
                        <a:t>580</a:t>
                      </a:r>
                      <a:endParaRPr lang="th-TH" sz="2400" dirty="0"/>
                    </a:p>
                  </a:txBody>
                  <a:tcPr/>
                </a:tc>
                <a:tc>
                  <a:txBody>
                    <a:bodyPr/>
                    <a:lstStyle/>
                    <a:p>
                      <a:pPr algn="ctr"/>
                      <a:r>
                        <a:rPr lang="en-US" sz="2400" dirty="0" smtClean="0">
                          <a:solidFill>
                            <a:srgbClr val="FF0000"/>
                          </a:solidFill>
                        </a:rPr>
                        <a:t>3.63</a:t>
                      </a:r>
                      <a:endParaRPr lang="th-TH" sz="2400" dirty="0">
                        <a:solidFill>
                          <a:srgbClr val="FF0000"/>
                        </a:solidFill>
                      </a:endParaRPr>
                    </a:p>
                  </a:txBody>
                  <a:tcPr/>
                </a:tc>
                <a:tc>
                  <a:txBody>
                    <a:bodyPr/>
                    <a:lstStyle/>
                    <a:p>
                      <a:pPr algn="ctr"/>
                      <a:r>
                        <a:rPr lang="en-US" sz="2400" dirty="0" smtClean="0">
                          <a:solidFill>
                            <a:srgbClr val="FF0000"/>
                          </a:solidFill>
                        </a:rPr>
                        <a:t>11.5</a:t>
                      </a:r>
                      <a:endParaRPr lang="th-TH" sz="2400" dirty="0">
                        <a:solidFill>
                          <a:srgbClr val="FF0000"/>
                        </a:solidFill>
                      </a:endParaRPr>
                    </a:p>
                  </a:txBody>
                  <a:tcPr/>
                </a:tc>
              </a:tr>
              <a:tr h="370840">
                <a:tc>
                  <a:txBody>
                    <a:bodyPr/>
                    <a:lstStyle/>
                    <a:p>
                      <a:pPr algn="ctr"/>
                      <a:r>
                        <a:rPr lang="en-US" sz="2400" dirty="0" smtClean="0"/>
                        <a:t>180</a:t>
                      </a:r>
                      <a:endParaRPr lang="th-TH" sz="2400" dirty="0"/>
                    </a:p>
                  </a:txBody>
                  <a:tcPr/>
                </a:tc>
                <a:tc>
                  <a:txBody>
                    <a:bodyPr/>
                    <a:lstStyle/>
                    <a:p>
                      <a:pPr algn="ctr"/>
                      <a:r>
                        <a:rPr lang="en-US" sz="2400" dirty="0" smtClean="0"/>
                        <a:t>720</a:t>
                      </a:r>
                      <a:endParaRPr lang="th-TH" sz="2400" dirty="0"/>
                    </a:p>
                  </a:txBody>
                  <a:tcPr/>
                </a:tc>
                <a:tc>
                  <a:txBody>
                    <a:bodyPr/>
                    <a:lstStyle/>
                    <a:p>
                      <a:pPr algn="ctr"/>
                      <a:r>
                        <a:rPr lang="en-US" sz="2400" dirty="0" smtClean="0">
                          <a:solidFill>
                            <a:srgbClr val="FF0000"/>
                          </a:solidFill>
                        </a:rPr>
                        <a:t>4</a:t>
                      </a:r>
                      <a:endParaRPr lang="th-TH" sz="2400" dirty="0">
                        <a:solidFill>
                          <a:srgbClr val="FF0000"/>
                        </a:solidFill>
                      </a:endParaRPr>
                    </a:p>
                  </a:txBody>
                  <a:tcPr/>
                </a:tc>
                <a:tc>
                  <a:txBody>
                    <a:bodyPr/>
                    <a:lstStyle/>
                    <a:p>
                      <a:pPr algn="ctr"/>
                      <a:r>
                        <a:rPr lang="en-US" sz="2400" dirty="0" smtClean="0">
                          <a:solidFill>
                            <a:srgbClr val="FF0000"/>
                          </a:solidFill>
                        </a:rPr>
                        <a:t>7</a:t>
                      </a:r>
                      <a:endParaRPr lang="th-TH" sz="2400" dirty="0">
                        <a:solidFill>
                          <a:srgbClr val="FF0000"/>
                        </a:solidFill>
                      </a:endParaRPr>
                    </a:p>
                  </a:txBody>
                  <a:tcPr/>
                </a:tc>
              </a:tr>
              <a:tr h="370840">
                <a:tc>
                  <a:txBody>
                    <a:bodyPr/>
                    <a:lstStyle/>
                    <a:p>
                      <a:pPr algn="ctr"/>
                      <a:r>
                        <a:rPr lang="en-US" sz="2400" dirty="0" smtClean="0"/>
                        <a:t>200</a:t>
                      </a:r>
                      <a:endParaRPr lang="th-TH" sz="2400" dirty="0"/>
                    </a:p>
                  </a:txBody>
                  <a:tcPr/>
                </a:tc>
                <a:tc>
                  <a:txBody>
                    <a:bodyPr/>
                    <a:lstStyle/>
                    <a:p>
                      <a:pPr algn="ctr"/>
                      <a:r>
                        <a:rPr lang="en-US" sz="2400" dirty="0" smtClean="0"/>
                        <a:t>780</a:t>
                      </a:r>
                      <a:endParaRPr lang="th-TH" sz="2400" dirty="0"/>
                    </a:p>
                  </a:txBody>
                  <a:tcPr/>
                </a:tc>
                <a:tc>
                  <a:txBody>
                    <a:bodyPr/>
                    <a:lstStyle/>
                    <a:p>
                      <a:pPr algn="ctr"/>
                      <a:r>
                        <a:rPr lang="en-US" sz="2400" dirty="0" smtClean="0">
                          <a:solidFill>
                            <a:srgbClr val="FF0000"/>
                          </a:solidFill>
                        </a:rPr>
                        <a:t>3.9</a:t>
                      </a:r>
                      <a:endParaRPr lang="th-TH" sz="2400" dirty="0">
                        <a:solidFill>
                          <a:srgbClr val="FF0000"/>
                        </a:solidFill>
                      </a:endParaRPr>
                    </a:p>
                  </a:txBody>
                  <a:tcPr/>
                </a:tc>
                <a:tc>
                  <a:txBody>
                    <a:bodyPr/>
                    <a:lstStyle/>
                    <a:p>
                      <a:pPr algn="ctr"/>
                      <a:r>
                        <a:rPr lang="en-US" sz="2400" dirty="0" smtClean="0">
                          <a:solidFill>
                            <a:srgbClr val="FF0000"/>
                          </a:solidFill>
                        </a:rPr>
                        <a:t>3</a:t>
                      </a:r>
                      <a:endParaRPr lang="th-TH" sz="2400" dirty="0">
                        <a:solidFill>
                          <a:srgbClr val="FF0000"/>
                        </a:solidFill>
                      </a:endParaRPr>
                    </a:p>
                  </a:txBody>
                  <a:tcPr/>
                </a:tc>
              </a:tr>
              <a:tr h="370840">
                <a:tc>
                  <a:txBody>
                    <a:bodyPr/>
                    <a:lstStyle/>
                    <a:p>
                      <a:pPr algn="ctr"/>
                      <a:r>
                        <a:rPr lang="en-US" sz="2400" dirty="0" smtClean="0"/>
                        <a:t>220</a:t>
                      </a:r>
                      <a:endParaRPr lang="th-TH" sz="2400" dirty="0"/>
                    </a:p>
                  </a:txBody>
                  <a:tcPr/>
                </a:tc>
                <a:tc>
                  <a:txBody>
                    <a:bodyPr/>
                    <a:lstStyle/>
                    <a:p>
                      <a:pPr algn="ctr"/>
                      <a:r>
                        <a:rPr lang="en-US" sz="2400" dirty="0" smtClean="0"/>
                        <a:t>800</a:t>
                      </a:r>
                      <a:endParaRPr lang="th-TH" sz="2400" dirty="0"/>
                    </a:p>
                  </a:txBody>
                  <a:tcPr/>
                </a:tc>
                <a:tc>
                  <a:txBody>
                    <a:bodyPr/>
                    <a:lstStyle/>
                    <a:p>
                      <a:pPr algn="ctr"/>
                      <a:r>
                        <a:rPr lang="en-US" sz="2400" dirty="0" smtClean="0">
                          <a:solidFill>
                            <a:srgbClr val="FF0000"/>
                          </a:solidFill>
                        </a:rPr>
                        <a:t>3.64</a:t>
                      </a:r>
                      <a:endParaRPr lang="th-TH" sz="2400" dirty="0">
                        <a:solidFill>
                          <a:srgbClr val="FF0000"/>
                        </a:solidFill>
                      </a:endParaRPr>
                    </a:p>
                  </a:txBody>
                  <a:tcPr/>
                </a:tc>
                <a:tc>
                  <a:txBody>
                    <a:bodyPr/>
                    <a:lstStyle/>
                    <a:p>
                      <a:pPr algn="ctr"/>
                      <a:r>
                        <a:rPr lang="en-US" sz="2400" dirty="0" smtClean="0">
                          <a:solidFill>
                            <a:srgbClr val="FF0000"/>
                          </a:solidFill>
                        </a:rPr>
                        <a:t>1</a:t>
                      </a:r>
                      <a:endParaRPr lang="th-TH" sz="2400" dirty="0">
                        <a:solidFill>
                          <a:srgbClr val="FF0000"/>
                        </a:solidFill>
                      </a:endParaRPr>
                    </a:p>
                  </a:txBody>
                  <a:tcPr/>
                </a:tc>
              </a:tr>
              <a:tr h="370840">
                <a:tc>
                  <a:txBody>
                    <a:bodyPr/>
                    <a:lstStyle/>
                    <a:p>
                      <a:pPr algn="ctr"/>
                      <a:r>
                        <a:rPr lang="en-US" sz="2400" dirty="0" smtClean="0"/>
                        <a:t>240</a:t>
                      </a:r>
                      <a:endParaRPr lang="th-TH" sz="2400" dirty="0"/>
                    </a:p>
                  </a:txBody>
                  <a:tcPr/>
                </a:tc>
                <a:tc>
                  <a:txBody>
                    <a:bodyPr/>
                    <a:lstStyle/>
                    <a:p>
                      <a:pPr algn="ctr"/>
                      <a:r>
                        <a:rPr lang="en-US" sz="2400" dirty="0" smtClean="0"/>
                        <a:t>810</a:t>
                      </a:r>
                      <a:endParaRPr lang="th-TH" sz="2400" dirty="0"/>
                    </a:p>
                  </a:txBody>
                  <a:tcPr/>
                </a:tc>
                <a:tc>
                  <a:txBody>
                    <a:bodyPr/>
                    <a:lstStyle/>
                    <a:p>
                      <a:pPr algn="ctr"/>
                      <a:r>
                        <a:rPr lang="en-US" sz="2400" dirty="0" smtClean="0">
                          <a:solidFill>
                            <a:srgbClr val="FF0000"/>
                          </a:solidFill>
                        </a:rPr>
                        <a:t>3.38</a:t>
                      </a:r>
                      <a:endParaRPr lang="th-TH" sz="2400" dirty="0">
                        <a:solidFill>
                          <a:srgbClr val="FF0000"/>
                        </a:solidFill>
                      </a:endParaRPr>
                    </a:p>
                  </a:txBody>
                  <a:tcPr/>
                </a:tc>
                <a:tc>
                  <a:txBody>
                    <a:bodyPr/>
                    <a:lstStyle/>
                    <a:p>
                      <a:pPr algn="ctr"/>
                      <a:r>
                        <a:rPr lang="en-US" sz="2400" dirty="0" smtClean="0">
                          <a:solidFill>
                            <a:srgbClr val="FF0000"/>
                          </a:solidFill>
                        </a:rPr>
                        <a:t>0.5</a:t>
                      </a:r>
                      <a:endParaRPr lang="th-TH" sz="2400" dirty="0">
                        <a:solidFill>
                          <a:srgbClr val="FF0000"/>
                        </a:solidFill>
                      </a:endParaRPr>
                    </a:p>
                  </a:txBody>
                  <a:tcPr/>
                </a:tc>
              </a:tr>
            </a:tbl>
          </a:graphicData>
        </a:graphic>
      </p:graphicFrame>
    </p:spTree>
    <p:extLst>
      <p:ext uri="{BB962C8B-B14F-4D97-AF65-F5344CB8AC3E}">
        <p14:creationId xmlns:p14="http://schemas.microsoft.com/office/powerpoint/2010/main" val="6483086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361950"/>
            <a:ext cx="7058025" cy="613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19431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The “law of diminishing marginal returns” is satisfied for labor because the marginal product of labor falls as more and more labor is used. </a:t>
            </a:r>
          </a:p>
          <a:p>
            <a:endParaRPr lang="en-US" dirty="0"/>
          </a:p>
          <a:p>
            <a:endParaRPr lang="th-TH" dirty="0"/>
          </a:p>
        </p:txBody>
      </p:sp>
    </p:spTree>
    <p:extLst>
      <p:ext uri="{BB962C8B-B14F-4D97-AF65-F5344CB8AC3E}">
        <p14:creationId xmlns:p14="http://schemas.microsoft.com/office/powerpoint/2010/main" val="2621793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980728"/>
            <a:ext cx="8229600" cy="4525963"/>
          </a:xfrm>
        </p:spPr>
        <p:txBody>
          <a:bodyPr>
            <a:normAutofit/>
          </a:bodyPr>
          <a:lstStyle/>
          <a:p>
            <a:r>
              <a:rPr lang="en-US" sz="2800" dirty="0" smtClean="0"/>
              <a:t>The average product of labor can only rise if the marginal product exceeds the average product. This relationship is seen clearly in the figure for levels of labor input below 180. Similarly, the average product of labor only falls when the marginal product is less than the average product, as seen in the figure for values of labor above 180. It follows that the MP curve must intersect the AP curve at its maximum.</a:t>
            </a:r>
            <a:endParaRPr lang="th-TH" sz="2800" dirty="0"/>
          </a:p>
        </p:txBody>
      </p:sp>
    </p:spTree>
    <p:extLst>
      <p:ext uri="{BB962C8B-B14F-4D97-AF65-F5344CB8AC3E}">
        <p14:creationId xmlns:p14="http://schemas.microsoft.com/office/powerpoint/2010/main" val="4354150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Practice III</a:t>
            </a:r>
            <a:endParaRPr lang="th-TH" dirty="0"/>
          </a:p>
        </p:txBody>
      </p:sp>
      <p:sp>
        <p:nvSpPr>
          <p:cNvPr id="3" name="Content Placeholder 2"/>
          <p:cNvSpPr>
            <a:spLocks noGrp="1"/>
          </p:cNvSpPr>
          <p:nvPr>
            <p:ph idx="1"/>
          </p:nvPr>
        </p:nvSpPr>
        <p:spPr/>
        <p:txBody>
          <a:bodyPr/>
          <a:lstStyle/>
          <a:p>
            <a:r>
              <a:rPr lang="en-US" dirty="0" smtClean="0"/>
              <a:t>Consider the table below, which shows the total fixed costs (TFC) and total variable costs (TVC) for producing specialty bicycles in a small factory with a fixed amount of capital</a:t>
            </a:r>
            <a:endParaRPr lang="th-TH" dirty="0"/>
          </a:p>
        </p:txBody>
      </p:sp>
    </p:spTree>
    <p:extLst>
      <p:ext uri="{BB962C8B-B14F-4D97-AF65-F5344CB8AC3E}">
        <p14:creationId xmlns:p14="http://schemas.microsoft.com/office/powerpoint/2010/main" val="14310654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343347891"/>
              </p:ext>
            </p:extLst>
          </p:nvPr>
        </p:nvGraphicFramePr>
        <p:xfrm>
          <a:off x="467544" y="404664"/>
          <a:ext cx="8229600" cy="6339840"/>
        </p:xfrm>
        <a:graphic>
          <a:graphicData uri="http://schemas.openxmlformats.org/drawingml/2006/table">
            <a:tbl>
              <a:tblPr firstRow="1" bandRow="1">
                <a:tableStyleId>{5C22544A-7EE6-4342-B048-85BDC9FD1C3A}</a:tableStyleId>
              </a:tblPr>
              <a:tblGrid>
                <a:gridCol w="1371600"/>
                <a:gridCol w="1371600"/>
                <a:gridCol w="1371600"/>
                <a:gridCol w="1371600"/>
                <a:gridCol w="1371600"/>
                <a:gridCol w="1371600"/>
              </a:tblGrid>
              <a:tr h="370840">
                <a:tc>
                  <a:txBody>
                    <a:bodyPr/>
                    <a:lstStyle/>
                    <a:p>
                      <a:pPr algn="ctr"/>
                      <a:r>
                        <a:rPr lang="en-US" sz="2000" dirty="0" smtClean="0">
                          <a:latin typeface="+mn-lt"/>
                          <a:cs typeface="+mn-cs"/>
                        </a:rPr>
                        <a:t>Output per year (thousands of bicycles</a:t>
                      </a:r>
                      <a:endParaRPr lang="th-TH" sz="2000" dirty="0">
                        <a:latin typeface="+mn-lt"/>
                        <a:cs typeface="+mn-cs"/>
                      </a:endParaRPr>
                    </a:p>
                  </a:txBody>
                  <a:tcPr/>
                </a:tc>
                <a:tc>
                  <a:txBody>
                    <a:bodyPr/>
                    <a:lstStyle/>
                    <a:p>
                      <a:pPr algn="ctr"/>
                      <a:r>
                        <a:rPr lang="en-US" sz="2400" dirty="0" smtClean="0">
                          <a:latin typeface="+mn-lt"/>
                          <a:cs typeface="+mn-cs"/>
                        </a:rPr>
                        <a:t>TFC</a:t>
                      </a:r>
                      <a:endParaRPr lang="th-TH" sz="2400" dirty="0">
                        <a:latin typeface="+mn-lt"/>
                        <a:cs typeface="+mn-cs"/>
                      </a:endParaRPr>
                    </a:p>
                  </a:txBody>
                  <a:tcPr/>
                </a:tc>
                <a:tc>
                  <a:txBody>
                    <a:bodyPr/>
                    <a:lstStyle/>
                    <a:p>
                      <a:pPr algn="ctr"/>
                      <a:r>
                        <a:rPr lang="en-US" sz="2400" dirty="0" smtClean="0">
                          <a:latin typeface="+mn-lt"/>
                          <a:cs typeface="+mn-cs"/>
                        </a:rPr>
                        <a:t>TVC</a:t>
                      </a:r>
                      <a:endParaRPr lang="th-TH" sz="2400" dirty="0">
                        <a:latin typeface="+mn-lt"/>
                        <a:cs typeface="+mn-cs"/>
                      </a:endParaRPr>
                    </a:p>
                  </a:txBody>
                  <a:tcPr/>
                </a:tc>
                <a:tc>
                  <a:txBody>
                    <a:bodyPr/>
                    <a:lstStyle/>
                    <a:p>
                      <a:pPr algn="ctr"/>
                      <a:r>
                        <a:rPr lang="en-US" sz="2400" dirty="0" smtClean="0">
                          <a:latin typeface="+mn-lt"/>
                          <a:cs typeface="+mn-cs"/>
                        </a:rPr>
                        <a:t>AFC</a:t>
                      </a:r>
                      <a:endParaRPr lang="th-TH" sz="2400" dirty="0">
                        <a:latin typeface="+mn-lt"/>
                        <a:cs typeface="+mn-cs"/>
                      </a:endParaRPr>
                    </a:p>
                  </a:txBody>
                  <a:tcPr/>
                </a:tc>
                <a:tc>
                  <a:txBody>
                    <a:bodyPr/>
                    <a:lstStyle/>
                    <a:p>
                      <a:pPr algn="ctr"/>
                      <a:r>
                        <a:rPr lang="en-US" sz="2400" dirty="0" smtClean="0">
                          <a:latin typeface="+mn-lt"/>
                          <a:cs typeface="+mn-cs"/>
                        </a:rPr>
                        <a:t>AVC</a:t>
                      </a:r>
                      <a:endParaRPr lang="th-TH" sz="2400" dirty="0">
                        <a:latin typeface="+mn-lt"/>
                        <a:cs typeface="+mn-cs"/>
                      </a:endParaRPr>
                    </a:p>
                  </a:txBody>
                  <a:tcPr/>
                </a:tc>
                <a:tc>
                  <a:txBody>
                    <a:bodyPr/>
                    <a:lstStyle/>
                    <a:p>
                      <a:pPr algn="ctr"/>
                      <a:r>
                        <a:rPr lang="en-US" sz="2400" dirty="0" smtClean="0">
                          <a:latin typeface="+mn-lt"/>
                          <a:cs typeface="+mn-cs"/>
                        </a:rPr>
                        <a:t>ATC</a:t>
                      </a:r>
                      <a:endParaRPr lang="th-TH" sz="2400" dirty="0">
                        <a:latin typeface="+mn-lt"/>
                        <a:cs typeface="+mn-cs"/>
                      </a:endParaRPr>
                    </a:p>
                  </a:txBody>
                  <a:tcPr/>
                </a:tc>
              </a:tr>
              <a:tr h="370840">
                <a:tc>
                  <a:txBody>
                    <a:bodyPr/>
                    <a:lstStyle/>
                    <a:p>
                      <a:pPr algn="ctr"/>
                      <a:r>
                        <a:rPr lang="en-US" sz="2400" dirty="0" smtClean="0">
                          <a:latin typeface="+mn-lt"/>
                          <a:cs typeface="+mn-cs"/>
                        </a:rPr>
                        <a:t>1</a:t>
                      </a:r>
                      <a:endParaRPr lang="th-TH" sz="2400" dirty="0">
                        <a:latin typeface="+mn-lt"/>
                        <a:cs typeface="+mn-cs"/>
                      </a:endParaRPr>
                    </a:p>
                  </a:txBody>
                  <a:tcPr/>
                </a:tc>
                <a:tc>
                  <a:txBody>
                    <a:bodyPr/>
                    <a:lstStyle/>
                    <a:p>
                      <a:pPr algn="ctr"/>
                      <a:r>
                        <a:rPr lang="en-US" sz="2400" dirty="0" smtClean="0">
                          <a:latin typeface="+mn-lt"/>
                          <a:cs typeface="+mn-cs"/>
                        </a:rPr>
                        <a:t>200</a:t>
                      </a:r>
                      <a:endParaRPr lang="th-TH" sz="2400" dirty="0">
                        <a:latin typeface="+mn-lt"/>
                        <a:cs typeface="+mn-cs"/>
                      </a:endParaRPr>
                    </a:p>
                  </a:txBody>
                  <a:tcPr/>
                </a:tc>
                <a:tc>
                  <a:txBody>
                    <a:bodyPr/>
                    <a:lstStyle/>
                    <a:p>
                      <a:pPr algn="ctr"/>
                      <a:r>
                        <a:rPr lang="en-US" sz="2400" dirty="0" smtClean="0">
                          <a:latin typeface="+mn-lt"/>
                          <a:cs typeface="+mn-cs"/>
                        </a:rPr>
                        <a:t>40</a:t>
                      </a:r>
                      <a:endParaRPr lang="th-TH" sz="2400" dirty="0">
                        <a:latin typeface="+mn-lt"/>
                        <a:cs typeface="+mn-cs"/>
                      </a:endParaRPr>
                    </a:p>
                  </a:txBody>
                  <a:tcPr/>
                </a:tc>
                <a:tc>
                  <a:txBody>
                    <a:bodyPr/>
                    <a:lstStyle/>
                    <a:p>
                      <a:pPr algn="ctr"/>
                      <a:r>
                        <a:rPr lang="en-US" sz="2400" dirty="0" smtClean="0">
                          <a:latin typeface="+mn-lt"/>
                          <a:cs typeface="+mn-cs"/>
                        </a:rPr>
                        <a:t>200</a:t>
                      </a:r>
                      <a:endParaRPr lang="th-TH" sz="2400" dirty="0">
                        <a:latin typeface="+mn-lt"/>
                        <a:cs typeface="+mn-cs"/>
                      </a:endParaRPr>
                    </a:p>
                  </a:txBody>
                  <a:tcPr/>
                </a:tc>
                <a:tc>
                  <a:txBody>
                    <a:bodyPr/>
                    <a:lstStyle/>
                    <a:p>
                      <a:pPr algn="ctr"/>
                      <a:r>
                        <a:rPr lang="en-US" sz="2400" dirty="0" smtClean="0">
                          <a:latin typeface="+mn-lt"/>
                          <a:cs typeface="+mn-cs"/>
                        </a:rPr>
                        <a:t>40</a:t>
                      </a:r>
                      <a:endParaRPr lang="th-TH" sz="2400" dirty="0">
                        <a:latin typeface="+mn-lt"/>
                        <a:cs typeface="+mn-cs"/>
                      </a:endParaRPr>
                    </a:p>
                  </a:txBody>
                  <a:tcPr/>
                </a:tc>
                <a:tc>
                  <a:txBody>
                    <a:bodyPr/>
                    <a:lstStyle/>
                    <a:p>
                      <a:pPr algn="ctr"/>
                      <a:r>
                        <a:rPr lang="en-US" sz="2400" dirty="0" smtClean="0">
                          <a:latin typeface="+mn-lt"/>
                          <a:cs typeface="+mn-cs"/>
                        </a:rPr>
                        <a:t>240</a:t>
                      </a:r>
                      <a:endParaRPr lang="th-TH" sz="2400" dirty="0">
                        <a:latin typeface="+mn-lt"/>
                        <a:cs typeface="+mn-cs"/>
                      </a:endParaRPr>
                    </a:p>
                  </a:txBody>
                  <a:tcPr/>
                </a:tc>
              </a:tr>
              <a:tr h="370840">
                <a:tc>
                  <a:txBody>
                    <a:bodyPr/>
                    <a:lstStyle/>
                    <a:p>
                      <a:pPr algn="ctr"/>
                      <a:r>
                        <a:rPr lang="en-US" sz="2400" dirty="0" smtClean="0">
                          <a:latin typeface="+mn-lt"/>
                          <a:cs typeface="+mn-cs"/>
                        </a:rPr>
                        <a:t>2</a:t>
                      </a:r>
                      <a:endParaRPr lang="th-TH" sz="2400" dirty="0">
                        <a:latin typeface="+mn-lt"/>
                        <a:cs typeface="+mn-cs"/>
                      </a:endParaRPr>
                    </a:p>
                  </a:txBody>
                  <a:tcPr/>
                </a:tc>
                <a:tc>
                  <a:txBody>
                    <a:bodyPr/>
                    <a:lstStyle/>
                    <a:p>
                      <a:pPr algn="ctr"/>
                      <a:r>
                        <a:rPr lang="en-US" sz="2400" dirty="0" smtClean="0">
                          <a:latin typeface="+mn-lt"/>
                          <a:cs typeface="+mn-cs"/>
                        </a:rPr>
                        <a:t>200</a:t>
                      </a:r>
                      <a:endParaRPr lang="th-TH" sz="2400" dirty="0">
                        <a:latin typeface="+mn-lt"/>
                        <a:cs typeface="+mn-cs"/>
                      </a:endParaRPr>
                    </a:p>
                  </a:txBody>
                  <a:tcPr/>
                </a:tc>
                <a:tc>
                  <a:txBody>
                    <a:bodyPr/>
                    <a:lstStyle/>
                    <a:p>
                      <a:pPr algn="ctr"/>
                      <a:r>
                        <a:rPr lang="en-US" sz="2400" dirty="0" smtClean="0">
                          <a:latin typeface="+mn-lt"/>
                          <a:cs typeface="+mn-cs"/>
                        </a:rPr>
                        <a:t>70</a:t>
                      </a:r>
                      <a:endParaRPr lang="th-TH" sz="2400" dirty="0">
                        <a:latin typeface="+mn-lt"/>
                        <a:cs typeface="+mn-cs"/>
                      </a:endParaRPr>
                    </a:p>
                  </a:txBody>
                  <a:tcPr/>
                </a:tc>
                <a:tc>
                  <a:txBody>
                    <a:bodyPr/>
                    <a:lstStyle/>
                    <a:p>
                      <a:pPr algn="ctr"/>
                      <a:r>
                        <a:rPr lang="en-US" sz="2400" dirty="0" smtClean="0">
                          <a:latin typeface="+mn-lt"/>
                          <a:cs typeface="+mn-cs"/>
                        </a:rPr>
                        <a:t>100</a:t>
                      </a:r>
                      <a:endParaRPr lang="th-TH" sz="2400" dirty="0">
                        <a:latin typeface="+mn-lt"/>
                        <a:cs typeface="+mn-cs"/>
                      </a:endParaRPr>
                    </a:p>
                  </a:txBody>
                  <a:tcPr/>
                </a:tc>
                <a:tc>
                  <a:txBody>
                    <a:bodyPr/>
                    <a:lstStyle/>
                    <a:p>
                      <a:pPr algn="ctr"/>
                      <a:r>
                        <a:rPr lang="en-US" sz="2400" dirty="0" smtClean="0">
                          <a:latin typeface="+mn-lt"/>
                          <a:cs typeface="+mn-cs"/>
                        </a:rPr>
                        <a:t>35</a:t>
                      </a:r>
                      <a:endParaRPr lang="th-TH" sz="2400" dirty="0">
                        <a:latin typeface="+mn-lt"/>
                        <a:cs typeface="+mn-cs"/>
                      </a:endParaRPr>
                    </a:p>
                  </a:txBody>
                  <a:tcPr/>
                </a:tc>
                <a:tc>
                  <a:txBody>
                    <a:bodyPr/>
                    <a:lstStyle/>
                    <a:p>
                      <a:pPr algn="ctr"/>
                      <a:r>
                        <a:rPr lang="en-US" sz="2400" dirty="0" smtClean="0">
                          <a:latin typeface="+mn-lt"/>
                          <a:cs typeface="+mn-cs"/>
                        </a:rPr>
                        <a:t>135</a:t>
                      </a:r>
                      <a:endParaRPr lang="th-TH" sz="2400" dirty="0">
                        <a:latin typeface="+mn-lt"/>
                        <a:cs typeface="+mn-cs"/>
                      </a:endParaRPr>
                    </a:p>
                  </a:txBody>
                  <a:tcPr/>
                </a:tc>
              </a:tr>
              <a:tr h="370840">
                <a:tc>
                  <a:txBody>
                    <a:bodyPr/>
                    <a:lstStyle/>
                    <a:p>
                      <a:pPr algn="ctr"/>
                      <a:r>
                        <a:rPr lang="en-US" sz="2400" dirty="0" smtClean="0">
                          <a:latin typeface="+mn-lt"/>
                          <a:cs typeface="+mn-cs"/>
                        </a:rPr>
                        <a:t>3</a:t>
                      </a:r>
                      <a:endParaRPr lang="th-TH" sz="2400" dirty="0">
                        <a:latin typeface="+mn-lt"/>
                        <a:cs typeface="+mn-cs"/>
                      </a:endParaRPr>
                    </a:p>
                  </a:txBody>
                  <a:tcPr/>
                </a:tc>
                <a:tc>
                  <a:txBody>
                    <a:bodyPr/>
                    <a:lstStyle/>
                    <a:p>
                      <a:pPr algn="ctr"/>
                      <a:r>
                        <a:rPr lang="en-US" sz="2400" dirty="0" smtClean="0">
                          <a:latin typeface="+mn-lt"/>
                          <a:cs typeface="+mn-cs"/>
                        </a:rPr>
                        <a:t>200</a:t>
                      </a:r>
                      <a:endParaRPr lang="th-TH" sz="2400" dirty="0">
                        <a:latin typeface="+mn-lt"/>
                        <a:cs typeface="+mn-cs"/>
                      </a:endParaRPr>
                    </a:p>
                  </a:txBody>
                  <a:tcPr/>
                </a:tc>
                <a:tc>
                  <a:txBody>
                    <a:bodyPr/>
                    <a:lstStyle/>
                    <a:p>
                      <a:pPr algn="ctr"/>
                      <a:r>
                        <a:rPr lang="en-US" sz="2400" dirty="0" smtClean="0">
                          <a:latin typeface="+mn-lt"/>
                          <a:cs typeface="+mn-cs"/>
                        </a:rPr>
                        <a:t>105</a:t>
                      </a:r>
                      <a:endParaRPr lang="th-TH" sz="2400" dirty="0">
                        <a:latin typeface="+mn-lt"/>
                        <a:cs typeface="+mn-cs"/>
                      </a:endParaRPr>
                    </a:p>
                  </a:txBody>
                  <a:tcPr/>
                </a:tc>
                <a:tc>
                  <a:txBody>
                    <a:bodyPr/>
                    <a:lstStyle/>
                    <a:p>
                      <a:pPr algn="ctr"/>
                      <a:r>
                        <a:rPr lang="en-US" sz="2400" dirty="0" smtClean="0">
                          <a:latin typeface="+mn-lt"/>
                          <a:cs typeface="+mn-cs"/>
                        </a:rPr>
                        <a:t>66.7</a:t>
                      </a:r>
                      <a:endParaRPr lang="th-TH" sz="2400" dirty="0">
                        <a:latin typeface="+mn-lt"/>
                        <a:cs typeface="+mn-cs"/>
                      </a:endParaRPr>
                    </a:p>
                  </a:txBody>
                  <a:tcPr/>
                </a:tc>
                <a:tc>
                  <a:txBody>
                    <a:bodyPr/>
                    <a:lstStyle/>
                    <a:p>
                      <a:pPr algn="ctr"/>
                      <a:r>
                        <a:rPr lang="en-US" sz="2400" dirty="0" smtClean="0">
                          <a:latin typeface="+mn-lt"/>
                          <a:cs typeface="+mn-cs"/>
                        </a:rPr>
                        <a:t>35</a:t>
                      </a:r>
                      <a:endParaRPr lang="th-TH" sz="2400" dirty="0">
                        <a:latin typeface="+mn-lt"/>
                        <a:cs typeface="+mn-cs"/>
                      </a:endParaRPr>
                    </a:p>
                  </a:txBody>
                  <a:tcPr/>
                </a:tc>
                <a:tc>
                  <a:txBody>
                    <a:bodyPr/>
                    <a:lstStyle/>
                    <a:p>
                      <a:pPr algn="ctr"/>
                      <a:r>
                        <a:rPr lang="en-US" sz="2400" dirty="0" smtClean="0">
                          <a:latin typeface="+mn-lt"/>
                          <a:cs typeface="+mn-cs"/>
                        </a:rPr>
                        <a:t>101.7</a:t>
                      </a:r>
                      <a:endParaRPr lang="th-TH" sz="2400" dirty="0">
                        <a:latin typeface="+mn-lt"/>
                        <a:cs typeface="+mn-cs"/>
                      </a:endParaRPr>
                    </a:p>
                  </a:txBody>
                  <a:tcPr/>
                </a:tc>
              </a:tr>
              <a:tr h="370840">
                <a:tc>
                  <a:txBody>
                    <a:bodyPr/>
                    <a:lstStyle/>
                    <a:p>
                      <a:pPr algn="ctr"/>
                      <a:r>
                        <a:rPr lang="en-US" sz="2400" dirty="0" smtClean="0">
                          <a:latin typeface="+mn-lt"/>
                          <a:cs typeface="+mn-cs"/>
                        </a:rPr>
                        <a:t>4</a:t>
                      </a:r>
                      <a:endParaRPr lang="th-TH" sz="2400" dirty="0">
                        <a:latin typeface="+mn-lt"/>
                        <a:cs typeface="+mn-cs"/>
                      </a:endParaRPr>
                    </a:p>
                  </a:txBody>
                  <a:tcPr/>
                </a:tc>
                <a:tc>
                  <a:txBody>
                    <a:bodyPr/>
                    <a:lstStyle/>
                    <a:p>
                      <a:pPr algn="ctr"/>
                      <a:r>
                        <a:rPr lang="en-US" sz="2400" dirty="0" smtClean="0">
                          <a:latin typeface="+mn-lt"/>
                          <a:cs typeface="+mn-cs"/>
                        </a:rPr>
                        <a:t>200</a:t>
                      </a:r>
                      <a:endParaRPr lang="th-TH" sz="2400" dirty="0">
                        <a:latin typeface="+mn-lt"/>
                        <a:cs typeface="+mn-cs"/>
                      </a:endParaRPr>
                    </a:p>
                  </a:txBody>
                  <a:tcPr/>
                </a:tc>
                <a:tc>
                  <a:txBody>
                    <a:bodyPr/>
                    <a:lstStyle/>
                    <a:p>
                      <a:pPr algn="ctr"/>
                      <a:r>
                        <a:rPr lang="en-US" sz="2400" dirty="0" smtClean="0">
                          <a:latin typeface="+mn-lt"/>
                          <a:cs typeface="+mn-cs"/>
                        </a:rPr>
                        <a:t>120</a:t>
                      </a:r>
                      <a:endParaRPr lang="th-TH" sz="2400" dirty="0">
                        <a:latin typeface="+mn-lt"/>
                        <a:cs typeface="+mn-cs"/>
                      </a:endParaRPr>
                    </a:p>
                  </a:txBody>
                  <a:tcPr/>
                </a:tc>
                <a:tc>
                  <a:txBody>
                    <a:bodyPr/>
                    <a:lstStyle/>
                    <a:p>
                      <a:pPr algn="ctr"/>
                      <a:r>
                        <a:rPr lang="en-US" sz="2400" dirty="0" smtClean="0">
                          <a:latin typeface="+mn-lt"/>
                          <a:cs typeface="+mn-cs"/>
                        </a:rPr>
                        <a:t>50</a:t>
                      </a:r>
                      <a:endParaRPr lang="th-TH" sz="2400" dirty="0">
                        <a:latin typeface="+mn-lt"/>
                        <a:cs typeface="+mn-cs"/>
                      </a:endParaRPr>
                    </a:p>
                  </a:txBody>
                  <a:tcPr/>
                </a:tc>
                <a:tc>
                  <a:txBody>
                    <a:bodyPr/>
                    <a:lstStyle/>
                    <a:p>
                      <a:pPr algn="ctr"/>
                      <a:r>
                        <a:rPr lang="en-US" sz="2400" dirty="0" smtClean="0">
                          <a:latin typeface="+mn-lt"/>
                          <a:cs typeface="+mn-cs"/>
                        </a:rPr>
                        <a:t>30</a:t>
                      </a:r>
                      <a:endParaRPr lang="th-TH" sz="2400" dirty="0">
                        <a:latin typeface="+mn-lt"/>
                        <a:cs typeface="+mn-cs"/>
                      </a:endParaRPr>
                    </a:p>
                  </a:txBody>
                  <a:tcPr/>
                </a:tc>
                <a:tc>
                  <a:txBody>
                    <a:bodyPr/>
                    <a:lstStyle/>
                    <a:p>
                      <a:pPr algn="ctr"/>
                      <a:r>
                        <a:rPr lang="en-US" sz="2400" dirty="0" smtClean="0">
                          <a:latin typeface="+mn-lt"/>
                          <a:cs typeface="+mn-cs"/>
                        </a:rPr>
                        <a:t>80</a:t>
                      </a:r>
                      <a:endParaRPr lang="th-TH" sz="2400" dirty="0">
                        <a:latin typeface="+mn-lt"/>
                        <a:cs typeface="+mn-cs"/>
                      </a:endParaRPr>
                    </a:p>
                  </a:txBody>
                  <a:tcPr/>
                </a:tc>
              </a:tr>
              <a:tr h="370840">
                <a:tc>
                  <a:txBody>
                    <a:bodyPr/>
                    <a:lstStyle/>
                    <a:p>
                      <a:pPr algn="ctr"/>
                      <a:r>
                        <a:rPr lang="en-US" sz="2400" dirty="0" smtClean="0">
                          <a:latin typeface="+mn-lt"/>
                          <a:cs typeface="+mn-cs"/>
                        </a:rPr>
                        <a:t>5</a:t>
                      </a:r>
                      <a:endParaRPr lang="th-TH" sz="2400" dirty="0">
                        <a:latin typeface="+mn-lt"/>
                        <a:cs typeface="+mn-cs"/>
                      </a:endParaRPr>
                    </a:p>
                  </a:txBody>
                  <a:tcPr/>
                </a:tc>
                <a:tc>
                  <a:txBody>
                    <a:bodyPr/>
                    <a:lstStyle/>
                    <a:p>
                      <a:pPr algn="ctr"/>
                      <a:r>
                        <a:rPr lang="en-US" sz="2400" dirty="0" smtClean="0">
                          <a:latin typeface="+mn-lt"/>
                          <a:cs typeface="+mn-cs"/>
                        </a:rPr>
                        <a:t>200</a:t>
                      </a:r>
                      <a:endParaRPr lang="th-TH" sz="2400" dirty="0">
                        <a:latin typeface="+mn-lt"/>
                        <a:cs typeface="+mn-cs"/>
                      </a:endParaRPr>
                    </a:p>
                  </a:txBody>
                  <a:tcPr/>
                </a:tc>
                <a:tc>
                  <a:txBody>
                    <a:bodyPr/>
                    <a:lstStyle/>
                    <a:p>
                      <a:pPr algn="ctr"/>
                      <a:r>
                        <a:rPr lang="en-US" sz="2400" dirty="0" smtClean="0">
                          <a:latin typeface="+mn-lt"/>
                          <a:cs typeface="+mn-cs"/>
                        </a:rPr>
                        <a:t>135</a:t>
                      </a:r>
                      <a:endParaRPr lang="th-TH" sz="2400" dirty="0">
                        <a:latin typeface="+mn-lt"/>
                        <a:cs typeface="+mn-cs"/>
                      </a:endParaRPr>
                    </a:p>
                  </a:txBody>
                  <a:tcPr/>
                </a:tc>
                <a:tc>
                  <a:txBody>
                    <a:bodyPr/>
                    <a:lstStyle/>
                    <a:p>
                      <a:pPr algn="ctr"/>
                      <a:r>
                        <a:rPr lang="en-US" sz="2400" dirty="0" smtClean="0">
                          <a:latin typeface="+mn-lt"/>
                          <a:cs typeface="+mn-cs"/>
                        </a:rPr>
                        <a:t>40</a:t>
                      </a:r>
                      <a:endParaRPr lang="th-TH" sz="2400" dirty="0">
                        <a:latin typeface="+mn-lt"/>
                        <a:cs typeface="+mn-cs"/>
                      </a:endParaRPr>
                    </a:p>
                  </a:txBody>
                  <a:tcPr/>
                </a:tc>
                <a:tc>
                  <a:txBody>
                    <a:bodyPr/>
                    <a:lstStyle/>
                    <a:p>
                      <a:pPr algn="ctr"/>
                      <a:r>
                        <a:rPr lang="en-US" sz="2400" dirty="0" smtClean="0">
                          <a:latin typeface="+mn-lt"/>
                          <a:cs typeface="+mn-cs"/>
                        </a:rPr>
                        <a:t>27</a:t>
                      </a:r>
                      <a:endParaRPr lang="th-TH" sz="2400" dirty="0">
                        <a:latin typeface="+mn-lt"/>
                        <a:cs typeface="+mn-cs"/>
                      </a:endParaRPr>
                    </a:p>
                  </a:txBody>
                  <a:tcPr/>
                </a:tc>
                <a:tc>
                  <a:txBody>
                    <a:bodyPr/>
                    <a:lstStyle/>
                    <a:p>
                      <a:pPr algn="ctr"/>
                      <a:r>
                        <a:rPr lang="en-US" sz="2400" dirty="0" smtClean="0">
                          <a:latin typeface="+mn-lt"/>
                          <a:cs typeface="+mn-cs"/>
                        </a:rPr>
                        <a:t>67</a:t>
                      </a:r>
                      <a:endParaRPr lang="th-TH" sz="2400" dirty="0">
                        <a:latin typeface="+mn-lt"/>
                        <a:cs typeface="+mn-cs"/>
                      </a:endParaRPr>
                    </a:p>
                  </a:txBody>
                  <a:tcPr/>
                </a:tc>
              </a:tr>
              <a:tr h="370840">
                <a:tc>
                  <a:txBody>
                    <a:bodyPr/>
                    <a:lstStyle/>
                    <a:p>
                      <a:pPr algn="ctr"/>
                      <a:r>
                        <a:rPr lang="en-US" sz="2400" dirty="0" smtClean="0">
                          <a:latin typeface="+mn-lt"/>
                          <a:cs typeface="+mn-cs"/>
                        </a:rPr>
                        <a:t>6</a:t>
                      </a:r>
                      <a:endParaRPr lang="th-TH" sz="2400" dirty="0">
                        <a:latin typeface="+mn-lt"/>
                        <a:cs typeface="+mn-cs"/>
                      </a:endParaRPr>
                    </a:p>
                  </a:txBody>
                  <a:tcPr/>
                </a:tc>
                <a:tc>
                  <a:txBody>
                    <a:bodyPr/>
                    <a:lstStyle/>
                    <a:p>
                      <a:pPr algn="ctr"/>
                      <a:r>
                        <a:rPr lang="en-US" sz="2400" dirty="0" smtClean="0">
                          <a:latin typeface="+mn-lt"/>
                          <a:cs typeface="+mn-cs"/>
                        </a:rPr>
                        <a:t>200</a:t>
                      </a:r>
                      <a:endParaRPr lang="th-TH" sz="2400" dirty="0">
                        <a:latin typeface="+mn-lt"/>
                        <a:cs typeface="+mn-cs"/>
                      </a:endParaRPr>
                    </a:p>
                  </a:txBody>
                  <a:tcPr/>
                </a:tc>
                <a:tc>
                  <a:txBody>
                    <a:bodyPr/>
                    <a:lstStyle/>
                    <a:p>
                      <a:pPr algn="ctr"/>
                      <a:r>
                        <a:rPr lang="en-US" sz="2400" dirty="0" smtClean="0">
                          <a:latin typeface="+mn-lt"/>
                          <a:cs typeface="+mn-cs"/>
                        </a:rPr>
                        <a:t>155</a:t>
                      </a:r>
                      <a:endParaRPr lang="th-TH" sz="2400" dirty="0">
                        <a:latin typeface="+mn-lt"/>
                        <a:cs typeface="+mn-cs"/>
                      </a:endParaRPr>
                    </a:p>
                  </a:txBody>
                  <a:tcPr/>
                </a:tc>
                <a:tc>
                  <a:txBody>
                    <a:bodyPr/>
                    <a:lstStyle/>
                    <a:p>
                      <a:pPr algn="ctr"/>
                      <a:r>
                        <a:rPr lang="en-US" sz="2400" dirty="0" smtClean="0">
                          <a:latin typeface="+mn-lt"/>
                          <a:cs typeface="+mn-cs"/>
                        </a:rPr>
                        <a:t>33.3</a:t>
                      </a:r>
                      <a:endParaRPr lang="th-TH" sz="2400" dirty="0">
                        <a:latin typeface="+mn-lt"/>
                        <a:cs typeface="+mn-cs"/>
                      </a:endParaRPr>
                    </a:p>
                  </a:txBody>
                  <a:tcPr/>
                </a:tc>
                <a:tc>
                  <a:txBody>
                    <a:bodyPr/>
                    <a:lstStyle/>
                    <a:p>
                      <a:pPr algn="ctr"/>
                      <a:r>
                        <a:rPr lang="en-US" sz="2400" dirty="0" smtClean="0">
                          <a:latin typeface="+mn-lt"/>
                          <a:cs typeface="+mn-cs"/>
                        </a:rPr>
                        <a:t>25.8</a:t>
                      </a:r>
                      <a:endParaRPr lang="th-TH" sz="2400" dirty="0">
                        <a:latin typeface="+mn-lt"/>
                        <a:cs typeface="+mn-cs"/>
                      </a:endParaRPr>
                    </a:p>
                  </a:txBody>
                  <a:tcPr/>
                </a:tc>
                <a:tc>
                  <a:txBody>
                    <a:bodyPr/>
                    <a:lstStyle/>
                    <a:p>
                      <a:pPr algn="ctr"/>
                      <a:r>
                        <a:rPr lang="en-US" sz="2400" dirty="0" smtClean="0">
                          <a:latin typeface="+mn-lt"/>
                          <a:cs typeface="+mn-cs"/>
                        </a:rPr>
                        <a:t>59.1</a:t>
                      </a:r>
                      <a:endParaRPr lang="th-TH" sz="2400" dirty="0">
                        <a:latin typeface="+mn-lt"/>
                        <a:cs typeface="+mn-cs"/>
                      </a:endParaRPr>
                    </a:p>
                  </a:txBody>
                  <a:tcPr/>
                </a:tc>
              </a:tr>
              <a:tr h="370840">
                <a:tc>
                  <a:txBody>
                    <a:bodyPr/>
                    <a:lstStyle/>
                    <a:p>
                      <a:pPr algn="ctr"/>
                      <a:r>
                        <a:rPr lang="en-US" sz="2400" dirty="0" smtClean="0">
                          <a:latin typeface="+mn-lt"/>
                          <a:cs typeface="+mn-cs"/>
                        </a:rPr>
                        <a:t>7</a:t>
                      </a:r>
                      <a:endParaRPr lang="th-TH" sz="2400" dirty="0">
                        <a:latin typeface="+mn-lt"/>
                        <a:cs typeface="+mn-cs"/>
                      </a:endParaRPr>
                    </a:p>
                  </a:txBody>
                  <a:tcPr/>
                </a:tc>
                <a:tc>
                  <a:txBody>
                    <a:bodyPr/>
                    <a:lstStyle/>
                    <a:p>
                      <a:pPr algn="ctr"/>
                      <a:r>
                        <a:rPr lang="en-US" sz="2400" dirty="0" smtClean="0">
                          <a:latin typeface="+mn-lt"/>
                          <a:cs typeface="+mn-cs"/>
                        </a:rPr>
                        <a:t>200</a:t>
                      </a:r>
                      <a:endParaRPr lang="th-TH" sz="2400" dirty="0">
                        <a:latin typeface="+mn-lt"/>
                        <a:cs typeface="+mn-cs"/>
                      </a:endParaRPr>
                    </a:p>
                  </a:txBody>
                  <a:tcPr/>
                </a:tc>
                <a:tc>
                  <a:txBody>
                    <a:bodyPr/>
                    <a:lstStyle/>
                    <a:p>
                      <a:pPr algn="ctr"/>
                      <a:r>
                        <a:rPr lang="en-US" sz="2400" dirty="0" smtClean="0">
                          <a:latin typeface="+mn-lt"/>
                          <a:cs typeface="+mn-cs"/>
                        </a:rPr>
                        <a:t>185</a:t>
                      </a:r>
                      <a:endParaRPr lang="th-TH" sz="2400" dirty="0">
                        <a:latin typeface="+mn-lt"/>
                        <a:cs typeface="+mn-cs"/>
                      </a:endParaRPr>
                    </a:p>
                  </a:txBody>
                  <a:tcPr/>
                </a:tc>
                <a:tc>
                  <a:txBody>
                    <a:bodyPr/>
                    <a:lstStyle/>
                    <a:p>
                      <a:pPr algn="ctr"/>
                      <a:r>
                        <a:rPr lang="en-US" sz="2400" dirty="0" smtClean="0">
                          <a:latin typeface="+mn-lt"/>
                          <a:cs typeface="+mn-cs"/>
                        </a:rPr>
                        <a:t>28.6</a:t>
                      </a:r>
                      <a:endParaRPr lang="th-TH" sz="2400" dirty="0">
                        <a:latin typeface="+mn-lt"/>
                        <a:cs typeface="+mn-cs"/>
                      </a:endParaRPr>
                    </a:p>
                  </a:txBody>
                  <a:tcPr/>
                </a:tc>
                <a:tc>
                  <a:txBody>
                    <a:bodyPr/>
                    <a:lstStyle/>
                    <a:p>
                      <a:pPr algn="ctr"/>
                      <a:r>
                        <a:rPr lang="en-US" sz="2400" dirty="0" smtClean="0">
                          <a:latin typeface="+mn-lt"/>
                          <a:cs typeface="+mn-cs"/>
                        </a:rPr>
                        <a:t>26.4</a:t>
                      </a:r>
                      <a:endParaRPr lang="th-TH" sz="2400" dirty="0">
                        <a:latin typeface="+mn-lt"/>
                        <a:cs typeface="+mn-cs"/>
                      </a:endParaRPr>
                    </a:p>
                  </a:txBody>
                  <a:tcPr/>
                </a:tc>
                <a:tc>
                  <a:txBody>
                    <a:bodyPr/>
                    <a:lstStyle/>
                    <a:p>
                      <a:pPr algn="ctr"/>
                      <a:r>
                        <a:rPr lang="en-US" sz="2400" dirty="0" smtClean="0">
                          <a:latin typeface="+mn-lt"/>
                          <a:cs typeface="+mn-cs"/>
                        </a:rPr>
                        <a:t>55</a:t>
                      </a:r>
                      <a:endParaRPr lang="th-TH" sz="2400" dirty="0">
                        <a:latin typeface="+mn-lt"/>
                        <a:cs typeface="+mn-cs"/>
                      </a:endParaRPr>
                    </a:p>
                  </a:txBody>
                  <a:tcPr/>
                </a:tc>
              </a:tr>
              <a:tr h="370840">
                <a:tc>
                  <a:txBody>
                    <a:bodyPr/>
                    <a:lstStyle/>
                    <a:p>
                      <a:pPr algn="ctr"/>
                      <a:r>
                        <a:rPr lang="en-US" sz="2400" dirty="0" smtClean="0">
                          <a:latin typeface="+mn-lt"/>
                          <a:cs typeface="+mn-cs"/>
                        </a:rPr>
                        <a:t>8</a:t>
                      </a:r>
                      <a:endParaRPr lang="th-TH" sz="2400" dirty="0">
                        <a:latin typeface="+mn-lt"/>
                        <a:cs typeface="+mn-cs"/>
                      </a:endParaRPr>
                    </a:p>
                  </a:txBody>
                  <a:tcPr/>
                </a:tc>
                <a:tc>
                  <a:txBody>
                    <a:bodyPr/>
                    <a:lstStyle/>
                    <a:p>
                      <a:pPr algn="ctr"/>
                      <a:r>
                        <a:rPr lang="en-US" sz="2400" dirty="0" smtClean="0">
                          <a:latin typeface="+mn-lt"/>
                          <a:cs typeface="+mn-cs"/>
                        </a:rPr>
                        <a:t>200</a:t>
                      </a:r>
                      <a:endParaRPr lang="th-TH" sz="2400" dirty="0">
                        <a:latin typeface="+mn-lt"/>
                        <a:cs typeface="+mn-cs"/>
                      </a:endParaRPr>
                    </a:p>
                  </a:txBody>
                  <a:tcPr/>
                </a:tc>
                <a:tc>
                  <a:txBody>
                    <a:bodyPr/>
                    <a:lstStyle/>
                    <a:p>
                      <a:pPr algn="ctr"/>
                      <a:r>
                        <a:rPr lang="en-US" sz="2400" dirty="0" smtClean="0">
                          <a:latin typeface="+mn-lt"/>
                          <a:cs typeface="+mn-cs"/>
                        </a:rPr>
                        <a:t>230</a:t>
                      </a:r>
                      <a:endParaRPr lang="th-TH" sz="2400" dirty="0">
                        <a:latin typeface="+mn-lt"/>
                        <a:cs typeface="+mn-cs"/>
                      </a:endParaRPr>
                    </a:p>
                  </a:txBody>
                  <a:tcPr/>
                </a:tc>
                <a:tc>
                  <a:txBody>
                    <a:bodyPr/>
                    <a:lstStyle/>
                    <a:p>
                      <a:pPr algn="ctr"/>
                      <a:r>
                        <a:rPr lang="en-US" sz="2400" dirty="0" smtClean="0">
                          <a:latin typeface="+mn-lt"/>
                          <a:cs typeface="+mn-cs"/>
                        </a:rPr>
                        <a:t>25</a:t>
                      </a:r>
                      <a:endParaRPr lang="th-TH" sz="2400" dirty="0">
                        <a:latin typeface="+mn-lt"/>
                        <a:cs typeface="+mn-cs"/>
                      </a:endParaRPr>
                    </a:p>
                  </a:txBody>
                  <a:tcPr/>
                </a:tc>
                <a:tc>
                  <a:txBody>
                    <a:bodyPr/>
                    <a:lstStyle/>
                    <a:p>
                      <a:pPr algn="ctr"/>
                      <a:r>
                        <a:rPr lang="en-US" sz="2400" dirty="0" smtClean="0">
                          <a:latin typeface="+mn-lt"/>
                          <a:cs typeface="+mn-cs"/>
                        </a:rPr>
                        <a:t>28.8</a:t>
                      </a:r>
                      <a:endParaRPr lang="th-TH" sz="2400" dirty="0">
                        <a:latin typeface="+mn-lt"/>
                        <a:cs typeface="+mn-cs"/>
                      </a:endParaRPr>
                    </a:p>
                  </a:txBody>
                  <a:tcPr/>
                </a:tc>
                <a:tc>
                  <a:txBody>
                    <a:bodyPr/>
                    <a:lstStyle/>
                    <a:p>
                      <a:pPr algn="ctr"/>
                      <a:r>
                        <a:rPr lang="en-US" sz="2400" dirty="0" smtClean="0">
                          <a:latin typeface="+mn-lt"/>
                          <a:cs typeface="+mn-cs"/>
                        </a:rPr>
                        <a:t>53.8</a:t>
                      </a:r>
                      <a:endParaRPr lang="th-TH" sz="2400" dirty="0">
                        <a:latin typeface="+mn-lt"/>
                        <a:cs typeface="+mn-cs"/>
                      </a:endParaRPr>
                    </a:p>
                  </a:txBody>
                  <a:tcPr/>
                </a:tc>
              </a:tr>
              <a:tr h="370840">
                <a:tc>
                  <a:txBody>
                    <a:bodyPr/>
                    <a:lstStyle/>
                    <a:p>
                      <a:pPr algn="ctr"/>
                      <a:r>
                        <a:rPr lang="en-US" sz="2400" dirty="0" smtClean="0">
                          <a:latin typeface="+mn-lt"/>
                          <a:cs typeface="+mn-cs"/>
                        </a:rPr>
                        <a:t>9</a:t>
                      </a:r>
                      <a:endParaRPr lang="th-TH" sz="2400" dirty="0">
                        <a:latin typeface="+mn-lt"/>
                        <a:cs typeface="+mn-cs"/>
                      </a:endParaRPr>
                    </a:p>
                  </a:txBody>
                  <a:tcPr/>
                </a:tc>
                <a:tc>
                  <a:txBody>
                    <a:bodyPr/>
                    <a:lstStyle/>
                    <a:p>
                      <a:pPr algn="ctr"/>
                      <a:r>
                        <a:rPr lang="en-US" sz="2400" dirty="0" smtClean="0">
                          <a:latin typeface="+mn-lt"/>
                          <a:cs typeface="+mn-cs"/>
                        </a:rPr>
                        <a:t>200</a:t>
                      </a:r>
                      <a:endParaRPr lang="th-TH" sz="2400" dirty="0">
                        <a:latin typeface="+mn-lt"/>
                        <a:cs typeface="+mn-cs"/>
                      </a:endParaRPr>
                    </a:p>
                  </a:txBody>
                  <a:tcPr/>
                </a:tc>
                <a:tc>
                  <a:txBody>
                    <a:bodyPr/>
                    <a:lstStyle/>
                    <a:p>
                      <a:pPr algn="ctr"/>
                      <a:r>
                        <a:rPr lang="en-US" sz="2400" dirty="0" smtClean="0">
                          <a:latin typeface="+mn-lt"/>
                          <a:cs typeface="+mn-cs"/>
                        </a:rPr>
                        <a:t>290</a:t>
                      </a:r>
                      <a:endParaRPr lang="th-TH" sz="2400" dirty="0">
                        <a:latin typeface="+mn-lt"/>
                        <a:cs typeface="+mn-cs"/>
                      </a:endParaRPr>
                    </a:p>
                  </a:txBody>
                  <a:tcPr/>
                </a:tc>
                <a:tc>
                  <a:txBody>
                    <a:bodyPr/>
                    <a:lstStyle/>
                    <a:p>
                      <a:pPr algn="ctr"/>
                      <a:r>
                        <a:rPr lang="en-US" sz="2400" dirty="0" smtClean="0">
                          <a:latin typeface="+mn-lt"/>
                          <a:cs typeface="+mn-cs"/>
                        </a:rPr>
                        <a:t>22.2</a:t>
                      </a:r>
                      <a:endParaRPr lang="th-TH" sz="2400" dirty="0">
                        <a:latin typeface="+mn-lt"/>
                        <a:cs typeface="+mn-cs"/>
                      </a:endParaRPr>
                    </a:p>
                  </a:txBody>
                  <a:tcPr/>
                </a:tc>
                <a:tc>
                  <a:txBody>
                    <a:bodyPr/>
                    <a:lstStyle/>
                    <a:p>
                      <a:pPr algn="ctr"/>
                      <a:r>
                        <a:rPr lang="en-US" sz="2400" dirty="0" smtClean="0">
                          <a:latin typeface="+mn-lt"/>
                          <a:cs typeface="+mn-cs"/>
                        </a:rPr>
                        <a:t>32.2</a:t>
                      </a:r>
                      <a:endParaRPr lang="th-TH" sz="2400" dirty="0">
                        <a:latin typeface="+mn-lt"/>
                        <a:cs typeface="+mn-cs"/>
                      </a:endParaRPr>
                    </a:p>
                  </a:txBody>
                  <a:tcPr/>
                </a:tc>
                <a:tc>
                  <a:txBody>
                    <a:bodyPr/>
                    <a:lstStyle/>
                    <a:p>
                      <a:pPr algn="ctr"/>
                      <a:r>
                        <a:rPr lang="en-US" sz="2400" dirty="0" smtClean="0">
                          <a:latin typeface="+mn-lt"/>
                          <a:cs typeface="+mn-cs"/>
                        </a:rPr>
                        <a:t>54.4</a:t>
                      </a:r>
                      <a:endParaRPr lang="th-TH" sz="2400" dirty="0">
                        <a:latin typeface="+mn-lt"/>
                        <a:cs typeface="+mn-cs"/>
                      </a:endParaRPr>
                    </a:p>
                  </a:txBody>
                  <a:tcPr/>
                </a:tc>
              </a:tr>
              <a:tr h="370840">
                <a:tc>
                  <a:txBody>
                    <a:bodyPr/>
                    <a:lstStyle/>
                    <a:p>
                      <a:pPr algn="ctr"/>
                      <a:r>
                        <a:rPr lang="en-US" sz="2400" dirty="0" smtClean="0">
                          <a:latin typeface="+mn-lt"/>
                          <a:cs typeface="+mn-cs"/>
                        </a:rPr>
                        <a:t>10</a:t>
                      </a:r>
                      <a:endParaRPr lang="th-TH" sz="2400" dirty="0">
                        <a:latin typeface="+mn-lt"/>
                        <a:cs typeface="+mn-cs"/>
                      </a:endParaRPr>
                    </a:p>
                  </a:txBody>
                  <a:tcPr/>
                </a:tc>
                <a:tc>
                  <a:txBody>
                    <a:bodyPr/>
                    <a:lstStyle/>
                    <a:p>
                      <a:pPr algn="ctr"/>
                      <a:r>
                        <a:rPr lang="en-US" sz="2400" dirty="0" smtClean="0">
                          <a:latin typeface="+mn-lt"/>
                          <a:cs typeface="+mn-cs"/>
                        </a:rPr>
                        <a:t>200</a:t>
                      </a:r>
                      <a:endParaRPr lang="th-TH" sz="2400" dirty="0">
                        <a:latin typeface="+mn-lt"/>
                        <a:cs typeface="+mn-cs"/>
                      </a:endParaRPr>
                    </a:p>
                  </a:txBody>
                  <a:tcPr/>
                </a:tc>
                <a:tc>
                  <a:txBody>
                    <a:bodyPr/>
                    <a:lstStyle/>
                    <a:p>
                      <a:pPr algn="ctr"/>
                      <a:r>
                        <a:rPr lang="en-US" sz="2400" dirty="0" smtClean="0">
                          <a:latin typeface="+mn-lt"/>
                          <a:cs typeface="+mn-cs"/>
                        </a:rPr>
                        <a:t>350</a:t>
                      </a:r>
                      <a:endParaRPr lang="th-TH" sz="2400" dirty="0">
                        <a:latin typeface="+mn-lt"/>
                        <a:cs typeface="+mn-cs"/>
                      </a:endParaRPr>
                    </a:p>
                  </a:txBody>
                  <a:tcPr/>
                </a:tc>
                <a:tc>
                  <a:txBody>
                    <a:bodyPr/>
                    <a:lstStyle/>
                    <a:p>
                      <a:pPr algn="ctr"/>
                      <a:r>
                        <a:rPr lang="en-US" sz="2400" dirty="0" smtClean="0">
                          <a:latin typeface="+mn-lt"/>
                          <a:cs typeface="+mn-cs"/>
                        </a:rPr>
                        <a:t>2</a:t>
                      </a:r>
                      <a:endParaRPr lang="th-TH" sz="2400" dirty="0">
                        <a:latin typeface="+mn-lt"/>
                        <a:cs typeface="+mn-cs"/>
                      </a:endParaRPr>
                    </a:p>
                  </a:txBody>
                  <a:tcPr/>
                </a:tc>
                <a:tc>
                  <a:txBody>
                    <a:bodyPr/>
                    <a:lstStyle/>
                    <a:p>
                      <a:pPr algn="ctr"/>
                      <a:r>
                        <a:rPr lang="en-US" sz="2400" dirty="0" smtClean="0">
                          <a:latin typeface="+mn-lt"/>
                          <a:cs typeface="+mn-cs"/>
                        </a:rPr>
                        <a:t>35</a:t>
                      </a:r>
                      <a:endParaRPr lang="th-TH" sz="2400" dirty="0">
                        <a:latin typeface="+mn-lt"/>
                        <a:cs typeface="+mn-cs"/>
                      </a:endParaRPr>
                    </a:p>
                  </a:txBody>
                  <a:tcPr/>
                </a:tc>
                <a:tc>
                  <a:txBody>
                    <a:bodyPr/>
                    <a:lstStyle/>
                    <a:p>
                      <a:pPr algn="ctr"/>
                      <a:r>
                        <a:rPr lang="en-US" sz="2400" dirty="0" smtClean="0">
                          <a:latin typeface="+mn-lt"/>
                          <a:cs typeface="+mn-cs"/>
                        </a:rPr>
                        <a:t>55</a:t>
                      </a:r>
                      <a:endParaRPr lang="th-TH" sz="2400" dirty="0">
                        <a:latin typeface="+mn-lt"/>
                        <a:cs typeface="+mn-cs"/>
                      </a:endParaRPr>
                    </a:p>
                  </a:txBody>
                  <a:tcPr/>
                </a:tc>
              </a:tr>
              <a:tr h="370840">
                <a:tc>
                  <a:txBody>
                    <a:bodyPr/>
                    <a:lstStyle/>
                    <a:p>
                      <a:pPr algn="ctr"/>
                      <a:r>
                        <a:rPr lang="en-US" sz="2400" dirty="0" smtClean="0">
                          <a:latin typeface="+mn-lt"/>
                          <a:cs typeface="+mn-cs"/>
                        </a:rPr>
                        <a:t>11</a:t>
                      </a:r>
                      <a:endParaRPr lang="th-TH" sz="2400" dirty="0">
                        <a:latin typeface="+mn-lt"/>
                        <a:cs typeface="+mn-cs"/>
                      </a:endParaRPr>
                    </a:p>
                  </a:txBody>
                  <a:tcPr/>
                </a:tc>
                <a:tc>
                  <a:txBody>
                    <a:bodyPr/>
                    <a:lstStyle/>
                    <a:p>
                      <a:pPr algn="ctr"/>
                      <a:r>
                        <a:rPr lang="en-US" sz="2400" dirty="0" smtClean="0">
                          <a:latin typeface="+mn-lt"/>
                          <a:cs typeface="+mn-cs"/>
                        </a:rPr>
                        <a:t>200</a:t>
                      </a:r>
                      <a:endParaRPr lang="th-TH" sz="2400" dirty="0">
                        <a:latin typeface="+mn-lt"/>
                        <a:cs typeface="+mn-cs"/>
                      </a:endParaRPr>
                    </a:p>
                  </a:txBody>
                  <a:tcPr/>
                </a:tc>
                <a:tc>
                  <a:txBody>
                    <a:bodyPr/>
                    <a:lstStyle/>
                    <a:p>
                      <a:pPr algn="ctr"/>
                      <a:r>
                        <a:rPr lang="en-US" sz="2400" dirty="0" smtClean="0">
                          <a:latin typeface="+mn-lt"/>
                          <a:cs typeface="+mn-cs"/>
                        </a:rPr>
                        <a:t>425</a:t>
                      </a:r>
                      <a:endParaRPr lang="th-TH" sz="2400" dirty="0">
                        <a:latin typeface="+mn-lt"/>
                        <a:cs typeface="+mn-cs"/>
                      </a:endParaRPr>
                    </a:p>
                  </a:txBody>
                  <a:tcPr/>
                </a:tc>
                <a:tc>
                  <a:txBody>
                    <a:bodyPr/>
                    <a:lstStyle/>
                    <a:p>
                      <a:pPr algn="ctr"/>
                      <a:r>
                        <a:rPr lang="en-US" sz="2400" dirty="0" smtClean="0">
                          <a:latin typeface="+mn-lt"/>
                          <a:cs typeface="+mn-cs"/>
                        </a:rPr>
                        <a:t>18.2</a:t>
                      </a:r>
                      <a:endParaRPr lang="th-TH" sz="2400" dirty="0">
                        <a:latin typeface="+mn-lt"/>
                        <a:cs typeface="+mn-cs"/>
                      </a:endParaRPr>
                    </a:p>
                  </a:txBody>
                  <a:tcPr/>
                </a:tc>
                <a:tc>
                  <a:txBody>
                    <a:bodyPr/>
                    <a:lstStyle/>
                    <a:p>
                      <a:pPr algn="ctr"/>
                      <a:r>
                        <a:rPr lang="en-US" sz="2400" dirty="0" smtClean="0">
                          <a:latin typeface="+mn-lt"/>
                          <a:cs typeface="+mn-cs"/>
                        </a:rPr>
                        <a:t>38.6</a:t>
                      </a:r>
                      <a:endParaRPr lang="th-TH" sz="2400" dirty="0">
                        <a:latin typeface="+mn-lt"/>
                        <a:cs typeface="+mn-cs"/>
                      </a:endParaRPr>
                    </a:p>
                  </a:txBody>
                  <a:tcPr/>
                </a:tc>
                <a:tc>
                  <a:txBody>
                    <a:bodyPr/>
                    <a:lstStyle/>
                    <a:p>
                      <a:pPr algn="ctr"/>
                      <a:r>
                        <a:rPr lang="en-US" sz="2400" dirty="0" smtClean="0">
                          <a:latin typeface="+mn-lt"/>
                          <a:cs typeface="+mn-cs"/>
                        </a:rPr>
                        <a:t>56.8</a:t>
                      </a:r>
                      <a:endParaRPr lang="th-TH" sz="2400" dirty="0">
                        <a:latin typeface="+mn-lt"/>
                        <a:cs typeface="+mn-cs"/>
                      </a:endParaRPr>
                    </a:p>
                  </a:txBody>
                  <a:tcPr/>
                </a:tc>
              </a:tr>
            </a:tbl>
          </a:graphicData>
        </a:graphic>
      </p:graphicFrame>
    </p:spTree>
    <p:extLst>
      <p:ext uri="{BB962C8B-B14F-4D97-AF65-F5344CB8AC3E}">
        <p14:creationId xmlns:p14="http://schemas.microsoft.com/office/powerpoint/2010/main" val="30439384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fontScale="92500" lnSpcReduction="10000"/>
          </a:bodyPr>
          <a:lstStyle/>
          <a:p>
            <a:r>
              <a:rPr lang="en-US" dirty="0" smtClean="0"/>
              <a:t>Compute average fixed costs (AFC) for each level of output.</a:t>
            </a:r>
          </a:p>
          <a:p>
            <a:r>
              <a:rPr lang="en-US" dirty="0" smtClean="0"/>
              <a:t>Compute average variable costs (AVC) for each level of output.</a:t>
            </a:r>
          </a:p>
          <a:p>
            <a:r>
              <a:rPr lang="en-US" dirty="0" smtClean="0"/>
              <a:t>Compute average total cost (ATC) for each level of output. What level of output (per year) is the firm’s “capacity”? </a:t>
            </a:r>
          </a:p>
          <a:p>
            <a:r>
              <a:rPr lang="en-US" dirty="0" smtClean="0"/>
              <a:t>Plot the AFC, AVC, ATC curves on a scale diagram with dollars on the vertical axis and the level of output on the horizontal axis.</a:t>
            </a:r>
          </a:p>
          <a:p>
            <a:pPr marL="0" indent="0">
              <a:buNone/>
            </a:pPr>
            <a:endParaRPr lang="th-TH" dirty="0"/>
          </a:p>
        </p:txBody>
      </p:sp>
    </p:spTree>
    <p:extLst>
      <p:ext uri="{BB962C8B-B14F-4D97-AF65-F5344CB8AC3E}">
        <p14:creationId xmlns:p14="http://schemas.microsoft.com/office/powerpoint/2010/main" val="21783639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The firm’s “capacity” is the level of output at which ATC is minimized, which in this case 8 (thousands) bicycles per year.</a:t>
            </a:r>
            <a:endParaRPr lang="th-TH" dirty="0"/>
          </a:p>
        </p:txBody>
      </p:sp>
    </p:spTree>
    <p:extLst>
      <p:ext uri="{BB962C8B-B14F-4D97-AF65-F5344CB8AC3E}">
        <p14:creationId xmlns:p14="http://schemas.microsoft.com/office/powerpoint/2010/main" val="37206495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0650" y="1000125"/>
            <a:ext cx="6362700" cy="4857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61301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TotalTime>
  <Words>626</Words>
  <Application>Microsoft Office PowerPoint</Application>
  <PresentationFormat>On-screen Show (4:3)</PresentationFormat>
  <Paragraphs>209</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Practice I</vt:lpstr>
      <vt:lpstr>PowerPoint Presentation</vt:lpstr>
      <vt:lpstr>PowerPoint Presentation</vt:lpstr>
      <vt:lpstr>Practice II </vt:lpstr>
      <vt:lpstr>PowerPoint Presentation</vt:lpstr>
      <vt:lpstr>PowerPoint Presentation</vt:lpstr>
      <vt:lpstr>PowerPoint Presentation</vt:lpstr>
      <vt:lpstr>PowerPoint Presentation</vt:lpstr>
      <vt:lpstr>PowerPoint Presentation</vt:lpstr>
      <vt:lpstr>Practice III</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Practice</dc:title>
  <dc:creator>Sony</dc:creator>
  <cp:lastModifiedBy>Sony</cp:lastModifiedBy>
  <cp:revision>15</cp:revision>
  <dcterms:created xsi:type="dcterms:W3CDTF">2012-11-06T10:25:38Z</dcterms:created>
  <dcterms:modified xsi:type="dcterms:W3CDTF">2012-11-10T03:31:55Z</dcterms:modified>
</cp:coreProperties>
</file>