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4" r:id="rId11"/>
    <p:sldId id="265" r:id="rId12"/>
    <p:sldId id="270" r:id="rId13"/>
    <p:sldId id="274" r:id="rId14"/>
    <p:sldId id="275" r:id="rId15"/>
    <p:sldId id="276" r:id="rId16"/>
    <p:sldId id="277" r:id="rId17"/>
    <p:sldId id="278" r:id="rId18"/>
    <p:sldId id="279" r:id="rId19"/>
    <p:sldId id="269" r:id="rId20"/>
    <p:sldId id="273" r:id="rId21"/>
    <p:sldId id="266" r:id="rId22"/>
    <p:sldId id="267" r:id="rId23"/>
    <p:sldId id="268" r:id="rId24"/>
    <p:sldId id="272" r:id="rId2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0AAF6-7210-419D-A5EF-75132B3DBA9E}" type="datetimeFigureOut">
              <a:rPr lang="th-TH" smtClean="0"/>
              <a:t>19/02/56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2D3BD-787C-46E8-9807-B91135527C08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Market Governance and </a:t>
            </a:r>
            <a:br>
              <a:rPr lang="en-US" dirty="0" smtClean="0"/>
            </a:br>
            <a:r>
              <a:rPr lang="en-US" dirty="0" smtClean="0"/>
              <a:t>Contract Farming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Trends in </a:t>
            </a:r>
            <a:r>
              <a:rPr lang="en-US" dirty="0" err="1" smtClean="0"/>
              <a:t>agri</a:t>
            </a:r>
            <a:r>
              <a:rPr lang="en-US" dirty="0" smtClean="0"/>
              <a:t>-food systems</a:t>
            </a:r>
          </a:p>
          <a:p>
            <a:pPr lvl="1"/>
            <a:r>
              <a:rPr lang="en-US" dirty="0" smtClean="0"/>
              <a:t>Increasing coordination and consolidation in the supply-chain both upstream and downstream</a:t>
            </a:r>
          </a:p>
          <a:p>
            <a:pPr lvl="1"/>
            <a:r>
              <a:rPr lang="en-US" dirty="0" smtClean="0"/>
              <a:t>How can we explain this new market arrangement?</a:t>
            </a:r>
          </a:p>
          <a:p>
            <a:pPr lvl="1"/>
            <a:r>
              <a:rPr lang="en-US" dirty="0" smtClean="0"/>
              <a:t>Price theory/ equilibrium/ quantitative analysis </a:t>
            </a:r>
            <a:r>
              <a:rPr lang="en-US" dirty="0" smtClean="0">
                <a:sym typeface="Wingdings" pitchFamily="2" charset="2"/>
              </a:rPr>
              <a:t> Qualitative institutional analysis</a:t>
            </a:r>
            <a:endParaRPr lang="en-US" dirty="0" smtClean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“Transaction Cost Economics” (TCEs)</a:t>
            </a:r>
          </a:p>
          <a:p>
            <a:pPr lvl="1"/>
            <a:r>
              <a:rPr lang="en-US" dirty="0" smtClean="0"/>
              <a:t>Broad definition: </a:t>
            </a:r>
          </a:p>
          <a:p>
            <a:pPr lvl="2"/>
            <a:r>
              <a:rPr lang="en-US" dirty="0" smtClean="0"/>
              <a:t>Transaction cost: “costs of running the economic system” </a:t>
            </a:r>
          </a:p>
          <a:p>
            <a:pPr lvl="1"/>
            <a:r>
              <a:rPr lang="en-US" dirty="0" smtClean="0"/>
              <a:t>Institutional Economics: two focuses</a:t>
            </a:r>
          </a:p>
          <a:p>
            <a:pPr lvl="1">
              <a:buNone/>
            </a:pPr>
            <a:r>
              <a:rPr lang="en-US" dirty="0"/>
              <a:t>	</a:t>
            </a:r>
            <a:r>
              <a:rPr lang="en-US" dirty="0" smtClean="0"/>
              <a:t>1. Institutional rules of the game: customs, laws, politics</a:t>
            </a:r>
          </a:p>
          <a:p>
            <a:pPr lvl="1">
              <a:buNone/>
            </a:pPr>
            <a:r>
              <a:rPr lang="en-US" dirty="0"/>
              <a:t>	</a:t>
            </a:r>
            <a:r>
              <a:rPr lang="en-US" dirty="0" smtClean="0"/>
              <a:t>2. Modes of Governance: </a:t>
            </a:r>
            <a:r>
              <a:rPr lang="en-US" dirty="0" err="1" smtClean="0"/>
              <a:t>microanalytic</a:t>
            </a:r>
            <a:r>
              <a:rPr lang="en-US" dirty="0" smtClean="0"/>
              <a:t>  structure of transaction: (Williamson, 1991)</a:t>
            </a:r>
          </a:p>
          <a:p>
            <a:pPr lvl="1">
              <a:buNone/>
            </a:pPr>
            <a:r>
              <a:rPr lang="en-US" dirty="0"/>
              <a:t>	</a:t>
            </a:r>
            <a:r>
              <a:rPr lang="en-US" dirty="0" smtClean="0"/>
              <a:t>	- Market/ Hierarchy/ Hybrids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polar forms</a:t>
            </a:r>
            <a:endParaRPr lang="th-TH" dirty="0"/>
          </a:p>
        </p:txBody>
      </p:sp>
      <p:sp>
        <p:nvSpPr>
          <p:cNvPr id="4" name="วงรี 3"/>
          <p:cNvSpPr/>
          <p:nvPr/>
        </p:nvSpPr>
        <p:spPr>
          <a:xfrm>
            <a:off x="1214414" y="2714620"/>
            <a:ext cx="1571636" cy="135732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Market</a:t>
            </a:r>
            <a:endParaRPr lang="th-TH" sz="2400" b="1" dirty="0"/>
          </a:p>
        </p:txBody>
      </p:sp>
      <p:sp>
        <p:nvSpPr>
          <p:cNvPr id="5" name="วงรี 4"/>
          <p:cNvSpPr/>
          <p:nvPr/>
        </p:nvSpPr>
        <p:spPr>
          <a:xfrm>
            <a:off x="6000760" y="2714620"/>
            <a:ext cx="2000264" cy="135732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Hierarchy</a:t>
            </a:r>
            <a:endParaRPr lang="th-TH" sz="2400" b="1" dirty="0"/>
          </a:p>
        </p:txBody>
      </p:sp>
      <p:cxnSp>
        <p:nvCxnSpPr>
          <p:cNvPr id="7" name="ลูกศรเชื่อมต่อแบบตรง 6"/>
          <p:cNvCxnSpPr/>
          <p:nvPr/>
        </p:nvCxnSpPr>
        <p:spPr>
          <a:xfrm>
            <a:off x="2857488" y="3429000"/>
            <a:ext cx="2928958" cy="1588"/>
          </a:xfrm>
          <a:prstGeom prst="straightConnector1">
            <a:avLst/>
          </a:prstGeom>
          <a:ln w="28575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วงรี 7"/>
          <p:cNvSpPr/>
          <p:nvPr/>
        </p:nvSpPr>
        <p:spPr>
          <a:xfrm>
            <a:off x="3571868" y="4214818"/>
            <a:ext cx="1571636" cy="135732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Hybrid</a:t>
            </a:r>
            <a:endParaRPr lang="th-TH" sz="2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Many economic activities take place within firms</a:t>
            </a:r>
          </a:p>
          <a:p>
            <a:r>
              <a:rPr lang="en-US" dirty="0" smtClean="0"/>
              <a:t>“economies of scales”/ “comparative advantage”: ‘to make’ instead of ‘to buy’</a:t>
            </a:r>
          </a:p>
          <a:p>
            <a:r>
              <a:rPr lang="en-US" dirty="0" smtClean="0"/>
              <a:t>Employers &amp; Employees contract</a:t>
            </a:r>
            <a:endParaRPr lang="th-TH" dirty="0"/>
          </a:p>
        </p:txBody>
      </p:sp>
      <p:sp>
        <p:nvSpPr>
          <p:cNvPr id="5" name="วงรี 4"/>
          <p:cNvSpPr/>
          <p:nvPr/>
        </p:nvSpPr>
        <p:spPr>
          <a:xfrm>
            <a:off x="928662" y="1643050"/>
            <a:ext cx="2000264" cy="135732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Hierarchy</a:t>
            </a:r>
            <a:endParaRPr lang="th-TH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801688" indent="-801688">
              <a:buFont typeface="Wingdings" pitchFamily="2" charset="2"/>
              <a:buChar char="à"/>
            </a:pPr>
            <a:r>
              <a:rPr lang="en-US" i="1" dirty="0" smtClean="0">
                <a:sym typeface="Wingdings" pitchFamily="2" charset="2"/>
              </a:rPr>
              <a:t>Pooling Resources</a:t>
            </a:r>
            <a:r>
              <a:rPr lang="en-US" sz="3600" dirty="0" smtClean="0">
                <a:sym typeface="Wingdings" pitchFamily="2" charset="2"/>
              </a:rPr>
              <a:t> </a:t>
            </a:r>
          </a:p>
          <a:p>
            <a:pPr marL="801688" indent="-801688">
              <a:buFont typeface="Wingdings" pitchFamily="2" charset="2"/>
              <a:buChar char="à"/>
            </a:pPr>
            <a:r>
              <a:rPr lang="en-US" i="1" dirty="0" smtClean="0">
                <a:sym typeface="Wingdings" pitchFamily="2" charset="2"/>
              </a:rPr>
              <a:t>Reciprocal Returns</a:t>
            </a:r>
          </a:p>
          <a:p>
            <a:pPr marL="801688" indent="-801688">
              <a:buFont typeface="Wingdings" pitchFamily="2" charset="2"/>
              <a:buChar char="à"/>
            </a:pPr>
            <a:r>
              <a:rPr lang="en-US" i="1" dirty="0" smtClean="0">
                <a:sym typeface="Wingdings" pitchFamily="2" charset="2"/>
              </a:rPr>
              <a:t>Contracting</a:t>
            </a:r>
            <a:r>
              <a:rPr lang="en-US" dirty="0" smtClean="0">
                <a:sym typeface="Wingdings" pitchFamily="2" charset="2"/>
              </a:rPr>
              <a:t> (to regulate the relationship among partners)</a:t>
            </a:r>
            <a:endParaRPr lang="en-US" dirty="0" smtClean="0"/>
          </a:p>
          <a:p>
            <a:r>
              <a:rPr lang="en-US" dirty="0" smtClean="0"/>
              <a:t>Cooperatives/ Franchising/ Sub-contracting/ Contract farming/ Sharecropping </a:t>
            </a:r>
            <a:endParaRPr lang="th-TH" dirty="0"/>
          </a:p>
        </p:txBody>
      </p:sp>
      <p:sp>
        <p:nvSpPr>
          <p:cNvPr id="6" name="วงรี 5"/>
          <p:cNvSpPr/>
          <p:nvPr/>
        </p:nvSpPr>
        <p:spPr>
          <a:xfrm>
            <a:off x="785786" y="1643050"/>
            <a:ext cx="1571636" cy="135732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Hybrid</a:t>
            </a:r>
            <a:endParaRPr lang="th-TH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714488"/>
            <a:ext cx="8015883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000636"/>
            <a:ext cx="792961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43438" y="3714752"/>
            <a:ext cx="1857388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/>
              <a:t>Governance</a:t>
            </a:r>
          </a:p>
          <a:p>
            <a:pPr algn="ctr"/>
            <a:r>
              <a:rPr lang="en-US" sz="2400" b="1"/>
              <a:t>Choice</a:t>
            </a:r>
            <a:endParaRPr lang="th-TH" sz="2400" b="1"/>
          </a:p>
        </p:txBody>
      </p:sp>
      <p:sp>
        <p:nvSpPr>
          <p:cNvPr id="5" name="AutoShape 22"/>
          <p:cNvSpPr>
            <a:spLocks/>
          </p:cNvSpPr>
          <p:nvPr/>
        </p:nvSpPr>
        <p:spPr bwMode="auto">
          <a:xfrm>
            <a:off x="4214811" y="2357430"/>
            <a:ext cx="285752" cy="2643206"/>
          </a:xfrm>
          <a:prstGeom prst="rightBrace">
            <a:avLst>
              <a:gd name="adj1" fmla="val 56090"/>
              <a:gd name="adj2" fmla="val 39403"/>
            </a:avLst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928794" y="3110211"/>
            <a:ext cx="2000264" cy="461665"/>
          </a:xfrm>
          <a:prstGeom prst="rect">
            <a:avLst/>
          </a:prstGeom>
          <a:solidFill>
            <a:srgbClr val="CCFF99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</a:rPr>
              <a:t>Uncertainty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-5400000">
            <a:off x="2508531" y="1349065"/>
            <a:ext cx="923330" cy="1939928"/>
          </a:xfrm>
          <a:prstGeom prst="rect">
            <a:avLst/>
          </a:prstGeom>
          <a:solidFill>
            <a:srgbClr val="CC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pPr algn="ctr"/>
            <a:r>
              <a:rPr lang="en-US" sz="2400" b="1">
                <a:solidFill>
                  <a:schemeClr val="tx2"/>
                </a:solidFill>
              </a:rPr>
              <a:t>Asset</a:t>
            </a:r>
          </a:p>
          <a:p>
            <a:pPr algn="ctr"/>
            <a:r>
              <a:rPr lang="en-US" sz="2400" b="1">
                <a:solidFill>
                  <a:schemeClr val="tx2"/>
                </a:solidFill>
              </a:rPr>
              <a:t>Specificity</a:t>
            </a:r>
            <a:endParaRPr lang="th-TH" sz="2400" b="1">
              <a:solidFill>
                <a:schemeClr val="tx2"/>
              </a:solidFill>
            </a:endParaRPr>
          </a:p>
        </p:txBody>
      </p:sp>
      <p:sp>
        <p:nvSpPr>
          <p:cNvPr id="8" name="AutoShape 26"/>
          <p:cNvSpPr>
            <a:spLocks noChangeArrowheads="1"/>
          </p:cNvSpPr>
          <p:nvPr/>
        </p:nvSpPr>
        <p:spPr bwMode="auto">
          <a:xfrm rot="10800000">
            <a:off x="5281622" y="3429000"/>
            <a:ext cx="576262" cy="144463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643438" y="2500306"/>
            <a:ext cx="1857388" cy="83099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/>
              <a:t>Transaction</a:t>
            </a:r>
          </a:p>
          <a:p>
            <a:pPr algn="ctr"/>
            <a:r>
              <a:rPr lang="en-US" sz="2400" b="1"/>
              <a:t>Costs</a:t>
            </a:r>
            <a:endParaRPr lang="th-TH" sz="2400" b="1"/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1928794" y="4169639"/>
            <a:ext cx="2012953" cy="830997"/>
          </a:xfrm>
          <a:prstGeom prst="rect">
            <a:avLst/>
          </a:prstGeom>
          <a:solidFill>
            <a:srgbClr val="FCE0F7"/>
          </a:soli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Frequency of</a:t>
            </a:r>
          </a:p>
          <a:p>
            <a:pPr algn="ctr"/>
            <a:r>
              <a:rPr lang="en-US" sz="2400" b="1" dirty="0"/>
              <a:t>Transactions</a:t>
            </a:r>
            <a:endParaRPr lang="th-TH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285720" y="785794"/>
            <a:ext cx="864399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Asset-specificity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smtClean="0"/>
              <a:t>Site specificity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smtClean="0"/>
              <a:t>Physical asset specificity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smtClean="0"/>
              <a:t>Human-asset </a:t>
            </a:r>
            <a:r>
              <a:rPr lang="en-US" dirty="0"/>
              <a:t>specificity that arises </a:t>
            </a:r>
            <a:r>
              <a:rPr lang="en-US" dirty="0" smtClean="0"/>
              <a:t>in learning </a:t>
            </a:r>
            <a:r>
              <a:rPr lang="en-US" dirty="0"/>
              <a:t>by </a:t>
            </a:r>
            <a:r>
              <a:rPr lang="en-US" dirty="0" smtClean="0"/>
              <a:t>doing</a:t>
            </a: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/>
              <a:t> 	Brand </a:t>
            </a:r>
            <a:r>
              <a:rPr lang="en-US" dirty="0"/>
              <a:t>name capital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    Temporal </a:t>
            </a:r>
            <a:r>
              <a:rPr lang="en-US" dirty="0"/>
              <a:t>specificity, which is akin to </a:t>
            </a:r>
            <a:r>
              <a:rPr lang="en-US" dirty="0" smtClean="0"/>
              <a:t>technological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Ex. HVFs, Products requiring post-harvest technology, Specificity in farm capitals, Standardization/</a:t>
            </a:r>
            <a:r>
              <a:rPr lang="en-US" dirty="0" err="1" smtClean="0"/>
              <a:t>labelling</a:t>
            </a:r>
            <a:r>
              <a:rPr lang="en-US" dirty="0" smtClean="0"/>
              <a:t> (HACCP, GAP, IFOAM, etc.)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14290"/>
            <a:ext cx="6429420" cy="6385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4" name="Text Box 53"/>
          <p:cNvSpPr txBox="1">
            <a:spLocks noChangeArrowheads="1"/>
          </p:cNvSpPr>
          <p:nvPr/>
        </p:nvSpPr>
        <p:spPr bwMode="auto">
          <a:xfrm>
            <a:off x="1785918" y="642918"/>
            <a:ext cx="563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Uncertainty: </a:t>
            </a:r>
            <a:r>
              <a:rPr lang="en-US">
                <a:sym typeface="Wingdings" pitchFamily="2" charset="2"/>
              </a:rPr>
              <a:t> </a:t>
            </a:r>
            <a:r>
              <a:rPr lang="en-US"/>
              <a:t>Choice of ‘</a:t>
            </a:r>
            <a:r>
              <a:rPr lang="en-US">
                <a:sym typeface="Wingdings" pitchFamily="2" charset="2"/>
              </a:rPr>
              <a:t>governance structure’</a:t>
            </a:r>
            <a:r>
              <a:rPr lang="en-US"/>
              <a:t> </a:t>
            </a:r>
            <a:endParaRPr lang="th-TH"/>
          </a:p>
        </p:txBody>
      </p:sp>
      <p:sp>
        <p:nvSpPr>
          <p:cNvPr id="15376" name="Text Box 73"/>
          <p:cNvSpPr txBox="1">
            <a:spLocks noChangeArrowheads="1"/>
          </p:cNvSpPr>
          <p:nvPr/>
        </p:nvSpPr>
        <p:spPr bwMode="auto">
          <a:xfrm>
            <a:off x="142844" y="1500174"/>
            <a:ext cx="52864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3400" indent="-533400"/>
            <a:r>
              <a:rPr lang="en-US" dirty="0"/>
              <a:t>Higher uncertainty </a:t>
            </a:r>
            <a:r>
              <a:rPr lang="en-US" sz="2400" b="1" dirty="0" smtClean="0"/>
              <a:t>↑</a:t>
            </a:r>
          </a:p>
          <a:p>
            <a:r>
              <a:rPr lang="en-US" sz="2400" i="1" dirty="0" smtClean="0"/>
              <a:t>costs </a:t>
            </a:r>
            <a:r>
              <a:rPr lang="en-US" sz="2400" i="1" dirty="0"/>
              <a:t>for carrying out</a:t>
            </a:r>
          </a:p>
          <a:p>
            <a:r>
              <a:rPr lang="en-US" sz="2400" dirty="0"/>
              <a:t>and secure transactions go up (for overcoming information deficiency, </a:t>
            </a:r>
            <a:r>
              <a:rPr lang="en-US" sz="2400" dirty="0" smtClean="0"/>
              <a:t>safeguarding against </a:t>
            </a:r>
            <a:r>
              <a:rPr lang="en-US" sz="2400" dirty="0"/>
              <a:t>risk).</a:t>
            </a:r>
            <a:endParaRPr lang="en-US" sz="2400" b="1" dirty="0">
              <a:cs typeface="Arial" pitchFamily="34" charset="0"/>
            </a:endParaRPr>
          </a:p>
          <a:p>
            <a:pPr marL="533400" indent="-533400"/>
            <a:r>
              <a:rPr lang="en-US" dirty="0"/>
              <a:t> </a:t>
            </a:r>
          </a:p>
          <a:p>
            <a:pPr marL="533400" indent="-533400"/>
            <a:r>
              <a:rPr lang="en-US" dirty="0"/>
              <a:t>for low asset specificity: </a:t>
            </a:r>
          </a:p>
          <a:p>
            <a:pPr marL="533400" indent="-533400"/>
            <a:r>
              <a:rPr lang="en-US" dirty="0">
                <a:solidFill>
                  <a:srgbClr val="0033CC"/>
                </a:solidFill>
              </a:rPr>
              <a:t>          hybrid </a:t>
            </a:r>
            <a:r>
              <a:rPr lang="en-US" dirty="0">
                <a:solidFill>
                  <a:srgbClr val="0033CC"/>
                </a:solidFill>
                <a:sym typeface="Wingdings" pitchFamily="2" charset="2"/>
              </a:rPr>
              <a:t> market</a:t>
            </a:r>
          </a:p>
          <a:p>
            <a:pPr marL="533400" indent="-533400"/>
            <a:r>
              <a:rPr lang="en-US" dirty="0">
                <a:sym typeface="Wingdings" pitchFamily="2" charset="2"/>
              </a:rPr>
              <a:t>for high asset specificity: </a:t>
            </a:r>
          </a:p>
          <a:p>
            <a:pPr marL="533400" indent="-533400"/>
            <a:r>
              <a:rPr lang="en-US" dirty="0">
                <a:sym typeface="Wingdings" pitchFamily="2" charset="2"/>
              </a:rPr>
              <a:t>          </a:t>
            </a:r>
            <a:r>
              <a:rPr lang="en-US" dirty="0">
                <a:solidFill>
                  <a:srgbClr val="0033CC"/>
                </a:solidFill>
                <a:sym typeface="Wingdings" pitchFamily="2" charset="2"/>
              </a:rPr>
              <a:t>hybrid  hierarchy</a:t>
            </a:r>
          </a:p>
        </p:txBody>
      </p:sp>
      <p:grpSp>
        <p:nvGrpSpPr>
          <p:cNvPr id="2" name="Group 92"/>
          <p:cNvGrpSpPr>
            <a:grpSpLocks/>
          </p:cNvGrpSpPr>
          <p:nvPr/>
        </p:nvGrpSpPr>
        <p:grpSpPr bwMode="auto">
          <a:xfrm>
            <a:off x="4752975" y="1571612"/>
            <a:ext cx="4391025" cy="4049712"/>
            <a:chOff x="2994" y="799"/>
            <a:chExt cx="2766" cy="2551"/>
          </a:xfrm>
        </p:grpSpPr>
        <p:grpSp>
          <p:nvGrpSpPr>
            <p:cNvPr id="3" name="Group 90"/>
            <p:cNvGrpSpPr>
              <a:grpSpLocks/>
            </p:cNvGrpSpPr>
            <p:nvPr/>
          </p:nvGrpSpPr>
          <p:grpSpPr bwMode="auto">
            <a:xfrm>
              <a:off x="2994" y="799"/>
              <a:ext cx="2766" cy="2546"/>
              <a:chOff x="2699" y="1570"/>
              <a:chExt cx="2766" cy="2546"/>
            </a:xfrm>
          </p:grpSpPr>
          <p:grpSp>
            <p:nvGrpSpPr>
              <p:cNvPr id="4" name="Group 77"/>
              <p:cNvGrpSpPr>
                <a:grpSpLocks/>
              </p:cNvGrpSpPr>
              <p:nvPr/>
            </p:nvGrpSpPr>
            <p:grpSpPr bwMode="auto">
              <a:xfrm>
                <a:off x="2699" y="1570"/>
                <a:ext cx="2766" cy="2546"/>
                <a:chOff x="612" y="68"/>
                <a:chExt cx="4491" cy="4184"/>
              </a:xfrm>
            </p:grpSpPr>
            <p:pic>
              <p:nvPicPr>
                <p:cNvPr id="15386" name="Picture 78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612" y="68"/>
                  <a:ext cx="4491" cy="41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5" name="Group 79"/>
                <p:cNvGrpSpPr>
                  <a:grpSpLocks/>
                </p:cNvGrpSpPr>
                <p:nvPr/>
              </p:nvGrpSpPr>
              <p:grpSpPr bwMode="auto">
                <a:xfrm>
                  <a:off x="2426" y="754"/>
                  <a:ext cx="91" cy="2721"/>
                  <a:chOff x="2426" y="754"/>
                  <a:chExt cx="91" cy="2721"/>
                </a:xfrm>
              </p:grpSpPr>
              <p:sp>
                <p:nvSpPr>
                  <p:cNvPr id="15391" name="Oval 80"/>
                  <p:cNvSpPr>
                    <a:spLocks noChangeArrowheads="1"/>
                  </p:cNvSpPr>
                  <p:nvPr/>
                </p:nvSpPr>
                <p:spPr bwMode="auto">
                  <a:xfrm>
                    <a:off x="2426" y="3385"/>
                    <a:ext cx="91" cy="90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th-TH"/>
                  </a:p>
                </p:txBody>
              </p:sp>
              <p:sp>
                <p:nvSpPr>
                  <p:cNvPr id="15392" name="Line 8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472" y="754"/>
                    <a:ext cx="0" cy="2630"/>
                  </a:xfrm>
                  <a:prstGeom prst="line">
                    <a:avLst/>
                  </a:prstGeom>
                  <a:noFill/>
                  <a:ln w="57150">
                    <a:solidFill>
                      <a:schemeClr val="accent2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th-TH"/>
                  </a:p>
                </p:txBody>
              </p:sp>
            </p:grpSp>
            <p:grpSp>
              <p:nvGrpSpPr>
                <p:cNvPr id="6" name="Group 82"/>
                <p:cNvGrpSpPr>
                  <a:grpSpLocks/>
                </p:cNvGrpSpPr>
                <p:nvPr/>
              </p:nvGrpSpPr>
              <p:grpSpPr bwMode="auto">
                <a:xfrm>
                  <a:off x="3288" y="754"/>
                  <a:ext cx="91" cy="2721"/>
                  <a:chOff x="2426" y="754"/>
                  <a:chExt cx="91" cy="2721"/>
                </a:xfrm>
              </p:grpSpPr>
              <p:sp>
                <p:nvSpPr>
                  <p:cNvPr id="15389" name="Oval 83"/>
                  <p:cNvSpPr>
                    <a:spLocks noChangeArrowheads="1"/>
                  </p:cNvSpPr>
                  <p:nvPr/>
                </p:nvSpPr>
                <p:spPr bwMode="auto">
                  <a:xfrm>
                    <a:off x="2426" y="3385"/>
                    <a:ext cx="91" cy="90"/>
                  </a:xfrm>
                  <a:prstGeom prst="ellipse">
                    <a:avLst/>
                  </a:prstGeom>
                  <a:solidFill>
                    <a:srgbClr val="CC3300"/>
                  </a:solidFill>
                  <a:ln w="9525">
                    <a:solidFill>
                      <a:srgbClr val="CC33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th-TH"/>
                  </a:p>
                </p:txBody>
              </p:sp>
              <p:sp>
                <p:nvSpPr>
                  <p:cNvPr id="15390" name="Line 8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472" y="754"/>
                    <a:ext cx="0" cy="2630"/>
                  </a:xfrm>
                  <a:prstGeom prst="line">
                    <a:avLst/>
                  </a:prstGeom>
                  <a:noFill/>
                  <a:ln w="57150">
                    <a:solidFill>
                      <a:srgbClr val="CC3300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th-TH"/>
                  </a:p>
                </p:txBody>
              </p:sp>
            </p:grpSp>
          </p:grpSp>
          <p:sp>
            <p:nvSpPr>
              <p:cNvPr id="15382" name="Text Box 85"/>
              <p:cNvSpPr txBox="1">
                <a:spLocks noChangeArrowheads="1"/>
              </p:cNvSpPr>
              <p:nvPr/>
            </p:nvSpPr>
            <p:spPr bwMode="auto">
              <a:xfrm>
                <a:off x="3288" y="2341"/>
                <a:ext cx="476" cy="1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b="1"/>
                  <a:t>Market</a:t>
                </a:r>
                <a:endParaRPr lang="th-TH" sz="1400" b="1"/>
              </a:p>
            </p:txBody>
          </p:sp>
          <p:sp>
            <p:nvSpPr>
              <p:cNvPr id="15383" name="Text Box 86"/>
              <p:cNvSpPr txBox="1">
                <a:spLocks noChangeArrowheads="1"/>
              </p:cNvSpPr>
              <p:nvPr/>
            </p:nvSpPr>
            <p:spPr bwMode="auto">
              <a:xfrm>
                <a:off x="4468" y="2341"/>
                <a:ext cx="632" cy="1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b="1"/>
                  <a:t>Hierarchy</a:t>
                </a:r>
                <a:endParaRPr lang="th-TH" sz="1400" b="1"/>
              </a:p>
            </p:txBody>
          </p:sp>
          <p:sp>
            <p:nvSpPr>
              <p:cNvPr id="15384" name="Text Box 87"/>
              <p:cNvSpPr txBox="1">
                <a:spLocks noChangeArrowheads="1"/>
              </p:cNvSpPr>
              <p:nvPr/>
            </p:nvSpPr>
            <p:spPr bwMode="auto">
              <a:xfrm>
                <a:off x="3878" y="2886"/>
                <a:ext cx="470" cy="1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b="1"/>
                  <a:t>Hybrid</a:t>
                </a:r>
                <a:endParaRPr lang="th-TH" sz="1400" b="1"/>
              </a:p>
            </p:txBody>
          </p:sp>
          <p:sp>
            <p:nvSpPr>
              <p:cNvPr id="15385" name="Text Box 89"/>
              <p:cNvSpPr txBox="1">
                <a:spLocks noChangeArrowheads="1"/>
              </p:cNvSpPr>
              <p:nvPr/>
            </p:nvSpPr>
            <p:spPr bwMode="auto">
              <a:xfrm rot="-5400000">
                <a:off x="2154" y="2569"/>
                <a:ext cx="1554" cy="1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b="1"/>
                  <a:t>Frequency of Disturbances</a:t>
                </a:r>
                <a:endParaRPr lang="th-TH" sz="1400" b="1"/>
              </a:p>
            </p:txBody>
          </p:sp>
        </p:grpSp>
        <p:sp>
          <p:nvSpPr>
            <p:cNvPr id="15380" name="Text Box 88"/>
            <p:cNvSpPr txBox="1">
              <a:spLocks noChangeArrowheads="1"/>
            </p:cNvSpPr>
            <p:nvPr/>
          </p:nvSpPr>
          <p:spPr bwMode="auto">
            <a:xfrm>
              <a:off x="3969" y="3158"/>
              <a:ext cx="996" cy="1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b="1"/>
                <a:t>Asset specificity</a:t>
              </a:r>
              <a:endParaRPr lang="th-TH" sz="14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</p:nvPr>
        </p:nvGraphicFramePr>
        <p:xfrm>
          <a:off x="642910" y="1214422"/>
          <a:ext cx="7929618" cy="5126324"/>
        </p:xfrm>
        <a:graphic>
          <a:graphicData uri="http://schemas.openxmlformats.org/drawingml/2006/table">
            <a:tbl>
              <a:tblPr/>
              <a:tblGrid>
                <a:gridCol w="1458830"/>
                <a:gridCol w="756431"/>
                <a:gridCol w="800784"/>
                <a:gridCol w="800784"/>
                <a:gridCol w="799978"/>
                <a:gridCol w="799978"/>
                <a:gridCol w="686271"/>
                <a:gridCol w="1826562"/>
              </a:tblGrid>
              <a:tr h="124691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Mode</a:t>
                      </a:r>
                      <a:r>
                        <a:rPr lang="en-US" sz="1600" b="1" baseline="0" dirty="0" smtClean="0">
                          <a:latin typeface="Calibri"/>
                          <a:ea typeface="Calibri"/>
                          <a:cs typeface="BrowalliaUPC"/>
                        </a:rPr>
                        <a:t> of governance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BrowalliaUPC"/>
                          <a:ea typeface="Calibri"/>
                          <a:cs typeface="Cordia New"/>
                        </a:rPr>
                        <a:t>Asset Specificity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BrowalliaUPC"/>
                          <a:ea typeface="Calibri"/>
                          <a:cs typeface="Cordia New"/>
                        </a:rPr>
                        <a:t>Uncertainty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BrowalliaUPC"/>
                          <a:ea typeface="Calibri"/>
                          <a:cs typeface="Cordia New"/>
                        </a:rPr>
                        <a:t>Frequency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Examples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63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Low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High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Low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High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Low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High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246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Market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BrowalliaUPC"/>
                        </a:rPr>
                        <a:t>Meat cows, fishery products, Fruits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BrowalliaUPC"/>
                        </a:rPr>
                        <a:t> and vegetables, Rubber, Rice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6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Contract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BrowalliaUPC"/>
                        </a:rPr>
                        <a:t>Chicken,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BrowalliaUPC"/>
                        </a:rPr>
                        <a:t> Pig, Potato, Sugarcane, Cage fish, Fruits and vegetables for export 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63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312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Calibri"/>
                          <a:ea typeface="Calibri"/>
                          <a:cs typeface="BrowalliaUPC"/>
                        </a:rPr>
                        <a:t>Plantation/</a:t>
                      </a:r>
                      <a:r>
                        <a:rPr lang="en-US" sz="1600" b="1" baseline="0" dirty="0" smtClean="0">
                          <a:latin typeface="Calibri"/>
                          <a:ea typeface="Calibri"/>
                          <a:cs typeface="BrowalliaUPC"/>
                        </a:rPr>
                        <a:t> Factory Farm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BrowalliaUPC"/>
                          <a:ea typeface="Calibri"/>
                          <a:cs typeface="BrowalliaUPC"/>
                          <a:sym typeface="Wingdings 2"/>
                        </a:rPr>
                        <a:t></a:t>
                      </a:r>
                      <a:endParaRPr lang="en-US" sz="11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BrowalliaUPC"/>
                        </a:rPr>
                        <a:t>Chicken,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BrowalliaUPC"/>
                        </a:rPr>
                        <a:t> Shrimp, Wine grapes</a:t>
                      </a:r>
                      <a:endParaRPr lang="en-US" sz="11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Hybrid governance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/>
              <a:t>more efficient </a:t>
            </a:r>
            <a:r>
              <a:rPr lang="en-US" dirty="0" smtClean="0"/>
              <a:t>than pure </a:t>
            </a:r>
            <a:r>
              <a:rPr lang="en-US" dirty="0"/>
              <a:t>public forms given coordination, incentives, and control advantages.</a:t>
            </a:r>
          </a:p>
          <a:p>
            <a:r>
              <a:rPr lang="en-US" dirty="0"/>
              <a:t>Involvement of farmers, beneficiaries and interest groups </a:t>
            </a:r>
            <a:endParaRPr lang="en-US" dirty="0" smtClean="0"/>
          </a:p>
          <a:p>
            <a:pPr lvl="1"/>
            <a:r>
              <a:rPr lang="en-US" dirty="0" smtClean="0"/>
              <a:t>increases efficiency</a:t>
            </a:r>
            <a:endParaRPr lang="en-US" dirty="0"/>
          </a:p>
          <a:p>
            <a:pPr lvl="1"/>
            <a:r>
              <a:rPr lang="en-US" dirty="0"/>
              <a:t>decreases asymmetry of </a:t>
            </a:r>
            <a:r>
              <a:rPr lang="en-US" dirty="0" smtClean="0"/>
              <a:t>information</a:t>
            </a:r>
          </a:p>
          <a:p>
            <a:pPr lvl="1"/>
            <a:r>
              <a:rPr lang="en-US" dirty="0" smtClean="0"/>
              <a:t>restricts opportunisms</a:t>
            </a:r>
          </a:p>
          <a:p>
            <a:pPr lvl="1"/>
            <a:r>
              <a:rPr lang="en-US" dirty="0" smtClean="0"/>
              <a:t>increases incentives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Hybrid governance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for private</a:t>
            </a:r>
          </a:p>
          <a:p>
            <a:pPr lvl="1"/>
            <a:r>
              <a:rPr lang="en-US" dirty="0" smtClean="0"/>
              <a:t> costs-sharing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reduces management </a:t>
            </a:r>
            <a:r>
              <a:rPr lang="en-US" dirty="0" smtClean="0"/>
              <a:t>costs</a:t>
            </a:r>
          </a:p>
          <a:p>
            <a:pPr lvl="1"/>
            <a:r>
              <a:rPr lang="en-US" dirty="0" smtClean="0"/>
              <a:t>quality controls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ossibilities in enforcement </a:t>
            </a:r>
            <a:r>
              <a:rPr lang="en-US" dirty="0"/>
              <a:t>of most </a:t>
            </a:r>
            <a:r>
              <a:rPr lang="en-US" dirty="0" smtClean="0"/>
              <a:t>labor, animal </a:t>
            </a:r>
            <a:r>
              <a:rPr lang="en-US" dirty="0"/>
              <a:t>welfare, environmental standards</a:t>
            </a:r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Hybrid governance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for farmers</a:t>
            </a:r>
          </a:p>
          <a:p>
            <a:pPr lvl="1"/>
            <a:r>
              <a:rPr lang="en-US" dirty="0" smtClean="0"/>
              <a:t> certain markets</a:t>
            </a:r>
          </a:p>
          <a:p>
            <a:pPr lvl="1"/>
            <a:r>
              <a:rPr lang="en-US" dirty="0" smtClean="0"/>
              <a:t>advanced </a:t>
            </a:r>
            <a:r>
              <a:rPr lang="en-US" dirty="0"/>
              <a:t>i</a:t>
            </a:r>
            <a:r>
              <a:rPr lang="en-US" dirty="0" smtClean="0"/>
              <a:t>nputs and/or credits</a:t>
            </a:r>
          </a:p>
          <a:p>
            <a:pPr lvl="1"/>
            <a:r>
              <a:rPr lang="en-US" dirty="0" smtClean="0"/>
              <a:t>technology transfer</a:t>
            </a:r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Two major types of contractual arrangement in Thailand</a:t>
            </a:r>
            <a:endParaRPr lang="th-TH" dirty="0"/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</p:nvPr>
        </p:nvGraphicFramePr>
        <p:xfrm>
          <a:off x="500034" y="1785926"/>
          <a:ext cx="7929619" cy="4736596"/>
        </p:xfrm>
        <a:graphic>
          <a:graphicData uri="http://schemas.openxmlformats.org/drawingml/2006/table">
            <a:tbl>
              <a:tblPr/>
              <a:tblGrid>
                <a:gridCol w="2043428"/>
                <a:gridCol w="3124046"/>
                <a:gridCol w="2762145"/>
              </a:tblGrid>
              <a:tr h="3112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latin typeface="BrowalliaUPC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Calibri"/>
                          <a:ea typeface="Calibri"/>
                          <a:cs typeface="BrowalliaUPC"/>
                        </a:rPr>
                        <a:t>Outsourcing contract 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Calibri"/>
                          <a:ea typeface="Calibri"/>
                          <a:cs typeface="BrowalliaUPC"/>
                        </a:rPr>
                        <a:t>Price</a:t>
                      </a:r>
                      <a:r>
                        <a:rPr lang="en-US" sz="2000" b="1" baseline="0" dirty="0" smtClean="0">
                          <a:latin typeface="Calibri"/>
                          <a:ea typeface="Calibri"/>
                          <a:cs typeface="BrowalliaUPC"/>
                        </a:rPr>
                        <a:t> assuring contract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89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Inputs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Property rights of inputs belong</a:t>
                      </a: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 to the firms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Farmers</a:t>
                      </a: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 purchase inputs by themselves (could be deducted after the production cycle)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Cordia New"/>
                        </a:rPr>
                        <a:t>Outputs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Cordia New"/>
                        </a:rPr>
                        <a:t>Firms’ property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Cordia New"/>
                        </a:rPr>
                        <a:t>Farmers’ property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5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Returns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“Wage” depends on the agreed</a:t>
                      </a: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 price or at the spot price</a:t>
                      </a:r>
                    </a:p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Formula: e.g. Meat conversion ratio or survival rate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i="1" dirty="0" smtClean="0">
                          <a:latin typeface="Calibri"/>
                          <a:ea typeface="Calibri"/>
                          <a:cs typeface="BrowalliaUPC"/>
                        </a:rPr>
                        <a:t>Ex ante 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BrowalliaUPC"/>
                        </a:rPr>
                        <a:t>assured</a:t>
                      </a: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 price which could be higher or lower than the spot price </a:t>
                      </a:r>
                    </a:p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89865" algn="l"/>
                        </a:tabLst>
                      </a:pPr>
                      <a:r>
                        <a:rPr lang="en-US" sz="2000" baseline="0" dirty="0" smtClean="0">
                          <a:latin typeface="Calibri"/>
                          <a:ea typeface="Calibri"/>
                          <a:cs typeface="BrowalliaUPC"/>
                        </a:rPr>
                        <a:t>In some commodities, no assured price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447088" cy="11430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Compositions </a:t>
            </a:r>
            <a:r>
              <a:rPr lang="en-US" sz="3200" dirty="0" smtClean="0"/>
              <a:t>of Contract Governance</a:t>
            </a:r>
            <a:endParaRPr lang="th-TH" sz="3200" dirty="0" smtClean="0"/>
          </a:p>
        </p:txBody>
      </p:sp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1187450" y="1073132"/>
            <a:ext cx="6624638" cy="5216525"/>
            <a:chOff x="567" y="695"/>
            <a:chExt cx="4762" cy="3574"/>
          </a:xfrm>
        </p:grpSpPr>
        <p:sp>
          <p:nvSpPr>
            <p:cNvPr id="19485" name="AutoShape 19"/>
            <p:cNvSpPr>
              <a:spLocks noChangeArrowheads="1"/>
            </p:cNvSpPr>
            <p:nvPr/>
          </p:nvSpPr>
          <p:spPr bwMode="auto">
            <a:xfrm>
              <a:off x="567" y="770"/>
              <a:ext cx="4762" cy="335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9486" name="Text Box 20"/>
            <p:cNvSpPr txBox="1">
              <a:spLocks noChangeArrowheads="1"/>
            </p:cNvSpPr>
            <p:nvPr/>
          </p:nvSpPr>
          <p:spPr bwMode="auto">
            <a:xfrm>
              <a:off x="4150" y="2084"/>
              <a:ext cx="1107" cy="375"/>
            </a:xfrm>
            <a:prstGeom prst="rect">
              <a:avLst/>
            </a:prstGeom>
            <a:solidFill>
              <a:srgbClr val="FF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Farmers</a:t>
              </a:r>
              <a:endParaRPr lang="th-TH" sz="2800"/>
            </a:p>
          </p:txBody>
        </p:sp>
        <p:sp>
          <p:nvSpPr>
            <p:cNvPr id="19487" name="Text Box 21"/>
            <p:cNvSpPr txBox="1">
              <a:spLocks noChangeArrowheads="1"/>
            </p:cNvSpPr>
            <p:nvPr/>
          </p:nvSpPr>
          <p:spPr bwMode="auto">
            <a:xfrm>
              <a:off x="1020" y="2084"/>
              <a:ext cx="1044" cy="375"/>
            </a:xfrm>
            <a:prstGeom prst="rect">
              <a:avLst/>
            </a:prstGeom>
            <a:solidFill>
              <a:srgbClr val="FF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Dealers</a:t>
              </a:r>
              <a:endParaRPr lang="th-TH" sz="2800"/>
            </a:p>
          </p:txBody>
        </p:sp>
        <p:sp>
          <p:nvSpPr>
            <p:cNvPr id="19488" name="Text Box 22"/>
            <p:cNvSpPr txBox="1">
              <a:spLocks noChangeArrowheads="1"/>
            </p:cNvSpPr>
            <p:nvPr/>
          </p:nvSpPr>
          <p:spPr bwMode="auto">
            <a:xfrm>
              <a:off x="2627" y="2038"/>
              <a:ext cx="1173" cy="488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/>
                <a:t>Contractual </a:t>
              </a:r>
            </a:p>
            <a:p>
              <a:pPr algn="ctr"/>
              <a:r>
                <a:rPr lang="en-US"/>
                <a:t>Commitment</a:t>
              </a:r>
              <a:endParaRPr lang="th-TH"/>
            </a:p>
          </p:txBody>
        </p:sp>
        <p:sp>
          <p:nvSpPr>
            <p:cNvPr id="19489" name="Text Box 23"/>
            <p:cNvSpPr txBox="1">
              <a:spLocks noChangeArrowheads="1"/>
            </p:cNvSpPr>
            <p:nvPr/>
          </p:nvSpPr>
          <p:spPr bwMode="auto">
            <a:xfrm>
              <a:off x="2064" y="3990"/>
              <a:ext cx="1996" cy="27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/>
                <a:t>Informal Institutions</a:t>
              </a:r>
              <a:endParaRPr lang="th-TH"/>
            </a:p>
          </p:txBody>
        </p:sp>
        <p:sp>
          <p:nvSpPr>
            <p:cNvPr id="19490" name="Text Box 24"/>
            <p:cNvSpPr txBox="1">
              <a:spLocks noChangeArrowheads="1"/>
            </p:cNvSpPr>
            <p:nvPr/>
          </p:nvSpPr>
          <p:spPr bwMode="auto">
            <a:xfrm>
              <a:off x="1928" y="695"/>
              <a:ext cx="2041" cy="27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/>
                <a:t>Formal Institutions</a:t>
              </a:r>
              <a:endParaRPr lang="th-TH"/>
            </a:p>
          </p:txBody>
        </p:sp>
        <p:sp>
          <p:nvSpPr>
            <p:cNvPr id="19491" name="Text Box 25"/>
            <p:cNvSpPr txBox="1">
              <a:spLocks noChangeArrowheads="1"/>
            </p:cNvSpPr>
            <p:nvPr/>
          </p:nvSpPr>
          <p:spPr bwMode="auto">
            <a:xfrm>
              <a:off x="976" y="1193"/>
              <a:ext cx="1088" cy="44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/>
                <a:t>Feed</a:t>
              </a:r>
            </a:p>
            <a:p>
              <a:pPr algn="ctr"/>
              <a:r>
                <a:rPr lang="en-US" sz="1800" b="1"/>
                <a:t> Companies</a:t>
              </a:r>
              <a:endParaRPr lang="th-TH" sz="1800" b="1"/>
            </a:p>
          </p:txBody>
        </p:sp>
        <p:sp>
          <p:nvSpPr>
            <p:cNvPr id="19492" name="Text Box 26"/>
            <p:cNvSpPr txBox="1">
              <a:spLocks noChangeArrowheads="1"/>
            </p:cNvSpPr>
            <p:nvPr/>
          </p:nvSpPr>
          <p:spPr bwMode="auto">
            <a:xfrm>
              <a:off x="976" y="2599"/>
              <a:ext cx="1133" cy="2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/>
                <a:t>Fish Traders</a:t>
              </a:r>
              <a:endParaRPr lang="th-TH" sz="1800" b="1"/>
            </a:p>
          </p:txBody>
        </p:sp>
        <p:sp>
          <p:nvSpPr>
            <p:cNvPr id="19493" name="Text Box 27"/>
            <p:cNvSpPr txBox="1">
              <a:spLocks noChangeArrowheads="1"/>
            </p:cNvSpPr>
            <p:nvPr/>
          </p:nvSpPr>
          <p:spPr bwMode="auto">
            <a:xfrm>
              <a:off x="976" y="3008"/>
              <a:ext cx="1133" cy="44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/>
                <a:t>Fish</a:t>
              </a:r>
            </a:p>
            <a:p>
              <a:pPr algn="ctr"/>
              <a:r>
                <a:rPr lang="en-US" sz="1800" b="1"/>
                <a:t>Retailers</a:t>
              </a:r>
              <a:endParaRPr lang="th-TH" sz="1800" b="1"/>
            </a:p>
          </p:txBody>
        </p:sp>
        <p:sp>
          <p:nvSpPr>
            <p:cNvPr id="19494" name="Text Box 28"/>
            <p:cNvSpPr txBox="1">
              <a:spLocks noChangeArrowheads="1"/>
            </p:cNvSpPr>
            <p:nvPr/>
          </p:nvSpPr>
          <p:spPr bwMode="auto">
            <a:xfrm>
              <a:off x="976" y="3582"/>
              <a:ext cx="1133" cy="27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solidFill>
                    <a:schemeClr val="bg2"/>
                  </a:solidFill>
                </a:rPr>
                <a:t>Consumers</a:t>
              </a:r>
              <a:endParaRPr lang="th-TH">
                <a:solidFill>
                  <a:schemeClr val="bg2"/>
                </a:solidFill>
              </a:endParaRPr>
            </a:p>
          </p:txBody>
        </p:sp>
        <p:sp>
          <p:nvSpPr>
            <p:cNvPr id="19495" name="Line 29"/>
            <p:cNvSpPr>
              <a:spLocks noChangeShapeType="1"/>
            </p:cNvSpPr>
            <p:nvPr/>
          </p:nvSpPr>
          <p:spPr bwMode="auto">
            <a:xfrm>
              <a:off x="2064" y="2176"/>
              <a:ext cx="63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496" name="Line 30"/>
            <p:cNvSpPr>
              <a:spLocks noChangeShapeType="1"/>
            </p:cNvSpPr>
            <p:nvPr/>
          </p:nvSpPr>
          <p:spPr bwMode="auto">
            <a:xfrm>
              <a:off x="3742" y="2176"/>
              <a:ext cx="40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497" name="Line 31"/>
            <p:cNvSpPr>
              <a:spLocks noChangeShapeType="1"/>
            </p:cNvSpPr>
            <p:nvPr/>
          </p:nvSpPr>
          <p:spPr bwMode="auto">
            <a:xfrm flipH="1">
              <a:off x="3742" y="2313"/>
              <a:ext cx="40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498" name="Line 32"/>
            <p:cNvSpPr>
              <a:spLocks noChangeShapeType="1"/>
            </p:cNvSpPr>
            <p:nvPr/>
          </p:nvSpPr>
          <p:spPr bwMode="auto">
            <a:xfrm flipH="1">
              <a:off x="2064" y="2313"/>
              <a:ext cx="63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499" name="Line 33"/>
            <p:cNvSpPr>
              <a:spLocks noChangeShapeType="1"/>
            </p:cNvSpPr>
            <p:nvPr/>
          </p:nvSpPr>
          <p:spPr bwMode="auto">
            <a:xfrm>
              <a:off x="1519" y="2448"/>
              <a:ext cx="1" cy="1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0" name="Line 34"/>
            <p:cNvSpPr>
              <a:spLocks noChangeShapeType="1"/>
            </p:cNvSpPr>
            <p:nvPr/>
          </p:nvSpPr>
          <p:spPr bwMode="auto">
            <a:xfrm>
              <a:off x="1519" y="2873"/>
              <a:ext cx="1" cy="1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1" name="Line 35"/>
            <p:cNvSpPr>
              <a:spLocks noChangeShapeType="1"/>
            </p:cNvSpPr>
            <p:nvPr/>
          </p:nvSpPr>
          <p:spPr bwMode="auto">
            <a:xfrm>
              <a:off x="1519" y="3462"/>
              <a:ext cx="1" cy="12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2" name="Line 36"/>
            <p:cNvSpPr>
              <a:spLocks noChangeShapeType="1"/>
            </p:cNvSpPr>
            <p:nvPr/>
          </p:nvSpPr>
          <p:spPr bwMode="auto">
            <a:xfrm>
              <a:off x="4604" y="2448"/>
              <a:ext cx="1" cy="2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3" name="Line 37"/>
            <p:cNvSpPr>
              <a:spLocks noChangeShapeType="1"/>
            </p:cNvSpPr>
            <p:nvPr/>
          </p:nvSpPr>
          <p:spPr bwMode="auto">
            <a:xfrm flipH="1">
              <a:off x="2109" y="2738"/>
              <a:ext cx="249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4" name="Line 38"/>
            <p:cNvSpPr>
              <a:spLocks noChangeShapeType="1"/>
            </p:cNvSpPr>
            <p:nvPr/>
          </p:nvSpPr>
          <p:spPr bwMode="auto">
            <a:xfrm>
              <a:off x="4785" y="2443"/>
              <a:ext cx="1" cy="12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5" name="Line 39"/>
            <p:cNvSpPr>
              <a:spLocks noChangeShapeType="1"/>
            </p:cNvSpPr>
            <p:nvPr/>
          </p:nvSpPr>
          <p:spPr bwMode="auto">
            <a:xfrm flipH="1">
              <a:off x="2109" y="3719"/>
              <a:ext cx="2676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6" name="Line 40"/>
            <p:cNvSpPr>
              <a:spLocks noChangeShapeType="1"/>
            </p:cNvSpPr>
            <p:nvPr/>
          </p:nvSpPr>
          <p:spPr bwMode="auto">
            <a:xfrm>
              <a:off x="1519" y="1647"/>
              <a:ext cx="1" cy="43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7" name="Text Box 41"/>
            <p:cNvSpPr txBox="1">
              <a:spLocks noChangeArrowheads="1"/>
            </p:cNvSpPr>
            <p:nvPr/>
          </p:nvSpPr>
          <p:spPr bwMode="auto">
            <a:xfrm>
              <a:off x="4150" y="1149"/>
              <a:ext cx="921" cy="4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solidFill>
                    <a:schemeClr val="bg2"/>
                  </a:solidFill>
                </a:rPr>
                <a:t>Feed</a:t>
              </a:r>
            </a:p>
            <a:p>
              <a:pPr algn="ctr"/>
              <a:r>
                <a:rPr lang="en-US">
                  <a:solidFill>
                    <a:schemeClr val="bg2"/>
                  </a:solidFill>
                </a:rPr>
                <a:t> Retailers</a:t>
              </a:r>
              <a:endParaRPr lang="th-TH">
                <a:solidFill>
                  <a:schemeClr val="bg2"/>
                </a:solidFill>
              </a:endParaRPr>
            </a:p>
          </p:txBody>
        </p:sp>
        <p:sp>
          <p:nvSpPr>
            <p:cNvPr id="19508" name="Line 42"/>
            <p:cNvSpPr>
              <a:spLocks noChangeShapeType="1"/>
            </p:cNvSpPr>
            <p:nvPr/>
          </p:nvSpPr>
          <p:spPr bwMode="auto">
            <a:xfrm>
              <a:off x="2064" y="1377"/>
              <a:ext cx="2086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09" name="Line 43"/>
            <p:cNvSpPr>
              <a:spLocks noChangeShapeType="1"/>
            </p:cNvSpPr>
            <p:nvPr/>
          </p:nvSpPr>
          <p:spPr bwMode="auto">
            <a:xfrm>
              <a:off x="4785" y="1602"/>
              <a:ext cx="1" cy="4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0" name="Line 44"/>
            <p:cNvSpPr>
              <a:spLocks noChangeShapeType="1"/>
            </p:cNvSpPr>
            <p:nvPr/>
          </p:nvSpPr>
          <p:spPr bwMode="auto">
            <a:xfrm flipH="1">
              <a:off x="839" y="2222"/>
              <a:ext cx="181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1" name="Line 45"/>
            <p:cNvSpPr>
              <a:spLocks noChangeShapeType="1"/>
            </p:cNvSpPr>
            <p:nvPr/>
          </p:nvSpPr>
          <p:spPr bwMode="auto">
            <a:xfrm>
              <a:off x="839" y="2217"/>
              <a:ext cx="1" cy="101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2" name="Line 46"/>
            <p:cNvSpPr>
              <a:spLocks noChangeShapeType="1"/>
            </p:cNvSpPr>
            <p:nvPr/>
          </p:nvSpPr>
          <p:spPr bwMode="auto">
            <a:xfrm>
              <a:off x="839" y="3236"/>
              <a:ext cx="136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3" name="Text Box 47"/>
            <p:cNvSpPr txBox="1">
              <a:spLocks noChangeArrowheads="1"/>
            </p:cNvSpPr>
            <p:nvPr/>
          </p:nvSpPr>
          <p:spPr bwMode="auto">
            <a:xfrm>
              <a:off x="2543" y="1621"/>
              <a:ext cx="1390" cy="25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1800" b="1"/>
                <a:t>Breeding Farms</a:t>
              </a:r>
              <a:endParaRPr lang="th-TH" sz="1800" b="1"/>
            </a:p>
          </p:txBody>
        </p:sp>
        <p:sp>
          <p:nvSpPr>
            <p:cNvPr id="19514" name="Line 48"/>
            <p:cNvSpPr>
              <a:spLocks noChangeShapeType="1"/>
            </p:cNvSpPr>
            <p:nvPr/>
          </p:nvSpPr>
          <p:spPr bwMode="auto">
            <a:xfrm>
              <a:off x="1655" y="1740"/>
              <a:ext cx="953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5" name="Line 49"/>
            <p:cNvSpPr>
              <a:spLocks noChangeShapeType="1"/>
            </p:cNvSpPr>
            <p:nvPr/>
          </p:nvSpPr>
          <p:spPr bwMode="auto">
            <a:xfrm>
              <a:off x="1655" y="1738"/>
              <a:ext cx="1" cy="3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6" name="Line 50"/>
            <p:cNvSpPr>
              <a:spLocks noChangeShapeType="1"/>
            </p:cNvSpPr>
            <p:nvPr/>
          </p:nvSpPr>
          <p:spPr bwMode="auto">
            <a:xfrm>
              <a:off x="3878" y="1740"/>
              <a:ext cx="68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517" name="Line 51"/>
            <p:cNvSpPr>
              <a:spLocks noChangeShapeType="1"/>
            </p:cNvSpPr>
            <p:nvPr/>
          </p:nvSpPr>
          <p:spPr bwMode="auto">
            <a:xfrm>
              <a:off x="4558" y="1738"/>
              <a:ext cx="1" cy="3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75832" name="Oval 56"/>
          <p:cNvSpPr>
            <a:spLocks noChangeArrowheads="1"/>
          </p:cNvSpPr>
          <p:nvPr/>
        </p:nvSpPr>
        <p:spPr bwMode="auto">
          <a:xfrm>
            <a:off x="1476375" y="2728895"/>
            <a:ext cx="504825" cy="504825"/>
          </a:xfrm>
          <a:prstGeom prst="ellipse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1</a:t>
            </a:r>
            <a:endParaRPr lang="th-TH" sz="2800" b="1">
              <a:solidFill>
                <a:schemeClr val="bg1"/>
              </a:solidFill>
            </a:endParaRPr>
          </a:p>
        </p:txBody>
      </p:sp>
      <p:sp>
        <p:nvSpPr>
          <p:cNvPr id="75833" name="Oval 57"/>
          <p:cNvSpPr>
            <a:spLocks noChangeArrowheads="1"/>
          </p:cNvSpPr>
          <p:nvPr/>
        </p:nvSpPr>
        <p:spPr bwMode="auto">
          <a:xfrm>
            <a:off x="7524750" y="2728895"/>
            <a:ext cx="504825" cy="504825"/>
          </a:xfrm>
          <a:prstGeom prst="ellipse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1</a:t>
            </a:r>
            <a:endParaRPr lang="th-TH" sz="2800" b="1">
              <a:solidFill>
                <a:schemeClr val="bg1"/>
              </a:solidFill>
            </a:endParaRPr>
          </a:p>
        </p:txBody>
      </p:sp>
      <p:grpSp>
        <p:nvGrpSpPr>
          <p:cNvPr id="3" name="Group 77"/>
          <p:cNvGrpSpPr>
            <a:grpSpLocks/>
          </p:cNvGrpSpPr>
          <p:nvPr/>
        </p:nvGrpSpPr>
        <p:grpSpPr bwMode="auto">
          <a:xfrm>
            <a:off x="4067175" y="4313220"/>
            <a:ext cx="2603500" cy="785812"/>
            <a:chOff x="3243" y="2840"/>
            <a:chExt cx="1640" cy="495"/>
          </a:xfrm>
        </p:grpSpPr>
        <p:sp>
          <p:nvSpPr>
            <p:cNvPr id="19483" name="Text Box 53"/>
            <p:cNvSpPr txBox="1">
              <a:spLocks noChangeArrowheads="1"/>
            </p:cNvSpPr>
            <p:nvPr/>
          </p:nvSpPr>
          <p:spPr bwMode="auto">
            <a:xfrm>
              <a:off x="3502" y="3002"/>
              <a:ext cx="1381" cy="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9900"/>
                  </a:solidFill>
                </a:rPr>
                <a:t>Direct actors</a:t>
              </a:r>
              <a:endParaRPr lang="th-TH" sz="2800">
                <a:solidFill>
                  <a:srgbClr val="009900"/>
                </a:solidFill>
              </a:endParaRPr>
            </a:p>
          </p:txBody>
        </p:sp>
        <p:sp>
          <p:nvSpPr>
            <p:cNvPr id="19484" name="Oval 58"/>
            <p:cNvSpPr>
              <a:spLocks noChangeArrowheads="1"/>
            </p:cNvSpPr>
            <p:nvPr/>
          </p:nvSpPr>
          <p:spPr bwMode="auto">
            <a:xfrm>
              <a:off x="3243" y="2840"/>
              <a:ext cx="318" cy="318"/>
            </a:xfrm>
            <a:prstGeom prst="ellipse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</a:rPr>
                <a:t>1</a:t>
              </a:r>
              <a:endParaRPr lang="th-TH" sz="2800" b="1">
                <a:solidFill>
                  <a:schemeClr val="bg1"/>
                </a:solidFill>
              </a:endParaRPr>
            </a:p>
          </p:txBody>
        </p:sp>
      </p:grpSp>
      <p:sp>
        <p:nvSpPr>
          <p:cNvPr id="75835" name="Oval 59"/>
          <p:cNvSpPr>
            <a:spLocks noChangeArrowheads="1"/>
          </p:cNvSpPr>
          <p:nvPr/>
        </p:nvSpPr>
        <p:spPr bwMode="auto">
          <a:xfrm>
            <a:off x="1331913" y="1576370"/>
            <a:ext cx="504825" cy="5048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2</a:t>
            </a:r>
            <a:endParaRPr lang="th-TH" sz="2800" b="1">
              <a:solidFill>
                <a:schemeClr val="bg1"/>
              </a:solidFill>
            </a:endParaRPr>
          </a:p>
        </p:txBody>
      </p:sp>
      <p:sp>
        <p:nvSpPr>
          <p:cNvPr id="75836" name="Oval 60"/>
          <p:cNvSpPr>
            <a:spLocks noChangeArrowheads="1"/>
          </p:cNvSpPr>
          <p:nvPr/>
        </p:nvSpPr>
        <p:spPr bwMode="auto">
          <a:xfrm>
            <a:off x="1258888" y="3521057"/>
            <a:ext cx="504825" cy="5048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2</a:t>
            </a:r>
            <a:endParaRPr lang="th-TH" sz="2800" b="1">
              <a:solidFill>
                <a:schemeClr val="bg1"/>
              </a:solidFill>
            </a:endParaRPr>
          </a:p>
        </p:txBody>
      </p:sp>
      <p:sp>
        <p:nvSpPr>
          <p:cNvPr id="75837" name="Oval 61"/>
          <p:cNvSpPr>
            <a:spLocks noChangeArrowheads="1"/>
          </p:cNvSpPr>
          <p:nvPr/>
        </p:nvSpPr>
        <p:spPr bwMode="auto">
          <a:xfrm>
            <a:off x="1258888" y="4168757"/>
            <a:ext cx="504825" cy="5048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2</a:t>
            </a:r>
            <a:endParaRPr lang="th-TH" sz="2800" b="1">
              <a:solidFill>
                <a:schemeClr val="bg1"/>
              </a:solidFill>
            </a:endParaRPr>
          </a:p>
        </p:txBody>
      </p:sp>
      <p:sp>
        <p:nvSpPr>
          <p:cNvPr id="75840" name="Oval 64"/>
          <p:cNvSpPr>
            <a:spLocks noChangeArrowheads="1"/>
          </p:cNvSpPr>
          <p:nvPr/>
        </p:nvSpPr>
        <p:spPr bwMode="auto">
          <a:xfrm>
            <a:off x="3563938" y="2009757"/>
            <a:ext cx="504825" cy="5048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2</a:t>
            </a:r>
            <a:endParaRPr lang="th-TH" sz="2800" b="1">
              <a:solidFill>
                <a:schemeClr val="bg1"/>
              </a:solidFill>
            </a:endParaRPr>
          </a:p>
        </p:txBody>
      </p: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7596188" y="3594082"/>
            <a:ext cx="1296987" cy="1138238"/>
            <a:chOff x="8280" y="11700"/>
            <a:chExt cx="1800" cy="1440"/>
          </a:xfrm>
        </p:grpSpPr>
        <p:sp>
          <p:nvSpPr>
            <p:cNvPr id="19481" name="AutoShape 67"/>
            <p:cNvSpPr>
              <a:spLocks noChangeArrowheads="1"/>
            </p:cNvSpPr>
            <p:nvPr/>
          </p:nvSpPr>
          <p:spPr bwMode="auto">
            <a:xfrm rot="8397794">
              <a:off x="8280" y="11700"/>
              <a:ext cx="360" cy="1080"/>
            </a:xfrm>
            <a:prstGeom prst="curvedLeftArrow">
              <a:avLst>
                <a:gd name="adj1" fmla="val 60000"/>
                <a:gd name="adj2" fmla="val 120000"/>
                <a:gd name="adj3" fmla="val 33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pic>
          <p:nvPicPr>
            <p:cNvPr id="19482" name="Picture 68"/>
            <p:cNvPicPr>
              <a:picLocks noChangeAspect="1" noChangeArrowheads="1"/>
            </p:cNvPicPr>
            <p:nvPr/>
          </p:nvPicPr>
          <p:blipFill>
            <a:blip r:embed="rId2"/>
            <a:srcRect l="37395" t="59715" r="45103" b="16948"/>
            <a:stretch>
              <a:fillRect/>
            </a:stretch>
          </p:blipFill>
          <p:spPr bwMode="auto">
            <a:xfrm>
              <a:off x="8820" y="11880"/>
              <a:ext cx="1260" cy="1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Group 85"/>
          <p:cNvGrpSpPr>
            <a:grpSpLocks/>
          </p:cNvGrpSpPr>
          <p:nvPr/>
        </p:nvGrpSpPr>
        <p:grpSpPr bwMode="auto">
          <a:xfrm>
            <a:off x="4067175" y="4313220"/>
            <a:ext cx="2862263" cy="744537"/>
            <a:chOff x="3198" y="3249"/>
            <a:chExt cx="1803" cy="469"/>
          </a:xfrm>
        </p:grpSpPr>
        <p:sp>
          <p:nvSpPr>
            <p:cNvPr id="19479" name="Text Box 73"/>
            <p:cNvSpPr txBox="1">
              <a:spLocks noChangeArrowheads="1"/>
            </p:cNvSpPr>
            <p:nvPr/>
          </p:nvSpPr>
          <p:spPr bwMode="auto">
            <a:xfrm>
              <a:off x="3470" y="3385"/>
              <a:ext cx="1531" cy="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9900"/>
                  </a:solidFill>
                </a:rPr>
                <a:t>Indirect actors</a:t>
              </a:r>
              <a:endParaRPr lang="th-TH" sz="2800">
                <a:solidFill>
                  <a:srgbClr val="009900"/>
                </a:solidFill>
              </a:endParaRPr>
            </a:p>
          </p:txBody>
        </p:sp>
        <p:sp>
          <p:nvSpPr>
            <p:cNvPr id="19480" name="Oval 74"/>
            <p:cNvSpPr>
              <a:spLocks noChangeArrowheads="1"/>
            </p:cNvSpPr>
            <p:nvPr/>
          </p:nvSpPr>
          <p:spPr bwMode="auto">
            <a:xfrm>
              <a:off x="3198" y="3249"/>
              <a:ext cx="318" cy="318"/>
            </a:xfrm>
            <a:prstGeom prst="ellipse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</a:rPr>
                <a:t>2</a:t>
              </a:r>
              <a:endParaRPr lang="th-TH" sz="2800" b="1">
                <a:solidFill>
                  <a:schemeClr val="bg1"/>
                </a:solidFill>
              </a:endParaRPr>
            </a:p>
          </p:txBody>
        </p:sp>
      </p:grpSp>
      <p:sp>
        <p:nvSpPr>
          <p:cNvPr id="75851" name="Oval 75"/>
          <p:cNvSpPr>
            <a:spLocks noChangeArrowheads="1"/>
          </p:cNvSpPr>
          <p:nvPr/>
        </p:nvSpPr>
        <p:spPr bwMode="auto">
          <a:xfrm>
            <a:off x="2771775" y="857232"/>
            <a:ext cx="504825" cy="504825"/>
          </a:xfrm>
          <a:prstGeom prst="ellipse">
            <a:avLst/>
          </a:prstGeom>
          <a:solidFill>
            <a:srgbClr val="0066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3</a:t>
            </a:r>
            <a:endParaRPr lang="th-TH" sz="2800" b="1">
              <a:solidFill>
                <a:schemeClr val="bg1"/>
              </a:solidFill>
            </a:endParaRPr>
          </a:p>
        </p:txBody>
      </p:sp>
      <p:sp>
        <p:nvSpPr>
          <p:cNvPr id="75852" name="Oval 76"/>
          <p:cNvSpPr>
            <a:spLocks noChangeArrowheads="1"/>
          </p:cNvSpPr>
          <p:nvPr/>
        </p:nvSpPr>
        <p:spPr bwMode="auto">
          <a:xfrm>
            <a:off x="2843213" y="5753082"/>
            <a:ext cx="504825" cy="504825"/>
          </a:xfrm>
          <a:prstGeom prst="ellipse">
            <a:avLst/>
          </a:prstGeom>
          <a:solidFill>
            <a:srgbClr val="0066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3</a:t>
            </a:r>
            <a:endParaRPr lang="th-TH" sz="2800" b="1">
              <a:solidFill>
                <a:schemeClr val="bg1"/>
              </a:solidFill>
            </a:endParaRPr>
          </a:p>
        </p:txBody>
      </p:sp>
      <p:grpSp>
        <p:nvGrpSpPr>
          <p:cNvPr id="6" name="Group 86"/>
          <p:cNvGrpSpPr>
            <a:grpSpLocks/>
          </p:cNvGrpSpPr>
          <p:nvPr/>
        </p:nvGrpSpPr>
        <p:grpSpPr bwMode="auto">
          <a:xfrm>
            <a:off x="4140200" y="4168757"/>
            <a:ext cx="2625725" cy="1171575"/>
            <a:chOff x="3198" y="3249"/>
            <a:chExt cx="1654" cy="738"/>
          </a:xfrm>
        </p:grpSpPr>
        <p:sp>
          <p:nvSpPr>
            <p:cNvPr id="19477" name="Text Box 87"/>
            <p:cNvSpPr txBox="1">
              <a:spLocks noChangeArrowheads="1"/>
            </p:cNvSpPr>
            <p:nvPr/>
          </p:nvSpPr>
          <p:spPr bwMode="auto">
            <a:xfrm>
              <a:off x="3470" y="3385"/>
              <a:ext cx="1382" cy="60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800">
                  <a:solidFill>
                    <a:srgbClr val="009900"/>
                  </a:solidFill>
                </a:rPr>
                <a:t>Institutional </a:t>
              </a:r>
            </a:p>
            <a:p>
              <a:pPr algn="ctr"/>
              <a:r>
                <a:rPr lang="en-US" sz="2800">
                  <a:solidFill>
                    <a:srgbClr val="009900"/>
                  </a:solidFill>
                </a:rPr>
                <a:t>Environment</a:t>
              </a:r>
              <a:endParaRPr lang="th-TH" sz="2800">
                <a:solidFill>
                  <a:srgbClr val="009900"/>
                </a:solidFill>
              </a:endParaRPr>
            </a:p>
          </p:txBody>
        </p:sp>
        <p:sp>
          <p:nvSpPr>
            <p:cNvPr id="19478" name="Oval 88"/>
            <p:cNvSpPr>
              <a:spLocks noChangeArrowheads="1"/>
            </p:cNvSpPr>
            <p:nvPr/>
          </p:nvSpPr>
          <p:spPr bwMode="auto">
            <a:xfrm>
              <a:off x="3198" y="3249"/>
              <a:ext cx="318" cy="318"/>
            </a:xfrm>
            <a:prstGeom prst="ellipse">
              <a:avLst/>
            </a:prstGeom>
            <a:solidFill>
              <a:srgbClr val="0066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</a:rPr>
                <a:t>3</a:t>
              </a:r>
              <a:endParaRPr lang="th-TH" sz="2800" b="1">
                <a:solidFill>
                  <a:schemeClr val="bg1"/>
                </a:solidFill>
              </a:endParaRPr>
            </a:p>
          </p:txBody>
        </p:sp>
      </p:grpSp>
      <p:sp>
        <p:nvSpPr>
          <p:cNvPr id="75865" name="Oval 89"/>
          <p:cNvSpPr>
            <a:spLocks noChangeArrowheads="1"/>
          </p:cNvSpPr>
          <p:nvPr/>
        </p:nvSpPr>
        <p:spPr bwMode="auto">
          <a:xfrm>
            <a:off x="7885113" y="3305157"/>
            <a:ext cx="504825" cy="5048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2</a:t>
            </a:r>
            <a:endParaRPr lang="th-TH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32" grpId="0" animBg="1"/>
      <p:bldP spid="75832" grpId="1" animBg="1"/>
      <p:bldP spid="75833" grpId="0" animBg="1"/>
      <p:bldP spid="75833" grpId="1" animBg="1"/>
      <p:bldP spid="75835" grpId="0" animBg="1"/>
      <p:bldP spid="75835" grpId="1" animBg="1"/>
      <p:bldP spid="75836" grpId="0" animBg="1"/>
      <p:bldP spid="75836" grpId="1" animBg="1"/>
      <p:bldP spid="75837" grpId="0" animBg="1"/>
      <p:bldP spid="75837" grpId="1" animBg="1"/>
      <p:bldP spid="75840" grpId="0" animBg="1"/>
      <p:bldP spid="75840" grpId="1" animBg="1"/>
      <p:bldP spid="75851" grpId="0" animBg="1"/>
      <p:bldP spid="75851" grpId="1" animBg="1"/>
      <p:bldP spid="75852" grpId="0" animBg="1"/>
      <p:bldP spid="75852" grpId="1" animBg="1"/>
      <p:bldP spid="75865" grpId="0" animBg="1"/>
      <p:bldP spid="7586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833C8AE-9083-4C41-A72E-84C8989D7514}" type="slidenum">
              <a:rPr lang="en-US" smtClean="0"/>
              <a:pPr/>
              <a:t>18</a:t>
            </a:fld>
            <a:endParaRPr lang="th-TH" smtClean="0"/>
          </a:p>
        </p:txBody>
      </p:sp>
      <p:sp>
        <p:nvSpPr>
          <p:cNvPr id="22533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3.3 Contractual Arrangement</a:t>
            </a:r>
            <a:endParaRPr lang="th-TH" sz="3200" smtClean="0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395288" y="2133600"/>
            <a:ext cx="5616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	 </a:t>
            </a:r>
          </a:p>
          <a:p>
            <a:endParaRPr lang="th-TH"/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107950" y="2997200"/>
            <a:ext cx="2305050" cy="12001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990000"/>
                </a:solidFill>
              </a:rPr>
              <a:t>Dealer</a:t>
            </a:r>
          </a:p>
          <a:p>
            <a:pPr>
              <a:buFontTx/>
              <a:buChar char="-"/>
            </a:pPr>
            <a:r>
              <a:rPr lang="en-US" sz="1800" b="1"/>
              <a:t>Technology</a:t>
            </a:r>
          </a:p>
          <a:p>
            <a:pPr>
              <a:buFontTx/>
              <a:buChar char="-"/>
            </a:pPr>
            <a:r>
              <a:rPr lang="en-US" sz="1800" b="1"/>
              <a:t>Inputs (feeds and fries)</a:t>
            </a:r>
            <a:r>
              <a:rPr lang="th-TH" sz="1800" b="1"/>
              <a:t> </a:t>
            </a:r>
            <a:r>
              <a:rPr lang="en-US" sz="1800" b="1"/>
              <a:t>(*obliged)</a:t>
            </a:r>
            <a:endParaRPr lang="th-TH" sz="1800" b="1"/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107950" y="4284663"/>
            <a:ext cx="2305050" cy="2024062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006699"/>
                </a:solidFill>
              </a:rPr>
              <a:t>Farmer</a:t>
            </a:r>
          </a:p>
          <a:p>
            <a:pPr>
              <a:buFontTx/>
              <a:buChar char="-"/>
            </a:pPr>
            <a:r>
              <a:rPr lang="en-US" sz="1800" b="1"/>
              <a:t>All fixed costs (cage, machines)</a:t>
            </a:r>
          </a:p>
          <a:p>
            <a:pPr>
              <a:buFontTx/>
              <a:buChar char="-"/>
            </a:pPr>
            <a:r>
              <a:rPr lang="en-US" sz="1800" b="1"/>
              <a:t>Labors </a:t>
            </a:r>
          </a:p>
          <a:p>
            <a:r>
              <a:rPr lang="en-US" sz="1800" b="1"/>
              <a:t>- Other variable costs (electricity, medicine, vitamin)</a:t>
            </a:r>
            <a:endParaRPr lang="th-TH" sz="1800" b="1"/>
          </a:p>
        </p:txBody>
      </p:sp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6516688" y="2276475"/>
            <a:ext cx="2232025" cy="165576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1800" b="1">
                <a:solidFill>
                  <a:srgbClr val="006699"/>
                </a:solidFill>
              </a:rPr>
              <a:t>Farmer</a:t>
            </a:r>
          </a:p>
          <a:p>
            <a:pPr>
              <a:buFontTx/>
              <a:buChar char="-"/>
            </a:pPr>
            <a:r>
              <a:rPr lang="en-US" sz="1800" b="1"/>
              <a:t>Sell fish only</a:t>
            </a:r>
          </a:p>
          <a:p>
            <a:r>
              <a:rPr lang="en-US" sz="1800" b="1"/>
              <a:t> to dealer</a:t>
            </a:r>
          </a:p>
          <a:p>
            <a:r>
              <a:rPr lang="en-US" sz="1800" b="1">
                <a:solidFill>
                  <a:srgbClr val="990000"/>
                </a:solidFill>
              </a:rPr>
              <a:t>Dealer</a:t>
            </a:r>
          </a:p>
          <a:p>
            <a:r>
              <a:rPr lang="en-US" sz="1800"/>
              <a:t>-</a:t>
            </a:r>
            <a:r>
              <a:rPr lang="en-US" sz="1800" b="1"/>
              <a:t>Provide market</a:t>
            </a:r>
          </a:p>
          <a:p>
            <a:r>
              <a:rPr lang="en-US" sz="1800" b="1"/>
              <a:t>(Catch service)</a:t>
            </a:r>
            <a:endParaRPr lang="th-TH" sz="1800" b="1"/>
          </a:p>
        </p:txBody>
      </p:sp>
      <p:graphicFrame>
        <p:nvGraphicFramePr>
          <p:cNvPr id="85038" name="Group 46"/>
          <p:cNvGraphicFramePr>
            <a:graphicFrameLocks noGrp="1"/>
          </p:cNvGraphicFramePr>
          <p:nvPr/>
        </p:nvGraphicFramePr>
        <p:xfrm>
          <a:off x="2843213" y="4365625"/>
          <a:ext cx="3024187" cy="457200"/>
        </p:xfrm>
        <a:graphic>
          <a:graphicData uri="http://schemas.openxmlformats.org/drawingml/2006/table">
            <a:tbl>
              <a:tblPr/>
              <a:tblGrid>
                <a:gridCol w="685800"/>
                <a:gridCol w="827087"/>
                <a:gridCol w="755650"/>
                <a:gridCol w="75565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1</a:t>
                      </a:r>
                      <a:endParaRPr kumimoji="0" lang="th-TH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2</a:t>
                      </a:r>
                      <a:endParaRPr kumimoji="0" lang="th-TH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3</a:t>
                      </a:r>
                      <a:endParaRPr kumimoji="0" lang="th-TH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4</a:t>
                      </a:r>
                      <a:endParaRPr kumimoji="0" lang="th-TH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5016" name="Text Box 24"/>
          <p:cNvSpPr txBox="1">
            <a:spLocks noChangeArrowheads="1"/>
          </p:cNvSpPr>
          <p:nvPr/>
        </p:nvSpPr>
        <p:spPr bwMode="auto">
          <a:xfrm>
            <a:off x="3348038" y="4868863"/>
            <a:ext cx="206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800" b="1"/>
              <a:t>Production Cycle</a:t>
            </a:r>
          </a:p>
          <a:p>
            <a:pPr algn="ctr"/>
            <a:r>
              <a:rPr lang="en-US" sz="1800" b="1"/>
              <a:t>(4 months)</a:t>
            </a:r>
            <a:endParaRPr lang="th-TH" sz="1800" b="1"/>
          </a:p>
        </p:txBody>
      </p:sp>
      <p:sp>
        <p:nvSpPr>
          <p:cNvPr id="85022" name="AutoShape 30"/>
          <p:cNvSpPr>
            <a:spLocks/>
          </p:cNvSpPr>
          <p:nvPr/>
        </p:nvSpPr>
        <p:spPr bwMode="auto">
          <a:xfrm>
            <a:off x="2484438" y="3068638"/>
            <a:ext cx="215900" cy="3095625"/>
          </a:xfrm>
          <a:prstGeom prst="rightBrace">
            <a:avLst>
              <a:gd name="adj1" fmla="val 119485"/>
              <a:gd name="adj2" fmla="val 4697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52" name="Text Box 33"/>
          <p:cNvSpPr txBox="1">
            <a:spLocks noChangeArrowheads="1"/>
          </p:cNvSpPr>
          <p:nvPr/>
        </p:nvSpPr>
        <p:spPr bwMode="auto">
          <a:xfrm>
            <a:off x="214282" y="1000108"/>
            <a:ext cx="750099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i="1" dirty="0">
                <a:solidFill>
                  <a:srgbClr val="669900"/>
                </a:solidFill>
              </a:rPr>
              <a:t>Forms of contract</a:t>
            </a:r>
            <a:r>
              <a:rPr lang="en-US" sz="2400" dirty="0"/>
              <a:t>: both “</a:t>
            </a:r>
            <a:r>
              <a:rPr lang="en-US" sz="2400" i="1" u="sng" dirty="0"/>
              <a:t>unwritten</a:t>
            </a:r>
            <a:r>
              <a:rPr lang="en-US" sz="2400" dirty="0"/>
              <a:t>” (5 dealers) and “</a:t>
            </a:r>
            <a:r>
              <a:rPr lang="en-US" sz="2400" i="1" u="sng" dirty="0"/>
              <a:t>written</a:t>
            </a:r>
            <a:r>
              <a:rPr lang="en-US" sz="2400" dirty="0"/>
              <a:t>” (1 dealer)</a:t>
            </a:r>
          </a:p>
          <a:p>
            <a:r>
              <a:rPr lang="en-US" sz="2400" i="1" dirty="0">
                <a:solidFill>
                  <a:srgbClr val="669900"/>
                </a:solidFill>
              </a:rPr>
              <a:t>Duration</a:t>
            </a:r>
            <a:r>
              <a:rPr lang="en-US" sz="2400" dirty="0"/>
              <a:t>: Short-term contract (cycle-to-cycle)  </a:t>
            </a:r>
            <a:endParaRPr lang="th-TH" sz="2400" dirty="0"/>
          </a:p>
        </p:txBody>
      </p:sp>
      <p:sp>
        <p:nvSpPr>
          <p:cNvPr id="85026" name="Text Box 34"/>
          <p:cNvSpPr txBox="1">
            <a:spLocks noChangeArrowheads="1"/>
          </p:cNvSpPr>
          <p:nvPr/>
        </p:nvSpPr>
        <p:spPr bwMode="auto">
          <a:xfrm>
            <a:off x="107950" y="2205038"/>
            <a:ext cx="2303463" cy="6508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ctr"/>
            <a:r>
              <a:rPr lang="en-US" sz="1800" b="1"/>
              <a:t>Shared</a:t>
            </a:r>
          </a:p>
          <a:p>
            <a:pPr marL="533400" indent="-533400" algn="ctr"/>
            <a:r>
              <a:rPr lang="en-US" sz="1800" b="1"/>
              <a:t> Investment</a:t>
            </a:r>
            <a:endParaRPr lang="th-TH" sz="1800" b="1"/>
          </a:p>
        </p:txBody>
      </p:sp>
      <p:sp>
        <p:nvSpPr>
          <p:cNvPr id="85027" name="Text Box 35"/>
          <p:cNvSpPr txBox="1">
            <a:spLocks noChangeArrowheads="1"/>
          </p:cNvSpPr>
          <p:nvPr/>
        </p:nvSpPr>
        <p:spPr bwMode="auto">
          <a:xfrm>
            <a:off x="6516688" y="5541963"/>
            <a:ext cx="2232025" cy="12001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006699"/>
                </a:solidFill>
              </a:rPr>
              <a:t>Farmer</a:t>
            </a:r>
          </a:p>
          <a:p>
            <a:pPr>
              <a:buFontTx/>
              <a:buChar char="-"/>
            </a:pPr>
            <a:r>
              <a:rPr lang="en-US" sz="1800" b="1"/>
              <a:t>Repay the advanced feed costs</a:t>
            </a:r>
            <a:endParaRPr lang="th-TH" sz="1800" b="1"/>
          </a:p>
        </p:txBody>
      </p:sp>
      <p:sp>
        <p:nvSpPr>
          <p:cNvPr id="85028" name="Text Box 36"/>
          <p:cNvSpPr txBox="1">
            <a:spLocks noChangeArrowheads="1"/>
          </p:cNvSpPr>
          <p:nvPr/>
        </p:nvSpPr>
        <p:spPr bwMode="auto">
          <a:xfrm>
            <a:off x="6516688" y="5157788"/>
            <a:ext cx="2232025" cy="376237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ctr"/>
            <a:r>
              <a:rPr lang="en-US" sz="1800" b="1"/>
              <a:t>Payment</a:t>
            </a:r>
            <a:endParaRPr lang="th-TH" sz="1800" b="1"/>
          </a:p>
        </p:txBody>
      </p:sp>
      <p:sp>
        <p:nvSpPr>
          <p:cNvPr id="85029" name="Text Box 37"/>
          <p:cNvSpPr txBox="1">
            <a:spLocks noChangeArrowheads="1"/>
          </p:cNvSpPr>
          <p:nvPr/>
        </p:nvSpPr>
        <p:spPr bwMode="auto">
          <a:xfrm>
            <a:off x="6516688" y="1844675"/>
            <a:ext cx="2232025" cy="3762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Obliged sell</a:t>
            </a:r>
            <a:endParaRPr lang="th-TH" sz="1800" b="1"/>
          </a:p>
        </p:txBody>
      </p:sp>
      <p:sp>
        <p:nvSpPr>
          <p:cNvPr id="85031" name="AutoShape 39"/>
          <p:cNvSpPr>
            <a:spLocks/>
          </p:cNvSpPr>
          <p:nvPr/>
        </p:nvSpPr>
        <p:spPr bwMode="auto">
          <a:xfrm rot="10800000">
            <a:off x="6084888" y="2060575"/>
            <a:ext cx="360362" cy="4608513"/>
          </a:xfrm>
          <a:prstGeom prst="rightBrace">
            <a:avLst>
              <a:gd name="adj1" fmla="val 106571"/>
              <a:gd name="adj2" fmla="val 5140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5032" name="Text Box 40"/>
          <p:cNvSpPr txBox="1">
            <a:spLocks noChangeArrowheads="1"/>
          </p:cNvSpPr>
          <p:nvPr/>
        </p:nvSpPr>
        <p:spPr bwMode="auto">
          <a:xfrm>
            <a:off x="2916238" y="2924175"/>
            <a:ext cx="3097212" cy="6508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/>
              <a:t>Dealers’ authority in monitoring</a:t>
            </a:r>
            <a:endParaRPr lang="th-TH" sz="1800" b="1"/>
          </a:p>
        </p:txBody>
      </p:sp>
      <p:sp>
        <p:nvSpPr>
          <p:cNvPr id="85033" name="AutoShape 41"/>
          <p:cNvSpPr>
            <a:spLocks/>
          </p:cNvSpPr>
          <p:nvPr/>
        </p:nvSpPr>
        <p:spPr bwMode="auto">
          <a:xfrm rot="5400000">
            <a:off x="4140200" y="2492376"/>
            <a:ext cx="358775" cy="2952750"/>
          </a:xfrm>
          <a:prstGeom prst="leftBrace">
            <a:avLst>
              <a:gd name="adj1" fmla="val 68584"/>
              <a:gd name="adj2" fmla="val 5144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5034" name="Text Box 42"/>
          <p:cNvSpPr txBox="1">
            <a:spLocks noChangeArrowheads="1"/>
          </p:cNvSpPr>
          <p:nvPr/>
        </p:nvSpPr>
        <p:spPr bwMode="auto">
          <a:xfrm>
            <a:off x="6516688" y="4437063"/>
            <a:ext cx="1223962" cy="6508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Fish quality</a:t>
            </a:r>
            <a:endParaRPr lang="th-TH" sz="1800" b="1"/>
          </a:p>
        </p:txBody>
      </p:sp>
      <p:sp>
        <p:nvSpPr>
          <p:cNvPr id="85036" name="Text Box 44"/>
          <p:cNvSpPr txBox="1">
            <a:spLocks noChangeArrowheads="1"/>
          </p:cNvSpPr>
          <p:nvPr/>
        </p:nvSpPr>
        <p:spPr bwMode="auto">
          <a:xfrm>
            <a:off x="6516688" y="4005263"/>
            <a:ext cx="1223962" cy="376237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ctr"/>
            <a:r>
              <a:rPr lang="en-US" sz="1800" b="1"/>
              <a:t>Sell Price</a:t>
            </a:r>
            <a:endParaRPr lang="th-TH" sz="1800" b="1"/>
          </a:p>
        </p:txBody>
      </p:sp>
      <p:sp>
        <p:nvSpPr>
          <p:cNvPr id="85037" name="Text Box 45"/>
          <p:cNvSpPr txBox="1">
            <a:spLocks noChangeArrowheads="1"/>
          </p:cNvSpPr>
          <p:nvPr/>
        </p:nvSpPr>
        <p:spPr bwMode="auto">
          <a:xfrm>
            <a:off x="7740650" y="4005263"/>
            <a:ext cx="1006475" cy="37623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/>
              <a:t>no</a:t>
            </a:r>
            <a:endParaRPr lang="th-TH" sz="1800" b="1"/>
          </a:p>
        </p:txBody>
      </p:sp>
      <p:sp>
        <p:nvSpPr>
          <p:cNvPr id="85039" name="Text Box 47"/>
          <p:cNvSpPr txBox="1">
            <a:spLocks noChangeArrowheads="1"/>
          </p:cNvSpPr>
          <p:nvPr/>
        </p:nvSpPr>
        <p:spPr bwMode="auto">
          <a:xfrm>
            <a:off x="7740650" y="4437063"/>
            <a:ext cx="1008063" cy="65087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/>
              <a:t>800g</a:t>
            </a:r>
          </a:p>
          <a:p>
            <a:pPr algn="ctr"/>
            <a:r>
              <a:rPr lang="en-US" sz="1800" b="1"/>
              <a:t>/fish</a:t>
            </a:r>
            <a:endParaRPr lang="th-TH" sz="1800" b="1"/>
          </a:p>
        </p:txBody>
      </p:sp>
      <p:sp>
        <p:nvSpPr>
          <p:cNvPr id="85040" name="AutoShape 48"/>
          <p:cNvSpPr>
            <a:spLocks/>
          </p:cNvSpPr>
          <p:nvPr/>
        </p:nvSpPr>
        <p:spPr bwMode="auto">
          <a:xfrm rot="-5400000">
            <a:off x="4140200" y="4219576"/>
            <a:ext cx="358775" cy="2952750"/>
          </a:xfrm>
          <a:prstGeom prst="leftBrace">
            <a:avLst>
              <a:gd name="adj1" fmla="val 68584"/>
              <a:gd name="adj2" fmla="val 5144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5041" name="Text Box 49"/>
          <p:cNvSpPr txBox="1">
            <a:spLocks noChangeArrowheads="1"/>
          </p:cNvSpPr>
          <p:nvPr/>
        </p:nvSpPr>
        <p:spPr bwMode="auto">
          <a:xfrm>
            <a:off x="2843213" y="5949950"/>
            <a:ext cx="3097212" cy="6508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/>
              <a:t>Dealer’s irresponsibility</a:t>
            </a:r>
          </a:p>
          <a:p>
            <a:pPr algn="ctr"/>
            <a:r>
              <a:rPr lang="en-US" sz="1800" b="1"/>
              <a:t>for</a:t>
            </a:r>
            <a:r>
              <a:rPr lang="th-TH" sz="1800" b="1"/>
              <a:t> </a:t>
            </a:r>
            <a:r>
              <a:rPr lang="en-US" sz="1800" b="1"/>
              <a:t>any losses from risks!!</a:t>
            </a:r>
            <a:endParaRPr lang="th-TH" sz="1800" b="1"/>
          </a:p>
        </p:txBody>
      </p:sp>
      <p:sp>
        <p:nvSpPr>
          <p:cNvPr id="85042" name="Text Box 50"/>
          <p:cNvSpPr txBox="1">
            <a:spLocks noChangeArrowheads="1"/>
          </p:cNvSpPr>
          <p:nvPr/>
        </p:nvSpPr>
        <p:spPr bwMode="auto">
          <a:xfrm>
            <a:off x="8677275" y="6461125"/>
            <a:ext cx="466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/>
              <a:t>20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 animBg="1"/>
      <p:bldP spid="85002" grpId="0" animBg="1"/>
      <p:bldP spid="85003" grpId="0" animBg="1"/>
      <p:bldP spid="85016" grpId="0"/>
      <p:bldP spid="85022" grpId="0" animBg="1"/>
      <p:bldP spid="85026" grpId="0" animBg="1"/>
      <p:bldP spid="85027" grpId="0" animBg="1"/>
      <p:bldP spid="85028" grpId="0" animBg="1"/>
      <p:bldP spid="85029" grpId="0" animBg="1"/>
      <p:bldP spid="85031" grpId="0" animBg="1"/>
      <p:bldP spid="85032" grpId="0" animBg="1"/>
      <p:bldP spid="85033" grpId="0" animBg="1"/>
      <p:bldP spid="85034" grpId="0" animBg="1"/>
      <p:bldP spid="85036" grpId="0" animBg="1"/>
      <p:bldP spid="85037" grpId="0" animBg="1"/>
      <p:bldP spid="85039" grpId="0" animBg="1"/>
      <p:bldP spid="85040" grpId="0" animBg="1"/>
      <p:bldP spid="8504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en-US" b="1" dirty="0" smtClean="0"/>
              <a:t>Risks</a:t>
            </a:r>
          </a:p>
        </p:txBody>
      </p:sp>
      <p:sp>
        <p:nvSpPr>
          <p:cNvPr id="4" name="Rectangle 21"/>
          <p:cNvSpPr>
            <a:spLocks noChangeArrowheads="1"/>
          </p:cNvSpPr>
          <p:nvPr/>
        </p:nvSpPr>
        <p:spPr bwMode="auto">
          <a:xfrm>
            <a:off x="1435073" y="2209815"/>
            <a:ext cx="5329237" cy="7921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642910" y="3217877"/>
            <a:ext cx="40322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rgbClr val="008000"/>
                </a:solidFill>
              </a:rPr>
              <a:t>1. ‘Contractual Risks’</a:t>
            </a:r>
          </a:p>
          <a:p>
            <a:pPr>
              <a:buFontTx/>
              <a:buChar char="•"/>
            </a:pPr>
            <a:r>
              <a:rPr lang="en-US" sz="2400"/>
              <a:t> Endogenous risks </a:t>
            </a:r>
          </a:p>
          <a:p>
            <a:pPr>
              <a:buFontTx/>
              <a:buChar char="-"/>
            </a:pPr>
            <a:r>
              <a:rPr lang="en-US" sz="2400"/>
              <a:t> opportunistic behaviors</a:t>
            </a:r>
          </a:p>
          <a:p>
            <a:r>
              <a:rPr lang="en-US" sz="2400"/>
              <a:t>e.g. Free-riding behavior, hidden information/action, contract breaching </a:t>
            </a:r>
            <a:endParaRPr lang="th-TH" sz="2400"/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1795435" y="2354277"/>
            <a:ext cx="1697038" cy="52863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Partner A</a:t>
            </a:r>
            <a:endParaRPr lang="th-TH" sz="2800"/>
          </a:p>
        </p:txBody>
      </p:sp>
      <p:sp>
        <p:nvSpPr>
          <p:cNvPr id="7" name="Line 27"/>
          <p:cNvSpPr>
            <a:spLocks noChangeShapeType="1"/>
          </p:cNvSpPr>
          <p:nvPr/>
        </p:nvSpPr>
        <p:spPr bwMode="auto">
          <a:xfrm>
            <a:off x="3522635" y="2641615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8" name="Text Box 28"/>
          <p:cNvSpPr txBox="1">
            <a:spLocks noChangeArrowheads="1"/>
          </p:cNvSpPr>
          <p:nvPr/>
        </p:nvSpPr>
        <p:spPr bwMode="auto">
          <a:xfrm>
            <a:off x="4675160" y="2354277"/>
            <a:ext cx="1697038" cy="52863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Partner B</a:t>
            </a:r>
            <a:endParaRPr lang="th-TH" sz="2800"/>
          </a:p>
        </p:txBody>
      </p:sp>
      <p:sp>
        <p:nvSpPr>
          <p:cNvPr id="9" name="Text Box 29"/>
          <p:cNvSpPr txBox="1">
            <a:spLocks noChangeArrowheads="1"/>
          </p:cNvSpPr>
          <p:nvPr/>
        </p:nvSpPr>
        <p:spPr bwMode="auto">
          <a:xfrm>
            <a:off x="4748185" y="3217877"/>
            <a:ext cx="38893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rgbClr val="008000"/>
                </a:solidFill>
              </a:rPr>
              <a:t>2. ‘External Risk’</a:t>
            </a:r>
          </a:p>
          <a:p>
            <a:pPr>
              <a:buFontTx/>
              <a:buChar char="•"/>
            </a:pPr>
            <a:r>
              <a:rPr lang="en-US" sz="2400"/>
              <a:t> Exogenous risks </a:t>
            </a:r>
          </a:p>
          <a:p>
            <a:r>
              <a:rPr lang="en-US" sz="2400"/>
              <a:t>- market, institutional, or natural uncertainties </a:t>
            </a:r>
            <a:endParaRPr lang="th-TH" sz="2400"/>
          </a:p>
          <a:p>
            <a:endParaRPr lang="th-TH" sz="2400"/>
          </a:p>
        </p:txBody>
      </p:sp>
      <p:sp>
        <p:nvSpPr>
          <p:cNvPr id="10" name="Line 30"/>
          <p:cNvSpPr>
            <a:spLocks noChangeShapeType="1"/>
          </p:cNvSpPr>
          <p:nvPr/>
        </p:nvSpPr>
        <p:spPr bwMode="auto">
          <a:xfrm flipH="1">
            <a:off x="5756248" y="1993915"/>
            <a:ext cx="4318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" name="Line 31"/>
          <p:cNvSpPr>
            <a:spLocks noChangeShapeType="1"/>
          </p:cNvSpPr>
          <p:nvPr/>
        </p:nvSpPr>
        <p:spPr bwMode="auto">
          <a:xfrm flipH="1">
            <a:off x="6043585" y="1993915"/>
            <a:ext cx="4318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" name="Text Box 32"/>
          <p:cNvSpPr txBox="1">
            <a:spLocks noChangeArrowheads="1"/>
          </p:cNvSpPr>
          <p:nvPr/>
        </p:nvSpPr>
        <p:spPr bwMode="auto">
          <a:xfrm>
            <a:off x="6043585" y="1562115"/>
            <a:ext cx="2600381" cy="523220"/>
          </a:xfrm>
          <a:prstGeom prst="rect">
            <a:avLst/>
          </a:prstGeom>
          <a:solidFill>
            <a:srgbClr val="F1E0BD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/>
              <a:t>External Factors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28596" y="1443841"/>
            <a:ext cx="82868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buFont typeface="Arial" pitchFamily="34" charset="0"/>
              <a:buChar char="•"/>
            </a:pPr>
            <a:r>
              <a:rPr lang="en-US" b="1" dirty="0" smtClean="0"/>
              <a:t>Breaching</a:t>
            </a:r>
          </a:p>
          <a:p>
            <a:pPr marL="533400" indent="-533400"/>
            <a:r>
              <a:rPr lang="en-US" dirty="0" smtClean="0"/>
              <a:t>Actors’ decision functions within hybrid governance </a:t>
            </a:r>
            <a:r>
              <a:rPr lang="en-US" dirty="0" smtClean="0">
                <a:solidFill>
                  <a:srgbClr val="669900"/>
                </a:solidFill>
              </a:rPr>
              <a:t> </a:t>
            </a:r>
          </a:p>
          <a:p>
            <a:pPr marL="533400" indent="-533400"/>
            <a:endParaRPr lang="en-US" dirty="0" smtClean="0">
              <a:sym typeface="Wingdings" pitchFamily="2" charset="2"/>
            </a:endParaRPr>
          </a:p>
          <a:p>
            <a:pPr marL="533400" indent="-533400">
              <a:buFont typeface="Wingdings" pitchFamily="2" charset="2"/>
              <a:buNone/>
            </a:pPr>
            <a:r>
              <a:rPr lang="en-US" dirty="0" smtClean="0">
                <a:sym typeface="Wingdings" pitchFamily="2" charset="2"/>
              </a:rPr>
              <a:t> Contractual risks (debtors’ breach of contracts) 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dirty="0" smtClean="0">
                <a:sym typeface="Wingdings" pitchFamily="2" charset="2"/>
              </a:rPr>
              <a:t>	Benefits of breaching &gt; Costs of breaching</a:t>
            </a:r>
          </a:p>
          <a:p>
            <a:pPr marL="533400" indent="-533400">
              <a:buFont typeface="Wingdings" pitchFamily="2" charset="2"/>
              <a:buNone/>
            </a:pPr>
            <a:endParaRPr lang="en-US" dirty="0" smtClean="0">
              <a:sym typeface="Wingdings" pitchFamily="2" charset="2"/>
            </a:endParaRPr>
          </a:p>
          <a:p>
            <a:pPr marL="533400" indent="-533400">
              <a:buFont typeface="Wingdings" pitchFamily="2" charset="2"/>
              <a:buNone/>
            </a:pPr>
            <a:endParaRPr lang="en-US" dirty="0">
              <a:sym typeface="Wingdings" pitchFamily="2" charset="2"/>
            </a:endParaRPr>
          </a:p>
        </p:txBody>
      </p:sp>
      <p:pic>
        <p:nvPicPr>
          <p:cNvPr id="5" name="Picture 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643314"/>
            <a:ext cx="7786742" cy="725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Contractual risk</a:t>
            </a:r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สี่เหลี่ยมผืนผ้า 28"/>
          <p:cNvSpPr/>
          <p:nvPr/>
        </p:nvSpPr>
        <p:spPr>
          <a:xfrm>
            <a:off x="571472" y="714356"/>
            <a:ext cx="79296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Incomplete contracts 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Some </a:t>
            </a:r>
            <a:r>
              <a:rPr lang="en-US" dirty="0"/>
              <a:t>contracts </a:t>
            </a:r>
            <a:r>
              <a:rPr lang="en-US" dirty="0" smtClean="0"/>
              <a:t>are silent on </a:t>
            </a:r>
            <a:r>
              <a:rPr lang="en-US" dirty="0"/>
              <a:t>a number of important contingencies and/or have components that </a:t>
            </a:r>
            <a:r>
              <a:rPr lang="en-US" dirty="0" smtClean="0"/>
              <a:t>are not </a:t>
            </a:r>
            <a:r>
              <a:rPr lang="en-US" dirty="0"/>
              <a:t>enforceable by a third </a:t>
            </a:r>
            <a:r>
              <a:rPr lang="en-US" dirty="0" smtClean="0"/>
              <a:t>party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For example, the timing of delivery of a </a:t>
            </a:r>
            <a:r>
              <a:rPr lang="en-US" dirty="0" smtClean="0"/>
              <a:t>crop from </a:t>
            </a:r>
            <a:r>
              <a:rPr lang="en-US" dirty="0"/>
              <a:t>a grower to a processor may be important to both parties, but </a:t>
            </a:r>
            <a:r>
              <a:rPr lang="en-US" dirty="0" smtClean="0"/>
              <a:t>many agricultural </a:t>
            </a:r>
            <a:r>
              <a:rPr lang="en-US" dirty="0"/>
              <a:t>contracts do not include detailed descriptions of how </a:t>
            </a:r>
            <a:r>
              <a:rPr lang="en-US" dirty="0" smtClean="0"/>
              <a:t>on-time deliveries </a:t>
            </a:r>
            <a:r>
              <a:rPr lang="en-US" dirty="0"/>
              <a:t>are to be rewarded or how delays are to be </a:t>
            </a:r>
            <a:r>
              <a:rPr lang="en-US" dirty="0" smtClean="0"/>
              <a:t>punished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‘Signing-without-reading</a:t>
            </a:r>
            <a:r>
              <a:rPr lang="en-US" dirty="0"/>
              <a:t>’ </a:t>
            </a:r>
            <a:r>
              <a:rPr lang="en-US" dirty="0" smtClean="0"/>
              <a:t>problems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 Risk-pooling problems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en-US" b="1" dirty="0" err="1"/>
              <a:t>Monopsony</a:t>
            </a:r>
            <a:r>
              <a:rPr lang="en-US" b="1" dirty="0"/>
              <a:t>/bargaining </a:t>
            </a:r>
            <a:r>
              <a:rPr lang="en-US" b="1" dirty="0" smtClean="0"/>
              <a:t>power</a:t>
            </a:r>
          </a:p>
          <a:p>
            <a:pPr lvl="1"/>
            <a:r>
              <a:rPr lang="en-US" dirty="0"/>
              <a:t>an imbalance of bargaining power between processors and </a:t>
            </a:r>
            <a:r>
              <a:rPr lang="en-US" dirty="0" smtClean="0"/>
              <a:t>growers</a:t>
            </a:r>
          </a:p>
          <a:p>
            <a:pPr lvl="1"/>
            <a:r>
              <a:rPr lang="en-US" dirty="0" smtClean="0"/>
              <a:t>may </a:t>
            </a:r>
            <a:r>
              <a:rPr lang="en-US" dirty="0"/>
              <a:t>make it ‘</a:t>
            </a:r>
            <a:r>
              <a:rPr lang="en-US" dirty="0" smtClean="0"/>
              <a:t>necessary’ for </a:t>
            </a:r>
            <a:r>
              <a:rPr lang="en-US" dirty="0"/>
              <a:t>growers to accept take-it-or-leave-it, standard form contracts </a:t>
            </a:r>
            <a:r>
              <a:rPr lang="en-US" dirty="0" smtClean="0"/>
              <a:t>that </a:t>
            </a:r>
            <a:r>
              <a:rPr lang="en-US" dirty="0"/>
              <a:t>leave little room for negotiation</a:t>
            </a:r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en-US" dirty="0" smtClean="0"/>
              <a:t>it </a:t>
            </a:r>
            <a:r>
              <a:rPr lang="en-US" dirty="0"/>
              <a:t>threatens </a:t>
            </a:r>
            <a:r>
              <a:rPr lang="en-US" dirty="0" smtClean="0"/>
              <a:t>to destroy </a:t>
            </a:r>
            <a:r>
              <a:rPr lang="en-US" dirty="0"/>
              <a:t>the value of the relationship-specific investment in order to force </a:t>
            </a:r>
            <a:r>
              <a:rPr lang="en-US" dirty="0" smtClean="0"/>
              <a:t>the grower </a:t>
            </a:r>
            <a:r>
              <a:rPr lang="en-US" dirty="0"/>
              <a:t>to make decisions that she would otherwise not make. </a:t>
            </a:r>
            <a:endParaRPr lang="en-US" dirty="0" smtClean="0"/>
          </a:p>
          <a:p>
            <a:r>
              <a:rPr lang="en-US" dirty="0" smtClean="0"/>
              <a:t>Exchanges made </a:t>
            </a:r>
            <a:r>
              <a:rPr lang="en-US" dirty="0"/>
              <a:t>under duress resemble zero-sum games rather than </a:t>
            </a:r>
            <a:r>
              <a:rPr lang="en-US" dirty="0" smtClean="0"/>
              <a:t>surplus-creating cooperative </a:t>
            </a:r>
            <a:r>
              <a:rPr lang="en-US" dirty="0"/>
              <a:t>games</a:t>
            </a: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intervention</a:t>
            </a:r>
            <a:endParaRPr lang="th-TH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069" y="2071678"/>
            <a:ext cx="8646087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822</Words>
  <Application>Microsoft Office PowerPoint</Application>
  <PresentationFormat>นำเสนอทางหน้าจอ (4:3)</PresentationFormat>
  <Paragraphs>225</Paragraphs>
  <Slides>24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5" baseType="lpstr">
      <vt:lpstr>ชุดรูปแบบของ Office</vt:lpstr>
      <vt:lpstr>Market Governance and  Contract Farming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Hybrid governance</vt:lpstr>
      <vt:lpstr>Hybrid governance</vt:lpstr>
      <vt:lpstr>Hybrid governance</vt:lpstr>
      <vt:lpstr>Two major types of contractual arrangement in Thailand</vt:lpstr>
      <vt:lpstr>Compositions of Contract Governance</vt:lpstr>
      <vt:lpstr>3.3 Contractual Arrangement</vt:lpstr>
      <vt:lpstr>ภาพนิ่ง 19</vt:lpstr>
      <vt:lpstr>Contractual risk</vt:lpstr>
      <vt:lpstr>ภาพนิ่ง 21</vt:lpstr>
      <vt:lpstr>ภาพนิ่ง 22</vt:lpstr>
      <vt:lpstr>ภาพนิ่ง 23</vt:lpstr>
      <vt:lpstr>Public intervention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 Governance and  Contract Farming</dc:title>
  <dc:creator>My Documents</dc:creator>
  <cp:lastModifiedBy>My Documents</cp:lastModifiedBy>
  <cp:revision>34</cp:revision>
  <dcterms:created xsi:type="dcterms:W3CDTF">2013-02-18T18:13:19Z</dcterms:created>
  <dcterms:modified xsi:type="dcterms:W3CDTF">2013-02-19T02:28:51Z</dcterms:modified>
</cp:coreProperties>
</file>