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3.xml" ContentType="application/vnd.openxmlformats-officedocument.theme+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4.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 id="2147483665" r:id="rId3"/>
    <p:sldMasterId id="2147483675" r:id="rId4"/>
    <p:sldMasterId id="2147483687" r:id="rId5"/>
  </p:sldMasterIdLst>
  <p:notesMasterIdLst>
    <p:notesMasterId r:id="rId32"/>
  </p:notesMasterIdLst>
  <p:handoutMasterIdLst>
    <p:handoutMasterId r:id="rId33"/>
  </p:handoutMasterIdLst>
  <p:sldIdLst>
    <p:sldId id="358" r:id="rId6"/>
    <p:sldId id="266" r:id="rId7"/>
    <p:sldId id="353" r:id="rId8"/>
    <p:sldId id="354" r:id="rId9"/>
    <p:sldId id="329" r:id="rId10"/>
    <p:sldId id="324" r:id="rId11"/>
    <p:sldId id="351" r:id="rId12"/>
    <p:sldId id="344" r:id="rId13"/>
    <p:sldId id="310" r:id="rId14"/>
    <p:sldId id="340" r:id="rId15"/>
    <p:sldId id="342" r:id="rId16"/>
    <p:sldId id="343" r:id="rId17"/>
    <p:sldId id="311" r:id="rId18"/>
    <p:sldId id="312" r:id="rId19"/>
    <p:sldId id="332" r:id="rId20"/>
    <p:sldId id="333" r:id="rId21"/>
    <p:sldId id="334" r:id="rId22"/>
    <p:sldId id="335" r:id="rId23"/>
    <p:sldId id="337" r:id="rId24"/>
    <p:sldId id="339" r:id="rId25"/>
    <p:sldId id="347" r:id="rId26"/>
    <p:sldId id="352" r:id="rId27"/>
    <p:sldId id="349" r:id="rId28"/>
    <p:sldId id="350" r:id="rId29"/>
    <p:sldId id="355" r:id="rId30"/>
    <p:sldId id="356" r:id="rId31"/>
  </p:sldIdLst>
  <p:sldSz cx="9144000" cy="6858000" type="screen4x3"/>
  <p:notesSz cx="6797675" cy="9926638"/>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EFF1"/>
    <a:srgbClr val="FFEB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9200" autoAdjust="0"/>
    <p:restoredTop sz="87738" autoAdjust="0"/>
  </p:normalViewPr>
  <p:slideViewPr>
    <p:cSldViewPr>
      <p:cViewPr varScale="1">
        <p:scale>
          <a:sx n="65" d="100"/>
          <a:sy n="65" d="100"/>
        </p:scale>
        <p:origin x="2520" y="6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slideMaster" Target="slideMasters/slideMaster3.xml"/><Relationship Id="rId21" Type="http://schemas.openxmlformats.org/officeDocument/2006/relationships/slide" Target="slides/slide16.xml"/><Relationship Id="rId34" Type="http://schemas.openxmlformats.org/officeDocument/2006/relationships/presProps" Target="pres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handoutMaster" Target="handoutMasters/handoutMaster1.xml"/><Relationship Id="rId2" Type="http://schemas.openxmlformats.org/officeDocument/2006/relationships/slideMaster" Target="slideMasters/slideMaster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slideMaster" Target="slideMasters/slideMaster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0497605-92C2-4722-A4D9-976D624F0CD9}" type="doc">
      <dgm:prSet loTypeId="urn:microsoft.com/office/officeart/2005/8/layout/hierarchy3" loCatId="list" qsTypeId="urn:microsoft.com/office/officeart/2005/8/quickstyle/simple5" qsCatId="simple" csTypeId="urn:microsoft.com/office/officeart/2005/8/colors/accent1_2" csCatId="accent1" phldr="1"/>
      <dgm:spPr/>
      <dgm:t>
        <a:bodyPr/>
        <a:lstStyle/>
        <a:p>
          <a:endParaRPr lang="th-TH"/>
        </a:p>
      </dgm:t>
    </dgm:pt>
    <dgm:pt modelId="{08AFE956-0124-4CB8-AA6A-41F82B5BF1A6}">
      <dgm:prSet phldrT="[Text]"/>
      <dgm:spPr/>
      <dgm:t>
        <a:bodyPr/>
        <a:lstStyle/>
        <a:p>
          <a:r>
            <a:rPr lang="en-US" smtClean="0"/>
            <a:t>5. Free</a:t>
          </a:r>
          <a:r>
            <a:rPr lang="en-US" smtClean="0">
              <a:solidFill>
                <a:srgbClr val="FF0000"/>
              </a:solidFill>
            </a:rPr>
            <a:t>r</a:t>
          </a:r>
          <a:r>
            <a:rPr lang="en-US" smtClean="0"/>
            <a:t> flows of Capital</a:t>
          </a:r>
          <a:endParaRPr lang="th-TH" dirty="0"/>
        </a:p>
      </dgm:t>
    </dgm:pt>
    <dgm:pt modelId="{7F6ACF9A-7E3A-4D39-B42E-0DD0D3B43A5A}" type="parTrans" cxnId="{6B48BBBD-852A-4810-A5A7-DB92ADFA1150}">
      <dgm:prSet/>
      <dgm:spPr/>
      <dgm:t>
        <a:bodyPr/>
        <a:lstStyle/>
        <a:p>
          <a:endParaRPr lang="th-TH"/>
        </a:p>
      </dgm:t>
    </dgm:pt>
    <dgm:pt modelId="{9AF4AB77-6E6E-4CFE-9927-8B15078A5E4F}" type="sibTrans" cxnId="{6B48BBBD-852A-4810-A5A7-DB92ADFA1150}">
      <dgm:prSet/>
      <dgm:spPr/>
      <dgm:t>
        <a:bodyPr/>
        <a:lstStyle/>
        <a:p>
          <a:endParaRPr lang="th-TH"/>
        </a:p>
      </dgm:t>
    </dgm:pt>
    <dgm:pt modelId="{40432D88-A672-48D9-A284-40DB417FF065}">
      <dgm:prSet phldrT="[Text]"/>
      <dgm:spPr/>
      <dgm:t>
        <a:bodyPr/>
        <a:lstStyle/>
        <a:p>
          <a:r>
            <a:rPr lang="en-US" b="1" dirty="0" smtClean="0"/>
            <a:t>Orderly capital account </a:t>
          </a:r>
          <a:r>
            <a:rPr lang="en-US" b="1" dirty="0" err="1" smtClean="0"/>
            <a:t>liberalisation</a:t>
          </a:r>
          <a:endParaRPr lang="th-TH" b="1" dirty="0"/>
        </a:p>
      </dgm:t>
    </dgm:pt>
    <dgm:pt modelId="{4E17BADA-41D6-4CFA-9FAA-598BD1FE27E5}" type="parTrans" cxnId="{DB2D6279-5F02-4CC5-B535-30EF8AA98727}">
      <dgm:prSet/>
      <dgm:spPr/>
      <dgm:t>
        <a:bodyPr/>
        <a:lstStyle/>
        <a:p>
          <a:endParaRPr lang="th-TH"/>
        </a:p>
      </dgm:t>
    </dgm:pt>
    <dgm:pt modelId="{A6C4FCA6-F382-4B0B-AC04-2B5A708FA7F6}" type="sibTrans" cxnId="{DB2D6279-5F02-4CC5-B535-30EF8AA98727}">
      <dgm:prSet/>
      <dgm:spPr/>
      <dgm:t>
        <a:bodyPr/>
        <a:lstStyle/>
        <a:p>
          <a:endParaRPr lang="th-TH"/>
        </a:p>
      </dgm:t>
    </dgm:pt>
    <dgm:pt modelId="{FCB80161-5A0C-4C8B-89E1-C50C8A8DC89E}">
      <dgm:prSet phldrT="[Text]"/>
      <dgm:spPr/>
      <dgm:t>
        <a:bodyPr/>
        <a:lstStyle/>
        <a:p>
          <a:r>
            <a:rPr lang="en-US" dirty="0" smtClean="0"/>
            <a:t>Allowing </a:t>
          </a:r>
          <a:r>
            <a:rPr lang="en-US" b="1" dirty="0" smtClean="0"/>
            <a:t>adequate safeguard </a:t>
          </a:r>
          <a:r>
            <a:rPr lang="en-US" dirty="0" smtClean="0"/>
            <a:t>against potential economic instability</a:t>
          </a:r>
          <a:endParaRPr lang="th-TH" dirty="0"/>
        </a:p>
      </dgm:t>
    </dgm:pt>
    <dgm:pt modelId="{C50A4258-8602-4BFD-BD3F-30F263A68426}" type="parTrans" cxnId="{BD1CC702-A4D7-4ECA-9B31-EDB35AD28C97}">
      <dgm:prSet/>
      <dgm:spPr/>
      <dgm:t>
        <a:bodyPr/>
        <a:lstStyle/>
        <a:p>
          <a:endParaRPr lang="th-TH"/>
        </a:p>
      </dgm:t>
    </dgm:pt>
    <dgm:pt modelId="{7E3DE37E-07CA-40CA-B63A-647E5660C513}" type="sibTrans" cxnId="{BD1CC702-A4D7-4ECA-9B31-EDB35AD28C97}">
      <dgm:prSet/>
      <dgm:spPr/>
      <dgm:t>
        <a:bodyPr/>
        <a:lstStyle/>
        <a:p>
          <a:endParaRPr lang="th-TH"/>
        </a:p>
      </dgm:t>
    </dgm:pt>
    <dgm:pt modelId="{F9E4DBE1-1ACA-45F7-9B1D-76ED2EAEF3A5}" type="pres">
      <dgm:prSet presAssocID="{80497605-92C2-4722-A4D9-976D624F0CD9}" presName="diagram" presStyleCnt="0">
        <dgm:presLayoutVars>
          <dgm:chPref val="1"/>
          <dgm:dir/>
          <dgm:animOne val="branch"/>
          <dgm:animLvl val="lvl"/>
          <dgm:resizeHandles/>
        </dgm:presLayoutVars>
      </dgm:prSet>
      <dgm:spPr/>
      <dgm:t>
        <a:bodyPr/>
        <a:lstStyle/>
        <a:p>
          <a:endParaRPr lang="th-TH"/>
        </a:p>
      </dgm:t>
    </dgm:pt>
    <dgm:pt modelId="{C92744AD-4E7C-4823-9825-DE0ED4324682}" type="pres">
      <dgm:prSet presAssocID="{08AFE956-0124-4CB8-AA6A-41F82B5BF1A6}" presName="root" presStyleCnt="0"/>
      <dgm:spPr/>
    </dgm:pt>
    <dgm:pt modelId="{2740A094-62E9-4B54-9095-5B9970D88515}" type="pres">
      <dgm:prSet presAssocID="{08AFE956-0124-4CB8-AA6A-41F82B5BF1A6}" presName="rootComposite" presStyleCnt="0"/>
      <dgm:spPr/>
    </dgm:pt>
    <dgm:pt modelId="{2BFAF5B1-B51F-4DA7-8145-9450B2B8CF2C}" type="pres">
      <dgm:prSet presAssocID="{08AFE956-0124-4CB8-AA6A-41F82B5BF1A6}" presName="rootText" presStyleLbl="node1" presStyleIdx="0" presStyleCnt="1"/>
      <dgm:spPr/>
      <dgm:t>
        <a:bodyPr/>
        <a:lstStyle/>
        <a:p>
          <a:endParaRPr lang="th-TH"/>
        </a:p>
      </dgm:t>
    </dgm:pt>
    <dgm:pt modelId="{DE288D66-D7F7-423D-A0AE-BBFA3896F90D}" type="pres">
      <dgm:prSet presAssocID="{08AFE956-0124-4CB8-AA6A-41F82B5BF1A6}" presName="rootConnector" presStyleLbl="node1" presStyleIdx="0" presStyleCnt="1"/>
      <dgm:spPr/>
      <dgm:t>
        <a:bodyPr/>
        <a:lstStyle/>
        <a:p>
          <a:endParaRPr lang="th-TH"/>
        </a:p>
      </dgm:t>
    </dgm:pt>
    <dgm:pt modelId="{05C3E74D-67C3-4C8F-A308-ACD1C287D495}" type="pres">
      <dgm:prSet presAssocID="{08AFE956-0124-4CB8-AA6A-41F82B5BF1A6}" presName="childShape" presStyleCnt="0"/>
      <dgm:spPr/>
    </dgm:pt>
    <dgm:pt modelId="{5EA5F60F-595F-4C5A-9D80-E9CA45844C8F}" type="pres">
      <dgm:prSet presAssocID="{4E17BADA-41D6-4CFA-9FAA-598BD1FE27E5}" presName="Name13" presStyleLbl="parChTrans1D2" presStyleIdx="0" presStyleCnt="2"/>
      <dgm:spPr/>
      <dgm:t>
        <a:bodyPr/>
        <a:lstStyle/>
        <a:p>
          <a:endParaRPr lang="th-TH"/>
        </a:p>
      </dgm:t>
    </dgm:pt>
    <dgm:pt modelId="{7C5CAE13-4B7A-4352-9EFE-5EC9BB658587}" type="pres">
      <dgm:prSet presAssocID="{40432D88-A672-48D9-A284-40DB417FF065}" presName="childText" presStyleLbl="bgAcc1" presStyleIdx="0" presStyleCnt="2">
        <dgm:presLayoutVars>
          <dgm:bulletEnabled val="1"/>
        </dgm:presLayoutVars>
      </dgm:prSet>
      <dgm:spPr/>
      <dgm:t>
        <a:bodyPr/>
        <a:lstStyle/>
        <a:p>
          <a:endParaRPr lang="th-TH"/>
        </a:p>
      </dgm:t>
    </dgm:pt>
    <dgm:pt modelId="{3E2421FF-90F1-443D-98A5-A5ACB139BE32}" type="pres">
      <dgm:prSet presAssocID="{C50A4258-8602-4BFD-BD3F-30F263A68426}" presName="Name13" presStyleLbl="parChTrans1D2" presStyleIdx="1" presStyleCnt="2"/>
      <dgm:spPr/>
      <dgm:t>
        <a:bodyPr/>
        <a:lstStyle/>
        <a:p>
          <a:endParaRPr lang="th-TH"/>
        </a:p>
      </dgm:t>
    </dgm:pt>
    <dgm:pt modelId="{C4BBE500-3FE8-4A03-8762-6E1DF6F49A03}" type="pres">
      <dgm:prSet presAssocID="{FCB80161-5A0C-4C8B-89E1-C50C8A8DC89E}" presName="childText" presStyleLbl="bgAcc1" presStyleIdx="1" presStyleCnt="2">
        <dgm:presLayoutVars>
          <dgm:bulletEnabled val="1"/>
        </dgm:presLayoutVars>
      </dgm:prSet>
      <dgm:spPr/>
      <dgm:t>
        <a:bodyPr/>
        <a:lstStyle/>
        <a:p>
          <a:endParaRPr lang="th-TH"/>
        </a:p>
      </dgm:t>
    </dgm:pt>
  </dgm:ptLst>
  <dgm:cxnLst>
    <dgm:cxn modelId="{2BFE49F9-D880-4D9D-B127-F7C2F9526802}" type="presOf" srcId="{08AFE956-0124-4CB8-AA6A-41F82B5BF1A6}" destId="{DE288D66-D7F7-423D-A0AE-BBFA3896F90D}" srcOrd="1" destOrd="0" presId="urn:microsoft.com/office/officeart/2005/8/layout/hierarchy3"/>
    <dgm:cxn modelId="{43E07255-C6B9-49BB-9C62-AC80DAD4A17E}" type="presOf" srcId="{C50A4258-8602-4BFD-BD3F-30F263A68426}" destId="{3E2421FF-90F1-443D-98A5-A5ACB139BE32}" srcOrd="0" destOrd="0" presId="urn:microsoft.com/office/officeart/2005/8/layout/hierarchy3"/>
    <dgm:cxn modelId="{BD1CC702-A4D7-4ECA-9B31-EDB35AD28C97}" srcId="{08AFE956-0124-4CB8-AA6A-41F82B5BF1A6}" destId="{FCB80161-5A0C-4C8B-89E1-C50C8A8DC89E}" srcOrd="1" destOrd="0" parTransId="{C50A4258-8602-4BFD-BD3F-30F263A68426}" sibTransId="{7E3DE37E-07CA-40CA-B63A-647E5660C513}"/>
    <dgm:cxn modelId="{7C652218-B8BB-47FD-8F6C-2AC3B67F5428}" type="presOf" srcId="{FCB80161-5A0C-4C8B-89E1-C50C8A8DC89E}" destId="{C4BBE500-3FE8-4A03-8762-6E1DF6F49A03}" srcOrd="0" destOrd="0" presId="urn:microsoft.com/office/officeart/2005/8/layout/hierarchy3"/>
    <dgm:cxn modelId="{6B48BBBD-852A-4810-A5A7-DB92ADFA1150}" srcId="{80497605-92C2-4722-A4D9-976D624F0CD9}" destId="{08AFE956-0124-4CB8-AA6A-41F82B5BF1A6}" srcOrd="0" destOrd="0" parTransId="{7F6ACF9A-7E3A-4D39-B42E-0DD0D3B43A5A}" sibTransId="{9AF4AB77-6E6E-4CFE-9927-8B15078A5E4F}"/>
    <dgm:cxn modelId="{E70B61AC-BD3D-4357-AEA5-50575ACF2BF9}" type="presOf" srcId="{08AFE956-0124-4CB8-AA6A-41F82B5BF1A6}" destId="{2BFAF5B1-B51F-4DA7-8145-9450B2B8CF2C}" srcOrd="0" destOrd="0" presId="urn:microsoft.com/office/officeart/2005/8/layout/hierarchy3"/>
    <dgm:cxn modelId="{1E78DDB6-6941-4B0F-8B99-54BFFB036AC0}" type="presOf" srcId="{80497605-92C2-4722-A4D9-976D624F0CD9}" destId="{F9E4DBE1-1ACA-45F7-9B1D-76ED2EAEF3A5}" srcOrd="0" destOrd="0" presId="urn:microsoft.com/office/officeart/2005/8/layout/hierarchy3"/>
    <dgm:cxn modelId="{DB2D6279-5F02-4CC5-B535-30EF8AA98727}" srcId="{08AFE956-0124-4CB8-AA6A-41F82B5BF1A6}" destId="{40432D88-A672-48D9-A284-40DB417FF065}" srcOrd="0" destOrd="0" parTransId="{4E17BADA-41D6-4CFA-9FAA-598BD1FE27E5}" sibTransId="{A6C4FCA6-F382-4B0B-AC04-2B5A708FA7F6}"/>
    <dgm:cxn modelId="{817BD93A-25F0-411A-A7D0-FB894DBED7F8}" type="presOf" srcId="{40432D88-A672-48D9-A284-40DB417FF065}" destId="{7C5CAE13-4B7A-4352-9EFE-5EC9BB658587}" srcOrd="0" destOrd="0" presId="urn:microsoft.com/office/officeart/2005/8/layout/hierarchy3"/>
    <dgm:cxn modelId="{503ABA7A-9CE4-4CC4-85DB-9E6598833C87}" type="presOf" srcId="{4E17BADA-41D6-4CFA-9FAA-598BD1FE27E5}" destId="{5EA5F60F-595F-4C5A-9D80-E9CA45844C8F}" srcOrd="0" destOrd="0" presId="urn:microsoft.com/office/officeart/2005/8/layout/hierarchy3"/>
    <dgm:cxn modelId="{4EA045C0-5038-42C5-997C-AD376FA9E5AC}" type="presParOf" srcId="{F9E4DBE1-1ACA-45F7-9B1D-76ED2EAEF3A5}" destId="{C92744AD-4E7C-4823-9825-DE0ED4324682}" srcOrd="0" destOrd="0" presId="urn:microsoft.com/office/officeart/2005/8/layout/hierarchy3"/>
    <dgm:cxn modelId="{A9B50561-D3E4-4389-BFD8-2A312D3DF611}" type="presParOf" srcId="{C92744AD-4E7C-4823-9825-DE0ED4324682}" destId="{2740A094-62E9-4B54-9095-5B9970D88515}" srcOrd="0" destOrd="0" presId="urn:microsoft.com/office/officeart/2005/8/layout/hierarchy3"/>
    <dgm:cxn modelId="{0E70CA49-550E-4399-BEE6-138FB29AE2BD}" type="presParOf" srcId="{2740A094-62E9-4B54-9095-5B9970D88515}" destId="{2BFAF5B1-B51F-4DA7-8145-9450B2B8CF2C}" srcOrd="0" destOrd="0" presId="urn:microsoft.com/office/officeart/2005/8/layout/hierarchy3"/>
    <dgm:cxn modelId="{324EE16E-555F-4ACA-9548-949676842224}" type="presParOf" srcId="{2740A094-62E9-4B54-9095-5B9970D88515}" destId="{DE288D66-D7F7-423D-A0AE-BBFA3896F90D}" srcOrd="1" destOrd="0" presId="urn:microsoft.com/office/officeart/2005/8/layout/hierarchy3"/>
    <dgm:cxn modelId="{45CFD3F6-B376-425C-AC4F-3F0F78A83860}" type="presParOf" srcId="{C92744AD-4E7C-4823-9825-DE0ED4324682}" destId="{05C3E74D-67C3-4C8F-A308-ACD1C287D495}" srcOrd="1" destOrd="0" presId="urn:microsoft.com/office/officeart/2005/8/layout/hierarchy3"/>
    <dgm:cxn modelId="{00CF61CD-BC15-4DE4-98DE-45FBB00EB92B}" type="presParOf" srcId="{05C3E74D-67C3-4C8F-A308-ACD1C287D495}" destId="{5EA5F60F-595F-4C5A-9D80-E9CA45844C8F}" srcOrd="0" destOrd="0" presId="urn:microsoft.com/office/officeart/2005/8/layout/hierarchy3"/>
    <dgm:cxn modelId="{434AC5A6-9B3E-40AC-822E-3A96B83B28B5}" type="presParOf" srcId="{05C3E74D-67C3-4C8F-A308-ACD1C287D495}" destId="{7C5CAE13-4B7A-4352-9EFE-5EC9BB658587}" srcOrd="1" destOrd="0" presId="urn:microsoft.com/office/officeart/2005/8/layout/hierarchy3"/>
    <dgm:cxn modelId="{C064A32B-3EA8-4D95-9FD0-4A4457EB6410}" type="presParOf" srcId="{05C3E74D-67C3-4C8F-A308-ACD1C287D495}" destId="{3E2421FF-90F1-443D-98A5-A5ACB139BE32}" srcOrd="2" destOrd="0" presId="urn:microsoft.com/office/officeart/2005/8/layout/hierarchy3"/>
    <dgm:cxn modelId="{07F54A85-CD0B-44EE-BFBE-B84CD76141BB}" type="presParOf" srcId="{05C3E74D-67C3-4C8F-A308-ACD1C287D495}" destId="{C4BBE500-3FE8-4A03-8762-6E1DF6F49A03}"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18AA60-9DD0-4EBD-A2BA-293BD60A4B4F}" type="doc">
      <dgm:prSet loTypeId="urn:microsoft.com/office/officeart/2005/8/layout/orgChart1" loCatId="hierarchy" qsTypeId="urn:microsoft.com/office/officeart/2005/8/quickstyle/simple5" qsCatId="simple" csTypeId="urn:microsoft.com/office/officeart/2005/8/colors/colorful5" csCatId="colorful" phldr="1"/>
      <dgm:spPr/>
      <dgm:t>
        <a:bodyPr/>
        <a:lstStyle/>
        <a:p>
          <a:endParaRPr lang="th-TH"/>
        </a:p>
      </dgm:t>
    </dgm:pt>
    <dgm:pt modelId="{7E0C6115-0893-43F6-8137-8AB951B14062}">
      <dgm:prSet phldrT="[Text]" custT="1"/>
      <dgm:spPr/>
      <dgm:t>
        <a:bodyPr/>
        <a:lstStyle/>
        <a:p>
          <a:r>
            <a:rPr lang="en-US" sz="2400" b="1" dirty="0" smtClean="0">
              <a:latin typeface="Browallia New" pitchFamily="34" charset="-34"/>
              <a:cs typeface="Browallia New" pitchFamily="34" charset="-34"/>
            </a:rPr>
            <a:t>Balance </a:t>
          </a:r>
          <a:r>
            <a:rPr lang="en-US" sz="2400" b="1" smtClean="0">
              <a:latin typeface="Browallia New" pitchFamily="34" charset="-34"/>
              <a:cs typeface="Browallia New" pitchFamily="34" charset="-34"/>
            </a:rPr>
            <a:t>of Payments</a:t>
          </a:r>
          <a:endParaRPr lang="en-US" sz="2400" b="1" dirty="0" smtClean="0">
            <a:latin typeface="Browallia New" pitchFamily="34" charset="-34"/>
            <a:cs typeface="Browallia New" pitchFamily="34" charset="-34"/>
          </a:endParaRPr>
        </a:p>
      </dgm:t>
    </dgm:pt>
    <dgm:pt modelId="{1124F189-64FC-432E-A05C-D409D6F3C4E0}" type="parTrans" cxnId="{81525B63-E53A-4779-993E-04FBDEDFA7BE}">
      <dgm:prSet/>
      <dgm:spPr/>
      <dgm:t>
        <a:bodyPr/>
        <a:lstStyle/>
        <a:p>
          <a:endParaRPr lang="th-TH" sz="2000" b="1">
            <a:latin typeface="TH SarabunPSK" pitchFamily="34" charset="-34"/>
            <a:cs typeface="TH SarabunPSK" pitchFamily="34" charset="-34"/>
          </a:endParaRPr>
        </a:p>
      </dgm:t>
    </dgm:pt>
    <dgm:pt modelId="{28EDB477-5A77-482F-B728-B088236D1342}" type="sibTrans" cxnId="{81525B63-E53A-4779-993E-04FBDEDFA7BE}">
      <dgm:prSet/>
      <dgm:spPr/>
      <dgm:t>
        <a:bodyPr/>
        <a:lstStyle/>
        <a:p>
          <a:endParaRPr lang="th-TH" sz="2000" b="1">
            <a:latin typeface="TH SarabunPSK" pitchFamily="34" charset="-34"/>
            <a:cs typeface="TH SarabunPSK" pitchFamily="34" charset="-34"/>
          </a:endParaRPr>
        </a:p>
      </dgm:t>
    </dgm:pt>
    <dgm:pt modelId="{69F6364A-FA39-4774-B4DB-C3319BD8F730}">
      <dgm:prSet phldrT="[Text]" custT="1"/>
      <dgm:spPr>
        <a:solidFill>
          <a:schemeClr val="accent5">
            <a:lumMod val="75000"/>
          </a:schemeClr>
        </a:solidFill>
      </dgm:spPr>
      <dgm:t>
        <a:bodyPr/>
        <a:lstStyle/>
        <a:p>
          <a:r>
            <a:rPr lang="en-US" sz="2000" b="1" dirty="0" smtClean="0">
              <a:latin typeface="Browallia New" pitchFamily="34" charset="-34"/>
              <a:cs typeface="Browallia New" pitchFamily="34" charset="-34"/>
            </a:rPr>
            <a:t>Current Account</a:t>
          </a:r>
        </a:p>
      </dgm:t>
    </dgm:pt>
    <dgm:pt modelId="{92281FD0-571D-4396-A5FB-13EFB5A50934}" type="parTrans" cxnId="{282B8DCB-7A92-4FB9-A2BD-E39AE17D76E9}">
      <dgm:prSet custT="1"/>
      <dgm:spPr>
        <a:ln>
          <a:solidFill>
            <a:schemeClr val="accent5">
              <a:lumMod val="75000"/>
            </a:schemeClr>
          </a:solidFill>
        </a:ln>
      </dgm:spPr>
      <dgm:t>
        <a:bodyPr/>
        <a:lstStyle/>
        <a:p>
          <a:endParaRPr lang="th-TH" sz="2000" b="1">
            <a:latin typeface="TH SarabunPSK" pitchFamily="34" charset="-34"/>
            <a:cs typeface="TH SarabunPSK" pitchFamily="34" charset="-34"/>
          </a:endParaRPr>
        </a:p>
      </dgm:t>
    </dgm:pt>
    <dgm:pt modelId="{E545B661-15F6-4EA0-B1B1-7AD40AAD172A}" type="sibTrans" cxnId="{282B8DCB-7A92-4FB9-A2BD-E39AE17D76E9}">
      <dgm:prSet/>
      <dgm:spPr/>
      <dgm:t>
        <a:bodyPr/>
        <a:lstStyle/>
        <a:p>
          <a:endParaRPr lang="th-TH" sz="2000" b="1">
            <a:latin typeface="TH SarabunPSK" pitchFamily="34" charset="-34"/>
            <a:cs typeface="TH SarabunPSK" pitchFamily="34" charset="-34"/>
          </a:endParaRPr>
        </a:p>
      </dgm:t>
    </dgm:pt>
    <dgm:pt modelId="{49F44B7D-5293-411E-9AF5-797DE0B51174}">
      <dgm:prSet phldrT="[Text]" custT="1"/>
      <dgm:spPr/>
      <dgm:t>
        <a:bodyPr/>
        <a:lstStyle/>
        <a:p>
          <a:r>
            <a:rPr lang="en-US" sz="2000" b="1" dirty="0" smtClean="0">
              <a:latin typeface="Browallia New" pitchFamily="34" charset="-34"/>
              <a:cs typeface="Browallia New" pitchFamily="34" charset="-34"/>
            </a:rPr>
            <a:t>Goods</a:t>
          </a:r>
          <a:endParaRPr lang="th-TH" sz="2000" b="1" dirty="0">
            <a:latin typeface="Browallia New" pitchFamily="34" charset="-34"/>
            <a:cs typeface="Browallia New" pitchFamily="34" charset="-34"/>
          </a:endParaRPr>
        </a:p>
      </dgm:t>
    </dgm:pt>
    <dgm:pt modelId="{89BACF64-5278-410F-B5EA-BBAC11260D8D}" type="parTrans" cxnId="{60FC3D18-8DEA-487C-A505-3013D2468293}">
      <dgm:prSet custT="1"/>
      <dgm:spPr/>
      <dgm:t>
        <a:bodyPr/>
        <a:lstStyle/>
        <a:p>
          <a:endParaRPr lang="th-TH" sz="2000" b="1">
            <a:latin typeface="TH SarabunPSK" pitchFamily="34" charset="-34"/>
            <a:cs typeface="TH SarabunPSK" pitchFamily="34" charset="-34"/>
          </a:endParaRPr>
        </a:p>
      </dgm:t>
    </dgm:pt>
    <dgm:pt modelId="{391F5E85-2FF0-495A-BA38-7E020F4CBE82}" type="sibTrans" cxnId="{60FC3D18-8DEA-487C-A505-3013D2468293}">
      <dgm:prSet/>
      <dgm:spPr/>
      <dgm:t>
        <a:bodyPr/>
        <a:lstStyle/>
        <a:p>
          <a:endParaRPr lang="th-TH" sz="2000" b="1">
            <a:latin typeface="TH SarabunPSK" pitchFamily="34" charset="-34"/>
            <a:cs typeface="TH SarabunPSK" pitchFamily="34" charset="-34"/>
          </a:endParaRPr>
        </a:p>
      </dgm:t>
    </dgm:pt>
    <dgm:pt modelId="{1E14B59E-7CDC-4707-9577-ABAC44489050}">
      <dgm:prSet phldrT="[Text]" custT="1"/>
      <dgm:spPr/>
      <dgm:t>
        <a:bodyPr/>
        <a:lstStyle/>
        <a:p>
          <a:r>
            <a:rPr lang="en-US" sz="2000" b="1" dirty="0" smtClean="0">
              <a:latin typeface="Browallia New" pitchFamily="34" charset="-34"/>
              <a:cs typeface="Browallia New" pitchFamily="34" charset="-34"/>
            </a:rPr>
            <a:t>Service / Income / Transfers</a:t>
          </a:r>
          <a:endParaRPr lang="th-TH" sz="2000" b="1" dirty="0">
            <a:latin typeface="Browallia New" pitchFamily="34" charset="-34"/>
            <a:cs typeface="Browallia New" pitchFamily="34" charset="-34"/>
          </a:endParaRPr>
        </a:p>
      </dgm:t>
    </dgm:pt>
    <dgm:pt modelId="{664C667D-8BB9-4FC0-A2F8-19A6B3AFE3ED}" type="parTrans" cxnId="{40A07117-3498-4DBD-AF41-012E3485B509}">
      <dgm:prSet custT="1"/>
      <dgm:spPr/>
      <dgm:t>
        <a:bodyPr/>
        <a:lstStyle/>
        <a:p>
          <a:endParaRPr lang="th-TH" sz="2000" b="1">
            <a:latin typeface="TH SarabunPSK" pitchFamily="34" charset="-34"/>
            <a:cs typeface="TH SarabunPSK" pitchFamily="34" charset="-34"/>
          </a:endParaRPr>
        </a:p>
      </dgm:t>
    </dgm:pt>
    <dgm:pt modelId="{D30475C4-1172-447E-8A37-6EB4C1BFEF32}" type="sibTrans" cxnId="{40A07117-3498-4DBD-AF41-012E3485B509}">
      <dgm:prSet/>
      <dgm:spPr/>
      <dgm:t>
        <a:bodyPr/>
        <a:lstStyle/>
        <a:p>
          <a:endParaRPr lang="th-TH" sz="2000" b="1">
            <a:latin typeface="TH SarabunPSK" pitchFamily="34" charset="-34"/>
            <a:cs typeface="TH SarabunPSK" pitchFamily="34" charset="-34"/>
          </a:endParaRPr>
        </a:p>
      </dgm:t>
    </dgm:pt>
    <dgm:pt modelId="{5B287A78-C89B-473E-9B20-0CA31CD5DADA}">
      <dgm:prSet phldrT="[Text]" custT="1"/>
      <dgm:spPr>
        <a:solidFill>
          <a:srgbClr val="C00000"/>
        </a:solidFill>
      </dgm:spPr>
      <dgm:t>
        <a:bodyPr/>
        <a:lstStyle/>
        <a:p>
          <a:r>
            <a:rPr lang="en-US" sz="2000" b="1" dirty="0" smtClean="0">
              <a:latin typeface="Browallia New" pitchFamily="34" charset="-34"/>
              <a:cs typeface="Browallia New" pitchFamily="34" charset="-34"/>
            </a:rPr>
            <a:t>Capital Account</a:t>
          </a:r>
          <a:endParaRPr lang="th-TH" sz="2000" b="1" dirty="0">
            <a:latin typeface="Browallia New" pitchFamily="34" charset="-34"/>
            <a:cs typeface="Browallia New" pitchFamily="34" charset="-34"/>
          </a:endParaRPr>
        </a:p>
      </dgm:t>
    </dgm:pt>
    <dgm:pt modelId="{F8DF48E5-A375-466B-ADB9-D4095788833A}" type="parTrans" cxnId="{16066C1B-2650-4EB5-963C-C4348B99529E}">
      <dgm:prSet custT="1"/>
      <dgm:spPr>
        <a:ln>
          <a:solidFill>
            <a:schemeClr val="accent2"/>
          </a:solidFill>
        </a:ln>
      </dgm:spPr>
      <dgm:t>
        <a:bodyPr/>
        <a:lstStyle/>
        <a:p>
          <a:endParaRPr lang="th-TH" sz="2000" b="1">
            <a:latin typeface="TH SarabunPSK" pitchFamily="34" charset="-34"/>
            <a:cs typeface="TH SarabunPSK" pitchFamily="34" charset="-34"/>
          </a:endParaRPr>
        </a:p>
      </dgm:t>
    </dgm:pt>
    <dgm:pt modelId="{D0C04F43-5852-48F7-8D94-E62BD19E6645}" type="sibTrans" cxnId="{16066C1B-2650-4EB5-963C-C4348B99529E}">
      <dgm:prSet/>
      <dgm:spPr/>
      <dgm:t>
        <a:bodyPr/>
        <a:lstStyle/>
        <a:p>
          <a:endParaRPr lang="th-TH" sz="2000" b="1">
            <a:latin typeface="TH SarabunPSK" pitchFamily="34" charset="-34"/>
            <a:cs typeface="TH SarabunPSK" pitchFamily="34" charset="-34"/>
          </a:endParaRPr>
        </a:p>
      </dgm:t>
    </dgm:pt>
    <dgm:pt modelId="{AFED9680-5720-4AE6-AD81-AEF989F28E43}">
      <dgm:prSet phldrT="[Text]" custT="1"/>
      <dgm:spPr>
        <a:solidFill>
          <a:schemeClr val="accent6">
            <a:lumMod val="75000"/>
          </a:schemeClr>
        </a:solidFill>
      </dgm:spPr>
      <dgm:t>
        <a:bodyPr/>
        <a:lstStyle/>
        <a:p>
          <a:r>
            <a:rPr lang="en-US" sz="2000" b="1" dirty="0" smtClean="0">
              <a:latin typeface="Browallia New" pitchFamily="34" charset="-34"/>
              <a:cs typeface="Browallia New" pitchFamily="34" charset="-34"/>
            </a:rPr>
            <a:t>Foreign </a:t>
          </a:r>
          <a:r>
            <a:rPr lang="en-US" sz="2000" b="1" smtClean="0">
              <a:latin typeface="Browallia New" pitchFamily="34" charset="-34"/>
              <a:cs typeface="Browallia New" pitchFamily="34" charset="-34"/>
            </a:rPr>
            <a:t>Direct Investment</a:t>
          </a:r>
          <a:endParaRPr lang="en-US" sz="2000" b="1" dirty="0" smtClean="0">
            <a:latin typeface="Browallia New" pitchFamily="34" charset="-34"/>
            <a:cs typeface="Browallia New" pitchFamily="34" charset="-34"/>
          </a:endParaRPr>
        </a:p>
      </dgm:t>
    </dgm:pt>
    <dgm:pt modelId="{83517720-45CF-4538-A0C8-9434A7D2F1D1}" type="parTrans" cxnId="{7345185C-2AF7-4F40-95F7-1A257F149812}">
      <dgm:prSet custT="1"/>
      <dgm:spPr>
        <a:ln>
          <a:solidFill>
            <a:schemeClr val="accent6">
              <a:lumMod val="75000"/>
            </a:schemeClr>
          </a:solidFill>
        </a:ln>
      </dgm:spPr>
      <dgm:t>
        <a:bodyPr/>
        <a:lstStyle/>
        <a:p>
          <a:endParaRPr lang="th-TH" sz="2000" b="1">
            <a:latin typeface="TH SarabunPSK" pitchFamily="34" charset="-34"/>
            <a:cs typeface="TH SarabunPSK" pitchFamily="34" charset="-34"/>
          </a:endParaRPr>
        </a:p>
      </dgm:t>
    </dgm:pt>
    <dgm:pt modelId="{485496E8-2E9D-4E57-A4A7-8A3DEA8C2476}" type="sibTrans" cxnId="{7345185C-2AF7-4F40-95F7-1A257F149812}">
      <dgm:prSet/>
      <dgm:spPr/>
      <dgm:t>
        <a:bodyPr/>
        <a:lstStyle/>
        <a:p>
          <a:endParaRPr lang="th-TH" sz="2000" b="1">
            <a:latin typeface="TH SarabunPSK" pitchFamily="34" charset="-34"/>
            <a:cs typeface="TH SarabunPSK" pitchFamily="34" charset="-34"/>
          </a:endParaRPr>
        </a:p>
      </dgm:t>
    </dgm:pt>
    <dgm:pt modelId="{7BFF6147-18B5-4EC8-BB8A-2F2BB73BBE74}">
      <dgm:prSet phldrT="[Text]" custT="1"/>
      <dgm:spPr>
        <a:solidFill>
          <a:schemeClr val="accent6">
            <a:lumMod val="75000"/>
          </a:schemeClr>
        </a:solidFill>
      </dgm:spPr>
      <dgm:t>
        <a:bodyPr/>
        <a:lstStyle/>
        <a:p>
          <a:r>
            <a:rPr lang="en-US" sz="2000" b="1" smtClean="0">
              <a:latin typeface="Browallia New" pitchFamily="34" charset="-34"/>
              <a:cs typeface="Browallia New" pitchFamily="34" charset="-34"/>
            </a:rPr>
            <a:t>Portfolio Investment </a:t>
          </a:r>
          <a:endParaRPr lang="en-US" sz="2000" b="1" dirty="0" smtClean="0">
            <a:latin typeface="Browallia New" pitchFamily="34" charset="-34"/>
            <a:cs typeface="Browallia New" pitchFamily="34" charset="-34"/>
          </a:endParaRPr>
        </a:p>
      </dgm:t>
    </dgm:pt>
    <dgm:pt modelId="{AE095A68-E19F-4342-BF76-B7859EA8203F}" type="parTrans" cxnId="{908C55DD-C691-4C51-B110-AC340F4C0DF7}">
      <dgm:prSet custT="1"/>
      <dgm:spPr>
        <a:ln>
          <a:solidFill>
            <a:schemeClr val="accent6">
              <a:lumMod val="75000"/>
            </a:schemeClr>
          </a:solidFill>
        </a:ln>
      </dgm:spPr>
      <dgm:t>
        <a:bodyPr/>
        <a:lstStyle/>
        <a:p>
          <a:endParaRPr lang="th-TH" sz="2000" b="1">
            <a:latin typeface="TH SarabunPSK" pitchFamily="34" charset="-34"/>
            <a:cs typeface="TH SarabunPSK" pitchFamily="34" charset="-34"/>
          </a:endParaRPr>
        </a:p>
      </dgm:t>
    </dgm:pt>
    <dgm:pt modelId="{888E8D78-D2E9-44AC-9FD1-3F341CBCD8FE}" type="sibTrans" cxnId="{908C55DD-C691-4C51-B110-AC340F4C0DF7}">
      <dgm:prSet/>
      <dgm:spPr/>
      <dgm:t>
        <a:bodyPr/>
        <a:lstStyle/>
        <a:p>
          <a:endParaRPr lang="th-TH" sz="2000" b="1">
            <a:latin typeface="TH SarabunPSK" pitchFamily="34" charset="-34"/>
            <a:cs typeface="TH SarabunPSK" pitchFamily="34" charset="-34"/>
          </a:endParaRPr>
        </a:p>
      </dgm:t>
    </dgm:pt>
    <dgm:pt modelId="{59DED235-2A13-4A59-867A-9A6AF9EFF25E}">
      <dgm:prSet phldrT="[Text]" custT="1"/>
      <dgm:spPr>
        <a:solidFill>
          <a:schemeClr val="accent6">
            <a:lumMod val="75000"/>
          </a:schemeClr>
        </a:solidFill>
      </dgm:spPr>
      <dgm:t>
        <a:bodyPr/>
        <a:lstStyle/>
        <a:p>
          <a:r>
            <a:rPr lang="en-US" sz="2000" b="1" smtClean="0">
              <a:latin typeface="Browallia New" pitchFamily="34" charset="-34"/>
              <a:cs typeface="Browallia New" pitchFamily="34" charset="-34"/>
            </a:rPr>
            <a:t>Other Investments: Loans, Deposits, Cash  etc.</a:t>
          </a:r>
          <a:endParaRPr lang="th-TH" sz="2000" b="1" dirty="0">
            <a:latin typeface="Browallia New" pitchFamily="34" charset="-34"/>
            <a:cs typeface="Browallia New" pitchFamily="34" charset="-34"/>
          </a:endParaRPr>
        </a:p>
      </dgm:t>
    </dgm:pt>
    <dgm:pt modelId="{25E7645E-3025-4FA3-A505-B9FBD08476D5}" type="parTrans" cxnId="{1BA25DAF-3302-441A-BFE7-C3612CBF2FFD}">
      <dgm:prSet custT="1"/>
      <dgm:spPr>
        <a:ln>
          <a:solidFill>
            <a:schemeClr val="accent6">
              <a:lumMod val="75000"/>
            </a:schemeClr>
          </a:solidFill>
        </a:ln>
      </dgm:spPr>
      <dgm:t>
        <a:bodyPr/>
        <a:lstStyle/>
        <a:p>
          <a:endParaRPr lang="th-TH" sz="2000" b="1">
            <a:latin typeface="TH SarabunPSK" pitchFamily="34" charset="-34"/>
            <a:cs typeface="TH SarabunPSK" pitchFamily="34" charset="-34"/>
          </a:endParaRPr>
        </a:p>
      </dgm:t>
    </dgm:pt>
    <dgm:pt modelId="{AAD5DE11-5A0C-467A-B15F-E6676B7DDE42}" type="sibTrans" cxnId="{1BA25DAF-3302-441A-BFE7-C3612CBF2FFD}">
      <dgm:prSet/>
      <dgm:spPr/>
      <dgm:t>
        <a:bodyPr/>
        <a:lstStyle/>
        <a:p>
          <a:endParaRPr lang="th-TH" sz="2000" b="1">
            <a:latin typeface="TH SarabunPSK" pitchFamily="34" charset="-34"/>
            <a:cs typeface="TH SarabunPSK" pitchFamily="34" charset="-34"/>
          </a:endParaRPr>
        </a:p>
      </dgm:t>
    </dgm:pt>
    <dgm:pt modelId="{6B02DD06-CCC8-486B-B4EF-0F0B4DCD14E2}" type="pres">
      <dgm:prSet presAssocID="{DB18AA60-9DD0-4EBD-A2BA-293BD60A4B4F}" presName="hierChild1" presStyleCnt="0">
        <dgm:presLayoutVars>
          <dgm:orgChart val="1"/>
          <dgm:chPref val="1"/>
          <dgm:dir/>
          <dgm:animOne val="branch"/>
          <dgm:animLvl val="lvl"/>
          <dgm:resizeHandles/>
        </dgm:presLayoutVars>
      </dgm:prSet>
      <dgm:spPr/>
      <dgm:t>
        <a:bodyPr/>
        <a:lstStyle/>
        <a:p>
          <a:endParaRPr lang="th-TH"/>
        </a:p>
      </dgm:t>
    </dgm:pt>
    <dgm:pt modelId="{0C12AA17-D085-461C-8090-0BA0D076AED3}" type="pres">
      <dgm:prSet presAssocID="{7E0C6115-0893-43F6-8137-8AB951B14062}" presName="hierRoot1" presStyleCnt="0">
        <dgm:presLayoutVars>
          <dgm:hierBranch val="init"/>
        </dgm:presLayoutVars>
      </dgm:prSet>
      <dgm:spPr/>
    </dgm:pt>
    <dgm:pt modelId="{BF074C9F-DCC3-41B1-898A-D3A60ADA9142}" type="pres">
      <dgm:prSet presAssocID="{7E0C6115-0893-43F6-8137-8AB951B14062}" presName="rootComposite1" presStyleCnt="0"/>
      <dgm:spPr/>
    </dgm:pt>
    <dgm:pt modelId="{1726A3B3-08D0-4326-AE08-6107FC88EEEF}" type="pres">
      <dgm:prSet presAssocID="{7E0C6115-0893-43F6-8137-8AB951B14062}" presName="rootText1" presStyleLbl="node0" presStyleIdx="0" presStyleCnt="1" custScaleX="131510">
        <dgm:presLayoutVars>
          <dgm:chPref val="3"/>
        </dgm:presLayoutVars>
      </dgm:prSet>
      <dgm:spPr/>
      <dgm:t>
        <a:bodyPr/>
        <a:lstStyle/>
        <a:p>
          <a:endParaRPr lang="th-TH"/>
        </a:p>
      </dgm:t>
    </dgm:pt>
    <dgm:pt modelId="{C91735A4-3027-4DD2-AA48-4FB0D880A0B6}" type="pres">
      <dgm:prSet presAssocID="{7E0C6115-0893-43F6-8137-8AB951B14062}" presName="rootConnector1" presStyleLbl="node1" presStyleIdx="0" presStyleCnt="0"/>
      <dgm:spPr/>
      <dgm:t>
        <a:bodyPr/>
        <a:lstStyle/>
        <a:p>
          <a:endParaRPr lang="th-TH"/>
        </a:p>
      </dgm:t>
    </dgm:pt>
    <dgm:pt modelId="{084A49B4-4125-4497-B836-F532947D4651}" type="pres">
      <dgm:prSet presAssocID="{7E0C6115-0893-43F6-8137-8AB951B14062}" presName="hierChild2" presStyleCnt="0"/>
      <dgm:spPr/>
    </dgm:pt>
    <dgm:pt modelId="{4847C83C-8941-4E41-98F5-C7D970F00F3A}" type="pres">
      <dgm:prSet presAssocID="{92281FD0-571D-4396-A5FB-13EFB5A50934}" presName="Name37" presStyleLbl="parChTrans1D2" presStyleIdx="0" presStyleCnt="2"/>
      <dgm:spPr/>
      <dgm:t>
        <a:bodyPr/>
        <a:lstStyle/>
        <a:p>
          <a:endParaRPr lang="th-TH"/>
        </a:p>
      </dgm:t>
    </dgm:pt>
    <dgm:pt modelId="{CA17F99A-E4B1-401B-9803-4F71D2579584}" type="pres">
      <dgm:prSet presAssocID="{69F6364A-FA39-4774-B4DB-C3319BD8F730}" presName="hierRoot2" presStyleCnt="0">
        <dgm:presLayoutVars>
          <dgm:hierBranch val="init"/>
        </dgm:presLayoutVars>
      </dgm:prSet>
      <dgm:spPr/>
    </dgm:pt>
    <dgm:pt modelId="{58BD3F71-D3E6-4290-8E33-8C9170F3104F}" type="pres">
      <dgm:prSet presAssocID="{69F6364A-FA39-4774-B4DB-C3319BD8F730}" presName="rootComposite" presStyleCnt="0"/>
      <dgm:spPr/>
    </dgm:pt>
    <dgm:pt modelId="{3E8E9347-D70F-4E28-9D65-EF9C9C857A63}" type="pres">
      <dgm:prSet presAssocID="{69F6364A-FA39-4774-B4DB-C3319BD8F730}" presName="rootText" presStyleLbl="node2" presStyleIdx="0" presStyleCnt="2" custScaleX="131510">
        <dgm:presLayoutVars>
          <dgm:chPref val="3"/>
        </dgm:presLayoutVars>
      </dgm:prSet>
      <dgm:spPr/>
      <dgm:t>
        <a:bodyPr/>
        <a:lstStyle/>
        <a:p>
          <a:endParaRPr lang="th-TH"/>
        </a:p>
      </dgm:t>
    </dgm:pt>
    <dgm:pt modelId="{008230CE-10BD-4471-B237-F72132C98204}" type="pres">
      <dgm:prSet presAssocID="{69F6364A-FA39-4774-B4DB-C3319BD8F730}" presName="rootConnector" presStyleLbl="node2" presStyleIdx="0" presStyleCnt="2"/>
      <dgm:spPr/>
      <dgm:t>
        <a:bodyPr/>
        <a:lstStyle/>
        <a:p>
          <a:endParaRPr lang="th-TH"/>
        </a:p>
      </dgm:t>
    </dgm:pt>
    <dgm:pt modelId="{1E33D2A3-220A-46D5-A4A9-6DC41E80D1ED}" type="pres">
      <dgm:prSet presAssocID="{69F6364A-FA39-4774-B4DB-C3319BD8F730}" presName="hierChild4" presStyleCnt="0"/>
      <dgm:spPr/>
    </dgm:pt>
    <dgm:pt modelId="{70B3C062-1509-4735-8912-8315BB2CED4F}" type="pres">
      <dgm:prSet presAssocID="{89BACF64-5278-410F-B5EA-BBAC11260D8D}" presName="Name37" presStyleLbl="parChTrans1D3" presStyleIdx="0" presStyleCnt="5"/>
      <dgm:spPr/>
      <dgm:t>
        <a:bodyPr/>
        <a:lstStyle/>
        <a:p>
          <a:endParaRPr lang="th-TH"/>
        </a:p>
      </dgm:t>
    </dgm:pt>
    <dgm:pt modelId="{8960DFD8-31C6-4785-BFA5-12A8BDC02632}" type="pres">
      <dgm:prSet presAssocID="{49F44B7D-5293-411E-9AF5-797DE0B51174}" presName="hierRoot2" presStyleCnt="0">
        <dgm:presLayoutVars>
          <dgm:hierBranch val="init"/>
        </dgm:presLayoutVars>
      </dgm:prSet>
      <dgm:spPr/>
    </dgm:pt>
    <dgm:pt modelId="{27DD5B8C-6AFC-44A6-A8C7-88D9AE18F60F}" type="pres">
      <dgm:prSet presAssocID="{49F44B7D-5293-411E-9AF5-797DE0B51174}" presName="rootComposite" presStyleCnt="0"/>
      <dgm:spPr/>
    </dgm:pt>
    <dgm:pt modelId="{C5BD9F54-4ECF-4768-BFD4-BD7F7EE8B105}" type="pres">
      <dgm:prSet presAssocID="{49F44B7D-5293-411E-9AF5-797DE0B51174}" presName="rootText" presStyleLbl="node3" presStyleIdx="0" presStyleCnt="5" custScaleX="102993" custScaleY="139533">
        <dgm:presLayoutVars>
          <dgm:chPref val="3"/>
        </dgm:presLayoutVars>
      </dgm:prSet>
      <dgm:spPr/>
      <dgm:t>
        <a:bodyPr/>
        <a:lstStyle/>
        <a:p>
          <a:endParaRPr lang="th-TH"/>
        </a:p>
      </dgm:t>
    </dgm:pt>
    <dgm:pt modelId="{3890BC23-0C4B-4D7A-9B2E-FD41C519EC75}" type="pres">
      <dgm:prSet presAssocID="{49F44B7D-5293-411E-9AF5-797DE0B51174}" presName="rootConnector" presStyleLbl="node3" presStyleIdx="0" presStyleCnt="5"/>
      <dgm:spPr/>
      <dgm:t>
        <a:bodyPr/>
        <a:lstStyle/>
        <a:p>
          <a:endParaRPr lang="th-TH"/>
        </a:p>
      </dgm:t>
    </dgm:pt>
    <dgm:pt modelId="{C17DD0BE-ED26-4768-A84E-4EA5F5C2B925}" type="pres">
      <dgm:prSet presAssocID="{49F44B7D-5293-411E-9AF5-797DE0B51174}" presName="hierChild4" presStyleCnt="0"/>
      <dgm:spPr/>
    </dgm:pt>
    <dgm:pt modelId="{92902F75-5E4A-410A-A914-CE5924F5CEE5}" type="pres">
      <dgm:prSet presAssocID="{49F44B7D-5293-411E-9AF5-797DE0B51174}" presName="hierChild5" presStyleCnt="0"/>
      <dgm:spPr/>
    </dgm:pt>
    <dgm:pt modelId="{446A4253-4ED5-4676-946F-6976C1358797}" type="pres">
      <dgm:prSet presAssocID="{664C667D-8BB9-4FC0-A2F8-19A6B3AFE3ED}" presName="Name37" presStyleLbl="parChTrans1D3" presStyleIdx="1" presStyleCnt="5"/>
      <dgm:spPr/>
      <dgm:t>
        <a:bodyPr/>
        <a:lstStyle/>
        <a:p>
          <a:endParaRPr lang="th-TH"/>
        </a:p>
      </dgm:t>
    </dgm:pt>
    <dgm:pt modelId="{89F92853-2025-4599-ABE0-DE1C6BCEA7B0}" type="pres">
      <dgm:prSet presAssocID="{1E14B59E-7CDC-4707-9577-ABAC44489050}" presName="hierRoot2" presStyleCnt="0">
        <dgm:presLayoutVars>
          <dgm:hierBranch val="init"/>
        </dgm:presLayoutVars>
      </dgm:prSet>
      <dgm:spPr/>
    </dgm:pt>
    <dgm:pt modelId="{84B68D29-A71E-425A-90EC-FBE22778F467}" type="pres">
      <dgm:prSet presAssocID="{1E14B59E-7CDC-4707-9577-ABAC44489050}" presName="rootComposite" presStyleCnt="0"/>
      <dgm:spPr/>
    </dgm:pt>
    <dgm:pt modelId="{E84B284D-98CC-43B4-B0C9-C138CE01348A}" type="pres">
      <dgm:prSet presAssocID="{1E14B59E-7CDC-4707-9577-ABAC44489050}" presName="rootText" presStyleLbl="node3" presStyleIdx="1" presStyleCnt="5" custScaleX="102993" custScaleY="139533">
        <dgm:presLayoutVars>
          <dgm:chPref val="3"/>
        </dgm:presLayoutVars>
      </dgm:prSet>
      <dgm:spPr/>
      <dgm:t>
        <a:bodyPr/>
        <a:lstStyle/>
        <a:p>
          <a:endParaRPr lang="th-TH"/>
        </a:p>
      </dgm:t>
    </dgm:pt>
    <dgm:pt modelId="{671F950B-D291-44BC-9027-EA35B1890959}" type="pres">
      <dgm:prSet presAssocID="{1E14B59E-7CDC-4707-9577-ABAC44489050}" presName="rootConnector" presStyleLbl="node3" presStyleIdx="1" presStyleCnt="5"/>
      <dgm:spPr/>
      <dgm:t>
        <a:bodyPr/>
        <a:lstStyle/>
        <a:p>
          <a:endParaRPr lang="th-TH"/>
        </a:p>
      </dgm:t>
    </dgm:pt>
    <dgm:pt modelId="{831092E3-9095-4AB1-A1CB-904A11D6039F}" type="pres">
      <dgm:prSet presAssocID="{1E14B59E-7CDC-4707-9577-ABAC44489050}" presName="hierChild4" presStyleCnt="0"/>
      <dgm:spPr/>
    </dgm:pt>
    <dgm:pt modelId="{990D9FDF-6BE8-4A59-B522-F7EC5FF25773}" type="pres">
      <dgm:prSet presAssocID="{1E14B59E-7CDC-4707-9577-ABAC44489050}" presName="hierChild5" presStyleCnt="0"/>
      <dgm:spPr/>
    </dgm:pt>
    <dgm:pt modelId="{E8EA7BFB-DE57-467D-9C2E-91E6B11BC670}" type="pres">
      <dgm:prSet presAssocID="{69F6364A-FA39-4774-B4DB-C3319BD8F730}" presName="hierChild5" presStyleCnt="0"/>
      <dgm:spPr/>
    </dgm:pt>
    <dgm:pt modelId="{876A151D-2085-4C18-993E-55EAC1CF7C32}" type="pres">
      <dgm:prSet presAssocID="{F8DF48E5-A375-466B-ADB9-D4095788833A}" presName="Name37" presStyleLbl="parChTrans1D2" presStyleIdx="1" presStyleCnt="2"/>
      <dgm:spPr/>
      <dgm:t>
        <a:bodyPr/>
        <a:lstStyle/>
        <a:p>
          <a:endParaRPr lang="th-TH"/>
        </a:p>
      </dgm:t>
    </dgm:pt>
    <dgm:pt modelId="{B581FBCA-E020-4C9A-8293-A7325CB64262}" type="pres">
      <dgm:prSet presAssocID="{5B287A78-C89B-473E-9B20-0CA31CD5DADA}" presName="hierRoot2" presStyleCnt="0">
        <dgm:presLayoutVars>
          <dgm:hierBranch val="init"/>
        </dgm:presLayoutVars>
      </dgm:prSet>
      <dgm:spPr/>
    </dgm:pt>
    <dgm:pt modelId="{92781565-F0E4-4B66-8CCC-FD1B61F788B8}" type="pres">
      <dgm:prSet presAssocID="{5B287A78-C89B-473E-9B20-0CA31CD5DADA}" presName="rootComposite" presStyleCnt="0"/>
      <dgm:spPr/>
    </dgm:pt>
    <dgm:pt modelId="{B54D3436-9EC1-435C-8E74-4D17BA9ED076}" type="pres">
      <dgm:prSet presAssocID="{5B287A78-C89B-473E-9B20-0CA31CD5DADA}" presName="rootText" presStyleLbl="node2" presStyleIdx="1" presStyleCnt="2" custScaleX="131510">
        <dgm:presLayoutVars>
          <dgm:chPref val="3"/>
        </dgm:presLayoutVars>
      </dgm:prSet>
      <dgm:spPr/>
      <dgm:t>
        <a:bodyPr/>
        <a:lstStyle/>
        <a:p>
          <a:endParaRPr lang="th-TH"/>
        </a:p>
      </dgm:t>
    </dgm:pt>
    <dgm:pt modelId="{81D0B921-E97E-4C86-8846-FE9BC4FE35B8}" type="pres">
      <dgm:prSet presAssocID="{5B287A78-C89B-473E-9B20-0CA31CD5DADA}" presName="rootConnector" presStyleLbl="node2" presStyleIdx="1" presStyleCnt="2"/>
      <dgm:spPr/>
      <dgm:t>
        <a:bodyPr/>
        <a:lstStyle/>
        <a:p>
          <a:endParaRPr lang="th-TH"/>
        </a:p>
      </dgm:t>
    </dgm:pt>
    <dgm:pt modelId="{93DD7E6C-3FAD-4F6F-839C-066169C190CF}" type="pres">
      <dgm:prSet presAssocID="{5B287A78-C89B-473E-9B20-0CA31CD5DADA}" presName="hierChild4" presStyleCnt="0"/>
      <dgm:spPr/>
    </dgm:pt>
    <dgm:pt modelId="{324736F7-044F-46A2-96DE-CE8D3FE034E5}" type="pres">
      <dgm:prSet presAssocID="{83517720-45CF-4538-A0C8-9434A7D2F1D1}" presName="Name37" presStyleLbl="parChTrans1D3" presStyleIdx="2" presStyleCnt="5"/>
      <dgm:spPr/>
      <dgm:t>
        <a:bodyPr/>
        <a:lstStyle/>
        <a:p>
          <a:endParaRPr lang="th-TH"/>
        </a:p>
      </dgm:t>
    </dgm:pt>
    <dgm:pt modelId="{C3318F16-2089-4B25-848C-AA68EE1AD5F7}" type="pres">
      <dgm:prSet presAssocID="{AFED9680-5720-4AE6-AD81-AEF989F28E43}" presName="hierRoot2" presStyleCnt="0">
        <dgm:presLayoutVars>
          <dgm:hierBranch val="init"/>
        </dgm:presLayoutVars>
      </dgm:prSet>
      <dgm:spPr/>
    </dgm:pt>
    <dgm:pt modelId="{61ECDF92-06EB-4B13-843E-E0397DD14D11}" type="pres">
      <dgm:prSet presAssocID="{AFED9680-5720-4AE6-AD81-AEF989F28E43}" presName="rootComposite" presStyleCnt="0"/>
      <dgm:spPr/>
    </dgm:pt>
    <dgm:pt modelId="{5D4BC5E1-059B-441D-A3D2-A409A05C5466}" type="pres">
      <dgm:prSet presAssocID="{AFED9680-5720-4AE6-AD81-AEF989F28E43}" presName="rootText" presStyleLbl="node3" presStyleIdx="2" presStyleCnt="5" custScaleX="165620">
        <dgm:presLayoutVars>
          <dgm:chPref val="3"/>
        </dgm:presLayoutVars>
      </dgm:prSet>
      <dgm:spPr/>
      <dgm:t>
        <a:bodyPr/>
        <a:lstStyle/>
        <a:p>
          <a:endParaRPr lang="th-TH"/>
        </a:p>
      </dgm:t>
    </dgm:pt>
    <dgm:pt modelId="{956EDFED-3B65-42F3-856F-A5F7F251D152}" type="pres">
      <dgm:prSet presAssocID="{AFED9680-5720-4AE6-AD81-AEF989F28E43}" presName="rootConnector" presStyleLbl="node3" presStyleIdx="2" presStyleCnt="5"/>
      <dgm:spPr/>
      <dgm:t>
        <a:bodyPr/>
        <a:lstStyle/>
        <a:p>
          <a:endParaRPr lang="th-TH"/>
        </a:p>
      </dgm:t>
    </dgm:pt>
    <dgm:pt modelId="{8D6E02D5-193B-4FC1-9D73-BA9EF0895857}" type="pres">
      <dgm:prSet presAssocID="{AFED9680-5720-4AE6-AD81-AEF989F28E43}" presName="hierChild4" presStyleCnt="0"/>
      <dgm:spPr/>
    </dgm:pt>
    <dgm:pt modelId="{172E09E4-FE5A-4FB5-A429-0620C5901976}" type="pres">
      <dgm:prSet presAssocID="{AFED9680-5720-4AE6-AD81-AEF989F28E43}" presName="hierChild5" presStyleCnt="0"/>
      <dgm:spPr/>
    </dgm:pt>
    <dgm:pt modelId="{B7EA6245-11D3-4538-A5A2-F560E2C199B2}" type="pres">
      <dgm:prSet presAssocID="{AE095A68-E19F-4342-BF76-B7859EA8203F}" presName="Name37" presStyleLbl="parChTrans1D3" presStyleIdx="3" presStyleCnt="5"/>
      <dgm:spPr/>
      <dgm:t>
        <a:bodyPr/>
        <a:lstStyle/>
        <a:p>
          <a:endParaRPr lang="th-TH"/>
        </a:p>
      </dgm:t>
    </dgm:pt>
    <dgm:pt modelId="{F91993F9-3C69-404F-A8D3-4A243C289170}" type="pres">
      <dgm:prSet presAssocID="{7BFF6147-18B5-4EC8-BB8A-2F2BB73BBE74}" presName="hierRoot2" presStyleCnt="0">
        <dgm:presLayoutVars>
          <dgm:hierBranch val="init"/>
        </dgm:presLayoutVars>
      </dgm:prSet>
      <dgm:spPr/>
    </dgm:pt>
    <dgm:pt modelId="{B8FD2E14-06B9-49F8-A6DB-3AE3A24D071C}" type="pres">
      <dgm:prSet presAssocID="{7BFF6147-18B5-4EC8-BB8A-2F2BB73BBE74}" presName="rootComposite" presStyleCnt="0"/>
      <dgm:spPr/>
    </dgm:pt>
    <dgm:pt modelId="{63A0E5E2-E09C-45E5-B722-45A5A96589D8}" type="pres">
      <dgm:prSet presAssocID="{7BFF6147-18B5-4EC8-BB8A-2F2BB73BBE74}" presName="rootText" presStyleLbl="node3" presStyleIdx="3" presStyleCnt="5" custScaleX="171271">
        <dgm:presLayoutVars>
          <dgm:chPref val="3"/>
        </dgm:presLayoutVars>
      </dgm:prSet>
      <dgm:spPr/>
      <dgm:t>
        <a:bodyPr/>
        <a:lstStyle/>
        <a:p>
          <a:endParaRPr lang="th-TH"/>
        </a:p>
      </dgm:t>
    </dgm:pt>
    <dgm:pt modelId="{0E595FCC-55A8-456D-8237-FE60E7A0401C}" type="pres">
      <dgm:prSet presAssocID="{7BFF6147-18B5-4EC8-BB8A-2F2BB73BBE74}" presName="rootConnector" presStyleLbl="node3" presStyleIdx="3" presStyleCnt="5"/>
      <dgm:spPr/>
      <dgm:t>
        <a:bodyPr/>
        <a:lstStyle/>
        <a:p>
          <a:endParaRPr lang="th-TH"/>
        </a:p>
      </dgm:t>
    </dgm:pt>
    <dgm:pt modelId="{CB0E010A-4343-4350-9062-386F87BB8B16}" type="pres">
      <dgm:prSet presAssocID="{7BFF6147-18B5-4EC8-BB8A-2F2BB73BBE74}" presName="hierChild4" presStyleCnt="0"/>
      <dgm:spPr/>
    </dgm:pt>
    <dgm:pt modelId="{D2CCA9B9-D629-492F-9420-3CA0AF2DA6F5}" type="pres">
      <dgm:prSet presAssocID="{7BFF6147-18B5-4EC8-BB8A-2F2BB73BBE74}" presName="hierChild5" presStyleCnt="0"/>
      <dgm:spPr/>
    </dgm:pt>
    <dgm:pt modelId="{D23551E3-D4EC-47C7-9DE8-24A826981987}" type="pres">
      <dgm:prSet presAssocID="{25E7645E-3025-4FA3-A505-B9FBD08476D5}" presName="Name37" presStyleLbl="parChTrans1D3" presStyleIdx="4" presStyleCnt="5"/>
      <dgm:spPr/>
      <dgm:t>
        <a:bodyPr/>
        <a:lstStyle/>
        <a:p>
          <a:endParaRPr lang="th-TH"/>
        </a:p>
      </dgm:t>
    </dgm:pt>
    <dgm:pt modelId="{B2F5487B-9433-4D79-9C5F-7081EC219047}" type="pres">
      <dgm:prSet presAssocID="{59DED235-2A13-4A59-867A-9A6AF9EFF25E}" presName="hierRoot2" presStyleCnt="0">
        <dgm:presLayoutVars>
          <dgm:hierBranch val="init"/>
        </dgm:presLayoutVars>
      </dgm:prSet>
      <dgm:spPr/>
    </dgm:pt>
    <dgm:pt modelId="{1054A785-B84D-4B6A-B9A9-BE30E0AAEAE0}" type="pres">
      <dgm:prSet presAssocID="{59DED235-2A13-4A59-867A-9A6AF9EFF25E}" presName="rootComposite" presStyleCnt="0"/>
      <dgm:spPr/>
    </dgm:pt>
    <dgm:pt modelId="{24F2566F-9599-472B-A213-DF0A788E8AA2}" type="pres">
      <dgm:prSet presAssocID="{59DED235-2A13-4A59-867A-9A6AF9EFF25E}" presName="rootText" presStyleLbl="node3" presStyleIdx="4" presStyleCnt="5" custScaleX="171271">
        <dgm:presLayoutVars>
          <dgm:chPref val="3"/>
        </dgm:presLayoutVars>
      </dgm:prSet>
      <dgm:spPr/>
      <dgm:t>
        <a:bodyPr/>
        <a:lstStyle/>
        <a:p>
          <a:endParaRPr lang="th-TH"/>
        </a:p>
      </dgm:t>
    </dgm:pt>
    <dgm:pt modelId="{17CE2929-81C0-42A3-9F7C-5BD3A832ABE0}" type="pres">
      <dgm:prSet presAssocID="{59DED235-2A13-4A59-867A-9A6AF9EFF25E}" presName="rootConnector" presStyleLbl="node3" presStyleIdx="4" presStyleCnt="5"/>
      <dgm:spPr/>
      <dgm:t>
        <a:bodyPr/>
        <a:lstStyle/>
        <a:p>
          <a:endParaRPr lang="th-TH"/>
        </a:p>
      </dgm:t>
    </dgm:pt>
    <dgm:pt modelId="{2D86B65C-B9E9-48F4-AE19-261499909AB3}" type="pres">
      <dgm:prSet presAssocID="{59DED235-2A13-4A59-867A-9A6AF9EFF25E}" presName="hierChild4" presStyleCnt="0"/>
      <dgm:spPr/>
    </dgm:pt>
    <dgm:pt modelId="{C0DDDAF0-4953-46C4-9180-6B496F8CE7C2}" type="pres">
      <dgm:prSet presAssocID="{59DED235-2A13-4A59-867A-9A6AF9EFF25E}" presName="hierChild5" presStyleCnt="0"/>
      <dgm:spPr/>
    </dgm:pt>
    <dgm:pt modelId="{7AB65D8A-A9C9-4BE2-91B0-F54FCBBB5EE5}" type="pres">
      <dgm:prSet presAssocID="{5B287A78-C89B-473E-9B20-0CA31CD5DADA}" presName="hierChild5" presStyleCnt="0"/>
      <dgm:spPr/>
    </dgm:pt>
    <dgm:pt modelId="{1FF50DDF-320A-4C98-8527-797FB996FD79}" type="pres">
      <dgm:prSet presAssocID="{7E0C6115-0893-43F6-8137-8AB951B14062}" presName="hierChild3" presStyleCnt="0"/>
      <dgm:spPr/>
    </dgm:pt>
  </dgm:ptLst>
  <dgm:cxnLst>
    <dgm:cxn modelId="{FFABE2D1-C925-47BD-9415-0B4BA0FB0BBF}" type="presOf" srcId="{DB18AA60-9DD0-4EBD-A2BA-293BD60A4B4F}" destId="{6B02DD06-CCC8-486B-B4EF-0F0B4DCD14E2}" srcOrd="0" destOrd="0" presId="urn:microsoft.com/office/officeart/2005/8/layout/orgChart1"/>
    <dgm:cxn modelId="{864106F2-22D1-4006-9A5A-1D19498790B6}" type="presOf" srcId="{7E0C6115-0893-43F6-8137-8AB951B14062}" destId="{C91735A4-3027-4DD2-AA48-4FB0D880A0B6}" srcOrd="1" destOrd="0" presId="urn:microsoft.com/office/officeart/2005/8/layout/orgChart1"/>
    <dgm:cxn modelId="{81525B63-E53A-4779-993E-04FBDEDFA7BE}" srcId="{DB18AA60-9DD0-4EBD-A2BA-293BD60A4B4F}" destId="{7E0C6115-0893-43F6-8137-8AB951B14062}" srcOrd="0" destOrd="0" parTransId="{1124F189-64FC-432E-A05C-D409D6F3C4E0}" sibTransId="{28EDB477-5A77-482F-B728-B088236D1342}"/>
    <dgm:cxn modelId="{0D921A91-9B90-4FBB-87F7-E997CF4BB9C1}" type="presOf" srcId="{5B287A78-C89B-473E-9B20-0CA31CD5DADA}" destId="{81D0B921-E97E-4C86-8846-FE9BC4FE35B8}" srcOrd="1" destOrd="0" presId="urn:microsoft.com/office/officeart/2005/8/layout/orgChart1"/>
    <dgm:cxn modelId="{13A2C6B1-CF4D-4C55-8587-E93EE98AD8F6}" type="presOf" srcId="{69F6364A-FA39-4774-B4DB-C3319BD8F730}" destId="{008230CE-10BD-4471-B237-F72132C98204}" srcOrd="1" destOrd="0" presId="urn:microsoft.com/office/officeart/2005/8/layout/orgChart1"/>
    <dgm:cxn modelId="{282B8DCB-7A92-4FB9-A2BD-E39AE17D76E9}" srcId="{7E0C6115-0893-43F6-8137-8AB951B14062}" destId="{69F6364A-FA39-4774-B4DB-C3319BD8F730}" srcOrd="0" destOrd="0" parTransId="{92281FD0-571D-4396-A5FB-13EFB5A50934}" sibTransId="{E545B661-15F6-4EA0-B1B1-7AD40AAD172A}"/>
    <dgm:cxn modelId="{F48C9BFA-C539-422F-B603-1C8E4C479260}" type="presOf" srcId="{7BFF6147-18B5-4EC8-BB8A-2F2BB73BBE74}" destId="{0E595FCC-55A8-456D-8237-FE60E7A0401C}" srcOrd="1" destOrd="0" presId="urn:microsoft.com/office/officeart/2005/8/layout/orgChart1"/>
    <dgm:cxn modelId="{031B7D1E-D451-442A-B86C-D5DB2DF90740}" type="presOf" srcId="{92281FD0-571D-4396-A5FB-13EFB5A50934}" destId="{4847C83C-8941-4E41-98F5-C7D970F00F3A}" srcOrd="0" destOrd="0" presId="urn:microsoft.com/office/officeart/2005/8/layout/orgChart1"/>
    <dgm:cxn modelId="{16066C1B-2650-4EB5-963C-C4348B99529E}" srcId="{7E0C6115-0893-43F6-8137-8AB951B14062}" destId="{5B287A78-C89B-473E-9B20-0CA31CD5DADA}" srcOrd="1" destOrd="0" parTransId="{F8DF48E5-A375-466B-ADB9-D4095788833A}" sibTransId="{D0C04F43-5852-48F7-8D94-E62BD19E6645}"/>
    <dgm:cxn modelId="{880FE850-70BB-477F-9817-E1C7CBE8EDE8}" type="presOf" srcId="{49F44B7D-5293-411E-9AF5-797DE0B51174}" destId="{3890BC23-0C4B-4D7A-9B2E-FD41C519EC75}" srcOrd="1" destOrd="0" presId="urn:microsoft.com/office/officeart/2005/8/layout/orgChart1"/>
    <dgm:cxn modelId="{ED99367E-8D5C-4227-9ACE-ACD75D0CBA77}" type="presOf" srcId="{25E7645E-3025-4FA3-A505-B9FBD08476D5}" destId="{D23551E3-D4EC-47C7-9DE8-24A826981987}" srcOrd="0" destOrd="0" presId="urn:microsoft.com/office/officeart/2005/8/layout/orgChart1"/>
    <dgm:cxn modelId="{FB1D97DB-2476-48F8-B295-6E1C240FE3B6}" type="presOf" srcId="{59DED235-2A13-4A59-867A-9A6AF9EFF25E}" destId="{17CE2929-81C0-42A3-9F7C-5BD3A832ABE0}" srcOrd="1" destOrd="0" presId="urn:microsoft.com/office/officeart/2005/8/layout/orgChart1"/>
    <dgm:cxn modelId="{732C0CDE-ABB5-4BB9-8D22-DFDFD3DE62E2}" type="presOf" srcId="{49F44B7D-5293-411E-9AF5-797DE0B51174}" destId="{C5BD9F54-4ECF-4768-BFD4-BD7F7EE8B105}" srcOrd="0" destOrd="0" presId="urn:microsoft.com/office/officeart/2005/8/layout/orgChart1"/>
    <dgm:cxn modelId="{77D30176-6AE2-4DF7-9903-7E85A001E76D}" type="presOf" srcId="{664C667D-8BB9-4FC0-A2F8-19A6B3AFE3ED}" destId="{446A4253-4ED5-4676-946F-6976C1358797}" srcOrd="0" destOrd="0" presId="urn:microsoft.com/office/officeart/2005/8/layout/orgChart1"/>
    <dgm:cxn modelId="{60FC3D18-8DEA-487C-A505-3013D2468293}" srcId="{69F6364A-FA39-4774-B4DB-C3319BD8F730}" destId="{49F44B7D-5293-411E-9AF5-797DE0B51174}" srcOrd="0" destOrd="0" parTransId="{89BACF64-5278-410F-B5EA-BBAC11260D8D}" sibTransId="{391F5E85-2FF0-495A-BA38-7E020F4CBE82}"/>
    <dgm:cxn modelId="{CE5A1DCB-30F2-4442-B8B1-B047693ED6E8}" type="presOf" srcId="{69F6364A-FA39-4774-B4DB-C3319BD8F730}" destId="{3E8E9347-D70F-4E28-9D65-EF9C9C857A63}" srcOrd="0" destOrd="0" presId="urn:microsoft.com/office/officeart/2005/8/layout/orgChart1"/>
    <dgm:cxn modelId="{62F051B8-2411-4334-9057-790B89AD6355}" type="presOf" srcId="{1E14B59E-7CDC-4707-9577-ABAC44489050}" destId="{E84B284D-98CC-43B4-B0C9-C138CE01348A}" srcOrd="0" destOrd="0" presId="urn:microsoft.com/office/officeart/2005/8/layout/orgChart1"/>
    <dgm:cxn modelId="{40A07117-3498-4DBD-AF41-012E3485B509}" srcId="{69F6364A-FA39-4774-B4DB-C3319BD8F730}" destId="{1E14B59E-7CDC-4707-9577-ABAC44489050}" srcOrd="1" destOrd="0" parTransId="{664C667D-8BB9-4FC0-A2F8-19A6B3AFE3ED}" sibTransId="{D30475C4-1172-447E-8A37-6EB4C1BFEF32}"/>
    <dgm:cxn modelId="{C5007159-2836-43B6-BE9F-4E518A4CC2BA}" type="presOf" srcId="{5B287A78-C89B-473E-9B20-0CA31CD5DADA}" destId="{B54D3436-9EC1-435C-8E74-4D17BA9ED076}" srcOrd="0" destOrd="0" presId="urn:microsoft.com/office/officeart/2005/8/layout/orgChart1"/>
    <dgm:cxn modelId="{7345185C-2AF7-4F40-95F7-1A257F149812}" srcId="{5B287A78-C89B-473E-9B20-0CA31CD5DADA}" destId="{AFED9680-5720-4AE6-AD81-AEF989F28E43}" srcOrd="0" destOrd="0" parTransId="{83517720-45CF-4538-A0C8-9434A7D2F1D1}" sibTransId="{485496E8-2E9D-4E57-A4A7-8A3DEA8C2476}"/>
    <dgm:cxn modelId="{908C55DD-C691-4C51-B110-AC340F4C0DF7}" srcId="{5B287A78-C89B-473E-9B20-0CA31CD5DADA}" destId="{7BFF6147-18B5-4EC8-BB8A-2F2BB73BBE74}" srcOrd="1" destOrd="0" parTransId="{AE095A68-E19F-4342-BF76-B7859EA8203F}" sibTransId="{888E8D78-D2E9-44AC-9FD1-3F341CBCD8FE}"/>
    <dgm:cxn modelId="{82E0EEA6-725B-4339-A674-B49BCC3A6D14}" type="presOf" srcId="{59DED235-2A13-4A59-867A-9A6AF9EFF25E}" destId="{24F2566F-9599-472B-A213-DF0A788E8AA2}" srcOrd="0" destOrd="0" presId="urn:microsoft.com/office/officeart/2005/8/layout/orgChart1"/>
    <dgm:cxn modelId="{BB29118E-DD25-4A8E-82DB-CDEBEA1E67E7}" type="presOf" srcId="{1E14B59E-7CDC-4707-9577-ABAC44489050}" destId="{671F950B-D291-44BC-9027-EA35B1890959}" srcOrd="1" destOrd="0" presId="urn:microsoft.com/office/officeart/2005/8/layout/orgChart1"/>
    <dgm:cxn modelId="{C8881FC4-E00E-4669-B590-65DF51BBAEA5}" type="presOf" srcId="{AFED9680-5720-4AE6-AD81-AEF989F28E43}" destId="{5D4BC5E1-059B-441D-A3D2-A409A05C5466}" srcOrd="0" destOrd="0" presId="urn:microsoft.com/office/officeart/2005/8/layout/orgChart1"/>
    <dgm:cxn modelId="{61AE2D00-1083-4514-9DE7-17D34BA803EC}" type="presOf" srcId="{AFED9680-5720-4AE6-AD81-AEF989F28E43}" destId="{956EDFED-3B65-42F3-856F-A5F7F251D152}" srcOrd="1" destOrd="0" presId="urn:microsoft.com/office/officeart/2005/8/layout/orgChart1"/>
    <dgm:cxn modelId="{4A5656B5-A610-47E5-979A-CE332C9F6D1C}" type="presOf" srcId="{7BFF6147-18B5-4EC8-BB8A-2F2BB73BBE74}" destId="{63A0E5E2-E09C-45E5-B722-45A5A96589D8}" srcOrd="0" destOrd="0" presId="urn:microsoft.com/office/officeart/2005/8/layout/orgChart1"/>
    <dgm:cxn modelId="{1BA25DAF-3302-441A-BFE7-C3612CBF2FFD}" srcId="{5B287A78-C89B-473E-9B20-0CA31CD5DADA}" destId="{59DED235-2A13-4A59-867A-9A6AF9EFF25E}" srcOrd="2" destOrd="0" parTransId="{25E7645E-3025-4FA3-A505-B9FBD08476D5}" sibTransId="{AAD5DE11-5A0C-467A-B15F-E6676B7DDE42}"/>
    <dgm:cxn modelId="{12A51A69-05C9-4DD7-BCB6-8BF4D4E616E0}" type="presOf" srcId="{AE095A68-E19F-4342-BF76-B7859EA8203F}" destId="{B7EA6245-11D3-4538-A5A2-F560E2C199B2}" srcOrd="0" destOrd="0" presId="urn:microsoft.com/office/officeart/2005/8/layout/orgChart1"/>
    <dgm:cxn modelId="{7791FC37-68FF-4ED2-A019-60825C844438}" type="presOf" srcId="{F8DF48E5-A375-466B-ADB9-D4095788833A}" destId="{876A151D-2085-4C18-993E-55EAC1CF7C32}" srcOrd="0" destOrd="0" presId="urn:microsoft.com/office/officeart/2005/8/layout/orgChart1"/>
    <dgm:cxn modelId="{72D048F9-FB0C-4454-A40E-2E0052A96C17}" type="presOf" srcId="{89BACF64-5278-410F-B5EA-BBAC11260D8D}" destId="{70B3C062-1509-4735-8912-8315BB2CED4F}" srcOrd="0" destOrd="0" presId="urn:microsoft.com/office/officeart/2005/8/layout/orgChart1"/>
    <dgm:cxn modelId="{B0A48BC1-BCF9-47FD-A733-89D2BC4B39AF}" type="presOf" srcId="{83517720-45CF-4538-A0C8-9434A7D2F1D1}" destId="{324736F7-044F-46A2-96DE-CE8D3FE034E5}" srcOrd="0" destOrd="0" presId="urn:microsoft.com/office/officeart/2005/8/layout/orgChart1"/>
    <dgm:cxn modelId="{0102D538-EBFC-4CB0-9CDE-10FE006D11D2}" type="presOf" srcId="{7E0C6115-0893-43F6-8137-8AB951B14062}" destId="{1726A3B3-08D0-4326-AE08-6107FC88EEEF}" srcOrd="0" destOrd="0" presId="urn:microsoft.com/office/officeart/2005/8/layout/orgChart1"/>
    <dgm:cxn modelId="{4EAB46B7-22B0-4519-BA80-398EFEB60B5D}" type="presParOf" srcId="{6B02DD06-CCC8-486B-B4EF-0F0B4DCD14E2}" destId="{0C12AA17-D085-461C-8090-0BA0D076AED3}" srcOrd="0" destOrd="0" presId="urn:microsoft.com/office/officeart/2005/8/layout/orgChart1"/>
    <dgm:cxn modelId="{FC87B351-19F8-4254-9E8E-E1F9911B2E2C}" type="presParOf" srcId="{0C12AA17-D085-461C-8090-0BA0D076AED3}" destId="{BF074C9F-DCC3-41B1-898A-D3A60ADA9142}" srcOrd="0" destOrd="0" presId="urn:microsoft.com/office/officeart/2005/8/layout/orgChart1"/>
    <dgm:cxn modelId="{E9D7E983-BE0A-48E6-8FE5-FAFC39D52257}" type="presParOf" srcId="{BF074C9F-DCC3-41B1-898A-D3A60ADA9142}" destId="{1726A3B3-08D0-4326-AE08-6107FC88EEEF}" srcOrd="0" destOrd="0" presId="urn:microsoft.com/office/officeart/2005/8/layout/orgChart1"/>
    <dgm:cxn modelId="{66BADD86-A510-4DC3-B6A6-B1F75AF58C18}" type="presParOf" srcId="{BF074C9F-DCC3-41B1-898A-D3A60ADA9142}" destId="{C91735A4-3027-4DD2-AA48-4FB0D880A0B6}" srcOrd="1" destOrd="0" presId="urn:microsoft.com/office/officeart/2005/8/layout/orgChart1"/>
    <dgm:cxn modelId="{83CEF555-A43D-4EB0-8CFF-3185D15B2FF2}" type="presParOf" srcId="{0C12AA17-D085-461C-8090-0BA0D076AED3}" destId="{084A49B4-4125-4497-B836-F532947D4651}" srcOrd="1" destOrd="0" presId="urn:microsoft.com/office/officeart/2005/8/layout/orgChart1"/>
    <dgm:cxn modelId="{E2EFD359-4515-43C9-998C-8E454D2AE521}" type="presParOf" srcId="{084A49B4-4125-4497-B836-F532947D4651}" destId="{4847C83C-8941-4E41-98F5-C7D970F00F3A}" srcOrd="0" destOrd="0" presId="urn:microsoft.com/office/officeart/2005/8/layout/orgChart1"/>
    <dgm:cxn modelId="{618BFEBD-66A5-4F8A-B8B6-593B1F30CEB6}" type="presParOf" srcId="{084A49B4-4125-4497-B836-F532947D4651}" destId="{CA17F99A-E4B1-401B-9803-4F71D2579584}" srcOrd="1" destOrd="0" presId="urn:microsoft.com/office/officeart/2005/8/layout/orgChart1"/>
    <dgm:cxn modelId="{CA2FD610-E105-4047-BBD7-0E865F161EF8}" type="presParOf" srcId="{CA17F99A-E4B1-401B-9803-4F71D2579584}" destId="{58BD3F71-D3E6-4290-8E33-8C9170F3104F}" srcOrd="0" destOrd="0" presId="urn:microsoft.com/office/officeart/2005/8/layout/orgChart1"/>
    <dgm:cxn modelId="{69E567B2-2E25-4043-8411-8B8A5847660C}" type="presParOf" srcId="{58BD3F71-D3E6-4290-8E33-8C9170F3104F}" destId="{3E8E9347-D70F-4E28-9D65-EF9C9C857A63}" srcOrd="0" destOrd="0" presId="urn:microsoft.com/office/officeart/2005/8/layout/orgChart1"/>
    <dgm:cxn modelId="{04DB3115-8B63-45C0-9A0B-634CAEC78962}" type="presParOf" srcId="{58BD3F71-D3E6-4290-8E33-8C9170F3104F}" destId="{008230CE-10BD-4471-B237-F72132C98204}" srcOrd="1" destOrd="0" presId="urn:microsoft.com/office/officeart/2005/8/layout/orgChart1"/>
    <dgm:cxn modelId="{65F1E166-D9E8-488D-B1E9-08000599D5B2}" type="presParOf" srcId="{CA17F99A-E4B1-401B-9803-4F71D2579584}" destId="{1E33D2A3-220A-46D5-A4A9-6DC41E80D1ED}" srcOrd="1" destOrd="0" presId="urn:microsoft.com/office/officeart/2005/8/layout/orgChart1"/>
    <dgm:cxn modelId="{A368A029-120C-4E42-8A00-948C2A33707C}" type="presParOf" srcId="{1E33D2A3-220A-46D5-A4A9-6DC41E80D1ED}" destId="{70B3C062-1509-4735-8912-8315BB2CED4F}" srcOrd="0" destOrd="0" presId="urn:microsoft.com/office/officeart/2005/8/layout/orgChart1"/>
    <dgm:cxn modelId="{5AA9664E-2133-4152-B8A4-A8EF83EA8FF3}" type="presParOf" srcId="{1E33D2A3-220A-46D5-A4A9-6DC41E80D1ED}" destId="{8960DFD8-31C6-4785-BFA5-12A8BDC02632}" srcOrd="1" destOrd="0" presId="urn:microsoft.com/office/officeart/2005/8/layout/orgChart1"/>
    <dgm:cxn modelId="{0FC33F3F-90B2-4C34-AC44-4FE6C1B1929E}" type="presParOf" srcId="{8960DFD8-31C6-4785-BFA5-12A8BDC02632}" destId="{27DD5B8C-6AFC-44A6-A8C7-88D9AE18F60F}" srcOrd="0" destOrd="0" presId="urn:microsoft.com/office/officeart/2005/8/layout/orgChart1"/>
    <dgm:cxn modelId="{53B61EB3-C0DD-43B2-83D8-1058F9C4C49E}" type="presParOf" srcId="{27DD5B8C-6AFC-44A6-A8C7-88D9AE18F60F}" destId="{C5BD9F54-4ECF-4768-BFD4-BD7F7EE8B105}" srcOrd="0" destOrd="0" presId="urn:microsoft.com/office/officeart/2005/8/layout/orgChart1"/>
    <dgm:cxn modelId="{C2C71FC0-828F-4B70-989B-200392C0F910}" type="presParOf" srcId="{27DD5B8C-6AFC-44A6-A8C7-88D9AE18F60F}" destId="{3890BC23-0C4B-4D7A-9B2E-FD41C519EC75}" srcOrd="1" destOrd="0" presId="urn:microsoft.com/office/officeart/2005/8/layout/orgChart1"/>
    <dgm:cxn modelId="{1CEA428D-869D-4CDB-8B92-8ECCC0E06F95}" type="presParOf" srcId="{8960DFD8-31C6-4785-BFA5-12A8BDC02632}" destId="{C17DD0BE-ED26-4768-A84E-4EA5F5C2B925}" srcOrd="1" destOrd="0" presId="urn:microsoft.com/office/officeart/2005/8/layout/orgChart1"/>
    <dgm:cxn modelId="{2469AC00-D022-4D62-9D82-7870FFCDA306}" type="presParOf" srcId="{8960DFD8-31C6-4785-BFA5-12A8BDC02632}" destId="{92902F75-5E4A-410A-A914-CE5924F5CEE5}" srcOrd="2" destOrd="0" presId="urn:microsoft.com/office/officeart/2005/8/layout/orgChart1"/>
    <dgm:cxn modelId="{35E7108D-70CD-44E1-9D91-979F811EB366}" type="presParOf" srcId="{1E33D2A3-220A-46D5-A4A9-6DC41E80D1ED}" destId="{446A4253-4ED5-4676-946F-6976C1358797}" srcOrd="2" destOrd="0" presId="urn:microsoft.com/office/officeart/2005/8/layout/orgChart1"/>
    <dgm:cxn modelId="{63D0442C-146F-4D4E-B7E0-138A723551B7}" type="presParOf" srcId="{1E33D2A3-220A-46D5-A4A9-6DC41E80D1ED}" destId="{89F92853-2025-4599-ABE0-DE1C6BCEA7B0}" srcOrd="3" destOrd="0" presId="urn:microsoft.com/office/officeart/2005/8/layout/orgChart1"/>
    <dgm:cxn modelId="{DEEA4D53-09AA-4B7A-978B-171B52ACC3AF}" type="presParOf" srcId="{89F92853-2025-4599-ABE0-DE1C6BCEA7B0}" destId="{84B68D29-A71E-425A-90EC-FBE22778F467}" srcOrd="0" destOrd="0" presId="urn:microsoft.com/office/officeart/2005/8/layout/orgChart1"/>
    <dgm:cxn modelId="{F2D8F414-0F8E-4801-BDEF-B1002A0B5037}" type="presParOf" srcId="{84B68D29-A71E-425A-90EC-FBE22778F467}" destId="{E84B284D-98CC-43B4-B0C9-C138CE01348A}" srcOrd="0" destOrd="0" presId="urn:microsoft.com/office/officeart/2005/8/layout/orgChart1"/>
    <dgm:cxn modelId="{54BB2D63-AEAD-4355-9235-E73431BFDF16}" type="presParOf" srcId="{84B68D29-A71E-425A-90EC-FBE22778F467}" destId="{671F950B-D291-44BC-9027-EA35B1890959}" srcOrd="1" destOrd="0" presId="urn:microsoft.com/office/officeart/2005/8/layout/orgChart1"/>
    <dgm:cxn modelId="{EEC9E5CE-3DB2-4C66-B876-1FF0947451B4}" type="presParOf" srcId="{89F92853-2025-4599-ABE0-DE1C6BCEA7B0}" destId="{831092E3-9095-4AB1-A1CB-904A11D6039F}" srcOrd="1" destOrd="0" presId="urn:microsoft.com/office/officeart/2005/8/layout/orgChart1"/>
    <dgm:cxn modelId="{A711AABC-8D6E-4720-A2BA-E8C99680A7AA}" type="presParOf" srcId="{89F92853-2025-4599-ABE0-DE1C6BCEA7B0}" destId="{990D9FDF-6BE8-4A59-B522-F7EC5FF25773}" srcOrd="2" destOrd="0" presId="urn:microsoft.com/office/officeart/2005/8/layout/orgChart1"/>
    <dgm:cxn modelId="{99F1DFDD-B777-4CF4-B67C-080A910C8199}" type="presParOf" srcId="{CA17F99A-E4B1-401B-9803-4F71D2579584}" destId="{E8EA7BFB-DE57-467D-9C2E-91E6B11BC670}" srcOrd="2" destOrd="0" presId="urn:microsoft.com/office/officeart/2005/8/layout/orgChart1"/>
    <dgm:cxn modelId="{9D5C5D87-EF04-486D-9AC1-95A2BA12A8CA}" type="presParOf" srcId="{084A49B4-4125-4497-B836-F532947D4651}" destId="{876A151D-2085-4C18-993E-55EAC1CF7C32}" srcOrd="2" destOrd="0" presId="urn:microsoft.com/office/officeart/2005/8/layout/orgChart1"/>
    <dgm:cxn modelId="{72C0108D-D7B6-4CC7-9382-E5580586AE7E}" type="presParOf" srcId="{084A49B4-4125-4497-B836-F532947D4651}" destId="{B581FBCA-E020-4C9A-8293-A7325CB64262}" srcOrd="3" destOrd="0" presId="urn:microsoft.com/office/officeart/2005/8/layout/orgChart1"/>
    <dgm:cxn modelId="{C25A2EBA-E984-4E68-83DB-030D75A66A93}" type="presParOf" srcId="{B581FBCA-E020-4C9A-8293-A7325CB64262}" destId="{92781565-F0E4-4B66-8CCC-FD1B61F788B8}" srcOrd="0" destOrd="0" presId="urn:microsoft.com/office/officeart/2005/8/layout/orgChart1"/>
    <dgm:cxn modelId="{C726D1BA-8B22-43B1-8E0B-61B8F882A951}" type="presParOf" srcId="{92781565-F0E4-4B66-8CCC-FD1B61F788B8}" destId="{B54D3436-9EC1-435C-8E74-4D17BA9ED076}" srcOrd="0" destOrd="0" presId="urn:microsoft.com/office/officeart/2005/8/layout/orgChart1"/>
    <dgm:cxn modelId="{420FB306-1220-473B-AE84-31AD796C8CE3}" type="presParOf" srcId="{92781565-F0E4-4B66-8CCC-FD1B61F788B8}" destId="{81D0B921-E97E-4C86-8846-FE9BC4FE35B8}" srcOrd="1" destOrd="0" presId="urn:microsoft.com/office/officeart/2005/8/layout/orgChart1"/>
    <dgm:cxn modelId="{47806A28-8502-4FC8-BC48-D07AA4481076}" type="presParOf" srcId="{B581FBCA-E020-4C9A-8293-A7325CB64262}" destId="{93DD7E6C-3FAD-4F6F-839C-066169C190CF}" srcOrd="1" destOrd="0" presId="urn:microsoft.com/office/officeart/2005/8/layout/orgChart1"/>
    <dgm:cxn modelId="{83BAF8E9-83A1-4C2F-B63C-011AD8635CDC}" type="presParOf" srcId="{93DD7E6C-3FAD-4F6F-839C-066169C190CF}" destId="{324736F7-044F-46A2-96DE-CE8D3FE034E5}" srcOrd="0" destOrd="0" presId="urn:microsoft.com/office/officeart/2005/8/layout/orgChart1"/>
    <dgm:cxn modelId="{3C66AB1D-7C93-4330-BEFB-66C2D588782A}" type="presParOf" srcId="{93DD7E6C-3FAD-4F6F-839C-066169C190CF}" destId="{C3318F16-2089-4B25-848C-AA68EE1AD5F7}" srcOrd="1" destOrd="0" presId="urn:microsoft.com/office/officeart/2005/8/layout/orgChart1"/>
    <dgm:cxn modelId="{6D6D3297-28B6-47D4-81B4-78EDD44C2042}" type="presParOf" srcId="{C3318F16-2089-4B25-848C-AA68EE1AD5F7}" destId="{61ECDF92-06EB-4B13-843E-E0397DD14D11}" srcOrd="0" destOrd="0" presId="urn:microsoft.com/office/officeart/2005/8/layout/orgChart1"/>
    <dgm:cxn modelId="{C9535988-8307-4B0C-BE0C-B19B6F775E57}" type="presParOf" srcId="{61ECDF92-06EB-4B13-843E-E0397DD14D11}" destId="{5D4BC5E1-059B-441D-A3D2-A409A05C5466}" srcOrd="0" destOrd="0" presId="urn:microsoft.com/office/officeart/2005/8/layout/orgChart1"/>
    <dgm:cxn modelId="{8EF13FCE-5513-4E0F-937A-3988084B4CBB}" type="presParOf" srcId="{61ECDF92-06EB-4B13-843E-E0397DD14D11}" destId="{956EDFED-3B65-42F3-856F-A5F7F251D152}" srcOrd="1" destOrd="0" presId="urn:microsoft.com/office/officeart/2005/8/layout/orgChart1"/>
    <dgm:cxn modelId="{A9D42090-7F96-4AD2-B4E4-9D3DE0C08344}" type="presParOf" srcId="{C3318F16-2089-4B25-848C-AA68EE1AD5F7}" destId="{8D6E02D5-193B-4FC1-9D73-BA9EF0895857}" srcOrd="1" destOrd="0" presId="urn:microsoft.com/office/officeart/2005/8/layout/orgChart1"/>
    <dgm:cxn modelId="{B0F50E82-78C3-4B97-A475-E06CDD7AD89A}" type="presParOf" srcId="{C3318F16-2089-4B25-848C-AA68EE1AD5F7}" destId="{172E09E4-FE5A-4FB5-A429-0620C5901976}" srcOrd="2" destOrd="0" presId="urn:microsoft.com/office/officeart/2005/8/layout/orgChart1"/>
    <dgm:cxn modelId="{0A45FE27-BC28-453F-82F5-76FEDFA2DF37}" type="presParOf" srcId="{93DD7E6C-3FAD-4F6F-839C-066169C190CF}" destId="{B7EA6245-11D3-4538-A5A2-F560E2C199B2}" srcOrd="2" destOrd="0" presId="urn:microsoft.com/office/officeart/2005/8/layout/orgChart1"/>
    <dgm:cxn modelId="{7F5853A7-2B49-45EE-B587-63FEA533066C}" type="presParOf" srcId="{93DD7E6C-3FAD-4F6F-839C-066169C190CF}" destId="{F91993F9-3C69-404F-A8D3-4A243C289170}" srcOrd="3" destOrd="0" presId="urn:microsoft.com/office/officeart/2005/8/layout/orgChart1"/>
    <dgm:cxn modelId="{D8AC695B-6AE9-43B3-8B5C-E280B7F6231C}" type="presParOf" srcId="{F91993F9-3C69-404F-A8D3-4A243C289170}" destId="{B8FD2E14-06B9-49F8-A6DB-3AE3A24D071C}" srcOrd="0" destOrd="0" presId="urn:microsoft.com/office/officeart/2005/8/layout/orgChart1"/>
    <dgm:cxn modelId="{465A4350-2831-4544-A4DE-E1DB0F0F2BB3}" type="presParOf" srcId="{B8FD2E14-06B9-49F8-A6DB-3AE3A24D071C}" destId="{63A0E5E2-E09C-45E5-B722-45A5A96589D8}" srcOrd="0" destOrd="0" presId="urn:microsoft.com/office/officeart/2005/8/layout/orgChart1"/>
    <dgm:cxn modelId="{DAEB5CB9-13D1-4982-8705-82E0C548A947}" type="presParOf" srcId="{B8FD2E14-06B9-49F8-A6DB-3AE3A24D071C}" destId="{0E595FCC-55A8-456D-8237-FE60E7A0401C}" srcOrd="1" destOrd="0" presId="urn:microsoft.com/office/officeart/2005/8/layout/orgChart1"/>
    <dgm:cxn modelId="{38D9CD21-972A-4A81-A3C1-5C48AF272520}" type="presParOf" srcId="{F91993F9-3C69-404F-A8D3-4A243C289170}" destId="{CB0E010A-4343-4350-9062-386F87BB8B16}" srcOrd="1" destOrd="0" presId="urn:microsoft.com/office/officeart/2005/8/layout/orgChart1"/>
    <dgm:cxn modelId="{6DA4BE2B-093E-4D20-8B5E-D57F0CCC1285}" type="presParOf" srcId="{F91993F9-3C69-404F-A8D3-4A243C289170}" destId="{D2CCA9B9-D629-492F-9420-3CA0AF2DA6F5}" srcOrd="2" destOrd="0" presId="urn:microsoft.com/office/officeart/2005/8/layout/orgChart1"/>
    <dgm:cxn modelId="{7CCA3A0D-501F-4B81-A7F6-4ED25322C921}" type="presParOf" srcId="{93DD7E6C-3FAD-4F6F-839C-066169C190CF}" destId="{D23551E3-D4EC-47C7-9DE8-24A826981987}" srcOrd="4" destOrd="0" presId="urn:microsoft.com/office/officeart/2005/8/layout/orgChart1"/>
    <dgm:cxn modelId="{7F1B88F1-F259-46C5-B330-85CE60BD8801}" type="presParOf" srcId="{93DD7E6C-3FAD-4F6F-839C-066169C190CF}" destId="{B2F5487B-9433-4D79-9C5F-7081EC219047}" srcOrd="5" destOrd="0" presId="urn:microsoft.com/office/officeart/2005/8/layout/orgChart1"/>
    <dgm:cxn modelId="{D6CFECF4-88B3-4AA6-8883-D23368A5BA94}" type="presParOf" srcId="{B2F5487B-9433-4D79-9C5F-7081EC219047}" destId="{1054A785-B84D-4B6A-B9A9-BE30E0AAEAE0}" srcOrd="0" destOrd="0" presId="urn:microsoft.com/office/officeart/2005/8/layout/orgChart1"/>
    <dgm:cxn modelId="{28D90A4D-690C-4C46-A20D-CF5BFEBC203F}" type="presParOf" srcId="{1054A785-B84D-4B6A-B9A9-BE30E0AAEAE0}" destId="{24F2566F-9599-472B-A213-DF0A788E8AA2}" srcOrd="0" destOrd="0" presId="urn:microsoft.com/office/officeart/2005/8/layout/orgChart1"/>
    <dgm:cxn modelId="{F2A7D6F3-D3DE-4B40-A7FA-125088BD0585}" type="presParOf" srcId="{1054A785-B84D-4B6A-B9A9-BE30E0AAEAE0}" destId="{17CE2929-81C0-42A3-9F7C-5BD3A832ABE0}" srcOrd="1" destOrd="0" presId="urn:microsoft.com/office/officeart/2005/8/layout/orgChart1"/>
    <dgm:cxn modelId="{379480FB-4BC9-4B0D-884C-BB68D2C23D1D}" type="presParOf" srcId="{B2F5487B-9433-4D79-9C5F-7081EC219047}" destId="{2D86B65C-B9E9-48F4-AE19-261499909AB3}" srcOrd="1" destOrd="0" presId="urn:microsoft.com/office/officeart/2005/8/layout/orgChart1"/>
    <dgm:cxn modelId="{7A93AE1F-8305-4E48-B774-6184A41AAA96}" type="presParOf" srcId="{B2F5487B-9433-4D79-9C5F-7081EC219047}" destId="{C0DDDAF0-4953-46C4-9180-6B496F8CE7C2}" srcOrd="2" destOrd="0" presId="urn:microsoft.com/office/officeart/2005/8/layout/orgChart1"/>
    <dgm:cxn modelId="{177D76AA-2113-4FE5-BC4C-1C9298D7444D}" type="presParOf" srcId="{B581FBCA-E020-4C9A-8293-A7325CB64262}" destId="{7AB65D8A-A9C9-4BE2-91B0-F54FCBBB5EE5}" srcOrd="2" destOrd="0" presId="urn:microsoft.com/office/officeart/2005/8/layout/orgChart1"/>
    <dgm:cxn modelId="{BC7CC9B2-3700-4B50-A0DA-D4AD159D7075}" type="presParOf" srcId="{0C12AA17-D085-461C-8090-0BA0D076AED3}" destId="{1FF50DDF-320A-4C98-8527-797FB996FD79}"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6C7EFB6-A656-4F68-B680-71F85FCDA818}" type="doc">
      <dgm:prSet loTypeId="urn:microsoft.com/office/officeart/2005/8/layout/hList1" loCatId="list" qsTypeId="urn:microsoft.com/office/officeart/2005/8/quickstyle/simple1" qsCatId="simple" csTypeId="urn:microsoft.com/office/officeart/2005/8/colors/colorful4" csCatId="colorful" phldr="1"/>
      <dgm:spPr/>
      <dgm:t>
        <a:bodyPr/>
        <a:lstStyle/>
        <a:p>
          <a:endParaRPr lang="th-TH"/>
        </a:p>
      </dgm:t>
    </dgm:pt>
    <dgm:pt modelId="{1E71FDED-B8A0-4150-90D5-3B28B2255247}">
      <dgm:prSet phldrT="[Text]" custT="1"/>
      <dgm:spPr/>
      <dgm:t>
        <a:bodyPr/>
        <a:lstStyle/>
        <a:p>
          <a:r>
            <a:rPr lang="en-US" sz="2400" dirty="0" smtClean="0">
              <a:solidFill>
                <a:srgbClr val="FF0000"/>
              </a:solidFill>
            </a:rPr>
            <a:t>Goods</a:t>
          </a:r>
          <a:endParaRPr lang="th-TH" sz="1800" dirty="0">
            <a:solidFill>
              <a:srgbClr val="FF0000"/>
            </a:solidFill>
          </a:endParaRPr>
        </a:p>
      </dgm:t>
    </dgm:pt>
    <dgm:pt modelId="{B2A359E3-4A23-48BD-8DEC-15BC36B8B4C2}" type="parTrans" cxnId="{340CC04A-51ED-4F28-ADA9-6B415E1CF3C2}">
      <dgm:prSet/>
      <dgm:spPr/>
      <dgm:t>
        <a:bodyPr/>
        <a:lstStyle/>
        <a:p>
          <a:endParaRPr lang="th-TH" sz="1200"/>
        </a:p>
      </dgm:t>
    </dgm:pt>
    <dgm:pt modelId="{6D3C31F2-086C-48C0-AFEC-D477303C529C}" type="sibTrans" cxnId="{340CC04A-51ED-4F28-ADA9-6B415E1CF3C2}">
      <dgm:prSet/>
      <dgm:spPr/>
      <dgm:t>
        <a:bodyPr/>
        <a:lstStyle/>
        <a:p>
          <a:endParaRPr lang="th-TH" sz="1200"/>
        </a:p>
      </dgm:t>
    </dgm:pt>
    <dgm:pt modelId="{364E645A-0105-4A8B-9B7C-9E10D14D9447}">
      <dgm:prSet phldrT="[Text]" custT="1"/>
      <dgm:spPr/>
      <dgm:t>
        <a:bodyPr/>
        <a:lstStyle/>
        <a:p>
          <a:r>
            <a:rPr lang="en-US" sz="1800" dirty="0" smtClean="0"/>
            <a:t>Goal: Lower or eliminate tariffs</a:t>
          </a:r>
          <a:endParaRPr lang="th-TH" sz="1800" dirty="0"/>
        </a:p>
      </dgm:t>
    </dgm:pt>
    <dgm:pt modelId="{7C60077B-B307-48EE-AE2F-7696238B957F}" type="parTrans" cxnId="{DEC0366E-FB7D-4F84-A4E3-7F859454AD1B}">
      <dgm:prSet/>
      <dgm:spPr/>
      <dgm:t>
        <a:bodyPr/>
        <a:lstStyle/>
        <a:p>
          <a:endParaRPr lang="th-TH" sz="1200"/>
        </a:p>
      </dgm:t>
    </dgm:pt>
    <dgm:pt modelId="{6F933690-FD53-4FCA-90F5-CBECB50916D9}" type="sibTrans" cxnId="{DEC0366E-FB7D-4F84-A4E3-7F859454AD1B}">
      <dgm:prSet/>
      <dgm:spPr/>
      <dgm:t>
        <a:bodyPr/>
        <a:lstStyle/>
        <a:p>
          <a:endParaRPr lang="th-TH" sz="1200"/>
        </a:p>
      </dgm:t>
    </dgm:pt>
    <dgm:pt modelId="{55D6DC9C-5A20-4CDA-B545-A4CFE772A28A}">
      <dgm:prSet phldrT="[Text]" custT="1"/>
      <dgm:spPr/>
      <dgm:t>
        <a:bodyPr/>
        <a:lstStyle/>
        <a:p>
          <a:r>
            <a:rPr lang="en-US" sz="1800" dirty="0" smtClean="0"/>
            <a:t>Multilateral Agreements: </a:t>
          </a:r>
          <a:br>
            <a:rPr lang="en-US" sz="1800" dirty="0" smtClean="0"/>
          </a:br>
          <a:r>
            <a:rPr lang="en-US" sz="1800" dirty="0" smtClean="0"/>
            <a:t>GATT (1947,1994)</a:t>
          </a:r>
          <a:endParaRPr lang="th-TH" sz="1800" dirty="0"/>
        </a:p>
      </dgm:t>
    </dgm:pt>
    <dgm:pt modelId="{92A48EE4-BCDF-456C-8C94-2A6DA38F84E7}" type="parTrans" cxnId="{F6EB0994-C16A-418A-8B83-F635F0880CF3}">
      <dgm:prSet/>
      <dgm:spPr/>
      <dgm:t>
        <a:bodyPr/>
        <a:lstStyle/>
        <a:p>
          <a:endParaRPr lang="th-TH" sz="1200"/>
        </a:p>
      </dgm:t>
    </dgm:pt>
    <dgm:pt modelId="{B8BEC674-530A-4BB0-815E-6D8CD347B7FA}" type="sibTrans" cxnId="{F6EB0994-C16A-418A-8B83-F635F0880CF3}">
      <dgm:prSet/>
      <dgm:spPr/>
      <dgm:t>
        <a:bodyPr/>
        <a:lstStyle/>
        <a:p>
          <a:endParaRPr lang="th-TH" sz="1200"/>
        </a:p>
      </dgm:t>
    </dgm:pt>
    <dgm:pt modelId="{A8A23E24-11A9-47D2-96DA-F448296FCF6D}">
      <dgm:prSet phldrT="[Text]" custT="1"/>
      <dgm:spPr/>
      <dgm:t>
        <a:bodyPr/>
        <a:lstStyle/>
        <a:p>
          <a:r>
            <a:rPr lang="en-US" sz="2400" dirty="0" smtClean="0">
              <a:solidFill>
                <a:srgbClr val="FF0000"/>
              </a:solidFill>
            </a:rPr>
            <a:t>Services</a:t>
          </a:r>
          <a:endParaRPr lang="th-TH" sz="1800" dirty="0">
            <a:solidFill>
              <a:srgbClr val="FF0000"/>
            </a:solidFill>
          </a:endParaRPr>
        </a:p>
      </dgm:t>
    </dgm:pt>
    <dgm:pt modelId="{B1EC2521-9CEC-472E-94AF-FAFA11654300}" type="parTrans" cxnId="{2A64793B-0E6B-4F2D-ACF4-993D3632428F}">
      <dgm:prSet/>
      <dgm:spPr/>
      <dgm:t>
        <a:bodyPr/>
        <a:lstStyle/>
        <a:p>
          <a:endParaRPr lang="th-TH" sz="1200"/>
        </a:p>
      </dgm:t>
    </dgm:pt>
    <dgm:pt modelId="{861404F8-3E6B-495E-9E3A-01C6C409D18B}" type="sibTrans" cxnId="{2A64793B-0E6B-4F2D-ACF4-993D3632428F}">
      <dgm:prSet/>
      <dgm:spPr/>
      <dgm:t>
        <a:bodyPr/>
        <a:lstStyle/>
        <a:p>
          <a:endParaRPr lang="th-TH" sz="1200"/>
        </a:p>
      </dgm:t>
    </dgm:pt>
    <dgm:pt modelId="{8C568D4C-3221-4168-9EB7-65AF1A83656F}">
      <dgm:prSet phldrT="[Text]" custT="1"/>
      <dgm:spPr/>
      <dgm:t>
        <a:bodyPr/>
        <a:lstStyle/>
        <a:p>
          <a:r>
            <a:rPr lang="en-US" sz="1800" dirty="0" smtClean="0"/>
            <a:t>Goal: Reduce or eliminate restrictions (=liberalize) cross-border services</a:t>
          </a:r>
          <a:endParaRPr lang="th-TH" sz="1800" dirty="0"/>
        </a:p>
      </dgm:t>
    </dgm:pt>
    <dgm:pt modelId="{F3B44DF9-0167-4DC9-93CA-DD996C95FEF9}" type="parTrans" cxnId="{F5012455-5E76-4955-831E-8F2A7357BD8D}">
      <dgm:prSet/>
      <dgm:spPr/>
      <dgm:t>
        <a:bodyPr/>
        <a:lstStyle/>
        <a:p>
          <a:endParaRPr lang="th-TH" sz="1200"/>
        </a:p>
      </dgm:t>
    </dgm:pt>
    <dgm:pt modelId="{5F259337-11AA-4305-A335-9544D0A86DA6}" type="sibTrans" cxnId="{F5012455-5E76-4955-831E-8F2A7357BD8D}">
      <dgm:prSet/>
      <dgm:spPr/>
      <dgm:t>
        <a:bodyPr/>
        <a:lstStyle/>
        <a:p>
          <a:endParaRPr lang="th-TH" sz="1200"/>
        </a:p>
      </dgm:t>
    </dgm:pt>
    <dgm:pt modelId="{3164FF8C-BD17-4A34-84C7-1E62CCDF4CD6}">
      <dgm:prSet phldrT="[Text]" custT="1"/>
      <dgm:spPr/>
      <dgm:t>
        <a:bodyPr/>
        <a:lstStyle/>
        <a:p>
          <a:r>
            <a:rPr lang="en-US" sz="1800" dirty="0" smtClean="0"/>
            <a:t>Multilateral Agreements:</a:t>
          </a:r>
          <a:br>
            <a:rPr lang="en-US" sz="1800" dirty="0" smtClean="0"/>
          </a:br>
          <a:r>
            <a:rPr lang="en-US" sz="1800" dirty="0" smtClean="0"/>
            <a:t>GATS (1994)</a:t>
          </a:r>
          <a:endParaRPr lang="th-TH" sz="1800" dirty="0"/>
        </a:p>
      </dgm:t>
    </dgm:pt>
    <dgm:pt modelId="{5C3C9F53-3CD5-4D94-865A-355A497D98F7}" type="parTrans" cxnId="{4DFB4FA9-C0D8-4BEB-8B82-DC64858348A0}">
      <dgm:prSet/>
      <dgm:spPr/>
      <dgm:t>
        <a:bodyPr/>
        <a:lstStyle/>
        <a:p>
          <a:endParaRPr lang="th-TH" sz="1200"/>
        </a:p>
      </dgm:t>
    </dgm:pt>
    <dgm:pt modelId="{A1FA2462-89F9-4062-9C69-5195EAD8A7B0}" type="sibTrans" cxnId="{4DFB4FA9-C0D8-4BEB-8B82-DC64858348A0}">
      <dgm:prSet/>
      <dgm:spPr/>
      <dgm:t>
        <a:bodyPr/>
        <a:lstStyle/>
        <a:p>
          <a:endParaRPr lang="th-TH" sz="1200"/>
        </a:p>
      </dgm:t>
    </dgm:pt>
    <dgm:pt modelId="{ACB1107A-BF52-4FFF-9749-332C63FF8D33}">
      <dgm:prSet phldrT="[Text]" custT="1"/>
      <dgm:spPr/>
      <dgm:t>
        <a:bodyPr/>
        <a:lstStyle/>
        <a:p>
          <a:r>
            <a:rPr lang="en-US" sz="2400" dirty="0" smtClean="0">
              <a:solidFill>
                <a:srgbClr val="FF0000"/>
              </a:solidFill>
            </a:rPr>
            <a:t>Investment</a:t>
          </a:r>
          <a:endParaRPr lang="th-TH" sz="1800" dirty="0">
            <a:solidFill>
              <a:srgbClr val="FF0000"/>
            </a:solidFill>
          </a:endParaRPr>
        </a:p>
      </dgm:t>
    </dgm:pt>
    <dgm:pt modelId="{DF746922-DF3F-4FEE-873B-4C68004A1211}" type="parTrans" cxnId="{787E1514-EA1B-4348-9AC7-0E9C4DE36E75}">
      <dgm:prSet/>
      <dgm:spPr/>
      <dgm:t>
        <a:bodyPr/>
        <a:lstStyle/>
        <a:p>
          <a:endParaRPr lang="th-TH" sz="1200"/>
        </a:p>
      </dgm:t>
    </dgm:pt>
    <dgm:pt modelId="{B0D65776-0DFE-4499-8353-BAF7FF1CCAEA}" type="sibTrans" cxnId="{787E1514-EA1B-4348-9AC7-0E9C4DE36E75}">
      <dgm:prSet/>
      <dgm:spPr/>
      <dgm:t>
        <a:bodyPr/>
        <a:lstStyle/>
        <a:p>
          <a:endParaRPr lang="th-TH" sz="1200"/>
        </a:p>
      </dgm:t>
    </dgm:pt>
    <dgm:pt modelId="{F6E48621-2EFD-42DB-804E-2ED51A430001}">
      <dgm:prSet phldrT="[Text]" custT="1"/>
      <dgm:spPr/>
      <dgm:t>
        <a:bodyPr/>
        <a:lstStyle/>
        <a:p>
          <a:r>
            <a:rPr lang="en-US" sz="1800" dirty="0" smtClean="0"/>
            <a:t>Goal: Liberalize (FTA) and protect foreign investments (FTA+BIT)</a:t>
          </a:r>
          <a:endParaRPr lang="th-TH" sz="1800" dirty="0"/>
        </a:p>
      </dgm:t>
    </dgm:pt>
    <dgm:pt modelId="{D72718A2-ACD4-45D8-8AD7-066CC8553C89}" type="parTrans" cxnId="{6BEFA98E-F96F-4D7B-8019-75463767D2DF}">
      <dgm:prSet/>
      <dgm:spPr/>
      <dgm:t>
        <a:bodyPr/>
        <a:lstStyle/>
        <a:p>
          <a:endParaRPr lang="th-TH" sz="1200"/>
        </a:p>
      </dgm:t>
    </dgm:pt>
    <dgm:pt modelId="{4CA0BDD8-47DB-472E-A413-5D09AD498868}" type="sibTrans" cxnId="{6BEFA98E-F96F-4D7B-8019-75463767D2DF}">
      <dgm:prSet/>
      <dgm:spPr/>
      <dgm:t>
        <a:bodyPr/>
        <a:lstStyle/>
        <a:p>
          <a:endParaRPr lang="th-TH" sz="1200"/>
        </a:p>
      </dgm:t>
    </dgm:pt>
    <dgm:pt modelId="{9C21DC44-0991-466C-AE93-D84B9378135B}">
      <dgm:prSet phldrT="[Text]" custT="1"/>
      <dgm:spPr/>
      <dgm:t>
        <a:bodyPr/>
        <a:lstStyle/>
        <a:p>
          <a:r>
            <a:rPr lang="en-US" sz="1800" dirty="0" smtClean="0"/>
            <a:t>No multilateral agreement existing given the lack of consensus </a:t>
          </a:r>
          <a:endParaRPr lang="th-TH" sz="1800" dirty="0"/>
        </a:p>
      </dgm:t>
    </dgm:pt>
    <dgm:pt modelId="{1933D987-B14F-4BD7-B17C-5EB97FC6CC93}" type="parTrans" cxnId="{B88ED43A-3D54-4D47-A10A-B0492EC0412D}">
      <dgm:prSet/>
      <dgm:spPr/>
      <dgm:t>
        <a:bodyPr/>
        <a:lstStyle/>
        <a:p>
          <a:endParaRPr lang="th-TH" sz="1200"/>
        </a:p>
      </dgm:t>
    </dgm:pt>
    <dgm:pt modelId="{8C382F5E-2A3A-4891-81C7-5950BE5EFCC0}" type="sibTrans" cxnId="{B88ED43A-3D54-4D47-A10A-B0492EC0412D}">
      <dgm:prSet/>
      <dgm:spPr/>
      <dgm:t>
        <a:bodyPr/>
        <a:lstStyle/>
        <a:p>
          <a:endParaRPr lang="th-TH" sz="1200"/>
        </a:p>
      </dgm:t>
    </dgm:pt>
    <dgm:pt modelId="{93FA9F38-84AD-4DE5-9250-4CAC4A436EC1}" type="pres">
      <dgm:prSet presAssocID="{D6C7EFB6-A656-4F68-B680-71F85FCDA818}" presName="Name0" presStyleCnt="0">
        <dgm:presLayoutVars>
          <dgm:dir/>
          <dgm:animLvl val="lvl"/>
          <dgm:resizeHandles val="exact"/>
        </dgm:presLayoutVars>
      </dgm:prSet>
      <dgm:spPr/>
      <dgm:t>
        <a:bodyPr/>
        <a:lstStyle/>
        <a:p>
          <a:endParaRPr lang="th-TH"/>
        </a:p>
      </dgm:t>
    </dgm:pt>
    <dgm:pt modelId="{44D02BEA-1E54-43C8-9942-94BFEA8622A7}" type="pres">
      <dgm:prSet presAssocID="{1E71FDED-B8A0-4150-90D5-3B28B2255247}" presName="composite" presStyleCnt="0"/>
      <dgm:spPr/>
    </dgm:pt>
    <dgm:pt modelId="{C2C65DD7-D081-4E4D-90A6-46E6728D3455}" type="pres">
      <dgm:prSet presAssocID="{1E71FDED-B8A0-4150-90D5-3B28B2255247}" presName="parTx" presStyleLbl="alignNode1" presStyleIdx="0" presStyleCnt="3">
        <dgm:presLayoutVars>
          <dgm:chMax val="0"/>
          <dgm:chPref val="0"/>
          <dgm:bulletEnabled val="1"/>
        </dgm:presLayoutVars>
      </dgm:prSet>
      <dgm:spPr/>
      <dgm:t>
        <a:bodyPr/>
        <a:lstStyle/>
        <a:p>
          <a:endParaRPr lang="th-TH"/>
        </a:p>
      </dgm:t>
    </dgm:pt>
    <dgm:pt modelId="{A0692197-E17E-4785-95B7-04E29730C437}" type="pres">
      <dgm:prSet presAssocID="{1E71FDED-B8A0-4150-90D5-3B28B2255247}" presName="desTx" presStyleLbl="alignAccFollowNode1" presStyleIdx="0" presStyleCnt="3">
        <dgm:presLayoutVars>
          <dgm:bulletEnabled val="1"/>
        </dgm:presLayoutVars>
      </dgm:prSet>
      <dgm:spPr/>
      <dgm:t>
        <a:bodyPr/>
        <a:lstStyle/>
        <a:p>
          <a:endParaRPr lang="th-TH"/>
        </a:p>
      </dgm:t>
    </dgm:pt>
    <dgm:pt modelId="{32E387A1-7587-470A-B6CA-B67224EF2EFD}" type="pres">
      <dgm:prSet presAssocID="{6D3C31F2-086C-48C0-AFEC-D477303C529C}" presName="space" presStyleCnt="0"/>
      <dgm:spPr/>
    </dgm:pt>
    <dgm:pt modelId="{7952C78D-A6F0-4D22-8326-4E987534A5BB}" type="pres">
      <dgm:prSet presAssocID="{A8A23E24-11A9-47D2-96DA-F448296FCF6D}" presName="composite" presStyleCnt="0"/>
      <dgm:spPr/>
    </dgm:pt>
    <dgm:pt modelId="{4073E082-A052-4196-8DE5-35DE8F137E4F}" type="pres">
      <dgm:prSet presAssocID="{A8A23E24-11A9-47D2-96DA-F448296FCF6D}" presName="parTx" presStyleLbl="alignNode1" presStyleIdx="1" presStyleCnt="3">
        <dgm:presLayoutVars>
          <dgm:chMax val="0"/>
          <dgm:chPref val="0"/>
          <dgm:bulletEnabled val="1"/>
        </dgm:presLayoutVars>
      </dgm:prSet>
      <dgm:spPr/>
      <dgm:t>
        <a:bodyPr/>
        <a:lstStyle/>
        <a:p>
          <a:endParaRPr lang="th-TH"/>
        </a:p>
      </dgm:t>
    </dgm:pt>
    <dgm:pt modelId="{7D3F1949-DF14-4BA2-9473-6C2DC61DB53D}" type="pres">
      <dgm:prSet presAssocID="{A8A23E24-11A9-47D2-96DA-F448296FCF6D}" presName="desTx" presStyleLbl="alignAccFollowNode1" presStyleIdx="1" presStyleCnt="3">
        <dgm:presLayoutVars>
          <dgm:bulletEnabled val="1"/>
        </dgm:presLayoutVars>
      </dgm:prSet>
      <dgm:spPr/>
      <dgm:t>
        <a:bodyPr/>
        <a:lstStyle/>
        <a:p>
          <a:endParaRPr lang="th-TH"/>
        </a:p>
      </dgm:t>
    </dgm:pt>
    <dgm:pt modelId="{CC83CE2C-43B9-4273-8E2E-7C8D82818688}" type="pres">
      <dgm:prSet presAssocID="{861404F8-3E6B-495E-9E3A-01C6C409D18B}" presName="space" presStyleCnt="0"/>
      <dgm:spPr/>
    </dgm:pt>
    <dgm:pt modelId="{FBA84160-E2FE-45FF-B16A-DC51726A7062}" type="pres">
      <dgm:prSet presAssocID="{ACB1107A-BF52-4FFF-9749-332C63FF8D33}" presName="composite" presStyleCnt="0"/>
      <dgm:spPr/>
    </dgm:pt>
    <dgm:pt modelId="{31C146B4-15E6-4B9D-ADA0-6CDCD21C00A9}" type="pres">
      <dgm:prSet presAssocID="{ACB1107A-BF52-4FFF-9749-332C63FF8D33}" presName="parTx" presStyleLbl="alignNode1" presStyleIdx="2" presStyleCnt="3">
        <dgm:presLayoutVars>
          <dgm:chMax val="0"/>
          <dgm:chPref val="0"/>
          <dgm:bulletEnabled val="1"/>
        </dgm:presLayoutVars>
      </dgm:prSet>
      <dgm:spPr/>
      <dgm:t>
        <a:bodyPr/>
        <a:lstStyle/>
        <a:p>
          <a:endParaRPr lang="th-TH"/>
        </a:p>
      </dgm:t>
    </dgm:pt>
    <dgm:pt modelId="{4573097F-4EEC-4C38-9E26-CEADF50F1BD5}" type="pres">
      <dgm:prSet presAssocID="{ACB1107A-BF52-4FFF-9749-332C63FF8D33}" presName="desTx" presStyleLbl="alignAccFollowNode1" presStyleIdx="2" presStyleCnt="3">
        <dgm:presLayoutVars>
          <dgm:bulletEnabled val="1"/>
        </dgm:presLayoutVars>
      </dgm:prSet>
      <dgm:spPr/>
      <dgm:t>
        <a:bodyPr/>
        <a:lstStyle/>
        <a:p>
          <a:endParaRPr lang="th-TH"/>
        </a:p>
      </dgm:t>
    </dgm:pt>
  </dgm:ptLst>
  <dgm:cxnLst>
    <dgm:cxn modelId="{119BA43C-B2A9-444A-A723-CE428F059947}" type="presOf" srcId="{D6C7EFB6-A656-4F68-B680-71F85FCDA818}" destId="{93FA9F38-84AD-4DE5-9250-4CAC4A436EC1}" srcOrd="0" destOrd="0" presId="urn:microsoft.com/office/officeart/2005/8/layout/hList1"/>
    <dgm:cxn modelId="{F6EB0994-C16A-418A-8B83-F635F0880CF3}" srcId="{1E71FDED-B8A0-4150-90D5-3B28B2255247}" destId="{55D6DC9C-5A20-4CDA-B545-A4CFE772A28A}" srcOrd="1" destOrd="0" parTransId="{92A48EE4-BCDF-456C-8C94-2A6DA38F84E7}" sibTransId="{B8BEC674-530A-4BB0-815E-6D8CD347B7FA}"/>
    <dgm:cxn modelId="{2A64793B-0E6B-4F2D-ACF4-993D3632428F}" srcId="{D6C7EFB6-A656-4F68-B680-71F85FCDA818}" destId="{A8A23E24-11A9-47D2-96DA-F448296FCF6D}" srcOrd="1" destOrd="0" parTransId="{B1EC2521-9CEC-472E-94AF-FAFA11654300}" sibTransId="{861404F8-3E6B-495E-9E3A-01C6C409D18B}"/>
    <dgm:cxn modelId="{340CC04A-51ED-4F28-ADA9-6B415E1CF3C2}" srcId="{D6C7EFB6-A656-4F68-B680-71F85FCDA818}" destId="{1E71FDED-B8A0-4150-90D5-3B28B2255247}" srcOrd="0" destOrd="0" parTransId="{B2A359E3-4A23-48BD-8DEC-15BC36B8B4C2}" sibTransId="{6D3C31F2-086C-48C0-AFEC-D477303C529C}"/>
    <dgm:cxn modelId="{1AD721C6-F623-4462-82FD-CB3EAD4A3BC1}" type="presOf" srcId="{A8A23E24-11A9-47D2-96DA-F448296FCF6D}" destId="{4073E082-A052-4196-8DE5-35DE8F137E4F}" srcOrd="0" destOrd="0" presId="urn:microsoft.com/office/officeart/2005/8/layout/hList1"/>
    <dgm:cxn modelId="{4AFE83C1-2A68-407B-B852-BCA02D4A4793}" type="presOf" srcId="{ACB1107A-BF52-4FFF-9749-332C63FF8D33}" destId="{31C146B4-15E6-4B9D-ADA0-6CDCD21C00A9}" srcOrd="0" destOrd="0" presId="urn:microsoft.com/office/officeart/2005/8/layout/hList1"/>
    <dgm:cxn modelId="{4DFB4FA9-C0D8-4BEB-8B82-DC64858348A0}" srcId="{A8A23E24-11A9-47D2-96DA-F448296FCF6D}" destId="{3164FF8C-BD17-4A34-84C7-1E62CCDF4CD6}" srcOrd="1" destOrd="0" parTransId="{5C3C9F53-3CD5-4D94-865A-355A497D98F7}" sibTransId="{A1FA2462-89F9-4062-9C69-5195EAD8A7B0}"/>
    <dgm:cxn modelId="{B88ED43A-3D54-4D47-A10A-B0492EC0412D}" srcId="{ACB1107A-BF52-4FFF-9749-332C63FF8D33}" destId="{9C21DC44-0991-466C-AE93-D84B9378135B}" srcOrd="1" destOrd="0" parTransId="{1933D987-B14F-4BD7-B17C-5EB97FC6CC93}" sibTransId="{8C382F5E-2A3A-4891-81C7-5950BE5EFCC0}"/>
    <dgm:cxn modelId="{7D689C8E-4D74-4250-9C20-5BB3DD56C0C7}" type="presOf" srcId="{8C568D4C-3221-4168-9EB7-65AF1A83656F}" destId="{7D3F1949-DF14-4BA2-9473-6C2DC61DB53D}" srcOrd="0" destOrd="0" presId="urn:microsoft.com/office/officeart/2005/8/layout/hList1"/>
    <dgm:cxn modelId="{474E4E85-4172-4A7A-B383-C22CB8B14728}" type="presOf" srcId="{364E645A-0105-4A8B-9B7C-9E10D14D9447}" destId="{A0692197-E17E-4785-95B7-04E29730C437}" srcOrd="0" destOrd="0" presId="urn:microsoft.com/office/officeart/2005/8/layout/hList1"/>
    <dgm:cxn modelId="{8ACF9A06-A464-4A02-A972-69028DE70796}" type="presOf" srcId="{9C21DC44-0991-466C-AE93-D84B9378135B}" destId="{4573097F-4EEC-4C38-9E26-CEADF50F1BD5}" srcOrd="0" destOrd="1" presId="urn:microsoft.com/office/officeart/2005/8/layout/hList1"/>
    <dgm:cxn modelId="{DEC0366E-FB7D-4F84-A4E3-7F859454AD1B}" srcId="{1E71FDED-B8A0-4150-90D5-3B28B2255247}" destId="{364E645A-0105-4A8B-9B7C-9E10D14D9447}" srcOrd="0" destOrd="0" parTransId="{7C60077B-B307-48EE-AE2F-7696238B957F}" sibTransId="{6F933690-FD53-4FCA-90F5-CBECB50916D9}"/>
    <dgm:cxn modelId="{3B71F9CB-7B34-42DE-B429-C69BC3D0D164}" type="presOf" srcId="{F6E48621-2EFD-42DB-804E-2ED51A430001}" destId="{4573097F-4EEC-4C38-9E26-CEADF50F1BD5}" srcOrd="0" destOrd="0" presId="urn:microsoft.com/office/officeart/2005/8/layout/hList1"/>
    <dgm:cxn modelId="{C3763DA4-D93A-4CAB-B9BD-AA9565FBE23E}" type="presOf" srcId="{55D6DC9C-5A20-4CDA-B545-A4CFE772A28A}" destId="{A0692197-E17E-4785-95B7-04E29730C437}" srcOrd="0" destOrd="1" presId="urn:microsoft.com/office/officeart/2005/8/layout/hList1"/>
    <dgm:cxn modelId="{4DABE8A7-A180-460D-B759-5EDCC6625B5C}" type="presOf" srcId="{1E71FDED-B8A0-4150-90D5-3B28B2255247}" destId="{C2C65DD7-D081-4E4D-90A6-46E6728D3455}" srcOrd="0" destOrd="0" presId="urn:microsoft.com/office/officeart/2005/8/layout/hList1"/>
    <dgm:cxn modelId="{6BEFA98E-F96F-4D7B-8019-75463767D2DF}" srcId="{ACB1107A-BF52-4FFF-9749-332C63FF8D33}" destId="{F6E48621-2EFD-42DB-804E-2ED51A430001}" srcOrd="0" destOrd="0" parTransId="{D72718A2-ACD4-45D8-8AD7-066CC8553C89}" sibTransId="{4CA0BDD8-47DB-472E-A413-5D09AD498868}"/>
    <dgm:cxn modelId="{61445C4E-67B2-4B8B-8655-305DBB287F2F}" type="presOf" srcId="{3164FF8C-BD17-4A34-84C7-1E62CCDF4CD6}" destId="{7D3F1949-DF14-4BA2-9473-6C2DC61DB53D}" srcOrd="0" destOrd="1" presId="urn:microsoft.com/office/officeart/2005/8/layout/hList1"/>
    <dgm:cxn modelId="{F5012455-5E76-4955-831E-8F2A7357BD8D}" srcId="{A8A23E24-11A9-47D2-96DA-F448296FCF6D}" destId="{8C568D4C-3221-4168-9EB7-65AF1A83656F}" srcOrd="0" destOrd="0" parTransId="{F3B44DF9-0167-4DC9-93CA-DD996C95FEF9}" sibTransId="{5F259337-11AA-4305-A335-9544D0A86DA6}"/>
    <dgm:cxn modelId="{787E1514-EA1B-4348-9AC7-0E9C4DE36E75}" srcId="{D6C7EFB6-A656-4F68-B680-71F85FCDA818}" destId="{ACB1107A-BF52-4FFF-9749-332C63FF8D33}" srcOrd="2" destOrd="0" parTransId="{DF746922-DF3F-4FEE-873B-4C68004A1211}" sibTransId="{B0D65776-0DFE-4499-8353-BAF7FF1CCAEA}"/>
    <dgm:cxn modelId="{B57C669F-9736-4227-9633-6CC59E98CF81}" type="presParOf" srcId="{93FA9F38-84AD-4DE5-9250-4CAC4A436EC1}" destId="{44D02BEA-1E54-43C8-9942-94BFEA8622A7}" srcOrd="0" destOrd="0" presId="urn:microsoft.com/office/officeart/2005/8/layout/hList1"/>
    <dgm:cxn modelId="{86F5B5C0-0AFD-43A8-9A3E-3D4F039B069E}" type="presParOf" srcId="{44D02BEA-1E54-43C8-9942-94BFEA8622A7}" destId="{C2C65DD7-D081-4E4D-90A6-46E6728D3455}" srcOrd="0" destOrd="0" presId="urn:microsoft.com/office/officeart/2005/8/layout/hList1"/>
    <dgm:cxn modelId="{291249B3-9A5C-4E38-ABE1-5DEA1AB5C696}" type="presParOf" srcId="{44D02BEA-1E54-43C8-9942-94BFEA8622A7}" destId="{A0692197-E17E-4785-95B7-04E29730C437}" srcOrd="1" destOrd="0" presId="urn:microsoft.com/office/officeart/2005/8/layout/hList1"/>
    <dgm:cxn modelId="{E7A99584-668F-44A2-BEB3-ABAAE84B1D08}" type="presParOf" srcId="{93FA9F38-84AD-4DE5-9250-4CAC4A436EC1}" destId="{32E387A1-7587-470A-B6CA-B67224EF2EFD}" srcOrd="1" destOrd="0" presId="urn:microsoft.com/office/officeart/2005/8/layout/hList1"/>
    <dgm:cxn modelId="{8DE58D69-0B17-4F82-A364-BFF7F894509B}" type="presParOf" srcId="{93FA9F38-84AD-4DE5-9250-4CAC4A436EC1}" destId="{7952C78D-A6F0-4D22-8326-4E987534A5BB}" srcOrd="2" destOrd="0" presId="urn:microsoft.com/office/officeart/2005/8/layout/hList1"/>
    <dgm:cxn modelId="{ED65EBA9-932A-40A1-A3DF-49C74AD3FC62}" type="presParOf" srcId="{7952C78D-A6F0-4D22-8326-4E987534A5BB}" destId="{4073E082-A052-4196-8DE5-35DE8F137E4F}" srcOrd="0" destOrd="0" presId="urn:microsoft.com/office/officeart/2005/8/layout/hList1"/>
    <dgm:cxn modelId="{A6DBAD98-998C-4E72-B04A-F78A3687035D}" type="presParOf" srcId="{7952C78D-A6F0-4D22-8326-4E987534A5BB}" destId="{7D3F1949-DF14-4BA2-9473-6C2DC61DB53D}" srcOrd="1" destOrd="0" presId="urn:microsoft.com/office/officeart/2005/8/layout/hList1"/>
    <dgm:cxn modelId="{6A533650-B69F-4CE6-9618-A84A016ABFDF}" type="presParOf" srcId="{93FA9F38-84AD-4DE5-9250-4CAC4A436EC1}" destId="{CC83CE2C-43B9-4273-8E2E-7C8D82818688}" srcOrd="3" destOrd="0" presId="urn:microsoft.com/office/officeart/2005/8/layout/hList1"/>
    <dgm:cxn modelId="{89075368-A17D-4D9B-8764-34C2FD6340C5}" type="presParOf" srcId="{93FA9F38-84AD-4DE5-9250-4CAC4A436EC1}" destId="{FBA84160-E2FE-45FF-B16A-DC51726A7062}" srcOrd="4" destOrd="0" presId="urn:microsoft.com/office/officeart/2005/8/layout/hList1"/>
    <dgm:cxn modelId="{99EDCD8D-7BBA-4984-83F2-C26D4F9BE36F}" type="presParOf" srcId="{FBA84160-E2FE-45FF-B16A-DC51726A7062}" destId="{31C146B4-15E6-4B9D-ADA0-6CDCD21C00A9}" srcOrd="0" destOrd="0" presId="urn:microsoft.com/office/officeart/2005/8/layout/hList1"/>
    <dgm:cxn modelId="{557B2071-1B60-42AE-AAC3-05D3E1B3C094}" type="presParOf" srcId="{FBA84160-E2FE-45FF-B16A-DC51726A7062}" destId="{4573097F-4EEC-4C38-9E26-CEADF50F1BD5}"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FAF5B1-B51F-4DA7-8145-9450B2B8CF2C}">
      <dsp:nvSpPr>
        <dsp:cNvPr id="0" name=""/>
        <dsp:cNvSpPr/>
      </dsp:nvSpPr>
      <dsp:spPr>
        <a:xfrm>
          <a:off x="2501205" y="1510"/>
          <a:ext cx="2558428" cy="1279214"/>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kern="1200" smtClean="0"/>
            <a:t>5. Free</a:t>
          </a:r>
          <a:r>
            <a:rPr lang="en-US" sz="3300" kern="1200" smtClean="0">
              <a:solidFill>
                <a:srgbClr val="FF0000"/>
              </a:solidFill>
            </a:rPr>
            <a:t>r</a:t>
          </a:r>
          <a:r>
            <a:rPr lang="en-US" sz="3300" kern="1200" smtClean="0"/>
            <a:t> flows of Capital</a:t>
          </a:r>
          <a:endParaRPr lang="th-TH" sz="3300" kern="1200" dirty="0"/>
        </a:p>
      </dsp:txBody>
      <dsp:txXfrm>
        <a:off x="2538672" y="38977"/>
        <a:ext cx="2483494" cy="1204280"/>
      </dsp:txXfrm>
    </dsp:sp>
    <dsp:sp modelId="{5EA5F60F-595F-4C5A-9D80-E9CA45844C8F}">
      <dsp:nvSpPr>
        <dsp:cNvPr id="0" name=""/>
        <dsp:cNvSpPr/>
      </dsp:nvSpPr>
      <dsp:spPr>
        <a:xfrm>
          <a:off x="2757048" y="1280725"/>
          <a:ext cx="255842" cy="959410"/>
        </a:xfrm>
        <a:custGeom>
          <a:avLst/>
          <a:gdLst/>
          <a:ahLst/>
          <a:cxnLst/>
          <a:rect l="0" t="0" r="0" b="0"/>
          <a:pathLst>
            <a:path>
              <a:moveTo>
                <a:pt x="0" y="0"/>
              </a:moveTo>
              <a:lnTo>
                <a:pt x="0" y="959410"/>
              </a:lnTo>
              <a:lnTo>
                <a:pt x="255842" y="9594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5CAE13-4B7A-4352-9EFE-5EC9BB658587}">
      <dsp:nvSpPr>
        <dsp:cNvPr id="0" name=""/>
        <dsp:cNvSpPr/>
      </dsp:nvSpPr>
      <dsp:spPr>
        <a:xfrm>
          <a:off x="3012891" y="1600528"/>
          <a:ext cx="2046743" cy="1279214"/>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en-US" sz="1900" b="1" kern="1200" dirty="0" smtClean="0"/>
            <a:t>Orderly capital account </a:t>
          </a:r>
          <a:r>
            <a:rPr lang="en-US" sz="1900" b="1" kern="1200" dirty="0" err="1" smtClean="0"/>
            <a:t>liberalisation</a:t>
          </a:r>
          <a:endParaRPr lang="th-TH" sz="1900" b="1" kern="1200" dirty="0"/>
        </a:p>
      </dsp:txBody>
      <dsp:txXfrm>
        <a:off x="3050358" y="1637995"/>
        <a:ext cx="1971809" cy="1204280"/>
      </dsp:txXfrm>
    </dsp:sp>
    <dsp:sp modelId="{3E2421FF-90F1-443D-98A5-A5ACB139BE32}">
      <dsp:nvSpPr>
        <dsp:cNvPr id="0" name=""/>
        <dsp:cNvSpPr/>
      </dsp:nvSpPr>
      <dsp:spPr>
        <a:xfrm>
          <a:off x="2757048" y="1280725"/>
          <a:ext cx="255842" cy="2558428"/>
        </a:xfrm>
        <a:custGeom>
          <a:avLst/>
          <a:gdLst/>
          <a:ahLst/>
          <a:cxnLst/>
          <a:rect l="0" t="0" r="0" b="0"/>
          <a:pathLst>
            <a:path>
              <a:moveTo>
                <a:pt x="0" y="0"/>
              </a:moveTo>
              <a:lnTo>
                <a:pt x="0" y="2558428"/>
              </a:lnTo>
              <a:lnTo>
                <a:pt x="255842" y="255842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4BBE500-3FE8-4A03-8762-6E1DF6F49A03}">
      <dsp:nvSpPr>
        <dsp:cNvPr id="0" name=""/>
        <dsp:cNvSpPr/>
      </dsp:nvSpPr>
      <dsp:spPr>
        <a:xfrm>
          <a:off x="3012891" y="3199546"/>
          <a:ext cx="2046743" cy="1279214"/>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en-US" sz="1900" kern="1200" dirty="0" smtClean="0"/>
            <a:t>Allowing </a:t>
          </a:r>
          <a:r>
            <a:rPr lang="en-US" sz="1900" b="1" kern="1200" dirty="0" smtClean="0"/>
            <a:t>adequate safeguard </a:t>
          </a:r>
          <a:r>
            <a:rPr lang="en-US" sz="1900" kern="1200" dirty="0" smtClean="0"/>
            <a:t>against potential economic instability</a:t>
          </a:r>
          <a:endParaRPr lang="th-TH" sz="1900" kern="1200" dirty="0"/>
        </a:p>
      </dsp:txBody>
      <dsp:txXfrm>
        <a:off x="3050358" y="3237013"/>
        <a:ext cx="1971809" cy="12042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23551E3-D4EC-47C7-9DE8-24A826981987}">
      <dsp:nvSpPr>
        <dsp:cNvPr id="0" name=""/>
        <dsp:cNvSpPr/>
      </dsp:nvSpPr>
      <dsp:spPr>
        <a:xfrm>
          <a:off x="2356589" y="1565857"/>
          <a:ext cx="254893" cy="2429215"/>
        </a:xfrm>
        <a:custGeom>
          <a:avLst/>
          <a:gdLst/>
          <a:ahLst/>
          <a:cxnLst/>
          <a:rect l="0" t="0" r="0" b="0"/>
          <a:pathLst>
            <a:path>
              <a:moveTo>
                <a:pt x="0" y="0"/>
              </a:moveTo>
              <a:lnTo>
                <a:pt x="0" y="2429215"/>
              </a:lnTo>
              <a:lnTo>
                <a:pt x="254893" y="2429215"/>
              </a:lnTo>
            </a:path>
          </a:pathLst>
        </a:custGeom>
        <a:noFill/>
        <a:ln w="12700" cap="flat" cmpd="sng" algn="ctr">
          <a:solidFill>
            <a:schemeClr val="accent6">
              <a:lumMod val="75000"/>
            </a:schemeClr>
          </a:solidFill>
          <a:prstDash val="solid"/>
          <a:miter lim="800000"/>
        </a:ln>
        <a:effectLst/>
      </dsp:spPr>
      <dsp:style>
        <a:lnRef idx="2">
          <a:scrgbClr r="0" g="0" b="0"/>
        </a:lnRef>
        <a:fillRef idx="0">
          <a:scrgbClr r="0" g="0" b="0"/>
        </a:fillRef>
        <a:effectRef idx="0">
          <a:scrgbClr r="0" g="0" b="0"/>
        </a:effectRef>
        <a:fontRef idx="minor"/>
      </dsp:style>
    </dsp:sp>
    <dsp:sp modelId="{B7EA6245-11D3-4538-A5A2-F560E2C199B2}">
      <dsp:nvSpPr>
        <dsp:cNvPr id="0" name=""/>
        <dsp:cNvSpPr/>
      </dsp:nvSpPr>
      <dsp:spPr>
        <a:xfrm>
          <a:off x="2356589" y="1565857"/>
          <a:ext cx="254893" cy="1511798"/>
        </a:xfrm>
        <a:custGeom>
          <a:avLst/>
          <a:gdLst/>
          <a:ahLst/>
          <a:cxnLst/>
          <a:rect l="0" t="0" r="0" b="0"/>
          <a:pathLst>
            <a:path>
              <a:moveTo>
                <a:pt x="0" y="0"/>
              </a:moveTo>
              <a:lnTo>
                <a:pt x="0" y="1511798"/>
              </a:lnTo>
              <a:lnTo>
                <a:pt x="254893" y="1511798"/>
              </a:lnTo>
            </a:path>
          </a:pathLst>
        </a:custGeom>
        <a:noFill/>
        <a:ln w="12700" cap="flat" cmpd="sng" algn="ctr">
          <a:solidFill>
            <a:schemeClr val="accent6">
              <a:lumMod val="75000"/>
            </a:schemeClr>
          </a:solidFill>
          <a:prstDash val="solid"/>
          <a:miter lim="800000"/>
        </a:ln>
        <a:effectLst/>
      </dsp:spPr>
      <dsp:style>
        <a:lnRef idx="2">
          <a:scrgbClr r="0" g="0" b="0"/>
        </a:lnRef>
        <a:fillRef idx="0">
          <a:scrgbClr r="0" g="0" b="0"/>
        </a:fillRef>
        <a:effectRef idx="0">
          <a:scrgbClr r="0" g="0" b="0"/>
        </a:effectRef>
        <a:fontRef idx="minor"/>
      </dsp:style>
    </dsp:sp>
    <dsp:sp modelId="{324736F7-044F-46A2-96DE-CE8D3FE034E5}">
      <dsp:nvSpPr>
        <dsp:cNvPr id="0" name=""/>
        <dsp:cNvSpPr/>
      </dsp:nvSpPr>
      <dsp:spPr>
        <a:xfrm>
          <a:off x="2356589" y="1565857"/>
          <a:ext cx="254893" cy="594382"/>
        </a:xfrm>
        <a:custGeom>
          <a:avLst/>
          <a:gdLst/>
          <a:ahLst/>
          <a:cxnLst/>
          <a:rect l="0" t="0" r="0" b="0"/>
          <a:pathLst>
            <a:path>
              <a:moveTo>
                <a:pt x="0" y="0"/>
              </a:moveTo>
              <a:lnTo>
                <a:pt x="0" y="594382"/>
              </a:lnTo>
              <a:lnTo>
                <a:pt x="254893" y="594382"/>
              </a:lnTo>
            </a:path>
          </a:pathLst>
        </a:custGeom>
        <a:noFill/>
        <a:ln w="12700" cap="flat" cmpd="sng" algn="ctr">
          <a:solidFill>
            <a:schemeClr val="accent6">
              <a:lumMod val="75000"/>
            </a:schemeClr>
          </a:solidFill>
          <a:prstDash val="solid"/>
          <a:miter lim="800000"/>
        </a:ln>
        <a:effectLst/>
      </dsp:spPr>
      <dsp:style>
        <a:lnRef idx="2">
          <a:scrgbClr r="0" g="0" b="0"/>
        </a:lnRef>
        <a:fillRef idx="0">
          <a:scrgbClr r="0" g="0" b="0"/>
        </a:fillRef>
        <a:effectRef idx="0">
          <a:scrgbClr r="0" g="0" b="0"/>
        </a:effectRef>
        <a:fontRef idx="minor"/>
      </dsp:style>
    </dsp:sp>
    <dsp:sp modelId="{876A151D-2085-4C18-993E-55EAC1CF7C32}">
      <dsp:nvSpPr>
        <dsp:cNvPr id="0" name=""/>
        <dsp:cNvSpPr/>
      </dsp:nvSpPr>
      <dsp:spPr>
        <a:xfrm>
          <a:off x="2050985" y="648441"/>
          <a:ext cx="985318" cy="271348"/>
        </a:xfrm>
        <a:custGeom>
          <a:avLst/>
          <a:gdLst/>
          <a:ahLst/>
          <a:cxnLst/>
          <a:rect l="0" t="0" r="0" b="0"/>
          <a:pathLst>
            <a:path>
              <a:moveTo>
                <a:pt x="0" y="0"/>
              </a:moveTo>
              <a:lnTo>
                <a:pt x="0" y="135674"/>
              </a:lnTo>
              <a:lnTo>
                <a:pt x="985318" y="135674"/>
              </a:lnTo>
              <a:lnTo>
                <a:pt x="985318" y="271348"/>
              </a:lnTo>
            </a:path>
          </a:pathLst>
        </a:custGeom>
        <a:noFill/>
        <a:ln w="12700" cap="flat" cmpd="sng" algn="ctr">
          <a:solidFill>
            <a:schemeClr val="accent2"/>
          </a:solidFill>
          <a:prstDash val="solid"/>
          <a:miter lim="800000"/>
        </a:ln>
        <a:effectLst/>
      </dsp:spPr>
      <dsp:style>
        <a:lnRef idx="2">
          <a:scrgbClr r="0" g="0" b="0"/>
        </a:lnRef>
        <a:fillRef idx="0">
          <a:scrgbClr r="0" g="0" b="0"/>
        </a:fillRef>
        <a:effectRef idx="0">
          <a:scrgbClr r="0" g="0" b="0"/>
        </a:effectRef>
        <a:fontRef idx="minor"/>
      </dsp:style>
    </dsp:sp>
    <dsp:sp modelId="{446A4253-4ED5-4676-946F-6976C1358797}">
      <dsp:nvSpPr>
        <dsp:cNvPr id="0" name=""/>
        <dsp:cNvSpPr/>
      </dsp:nvSpPr>
      <dsp:spPr>
        <a:xfrm>
          <a:off x="385952" y="1565857"/>
          <a:ext cx="254893" cy="1894913"/>
        </a:xfrm>
        <a:custGeom>
          <a:avLst/>
          <a:gdLst/>
          <a:ahLst/>
          <a:cxnLst/>
          <a:rect l="0" t="0" r="0" b="0"/>
          <a:pathLst>
            <a:path>
              <a:moveTo>
                <a:pt x="0" y="0"/>
              </a:moveTo>
              <a:lnTo>
                <a:pt x="0" y="1894913"/>
              </a:lnTo>
              <a:lnTo>
                <a:pt x="254893" y="1894913"/>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0B3C062-1509-4735-8912-8315BB2CED4F}">
      <dsp:nvSpPr>
        <dsp:cNvPr id="0" name=""/>
        <dsp:cNvSpPr/>
      </dsp:nvSpPr>
      <dsp:spPr>
        <a:xfrm>
          <a:off x="385952" y="1565857"/>
          <a:ext cx="254893" cy="722087"/>
        </a:xfrm>
        <a:custGeom>
          <a:avLst/>
          <a:gdLst/>
          <a:ahLst/>
          <a:cxnLst/>
          <a:rect l="0" t="0" r="0" b="0"/>
          <a:pathLst>
            <a:path>
              <a:moveTo>
                <a:pt x="0" y="0"/>
              </a:moveTo>
              <a:lnTo>
                <a:pt x="0" y="722087"/>
              </a:lnTo>
              <a:lnTo>
                <a:pt x="254893" y="722087"/>
              </a:lnTo>
            </a:path>
          </a:pathLst>
        </a:custGeom>
        <a:noFill/>
        <a:ln w="12700" cap="flat" cmpd="sng" algn="ctr">
          <a:solidFill>
            <a:schemeClr val="accent1">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847C83C-8941-4E41-98F5-C7D970F00F3A}">
      <dsp:nvSpPr>
        <dsp:cNvPr id="0" name=""/>
        <dsp:cNvSpPr/>
      </dsp:nvSpPr>
      <dsp:spPr>
        <a:xfrm>
          <a:off x="1065667" y="648441"/>
          <a:ext cx="985318" cy="271348"/>
        </a:xfrm>
        <a:custGeom>
          <a:avLst/>
          <a:gdLst/>
          <a:ahLst/>
          <a:cxnLst/>
          <a:rect l="0" t="0" r="0" b="0"/>
          <a:pathLst>
            <a:path>
              <a:moveTo>
                <a:pt x="985318" y="0"/>
              </a:moveTo>
              <a:lnTo>
                <a:pt x="985318" y="135674"/>
              </a:lnTo>
              <a:lnTo>
                <a:pt x="0" y="135674"/>
              </a:lnTo>
              <a:lnTo>
                <a:pt x="0" y="271348"/>
              </a:lnTo>
            </a:path>
          </a:pathLst>
        </a:custGeom>
        <a:noFill/>
        <a:ln w="12700" cap="flat" cmpd="sng" algn="ctr">
          <a:solidFill>
            <a:schemeClr val="accent5">
              <a:lumMod val="75000"/>
            </a:schemeClr>
          </a:solidFill>
          <a:prstDash val="solid"/>
          <a:miter lim="800000"/>
        </a:ln>
        <a:effectLst/>
      </dsp:spPr>
      <dsp:style>
        <a:lnRef idx="2">
          <a:scrgbClr r="0" g="0" b="0"/>
        </a:lnRef>
        <a:fillRef idx="0">
          <a:scrgbClr r="0" g="0" b="0"/>
        </a:fillRef>
        <a:effectRef idx="0">
          <a:scrgbClr r="0" g="0" b="0"/>
        </a:effectRef>
        <a:fontRef idx="minor"/>
      </dsp:style>
    </dsp:sp>
    <dsp:sp modelId="{1726A3B3-08D0-4326-AE08-6107FC88EEEF}">
      <dsp:nvSpPr>
        <dsp:cNvPr id="0" name=""/>
        <dsp:cNvSpPr/>
      </dsp:nvSpPr>
      <dsp:spPr>
        <a:xfrm>
          <a:off x="1201342" y="2373"/>
          <a:ext cx="1699287" cy="646067"/>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r>
            <a:rPr lang="en-US" sz="2400" b="1" kern="1200" dirty="0" smtClean="0">
              <a:latin typeface="Browallia New" pitchFamily="34" charset="-34"/>
              <a:cs typeface="Browallia New" pitchFamily="34" charset="-34"/>
            </a:rPr>
            <a:t>Balance </a:t>
          </a:r>
          <a:r>
            <a:rPr lang="en-US" sz="2400" b="1" kern="1200" smtClean="0">
              <a:latin typeface="Browallia New" pitchFamily="34" charset="-34"/>
              <a:cs typeface="Browallia New" pitchFamily="34" charset="-34"/>
            </a:rPr>
            <a:t>of Payments</a:t>
          </a:r>
          <a:endParaRPr lang="en-US" sz="2400" b="1" kern="1200" dirty="0" smtClean="0">
            <a:latin typeface="Browallia New" pitchFamily="34" charset="-34"/>
            <a:cs typeface="Browallia New" pitchFamily="34" charset="-34"/>
          </a:endParaRPr>
        </a:p>
      </dsp:txBody>
      <dsp:txXfrm>
        <a:off x="1201342" y="2373"/>
        <a:ext cx="1699287" cy="646067"/>
      </dsp:txXfrm>
    </dsp:sp>
    <dsp:sp modelId="{3E8E9347-D70F-4E28-9D65-EF9C9C857A63}">
      <dsp:nvSpPr>
        <dsp:cNvPr id="0" name=""/>
        <dsp:cNvSpPr/>
      </dsp:nvSpPr>
      <dsp:spPr>
        <a:xfrm>
          <a:off x="216024" y="919789"/>
          <a:ext cx="1699287" cy="646067"/>
        </a:xfrm>
        <a:prstGeom prst="rect">
          <a:avLst/>
        </a:prstGeom>
        <a:solidFill>
          <a:schemeClr val="accent5">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smtClean="0">
              <a:latin typeface="Browallia New" pitchFamily="34" charset="-34"/>
              <a:cs typeface="Browallia New" pitchFamily="34" charset="-34"/>
            </a:rPr>
            <a:t>Current Account</a:t>
          </a:r>
        </a:p>
      </dsp:txBody>
      <dsp:txXfrm>
        <a:off x="216024" y="919789"/>
        <a:ext cx="1699287" cy="646067"/>
      </dsp:txXfrm>
    </dsp:sp>
    <dsp:sp modelId="{C5BD9F54-4ECF-4768-BFD4-BD7F7EE8B105}">
      <dsp:nvSpPr>
        <dsp:cNvPr id="0" name=""/>
        <dsp:cNvSpPr/>
      </dsp:nvSpPr>
      <dsp:spPr>
        <a:xfrm>
          <a:off x="640845" y="1837206"/>
          <a:ext cx="1330809" cy="90147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smtClean="0">
              <a:latin typeface="Browallia New" pitchFamily="34" charset="-34"/>
              <a:cs typeface="Browallia New" pitchFamily="34" charset="-34"/>
            </a:rPr>
            <a:t>Goods</a:t>
          </a:r>
          <a:endParaRPr lang="th-TH" sz="2000" b="1" kern="1200" dirty="0">
            <a:latin typeface="Browallia New" pitchFamily="34" charset="-34"/>
            <a:cs typeface="Browallia New" pitchFamily="34" charset="-34"/>
          </a:endParaRPr>
        </a:p>
      </dsp:txBody>
      <dsp:txXfrm>
        <a:off x="640845" y="1837206"/>
        <a:ext cx="1330809" cy="901477"/>
      </dsp:txXfrm>
    </dsp:sp>
    <dsp:sp modelId="{E84B284D-98CC-43B4-B0C9-C138CE01348A}">
      <dsp:nvSpPr>
        <dsp:cNvPr id="0" name=""/>
        <dsp:cNvSpPr/>
      </dsp:nvSpPr>
      <dsp:spPr>
        <a:xfrm>
          <a:off x="640845" y="3010032"/>
          <a:ext cx="1330809" cy="901477"/>
        </a:xfrm>
        <a:prstGeom prst="rect">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smtClean="0">
              <a:latin typeface="Browallia New" pitchFamily="34" charset="-34"/>
              <a:cs typeface="Browallia New" pitchFamily="34" charset="-34"/>
            </a:rPr>
            <a:t>Service / Income / Transfers</a:t>
          </a:r>
          <a:endParaRPr lang="th-TH" sz="2000" b="1" kern="1200" dirty="0">
            <a:latin typeface="Browallia New" pitchFamily="34" charset="-34"/>
            <a:cs typeface="Browallia New" pitchFamily="34" charset="-34"/>
          </a:endParaRPr>
        </a:p>
      </dsp:txBody>
      <dsp:txXfrm>
        <a:off x="640845" y="3010032"/>
        <a:ext cx="1330809" cy="901477"/>
      </dsp:txXfrm>
    </dsp:sp>
    <dsp:sp modelId="{B54D3436-9EC1-435C-8E74-4D17BA9ED076}">
      <dsp:nvSpPr>
        <dsp:cNvPr id="0" name=""/>
        <dsp:cNvSpPr/>
      </dsp:nvSpPr>
      <dsp:spPr>
        <a:xfrm>
          <a:off x="2186660" y="919789"/>
          <a:ext cx="1699287" cy="646067"/>
        </a:xfrm>
        <a:prstGeom prst="rect">
          <a:avLst/>
        </a:prstGeom>
        <a:solidFill>
          <a:srgbClr val="C000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smtClean="0">
              <a:latin typeface="Browallia New" pitchFamily="34" charset="-34"/>
              <a:cs typeface="Browallia New" pitchFamily="34" charset="-34"/>
            </a:rPr>
            <a:t>Capital Account</a:t>
          </a:r>
          <a:endParaRPr lang="th-TH" sz="2000" b="1" kern="1200" dirty="0">
            <a:latin typeface="Browallia New" pitchFamily="34" charset="-34"/>
            <a:cs typeface="Browallia New" pitchFamily="34" charset="-34"/>
          </a:endParaRPr>
        </a:p>
      </dsp:txBody>
      <dsp:txXfrm>
        <a:off x="2186660" y="919789"/>
        <a:ext cx="1699287" cy="646067"/>
      </dsp:txXfrm>
    </dsp:sp>
    <dsp:sp modelId="{5D4BC5E1-059B-441D-A3D2-A409A05C5466}">
      <dsp:nvSpPr>
        <dsp:cNvPr id="0" name=""/>
        <dsp:cNvSpPr/>
      </dsp:nvSpPr>
      <dsp:spPr>
        <a:xfrm>
          <a:off x="2611482" y="1837206"/>
          <a:ext cx="2140035" cy="646067"/>
        </a:xfrm>
        <a:prstGeom prst="rect">
          <a:avLst/>
        </a:prstGeom>
        <a:solidFill>
          <a:schemeClr val="accent6">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smtClean="0">
              <a:latin typeface="Browallia New" pitchFamily="34" charset="-34"/>
              <a:cs typeface="Browallia New" pitchFamily="34" charset="-34"/>
            </a:rPr>
            <a:t>Foreign </a:t>
          </a:r>
          <a:r>
            <a:rPr lang="en-US" sz="2000" b="1" kern="1200" smtClean="0">
              <a:latin typeface="Browallia New" pitchFamily="34" charset="-34"/>
              <a:cs typeface="Browallia New" pitchFamily="34" charset="-34"/>
            </a:rPr>
            <a:t>Direct Investment</a:t>
          </a:r>
          <a:endParaRPr lang="en-US" sz="2000" b="1" kern="1200" dirty="0" smtClean="0">
            <a:latin typeface="Browallia New" pitchFamily="34" charset="-34"/>
            <a:cs typeface="Browallia New" pitchFamily="34" charset="-34"/>
          </a:endParaRPr>
        </a:p>
      </dsp:txBody>
      <dsp:txXfrm>
        <a:off x="2611482" y="1837206"/>
        <a:ext cx="2140035" cy="646067"/>
      </dsp:txXfrm>
    </dsp:sp>
    <dsp:sp modelId="{63A0E5E2-E09C-45E5-B722-45A5A96589D8}">
      <dsp:nvSpPr>
        <dsp:cNvPr id="0" name=""/>
        <dsp:cNvSpPr/>
      </dsp:nvSpPr>
      <dsp:spPr>
        <a:xfrm>
          <a:off x="2611482" y="2754622"/>
          <a:ext cx="2213053" cy="646067"/>
        </a:xfrm>
        <a:prstGeom prst="rect">
          <a:avLst/>
        </a:prstGeom>
        <a:solidFill>
          <a:schemeClr val="accent6">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smtClean="0">
              <a:latin typeface="Browallia New" pitchFamily="34" charset="-34"/>
              <a:cs typeface="Browallia New" pitchFamily="34" charset="-34"/>
            </a:rPr>
            <a:t>Portfolio Investment </a:t>
          </a:r>
          <a:endParaRPr lang="en-US" sz="2000" b="1" kern="1200" dirty="0" smtClean="0">
            <a:latin typeface="Browallia New" pitchFamily="34" charset="-34"/>
            <a:cs typeface="Browallia New" pitchFamily="34" charset="-34"/>
          </a:endParaRPr>
        </a:p>
      </dsp:txBody>
      <dsp:txXfrm>
        <a:off x="2611482" y="2754622"/>
        <a:ext cx="2213053" cy="646067"/>
      </dsp:txXfrm>
    </dsp:sp>
    <dsp:sp modelId="{24F2566F-9599-472B-A213-DF0A788E8AA2}">
      <dsp:nvSpPr>
        <dsp:cNvPr id="0" name=""/>
        <dsp:cNvSpPr/>
      </dsp:nvSpPr>
      <dsp:spPr>
        <a:xfrm>
          <a:off x="2611482" y="3672038"/>
          <a:ext cx="2213053" cy="646067"/>
        </a:xfrm>
        <a:prstGeom prst="rect">
          <a:avLst/>
        </a:prstGeom>
        <a:solidFill>
          <a:schemeClr val="accent6">
            <a:lumMod val="75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smtClean="0">
              <a:latin typeface="Browallia New" pitchFamily="34" charset="-34"/>
              <a:cs typeface="Browallia New" pitchFamily="34" charset="-34"/>
            </a:rPr>
            <a:t>Other Investments: Loans, Deposits, Cash  etc.</a:t>
          </a:r>
          <a:endParaRPr lang="th-TH" sz="2000" b="1" kern="1200" dirty="0">
            <a:latin typeface="Browallia New" pitchFamily="34" charset="-34"/>
            <a:cs typeface="Browallia New" pitchFamily="34" charset="-34"/>
          </a:endParaRPr>
        </a:p>
      </dsp:txBody>
      <dsp:txXfrm>
        <a:off x="2611482" y="3672038"/>
        <a:ext cx="2213053" cy="64606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C65DD7-D081-4E4D-90A6-46E6728D3455}">
      <dsp:nvSpPr>
        <dsp:cNvPr id="0" name=""/>
        <dsp:cNvSpPr/>
      </dsp:nvSpPr>
      <dsp:spPr>
        <a:xfrm>
          <a:off x="2542" y="24523"/>
          <a:ext cx="2479212" cy="748800"/>
        </a:xfrm>
        <a:prstGeom prst="rect">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US" sz="2400" kern="1200" dirty="0" smtClean="0">
              <a:solidFill>
                <a:srgbClr val="FF0000"/>
              </a:solidFill>
            </a:rPr>
            <a:t>Goods</a:t>
          </a:r>
          <a:endParaRPr lang="th-TH" sz="1800" kern="1200" dirty="0">
            <a:solidFill>
              <a:srgbClr val="FF0000"/>
            </a:solidFill>
          </a:endParaRPr>
        </a:p>
      </dsp:txBody>
      <dsp:txXfrm>
        <a:off x="2542" y="24523"/>
        <a:ext cx="2479212" cy="748800"/>
      </dsp:txXfrm>
    </dsp:sp>
    <dsp:sp modelId="{A0692197-E17E-4785-95B7-04E29730C437}">
      <dsp:nvSpPr>
        <dsp:cNvPr id="0" name=""/>
        <dsp:cNvSpPr/>
      </dsp:nvSpPr>
      <dsp:spPr>
        <a:xfrm>
          <a:off x="2542" y="773323"/>
          <a:ext cx="2479212" cy="2154481"/>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smtClean="0"/>
            <a:t>Goal: Lower or eliminate tariffs</a:t>
          </a:r>
          <a:endParaRPr lang="th-TH" sz="1800" kern="1200" dirty="0"/>
        </a:p>
        <a:p>
          <a:pPr marL="171450" lvl="1" indent="-171450" algn="l" defTabSz="800100">
            <a:lnSpc>
              <a:spcPct val="90000"/>
            </a:lnSpc>
            <a:spcBef>
              <a:spcPct val="0"/>
            </a:spcBef>
            <a:spcAft>
              <a:spcPct val="15000"/>
            </a:spcAft>
            <a:buChar char="••"/>
          </a:pPr>
          <a:r>
            <a:rPr lang="en-US" sz="1800" kern="1200" dirty="0" smtClean="0"/>
            <a:t>Multilateral Agreements: </a:t>
          </a:r>
          <a:br>
            <a:rPr lang="en-US" sz="1800" kern="1200" dirty="0" smtClean="0"/>
          </a:br>
          <a:r>
            <a:rPr lang="en-US" sz="1800" kern="1200" dirty="0" smtClean="0"/>
            <a:t>GATT (1947,1994)</a:t>
          </a:r>
          <a:endParaRPr lang="th-TH" sz="1800" kern="1200" dirty="0"/>
        </a:p>
      </dsp:txBody>
      <dsp:txXfrm>
        <a:off x="2542" y="773323"/>
        <a:ext cx="2479212" cy="2154481"/>
      </dsp:txXfrm>
    </dsp:sp>
    <dsp:sp modelId="{4073E082-A052-4196-8DE5-35DE8F137E4F}">
      <dsp:nvSpPr>
        <dsp:cNvPr id="0" name=""/>
        <dsp:cNvSpPr/>
      </dsp:nvSpPr>
      <dsp:spPr>
        <a:xfrm>
          <a:off x="2828845" y="24523"/>
          <a:ext cx="2479212" cy="748800"/>
        </a:xfrm>
        <a:prstGeom prst="rect">
          <a:avLst/>
        </a:prstGeom>
        <a:solidFill>
          <a:schemeClr val="accent4">
            <a:hueOff val="5197846"/>
            <a:satOff val="-23984"/>
            <a:lumOff val="883"/>
            <a:alphaOff val="0"/>
          </a:schemeClr>
        </a:solidFill>
        <a:ln w="12700" cap="flat" cmpd="sng" algn="ctr">
          <a:solidFill>
            <a:schemeClr val="accent4">
              <a:hueOff val="5197846"/>
              <a:satOff val="-23984"/>
              <a:lumOff val="883"/>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US" sz="2400" kern="1200" dirty="0" smtClean="0">
              <a:solidFill>
                <a:srgbClr val="FF0000"/>
              </a:solidFill>
            </a:rPr>
            <a:t>Services</a:t>
          </a:r>
          <a:endParaRPr lang="th-TH" sz="1800" kern="1200" dirty="0">
            <a:solidFill>
              <a:srgbClr val="FF0000"/>
            </a:solidFill>
          </a:endParaRPr>
        </a:p>
      </dsp:txBody>
      <dsp:txXfrm>
        <a:off x="2828845" y="24523"/>
        <a:ext cx="2479212" cy="748800"/>
      </dsp:txXfrm>
    </dsp:sp>
    <dsp:sp modelId="{7D3F1949-DF14-4BA2-9473-6C2DC61DB53D}">
      <dsp:nvSpPr>
        <dsp:cNvPr id="0" name=""/>
        <dsp:cNvSpPr/>
      </dsp:nvSpPr>
      <dsp:spPr>
        <a:xfrm>
          <a:off x="2828845" y="773323"/>
          <a:ext cx="2479212" cy="2154481"/>
        </a:xfrm>
        <a:prstGeom prst="rect">
          <a:avLst/>
        </a:prstGeom>
        <a:solidFill>
          <a:schemeClr val="accent4">
            <a:tint val="40000"/>
            <a:alpha val="90000"/>
            <a:hueOff val="5756959"/>
            <a:satOff val="-30630"/>
            <a:lumOff val="-1745"/>
            <a:alphaOff val="0"/>
          </a:schemeClr>
        </a:solidFill>
        <a:ln w="12700" cap="flat" cmpd="sng" algn="ctr">
          <a:solidFill>
            <a:schemeClr val="accent4">
              <a:tint val="40000"/>
              <a:alpha val="90000"/>
              <a:hueOff val="5756959"/>
              <a:satOff val="-30630"/>
              <a:lumOff val="-1745"/>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smtClean="0"/>
            <a:t>Goal: Reduce or eliminate restrictions (=liberalize) cross-border services</a:t>
          </a:r>
          <a:endParaRPr lang="th-TH" sz="1800" kern="1200" dirty="0"/>
        </a:p>
        <a:p>
          <a:pPr marL="171450" lvl="1" indent="-171450" algn="l" defTabSz="800100">
            <a:lnSpc>
              <a:spcPct val="90000"/>
            </a:lnSpc>
            <a:spcBef>
              <a:spcPct val="0"/>
            </a:spcBef>
            <a:spcAft>
              <a:spcPct val="15000"/>
            </a:spcAft>
            <a:buChar char="••"/>
          </a:pPr>
          <a:r>
            <a:rPr lang="en-US" sz="1800" kern="1200" dirty="0" smtClean="0"/>
            <a:t>Multilateral Agreements:</a:t>
          </a:r>
          <a:br>
            <a:rPr lang="en-US" sz="1800" kern="1200" dirty="0" smtClean="0"/>
          </a:br>
          <a:r>
            <a:rPr lang="en-US" sz="1800" kern="1200" dirty="0" smtClean="0"/>
            <a:t>GATS (1994)</a:t>
          </a:r>
          <a:endParaRPr lang="th-TH" sz="1800" kern="1200" dirty="0"/>
        </a:p>
      </dsp:txBody>
      <dsp:txXfrm>
        <a:off x="2828845" y="773323"/>
        <a:ext cx="2479212" cy="2154481"/>
      </dsp:txXfrm>
    </dsp:sp>
    <dsp:sp modelId="{31C146B4-15E6-4B9D-ADA0-6CDCD21C00A9}">
      <dsp:nvSpPr>
        <dsp:cNvPr id="0" name=""/>
        <dsp:cNvSpPr/>
      </dsp:nvSpPr>
      <dsp:spPr>
        <a:xfrm>
          <a:off x="5655148" y="24523"/>
          <a:ext cx="2479212" cy="748800"/>
        </a:xfrm>
        <a:prstGeom prst="rect">
          <a:avLst/>
        </a:prstGeom>
        <a:solidFill>
          <a:schemeClr val="accent4">
            <a:hueOff val="10395692"/>
            <a:satOff val="-47968"/>
            <a:lumOff val="1765"/>
            <a:alphaOff val="0"/>
          </a:schemeClr>
        </a:solidFill>
        <a:ln w="12700" cap="flat" cmpd="sng" algn="ctr">
          <a:solidFill>
            <a:schemeClr val="accent4">
              <a:hueOff val="10395692"/>
              <a:satOff val="-47968"/>
              <a:lumOff val="1765"/>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97536" rIns="170688" bIns="97536" numCol="1" spcCol="1270" anchor="ctr" anchorCtr="0">
          <a:noAutofit/>
        </a:bodyPr>
        <a:lstStyle/>
        <a:p>
          <a:pPr lvl="0" algn="ctr" defTabSz="1066800">
            <a:lnSpc>
              <a:spcPct val="90000"/>
            </a:lnSpc>
            <a:spcBef>
              <a:spcPct val="0"/>
            </a:spcBef>
            <a:spcAft>
              <a:spcPct val="35000"/>
            </a:spcAft>
          </a:pPr>
          <a:r>
            <a:rPr lang="en-US" sz="2400" kern="1200" dirty="0" smtClean="0">
              <a:solidFill>
                <a:srgbClr val="FF0000"/>
              </a:solidFill>
            </a:rPr>
            <a:t>Investment</a:t>
          </a:r>
          <a:endParaRPr lang="th-TH" sz="1800" kern="1200" dirty="0">
            <a:solidFill>
              <a:srgbClr val="FF0000"/>
            </a:solidFill>
          </a:endParaRPr>
        </a:p>
      </dsp:txBody>
      <dsp:txXfrm>
        <a:off x="5655148" y="24523"/>
        <a:ext cx="2479212" cy="748800"/>
      </dsp:txXfrm>
    </dsp:sp>
    <dsp:sp modelId="{4573097F-4EEC-4C38-9E26-CEADF50F1BD5}">
      <dsp:nvSpPr>
        <dsp:cNvPr id="0" name=""/>
        <dsp:cNvSpPr/>
      </dsp:nvSpPr>
      <dsp:spPr>
        <a:xfrm>
          <a:off x="5655148" y="773323"/>
          <a:ext cx="2479212" cy="2154481"/>
        </a:xfrm>
        <a:prstGeom prst="rect">
          <a:avLst/>
        </a:prstGeom>
        <a:solidFill>
          <a:schemeClr val="accent4">
            <a:tint val="40000"/>
            <a:alpha val="90000"/>
            <a:hueOff val="11513918"/>
            <a:satOff val="-61261"/>
            <a:lumOff val="-3490"/>
            <a:alphaOff val="0"/>
          </a:schemeClr>
        </a:solidFill>
        <a:ln w="12700" cap="flat" cmpd="sng" algn="ctr">
          <a:solidFill>
            <a:schemeClr val="accent4">
              <a:tint val="40000"/>
              <a:alpha val="90000"/>
              <a:hueOff val="11513918"/>
              <a:satOff val="-61261"/>
              <a:lumOff val="-349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smtClean="0"/>
            <a:t>Goal: Liberalize (FTA) and protect foreign investments (FTA+BIT)</a:t>
          </a:r>
          <a:endParaRPr lang="th-TH" sz="1800" kern="1200" dirty="0"/>
        </a:p>
        <a:p>
          <a:pPr marL="171450" lvl="1" indent="-171450" algn="l" defTabSz="800100">
            <a:lnSpc>
              <a:spcPct val="90000"/>
            </a:lnSpc>
            <a:spcBef>
              <a:spcPct val="0"/>
            </a:spcBef>
            <a:spcAft>
              <a:spcPct val="15000"/>
            </a:spcAft>
            <a:buChar char="••"/>
          </a:pPr>
          <a:r>
            <a:rPr lang="en-US" sz="1800" kern="1200" dirty="0" smtClean="0"/>
            <a:t>No multilateral agreement existing given the lack of consensus </a:t>
          </a:r>
          <a:endParaRPr lang="th-TH" sz="1800" kern="1200" dirty="0"/>
        </a:p>
      </dsp:txBody>
      <dsp:txXfrm>
        <a:off x="5655148" y="773323"/>
        <a:ext cx="2479212" cy="2154481"/>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7.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712" cy="496729"/>
          </a:xfrm>
          <a:prstGeom prst="rect">
            <a:avLst/>
          </a:prstGeom>
        </p:spPr>
        <p:txBody>
          <a:bodyPr vert="horz" lIns="91413" tIns="45706" rIns="91413" bIns="45706" rtlCol="0"/>
          <a:lstStyle>
            <a:lvl1pPr algn="l">
              <a:defRPr sz="1200"/>
            </a:lvl1pPr>
          </a:lstStyle>
          <a:p>
            <a:endParaRPr lang="en-US"/>
          </a:p>
        </p:txBody>
      </p:sp>
      <p:sp>
        <p:nvSpPr>
          <p:cNvPr id="3" name="Date Placeholder 2"/>
          <p:cNvSpPr>
            <a:spLocks noGrp="1"/>
          </p:cNvSpPr>
          <p:nvPr>
            <p:ph type="dt" sz="quarter" idx="1"/>
          </p:nvPr>
        </p:nvSpPr>
        <p:spPr>
          <a:xfrm>
            <a:off x="3850375" y="0"/>
            <a:ext cx="2945712" cy="496729"/>
          </a:xfrm>
          <a:prstGeom prst="rect">
            <a:avLst/>
          </a:prstGeom>
        </p:spPr>
        <p:txBody>
          <a:bodyPr vert="horz" lIns="91413" tIns="45706" rIns="91413" bIns="45706" rtlCol="0"/>
          <a:lstStyle>
            <a:lvl1pPr algn="r">
              <a:defRPr sz="1200"/>
            </a:lvl1pPr>
          </a:lstStyle>
          <a:p>
            <a:fld id="{9F9583BC-C397-48B9-BA44-839B78F65BB8}" type="datetimeFigureOut">
              <a:rPr lang="en-US" smtClean="0"/>
              <a:pPr/>
              <a:t>7/13/2018</a:t>
            </a:fld>
            <a:endParaRPr lang="en-US"/>
          </a:p>
        </p:txBody>
      </p:sp>
      <p:sp>
        <p:nvSpPr>
          <p:cNvPr id="4" name="Footer Placeholder 3"/>
          <p:cNvSpPr>
            <a:spLocks noGrp="1"/>
          </p:cNvSpPr>
          <p:nvPr>
            <p:ph type="ftr" sz="quarter" idx="2"/>
          </p:nvPr>
        </p:nvSpPr>
        <p:spPr>
          <a:xfrm>
            <a:off x="0" y="9428323"/>
            <a:ext cx="2945712" cy="496728"/>
          </a:xfrm>
          <a:prstGeom prst="rect">
            <a:avLst/>
          </a:prstGeom>
        </p:spPr>
        <p:txBody>
          <a:bodyPr vert="horz" lIns="91413" tIns="45706" rIns="91413" bIns="45706" rtlCol="0" anchor="b"/>
          <a:lstStyle>
            <a:lvl1pPr algn="l">
              <a:defRPr sz="1200"/>
            </a:lvl1pPr>
          </a:lstStyle>
          <a:p>
            <a:endParaRPr lang="en-US"/>
          </a:p>
        </p:txBody>
      </p:sp>
      <p:sp>
        <p:nvSpPr>
          <p:cNvPr id="5" name="Slide Number Placeholder 4"/>
          <p:cNvSpPr>
            <a:spLocks noGrp="1"/>
          </p:cNvSpPr>
          <p:nvPr>
            <p:ph type="sldNum" sz="quarter" idx="3"/>
          </p:nvPr>
        </p:nvSpPr>
        <p:spPr>
          <a:xfrm>
            <a:off x="3850375" y="9428323"/>
            <a:ext cx="2945712" cy="496728"/>
          </a:xfrm>
          <a:prstGeom prst="rect">
            <a:avLst/>
          </a:prstGeom>
        </p:spPr>
        <p:txBody>
          <a:bodyPr vert="horz" lIns="91413" tIns="45706" rIns="91413" bIns="45706" rtlCol="0" anchor="b"/>
          <a:lstStyle>
            <a:lvl1pPr algn="r">
              <a:defRPr sz="1200"/>
            </a:lvl1pPr>
          </a:lstStyle>
          <a:p>
            <a:fld id="{84CC48F0-8CAD-4856-8BEC-D01A23133F95}" type="slidenum">
              <a:rPr lang="en-US" smtClean="0"/>
              <a:pPr/>
              <a:t>‹#›</a:t>
            </a:fld>
            <a:endParaRPr lang="en-US"/>
          </a:p>
        </p:txBody>
      </p:sp>
    </p:spTree>
    <p:extLst>
      <p:ext uri="{BB962C8B-B14F-4D97-AF65-F5344CB8AC3E}">
        <p14:creationId xmlns:p14="http://schemas.microsoft.com/office/powerpoint/2010/main" val="18826316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1"/>
            <a:ext cx="2945659" cy="496332"/>
          </a:xfrm>
          <a:prstGeom prst="rect">
            <a:avLst/>
          </a:prstGeom>
        </p:spPr>
        <p:txBody>
          <a:bodyPr vert="horz" lIns="91322" tIns="45660" rIns="91322" bIns="45660" rtlCol="0"/>
          <a:lstStyle>
            <a:lvl1pPr algn="l">
              <a:defRPr sz="1200"/>
            </a:lvl1pPr>
          </a:lstStyle>
          <a:p>
            <a:endParaRPr lang="th-TH"/>
          </a:p>
        </p:txBody>
      </p:sp>
      <p:sp>
        <p:nvSpPr>
          <p:cNvPr id="3" name="Date Placeholder 2"/>
          <p:cNvSpPr>
            <a:spLocks noGrp="1"/>
          </p:cNvSpPr>
          <p:nvPr>
            <p:ph type="dt" idx="1"/>
          </p:nvPr>
        </p:nvSpPr>
        <p:spPr>
          <a:xfrm>
            <a:off x="3850444" y="1"/>
            <a:ext cx="2945659" cy="496332"/>
          </a:xfrm>
          <a:prstGeom prst="rect">
            <a:avLst/>
          </a:prstGeom>
        </p:spPr>
        <p:txBody>
          <a:bodyPr vert="horz" lIns="91322" tIns="45660" rIns="91322" bIns="45660" rtlCol="0"/>
          <a:lstStyle>
            <a:lvl1pPr algn="r">
              <a:defRPr sz="1200"/>
            </a:lvl1pPr>
          </a:lstStyle>
          <a:p>
            <a:fld id="{03802CB0-D77E-41CB-AF07-861C69306E5F}" type="datetimeFigureOut">
              <a:rPr lang="th-TH" smtClean="0"/>
              <a:pPr/>
              <a:t>13/07/61</a:t>
            </a:fld>
            <a:endParaRPr lang="th-TH"/>
          </a:p>
        </p:txBody>
      </p:sp>
      <p:sp>
        <p:nvSpPr>
          <p:cNvPr id="4" name="Slide Image Placeholder 3"/>
          <p:cNvSpPr>
            <a:spLocks noGrp="1" noRot="1" noChangeAspect="1"/>
          </p:cNvSpPr>
          <p:nvPr>
            <p:ph type="sldImg" idx="2"/>
          </p:nvPr>
        </p:nvSpPr>
        <p:spPr>
          <a:xfrm>
            <a:off x="919163" y="746125"/>
            <a:ext cx="4960937" cy="3719513"/>
          </a:xfrm>
          <a:prstGeom prst="rect">
            <a:avLst/>
          </a:prstGeom>
          <a:noFill/>
          <a:ln w="12700">
            <a:solidFill>
              <a:prstClr val="black"/>
            </a:solidFill>
          </a:ln>
        </p:spPr>
        <p:txBody>
          <a:bodyPr vert="horz" lIns="91322" tIns="45660" rIns="91322" bIns="45660" rtlCol="0" anchor="ctr"/>
          <a:lstStyle/>
          <a:p>
            <a:endParaRPr lang="th-TH"/>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322" tIns="45660" rIns="91322" bIns="4566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6" name="Footer Placeholder 5"/>
          <p:cNvSpPr>
            <a:spLocks noGrp="1"/>
          </p:cNvSpPr>
          <p:nvPr>
            <p:ph type="ftr" sz="quarter" idx="4"/>
          </p:nvPr>
        </p:nvSpPr>
        <p:spPr>
          <a:xfrm>
            <a:off x="1" y="9428584"/>
            <a:ext cx="2945659" cy="496332"/>
          </a:xfrm>
          <a:prstGeom prst="rect">
            <a:avLst/>
          </a:prstGeom>
        </p:spPr>
        <p:txBody>
          <a:bodyPr vert="horz" lIns="91322" tIns="45660" rIns="91322" bIns="45660" rtlCol="0" anchor="b"/>
          <a:lstStyle>
            <a:lvl1pPr algn="l">
              <a:defRPr sz="1200"/>
            </a:lvl1pPr>
          </a:lstStyle>
          <a:p>
            <a:endParaRPr lang="th-TH"/>
          </a:p>
        </p:txBody>
      </p:sp>
      <p:sp>
        <p:nvSpPr>
          <p:cNvPr id="7" name="Slide Number Placeholder 6"/>
          <p:cNvSpPr>
            <a:spLocks noGrp="1"/>
          </p:cNvSpPr>
          <p:nvPr>
            <p:ph type="sldNum" sz="quarter" idx="5"/>
          </p:nvPr>
        </p:nvSpPr>
        <p:spPr>
          <a:xfrm>
            <a:off x="3850444" y="9428584"/>
            <a:ext cx="2945659" cy="496332"/>
          </a:xfrm>
          <a:prstGeom prst="rect">
            <a:avLst/>
          </a:prstGeom>
        </p:spPr>
        <p:txBody>
          <a:bodyPr vert="horz" lIns="91322" tIns="45660" rIns="91322" bIns="45660" rtlCol="0" anchor="b"/>
          <a:lstStyle>
            <a:lvl1pPr algn="r">
              <a:defRPr sz="1200"/>
            </a:lvl1pPr>
          </a:lstStyle>
          <a:p>
            <a:fld id="{A4DE6ADD-9DB1-43CF-928A-54FAE05F4E8A}" type="slidenum">
              <a:rPr lang="th-TH" smtClean="0"/>
              <a:pPr/>
              <a:t>‹#›</a:t>
            </a:fld>
            <a:endParaRPr lang="th-TH"/>
          </a:p>
        </p:txBody>
      </p:sp>
    </p:spTree>
    <p:extLst>
      <p:ext uri="{BB962C8B-B14F-4D97-AF65-F5344CB8AC3E}">
        <p14:creationId xmlns:p14="http://schemas.microsoft.com/office/powerpoint/2010/main" val="3077415162"/>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p:spPr>
      </p:sp>
      <p:sp>
        <p:nvSpPr>
          <p:cNvPr id="3072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th-TH" dirty="0" smtClean="0"/>
          </a:p>
        </p:txBody>
      </p:sp>
      <p:sp>
        <p:nvSpPr>
          <p:cNvPr id="4" name="Slide Number Placeholder 3"/>
          <p:cNvSpPr>
            <a:spLocks noGrp="1"/>
          </p:cNvSpPr>
          <p:nvPr>
            <p:ph type="sldNum" sz="quarter" idx="5"/>
          </p:nvPr>
        </p:nvSpPr>
        <p:spPr/>
        <p:txBody>
          <a:bodyPr/>
          <a:lstStyle/>
          <a:p>
            <a:pPr>
              <a:defRPr/>
            </a:pPr>
            <a:fld id="{BDA47C06-ABAA-4327-A699-63A624BFEEA4}" type="slidenum">
              <a:rPr lang="th-TH" smtClean="0"/>
              <a:pPr>
                <a:defRPr/>
              </a:pPr>
              <a:t>6</a:t>
            </a:fld>
            <a:endParaRPr lang="th-TH"/>
          </a:p>
        </p:txBody>
      </p:sp>
    </p:spTree>
    <p:extLst>
      <p:ext uri="{BB962C8B-B14F-4D97-AF65-F5344CB8AC3E}">
        <p14:creationId xmlns:p14="http://schemas.microsoft.com/office/powerpoint/2010/main" val="41285388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52D05986-4A4A-4AC0-83AF-EE6DD58E1437}" type="slidenum">
              <a:rPr lang="th-TH" smtClean="0"/>
              <a:pPr/>
              <a:t>9</a:t>
            </a:fld>
            <a:endParaRPr lang="th-TH"/>
          </a:p>
        </p:txBody>
      </p:sp>
    </p:spTree>
    <p:extLst>
      <p:ext uri="{BB962C8B-B14F-4D97-AF65-F5344CB8AC3E}">
        <p14:creationId xmlns:p14="http://schemas.microsoft.com/office/powerpoint/2010/main" val="3307968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dirty="0"/>
          </a:p>
        </p:txBody>
      </p:sp>
      <p:sp>
        <p:nvSpPr>
          <p:cNvPr id="4" name="Slide Number Placeholder 3"/>
          <p:cNvSpPr>
            <a:spLocks noGrp="1"/>
          </p:cNvSpPr>
          <p:nvPr>
            <p:ph type="sldNum" sz="quarter" idx="10"/>
          </p:nvPr>
        </p:nvSpPr>
        <p:spPr/>
        <p:txBody>
          <a:bodyPr/>
          <a:lstStyle/>
          <a:p>
            <a:fld id="{52D05986-4A4A-4AC0-83AF-EE6DD58E1437}" type="slidenum">
              <a:rPr lang="th-TH" smtClean="0"/>
              <a:pPr/>
              <a:t>10</a:t>
            </a:fld>
            <a:endParaRPr lang="th-TH"/>
          </a:p>
        </p:txBody>
      </p:sp>
    </p:spTree>
    <p:extLst>
      <p:ext uri="{BB962C8B-B14F-4D97-AF65-F5344CB8AC3E}">
        <p14:creationId xmlns:p14="http://schemas.microsoft.com/office/powerpoint/2010/main" val="31510002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33307F9-DF59-4300-B4E7-69E7B0FEB801}" type="slidenum">
              <a:rPr lang="en-US"/>
              <a:pPr/>
              <a:t>13</a:t>
            </a:fld>
            <a:endParaRPr lang="th-TH"/>
          </a:p>
        </p:txBody>
      </p:sp>
      <p:sp>
        <p:nvSpPr>
          <p:cNvPr id="2167810" name="Rectangle 2"/>
          <p:cNvSpPr>
            <a:spLocks noGrp="1" noRot="1" noChangeAspect="1" noChangeArrowheads="1" noTextEdit="1"/>
          </p:cNvSpPr>
          <p:nvPr>
            <p:ph type="sldImg"/>
          </p:nvPr>
        </p:nvSpPr>
        <p:spPr>
          <a:xfrm>
            <a:off x="917575" y="744538"/>
            <a:ext cx="4964113" cy="3722687"/>
          </a:xfrm>
          <a:ln/>
        </p:spPr>
      </p:sp>
      <p:sp>
        <p:nvSpPr>
          <p:cNvPr id="2167811" name="Rectangle 3"/>
          <p:cNvSpPr>
            <a:spLocks noGrp="1" noChangeArrowheads="1"/>
          </p:cNvSpPr>
          <p:nvPr>
            <p:ph type="body" idx="1"/>
          </p:nvPr>
        </p:nvSpPr>
        <p:spPr>
          <a:xfrm>
            <a:off x="679452" y="4714879"/>
            <a:ext cx="5438776" cy="4467224"/>
          </a:xfrm>
        </p:spPr>
        <p:txBody>
          <a:bodyPr>
            <a:normAutofit fontScale="55000" lnSpcReduction="20000"/>
          </a:bodyPr>
          <a:lstStyle/>
          <a:p>
            <a:r>
              <a:rPr lang="en-US" dirty="0" smtClean="0"/>
              <a:t>Relaxations under the master plan, which has already been consented by the Ministry of Finance, have been set during year 2012-2013. The BOT plans to relax foreign exchange regulations to increase flexibility for Thai residents in overseas investment and in foreign exchange risk management, which consists of five main issues; </a:t>
            </a:r>
          </a:p>
          <a:p>
            <a:endParaRPr lang="en-US" sz="1400" b="1" dirty="0" smtClean="0"/>
          </a:p>
          <a:p>
            <a:r>
              <a:rPr lang="en-US" sz="1400" b="1" dirty="0" smtClean="0"/>
              <a:t>(1) </a:t>
            </a:r>
            <a:r>
              <a:rPr lang="en-US" b="1" dirty="0" smtClean="0"/>
              <a:t> Outward direct investment</a:t>
            </a:r>
            <a:endParaRPr lang="en-US" sz="1400" b="1" dirty="0" smtClean="0"/>
          </a:p>
          <a:p>
            <a:r>
              <a:rPr lang="en-US" sz="1400" dirty="0" smtClean="0"/>
              <a:t>	</a:t>
            </a:r>
            <a:r>
              <a:rPr lang="en-US" sz="1400" u="sng" dirty="0" smtClean="0"/>
              <a:t>Relaxation in Q2/2013:</a:t>
            </a:r>
            <a:r>
              <a:rPr lang="en-US" sz="1400" dirty="0" smtClean="0"/>
              <a:t> </a:t>
            </a:r>
            <a:r>
              <a:rPr lang="en-US" dirty="0" smtClean="0"/>
              <a:t>remove amount limit for direct investment by Thai individuals to facilitate expansion of their markets and operation bases, as well as strengthen their competitiveness. In the case of Thai companies, there has been no amount limit for outward direct investment since year 2010. </a:t>
            </a:r>
            <a:endParaRPr lang="th-TH" sz="1400" dirty="0" smtClean="0"/>
          </a:p>
          <a:p>
            <a:pPr marL="342797" indent="-342797"/>
            <a:endParaRPr lang="en-US" sz="1400" b="1" dirty="0" smtClean="0"/>
          </a:p>
          <a:p>
            <a:r>
              <a:rPr lang="en-US" sz="1400" b="1" dirty="0" smtClean="0"/>
              <a:t>(2) </a:t>
            </a:r>
            <a:r>
              <a:rPr lang="en-US" b="1" dirty="0" smtClean="0"/>
              <a:t>Outward portfolio investment</a:t>
            </a:r>
            <a:endParaRPr lang="th-TH" sz="1400" b="1" dirty="0" smtClean="0"/>
          </a:p>
          <a:p>
            <a:pPr marL="342797" indent="-342797"/>
            <a:r>
              <a:rPr lang="en-US" sz="1400" dirty="0" smtClean="0"/>
              <a:t>		</a:t>
            </a:r>
            <a:r>
              <a:rPr lang="en-US" sz="1400" u="sng" dirty="0" smtClean="0"/>
              <a:t>Relaxation that has been implemented:</a:t>
            </a:r>
            <a:endParaRPr lang="th-TH" sz="1400" dirty="0" smtClean="0"/>
          </a:p>
          <a:p>
            <a:pPr marL="342797" indent="-342797"/>
            <a:r>
              <a:rPr lang="th-TH" sz="1400" dirty="0" smtClean="0"/>
              <a:t>		- 19 </a:t>
            </a:r>
            <a:r>
              <a:rPr lang="en-US" sz="1400" dirty="0" smtClean="0"/>
              <a:t>Oct</a:t>
            </a:r>
            <a:r>
              <a:rPr lang="th-TH" sz="1400" dirty="0" smtClean="0"/>
              <a:t> </a:t>
            </a:r>
            <a:r>
              <a:rPr lang="en-US" sz="1400" dirty="0" smtClean="0"/>
              <a:t>2012: (1) </a:t>
            </a:r>
            <a:r>
              <a:rPr lang="en-US" dirty="0" smtClean="0"/>
              <a:t>widen institutional investor base</a:t>
            </a:r>
            <a:r>
              <a:rPr lang="th-TH" dirty="0" smtClean="0"/>
              <a:t> </a:t>
            </a:r>
            <a:r>
              <a:rPr lang="en-US" dirty="0" smtClean="0"/>
              <a:t>which includes companies listed at the SET and (2) expand list of permitted type of securities</a:t>
            </a:r>
            <a:r>
              <a:rPr lang="th-TH" dirty="0" smtClean="0"/>
              <a:t> </a:t>
            </a:r>
            <a:r>
              <a:rPr lang="en-US" dirty="0" smtClean="0"/>
              <a:t>including FX bond.</a:t>
            </a:r>
            <a:endParaRPr lang="en-US" sz="1400" dirty="0" smtClean="0"/>
          </a:p>
          <a:p>
            <a:pPr marL="342797" indent="-342797"/>
            <a:r>
              <a:rPr lang="en-US" sz="1400" dirty="0" smtClean="0"/>
              <a:t>		</a:t>
            </a:r>
            <a:r>
              <a:rPr lang="th-TH" sz="1400" dirty="0" smtClean="0"/>
              <a:t>- </a:t>
            </a:r>
            <a:r>
              <a:rPr lang="en-US" sz="1400" dirty="0" smtClean="0"/>
              <a:t>16 Jan 2013: Increase amount limit of each retail investor from USD 20 mil to USD 50 mil to be equal to institutional investors</a:t>
            </a:r>
            <a:endParaRPr lang="th-TH" sz="1400" dirty="0" smtClean="0"/>
          </a:p>
          <a:p>
            <a:pPr marL="342797" indent="-342797"/>
            <a:r>
              <a:rPr lang="th-TH" sz="1400" dirty="0" smtClean="0"/>
              <a:t>		</a:t>
            </a:r>
            <a:r>
              <a:rPr lang="en-US" sz="1400" u="sng" dirty="0" smtClean="0"/>
              <a:t>Relaxation in Q2/2013:</a:t>
            </a:r>
            <a:endParaRPr lang="th-TH" sz="1400" u="sng" dirty="0" smtClean="0"/>
          </a:p>
          <a:p>
            <a:pPr marL="342797" indent="-342797" defTabSz="914126" eaLnBrk="0" fontAlgn="base" hangingPunct="0">
              <a:spcBef>
                <a:spcPct val="30000"/>
              </a:spcBef>
              <a:spcAft>
                <a:spcPct val="0"/>
              </a:spcAft>
              <a:defRPr/>
            </a:pPr>
            <a:r>
              <a:rPr lang="th-TH" sz="1400" dirty="0" smtClean="0"/>
              <a:t>		- </a:t>
            </a:r>
            <a:r>
              <a:rPr lang="en-US" sz="1400" dirty="0" smtClean="0"/>
              <a:t>remove </a:t>
            </a:r>
            <a:r>
              <a:rPr lang="en-US" dirty="0" smtClean="0"/>
              <a:t>amount limit per investor; however subject to the regulators which supervise certain investors</a:t>
            </a:r>
            <a:endParaRPr lang="th-TH" sz="1400" dirty="0" smtClean="0"/>
          </a:p>
          <a:p>
            <a:pPr marL="342797" indent="-342797"/>
            <a:endParaRPr lang="th-TH" sz="1400" dirty="0" smtClean="0"/>
          </a:p>
          <a:p>
            <a:r>
              <a:rPr lang="th-TH" sz="1400" b="1" dirty="0" smtClean="0"/>
              <a:t>(3) </a:t>
            </a:r>
            <a:r>
              <a:rPr lang="en-US" sz="1400" b="1" dirty="0" smtClean="0"/>
              <a:t>Foreign currency deposit (FCD)</a:t>
            </a:r>
          </a:p>
          <a:p>
            <a:r>
              <a:rPr lang="th-TH" sz="1400" dirty="0" smtClean="0"/>
              <a:t>	</a:t>
            </a:r>
            <a:r>
              <a:rPr lang="en-US" sz="1400" u="sng" dirty="0" smtClean="0"/>
              <a:t>Relaxation in Q2/2013</a:t>
            </a:r>
            <a:r>
              <a:rPr lang="en-US" sz="1400" dirty="0" smtClean="0"/>
              <a:t>: </a:t>
            </a:r>
            <a:r>
              <a:rPr lang="en-US" dirty="0" smtClean="0"/>
              <a:t>remove the amount limit of FCD (opened with domestic financial institutions) where there are  future obligations of payment in order to provide more flexibility for importers or residents with obligations in their foreign exchange risk management. </a:t>
            </a:r>
          </a:p>
          <a:p>
            <a:endParaRPr lang="en-US" sz="1400" b="1" dirty="0" smtClean="0"/>
          </a:p>
          <a:p>
            <a:pPr defTabSz="914126" eaLnBrk="0" fontAlgn="base" hangingPunct="0">
              <a:spcBef>
                <a:spcPct val="30000"/>
              </a:spcBef>
              <a:spcAft>
                <a:spcPct val="0"/>
              </a:spcAft>
              <a:defRPr/>
            </a:pPr>
            <a:r>
              <a:rPr lang="en-US" sz="1400" b="1" dirty="0" smtClean="0"/>
              <a:t>(4)</a:t>
            </a:r>
            <a:r>
              <a:rPr lang="th-TH" sz="1400" b="1" dirty="0" smtClean="0"/>
              <a:t> </a:t>
            </a:r>
            <a:r>
              <a:rPr lang="en-US" b="1" dirty="0" smtClean="0"/>
              <a:t>Foreign exchange risk management</a:t>
            </a:r>
            <a:endParaRPr lang="en-US" sz="1400" b="1" dirty="0" smtClean="0"/>
          </a:p>
          <a:p>
            <a:pPr defTabSz="914126" eaLnBrk="0" fontAlgn="base" hangingPunct="0">
              <a:spcBef>
                <a:spcPct val="30000"/>
              </a:spcBef>
              <a:spcAft>
                <a:spcPct val="0"/>
              </a:spcAft>
              <a:defRPr/>
            </a:pPr>
            <a:r>
              <a:rPr lang="th-TH" sz="1400" dirty="0" smtClean="0"/>
              <a:t>	</a:t>
            </a:r>
            <a:r>
              <a:rPr lang="en-US" sz="1400" u="sng" dirty="0" smtClean="0"/>
              <a:t>Relaxation</a:t>
            </a:r>
            <a:r>
              <a:rPr lang="en-US" sz="1400" dirty="0" smtClean="0"/>
              <a:t>: </a:t>
            </a:r>
            <a:r>
              <a:rPr lang="en-US" dirty="0" smtClean="0"/>
              <a:t>allow Thai residents hedging overseas investment to be able to unwind freely their foreign currency hedging transactions (currently able to unwind freely only for goods and services transactions)</a:t>
            </a:r>
            <a:endParaRPr lang="en-US" sz="1400" dirty="0" smtClean="0"/>
          </a:p>
          <a:p>
            <a:pPr defTabSz="914126" eaLnBrk="0" fontAlgn="base" hangingPunct="0">
              <a:spcBef>
                <a:spcPct val="30000"/>
              </a:spcBef>
              <a:spcAft>
                <a:spcPct val="0"/>
              </a:spcAft>
              <a:defRPr/>
            </a:pPr>
            <a:endParaRPr lang="en-US" sz="1400" dirty="0" smtClean="0"/>
          </a:p>
          <a:p>
            <a:pPr defTabSz="914126" eaLnBrk="0" fontAlgn="base" hangingPunct="0">
              <a:spcBef>
                <a:spcPct val="30000"/>
              </a:spcBef>
              <a:spcAft>
                <a:spcPct val="0"/>
              </a:spcAft>
              <a:defRPr/>
            </a:pPr>
            <a:r>
              <a:rPr lang="en-US" sz="1400" b="1" dirty="0" smtClean="0"/>
              <a:t>(5) </a:t>
            </a:r>
            <a:r>
              <a:rPr lang="en-US" sz="1400" b="1" dirty="0" smtClean="0">
                <a:solidFill>
                  <a:schemeClr val="dk1"/>
                </a:solidFill>
                <a:latin typeface="Browallia New" pitchFamily="34" charset="-34"/>
                <a:cs typeface="Browallia New" pitchFamily="34" charset="-34"/>
              </a:rPr>
              <a:t>Money changer (MC) and </a:t>
            </a:r>
            <a:r>
              <a:rPr lang="en-US" sz="1400" b="1" spc="-80" dirty="0" smtClean="0">
                <a:solidFill>
                  <a:schemeClr val="dk1"/>
                </a:solidFill>
                <a:latin typeface="Browallia New" pitchFamily="34" charset="-34"/>
                <a:cs typeface="Browallia New" pitchFamily="34" charset="-34"/>
              </a:rPr>
              <a:t>Money transfer agent (MT)</a:t>
            </a:r>
          </a:p>
          <a:p>
            <a:pPr defTabSz="914126">
              <a:defRPr/>
            </a:pPr>
            <a:r>
              <a:rPr lang="th-TH" sz="1400" dirty="0" smtClean="0"/>
              <a:t>	</a:t>
            </a:r>
            <a:r>
              <a:rPr lang="en-US" sz="1400" u="sng" dirty="0" smtClean="0"/>
              <a:t>Relaxation in Q2/2013:</a:t>
            </a:r>
            <a:r>
              <a:rPr lang="en-US" sz="1400" dirty="0" smtClean="0"/>
              <a:t> </a:t>
            </a:r>
            <a:r>
              <a:rPr lang="en-US" sz="1400" dirty="0" smtClean="0">
                <a:latin typeface="Browallia New" pitchFamily="34" charset="-34"/>
                <a:cs typeface="Browallia New" pitchFamily="34" charset="-34"/>
              </a:rPr>
              <a:t>Relax qualifications and increase flexibility of money changer and money transfer agent in providing services to their customers, including increase limit for sale or transfer per to customers.</a:t>
            </a:r>
            <a:endParaRPr lang="th-TH" sz="1400" dirty="0" smtClean="0">
              <a:latin typeface="Browallia New" pitchFamily="34" charset="-34"/>
              <a:cs typeface="Browallia New" pitchFamily="34" charset="-34"/>
            </a:endParaRPr>
          </a:p>
          <a:p>
            <a:endParaRPr lang="en-US" sz="1400" dirty="0" smtClean="0"/>
          </a:p>
          <a:p>
            <a:pPr defTabSz="914126" eaLnBrk="0" fontAlgn="base" hangingPunct="0">
              <a:spcBef>
                <a:spcPct val="30000"/>
              </a:spcBef>
              <a:spcAft>
                <a:spcPct val="0"/>
              </a:spcAft>
              <a:defRPr/>
            </a:pPr>
            <a:endParaRPr lang="en-US" sz="1400" dirty="0" smtClean="0"/>
          </a:p>
          <a:p>
            <a:endParaRPr lang="th-TH" sz="1400" dirty="0" smtClean="0"/>
          </a:p>
        </p:txBody>
      </p:sp>
    </p:spTree>
    <p:extLst>
      <p:ext uri="{BB962C8B-B14F-4D97-AF65-F5344CB8AC3E}">
        <p14:creationId xmlns:p14="http://schemas.microsoft.com/office/powerpoint/2010/main" val="9007042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Slide Image Placeholder 1"/>
          <p:cNvSpPr>
            <a:spLocks noGrp="1" noRot="1" noChangeAspect="1" noTextEdit="1"/>
          </p:cNvSpPr>
          <p:nvPr>
            <p:ph type="sldImg"/>
          </p:nvPr>
        </p:nvSpPr>
        <p:spPr bwMode="auto">
          <a:noFill/>
          <a:ln>
            <a:solidFill>
              <a:srgbClr val="000000"/>
            </a:solidFill>
            <a:miter lim="800000"/>
            <a:headEnd/>
            <a:tailEnd/>
          </a:ln>
        </p:spPr>
      </p:sp>
      <p:sp>
        <p:nvSpPr>
          <p:cNvPr id="156675" name="Notes Placeholder 2"/>
          <p:cNvSpPr>
            <a:spLocks noGrp="1"/>
          </p:cNvSpPr>
          <p:nvPr>
            <p:ph type="body" idx="1"/>
          </p:nvPr>
        </p:nvSpPr>
        <p:spPr bwMode="auto">
          <a:noFill/>
        </p:spPr>
        <p:txBody>
          <a:bodyPr wrap="square" numCol="1" anchor="t" anchorCtr="0" compatLnSpc="1">
            <a:prstTxWarp prst="textNoShape">
              <a:avLst/>
            </a:prstTxWarp>
          </a:bodyPr>
          <a:lstStyle/>
          <a:p>
            <a:pPr marL="0" lvl="1">
              <a:spcBef>
                <a:spcPct val="0"/>
              </a:spcBef>
            </a:pPr>
            <a:endParaRPr lang="th-TH" sz="1700" dirty="0" smtClean="0">
              <a:latin typeface="Browallia New" pitchFamily="34" charset="-34"/>
              <a:cs typeface="Browallia New" pitchFamily="34" charset="-34"/>
            </a:endParaRPr>
          </a:p>
          <a:p>
            <a:pPr eaLnBrk="1" hangingPunct="1">
              <a:spcBef>
                <a:spcPct val="0"/>
              </a:spcBef>
            </a:pPr>
            <a:endParaRPr lang="th-TH" sz="1700" dirty="0" smtClean="0">
              <a:latin typeface="Browallia New" pitchFamily="34" charset="-34"/>
              <a:cs typeface="Browallia New" pitchFamily="34" charset="-34"/>
            </a:endParaRPr>
          </a:p>
        </p:txBody>
      </p:sp>
      <p:sp>
        <p:nvSpPr>
          <p:cNvPr id="13619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416D42D-5F49-4DD1-BAB6-28F421603615}" type="slidenum">
              <a:rPr lang="th-TH" smtClean="0"/>
              <a:pPr fontAlgn="base">
                <a:spcBef>
                  <a:spcPct val="0"/>
                </a:spcBef>
                <a:spcAft>
                  <a:spcPct val="0"/>
                </a:spcAft>
                <a:defRPr/>
              </a:pPr>
              <a:t>14</a:t>
            </a:fld>
            <a:endParaRPr lang="th-TH" smtClean="0"/>
          </a:p>
        </p:txBody>
      </p:sp>
    </p:spTree>
    <p:extLst>
      <p:ext uri="{BB962C8B-B14F-4D97-AF65-F5344CB8AC3E}">
        <p14:creationId xmlns:p14="http://schemas.microsoft.com/office/powerpoint/2010/main" val="5418907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th-TH"/>
          </a:p>
        </p:txBody>
      </p:sp>
      <p:sp>
        <p:nvSpPr>
          <p:cNvPr id="4" name="Slide Number Placeholder 3"/>
          <p:cNvSpPr>
            <a:spLocks noGrp="1"/>
          </p:cNvSpPr>
          <p:nvPr>
            <p:ph type="sldNum" sz="quarter" idx="10"/>
          </p:nvPr>
        </p:nvSpPr>
        <p:spPr/>
        <p:txBody>
          <a:bodyPr/>
          <a:lstStyle/>
          <a:p>
            <a:fld id="{A4DE6ADD-9DB1-43CF-928A-54FAE05F4E8A}" type="slidenum">
              <a:rPr lang="th-TH" smtClean="0"/>
              <a:pPr/>
              <a:t>21</a:t>
            </a:fld>
            <a:endParaRPr lang="th-TH"/>
          </a:p>
        </p:txBody>
      </p:sp>
    </p:spTree>
    <p:extLst>
      <p:ext uri="{BB962C8B-B14F-4D97-AF65-F5344CB8AC3E}">
        <p14:creationId xmlns:p14="http://schemas.microsoft.com/office/powerpoint/2010/main" val="41512123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5720" y="2571744"/>
            <a:ext cx="8501122" cy="1928826"/>
          </a:xfrm>
          <a:prstGeom prst="rect">
            <a:avLst/>
          </a:prstGeom>
        </p:spPr>
        <p:txBody>
          <a:bodyPr anchor="ctr" anchorCtr="1">
            <a:normAutofit/>
          </a:bodyPr>
          <a:lstStyle>
            <a:lvl1pPr algn="ctr" defTabSz="914400" rtl="0" eaLnBrk="1" latinLnBrk="0" hangingPunct="1">
              <a:spcBef>
                <a:spcPct val="0"/>
              </a:spcBef>
              <a:buNone/>
              <a:defRPr lang="th-TH" sz="4800" b="1" kern="1200" baseline="0">
                <a:solidFill>
                  <a:srgbClr val="A7D4F5"/>
                </a:solidFill>
                <a:latin typeface="Browallia New" pitchFamily="34" charset="-34"/>
                <a:ea typeface="+mj-ea"/>
                <a:cs typeface="Browallia New" pitchFamily="34" charset="-34"/>
              </a:defRPr>
            </a:lvl1pPr>
          </a:lstStyle>
          <a:p>
            <a:r>
              <a:rPr lang="en-US" smtClean="0"/>
              <a:t>Click to edit Master title style</a:t>
            </a:r>
            <a:endParaRPr lang="th-TH" dirty="0"/>
          </a:p>
        </p:txBody>
      </p:sp>
      <p:sp>
        <p:nvSpPr>
          <p:cNvPr id="3" name="Subtitle 2"/>
          <p:cNvSpPr>
            <a:spLocks noGrp="1"/>
          </p:cNvSpPr>
          <p:nvPr>
            <p:ph type="subTitle" idx="1"/>
          </p:nvPr>
        </p:nvSpPr>
        <p:spPr>
          <a:xfrm>
            <a:off x="285720" y="4572008"/>
            <a:ext cx="8501122" cy="1357322"/>
          </a:xfrm>
          <a:prstGeom prst="rect">
            <a:avLst/>
          </a:prstGeom>
        </p:spPr>
        <p:txBody>
          <a:bodyPr/>
          <a:lstStyle>
            <a:lvl1pPr marL="0" indent="0" algn="ctr">
              <a:buNone/>
              <a:defRPr sz="3600" b="1">
                <a:solidFill>
                  <a:schemeClr val="bg1"/>
                </a:solidFill>
                <a:latin typeface="Browallia New" pitchFamily="34" charset="-34"/>
                <a:cs typeface="Browallia New" pitchFamily="34" charset="-34"/>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dirty="0"/>
          </a:p>
        </p:txBody>
      </p:sp>
      <p:sp>
        <p:nvSpPr>
          <p:cNvPr id="4" name="Date Placeholder 3"/>
          <p:cNvSpPr>
            <a:spLocks noGrp="1"/>
          </p:cNvSpPr>
          <p:nvPr>
            <p:ph type="dt" sz="half" idx="10"/>
          </p:nvPr>
        </p:nvSpPr>
        <p:spPr/>
        <p:txBody>
          <a:bodyPr/>
          <a:lstStyle>
            <a:lvl1pPr>
              <a:defRPr sz="1400">
                <a:latin typeface="Browallia New" pitchFamily="34" charset="-34"/>
                <a:cs typeface="Browallia New" pitchFamily="34" charset="-34"/>
              </a:defRPr>
            </a:lvl1pPr>
          </a:lstStyle>
          <a:p>
            <a:fld id="{D3ACBCCF-E86C-4F2A-81AF-B673B56A0C0D}" type="datetime1">
              <a:rPr lang="th-TH" smtClean="0"/>
              <a:pPr/>
              <a:t>13/07/61</a:t>
            </a:fld>
            <a:endParaRPr lang="th-TH"/>
          </a:p>
        </p:txBody>
      </p:sp>
      <p:sp>
        <p:nvSpPr>
          <p:cNvPr id="5" name="Footer Placeholder 4"/>
          <p:cNvSpPr>
            <a:spLocks noGrp="1"/>
          </p:cNvSpPr>
          <p:nvPr>
            <p:ph type="ftr" sz="quarter" idx="11"/>
          </p:nvPr>
        </p:nvSpPr>
        <p:spPr/>
        <p:txBody>
          <a:bodyPr/>
          <a:lstStyle>
            <a:lvl1pPr>
              <a:defRPr sz="1400">
                <a:latin typeface="Browallia New" pitchFamily="34" charset="-34"/>
                <a:cs typeface="Browallia New" pitchFamily="34" charset="-34"/>
              </a:defRPr>
            </a:lvl1pPr>
          </a:lstStyle>
          <a:p>
            <a:endParaRPr lang="th-TH"/>
          </a:p>
        </p:txBody>
      </p:sp>
      <p:sp>
        <p:nvSpPr>
          <p:cNvPr id="6" name="Slide Number Placeholder 5"/>
          <p:cNvSpPr>
            <a:spLocks noGrp="1"/>
          </p:cNvSpPr>
          <p:nvPr>
            <p:ph type="sldNum" sz="quarter" idx="12"/>
          </p:nvPr>
        </p:nvSpPr>
        <p:spPr/>
        <p:txBody>
          <a:bodyPr/>
          <a:lstStyle/>
          <a:p>
            <a:fld id="{BD2913CC-4F3B-41BE-9231-5AEC4D5D1513}"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th-TH"/>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a:p>
        </p:txBody>
      </p:sp>
      <p:sp>
        <p:nvSpPr>
          <p:cNvPr id="4" name="Date Placeholder 3"/>
          <p:cNvSpPr>
            <a:spLocks noGrp="1"/>
          </p:cNvSpPr>
          <p:nvPr>
            <p:ph type="dt" sz="half" idx="10"/>
          </p:nvPr>
        </p:nvSpPr>
        <p:spPr/>
        <p:txBody>
          <a:bodyPr/>
          <a:lstStyle/>
          <a:p>
            <a:fld id="{64A0D390-CAD4-44C7-896F-948CE0517C6A}"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D2913CC-4F3B-41BE-9231-5AEC4D5D1513}"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57158" y="1600200"/>
            <a:ext cx="4138642" cy="4525963"/>
          </a:xfrm>
          <a:prstGeom prst="rect">
            <a:avLst/>
          </a:prstGeom>
        </p:spPr>
        <p:txBody>
          <a:bodyPr/>
          <a:lstStyle>
            <a:lvl1pPr>
              <a:defRPr sz="2800">
                <a:solidFill>
                  <a:srgbClr val="696969"/>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4" name="Content Placeholder 3"/>
          <p:cNvSpPr>
            <a:spLocks noGrp="1"/>
          </p:cNvSpPr>
          <p:nvPr>
            <p:ph sz="half" idx="2"/>
          </p:nvPr>
        </p:nvSpPr>
        <p:spPr>
          <a:xfrm>
            <a:off x="4648200" y="1600200"/>
            <a:ext cx="4138642" cy="4525963"/>
          </a:xfrm>
          <a:prstGeom prst="rect">
            <a:avLst/>
          </a:prstGeom>
        </p:spPr>
        <p:txBody>
          <a:bodyPr/>
          <a:lstStyle>
            <a:lvl1pPr>
              <a:defRPr sz="2800">
                <a:solidFill>
                  <a:srgbClr val="696969"/>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5" name="Date Placeholder 4"/>
          <p:cNvSpPr>
            <a:spLocks noGrp="1"/>
          </p:cNvSpPr>
          <p:nvPr>
            <p:ph type="dt" sz="half" idx="10"/>
          </p:nvPr>
        </p:nvSpPr>
        <p:spPr/>
        <p:txBody>
          <a:bodyPr/>
          <a:lstStyle/>
          <a:p>
            <a:fld id="{2A653FD2-A6A5-42A2-9814-7F4257327C7A}" type="datetime1">
              <a:rPr lang="th-TH" smtClean="0"/>
              <a:pPr/>
              <a:t>13/07/61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03E0645-788E-4262-9CA5-0A5CEC0D209A}" type="slidenum">
              <a:rPr lang="th-TH" smtClean="0"/>
              <a:pPr/>
              <a:t>‹#›</a:t>
            </a:fld>
            <a:endParaRPr lang="th-TH"/>
          </a:p>
        </p:txBody>
      </p:sp>
      <p:sp>
        <p:nvSpPr>
          <p:cNvPr id="8" name="Title 1"/>
          <p:cNvSpPr>
            <a:spLocks noGrp="1"/>
          </p:cNvSpPr>
          <p:nvPr>
            <p:ph type="title"/>
          </p:nvPr>
        </p:nvSpPr>
        <p:spPr>
          <a:xfrm>
            <a:off x="357158" y="857240"/>
            <a:ext cx="8429684" cy="714372"/>
          </a:xfrm>
          <a:prstGeom prst="rect">
            <a:avLst/>
          </a:prstGeom>
        </p:spPr>
        <p:txBody>
          <a:bodyPr>
            <a:normAutofit/>
          </a:bodyPr>
          <a:lstStyle>
            <a:lvl1pPr>
              <a:defRPr sz="4000"/>
            </a:lvl1pPr>
          </a:lstStyle>
          <a:p>
            <a:r>
              <a:rPr lang="en-US" smtClean="0"/>
              <a:t>Click to edit Master title style</a:t>
            </a:r>
            <a:endParaRPr lang="th-TH"/>
          </a:p>
        </p:txBody>
      </p:sp>
    </p:spTree>
    <p:extLst>
      <p:ext uri="{BB962C8B-B14F-4D97-AF65-F5344CB8AC3E}">
        <p14:creationId xmlns:p14="http://schemas.microsoft.com/office/powerpoint/2010/main" val="13662403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9DCCD8B-6EAC-4B0D-BE9E-415F6E1E24B1}" type="datetime1">
              <a:rPr lang="th-TH" smtClean="0"/>
              <a:pPr/>
              <a:t>13/07/61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703E0645-788E-4262-9CA5-0A5CEC0D209A}" type="slidenum">
              <a:rPr lang="th-TH" smtClean="0"/>
              <a:pPr/>
              <a:t>‹#›</a:t>
            </a:fld>
            <a:endParaRPr lang="th-TH"/>
          </a:p>
        </p:txBody>
      </p:sp>
      <p:sp>
        <p:nvSpPr>
          <p:cNvPr id="6" name="Title 1"/>
          <p:cNvSpPr>
            <a:spLocks noGrp="1"/>
          </p:cNvSpPr>
          <p:nvPr>
            <p:ph type="title"/>
          </p:nvPr>
        </p:nvSpPr>
        <p:spPr>
          <a:xfrm>
            <a:off x="357158" y="857240"/>
            <a:ext cx="8429684" cy="714372"/>
          </a:xfrm>
          <a:prstGeom prst="rect">
            <a:avLst/>
          </a:prstGeom>
        </p:spPr>
        <p:txBody>
          <a:bodyPr>
            <a:normAutofit/>
          </a:bodyPr>
          <a:lstStyle>
            <a:lvl1pPr>
              <a:defRPr sz="4000"/>
            </a:lvl1pPr>
          </a:lstStyle>
          <a:p>
            <a:r>
              <a:rPr lang="en-US" smtClean="0"/>
              <a:t>Click to edit Master title style</a:t>
            </a:r>
            <a:endParaRPr lang="th-TH"/>
          </a:p>
        </p:txBody>
      </p:sp>
    </p:spTree>
    <p:extLst>
      <p:ext uri="{BB962C8B-B14F-4D97-AF65-F5344CB8AC3E}">
        <p14:creationId xmlns:p14="http://schemas.microsoft.com/office/powerpoint/2010/main" val="27597810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57158" y="3071810"/>
            <a:ext cx="8429684" cy="1571636"/>
          </a:xfrm>
          <a:prstGeom prst="rect">
            <a:avLst/>
          </a:prstGeom>
        </p:spPr>
        <p:txBody>
          <a:bodyPr anchor="ctr" anchorCtr="1"/>
          <a:lstStyle>
            <a:lvl1pPr>
              <a:defRPr sz="4800" b="1">
                <a:solidFill>
                  <a:srgbClr val="004065"/>
                </a:solidFill>
                <a:latin typeface="Browallia New" pitchFamily="34" charset="-34"/>
                <a:cs typeface="Browallia New" pitchFamily="34" charset="-34"/>
              </a:defRPr>
            </a:lvl1pPr>
          </a:lstStyle>
          <a:p>
            <a:r>
              <a:rPr lang="en-US" smtClean="0"/>
              <a:t>Click to edit Master title style</a:t>
            </a:r>
            <a:endParaRPr lang="th-TH"/>
          </a:p>
        </p:txBody>
      </p:sp>
      <p:sp>
        <p:nvSpPr>
          <p:cNvPr id="3" name="Subtitle 2"/>
          <p:cNvSpPr>
            <a:spLocks noGrp="1"/>
          </p:cNvSpPr>
          <p:nvPr>
            <p:ph type="subTitle" idx="1"/>
          </p:nvPr>
        </p:nvSpPr>
        <p:spPr>
          <a:xfrm>
            <a:off x="357158" y="4714884"/>
            <a:ext cx="8429684" cy="1071570"/>
          </a:xfrm>
          <a:prstGeom prst="rect">
            <a:avLst/>
          </a:prstGeom>
        </p:spPr>
        <p:txBody>
          <a:bodyPr/>
          <a:lstStyle>
            <a:lvl1pPr marL="0" indent="0" algn="ctr">
              <a:buNone/>
              <a:defRPr sz="3600" b="1">
                <a:solidFill>
                  <a:srgbClr val="696969"/>
                </a:solidFill>
                <a:latin typeface="Browallia New" pitchFamily="34" charset="-34"/>
                <a:cs typeface="Browallia New" pitchFamily="34" charset="-34"/>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dirty="0"/>
          </a:p>
        </p:txBody>
      </p:sp>
      <p:sp>
        <p:nvSpPr>
          <p:cNvPr id="4" name="Date Placeholder 3"/>
          <p:cNvSpPr>
            <a:spLocks noGrp="1"/>
          </p:cNvSpPr>
          <p:nvPr>
            <p:ph type="dt" sz="half" idx="10"/>
          </p:nvPr>
        </p:nvSpPr>
        <p:spPr/>
        <p:txBody>
          <a:bodyPr/>
          <a:lstStyle/>
          <a:p>
            <a:fld id="{CC5FC3A5-30AF-497E-ABEB-CE47D41CDEE1}"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6653242" y="6356350"/>
            <a:ext cx="2133600" cy="365125"/>
          </a:xfrm>
        </p:spPr>
        <p:txBody>
          <a:bodyPr/>
          <a:lstStyle>
            <a:lvl1pPr>
              <a:defRPr sz="1600">
                <a:latin typeface="Browallia New" pitchFamily="34" charset="-34"/>
                <a:cs typeface="Browallia New" pitchFamily="34" charset="-34"/>
              </a:defRPr>
            </a:lvl1pPr>
          </a:lstStyle>
          <a:p>
            <a:fld id="{62B1013F-9547-4266-BBA1-A73F1CA01094}"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7158" y="857240"/>
            <a:ext cx="8429684" cy="714372"/>
          </a:xfrm>
          <a:prstGeom prst="rect">
            <a:avLst/>
          </a:prstGeom>
        </p:spPr>
        <p:txBody>
          <a:bodyPr>
            <a:normAutofit/>
          </a:bodyPr>
          <a:lstStyle>
            <a:lvl1pPr>
              <a:defRPr sz="4000"/>
            </a:lvl1pPr>
          </a:lstStyle>
          <a:p>
            <a:r>
              <a:rPr lang="en-US" smtClean="0"/>
              <a:t>Click to edit Master title style</a:t>
            </a:r>
            <a:endParaRPr lang="th-TH"/>
          </a:p>
        </p:txBody>
      </p:sp>
      <p:sp>
        <p:nvSpPr>
          <p:cNvPr id="3" name="Content Placeholder 2"/>
          <p:cNvSpPr>
            <a:spLocks noGrp="1"/>
          </p:cNvSpPr>
          <p:nvPr>
            <p:ph idx="1"/>
          </p:nvPr>
        </p:nvSpPr>
        <p:spPr>
          <a:xfrm>
            <a:off x="785786" y="1643050"/>
            <a:ext cx="8001056" cy="4483113"/>
          </a:xfrm>
          <a:prstGeom prst="rect">
            <a:avLst/>
          </a:prstGeom>
        </p:spPr>
        <p:txBody>
          <a:bodyPr/>
          <a:lstStyle>
            <a:lvl1pPr>
              <a:spcBef>
                <a:spcPts val="0"/>
              </a:spcBef>
              <a:defRPr>
                <a:solidFill>
                  <a:srgbClr val="696969"/>
                </a:solidFill>
              </a:defRPr>
            </a:lvl1pPr>
            <a:lvl2pPr>
              <a:spcBef>
                <a:spcPts val="0"/>
              </a:spcBef>
              <a:buClrTx/>
              <a:buFont typeface="Browallia New" pitchFamily="34" charset="-34"/>
              <a:buChar char="–"/>
              <a:defRPr b="1">
                <a:solidFill>
                  <a:schemeClr val="tx1"/>
                </a:solidFill>
              </a:defRPr>
            </a:lvl2pPr>
            <a:lvl3pPr>
              <a:buClrTx/>
              <a:defRPr b="1">
                <a:solidFill>
                  <a:schemeClr val="tx1"/>
                </a:solidFill>
              </a:defRPr>
            </a:lvl3pPr>
            <a:lvl4pPr>
              <a:buClrTx/>
              <a:defRPr b="1">
                <a:solidFill>
                  <a:schemeClr val="tx1"/>
                </a:solidFill>
              </a:defRPr>
            </a:lvl4pPr>
            <a:lvl5pPr>
              <a:buClrTx/>
              <a:defRPr b="1">
                <a:solidFill>
                  <a:schemeClr val="tx1"/>
                </a:solidFil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4" name="Date Placeholder 3"/>
          <p:cNvSpPr>
            <a:spLocks noGrp="1"/>
          </p:cNvSpPr>
          <p:nvPr>
            <p:ph type="dt" sz="half" idx="10"/>
          </p:nvPr>
        </p:nvSpPr>
        <p:spPr/>
        <p:txBody>
          <a:bodyPr/>
          <a:lstStyle/>
          <a:p>
            <a:fld id="{5658AF4F-E87B-404D-9F9B-735ABA3E3076}"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lvl1pPr>
              <a:defRPr sz="1600">
                <a:latin typeface="Browallia New" pitchFamily="34" charset="-34"/>
                <a:cs typeface="Browallia New" pitchFamily="34" charset="-34"/>
              </a:defRPr>
            </a:lvl1pPr>
          </a:lstStyle>
          <a:p>
            <a:fld id="{703E0645-788E-4262-9CA5-0A5CEC0D209A}"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57158" y="1600200"/>
            <a:ext cx="4138642" cy="4525963"/>
          </a:xfrm>
          <a:prstGeom prst="rect">
            <a:avLst/>
          </a:prstGeom>
        </p:spPr>
        <p:txBody>
          <a:bodyPr/>
          <a:lstStyle>
            <a:lvl1pPr>
              <a:defRPr sz="2800">
                <a:solidFill>
                  <a:srgbClr val="696969"/>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4" name="Content Placeholder 3"/>
          <p:cNvSpPr>
            <a:spLocks noGrp="1"/>
          </p:cNvSpPr>
          <p:nvPr>
            <p:ph sz="half" idx="2"/>
          </p:nvPr>
        </p:nvSpPr>
        <p:spPr>
          <a:xfrm>
            <a:off x="4648200" y="1600200"/>
            <a:ext cx="4138642" cy="4525963"/>
          </a:xfrm>
          <a:prstGeom prst="rect">
            <a:avLst/>
          </a:prstGeom>
        </p:spPr>
        <p:txBody>
          <a:bodyPr/>
          <a:lstStyle>
            <a:lvl1pPr>
              <a:defRPr sz="2800">
                <a:solidFill>
                  <a:srgbClr val="696969"/>
                </a:solidFill>
              </a:defRPr>
            </a:lvl1pPr>
            <a:lvl2pPr>
              <a:defRPr sz="2400">
                <a:solidFill>
                  <a:schemeClr val="tx1"/>
                </a:solidFill>
              </a:defRPr>
            </a:lvl2pPr>
            <a:lvl3pPr>
              <a:defRPr sz="2000">
                <a:solidFill>
                  <a:schemeClr val="tx1"/>
                </a:solidFill>
              </a:defRPr>
            </a:lvl3pPr>
            <a:lvl4pPr>
              <a:defRPr sz="1800">
                <a:solidFill>
                  <a:schemeClr val="tx1"/>
                </a:solidFill>
              </a:defRPr>
            </a:lvl4pPr>
            <a:lvl5pPr>
              <a:defRPr sz="1800">
                <a:solidFill>
                  <a:schemeClr val="tx1"/>
                </a:solidFill>
              </a:defRPr>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5" name="Date Placeholder 4"/>
          <p:cNvSpPr>
            <a:spLocks noGrp="1"/>
          </p:cNvSpPr>
          <p:nvPr>
            <p:ph type="dt" sz="half" idx="10"/>
          </p:nvPr>
        </p:nvSpPr>
        <p:spPr/>
        <p:txBody>
          <a:bodyPr/>
          <a:lstStyle/>
          <a:p>
            <a:fld id="{2A653FD2-A6A5-42A2-9814-7F4257327C7A}" type="datetime1">
              <a:rPr lang="th-TH" smtClean="0"/>
              <a:pPr/>
              <a:t>13/07/61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03E0645-788E-4262-9CA5-0A5CEC0D209A}" type="slidenum">
              <a:rPr lang="th-TH" smtClean="0"/>
              <a:pPr/>
              <a:t>‹#›</a:t>
            </a:fld>
            <a:endParaRPr lang="th-TH"/>
          </a:p>
        </p:txBody>
      </p:sp>
      <p:sp>
        <p:nvSpPr>
          <p:cNvPr id="8" name="Title 1"/>
          <p:cNvSpPr>
            <a:spLocks noGrp="1"/>
          </p:cNvSpPr>
          <p:nvPr>
            <p:ph type="title"/>
          </p:nvPr>
        </p:nvSpPr>
        <p:spPr>
          <a:xfrm>
            <a:off x="357158" y="857240"/>
            <a:ext cx="8429684" cy="714372"/>
          </a:xfrm>
          <a:prstGeom prst="rect">
            <a:avLst/>
          </a:prstGeom>
        </p:spPr>
        <p:txBody>
          <a:bodyPr>
            <a:normAutofit/>
          </a:bodyPr>
          <a:lstStyle>
            <a:lvl1pPr>
              <a:defRPr sz="4000"/>
            </a:lvl1pPr>
          </a:lstStyle>
          <a:p>
            <a:r>
              <a:rPr lang="en-US" smtClean="0"/>
              <a:t>Click to edit Master title style</a:t>
            </a:r>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357158" y="1535113"/>
            <a:ext cx="4140230" cy="639762"/>
          </a:xfrm>
          <a:prstGeom prst="rect">
            <a:avLst/>
          </a:prstGeom>
        </p:spPr>
        <p:txBody>
          <a:bodyPr anchor="b"/>
          <a:lstStyle>
            <a:lvl1pPr marL="0" indent="0">
              <a:buNone/>
              <a:defRPr sz="2400" b="1">
                <a:solidFill>
                  <a:srgbClr val="69696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357158" y="2174875"/>
            <a:ext cx="4140230" cy="3951288"/>
          </a:xfrm>
          <a:prstGeom prst="rect">
            <a:avLst/>
          </a:prstGeom>
        </p:spPr>
        <p:txBody>
          <a:bodyPr/>
          <a:lstStyle>
            <a:lvl1pPr>
              <a:defRPr sz="2400">
                <a:solidFill>
                  <a:schemeClr val="tx1"/>
                </a:solidFill>
              </a:defRPr>
            </a:lvl1pPr>
            <a:lvl2pPr>
              <a:defRPr sz="2000">
                <a:solidFill>
                  <a:schemeClr val="tx1"/>
                </a:solidFill>
              </a:defRPr>
            </a:lvl2pPr>
            <a:lvl3pPr>
              <a:defRPr sz="18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5" name="Text Placeholder 4"/>
          <p:cNvSpPr>
            <a:spLocks noGrp="1"/>
          </p:cNvSpPr>
          <p:nvPr>
            <p:ph type="body" sz="quarter" idx="3"/>
          </p:nvPr>
        </p:nvSpPr>
        <p:spPr>
          <a:xfrm>
            <a:off x="4645025" y="1535113"/>
            <a:ext cx="4141817" cy="639762"/>
          </a:xfrm>
          <a:prstGeom prst="rect">
            <a:avLst/>
          </a:prstGeom>
        </p:spPr>
        <p:txBody>
          <a:bodyPr anchor="b"/>
          <a:lstStyle>
            <a:lvl1pPr marL="0" indent="0">
              <a:buNone/>
              <a:defRPr sz="2400" b="1">
                <a:solidFill>
                  <a:srgbClr val="696969"/>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141817" cy="3951288"/>
          </a:xfrm>
          <a:prstGeom prst="rect">
            <a:avLst/>
          </a:prstGeom>
        </p:spPr>
        <p:txBody>
          <a:bodyPr/>
          <a:lstStyle>
            <a:lvl1pPr>
              <a:defRPr sz="2400">
                <a:solidFill>
                  <a:schemeClr val="tx1"/>
                </a:solidFill>
              </a:defRPr>
            </a:lvl1pPr>
            <a:lvl2pPr>
              <a:defRPr sz="2000" b="1">
                <a:solidFill>
                  <a:schemeClr val="tx1"/>
                </a:solidFill>
              </a:defRPr>
            </a:lvl2pPr>
            <a:lvl3pPr>
              <a:defRPr sz="1800" b="1">
                <a:solidFill>
                  <a:schemeClr val="tx1"/>
                </a:solidFill>
              </a:defRPr>
            </a:lvl3pPr>
            <a:lvl4pPr>
              <a:defRPr sz="1600" b="1">
                <a:solidFill>
                  <a:schemeClr val="tx1"/>
                </a:solidFill>
              </a:defRPr>
            </a:lvl4pPr>
            <a:lvl5pPr>
              <a:defRPr sz="1600" b="1">
                <a:solidFill>
                  <a:schemeClr val="tx1"/>
                </a:solidFill>
              </a:defRPr>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h-TH" dirty="0"/>
          </a:p>
        </p:txBody>
      </p:sp>
      <p:sp>
        <p:nvSpPr>
          <p:cNvPr id="7" name="Date Placeholder 6"/>
          <p:cNvSpPr>
            <a:spLocks noGrp="1"/>
          </p:cNvSpPr>
          <p:nvPr>
            <p:ph type="dt" sz="half" idx="10"/>
          </p:nvPr>
        </p:nvSpPr>
        <p:spPr/>
        <p:txBody>
          <a:bodyPr/>
          <a:lstStyle/>
          <a:p>
            <a:fld id="{68E36F1A-6828-4C93-AC0A-76029EE9C9A9}" type="datetime1">
              <a:rPr lang="th-TH" smtClean="0"/>
              <a:pPr/>
              <a:t>13/07/61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703E0645-788E-4262-9CA5-0A5CEC0D209A}" type="slidenum">
              <a:rPr lang="th-TH" smtClean="0"/>
              <a:pPr/>
              <a:t>‹#›</a:t>
            </a:fld>
            <a:endParaRPr lang="th-TH"/>
          </a:p>
        </p:txBody>
      </p:sp>
      <p:sp>
        <p:nvSpPr>
          <p:cNvPr id="10" name="Title 1"/>
          <p:cNvSpPr>
            <a:spLocks noGrp="1"/>
          </p:cNvSpPr>
          <p:nvPr>
            <p:ph type="title"/>
          </p:nvPr>
        </p:nvSpPr>
        <p:spPr>
          <a:xfrm>
            <a:off x="357158" y="857240"/>
            <a:ext cx="8429684" cy="714372"/>
          </a:xfrm>
          <a:prstGeom prst="rect">
            <a:avLst/>
          </a:prstGeom>
        </p:spPr>
        <p:txBody>
          <a:bodyPr>
            <a:normAutofit/>
          </a:bodyPr>
          <a:lstStyle>
            <a:lvl1pPr>
              <a:defRPr sz="4000"/>
            </a:lvl1pPr>
          </a:lstStyle>
          <a:p>
            <a:r>
              <a:rPr lang="en-US" smtClean="0"/>
              <a:t>Click to edit Master title style</a:t>
            </a:r>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39DCCD8B-6EAC-4B0D-BE9E-415F6E1E24B1}" type="datetime1">
              <a:rPr lang="th-TH" smtClean="0"/>
              <a:pPr/>
              <a:t>13/07/61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703E0645-788E-4262-9CA5-0A5CEC0D209A}" type="slidenum">
              <a:rPr lang="th-TH" smtClean="0"/>
              <a:pPr/>
              <a:t>‹#›</a:t>
            </a:fld>
            <a:endParaRPr lang="th-TH"/>
          </a:p>
        </p:txBody>
      </p:sp>
      <p:sp>
        <p:nvSpPr>
          <p:cNvPr id="6" name="Title 1"/>
          <p:cNvSpPr>
            <a:spLocks noGrp="1"/>
          </p:cNvSpPr>
          <p:nvPr>
            <p:ph type="title"/>
          </p:nvPr>
        </p:nvSpPr>
        <p:spPr>
          <a:xfrm>
            <a:off x="357158" y="857240"/>
            <a:ext cx="8429684" cy="714372"/>
          </a:xfrm>
          <a:prstGeom prst="rect">
            <a:avLst/>
          </a:prstGeom>
        </p:spPr>
        <p:txBody>
          <a:bodyPr>
            <a:normAutofit/>
          </a:bodyPr>
          <a:lstStyle>
            <a:lvl1pPr>
              <a:defRPr sz="4000"/>
            </a:lvl1pPr>
          </a:lstStyle>
          <a:p>
            <a:r>
              <a:rPr lang="en-US" smtClean="0"/>
              <a:t>Click to edit Master title style</a:t>
            </a:r>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1DD967-83F1-4F56-9EE4-95B03A11728F}" type="datetime1">
              <a:rPr lang="th-TH" smtClean="0"/>
              <a:pPr/>
              <a:t>13/07/61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703E0645-788E-4262-9CA5-0A5CEC0D209A}"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57158" y="3071810"/>
            <a:ext cx="8429684" cy="1571636"/>
          </a:xfrm>
          <a:prstGeom prst="rect">
            <a:avLst/>
          </a:prstGeom>
        </p:spPr>
        <p:txBody>
          <a:bodyPr anchor="ctr" anchorCtr="1"/>
          <a:lstStyle>
            <a:lvl1pPr>
              <a:defRPr sz="4800" b="1">
                <a:solidFill>
                  <a:srgbClr val="004065"/>
                </a:solidFill>
                <a:latin typeface="Browallia New" pitchFamily="34" charset="-34"/>
                <a:cs typeface="Browallia New" pitchFamily="34" charset="-34"/>
              </a:defRPr>
            </a:lvl1pPr>
          </a:lstStyle>
          <a:p>
            <a:r>
              <a:rPr lang="en-US" smtClean="0"/>
              <a:t>Click to edit Master title style</a:t>
            </a:r>
            <a:endParaRPr lang="th-TH"/>
          </a:p>
        </p:txBody>
      </p:sp>
      <p:sp>
        <p:nvSpPr>
          <p:cNvPr id="3" name="Subtitle 2"/>
          <p:cNvSpPr>
            <a:spLocks noGrp="1"/>
          </p:cNvSpPr>
          <p:nvPr>
            <p:ph type="subTitle" idx="1"/>
          </p:nvPr>
        </p:nvSpPr>
        <p:spPr>
          <a:xfrm>
            <a:off x="357158" y="4714884"/>
            <a:ext cx="8429684" cy="1071570"/>
          </a:xfrm>
          <a:prstGeom prst="rect">
            <a:avLst/>
          </a:prstGeom>
        </p:spPr>
        <p:txBody>
          <a:bodyPr/>
          <a:lstStyle>
            <a:lvl1pPr marL="0" indent="0" algn="ctr">
              <a:buNone/>
              <a:defRPr sz="3600" b="1">
                <a:solidFill>
                  <a:srgbClr val="696969"/>
                </a:solidFill>
                <a:latin typeface="Browallia New" pitchFamily="34" charset="-34"/>
                <a:cs typeface="Browallia New" pitchFamily="34" charset="-34"/>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h-TH" dirty="0"/>
          </a:p>
        </p:txBody>
      </p:sp>
      <p:sp>
        <p:nvSpPr>
          <p:cNvPr id="4" name="Date Placeholder 3"/>
          <p:cNvSpPr>
            <a:spLocks noGrp="1"/>
          </p:cNvSpPr>
          <p:nvPr>
            <p:ph type="dt" sz="half" idx="10"/>
          </p:nvPr>
        </p:nvSpPr>
        <p:spPr/>
        <p:txBody>
          <a:bodyPr/>
          <a:lstStyle/>
          <a:p>
            <a:fld id="{856855B4-E049-40C1-906F-A2492B1269F8}"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a:xfrm>
            <a:off x="6653242" y="6356350"/>
            <a:ext cx="2133600" cy="365125"/>
          </a:xfrm>
        </p:spPr>
        <p:txBody>
          <a:bodyPr/>
          <a:lstStyle>
            <a:lvl1pPr>
              <a:defRPr sz="1600">
                <a:latin typeface="Browallia New" pitchFamily="34" charset="-34"/>
                <a:cs typeface="Browallia New" pitchFamily="34" charset="-34"/>
              </a:defRPr>
            </a:lvl1pPr>
          </a:lstStyle>
          <a:p>
            <a:fld id="{62B1013F-9547-4266-BBA1-A73F1CA01094}"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56855B4-E049-40C1-906F-A2492B1269F8}"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62B1013F-9547-4266-BBA1-A73F1CA01094}" type="slidenum">
              <a:rPr lang="th-TH" smtClean="0"/>
              <a:pPr/>
              <a:t>‹#›</a:t>
            </a:fld>
            <a:endParaRPr lang="th-TH"/>
          </a:p>
        </p:txBody>
      </p:sp>
    </p:spTree>
    <p:extLst>
      <p:ext uri="{BB962C8B-B14F-4D97-AF65-F5344CB8AC3E}">
        <p14:creationId xmlns:p14="http://schemas.microsoft.com/office/powerpoint/2010/main" val="55840291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58AF4F-E87B-404D-9F9B-735ABA3E3076}"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61014114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US"/>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96C1892-D0F8-4B72-B375-9C34CD57EF6D}"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3905952443"/>
      </p:ext>
    </p:extLst>
  </p:cSld>
  <p:clrMapOvr>
    <a:masterClrMapping/>
  </p:clrMapOvr>
  <p:hf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A653FD2-A6A5-42A2-9814-7F4257327C7A}" type="datetime1">
              <a:rPr lang="th-TH" smtClean="0"/>
              <a:pPr/>
              <a:t>13/07/61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41981008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8E36F1A-6828-4C93-AC0A-76029EE9C9A9}" type="datetime1">
              <a:rPr lang="th-TH" smtClean="0"/>
              <a:pPr/>
              <a:t>13/07/61</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16675260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39DCCD8B-6EAC-4B0D-BE9E-415F6E1E24B1}" type="datetime1">
              <a:rPr lang="th-TH" smtClean="0"/>
              <a:pPr/>
              <a:t>13/07/61</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19398621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1DD967-83F1-4F56-9EE4-95B03A11728F}" type="datetime1">
              <a:rPr lang="th-TH" smtClean="0"/>
              <a:pPr/>
              <a:t>13/07/61</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51755105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6C1892-D0F8-4B72-B375-9C34CD57EF6D}" type="datetime1">
              <a:rPr lang="th-TH" smtClean="0"/>
              <a:pPr/>
              <a:t>13/07/61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811255416"/>
      </p:ext>
    </p:extLst>
  </p:cSld>
  <p:clrMapOvr>
    <a:masterClrMapping/>
  </p:clrMapOvr>
  <p:hf hdr="0" ftr="0" dt="0"/>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US"/>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96C1892-D0F8-4B72-B375-9C34CD57EF6D}" type="datetime1">
              <a:rPr lang="th-TH" smtClean="0"/>
              <a:pPr/>
              <a:t>13/07/61</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1256313885"/>
      </p:ext>
    </p:extLst>
  </p:cSld>
  <p:clrMapOvr>
    <a:masterClrMapping/>
  </p:clrMapOvr>
  <p:hf hdr="0" ftr="0" dt="0"/>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6C1892-D0F8-4B72-B375-9C34CD57EF6D}"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3753126151"/>
      </p:ext>
    </p:extLst>
  </p:cSld>
  <p:clrMapOvr>
    <a:masterClrMapping/>
  </p:clrMapOvr>
  <p:hf hdr="0" ftr="0" dt="0"/>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96C1892-D0F8-4B72-B375-9C34CD57EF6D}" type="datetime1">
              <a:rPr lang="th-TH" smtClean="0"/>
              <a:pPr/>
              <a:t>13/07/61</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03E0645-788E-4262-9CA5-0A5CEC0D209A}" type="slidenum">
              <a:rPr lang="th-TH" smtClean="0"/>
              <a:pPr/>
              <a:t>‹#›</a:t>
            </a:fld>
            <a:endParaRPr lang="th-TH"/>
          </a:p>
        </p:txBody>
      </p:sp>
    </p:spTree>
    <p:extLst>
      <p:ext uri="{BB962C8B-B14F-4D97-AF65-F5344CB8AC3E}">
        <p14:creationId xmlns:p14="http://schemas.microsoft.com/office/powerpoint/2010/main" val="674437864"/>
      </p:ext>
    </p:extLst>
  </p:cSld>
  <p:clrMapOvr>
    <a:masterClrMapping/>
  </p:clrMapOvr>
  <p:hf hdr="0" ftr="0" dt="0"/>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8" name="Slide Number Placeholder 7"/>
          <p:cNvSpPr>
            <a:spLocks noGrp="1"/>
          </p:cNvSpPr>
          <p:nvPr>
            <p:ph type="sldNum" sz="quarter" idx="11"/>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
        <p:nvSpPr>
          <p:cNvPr id="9" name="Footer Placeholder 8"/>
          <p:cNvSpPr>
            <a:spLocks noGrp="1"/>
          </p:cNvSpPr>
          <p:nvPr>
            <p:ph type="ftr" sz="quarter" idx="12"/>
          </p:nvPr>
        </p:nvSpPr>
        <p:spPr>
          <a:xfrm>
            <a:off x="6008688" y="855956"/>
            <a:ext cx="2246489" cy="301227"/>
          </a:xfrm>
          <a:prstGeom prst="rect">
            <a:avLst/>
          </a:prstGeom>
        </p:spPr>
        <p:txBody>
          <a:bodyPr/>
          <a:lstStyle/>
          <a:p>
            <a:endParaRPr lang="th-TH">
              <a:solidFill>
                <a:prstClr val="white"/>
              </a:solidFill>
            </a:endParaRPr>
          </a:p>
        </p:txBody>
      </p:sp>
    </p:spTree>
    <p:extLst>
      <p:ext uri="{BB962C8B-B14F-4D97-AF65-F5344CB8AC3E}">
        <p14:creationId xmlns:p14="http://schemas.microsoft.com/office/powerpoint/2010/main" val="1237869882"/>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67544" y="116632"/>
            <a:ext cx="7315200" cy="1154097"/>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a:xfrm>
            <a:off x="-612576" y="836712"/>
            <a:ext cx="941203" cy="301752"/>
          </a:xfrm>
        </p:spPr>
        <p:txBody>
          <a:bodyPr/>
          <a:lstStyle>
            <a:lvl1pPr>
              <a:defRPr sz="1700" baseline="0">
                <a:solidFill>
                  <a:schemeClr val="accent6">
                    <a:lumMod val="50000"/>
                  </a:schemeClr>
                </a:solidFill>
                <a:latin typeface="+mn-lt"/>
              </a:defRPr>
            </a:lvl1pPr>
          </a:lstStyle>
          <a:p>
            <a:fld id="{6EB89F60-FDBD-43A0-AE50-10B9F4F09794}" type="slidenum">
              <a:rPr lang="th-TH" smtClean="0">
                <a:solidFill>
                  <a:srgbClr val="6F6C7D">
                    <a:lumMod val="50000"/>
                  </a:srgbClr>
                </a:solidFill>
              </a:rPr>
              <a:pPr/>
              <a:t>‹#›</a:t>
            </a:fld>
            <a:endParaRPr lang="th-TH" dirty="0">
              <a:solidFill>
                <a:srgbClr val="6F6C7D">
                  <a:lumMod val="50000"/>
                </a:srgbClr>
              </a:solidFill>
            </a:endParaRPr>
          </a:p>
        </p:txBody>
      </p:sp>
    </p:spTree>
    <p:extLst>
      <p:ext uri="{BB962C8B-B14F-4D97-AF65-F5344CB8AC3E}">
        <p14:creationId xmlns:p14="http://schemas.microsoft.com/office/powerpoint/2010/main" val="3042097056"/>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5" name="Footer Placeholder 4"/>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6" name="Slide Number Placeholder 5"/>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Tree>
    <p:extLst>
      <p:ext uri="{BB962C8B-B14F-4D97-AF65-F5344CB8AC3E}">
        <p14:creationId xmlns:p14="http://schemas.microsoft.com/office/powerpoint/2010/main" val="4110481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6" name="Footer Placeholder 5"/>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7" name="Slide Number Placeholder 6"/>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8811280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8" name="Footer Placeholder 7"/>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9" name="Slide Number Placeholder 8"/>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074269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4" name="Footer Placeholder 3"/>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5" name="Slide Number Placeholder 4"/>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Tree>
    <p:extLst>
      <p:ext uri="{BB962C8B-B14F-4D97-AF65-F5344CB8AC3E}">
        <p14:creationId xmlns:p14="http://schemas.microsoft.com/office/powerpoint/2010/main" val="261471496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3" name="Footer Placeholder 2"/>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4" name="Slide Number Placeholder 3"/>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Tree>
    <p:extLst>
      <p:ext uri="{BB962C8B-B14F-4D97-AF65-F5344CB8AC3E}">
        <p14:creationId xmlns:p14="http://schemas.microsoft.com/office/powerpoint/2010/main" val="62334919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6" name="Footer Placeholder 5"/>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7" name="Slide Number Placeholder 6"/>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Tree>
    <p:extLst>
      <p:ext uri="{BB962C8B-B14F-4D97-AF65-F5344CB8AC3E}">
        <p14:creationId xmlns:p14="http://schemas.microsoft.com/office/powerpoint/2010/main" val="982262732"/>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6" name="Footer Placeholder 5"/>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7" name="Slide Number Placeholder 6"/>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Tree>
    <p:extLst>
      <p:ext uri="{BB962C8B-B14F-4D97-AF65-F5344CB8AC3E}">
        <p14:creationId xmlns:p14="http://schemas.microsoft.com/office/powerpoint/2010/main" val="265560306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5" name="Footer Placeholder 4"/>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6" name="Slide Number Placeholder 5"/>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Tree>
    <p:extLst>
      <p:ext uri="{BB962C8B-B14F-4D97-AF65-F5344CB8AC3E}">
        <p14:creationId xmlns:p14="http://schemas.microsoft.com/office/powerpoint/2010/main" val="109808095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6007690" y="548797"/>
            <a:ext cx="1189132" cy="297918"/>
          </a:xfrm>
          <a:prstGeom prst="rect">
            <a:avLst/>
          </a:prstGeom>
        </p:spPr>
        <p:txBody>
          <a:bodyPr/>
          <a:lstStyle/>
          <a:p>
            <a:fld id="{DABAC327-10C9-474D-BEB4-61E8E6335511}" type="datetimeFigureOut">
              <a:rPr lang="th-TH" smtClean="0">
                <a:solidFill>
                  <a:prstClr val="white"/>
                </a:solidFill>
              </a:rPr>
              <a:pPr/>
              <a:t>13/07/61</a:t>
            </a:fld>
            <a:endParaRPr lang="th-TH">
              <a:solidFill>
                <a:prstClr val="white"/>
              </a:solidFill>
            </a:endParaRPr>
          </a:p>
        </p:txBody>
      </p:sp>
      <p:sp>
        <p:nvSpPr>
          <p:cNvPr id="5" name="Footer Placeholder 4"/>
          <p:cNvSpPr>
            <a:spLocks noGrp="1"/>
          </p:cNvSpPr>
          <p:nvPr>
            <p:ph type="ftr" sz="quarter" idx="11"/>
          </p:nvPr>
        </p:nvSpPr>
        <p:spPr>
          <a:xfrm>
            <a:off x="6008688" y="855956"/>
            <a:ext cx="2246489" cy="301227"/>
          </a:xfrm>
          <a:prstGeom prst="rect">
            <a:avLst/>
          </a:prstGeom>
        </p:spPr>
        <p:txBody>
          <a:bodyPr/>
          <a:lstStyle/>
          <a:p>
            <a:endParaRPr lang="th-TH">
              <a:solidFill>
                <a:prstClr val="white"/>
              </a:solidFill>
            </a:endParaRPr>
          </a:p>
        </p:txBody>
      </p:sp>
      <p:sp>
        <p:nvSpPr>
          <p:cNvPr id="6" name="Slide Number Placeholder 5"/>
          <p:cNvSpPr>
            <a:spLocks noGrp="1"/>
          </p:cNvSpPr>
          <p:nvPr>
            <p:ph type="sldNum" sz="quarter" idx="12"/>
          </p:nvPr>
        </p:nvSpPr>
        <p:spPr/>
        <p:txBody>
          <a:bodyPr/>
          <a:lstStyle/>
          <a:p>
            <a:fld id="{F1847FA2-8067-453D-BA1A-09782159F632}" type="slidenum">
              <a:rPr lang="th-TH" smtClean="0">
                <a:solidFill>
                  <a:srgbClr val="6F6C7D">
                    <a:lumMod val="50000"/>
                  </a:srgbClr>
                </a:solidFill>
              </a:rPr>
              <a:pPr/>
              <a:t>‹#›</a:t>
            </a:fld>
            <a:endParaRPr lang="th-TH">
              <a:solidFill>
                <a:srgbClr val="6F6C7D">
                  <a:lumMod val="50000"/>
                </a:srgbClr>
              </a:solidFill>
            </a:endParaRPr>
          </a:p>
        </p:txBody>
      </p:sp>
    </p:spTree>
    <p:extLst>
      <p:ext uri="{BB962C8B-B14F-4D97-AF65-F5344CB8AC3E}">
        <p14:creationId xmlns:p14="http://schemas.microsoft.com/office/powerpoint/2010/main" val="3421093383"/>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theme" Target="../theme/theme2.xml"/><Relationship Id="rId1" Type="http://schemas.openxmlformats.org/officeDocument/2006/relationships/slideLayout" Target="../slideLayouts/slideLayout5.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8.xml"/><Relationship Id="rId7" Type="http://schemas.openxmlformats.org/officeDocument/2006/relationships/theme" Target="../theme/theme3.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5.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C44C57-DC21-430C-87D0-CFAF842E4594}" type="datetime1">
              <a:rPr lang="th-TH" smtClean="0"/>
              <a:pPr/>
              <a:t>13/07/61</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2913CC-4F3B-41BE-9231-5AEC4D5D1513}" type="slidenum">
              <a:rPr lang="th-TH" smtClean="0"/>
              <a:pPr/>
              <a:t>‹#›</a:t>
            </a:fld>
            <a:endParaRPr lang="th-TH"/>
          </a:p>
        </p:txBody>
      </p:sp>
      <p:pic>
        <p:nvPicPr>
          <p:cNvPr id="8" name="Picture 2" descr="\\DISKSTATION\public\Graphic\Tim\Bank_of_Thailand\BOT_PP_Template2\SETA1\powerpoint_template-01.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1359" y="-1920"/>
            <a:ext cx="9155359" cy="685992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3661" r:id="rId1"/>
    <p:sldLayoutId id="2147483662" r:id="rId2"/>
    <p:sldLayoutId id="2147483673" r:id="rId3"/>
    <p:sldLayoutId id="2147483674" r:id="rId4"/>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3" descr="\\DISKSTATION\public\Graphic\Tim\Bank_of_Thailand\BOT_PP_Template2\SETA1\powerpoint_template-0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 y="-9376"/>
            <a:ext cx="9165309" cy="6867376"/>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600">
                <a:solidFill>
                  <a:schemeClr val="tx1">
                    <a:tint val="75000"/>
                  </a:schemeClr>
                </a:solidFill>
                <a:latin typeface="Browallia New" pitchFamily="34" charset="-34"/>
                <a:cs typeface="Browallia New" pitchFamily="34" charset="-34"/>
              </a:defRPr>
            </a:lvl1pPr>
          </a:lstStyle>
          <a:p>
            <a:fld id="{E8CC5C60-7070-4B33-B848-371473AE07B5}" type="datetime1">
              <a:rPr lang="th-TH" smtClean="0"/>
              <a:pPr/>
              <a:t>13/07/61</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600">
                <a:solidFill>
                  <a:schemeClr val="tx1">
                    <a:tint val="75000"/>
                  </a:schemeClr>
                </a:solidFill>
                <a:latin typeface="Browallia New" pitchFamily="34" charset="-34"/>
                <a:cs typeface="Browallia New" pitchFamily="34" charset="-34"/>
              </a:defRPr>
            </a:lvl1pPr>
          </a:lstStyle>
          <a:p>
            <a:endParaRPr lang="th-TH"/>
          </a:p>
        </p:txBody>
      </p:sp>
      <p:sp>
        <p:nvSpPr>
          <p:cNvPr id="6" name="Slide Number Placeholder 5"/>
          <p:cNvSpPr>
            <a:spLocks noGrp="1"/>
          </p:cNvSpPr>
          <p:nvPr>
            <p:ph type="sldNum" sz="quarter" idx="4"/>
          </p:nvPr>
        </p:nvSpPr>
        <p:spPr>
          <a:xfrm>
            <a:off x="6867556" y="6356350"/>
            <a:ext cx="2133600" cy="365125"/>
          </a:xfrm>
          <a:prstGeom prst="rect">
            <a:avLst/>
          </a:prstGeom>
        </p:spPr>
        <p:txBody>
          <a:bodyPr vert="horz" lIns="91440" tIns="45720" rIns="91440" bIns="45720" rtlCol="0" anchor="ctr"/>
          <a:lstStyle>
            <a:lvl1pPr algn="r">
              <a:defRPr sz="1600">
                <a:solidFill>
                  <a:schemeClr val="tx1">
                    <a:tint val="75000"/>
                  </a:schemeClr>
                </a:solidFill>
                <a:latin typeface="Browallia New" pitchFamily="34" charset="-34"/>
                <a:cs typeface="Browallia New" pitchFamily="34" charset="-34"/>
              </a:defRPr>
            </a:lvl1pPr>
          </a:lstStyle>
          <a:p>
            <a:fld id="{62B1013F-9547-4266-BBA1-A73F1CA01094}"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4" r:id="rId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7" name="Picture 3" descr="\\DISKSTATION\public\Graphic\Tim\Bank_of_Thailand\BOT_PP_Template2\SETA1\powerpoint_template-04.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0464"/>
            <a:ext cx="9180108" cy="6878464"/>
          </a:xfrm>
          <a:prstGeom prst="rect">
            <a:avLst/>
          </a:prstGeom>
          <a:noFill/>
          <a:extLst>
            <a:ext uri="{909E8E84-426E-40DD-AFC4-6F175D3DCCD1}">
              <a14:hiddenFill xmlns:a14="http://schemas.microsoft.com/office/drawing/2010/main">
                <a:solidFill>
                  <a:srgbClr val="FFFFFF"/>
                </a:solidFill>
              </a14:hiddenFill>
            </a:ext>
          </a:extLst>
        </p:spPr>
      </p:pic>
      <p:sp>
        <p:nvSpPr>
          <p:cNvPr id="4" name="Date Placeholder 3"/>
          <p:cNvSpPr>
            <a:spLocks noGrp="1"/>
          </p:cNvSpPr>
          <p:nvPr>
            <p:ph type="dt" sz="half" idx="2"/>
          </p:nvPr>
        </p:nvSpPr>
        <p:spPr>
          <a:xfrm>
            <a:off x="357158"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96C1892-D0F8-4B72-B375-9C34CD57EF6D}" type="datetime1">
              <a:rPr lang="th-TH" smtClean="0"/>
              <a:pPr/>
              <a:t>13/07/61</a:t>
            </a:fld>
            <a:endParaRPr lang="th-TH"/>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724680" y="6356350"/>
            <a:ext cx="2133600" cy="365125"/>
          </a:xfrm>
          <a:prstGeom prst="rect">
            <a:avLst/>
          </a:prstGeom>
        </p:spPr>
        <p:txBody>
          <a:bodyPr vert="horz" lIns="91440" tIns="45720" rIns="91440" bIns="45720" rtlCol="0" anchor="ctr"/>
          <a:lstStyle>
            <a:lvl1pPr algn="r">
              <a:defRPr sz="1600">
                <a:solidFill>
                  <a:schemeClr val="tx1">
                    <a:tint val="75000"/>
                  </a:schemeClr>
                </a:solidFill>
                <a:latin typeface="Browallia New" pitchFamily="34" charset="-34"/>
                <a:cs typeface="Browallia New" pitchFamily="34" charset="-34"/>
              </a:defRPr>
            </a:lvl1pPr>
          </a:lstStyle>
          <a:p>
            <a:fld id="{703E0645-788E-4262-9CA5-0A5CEC0D209A}"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2" r:id="rId6"/>
  </p:sldLayoutIdLst>
  <p:hf hdr="0" ftr="0" dt="0"/>
  <p:txStyles>
    <p:titleStyle>
      <a:lvl1pPr algn="l" defTabSz="914400" rtl="0" eaLnBrk="1" latinLnBrk="0" hangingPunct="1">
        <a:spcBef>
          <a:spcPct val="0"/>
        </a:spcBef>
        <a:buNone/>
        <a:defRPr sz="4000" b="1" kern="1200">
          <a:solidFill>
            <a:srgbClr val="004065"/>
          </a:solidFill>
          <a:latin typeface="Browallia New" pitchFamily="34" charset="-34"/>
          <a:ea typeface="+mj-ea"/>
          <a:cs typeface="Browallia New" pitchFamily="34" charset="-34"/>
        </a:defRPr>
      </a:lvl1pPr>
    </p:titleStyle>
    <p:bodyStyle>
      <a:lvl1pPr marL="342900" indent="-342900" algn="l" defTabSz="914400" rtl="0" eaLnBrk="1" latinLnBrk="0" hangingPunct="1">
        <a:spcBef>
          <a:spcPct val="20000"/>
        </a:spcBef>
        <a:buFont typeface="Arial" pitchFamily="34" charset="0"/>
        <a:buChar char="•"/>
        <a:defRPr sz="3600" b="1" kern="1200">
          <a:solidFill>
            <a:srgbClr val="004065"/>
          </a:solidFill>
          <a:latin typeface="Browallia New" pitchFamily="34" charset="-34"/>
          <a:ea typeface="+mn-ea"/>
          <a:cs typeface="Browallia New" pitchFamily="34" charset="-34"/>
        </a:defRPr>
      </a:lvl1pPr>
      <a:lvl2pPr marL="742950" indent="-285750" algn="l" defTabSz="914400" rtl="0" eaLnBrk="1" latinLnBrk="0" hangingPunct="1">
        <a:spcBef>
          <a:spcPct val="20000"/>
        </a:spcBef>
        <a:buFont typeface="Browallia New" pitchFamily="34" charset="-34"/>
        <a:buChar char="–"/>
        <a:defRPr sz="2800" b="1" kern="1200">
          <a:solidFill>
            <a:srgbClr val="9C9B9B"/>
          </a:solidFill>
          <a:latin typeface="Browallia New" pitchFamily="34" charset="-34"/>
          <a:ea typeface="+mn-ea"/>
          <a:cs typeface="Browallia New" pitchFamily="34" charset="-34"/>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Browallia New" pitchFamily="34" charset="-34"/>
          <a:ea typeface="+mn-ea"/>
          <a:cs typeface="Browallia New" pitchFamily="34" charset="-34"/>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Browallia New" pitchFamily="34" charset="-34"/>
          <a:ea typeface="+mn-ea"/>
          <a:cs typeface="Browallia New" pitchFamily="34" charset="-34"/>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Browallia New" pitchFamily="34" charset="-34"/>
          <a:ea typeface="+mn-ea"/>
          <a:cs typeface="Browallia New" pitchFamily="34" charset="-34"/>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3BC44C57-DC21-430C-87D0-CFAF842E4594}" type="datetime1">
              <a:rPr lang="th-TH" smtClean="0"/>
              <a:pPr/>
              <a:t>13/07/61</a:t>
            </a:fld>
            <a:endParaRPr lang="th-TH"/>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th-TH"/>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D2913CC-4F3B-41BE-9231-5AEC4D5D1513}" type="slidenum">
              <a:rPr lang="th-TH" smtClean="0"/>
              <a:pPr/>
              <a:t>‹#›</a:t>
            </a:fld>
            <a:endParaRPr lang="th-TH"/>
          </a:p>
        </p:txBody>
      </p:sp>
    </p:spTree>
    <p:extLst>
      <p:ext uri="{BB962C8B-B14F-4D97-AF65-F5344CB8AC3E}">
        <p14:creationId xmlns:p14="http://schemas.microsoft.com/office/powerpoint/2010/main" val="365702710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453316" y="692696"/>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Rectangle 10"/>
          <p:cNvSpPr/>
          <p:nvPr/>
        </p:nvSpPr>
        <p:spPr>
          <a:xfrm>
            <a:off x="0" y="692696"/>
            <a:ext cx="3955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 name="Title Placeholder 1"/>
          <p:cNvSpPr>
            <a:spLocks noGrp="1"/>
          </p:cNvSpPr>
          <p:nvPr>
            <p:ph type="title"/>
          </p:nvPr>
        </p:nvSpPr>
        <p:spPr>
          <a:xfrm>
            <a:off x="1691680" y="401805"/>
            <a:ext cx="7315200" cy="1154097"/>
          </a:xfrm>
          <a:prstGeom prst="rect">
            <a:avLst/>
          </a:prstGeom>
        </p:spPr>
        <p:txBody>
          <a:bodyPr vert="horz" lIns="91440" tIns="45720" rIns="91440" bIns="45720" rtlCol="0" anchor="b">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6" name="Slide Number Placeholder 5"/>
          <p:cNvSpPr>
            <a:spLocks noGrp="1"/>
          </p:cNvSpPr>
          <p:nvPr>
            <p:ph type="sldNum" sz="quarter" idx="4"/>
          </p:nvPr>
        </p:nvSpPr>
        <p:spPr>
          <a:xfrm>
            <a:off x="-545667" y="827978"/>
            <a:ext cx="941203" cy="301752"/>
          </a:xfrm>
          <a:prstGeom prst="rect">
            <a:avLst/>
          </a:prstGeom>
        </p:spPr>
        <p:txBody>
          <a:bodyPr vert="horz" lIns="91440" tIns="45720" rIns="91440" bIns="45720" rtlCol="0" anchor="ctr"/>
          <a:lstStyle>
            <a:lvl1pPr algn="r">
              <a:defRPr sz="1800" baseline="0">
                <a:solidFill>
                  <a:schemeClr val="accent6">
                    <a:lumMod val="50000"/>
                  </a:schemeClr>
                </a:solidFill>
              </a:defRPr>
            </a:lvl1pPr>
          </a:lstStyle>
          <a:p>
            <a:fld id="{F1847FA2-8067-453D-BA1A-09782159F632}" type="slidenum">
              <a:rPr lang="th-TH" smtClean="0">
                <a:solidFill>
                  <a:srgbClr val="6F6C7D">
                    <a:lumMod val="50000"/>
                  </a:srgbClr>
                </a:solidFill>
              </a:rPr>
              <a:pPr/>
              <a:t>‹#›</a:t>
            </a:fld>
            <a:endParaRPr lang="th-TH" dirty="0">
              <a:solidFill>
                <a:srgbClr val="6F6C7D">
                  <a:lumMod val="50000"/>
                </a:srgbClr>
              </a:solidFill>
            </a:endParaRPr>
          </a:p>
        </p:txBody>
      </p:sp>
    </p:spTree>
    <p:extLst>
      <p:ext uri="{BB962C8B-B14F-4D97-AF65-F5344CB8AC3E}">
        <p14:creationId xmlns:p14="http://schemas.microsoft.com/office/powerpoint/2010/main" val="1940512443"/>
      </p:ext>
    </p:extLst>
  </p:cSld>
  <p:clrMap bg1="dk1" tx1="lt1" bg2="dk2" tx2="lt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Lst>
  <p:timing>
    <p:tnLst>
      <p:par>
        <p:cTn id="1" dur="indefinite" restart="never" nodeType="tmRoot"/>
      </p:par>
    </p:tnLst>
  </p:timing>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gif"/><Relationship Id="rId7" Type="http://schemas.openxmlformats.org/officeDocument/2006/relationships/image" Target="../media/image10.gif"/><Relationship Id="rId2" Type="http://schemas.openxmlformats.org/officeDocument/2006/relationships/image" Target="../media/image5.png"/><Relationship Id="rId1" Type="http://schemas.openxmlformats.org/officeDocument/2006/relationships/slideLayout" Target="../slideLayouts/slideLayout13.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jpeg"/><Relationship Id="rId10" Type="http://schemas.openxmlformats.org/officeDocument/2006/relationships/image" Target="../media/image13.png"/><Relationship Id="rId4" Type="http://schemas.openxmlformats.org/officeDocument/2006/relationships/image" Target="../media/image7.jpeg"/><Relationship Id="rId9" Type="http://schemas.openxmlformats.org/officeDocument/2006/relationships/image" Target="../media/image12.gif"/></Relationships>
</file>

<file path=ppt/slides/_rels/slide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17.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3.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27584" y="476672"/>
            <a:ext cx="8136904" cy="2808312"/>
          </a:xfrm>
        </p:spPr>
        <p:txBody>
          <a:bodyPr>
            <a:noAutofit/>
          </a:bodyPr>
          <a:lstStyle/>
          <a:p>
            <a:r>
              <a:rPr lang="en-US" sz="4000" dirty="0">
                <a:solidFill>
                  <a:schemeClr val="tx1">
                    <a:lumMod val="85000"/>
                  </a:schemeClr>
                </a:solidFill>
              </a:rPr>
              <a:t/>
            </a:r>
            <a:br>
              <a:rPr lang="en-US" sz="4000" dirty="0">
                <a:solidFill>
                  <a:schemeClr val="tx1">
                    <a:lumMod val="85000"/>
                  </a:schemeClr>
                </a:solidFill>
              </a:rPr>
            </a:br>
            <a:r>
              <a:rPr lang="en-US" sz="4000"/>
              <a:t/>
            </a:r>
            <a:br>
              <a:rPr lang="en-US" sz="4000"/>
            </a:br>
            <a:r>
              <a:rPr lang="en-US" sz="4000" i="1" smtClean="0">
                <a:latin typeface="Franklin Gothic Medium" panose="020B0603020102020204" pitchFamily="34" charset="0"/>
              </a:rPr>
              <a:t/>
            </a:r>
            <a:br>
              <a:rPr lang="en-US" sz="4000" i="1" smtClean="0">
                <a:latin typeface="Franklin Gothic Medium" panose="020B0603020102020204" pitchFamily="34" charset="0"/>
              </a:rPr>
            </a:br>
            <a:r>
              <a:rPr lang="en-US" sz="4400" i="1" smtClean="0">
                <a:latin typeface="Franklin Gothic Medium" panose="020B0603020102020204" pitchFamily="34" charset="0"/>
              </a:rPr>
              <a:t>ASEAN Financial Integration:</a:t>
            </a:r>
            <a:r>
              <a:rPr lang="en-US" sz="4400" i="1" smtClean="0">
                <a:latin typeface="Franklin Gothic Medium" panose="020B0603020102020204" pitchFamily="34" charset="0"/>
              </a:rPr>
              <a:t/>
            </a:r>
            <a:br>
              <a:rPr lang="en-US" sz="4400" i="1" smtClean="0">
                <a:latin typeface="Franklin Gothic Medium" panose="020B0603020102020204" pitchFamily="34" charset="0"/>
              </a:rPr>
            </a:br>
            <a:r>
              <a:rPr lang="en-US" sz="3600" i="1" smtClean="0">
                <a:solidFill>
                  <a:schemeClr val="tx2">
                    <a:lumMod val="40000"/>
                    <a:lumOff val="60000"/>
                  </a:schemeClr>
                </a:solidFill>
                <a:latin typeface="Franklin Gothic Medium" panose="020B0603020102020204" pitchFamily="34" charset="0"/>
              </a:rPr>
              <a:t>Freer flows of capital—</a:t>
            </a:r>
            <a:br>
              <a:rPr lang="en-US" sz="3600" i="1" smtClean="0">
                <a:solidFill>
                  <a:schemeClr val="tx2">
                    <a:lumMod val="40000"/>
                    <a:lumOff val="60000"/>
                  </a:schemeClr>
                </a:solidFill>
                <a:latin typeface="Franklin Gothic Medium" panose="020B0603020102020204" pitchFamily="34" charset="0"/>
              </a:rPr>
            </a:br>
            <a:r>
              <a:rPr lang="en-US" sz="3600" i="1" smtClean="0">
                <a:solidFill>
                  <a:schemeClr val="tx2">
                    <a:lumMod val="40000"/>
                    <a:lumOff val="60000"/>
                  </a:schemeClr>
                </a:solidFill>
                <a:latin typeface="Franklin Gothic Medium" panose="020B0603020102020204" pitchFamily="34" charset="0"/>
              </a:rPr>
              <a:t>Theory and Practice</a:t>
            </a:r>
            <a:r>
              <a:rPr lang="th-TH" sz="3200" smtClean="0">
                <a:solidFill>
                  <a:schemeClr val="tx1"/>
                </a:solidFill>
                <a:latin typeface="Franklin Gothic Medium" panose="020B0603020102020204" pitchFamily="34" charset="0"/>
              </a:rPr>
              <a:t> </a:t>
            </a:r>
            <a:endParaRPr lang="th-TH" sz="3600" dirty="0">
              <a:solidFill>
                <a:schemeClr val="tx1"/>
              </a:solidFill>
              <a:latin typeface="Franklin Gothic Medium" panose="020B0603020102020204" pitchFamily="34" charset="0"/>
            </a:endParaRPr>
          </a:p>
        </p:txBody>
      </p:sp>
      <p:sp>
        <p:nvSpPr>
          <p:cNvPr id="3" name="Subtitle 2"/>
          <p:cNvSpPr>
            <a:spLocks noGrp="1"/>
          </p:cNvSpPr>
          <p:nvPr>
            <p:ph type="subTitle" idx="1"/>
          </p:nvPr>
        </p:nvSpPr>
        <p:spPr>
          <a:xfrm>
            <a:off x="899592" y="3645024"/>
            <a:ext cx="7704856" cy="1658026"/>
          </a:xfrm>
        </p:spPr>
        <p:txBody>
          <a:bodyPr>
            <a:noAutofit/>
          </a:bodyPr>
          <a:lstStyle/>
          <a:p>
            <a:r>
              <a:rPr lang="en-US" sz="2400" smtClean="0">
                <a:solidFill>
                  <a:schemeClr val="tx2"/>
                </a:solidFill>
              </a:rPr>
              <a:t>Pariwat Kanithasen</a:t>
            </a:r>
            <a:endParaRPr lang="en-US" sz="2400" smtClean="0"/>
          </a:p>
          <a:p>
            <a:r>
              <a:rPr lang="en-US" sz="2400" i="1" smtClean="0"/>
              <a:t>pariwatk@bot.or.th</a:t>
            </a:r>
            <a:endParaRPr lang="en-US" sz="2400" i="1" smtClean="0">
              <a:solidFill>
                <a:schemeClr val="tx2"/>
              </a:solidFill>
            </a:endParaRPr>
          </a:p>
          <a:p>
            <a:endParaRPr lang="en-US" sz="2000" smtClean="0">
              <a:solidFill>
                <a:schemeClr val="tx2"/>
              </a:solidFill>
            </a:endParaRPr>
          </a:p>
          <a:p>
            <a:r>
              <a:rPr lang="en-US" sz="2400" smtClean="0">
                <a:solidFill>
                  <a:schemeClr val="accent6">
                    <a:lumMod val="60000"/>
                    <a:lumOff val="40000"/>
                  </a:schemeClr>
                </a:solidFill>
              </a:rPr>
              <a:t>BE Summer School—International Economics </a:t>
            </a:r>
            <a:r>
              <a:rPr lang="en-US" sz="2400" smtClean="0">
                <a:solidFill>
                  <a:schemeClr val="accent6">
                    <a:lumMod val="60000"/>
                    <a:lumOff val="40000"/>
                  </a:schemeClr>
                </a:solidFill>
              </a:rPr>
              <a:t>EE561</a:t>
            </a:r>
            <a:endParaRPr lang="en-US" sz="2400" smtClean="0">
              <a:solidFill>
                <a:schemeClr val="accent6">
                  <a:lumMod val="60000"/>
                  <a:lumOff val="40000"/>
                </a:schemeClr>
              </a:solidFill>
            </a:endParaRPr>
          </a:p>
          <a:p>
            <a:r>
              <a:rPr lang="en-US" sz="2400" smtClean="0"/>
              <a:t>Faculty of Economics, Thammasat University, Thaprachan</a:t>
            </a:r>
          </a:p>
          <a:p>
            <a:r>
              <a:rPr lang="en-US" sz="2400" smtClean="0"/>
              <a:t>16 July 2018</a:t>
            </a:r>
            <a:endParaRPr lang="en-US" sz="2400" smtClean="0"/>
          </a:p>
          <a:p>
            <a:endParaRPr lang="th-TH" sz="1400" dirty="0"/>
          </a:p>
        </p:txBody>
      </p:sp>
      <p:sp>
        <p:nvSpPr>
          <p:cNvPr id="4" name="TextBox 3"/>
          <p:cNvSpPr txBox="1"/>
          <p:nvPr/>
        </p:nvSpPr>
        <p:spPr>
          <a:xfrm>
            <a:off x="827584" y="6596390"/>
            <a:ext cx="4398961" cy="253916"/>
          </a:xfrm>
          <a:prstGeom prst="rect">
            <a:avLst/>
          </a:prstGeom>
          <a:noFill/>
        </p:spPr>
        <p:txBody>
          <a:bodyPr wrap="none" rtlCol="0">
            <a:spAutoFit/>
          </a:bodyPr>
          <a:lstStyle/>
          <a:p>
            <a:r>
              <a:rPr lang="en-US" sz="1050" smtClean="0">
                <a:solidFill>
                  <a:prstClr val="white"/>
                </a:solidFill>
              </a:rPr>
              <a:t>Disclaimer: Views expressed in this presentation are those of the speaker</a:t>
            </a:r>
            <a:endParaRPr lang="th-TH" sz="1050">
              <a:solidFill>
                <a:prstClr val="white"/>
              </a:solidFill>
            </a:endParaRPr>
          </a:p>
        </p:txBody>
      </p:sp>
    </p:spTree>
    <p:extLst>
      <p:ext uri="{BB962C8B-B14F-4D97-AF65-F5344CB8AC3E}">
        <p14:creationId xmlns:p14="http://schemas.microsoft.com/office/powerpoint/2010/main" val="201469465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980728"/>
            <a:ext cx="8175282" cy="714372"/>
          </a:xfrm>
        </p:spPr>
        <p:txBody>
          <a:bodyPr>
            <a:noAutofit/>
          </a:bodyPr>
          <a:lstStyle/>
          <a:p>
            <a:r>
              <a:rPr lang="en-US" sz="4400" dirty="0" smtClean="0">
                <a:solidFill>
                  <a:srgbClr val="FF0000"/>
                </a:solidFill>
                <a:latin typeface="+mn-lt"/>
              </a:rPr>
              <a:t>Outline</a:t>
            </a:r>
            <a:endParaRPr lang="th-TH" sz="4400" dirty="0">
              <a:solidFill>
                <a:srgbClr val="FF0000"/>
              </a:solidFill>
              <a:latin typeface="+mn-lt"/>
            </a:endParaRPr>
          </a:p>
        </p:txBody>
      </p:sp>
      <p:sp>
        <p:nvSpPr>
          <p:cNvPr id="3" name="Content Placeholder 2"/>
          <p:cNvSpPr>
            <a:spLocks noGrp="1"/>
          </p:cNvSpPr>
          <p:nvPr>
            <p:ph idx="1"/>
          </p:nvPr>
        </p:nvSpPr>
        <p:spPr>
          <a:xfrm>
            <a:off x="467544" y="1772816"/>
            <a:ext cx="8001056" cy="3384376"/>
          </a:xfrm>
        </p:spPr>
        <p:txBody>
          <a:bodyPr>
            <a:normAutofit fontScale="92500" lnSpcReduction="10000"/>
          </a:bodyPr>
          <a:lstStyle/>
          <a:p>
            <a:pPr marL="742950" indent="-742950">
              <a:lnSpc>
                <a:spcPct val="120000"/>
              </a:lnSpc>
              <a:buFont typeface="+mj-lt"/>
              <a:buAutoNum type="arabicPeriod"/>
            </a:pPr>
            <a:r>
              <a:rPr lang="en-US" sz="2600" smtClean="0">
                <a:solidFill>
                  <a:schemeClr val="accent1">
                    <a:lumMod val="50000"/>
                  </a:schemeClr>
                </a:solidFill>
                <a:latin typeface="+mn-lt"/>
              </a:rPr>
              <a:t>Freer </a:t>
            </a:r>
            <a:r>
              <a:rPr lang="en-US" sz="2600" dirty="0" smtClean="0">
                <a:solidFill>
                  <a:schemeClr val="accent1">
                    <a:lumMod val="50000"/>
                  </a:schemeClr>
                </a:solidFill>
                <a:latin typeface="+mn-lt"/>
              </a:rPr>
              <a:t>Flows </a:t>
            </a:r>
            <a:r>
              <a:rPr lang="en-US" sz="2600" smtClean="0">
                <a:solidFill>
                  <a:schemeClr val="accent1">
                    <a:lumMod val="50000"/>
                  </a:schemeClr>
                </a:solidFill>
                <a:latin typeface="+mn-lt"/>
              </a:rPr>
              <a:t>of Capital in ASEAN: </a:t>
            </a:r>
            <a:r>
              <a:rPr lang="en-US" sz="2600" dirty="0" smtClean="0">
                <a:solidFill>
                  <a:schemeClr val="accent1">
                    <a:lumMod val="50000"/>
                  </a:schemeClr>
                </a:solidFill>
                <a:latin typeface="+mn-lt"/>
              </a:rPr>
              <a:t/>
            </a:r>
            <a:br>
              <a:rPr lang="en-US" sz="2600" dirty="0" smtClean="0">
                <a:solidFill>
                  <a:schemeClr val="accent1">
                    <a:lumMod val="50000"/>
                  </a:schemeClr>
                </a:solidFill>
                <a:latin typeface="+mn-lt"/>
              </a:rPr>
            </a:br>
            <a:r>
              <a:rPr lang="en-US" sz="2600" dirty="0" smtClean="0">
                <a:solidFill>
                  <a:schemeClr val="accent1">
                    <a:lumMod val="50000"/>
                  </a:schemeClr>
                </a:solidFill>
                <a:latin typeface="+mn-lt"/>
              </a:rPr>
              <a:t>(1</a:t>
            </a:r>
            <a:r>
              <a:rPr lang="en-US" sz="2600" smtClean="0">
                <a:solidFill>
                  <a:schemeClr val="accent1">
                    <a:lumMod val="50000"/>
                  </a:schemeClr>
                </a:solidFill>
                <a:latin typeface="+mn-lt"/>
              </a:rPr>
              <a:t>) Capital Flows: Concepts and Trends</a:t>
            </a:r>
            <a:r>
              <a:rPr lang="en-US" sz="2600" dirty="0" smtClean="0">
                <a:solidFill>
                  <a:schemeClr val="accent1">
                    <a:lumMod val="50000"/>
                  </a:schemeClr>
                </a:solidFill>
                <a:latin typeface="+mn-lt"/>
              </a:rPr>
              <a:t/>
            </a:r>
            <a:br>
              <a:rPr lang="en-US" sz="2600" dirty="0" smtClean="0">
                <a:solidFill>
                  <a:schemeClr val="accent1">
                    <a:lumMod val="50000"/>
                  </a:schemeClr>
                </a:solidFill>
                <a:latin typeface="+mn-lt"/>
              </a:rPr>
            </a:br>
            <a:r>
              <a:rPr lang="en-US" sz="2600" dirty="0" smtClean="0">
                <a:solidFill>
                  <a:schemeClr val="accent1">
                    <a:lumMod val="50000"/>
                  </a:schemeClr>
                </a:solidFill>
                <a:latin typeface="+mn-lt"/>
              </a:rPr>
              <a:t>(2) Capital </a:t>
            </a:r>
            <a:r>
              <a:rPr lang="en-US" sz="2600" smtClean="0">
                <a:solidFill>
                  <a:schemeClr val="accent1">
                    <a:lumMod val="50000"/>
                  </a:schemeClr>
                </a:solidFill>
                <a:latin typeface="+mn-lt"/>
              </a:rPr>
              <a:t>Account Liberalization</a:t>
            </a:r>
          </a:p>
          <a:p>
            <a:pPr marL="742950" indent="-742950">
              <a:lnSpc>
                <a:spcPct val="120000"/>
              </a:lnSpc>
              <a:buNone/>
            </a:pPr>
            <a:r>
              <a:rPr lang="en-US" sz="2600" smtClean="0">
                <a:solidFill>
                  <a:schemeClr val="accent1">
                    <a:lumMod val="50000"/>
                  </a:schemeClr>
                </a:solidFill>
                <a:latin typeface="+mn-lt"/>
              </a:rPr>
              <a:t>	(3) Capital Account Measures</a:t>
            </a:r>
            <a:endParaRPr lang="en-US" sz="2600" dirty="0" smtClean="0">
              <a:solidFill>
                <a:schemeClr val="accent1">
                  <a:lumMod val="50000"/>
                </a:schemeClr>
              </a:solidFill>
              <a:latin typeface="+mn-lt"/>
            </a:endParaRPr>
          </a:p>
          <a:p>
            <a:pPr marL="742950" indent="-742950">
              <a:lnSpc>
                <a:spcPct val="120000"/>
              </a:lnSpc>
              <a:buFont typeface="+mj-lt"/>
              <a:buAutoNum type="arabicPeriod" startAt="2"/>
            </a:pPr>
            <a:r>
              <a:rPr lang="en-US" sz="2600" dirty="0" smtClean="0">
                <a:solidFill>
                  <a:schemeClr val="accent1">
                    <a:lumMod val="50000"/>
                  </a:schemeClr>
                </a:solidFill>
                <a:latin typeface="+mn-lt"/>
              </a:rPr>
              <a:t>Freer Flows of Capital in International Investment Agreements</a:t>
            </a:r>
          </a:p>
          <a:p>
            <a:pPr marL="742950" indent="-742950">
              <a:lnSpc>
                <a:spcPct val="120000"/>
              </a:lnSpc>
              <a:buFont typeface="+mj-lt"/>
              <a:buAutoNum type="arabicPeriod" startAt="2"/>
            </a:pPr>
            <a:r>
              <a:rPr lang="en-US" sz="2600" smtClean="0">
                <a:solidFill>
                  <a:schemeClr val="accent1">
                    <a:lumMod val="50000"/>
                  </a:schemeClr>
                </a:solidFill>
                <a:latin typeface="+mn-lt"/>
              </a:rPr>
              <a:t>Fun Part: Mock Negotiations </a:t>
            </a:r>
            <a:endParaRPr lang="en-US" sz="2600" dirty="0" smtClean="0">
              <a:solidFill>
                <a:schemeClr val="accent1">
                  <a:lumMod val="50000"/>
                </a:schemeClr>
              </a:solidFill>
              <a:latin typeface="+mn-lt"/>
            </a:endParaRPr>
          </a:p>
        </p:txBody>
      </p:sp>
      <p:sp>
        <p:nvSpPr>
          <p:cNvPr id="4" name="Slide Number Placeholder 3"/>
          <p:cNvSpPr>
            <a:spLocks noGrp="1"/>
          </p:cNvSpPr>
          <p:nvPr>
            <p:ph type="sldNum" sz="quarter" idx="12"/>
          </p:nvPr>
        </p:nvSpPr>
        <p:spPr/>
        <p:txBody>
          <a:bodyPr/>
          <a:lstStyle/>
          <a:p>
            <a:fld id="{BD2913CC-4F3B-41BE-9231-5AEC4D5D1513}" type="slidenum">
              <a:rPr lang="th-TH" smtClean="0"/>
              <a:pPr/>
              <a:t>2</a:t>
            </a:fld>
            <a:endParaRPr lang="th-TH"/>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742405" y="0"/>
            <a:ext cx="370656" cy="329184"/>
          </a:xfrm>
        </p:spPr>
        <p:txBody>
          <a:bodyPr/>
          <a:lstStyle/>
          <a:p>
            <a:fld id="{B079CB55-DB5A-4A79-A6DB-35DC925DF7C7}" type="slidenum">
              <a:rPr lang="en-US" sz="1200" smtClean="0">
                <a:latin typeface="Calibri Light" panose="020F0302020204030204" pitchFamily="34" charset="0"/>
              </a:rPr>
              <a:t>3</a:t>
            </a:fld>
            <a:endParaRPr lang="th-TH" sz="1200">
              <a:latin typeface="Calibri Light" panose="020F0302020204030204" pitchFamily="34" charset="0"/>
            </a:endParaRPr>
          </a:p>
        </p:txBody>
      </p:sp>
      <p:sp>
        <p:nvSpPr>
          <p:cNvPr id="5" name="Title 1"/>
          <p:cNvSpPr txBox="1">
            <a:spLocks/>
          </p:cNvSpPr>
          <p:nvPr/>
        </p:nvSpPr>
        <p:spPr>
          <a:xfrm>
            <a:off x="467544" y="-99392"/>
            <a:ext cx="7848600" cy="192722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rgbClr val="0070C0"/>
                </a:solidFill>
                <a:latin typeface="+mj-lt"/>
                <a:ea typeface="+mj-ea"/>
                <a:cs typeface="+mj-cs"/>
              </a:defRPr>
            </a:lvl1pPr>
          </a:lstStyle>
          <a:p>
            <a:r>
              <a:rPr lang="en-GB" sz="3200" smtClean="0">
                <a:latin typeface="Calibri Light" panose="020F0302020204030204" pitchFamily="34" charset="0"/>
              </a:rPr>
              <a:t>1. Selected Trade Agreements in the Pacific Rim</a:t>
            </a:r>
            <a:endParaRPr lang="th-TH" sz="3200" dirty="0">
              <a:latin typeface="Calibri Light" panose="020F0302020204030204" pitchFamily="34" charset="0"/>
            </a:endParaRPr>
          </a:p>
        </p:txBody>
      </p:sp>
      <p:cxnSp>
        <p:nvCxnSpPr>
          <p:cNvPr id="8" name="Straight Connector 7"/>
          <p:cNvCxnSpPr/>
          <p:nvPr/>
        </p:nvCxnSpPr>
        <p:spPr>
          <a:xfrm>
            <a:off x="611560" y="1340768"/>
            <a:ext cx="7920880" cy="0"/>
          </a:xfrm>
          <a:prstGeom prst="line">
            <a:avLst/>
          </a:prstGeom>
          <a:ln w="50800" cap="rnd">
            <a:solidFill>
              <a:srgbClr val="002060"/>
            </a:solidFill>
            <a:prstDash val="sysDot"/>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rotWithShape="1">
          <a:blip r:embed="rId2"/>
          <a:srcRect l="9450" t="25029" r="-170" b="19294"/>
          <a:stretch/>
        </p:blipFill>
        <p:spPr>
          <a:xfrm>
            <a:off x="299134" y="1796281"/>
            <a:ext cx="8655034" cy="4913535"/>
          </a:xfrm>
          <a:prstGeom prst="rect">
            <a:avLst/>
          </a:prstGeom>
        </p:spPr>
      </p:pic>
      <p:sp>
        <p:nvSpPr>
          <p:cNvPr id="9" name="Oval 8"/>
          <p:cNvSpPr/>
          <p:nvPr/>
        </p:nvSpPr>
        <p:spPr>
          <a:xfrm>
            <a:off x="899592" y="3573016"/>
            <a:ext cx="1783273" cy="1823586"/>
          </a:xfrm>
          <a:prstGeom prst="ellipse">
            <a:avLst/>
          </a:prstGeom>
          <a:solidFill>
            <a:schemeClr val="accent1">
              <a:lumMod val="20000"/>
              <a:lumOff val="80000"/>
              <a:alpha val="20000"/>
            </a:schemeClr>
          </a:solidFill>
          <a:ln w="38100">
            <a:solidFill>
              <a:schemeClr val="accent1">
                <a:lumMod val="50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b="1" dirty="0">
              <a:latin typeface="Browallia New" pitchFamily="34" charset="-34"/>
              <a:cs typeface="Browallia New" pitchFamily="34" charset="-34"/>
            </a:endParaRPr>
          </a:p>
        </p:txBody>
      </p:sp>
      <p:sp>
        <p:nvSpPr>
          <p:cNvPr id="10" name="TextBox 9"/>
          <p:cNvSpPr txBox="1"/>
          <p:nvPr/>
        </p:nvSpPr>
        <p:spPr>
          <a:xfrm>
            <a:off x="1259632" y="4218214"/>
            <a:ext cx="1283264" cy="523220"/>
          </a:xfrm>
          <a:prstGeom prst="rect">
            <a:avLst/>
          </a:prstGeom>
          <a:noFill/>
        </p:spPr>
        <p:txBody>
          <a:bodyPr wrap="square" rtlCol="0">
            <a:spAutoFit/>
          </a:bodyPr>
          <a:lstStyle/>
          <a:p>
            <a:r>
              <a:rPr lang="en-US" b="1" dirty="0" smtClean="0">
                <a:solidFill>
                  <a:srgbClr val="002060"/>
                </a:solidFill>
                <a:latin typeface="Browallia New" pitchFamily="34" charset="-34"/>
                <a:cs typeface="Browallia New" pitchFamily="34" charset="-34"/>
              </a:rPr>
              <a:t>ASEAN</a:t>
            </a:r>
          </a:p>
        </p:txBody>
      </p:sp>
      <p:pic>
        <p:nvPicPr>
          <p:cNvPr id="11" name="Picture 10" descr="china-flag.gif"/>
          <p:cNvPicPr>
            <a:picLocks noChangeAspect="1"/>
          </p:cNvPicPr>
          <p:nvPr/>
        </p:nvPicPr>
        <p:blipFill>
          <a:blip r:embed="rId3" cstate="print"/>
          <a:stretch>
            <a:fillRect/>
          </a:stretch>
        </p:blipFill>
        <p:spPr>
          <a:xfrm>
            <a:off x="1386033" y="2867138"/>
            <a:ext cx="405195" cy="273519"/>
          </a:xfrm>
          <a:prstGeom prst="rect">
            <a:avLst/>
          </a:prstGeom>
        </p:spPr>
      </p:pic>
      <p:pic>
        <p:nvPicPr>
          <p:cNvPr id="12" name="Picture 11" descr="images (13).jpg"/>
          <p:cNvPicPr>
            <a:picLocks noChangeAspect="1"/>
          </p:cNvPicPr>
          <p:nvPr/>
        </p:nvPicPr>
        <p:blipFill>
          <a:blip r:embed="rId4" cstate="print"/>
          <a:stretch>
            <a:fillRect/>
          </a:stretch>
        </p:blipFill>
        <p:spPr>
          <a:xfrm>
            <a:off x="3109968" y="2891896"/>
            <a:ext cx="369190" cy="248761"/>
          </a:xfrm>
          <a:prstGeom prst="rect">
            <a:avLst/>
          </a:prstGeom>
          <a:ln>
            <a:solidFill>
              <a:schemeClr val="tx1"/>
            </a:solidFill>
          </a:ln>
        </p:spPr>
      </p:pic>
      <p:pic>
        <p:nvPicPr>
          <p:cNvPr id="13" name="Picture 12" descr="images (12).jpg"/>
          <p:cNvPicPr>
            <a:picLocks noChangeAspect="1"/>
          </p:cNvPicPr>
          <p:nvPr/>
        </p:nvPicPr>
        <p:blipFill>
          <a:blip r:embed="rId5" cstate="print"/>
          <a:stretch>
            <a:fillRect/>
          </a:stretch>
        </p:blipFill>
        <p:spPr>
          <a:xfrm>
            <a:off x="2364226" y="2763121"/>
            <a:ext cx="357339" cy="240776"/>
          </a:xfrm>
          <a:prstGeom prst="rect">
            <a:avLst/>
          </a:prstGeom>
          <a:ln w="6350">
            <a:solidFill>
              <a:schemeClr val="tx1"/>
            </a:solidFill>
          </a:ln>
        </p:spPr>
      </p:pic>
      <p:pic>
        <p:nvPicPr>
          <p:cNvPr id="14" name="Picture 2" descr="http://www.carrot-top.com/media/catalog/product/cache/1/image/300x/9df78eab33525d08d6e5fb8d27136e95/F/l/Flag_Australia_Nylon_1.jpg"/>
          <p:cNvPicPr>
            <a:picLocks noChangeAspect="1" noChangeArrowheads="1"/>
          </p:cNvPicPr>
          <p:nvPr/>
        </p:nvPicPr>
        <p:blipFill>
          <a:blip r:embed="rId6" cstate="print"/>
          <a:srcRect l="5040" t="17640" r="1721" b="21881"/>
          <a:stretch>
            <a:fillRect/>
          </a:stretch>
        </p:blipFill>
        <p:spPr bwMode="auto">
          <a:xfrm>
            <a:off x="2721565" y="5818030"/>
            <a:ext cx="468052" cy="303601"/>
          </a:xfrm>
          <a:prstGeom prst="rect">
            <a:avLst/>
          </a:prstGeom>
          <a:noFill/>
        </p:spPr>
      </p:pic>
      <p:pic>
        <p:nvPicPr>
          <p:cNvPr id="15" name="Picture 4" descr="http://www.mapsofworld.com/images/world-countries-flags/new-zealand-flag.gif"/>
          <p:cNvPicPr>
            <a:picLocks noChangeAspect="1" noChangeArrowheads="1"/>
          </p:cNvPicPr>
          <p:nvPr/>
        </p:nvPicPr>
        <p:blipFill>
          <a:blip r:embed="rId7" cstate="print"/>
          <a:srcRect l="3877" t="5706" r="3078" b="5858"/>
          <a:stretch>
            <a:fillRect/>
          </a:stretch>
        </p:blipFill>
        <p:spPr bwMode="auto">
          <a:xfrm>
            <a:off x="4499992" y="6309320"/>
            <a:ext cx="430918" cy="278301"/>
          </a:xfrm>
          <a:prstGeom prst="rect">
            <a:avLst/>
          </a:prstGeom>
          <a:noFill/>
        </p:spPr>
      </p:pic>
      <p:pic>
        <p:nvPicPr>
          <p:cNvPr id="16" name="Picture 6" descr="http://www.mapsofindia.com/maps/india/india-flag.jpg"/>
          <p:cNvPicPr>
            <a:picLocks noChangeAspect="1" noChangeArrowheads="1"/>
          </p:cNvPicPr>
          <p:nvPr/>
        </p:nvPicPr>
        <p:blipFill>
          <a:blip r:embed="rId8" cstate="print"/>
          <a:srcRect/>
          <a:stretch>
            <a:fillRect/>
          </a:stretch>
        </p:blipFill>
        <p:spPr bwMode="auto">
          <a:xfrm>
            <a:off x="272699" y="3564604"/>
            <a:ext cx="395015" cy="263930"/>
          </a:xfrm>
          <a:prstGeom prst="rect">
            <a:avLst/>
          </a:prstGeom>
          <a:noFill/>
        </p:spPr>
      </p:pic>
      <p:sp>
        <p:nvSpPr>
          <p:cNvPr id="18" name="TextBox 17"/>
          <p:cNvSpPr txBox="1"/>
          <p:nvPr/>
        </p:nvSpPr>
        <p:spPr>
          <a:xfrm>
            <a:off x="3321198" y="3209505"/>
            <a:ext cx="737159" cy="646331"/>
          </a:xfrm>
          <a:prstGeom prst="rect">
            <a:avLst/>
          </a:prstGeom>
          <a:solidFill>
            <a:schemeClr val="bg1">
              <a:lumMod val="85000"/>
            </a:schemeClr>
          </a:solidFill>
        </p:spPr>
        <p:txBody>
          <a:bodyPr wrap="square" rtlCol="0">
            <a:spAutoFit/>
          </a:bodyPr>
          <a:lstStyle/>
          <a:p>
            <a:r>
              <a:rPr lang="en-GB" sz="600" smtClean="0">
                <a:latin typeface="Arial" panose="020B0604020202020204" pitchFamily="34" charset="0"/>
                <a:cs typeface="Arial" panose="020B0604020202020204" pitchFamily="34" charset="0"/>
              </a:rPr>
              <a:t>ASEAN-Japan</a:t>
            </a:r>
          </a:p>
          <a:p>
            <a:r>
              <a:rPr lang="en-GB" sz="1200" smtClean="0">
                <a:latin typeface="Arial" panose="020B0604020202020204" pitchFamily="34" charset="0"/>
                <a:cs typeface="Arial" panose="020B0604020202020204" pitchFamily="34" charset="0"/>
              </a:rPr>
              <a:t>AJCEP</a:t>
            </a:r>
          </a:p>
          <a:p>
            <a:r>
              <a:rPr lang="en-GB" sz="600" smtClean="0">
                <a:latin typeface="Arial" panose="020B0604020202020204" pitchFamily="34" charset="0"/>
                <a:cs typeface="Arial" panose="020B0604020202020204" pitchFamily="34" charset="0"/>
              </a:rPr>
              <a:t>Japan-Thailand</a:t>
            </a:r>
          </a:p>
          <a:p>
            <a:r>
              <a:rPr lang="en-GB" sz="1200" smtClean="0">
                <a:latin typeface="Arial" panose="020B0604020202020204" pitchFamily="34" charset="0"/>
                <a:cs typeface="Arial" panose="020B0604020202020204" pitchFamily="34" charset="0"/>
              </a:rPr>
              <a:t>JTEPA</a:t>
            </a:r>
            <a:endParaRPr lang="en-US" sz="1200">
              <a:latin typeface="Arial" panose="020B0604020202020204" pitchFamily="34" charset="0"/>
              <a:cs typeface="Arial" panose="020B0604020202020204" pitchFamily="34" charset="0"/>
            </a:endParaRPr>
          </a:p>
        </p:txBody>
      </p:sp>
      <p:sp>
        <p:nvSpPr>
          <p:cNvPr id="20" name="TextBox 19"/>
          <p:cNvSpPr txBox="1"/>
          <p:nvPr/>
        </p:nvSpPr>
        <p:spPr>
          <a:xfrm>
            <a:off x="2307339" y="3157066"/>
            <a:ext cx="737159" cy="369332"/>
          </a:xfrm>
          <a:prstGeom prst="rect">
            <a:avLst/>
          </a:prstGeom>
          <a:solidFill>
            <a:schemeClr val="bg1">
              <a:lumMod val="85000"/>
            </a:schemeClr>
          </a:solidFill>
        </p:spPr>
        <p:txBody>
          <a:bodyPr wrap="square" rtlCol="0">
            <a:spAutoFit/>
          </a:bodyPr>
          <a:lstStyle/>
          <a:p>
            <a:r>
              <a:rPr lang="en-GB" sz="600" smtClean="0">
                <a:latin typeface="Arial" panose="020B0604020202020204" pitchFamily="34" charset="0"/>
                <a:cs typeface="Arial" panose="020B0604020202020204" pitchFamily="34" charset="0"/>
              </a:rPr>
              <a:t>ASEAN-Korea</a:t>
            </a:r>
          </a:p>
          <a:p>
            <a:r>
              <a:rPr lang="en-GB" sz="1200" smtClean="0">
                <a:latin typeface="Arial" panose="020B0604020202020204" pitchFamily="34" charset="0"/>
                <a:cs typeface="Arial" panose="020B0604020202020204" pitchFamily="34" charset="0"/>
              </a:rPr>
              <a:t>AKFTA</a:t>
            </a:r>
            <a:endParaRPr lang="en-US" sz="1200">
              <a:latin typeface="Arial" panose="020B0604020202020204" pitchFamily="34" charset="0"/>
              <a:cs typeface="Arial" panose="020B0604020202020204" pitchFamily="34" charset="0"/>
            </a:endParaRPr>
          </a:p>
        </p:txBody>
      </p:sp>
      <p:sp>
        <p:nvSpPr>
          <p:cNvPr id="21" name="TextBox 20"/>
          <p:cNvSpPr txBox="1"/>
          <p:nvPr/>
        </p:nvSpPr>
        <p:spPr>
          <a:xfrm>
            <a:off x="1123614" y="3212770"/>
            <a:ext cx="737159" cy="369332"/>
          </a:xfrm>
          <a:prstGeom prst="rect">
            <a:avLst/>
          </a:prstGeom>
          <a:solidFill>
            <a:schemeClr val="bg1">
              <a:lumMod val="85000"/>
            </a:schemeClr>
          </a:solidFill>
        </p:spPr>
        <p:txBody>
          <a:bodyPr wrap="square" rtlCol="0">
            <a:spAutoFit/>
          </a:bodyPr>
          <a:lstStyle/>
          <a:p>
            <a:r>
              <a:rPr lang="en-GB" sz="600" smtClean="0">
                <a:latin typeface="Arial" panose="020B0604020202020204" pitchFamily="34" charset="0"/>
                <a:cs typeface="Arial" panose="020B0604020202020204" pitchFamily="34" charset="0"/>
              </a:rPr>
              <a:t>ASEAN-China</a:t>
            </a:r>
          </a:p>
          <a:p>
            <a:r>
              <a:rPr lang="en-GB" sz="1200" smtClean="0">
                <a:latin typeface="Arial" panose="020B0604020202020204" pitchFamily="34" charset="0"/>
                <a:cs typeface="Arial" panose="020B0604020202020204" pitchFamily="34" charset="0"/>
              </a:rPr>
              <a:t>ACFTA</a:t>
            </a:r>
            <a:endParaRPr lang="en-US" sz="1200">
              <a:latin typeface="Arial" panose="020B0604020202020204" pitchFamily="34" charset="0"/>
              <a:cs typeface="Arial" panose="020B0604020202020204" pitchFamily="34" charset="0"/>
            </a:endParaRPr>
          </a:p>
        </p:txBody>
      </p:sp>
      <p:sp>
        <p:nvSpPr>
          <p:cNvPr id="22" name="TextBox 21"/>
          <p:cNvSpPr txBox="1"/>
          <p:nvPr/>
        </p:nvSpPr>
        <p:spPr>
          <a:xfrm>
            <a:off x="299134" y="3900817"/>
            <a:ext cx="737159" cy="661720"/>
          </a:xfrm>
          <a:prstGeom prst="rect">
            <a:avLst/>
          </a:prstGeom>
          <a:solidFill>
            <a:schemeClr val="bg1">
              <a:lumMod val="85000"/>
            </a:schemeClr>
          </a:solidFill>
        </p:spPr>
        <p:txBody>
          <a:bodyPr wrap="square" rtlCol="0">
            <a:spAutoFit/>
          </a:bodyPr>
          <a:lstStyle/>
          <a:p>
            <a:r>
              <a:rPr lang="en-GB" sz="700" smtClean="0">
                <a:latin typeface="Arial" panose="020B0604020202020204" pitchFamily="34" charset="0"/>
                <a:cs typeface="Arial" panose="020B0604020202020204" pitchFamily="34" charset="0"/>
              </a:rPr>
              <a:t>ASEAN-India</a:t>
            </a:r>
          </a:p>
          <a:p>
            <a:r>
              <a:rPr lang="en-GB" sz="1200" smtClean="0">
                <a:latin typeface="Arial" panose="020B0604020202020204" pitchFamily="34" charset="0"/>
                <a:cs typeface="Arial" panose="020B0604020202020204" pitchFamily="34" charset="0"/>
              </a:rPr>
              <a:t>AIFTA</a:t>
            </a:r>
          </a:p>
          <a:p>
            <a:r>
              <a:rPr lang="en-GB" sz="600" smtClean="0">
                <a:latin typeface="Arial" panose="020B0604020202020204" pitchFamily="34" charset="0"/>
                <a:cs typeface="Arial" panose="020B0604020202020204" pitchFamily="34" charset="0"/>
              </a:rPr>
              <a:t>Thailand-India</a:t>
            </a:r>
          </a:p>
          <a:p>
            <a:r>
              <a:rPr lang="en-GB" sz="1200" smtClean="0">
                <a:latin typeface="Arial" panose="020B0604020202020204" pitchFamily="34" charset="0"/>
                <a:cs typeface="Arial" panose="020B0604020202020204" pitchFamily="34" charset="0"/>
              </a:rPr>
              <a:t>TIFTA</a:t>
            </a:r>
            <a:endParaRPr lang="en-US" sz="1200">
              <a:latin typeface="Arial" panose="020B0604020202020204" pitchFamily="34" charset="0"/>
              <a:cs typeface="Arial" panose="020B0604020202020204" pitchFamily="34" charset="0"/>
            </a:endParaRPr>
          </a:p>
        </p:txBody>
      </p:sp>
      <p:sp>
        <p:nvSpPr>
          <p:cNvPr id="23" name="TextBox 22"/>
          <p:cNvSpPr txBox="1"/>
          <p:nvPr/>
        </p:nvSpPr>
        <p:spPr>
          <a:xfrm>
            <a:off x="2587011" y="6210043"/>
            <a:ext cx="737159" cy="384721"/>
          </a:xfrm>
          <a:prstGeom prst="rect">
            <a:avLst/>
          </a:prstGeom>
          <a:solidFill>
            <a:schemeClr val="bg1">
              <a:lumMod val="85000"/>
            </a:schemeClr>
          </a:solidFill>
        </p:spPr>
        <p:txBody>
          <a:bodyPr wrap="square" rtlCol="0">
            <a:spAutoFit/>
          </a:bodyPr>
          <a:lstStyle/>
          <a:p>
            <a:r>
              <a:rPr lang="en-GB" sz="700" smtClean="0">
                <a:latin typeface="Arial" panose="020B0604020202020204" pitchFamily="34" charset="0"/>
                <a:cs typeface="Arial" panose="020B0604020202020204" pitchFamily="34" charset="0"/>
              </a:rPr>
              <a:t>Thailand-Aus</a:t>
            </a:r>
          </a:p>
          <a:p>
            <a:r>
              <a:rPr lang="en-GB" sz="1200" smtClean="0">
                <a:latin typeface="Arial" panose="020B0604020202020204" pitchFamily="34" charset="0"/>
                <a:cs typeface="Arial" panose="020B0604020202020204" pitchFamily="34" charset="0"/>
              </a:rPr>
              <a:t>TAFTA</a:t>
            </a:r>
            <a:endParaRPr lang="en-US" sz="1200">
              <a:latin typeface="Arial" panose="020B0604020202020204" pitchFamily="34" charset="0"/>
              <a:cs typeface="Arial" panose="020B0604020202020204" pitchFamily="34" charset="0"/>
            </a:endParaRPr>
          </a:p>
        </p:txBody>
      </p:sp>
      <p:pic>
        <p:nvPicPr>
          <p:cNvPr id="2056" name="Picture 8" descr="Image result for nafta flags"/>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308303" y="2255528"/>
            <a:ext cx="1041977" cy="690310"/>
          </a:xfrm>
          <a:prstGeom prst="rect">
            <a:avLst/>
          </a:prstGeom>
          <a:noFill/>
          <a:extLst>
            <a:ext uri="{909E8E84-426E-40DD-AFC4-6F175D3DCCD1}">
              <a14:hiddenFill xmlns:a14="http://schemas.microsoft.com/office/drawing/2010/main">
                <a:solidFill>
                  <a:srgbClr val="FFFFFF"/>
                </a:solidFill>
              </a14:hiddenFill>
            </a:ext>
          </a:extLst>
        </p:spPr>
      </p:pic>
      <p:sp>
        <p:nvSpPr>
          <p:cNvPr id="25" name="TextBox 24"/>
          <p:cNvSpPr txBox="1"/>
          <p:nvPr/>
        </p:nvSpPr>
        <p:spPr>
          <a:xfrm>
            <a:off x="7578985" y="1937630"/>
            <a:ext cx="737159" cy="276999"/>
          </a:xfrm>
          <a:prstGeom prst="rect">
            <a:avLst/>
          </a:prstGeom>
          <a:solidFill>
            <a:schemeClr val="bg1">
              <a:lumMod val="85000"/>
            </a:schemeClr>
          </a:solidFill>
        </p:spPr>
        <p:txBody>
          <a:bodyPr wrap="square" rtlCol="0">
            <a:spAutoFit/>
          </a:bodyPr>
          <a:lstStyle/>
          <a:p>
            <a:r>
              <a:rPr lang="en-GB" sz="1200" smtClean="0">
                <a:latin typeface="Arial" panose="020B0604020202020204" pitchFamily="34" charset="0"/>
                <a:cs typeface="Arial" panose="020B0604020202020204" pitchFamily="34" charset="0"/>
              </a:rPr>
              <a:t>NAFTA</a:t>
            </a:r>
            <a:endParaRPr lang="en-US" sz="1200">
              <a:latin typeface="Arial" panose="020B0604020202020204" pitchFamily="34" charset="0"/>
              <a:cs typeface="Arial" panose="020B0604020202020204" pitchFamily="34" charset="0"/>
            </a:endParaRPr>
          </a:p>
        </p:txBody>
      </p:sp>
      <p:sp>
        <p:nvSpPr>
          <p:cNvPr id="26" name="TextBox 25"/>
          <p:cNvSpPr txBox="1"/>
          <p:nvPr/>
        </p:nvSpPr>
        <p:spPr>
          <a:xfrm>
            <a:off x="3707904" y="5818030"/>
            <a:ext cx="926743" cy="384721"/>
          </a:xfrm>
          <a:prstGeom prst="rect">
            <a:avLst/>
          </a:prstGeom>
          <a:solidFill>
            <a:schemeClr val="bg1">
              <a:lumMod val="85000"/>
            </a:schemeClr>
          </a:solidFill>
        </p:spPr>
        <p:txBody>
          <a:bodyPr wrap="square" rtlCol="0">
            <a:spAutoFit/>
          </a:bodyPr>
          <a:lstStyle/>
          <a:p>
            <a:r>
              <a:rPr lang="en-GB" sz="700" smtClean="0">
                <a:latin typeface="Arial" panose="020B0604020202020204" pitchFamily="34" charset="0"/>
                <a:cs typeface="Arial" panose="020B0604020202020204" pitchFamily="34" charset="0"/>
              </a:rPr>
              <a:t>ASEAN-AUS-NZ</a:t>
            </a:r>
          </a:p>
          <a:p>
            <a:r>
              <a:rPr lang="en-GB" sz="1200" smtClean="0">
                <a:latin typeface="Arial" panose="020B0604020202020204" pitchFamily="34" charset="0"/>
                <a:cs typeface="Arial" panose="020B0604020202020204" pitchFamily="34" charset="0"/>
              </a:rPr>
              <a:t>AANZFTA</a:t>
            </a:r>
            <a:endParaRPr lang="en-US" sz="1200">
              <a:latin typeface="Arial" panose="020B0604020202020204" pitchFamily="34" charset="0"/>
              <a:cs typeface="Arial" panose="020B0604020202020204" pitchFamily="34" charset="0"/>
            </a:endParaRPr>
          </a:p>
        </p:txBody>
      </p:sp>
      <p:sp>
        <p:nvSpPr>
          <p:cNvPr id="27" name="TextBox 26"/>
          <p:cNvSpPr txBox="1"/>
          <p:nvPr/>
        </p:nvSpPr>
        <p:spPr>
          <a:xfrm>
            <a:off x="5108552" y="6375633"/>
            <a:ext cx="998180" cy="276999"/>
          </a:xfrm>
          <a:prstGeom prst="rect">
            <a:avLst/>
          </a:prstGeom>
          <a:solidFill>
            <a:schemeClr val="bg1">
              <a:lumMod val="85000"/>
            </a:schemeClr>
          </a:solidFill>
        </p:spPr>
        <p:txBody>
          <a:bodyPr wrap="square" rtlCol="0">
            <a:spAutoFit/>
          </a:bodyPr>
          <a:lstStyle/>
          <a:p>
            <a:r>
              <a:rPr lang="en-GB" sz="1200" smtClean="0">
                <a:latin typeface="Arial" panose="020B0604020202020204" pitchFamily="34" charset="0"/>
                <a:cs typeface="Arial" panose="020B0604020202020204" pitchFamily="34" charset="0"/>
              </a:rPr>
              <a:t>TNZFTA</a:t>
            </a:r>
            <a:endParaRPr lang="en-US" sz="1200">
              <a:latin typeface="Arial" panose="020B0604020202020204" pitchFamily="34" charset="0"/>
              <a:cs typeface="Arial" panose="020B0604020202020204" pitchFamily="34" charset="0"/>
            </a:endParaRPr>
          </a:p>
        </p:txBody>
      </p:sp>
      <p:sp>
        <p:nvSpPr>
          <p:cNvPr id="28" name="TextBox 27"/>
          <p:cNvSpPr txBox="1"/>
          <p:nvPr/>
        </p:nvSpPr>
        <p:spPr>
          <a:xfrm>
            <a:off x="7668344" y="5350786"/>
            <a:ext cx="1110919" cy="276999"/>
          </a:xfrm>
          <a:prstGeom prst="rect">
            <a:avLst/>
          </a:prstGeom>
          <a:solidFill>
            <a:schemeClr val="bg1">
              <a:lumMod val="85000"/>
            </a:schemeClr>
          </a:solidFill>
        </p:spPr>
        <p:txBody>
          <a:bodyPr wrap="square" rtlCol="0">
            <a:spAutoFit/>
          </a:bodyPr>
          <a:lstStyle/>
          <a:p>
            <a:r>
              <a:rPr lang="en-GB" sz="1200" smtClean="0">
                <a:latin typeface="Arial" panose="020B0604020202020204" pitchFamily="34" charset="0"/>
                <a:cs typeface="Arial" panose="020B0604020202020204" pitchFamily="34" charset="0"/>
              </a:rPr>
              <a:t>Th-ChileFTA</a:t>
            </a:r>
            <a:endParaRPr lang="en-US" sz="1200">
              <a:latin typeface="Arial" panose="020B0604020202020204" pitchFamily="34" charset="0"/>
              <a:cs typeface="Arial" panose="020B0604020202020204" pitchFamily="34" charset="0"/>
            </a:endParaRPr>
          </a:p>
        </p:txBody>
      </p:sp>
      <p:sp>
        <p:nvSpPr>
          <p:cNvPr id="29" name="TextBox 28"/>
          <p:cNvSpPr txBox="1"/>
          <p:nvPr/>
        </p:nvSpPr>
        <p:spPr>
          <a:xfrm>
            <a:off x="7688472" y="5679530"/>
            <a:ext cx="1110919" cy="276999"/>
          </a:xfrm>
          <a:prstGeom prst="rect">
            <a:avLst/>
          </a:prstGeom>
          <a:solidFill>
            <a:schemeClr val="bg1">
              <a:lumMod val="85000"/>
            </a:schemeClr>
          </a:solidFill>
        </p:spPr>
        <p:txBody>
          <a:bodyPr wrap="square" rtlCol="0">
            <a:spAutoFit/>
          </a:bodyPr>
          <a:lstStyle/>
          <a:p>
            <a:r>
              <a:rPr lang="en-GB" sz="1200" smtClean="0">
                <a:latin typeface="Arial" panose="020B0604020202020204" pitchFamily="34" charset="0"/>
                <a:cs typeface="Arial" panose="020B0604020202020204" pitchFamily="34" charset="0"/>
              </a:rPr>
              <a:t>Th-PeruFTA</a:t>
            </a:r>
            <a:endParaRPr lang="en-US" sz="120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10"/>
          <a:stretch>
            <a:fillRect/>
          </a:stretch>
        </p:blipFill>
        <p:spPr>
          <a:xfrm>
            <a:off x="4326045" y="2003189"/>
            <a:ext cx="1398084" cy="786422"/>
          </a:xfrm>
          <a:prstGeom prst="rect">
            <a:avLst/>
          </a:prstGeom>
        </p:spPr>
      </p:pic>
      <p:pic>
        <p:nvPicPr>
          <p:cNvPr id="30" name="Picture 29"/>
          <p:cNvPicPr>
            <a:picLocks noChangeAspect="1"/>
          </p:cNvPicPr>
          <p:nvPr/>
        </p:nvPicPr>
        <p:blipFill>
          <a:blip r:embed="rId11"/>
          <a:stretch>
            <a:fillRect/>
          </a:stretch>
        </p:blipFill>
        <p:spPr>
          <a:xfrm>
            <a:off x="5607642" y="3792013"/>
            <a:ext cx="2463549" cy="1053167"/>
          </a:xfrm>
          <a:prstGeom prst="rect">
            <a:avLst/>
          </a:prstGeom>
        </p:spPr>
      </p:pic>
      <p:sp>
        <p:nvSpPr>
          <p:cNvPr id="33" name="TextBox 32"/>
          <p:cNvSpPr txBox="1"/>
          <p:nvPr/>
        </p:nvSpPr>
        <p:spPr>
          <a:xfrm>
            <a:off x="6571144" y="3434065"/>
            <a:ext cx="737159" cy="276999"/>
          </a:xfrm>
          <a:prstGeom prst="rect">
            <a:avLst/>
          </a:prstGeom>
          <a:solidFill>
            <a:schemeClr val="bg1">
              <a:lumMod val="85000"/>
            </a:schemeClr>
          </a:solidFill>
        </p:spPr>
        <p:txBody>
          <a:bodyPr wrap="square" rtlCol="0">
            <a:spAutoFit/>
          </a:bodyPr>
          <a:lstStyle/>
          <a:p>
            <a:r>
              <a:rPr lang="en-GB" sz="1200" smtClean="0">
                <a:latin typeface="Arial" panose="020B0604020202020204" pitchFamily="34" charset="0"/>
                <a:cs typeface="Arial" panose="020B0604020202020204" pitchFamily="34" charset="0"/>
              </a:rPr>
              <a:t>TPP</a:t>
            </a:r>
            <a:endParaRPr lang="en-US" sz="1200">
              <a:latin typeface="Arial" panose="020B0604020202020204" pitchFamily="34" charset="0"/>
              <a:cs typeface="Arial" panose="020B0604020202020204" pitchFamily="34" charset="0"/>
            </a:endParaRPr>
          </a:p>
        </p:txBody>
      </p:sp>
      <p:sp>
        <p:nvSpPr>
          <p:cNvPr id="31" name="TextBox 30"/>
          <p:cNvSpPr txBox="1"/>
          <p:nvPr/>
        </p:nvSpPr>
        <p:spPr>
          <a:xfrm>
            <a:off x="4391844" y="2512612"/>
            <a:ext cx="1095172" cy="276999"/>
          </a:xfrm>
          <a:prstGeom prst="rect">
            <a:avLst/>
          </a:prstGeom>
          <a:noFill/>
        </p:spPr>
        <p:txBody>
          <a:bodyPr wrap="none" rtlCol="0">
            <a:spAutoFit/>
          </a:bodyPr>
          <a:lstStyle/>
          <a:p>
            <a:r>
              <a:rPr lang="en-GB" sz="1200" smtClean="0"/>
              <a:t>164 members</a:t>
            </a:r>
            <a:endParaRPr lang="en-US" sz="1200"/>
          </a:p>
        </p:txBody>
      </p:sp>
    </p:spTree>
    <p:extLst>
      <p:ext uri="{BB962C8B-B14F-4D97-AF65-F5344CB8AC3E}">
        <p14:creationId xmlns:p14="http://schemas.microsoft.com/office/powerpoint/2010/main" val="9424385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a:xfrm>
            <a:off x="8742405" y="0"/>
            <a:ext cx="370656" cy="329184"/>
          </a:xfrm>
        </p:spPr>
        <p:txBody>
          <a:bodyPr/>
          <a:lstStyle/>
          <a:p>
            <a:fld id="{B079CB55-DB5A-4A79-A6DB-35DC925DF7C7}" type="slidenum">
              <a:rPr lang="en-US" sz="1200" smtClean="0">
                <a:latin typeface="Calibri Light" panose="020F0302020204030204" pitchFamily="34" charset="0"/>
              </a:rPr>
              <a:t>4</a:t>
            </a:fld>
            <a:endParaRPr lang="th-TH" sz="1200">
              <a:latin typeface="Calibri Light" panose="020F0302020204030204" pitchFamily="34" charset="0"/>
            </a:endParaRPr>
          </a:p>
        </p:txBody>
      </p:sp>
      <p:sp>
        <p:nvSpPr>
          <p:cNvPr id="5" name="Title 1"/>
          <p:cNvSpPr txBox="1">
            <a:spLocks/>
          </p:cNvSpPr>
          <p:nvPr/>
        </p:nvSpPr>
        <p:spPr>
          <a:xfrm>
            <a:off x="467544" y="-99392"/>
            <a:ext cx="7848600" cy="1927225"/>
          </a:xfrm>
          <a:prstGeom prst="rect">
            <a:avLst/>
          </a:prstGeom>
        </p:spPr>
        <p:txBody>
          <a:bodyPr vert="horz" lIns="91440" tIns="45720" rIns="91440" bIns="45720" rtlCol="0" anchor="ctr">
            <a:normAutofit/>
          </a:bodyPr>
          <a:lstStyle>
            <a:lvl1pPr algn="l" defTabSz="914400" rtl="0" eaLnBrk="1" latinLnBrk="0" hangingPunct="1">
              <a:spcBef>
                <a:spcPct val="0"/>
              </a:spcBef>
              <a:buNone/>
              <a:defRPr sz="4000" kern="1200" spc="-100" baseline="0">
                <a:solidFill>
                  <a:srgbClr val="0070C0"/>
                </a:solidFill>
                <a:latin typeface="+mj-lt"/>
                <a:ea typeface="+mj-ea"/>
                <a:cs typeface="+mj-cs"/>
              </a:defRPr>
            </a:lvl1pPr>
          </a:lstStyle>
          <a:p>
            <a:r>
              <a:rPr lang="en-US" sz="3600" smtClean="0">
                <a:latin typeface="Calibri Light" panose="020F0302020204030204" pitchFamily="34" charset="0"/>
              </a:rPr>
              <a:t>1. One graph that explains all</a:t>
            </a:r>
            <a:endParaRPr lang="th-TH" sz="3600" dirty="0">
              <a:latin typeface="Calibri Light" panose="020F0302020204030204" pitchFamily="34" charset="0"/>
            </a:endParaRPr>
          </a:p>
        </p:txBody>
      </p:sp>
      <p:sp>
        <p:nvSpPr>
          <p:cNvPr id="6" name="Subtitle 2"/>
          <p:cNvSpPr txBox="1">
            <a:spLocks/>
          </p:cNvSpPr>
          <p:nvPr/>
        </p:nvSpPr>
        <p:spPr>
          <a:xfrm>
            <a:off x="611560" y="1556792"/>
            <a:ext cx="7920880" cy="4896544"/>
          </a:xfrm>
          <a:prstGeom prst="rect">
            <a:avLst/>
          </a:prstGeom>
        </p:spPr>
        <p:txBody>
          <a:bodyPr vert="horz" lIns="91440" tIns="45720" rIns="91440" bIns="45720" rtlCol="0">
            <a:normAutofit/>
          </a:bodyPr>
          <a:lstStyle>
            <a:lvl1pPr marL="182880" indent="-182880" algn="l" defTabSz="914400" rtl="0" eaLnBrk="1" latinLnBrk="0" hangingPunct="1">
              <a:spcBef>
                <a:spcPct val="20000"/>
              </a:spcBef>
              <a:buClr>
                <a:schemeClr val="accent1"/>
              </a:buClr>
              <a:buSzPct val="85000"/>
              <a:buFont typeface="Arial" pitchFamily="34" charset="0"/>
              <a:buChar char="•"/>
              <a:defRPr sz="2400" kern="1200">
                <a:solidFill>
                  <a:schemeClr val="tx1"/>
                </a:solidFill>
                <a:latin typeface="+mn-lt"/>
                <a:ea typeface="+mn-ea"/>
                <a:cs typeface="+mn-cs"/>
              </a:defRPr>
            </a:lvl1pPr>
            <a:lvl2pPr marL="457200" indent="-182880" algn="l" defTabSz="914400" rtl="0" eaLnBrk="1" latinLnBrk="0" hangingPunct="1">
              <a:spcBef>
                <a:spcPct val="20000"/>
              </a:spcBef>
              <a:buClr>
                <a:schemeClr val="accent1"/>
              </a:buClr>
              <a:buSzPct val="85000"/>
              <a:buFont typeface="Arial" pitchFamily="34" charset="0"/>
              <a:buChar char="•"/>
              <a:defRPr sz="2000" kern="1200">
                <a:solidFill>
                  <a:schemeClr val="tx1"/>
                </a:solidFill>
                <a:latin typeface="+mn-lt"/>
                <a:ea typeface="+mn-ea"/>
                <a:cs typeface="+mn-cs"/>
              </a:defRPr>
            </a:lvl2pPr>
            <a:lvl3pPr marL="731520" indent="-182880" algn="l" defTabSz="914400" rtl="0" eaLnBrk="1" latinLnBrk="0" hangingPunct="1">
              <a:spcBef>
                <a:spcPct val="20000"/>
              </a:spcBef>
              <a:buClr>
                <a:schemeClr val="accent1"/>
              </a:buClr>
              <a:buSzPct val="90000"/>
              <a:buFont typeface="Arial" pitchFamily="34" charset="0"/>
              <a:buChar char="•"/>
              <a:defRPr sz="1800" kern="1200">
                <a:solidFill>
                  <a:schemeClr val="tx1"/>
                </a:solidFill>
                <a:latin typeface="+mn-lt"/>
                <a:ea typeface="+mn-ea"/>
                <a:cs typeface="+mn-cs"/>
              </a:defRPr>
            </a:lvl3pPr>
            <a:lvl4pPr marL="1005840" indent="-182880" algn="l" defTabSz="914400" rtl="0" eaLnBrk="1" latinLnBrk="0" hangingPunct="1">
              <a:spcBef>
                <a:spcPct val="20000"/>
              </a:spcBef>
              <a:buClr>
                <a:schemeClr val="accent1"/>
              </a:buClr>
              <a:buFont typeface="Arial" pitchFamily="34" charset="0"/>
              <a:buChar char="•"/>
              <a:defRPr sz="1600" kern="1200">
                <a:solidFill>
                  <a:schemeClr val="tx1"/>
                </a:solidFill>
                <a:latin typeface="+mn-lt"/>
                <a:ea typeface="+mn-ea"/>
                <a:cs typeface="+mn-cs"/>
              </a:defRPr>
            </a:lvl4pPr>
            <a:lvl5pPr marL="1188720" indent="-137160" algn="l" defTabSz="914400" rtl="0" eaLnBrk="1" latinLnBrk="0" hangingPunct="1">
              <a:spcBef>
                <a:spcPct val="20000"/>
              </a:spcBef>
              <a:buClr>
                <a:schemeClr val="accent1"/>
              </a:buClr>
              <a:buSzPct val="100000"/>
              <a:buFont typeface="Arial" pitchFamily="34" charset="0"/>
              <a:buChar char="•"/>
              <a:defRPr sz="1400" kern="1200" baseline="0">
                <a:solidFill>
                  <a:schemeClr val="tx1"/>
                </a:solidFill>
                <a:latin typeface="+mn-lt"/>
                <a:ea typeface="+mn-ea"/>
                <a:cs typeface="+mn-cs"/>
              </a:defRPr>
            </a:lvl5pPr>
            <a:lvl6pPr marL="137160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6pPr>
            <a:lvl7pPr marL="155448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7pPr>
            <a:lvl8pPr marL="173736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8pPr>
            <a:lvl9pPr marL="1920240" indent="-182880" algn="l" defTabSz="914400" rtl="0" eaLnBrk="1" latinLnBrk="0" hangingPunct="1">
              <a:spcBef>
                <a:spcPct val="20000"/>
              </a:spcBef>
              <a:buClr>
                <a:schemeClr val="accent1"/>
              </a:buClr>
              <a:buFont typeface="Arial" pitchFamily="34" charset="0"/>
              <a:buChar char="•"/>
              <a:defRPr sz="1300" kern="1200">
                <a:solidFill>
                  <a:schemeClr val="tx1"/>
                </a:solidFill>
                <a:latin typeface="+mn-lt"/>
                <a:ea typeface="+mn-ea"/>
                <a:cs typeface="+mn-cs"/>
              </a:defRPr>
            </a:lvl9pPr>
          </a:lstStyle>
          <a:p>
            <a:pPr marL="0" indent="0">
              <a:buNone/>
            </a:pPr>
            <a:r>
              <a:rPr lang="en-US" sz="2800" smtClean="0">
                <a:solidFill>
                  <a:schemeClr val="accent5">
                    <a:lumMod val="50000"/>
                  </a:schemeClr>
                </a:solidFill>
                <a:latin typeface="Calibri Light" panose="020F0302020204030204" pitchFamily="34" charset="0"/>
              </a:rPr>
              <a:t>		</a:t>
            </a:r>
            <a:endParaRPr lang="en-US" smtClean="0">
              <a:solidFill>
                <a:schemeClr val="accent5">
                  <a:lumMod val="50000"/>
                </a:schemeClr>
              </a:solidFill>
            </a:endParaRPr>
          </a:p>
          <a:p>
            <a:endParaRPr lang="en-US" smtClean="0">
              <a:solidFill>
                <a:schemeClr val="accent5">
                  <a:lumMod val="50000"/>
                </a:schemeClr>
              </a:solidFill>
            </a:endParaRPr>
          </a:p>
          <a:p>
            <a:endParaRPr lang="en-US" smtClean="0">
              <a:solidFill>
                <a:schemeClr val="accent5">
                  <a:lumMod val="50000"/>
                </a:schemeClr>
              </a:solidFill>
            </a:endParaRPr>
          </a:p>
          <a:p>
            <a:endParaRPr lang="en-US" smtClean="0">
              <a:solidFill>
                <a:schemeClr val="accent5">
                  <a:lumMod val="50000"/>
                </a:schemeClr>
              </a:solidFill>
            </a:endParaRPr>
          </a:p>
          <a:p>
            <a:endParaRPr lang="en-US" dirty="0" smtClean="0">
              <a:solidFill>
                <a:schemeClr val="accent5">
                  <a:lumMod val="50000"/>
                </a:schemeClr>
              </a:solidFill>
            </a:endParaRPr>
          </a:p>
        </p:txBody>
      </p:sp>
      <p:cxnSp>
        <p:nvCxnSpPr>
          <p:cNvPr id="8" name="Straight Connector 7"/>
          <p:cNvCxnSpPr/>
          <p:nvPr/>
        </p:nvCxnSpPr>
        <p:spPr>
          <a:xfrm>
            <a:off x="611560" y="1340768"/>
            <a:ext cx="7920880" cy="0"/>
          </a:xfrm>
          <a:prstGeom prst="line">
            <a:avLst/>
          </a:prstGeom>
          <a:ln w="50800" cap="rnd">
            <a:solidFill>
              <a:srgbClr val="002060"/>
            </a:solidFill>
            <a:prstDash val="sysDot"/>
          </a:ln>
        </p:spPr>
        <p:style>
          <a:lnRef idx="1">
            <a:schemeClr val="accent1"/>
          </a:lnRef>
          <a:fillRef idx="0">
            <a:schemeClr val="accent1"/>
          </a:fillRef>
          <a:effectRef idx="0">
            <a:schemeClr val="accent1"/>
          </a:effectRef>
          <a:fontRef idx="minor">
            <a:schemeClr val="tx1"/>
          </a:fontRef>
        </p:style>
      </p:cxnSp>
      <p:pic>
        <p:nvPicPr>
          <p:cNvPr id="1026" name="Picture 2" descr="https://cdn-images-1.medium.com/max/800/1*IvPcS8zRSSyWjUIFOhVa0w.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556792"/>
            <a:ext cx="7051430" cy="5147544"/>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09889" y="6546248"/>
            <a:ext cx="4328429" cy="246221"/>
          </a:xfrm>
          <a:prstGeom prst="rect">
            <a:avLst/>
          </a:prstGeom>
          <a:noFill/>
        </p:spPr>
        <p:txBody>
          <a:bodyPr wrap="none" rtlCol="0">
            <a:spAutoFit/>
          </a:bodyPr>
          <a:lstStyle/>
          <a:p>
            <a:r>
              <a:rPr lang="en-US" sz="1000" smtClean="0">
                <a:latin typeface="Calibri Light" panose="020F0302020204030204" pitchFamily="34" charset="0"/>
              </a:rPr>
              <a:t>Source: Branco Milanovic (2012): Global Inequality by the Numbers, World Bank</a:t>
            </a:r>
            <a:endParaRPr lang="en-US" sz="1000">
              <a:latin typeface="Calibri Light" panose="020F0302020204030204" pitchFamily="34" charset="0"/>
            </a:endParaRPr>
          </a:p>
        </p:txBody>
      </p:sp>
      <p:sp>
        <p:nvSpPr>
          <p:cNvPr id="3" name="TextBox 2"/>
          <p:cNvSpPr txBox="1"/>
          <p:nvPr/>
        </p:nvSpPr>
        <p:spPr>
          <a:xfrm>
            <a:off x="3354540" y="2043856"/>
            <a:ext cx="2387192" cy="307777"/>
          </a:xfrm>
          <a:prstGeom prst="rect">
            <a:avLst/>
          </a:prstGeom>
          <a:noFill/>
        </p:spPr>
        <p:txBody>
          <a:bodyPr wrap="none" rtlCol="0">
            <a:spAutoFit/>
          </a:bodyPr>
          <a:lstStyle/>
          <a:p>
            <a:r>
              <a:rPr lang="en-GB" sz="1400" smtClean="0">
                <a:solidFill>
                  <a:srgbClr val="00B050"/>
                </a:solidFill>
              </a:rPr>
              <a:t>The new middle class in Asia</a:t>
            </a:r>
            <a:endParaRPr lang="en-US" sz="1400">
              <a:solidFill>
                <a:srgbClr val="00B050"/>
              </a:solidFill>
            </a:endParaRPr>
          </a:p>
        </p:txBody>
      </p:sp>
      <p:sp>
        <p:nvSpPr>
          <p:cNvPr id="9" name="TextBox 8"/>
          <p:cNvSpPr txBox="1"/>
          <p:nvPr/>
        </p:nvSpPr>
        <p:spPr>
          <a:xfrm>
            <a:off x="2651126" y="4581128"/>
            <a:ext cx="2118272" cy="307777"/>
          </a:xfrm>
          <a:prstGeom prst="rect">
            <a:avLst/>
          </a:prstGeom>
          <a:noFill/>
        </p:spPr>
        <p:txBody>
          <a:bodyPr wrap="none" rtlCol="0">
            <a:spAutoFit/>
          </a:bodyPr>
          <a:lstStyle/>
          <a:p>
            <a:r>
              <a:rPr lang="en-GB" sz="1400" smtClean="0">
                <a:solidFill>
                  <a:schemeClr val="tx2"/>
                </a:solidFill>
              </a:rPr>
              <a:t>Those in the poverty trap</a:t>
            </a:r>
            <a:endParaRPr lang="en-US" sz="1400">
              <a:solidFill>
                <a:schemeClr val="tx2"/>
              </a:solidFill>
            </a:endParaRPr>
          </a:p>
        </p:txBody>
      </p:sp>
      <p:sp>
        <p:nvSpPr>
          <p:cNvPr id="10" name="TextBox 9"/>
          <p:cNvSpPr txBox="1"/>
          <p:nvPr/>
        </p:nvSpPr>
        <p:spPr>
          <a:xfrm>
            <a:off x="6012160" y="2742815"/>
            <a:ext cx="1355243" cy="307777"/>
          </a:xfrm>
          <a:prstGeom prst="rect">
            <a:avLst/>
          </a:prstGeom>
          <a:noFill/>
        </p:spPr>
        <p:txBody>
          <a:bodyPr wrap="none" rtlCol="0">
            <a:spAutoFit/>
          </a:bodyPr>
          <a:lstStyle/>
          <a:p>
            <a:r>
              <a:rPr lang="en-GB" sz="1400" smtClean="0">
                <a:solidFill>
                  <a:srgbClr val="00B050"/>
                </a:solidFill>
              </a:rPr>
              <a:t>The global elite</a:t>
            </a:r>
            <a:endParaRPr lang="en-US" sz="1400">
              <a:solidFill>
                <a:srgbClr val="00B050"/>
              </a:solidFill>
            </a:endParaRPr>
          </a:p>
        </p:txBody>
      </p:sp>
      <p:sp>
        <p:nvSpPr>
          <p:cNvPr id="11" name="TextBox 10"/>
          <p:cNvSpPr txBox="1"/>
          <p:nvPr/>
        </p:nvSpPr>
        <p:spPr>
          <a:xfrm>
            <a:off x="4950123" y="4598075"/>
            <a:ext cx="2741263" cy="307777"/>
          </a:xfrm>
          <a:prstGeom prst="rect">
            <a:avLst/>
          </a:prstGeom>
          <a:noFill/>
        </p:spPr>
        <p:txBody>
          <a:bodyPr wrap="none" rtlCol="0">
            <a:spAutoFit/>
          </a:bodyPr>
          <a:lstStyle/>
          <a:p>
            <a:r>
              <a:rPr lang="en-GB" sz="1400" smtClean="0">
                <a:solidFill>
                  <a:schemeClr val="tx2"/>
                </a:solidFill>
              </a:rPr>
              <a:t>Worse of Middle class in the West</a:t>
            </a:r>
            <a:endParaRPr lang="en-US" sz="1400">
              <a:solidFill>
                <a:schemeClr val="tx2"/>
              </a:solidFill>
            </a:endParaRPr>
          </a:p>
        </p:txBody>
      </p:sp>
    </p:spTree>
    <p:extLst>
      <p:ext uri="{BB962C8B-B14F-4D97-AF65-F5344CB8AC3E}">
        <p14:creationId xmlns:p14="http://schemas.microsoft.com/office/powerpoint/2010/main" val="219377066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627784" y="404664"/>
            <a:ext cx="8429684" cy="714372"/>
          </a:xfrm>
        </p:spPr>
        <p:txBody>
          <a:bodyPr/>
          <a:lstStyle/>
          <a:p>
            <a:r>
              <a:rPr lang="en-US" dirty="0" smtClean="0"/>
              <a:t>AEC Blueprint: Freer Flow of Capital</a:t>
            </a:r>
            <a:endParaRPr lang="th-TH" dirty="0"/>
          </a:p>
        </p:txBody>
      </p:sp>
      <p:sp>
        <p:nvSpPr>
          <p:cNvPr id="2" name="Slide Number Placeholder 1"/>
          <p:cNvSpPr>
            <a:spLocks noGrp="1"/>
          </p:cNvSpPr>
          <p:nvPr>
            <p:ph type="sldNum" sz="quarter" idx="12"/>
          </p:nvPr>
        </p:nvSpPr>
        <p:spPr>
          <a:xfrm>
            <a:off x="6703972" y="1232027"/>
            <a:ext cx="2133600" cy="365125"/>
          </a:xfrm>
        </p:spPr>
        <p:txBody>
          <a:bodyPr/>
          <a:lstStyle/>
          <a:p>
            <a:fld id="{703E0645-788E-4262-9CA5-0A5CEC0D209A}" type="slidenum">
              <a:rPr lang="th-TH" smtClean="0"/>
              <a:pPr/>
              <a:t>5</a:t>
            </a:fld>
            <a:endParaRPr lang="th-TH"/>
          </a:p>
        </p:txBody>
      </p:sp>
      <p:graphicFrame>
        <p:nvGraphicFramePr>
          <p:cNvPr id="4" name="Diagram 3"/>
          <p:cNvGraphicFramePr/>
          <p:nvPr/>
        </p:nvGraphicFramePr>
        <p:xfrm>
          <a:off x="683568" y="2377728"/>
          <a:ext cx="7560840" cy="448027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Title 5"/>
          <p:cNvSpPr txBox="1">
            <a:spLocks/>
          </p:cNvSpPr>
          <p:nvPr/>
        </p:nvSpPr>
        <p:spPr>
          <a:xfrm>
            <a:off x="714316" y="0"/>
            <a:ext cx="8429684" cy="714372"/>
          </a:xfrm>
          <a:prstGeom prst="rect">
            <a:avLst/>
          </a:prstGeom>
        </p:spPr>
        <p:txBody>
          <a:bodyPr>
            <a:normAutofit fontScale="975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noProof="0" smtClean="0">
                <a:solidFill>
                  <a:srgbClr val="15406A"/>
                </a:solidFill>
                <a:latin typeface="Calibri" pitchFamily="34" charset="0"/>
                <a:ea typeface="+mj-ea"/>
                <a:cs typeface="Browallia New" pitchFamily="34" charset="-34"/>
              </a:rPr>
              <a:t>1. Freer Flows of Capital in ASEAN</a:t>
            </a:r>
            <a:endParaRPr kumimoji="0" lang="th-TH" sz="24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
        <p:nvSpPr>
          <p:cNvPr id="7" name="Rounded Rectangle 6"/>
          <p:cNvSpPr/>
          <p:nvPr/>
        </p:nvSpPr>
        <p:spPr>
          <a:xfrm>
            <a:off x="230812" y="1340768"/>
            <a:ext cx="2071702" cy="785818"/>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smtClean="0">
                <a:solidFill>
                  <a:schemeClr val="tx1"/>
                </a:solidFill>
                <a:cs typeface="Browallia New" pitchFamily="34" charset="-34"/>
              </a:rPr>
              <a:t>1. Free flows of Goods</a:t>
            </a:r>
            <a:endParaRPr lang="th-TH" sz="2400" b="1" i="1" dirty="0">
              <a:solidFill>
                <a:schemeClr val="tx1"/>
              </a:solidFill>
              <a:cs typeface="Browallia New" pitchFamily="34" charset="-34"/>
            </a:endParaRPr>
          </a:p>
        </p:txBody>
      </p:sp>
      <p:sp>
        <p:nvSpPr>
          <p:cNvPr id="8" name="Rounded Rectangle 7"/>
          <p:cNvSpPr/>
          <p:nvPr/>
        </p:nvSpPr>
        <p:spPr>
          <a:xfrm>
            <a:off x="2373952" y="1340768"/>
            <a:ext cx="2071702" cy="785818"/>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smtClean="0">
                <a:solidFill>
                  <a:schemeClr val="tx1"/>
                </a:solidFill>
                <a:cs typeface="Browallia New" pitchFamily="34" charset="-34"/>
              </a:rPr>
              <a:t>2. Free flows of Services</a:t>
            </a:r>
            <a:endParaRPr lang="th-TH" sz="2400" b="1" i="1" dirty="0">
              <a:solidFill>
                <a:schemeClr val="tx1"/>
              </a:solidFill>
              <a:cs typeface="Browallia New" pitchFamily="34" charset="-34"/>
            </a:endParaRPr>
          </a:p>
        </p:txBody>
      </p:sp>
      <p:sp>
        <p:nvSpPr>
          <p:cNvPr id="10" name="Rounded Rectangle 9"/>
          <p:cNvSpPr/>
          <p:nvPr/>
        </p:nvSpPr>
        <p:spPr>
          <a:xfrm>
            <a:off x="4517092" y="1340768"/>
            <a:ext cx="2071702" cy="785818"/>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1" smtClean="0">
                <a:solidFill>
                  <a:schemeClr val="tx1"/>
                </a:solidFill>
                <a:cs typeface="Browallia New" pitchFamily="34" charset="-34"/>
              </a:rPr>
              <a:t>3. Free flows of Investment</a:t>
            </a:r>
            <a:endParaRPr lang="th-TH" sz="2400" b="1" i="1" dirty="0">
              <a:solidFill>
                <a:schemeClr val="tx1"/>
              </a:solidFill>
              <a:cs typeface="Browallia New" pitchFamily="34" charset="-34"/>
            </a:endParaRPr>
          </a:p>
        </p:txBody>
      </p:sp>
      <p:sp>
        <p:nvSpPr>
          <p:cNvPr id="11" name="Rounded Rectangle 10"/>
          <p:cNvSpPr/>
          <p:nvPr/>
        </p:nvSpPr>
        <p:spPr>
          <a:xfrm>
            <a:off x="6660232" y="1340768"/>
            <a:ext cx="2160240" cy="785818"/>
          </a:xfrm>
          <a:prstGeom prst="round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i="1" smtClean="0">
                <a:solidFill>
                  <a:schemeClr val="tx1"/>
                </a:solidFill>
                <a:cs typeface="Browallia New" pitchFamily="34" charset="-34"/>
              </a:rPr>
              <a:t>4. Free flows of Skilled </a:t>
            </a:r>
            <a:r>
              <a:rPr lang="en-US" sz="2000" b="1" i="1" dirty="0" smtClean="0">
                <a:solidFill>
                  <a:schemeClr val="tx1"/>
                </a:solidFill>
                <a:cs typeface="Browallia New" pitchFamily="34" charset="-34"/>
              </a:rPr>
              <a:t>Labor</a:t>
            </a:r>
            <a:endParaRPr lang="th-TH" sz="2000" b="1" i="1" dirty="0">
              <a:solidFill>
                <a:schemeClr val="tx1"/>
              </a:solidFill>
              <a:cs typeface="Browallia New" pitchFamily="34" charset="-34"/>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pPr>
              <a:defRPr/>
            </a:pPr>
            <a:fld id="{22DF7D0A-1418-4AAC-A6FD-D3E7DB6C1B30}" type="slidenum">
              <a:rPr lang="th-TH" smtClean="0"/>
              <a:pPr>
                <a:defRPr/>
              </a:pPr>
              <a:t>6</a:t>
            </a:fld>
            <a:endParaRPr lang="th-TH"/>
          </a:p>
        </p:txBody>
      </p:sp>
      <p:sp>
        <p:nvSpPr>
          <p:cNvPr id="17413" name="TextBox 11"/>
          <p:cNvSpPr txBox="1">
            <a:spLocks noChangeArrowheads="1"/>
          </p:cNvSpPr>
          <p:nvPr/>
        </p:nvSpPr>
        <p:spPr bwMode="auto">
          <a:xfrm>
            <a:off x="395536" y="1628800"/>
            <a:ext cx="8286750" cy="1384995"/>
          </a:xfrm>
          <a:prstGeom prst="rect">
            <a:avLst/>
          </a:prstGeom>
          <a:noFill/>
          <a:ln w="9525">
            <a:noFill/>
            <a:miter lim="800000"/>
            <a:headEnd/>
            <a:tailEnd/>
          </a:ln>
        </p:spPr>
        <p:txBody>
          <a:bodyPr wrap="square">
            <a:spAutoFit/>
          </a:bodyPr>
          <a:lstStyle/>
          <a:p>
            <a:endParaRPr lang="th-TH" b="1" dirty="0">
              <a:latin typeface="Browallia New" pitchFamily="34" charset="-34"/>
              <a:cs typeface="Browallia New" pitchFamily="34" charset="-34"/>
            </a:endParaRPr>
          </a:p>
          <a:p>
            <a:endParaRPr lang="th-TH" b="1" dirty="0">
              <a:latin typeface="Browallia New" pitchFamily="34" charset="-34"/>
              <a:cs typeface="Browallia New" pitchFamily="34" charset="-34"/>
            </a:endParaRPr>
          </a:p>
          <a:p>
            <a:endParaRPr lang="th-TH" b="1" dirty="0">
              <a:latin typeface="Browallia New" pitchFamily="34" charset="-34"/>
              <a:cs typeface="Browallia New" pitchFamily="34" charset="-34"/>
            </a:endParaRPr>
          </a:p>
        </p:txBody>
      </p:sp>
      <p:sp>
        <p:nvSpPr>
          <p:cNvPr id="18" name="AutoShape 3"/>
          <p:cNvSpPr>
            <a:spLocks noChangeArrowheads="1"/>
          </p:cNvSpPr>
          <p:nvPr/>
        </p:nvSpPr>
        <p:spPr bwMode="auto">
          <a:xfrm>
            <a:off x="428595" y="1000108"/>
            <a:ext cx="8286809" cy="578882"/>
          </a:xfrm>
          <a:prstGeom prst="flowChartAlternateProcess">
            <a:avLst/>
          </a:prstGeom>
          <a:solidFill>
            <a:schemeClr val="tx2"/>
          </a:solidFill>
          <a:ln w="9525">
            <a:noFill/>
            <a:miter lim="800000"/>
            <a:headEnd/>
            <a:tailEnd/>
          </a:ln>
        </p:spPr>
        <p:txBody>
          <a:bodyPr wrap="square">
            <a:spAutoFit/>
          </a:bodyPr>
          <a:lstStyle/>
          <a:p>
            <a:pPr algn="ctr"/>
            <a:r>
              <a:rPr lang="en-US" b="1" dirty="0" smtClean="0">
                <a:solidFill>
                  <a:srgbClr val="FFFFFF"/>
                </a:solidFill>
                <a:latin typeface="Browallia New" pitchFamily="34" charset="-34"/>
                <a:cs typeface="Browallia New" pitchFamily="34" charset="-34"/>
              </a:rPr>
              <a:t>Capital Account Liberalization: Aiming for freer flows of capital </a:t>
            </a:r>
            <a:endParaRPr lang="th-TH" b="1" i="0" dirty="0">
              <a:solidFill>
                <a:srgbClr val="FFFFFF"/>
              </a:solidFill>
              <a:latin typeface="Browallia New" pitchFamily="34" charset="-34"/>
              <a:cs typeface="Browallia New" pitchFamily="34" charset="-34"/>
            </a:endParaRPr>
          </a:p>
        </p:txBody>
      </p:sp>
      <p:graphicFrame>
        <p:nvGraphicFramePr>
          <p:cNvPr id="41" name="Diagram 40"/>
          <p:cNvGraphicFramePr/>
          <p:nvPr/>
        </p:nvGraphicFramePr>
        <p:xfrm>
          <a:off x="827584" y="1916832"/>
          <a:ext cx="5040560" cy="43204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Title 5"/>
          <p:cNvSpPr txBox="1">
            <a:spLocks/>
          </p:cNvSpPr>
          <p:nvPr/>
        </p:nvSpPr>
        <p:spPr>
          <a:xfrm>
            <a:off x="678820" y="266356"/>
            <a:ext cx="8429684" cy="714372"/>
          </a:xfrm>
          <a:prstGeom prst="rect">
            <a:avLst/>
          </a:prstGeom>
        </p:spPr>
        <p:txBody>
          <a:bodyPr>
            <a:normAutofit fontScale="975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200" b="1" smtClean="0">
                <a:solidFill>
                  <a:srgbClr val="15406A"/>
                </a:solidFill>
                <a:latin typeface="Calibri" pitchFamily="34" charset="0"/>
                <a:ea typeface="+mj-ea"/>
                <a:cs typeface="Browallia New" pitchFamily="34" charset="-34"/>
              </a:rPr>
              <a:t>1. Capital Flows: Concepts</a:t>
            </a:r>
            <a:endParaRPr kumimoji="0" lang="th-TH" sz="22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smtClean="0"/>
              <a:t>Balance of Payments Account</a:t>
            </a:r>
            <a:endParaRPr lang="th-TH"/>
          </a:p>
        </p:txBody>
      </p:sp>
      <p:sp>
        <p:nvSpPr>
          <p:cNvPr id="2" name="Slide Number Placeholder 1"/>
          <p:cNvSpPr>
            <a:spLocks noGrp="1"/>
          </p:cNvSpPr>
          <p:nvPr>
            <p:ph type="sldNum" sz="quarter" idx="12"/>
          </p:nvPr>
        </p:nvSpPr>
        <p:spPr/>
        <p:txBody>
          <a:bodyPr/>
          <a:lstStyle/>
          <a:p>
            <a:fld id="{703E0645-788E-4262-9CA5-0A5CEC0D209A}" type="slidenum">
              <a:rPr lang="th-TH" smtClean="0"/>
              <a:pPr/>
              <a:t>7</a:t>
            </a:fld>
            <a:endParaRPr lang="th-TH"/>
          </a:p>
        </p:txBody>
      </p:sp>
      <p:pic>
        <p:nvPicPr>
          <p:cNvPr id="1026" name="Picture 2" descr="http://www.thejakartapost.com/files/images2/p13-bop.png"/>
          <p:cNvPicPr>
            <a:picLocks noChangeAspect="1" noChangeArrowheads="1"/>
          </p:cNvPicPr>
          <p:nvPr/>
        </p:nvPicPr>
        <p:blipFill>
          <a:blip r:embed="rId2" cstate="print"/>
          <a:srcRect/>
          <a:stretch>
            <a:fillRect/>
          </a:stretch>
        </p:blipFill>
        <p:spPr bwMode="auto">
          <a:xfrm>
            <a:off x="4381500" y="2492896"/>
            <a:ext cx="4762500" cy="3305175"/>
          </a:xfrm>
          <a:prstGeom prst="rect">
            <a:avLst/>
          </a:prstGeom>
          <a:noFill/>
        </p:spPr>
      </p:pic>
      <p:pic>
        <p:nvPicPr>
          <p:cNvPr id="1028" name="Picture 4" descr="http://carnegieendowment.org/images/article_images/Table_2.JPG"/>
          <p:cNvPicPr>
            <a:picLocks noChangeAspect="1" noChangeArrowheads="1"/>
          </p:cNvPicPr>
          <p:nvPr/>
        </p:nvPicPr>
        <p:blipFill>
          <a:blip r:embed="rId3" cstate="print"/>
          <a:srcRect/>
          <a:stretch>
            <a:fillRect/>
          </a:stretch>
        </p:blipFill>
        <p:spPr bwMode="auto">
          <a:xfrm>
            <a:off x="251520" y="1916832"/>
            <a:ext cx="3695700" cy="4181475"/>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normAutofit/>
          </a:bodyPr>
          <a:lstStyle/>
          <a:p>
            <a:fld id="{703E0645-788E-4262-9CA5-0A5CEC0D209A}" type="slidenum">
              <a:rPr lang="th-TH" smtClean="0"/>
              <a:pPr/>
              <a:t>8</a:t>
            </a:fld>
            <a:endParaRPr lang="th-TH"/>
          </a:p>
        </p:txBody>
      </p:sp>
      <p:pic>
        <p:nvPicPr>
          <p:cNvPr id="2050" name="Picture 2" descr="Figure 1: Net Foreign Private Sector Capital Flow in Asia (Percentage of GDP, Q4 moving average)?Source: IMF, Balance of Payments Statistics"/>
          <p:cNvPicPr>
            <a:picLocks noChangeAspect="1" noChangeArrowheads="1"/>
          </p:cNvPicPr>
          <p:nvPr/>
        </p:nvPicPr>
        <p:blipFill>
          <a:blip r:embed="rId2" cstate="print"/>
          <a:srcRect/>
          <a:stretch>
            <a:fillRect/>
          </a:stretch>
        </p:blipFill>
        <p:spPr bwMode="auto">
          <a:xfrm>
            <a:off x="827584" y="957778"/>
            <a:ext cx="7632848" cy="5291298"/>
          </a:xfrm>
          <a:prstGeom prst="rect">
            <a:avLst/>
          </a:prstGeom>
          <a:noFill/>
        </p:spPr>
      </p:pic>
      <p:sp>
        <p:nvSpPr>
          <p:cNvPr id="6" name="Rectangle 5"/>
          <p:cNvSpPr/>
          <p:nvPr/>
        </p:nvSpPr>
        <p:spPr>
          <a:xfrm>
            <a:off x="0" y="6576392"/>
            <a:ext cx="4909457"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solidFill>
                <a:latin typeface="Browallia New" pitchFamily="34" charset="-34"/>
                <a:cs typeface="Browallia New" pitchFamily="34" charset="-34"/>
              </a:rPr>
              <a:t>Source: IMF</a:t>
            </a:r>
            <a:endParaRPr lang="en-US" sz="1200" dirty="0">
              <a:solidFill>
                <a:schemeClr val="tx1"/>
              </a:solidFill>
              <a:latin typeface="Browallia New" pitchFamily="34" charset="-34"/>
              <a:cs typeface="Browallia New" pitchFamily="34" charset="-34"/>
            </a:endParaRPr>
          </a:p>
        </p:txBody>
      </p:sp>
      <p:sp>
        <p:nvSpPr>
          <p:cNvPr id="8" name="Rectangle 7"/>
          <p:cNvSpPr/>
          <p:nvPr/>
        </p:nvSpPr>
        <p:spPr>
          <a:xfrm>
            <a:off x="1511152" y="260648"/>
            <a:ext cx="7632848" cy="523220"/>
          </a:xfrm>
          <a:prstGeom prst="rect">
            <a:avLst/>
          </a:prstGeom>
        </p:spPr>
        <p:txBody>
          <a:bodyPr wrap="square">
            <a:spAutoFit/>
          </a:bodyPr>
          <a:lstStyle/>
          <a:p>
            <a:pPr lvl="0" algn="ctr"/>
            <a:r>
              <a:rPr lang="en-US" sz="2000" smtClean="0">
                <a:solidFill>
                  <a:schemeClr val="accent2"/>
                </a:solidFill>
                <a:cs typeface="Browallia New" pitchFamily="34" charset="-34"/>
              </a:rPr>
              <a:t> </a:t>
            </a:r>
            <a:r>
              <a:rPr lang="en-US" b="1" smtClean="0">
                <a:cs typeface="Browallia New" pitchFamily="34" charset="-34"/>
              </a:rPr>
              <a:t>Capital </a:t>
            </a:r>
            <a:r>
              <a:rPr lang="en-US" b="1" dirty="0" smtClean="0">
                <a:cs typeface="Browallia New" pitchFamily="34" charset="-34"/>
              </a:rPr>
              <a:t>flows in Asia</a:t>
            </a:r>
            <a:endParaRPr lang="th-TH" b="1" dirty="0">
              <a:cs typeface="Browallia New"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3E0645-788E-4262-9CA5-0A5CEC0D209A}" type="slidenum">
              <a:rPr lang="th-TH" smtClean="0">
                <a:latin typeface="+mj-lt"/>
              </a:rPr>
              <a:pPr/>
              <a:t>9</a:t>
            </a:fld>
            <a:endParaRPr lang="th-TH">
              <a:latin typeface="+mj-lt"/>
            </a:endParaRPr>
          </a:p>
        </p:txBody>
      </p:sp>
      <p:grpSp>
        <p:nvGrpSpPr>
          <p:cNvPr id="2" name="Group 28"/>
          <p:cNvGrpSpPr/>
          <p:nvPr/>
        </p:nvGrpSpPr>
        <p:grpSpPr>
          <a:xfrm>
            <a:off x="33" y="928670"/>
            <a:ext cx="9143999" cy="5931849"/>
            <a:chOff x="1" y="1003300"/>
            <a:chExt cx="8991599" cy="5857220"/>
          </a:xfrm>
        </p:grpSpPr>
        <p:sp>
          <p:nvSpPr>
            <p:cNvPr id="30" name="Freeform 14"/>
            <p:cNvSpPr>
              <a:spLocks/>
            </p:cNvSpPr>
            <p:nvPr/>
          </p:nvSpPr>
          <p:spPr bwMode="blackWhite">
            <a:xfrm>
              <a:off x="7208838" y="1003300"/>
              <a:ext cx="1622425" cy="5054600"/>
            </a:xfrm>
            <a:custGeom>
              <a:avLst/>
              <a:gdLst>
                <a:gd name="T0" fmla="*/ 0 w 633"/>
                <a:gd name="T1" fmla="*/ 2147483647 h 1744"/>
                <a:gd name="T2" fmla="*/ 2147483647 w 633"/>
                <a:gd name="T3" fmla="*/ 2147483647 h 1744"/>
                <a:gd name="T4" fmla="*/ 2147483647 w 633"/>
                <a:gd name="T5" fmla="*/ 2147483647 h 1744"/>
                <a:gd name="T6" fmla="*/ 2147483647 w 633"/>
                <a:gd name="T7" fmla="*/ 0 h 1744"/>
                <a:gd name="T8" fmla="*/ 2147483647 w 633"/>
                <a:gd name="T9" fmla="*/ 2147483647 h 1744"/>
                <a:gd name="T10" fmla="*/ 2147483647 w 633"/>
                <a:gd name="T11" fmla="*/ 2147483647 h 1744"/>
                <a:gd name="T12" fmla="*/ 2147483647 w 633"/>
                <a:gd name="T13" fmla="*/ 2147483647 h 1744"/>
                <a:gd name="T14" fmla="*/ 2147483647 w 633"/>
                <a:gd name="T15" fmla="*/ 2147483647 h 1744"/>
                <a:gd name="T16" fmla="*/ 2147483647 w 633"/>
                <a:gd name="T17" fmla="*/ 2147483647 h 1744"/>
                <a:gd name="T18" fmla="*/ 2147483647 w 633"/>
                <a:gd name="T19" fmla="*/ 2147483647 h 1744"/>
                <a:gd name="T20" fmla="*/ 2147483647 w 633"/>
                <a:gd name="T21" fmla="*/ 2147483647 h 1744"/>
                <a:gd name="T22" fmla="*/ 0 w 633"/>
                <a:gd name="T23" fmla="*/ 2147483647 h 17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3"/>
                <a:gd name="T37" fmla="*/ 0 h 1744"/>
                <a:gd name="T38" fmla="*/ 633 w 633"/>
                <a:gd name="T39" fmla="*/ 1744 h 17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3" h="1744">
                  <a:moveTo>
                    <a:pt x="0" y="499"/>
                  </a:moveTo>
                  <a:lnTo>
                    <a:pt x="1" y="1743"/>
                  </a:lnTo>
                  <a:lnTo>
                    <a:pt x="632" y="1743"/>
                  </a:lnTo>
                  <a:lnTo>
                    <a:pt x="632" y="0"/>
                  </a:lnTo>
                  <a:lnTo>
                    <a:pt x="591" y="55"/>
                  </a:lnTo>
                  <a:lnTo>
                    <a:pt x="537" y="109"/>
                  </a:lnTo>
                  <a:lnTo>
                    <a:pt x="468" y="172"/>
                  </a:lnTo>
                  <a:lnTo>
                    <a:pt x="378" y="244"/>
                  </a:lnTo>
                  <a:lnTo>
                    <a:pt x="288" y="313"/>
                  </a:lnTo>
                  <a:lnTo>
                    <a:pt x="207" y="367"/>
                  </a:lnTo>
                  <a:lnTo>
                    <a:pt x="90" y="442"/>
                  </a:lnTo>
                  <a:lnTo>
                    <a:pt x="0" y="499"/>
                  </a:lnTo>
                </a:path>
              </a:pathLst>
            </a:custGeom>
            <a:solidFill>
              <a:srgbClr val="003366"/>
            </a:solidFill>
            <a:ln w="12700" cap="rnd">
              <a:noFill/>
              <a:round/>
              <a:headEnd/>
              <a:tailEnd/>
            </a:ln>
          </p:spPr>
          <p:txBody>
            <a:bodyPr lIns="0" tIns="0" rIns="0" bIns="0">
              <a:spAutoFit/>
            </a:bodyPr>
            <a:lstStyle/>
            <a:p>
              <a:endParaRPr lang="en-US"/>
            </a:p>
          </p:txBody>
        </p:sp>
        <p:grpSp>
          <p:nvGrpSpPr>
            <p:cNvPr id="3" name="Group 27"/>
            <p:cNvGrpSpPr/>
            <p:nvPr/>
          </p:nvGrpSpPr>
          <p:grpSpPr>
            <a:xfrm>
              <a:off x="190500" y="1641475"/>
              <a:ext cx="8801100" cy="5219045"/>
              <a:chOff x="190500" y="1641475"/>
              <a:chExt cx="8801100" cy="5219045"/>
            </a:xfrm>
          </p:grpSpPr>
          <p:sp>
            <p:nvSpPr>
              <p:cNvPr id="37" name="Freeform 7"/>
              <p:cNvSpPr>
                <a:spLocks/>
              </p:cNvSpPr>
              <p:nvPr/>
            </p:nvSpPr>
            <p:spPr bwMode="blackWhite">
              <a:xfrm>
                <a:off x="2044700" y="4052888"/>
                <a:ext cx="1285875" cy="2036762"/>
              </a:xfrm>
              <a:custGeom>
                <a:avLst/>
                <a:gdLst>
                  <a:gd name="T0" fmla="*/ 0 w 647"/>
                  <a:gd name="T1" fmla="*/ 2147483647 h 548"/>
                  <a:gd name="T2" fmla="*/ 0 w 647"/>
                  <a:gd name="T3" fmla="*/ 2147483647 h 548"/>
                  <a:gd name="T4" fmla="*/ 2147483647 w 647"/>
                  <a:gd name="T5" fmla="*/ 2147483647 h 548"/>
                  <a:gd name="T6" fmla="*/ 2147483647 w 647"/>
                  <a:gd name="T7" fmla="*/ 0 h 548"/>
                  <a:gd name="T8" fmla="*/ 2147483647 w 647"/>
                  <a:gd name="T9" fmla="*/ 2147483647 h 548"/>
                  <a:gd name="T10" fmla="*/ 2147483647 w 647"/>
                  <a:gd name="T11" fmla="*/ 2147483647 h 548"/>
                  <a:gd name="T12" fmla="*/ 2147483647 w 647"/>
                  <a:gd name="T13" fmla="*/ 2147483647 h 548"/>
                  <a:gd name="T14" fmla="*/ 2147483647 w 647"/>
                  <a:gd name="T15" fmla="*/ 2147483647 h 548"/>
                  <a:gd name="T16" fmla="*/ 2147483647 w 647"/>
                  <a:gd name="T17" fmla="*/ 2147483647 h 548"/>
                  <a:gd name="T18" fmla="*/ 2147483647 w 647"/>
                  <a:gd name="T19" fmla="*/ 2147483647 h 548"/>
                  <a:gd name="T20" fmla="*/ 2147483647 w 647"/>
                  <a:gd name="T21" fmla="*/ 2147483647 h 548"/>
                  <a:gd name="T22" fmla="*/ 0 w 647"/>
                  <a:gd name="T23" fmla="*/ 2147483647 h 5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47"/>
                  <a:gd name="T37" fmla="*/ 0 h 548"/>
                  <a:gd name="T38" fmla="*/ 647 w 647"/>
                  <a:gd name="T39" fmla="*/ 548 h 5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47" h="548">
                    <a:moveTo>
                      <a:pt x="0" y="78"/>
                    </a:moveTo>
                    <a:lnTo>
                      <a:pt x="0" y="547"/>
                    </a:lnTo>
                    <a:lnTo>
                      <a:pt x="646" y="546"/>
                    </a:lnTo>
                    <a:lnTo>
                      <a:pt x="646" y="0"/>
                    </a:lnTo>
                    <a:lnTo>
                      <a:pt x="582" y="10"/>
                    </a:lnTo>
                    <a:lnTo>
                      <a:pt x="490" y="24"/>
                    </a:lnTo>
                    <a:lnTo>
                      <a:pt x="414" y="34"/>
                    </a:lnTo>
                    <a:lnTo>
                      <a:pt x="348" y="42"/>
                    </a:lnTo>
                    <a:lnTo>
                      <a:pt x="278" y="50"/>
                    </a:lnTo>
                    <a:lnTo>
                      <a:pt x="192" y="58"/>
                    </a:lnTo>
                    <a:lnTo>
                      <a:pt x="82" y="70"/>
                    </a:lnTo>
                    <a:lnTo>
                      <a:pt x="0" y="78"/>
                    </a:lnTo>
                  </a:path>
                </a:pathLst>
              </a:custGeom>
              <a:solidFill>
                <a:srgbClr val="2E77E2"/>
              </a:solidFill>
              <a:ln w="12700" cap="rnd">
                <a:noFill/>
                <a:round/>
                <a:headEnd/>
                <a:tailEnd/>
              </a:ln>
            </p:spPr>
            <p:txBody>
              <a:bodyPr lIns="0" tIns="0" rIns="0" bIns="0">
                <a:spAutoFit/>
              </a:bodyPr>
              <a:lstStyle/>
              <a:p>
                <a:endParaRPr lang="en-US"/>
              </a:p>
            </p:txBody>
          </p:sp>
          <p:sp>
            <p:nvSpPr>
              <p:cNvPr id="38" name="Line 2"/>
              <p:cNvSpPr>
                <a:spLocks noChangeShapeType="1"/>
              </p:cNvSpPr>
              <p:nvPr/>
            </p:nvSpPr>
            <p:spPr bwMode="auto">
              <a:xfrm flipV="1">
                <a:off x="1017588" y="1641475"/>
                <a:ext cx="6180137" cy="1968500"/>
              </a:xfrm>
              <a:prstGeom prst="line">
                <a:avLst/>
              </a:prstGeom>
              <a:noFill/>
              <a:ln w="28575">
                <a:solidFill>
                  <a:srgbClr val="FF3300"/>
                </a:solidFill>
                <a:prstDash val="sysDot"/>
                <a:round/>
                <a:headEnd/>
                <a:tailEnd type="triangle" w="med" len="med"/>
              </a:ln>
            </p:spPr>
            <p:txBody>
              <a:bodyPr wrap="none" lIns="0" tIns="0" rIns="0" bIns="0" anchor="ctr"/>
              <a:lstStyle/>
              <a:p>
                <a:endParaRPr lang="en-US"/>
              </a:p>
            </p:txBody>
          </p:sp>
          <p:sp>
            <p:nvSpPr>
              <p:cNvPr id="39" name="Rectangle 3"/>
              <p:cNvSpPr>
                <a:spLocks noChangeArrowheads="1"/>
              </p:cNvSpPr>
              <p:nvPr/>
            </p:nvSpPr>
            <p:spPr bwMode="blackWhite">
              <a:xfrm flipH="1">
                <a:off x="2088301" y="3543275"/>
                <a:ext cx="1122362" cy="486247"/>
              </a:xfrm>
              <a:prstGeom prst="rect">
                <a:avLst/>
              </a:prstGeom>
              <a:noFill/>
              <a:ln w="9525">
                <a:noFill/>
                <a:miter lim="800000"/>
                <a:headEnd/>
                <a:tailEnd/>
              </a:ln>
            </p:spPr>
            <p:txBody>
              <a:bodyPr lIns="0" tIns="0" rIns="0" bIns="0">
                <a:spAutoFit/>
              </a:bodyPr>
              <a:lstStyle/>
              <a:p>
                <a:pPr defTabSz="820738" eaLnBrk="0" hangingPunct="0"/>
                <a:r>
                  <a:rPr lang="en-US" altLang="zh-CN" b="1" dirty="0" smtClean="0">
                    <a:solidFill>
                      <a:schemeClr val="accent2"/>
                    </a:solidFill>
                    <a:ea typeface="SimSun" pitchFamily="2" charset="-122"/>
                    <a:cs typeface="TH SarabunPSK" pitchFamily="34" charset="-34"/>
                  </a:rPr>
                  <a:t>Stage 2</a:t>
                </a:r>
                <a:r>
                  <a:rPr lang="en-US" altLang="zh-CN" sz="3200" b="1" dirty="0" smtClean="0">
                    <a:solidFill>
                      <a:schemeClr val="accent2"/>
                    </a:solidFill>
                    <a:ea typeface="SimSun" pitchFamily="2" charset="-122"/>
                    <a:cs typeface="TH SarabunPSK" pitchFamily="34" charset="-34"/>
                  </a:rPr>
                  <a:t> </a:t>
                </a:r>
                <a:endParaRPr lang="en-US" altLang="zh-CN" sz="3200" b="1" dirty="0">
                  <a:solidFill>
                    <a:schemeClr val="accent2"/>
                  </a:solidFill>
                  <a:ea typeface="SimSun" pitchFamily="2" charset="-122"/>
                  <a:cs typeface="TH SarabunPSK" pitchFamily="34" charset="-34"/>
                </a:endParaRPr>
              </a:p>
            </p:txBody>
          </p:sp>
          <p:sp>
            <p:nvSpPr>
              <p:cNvPr id="40" name="Freeform 4"/>
              <p:cNvSpPr>
                <a:spLocks/>
              </p:cNvSpPr>
              <p:nvPr/>
            </p:nvSpPr>
            <p:spPr bwMode="blackWhite">
              <a:xfrm>
                <a:off x="5232400" y="2420938"/>
                <a:ext cx="2036763" cy="3644900"/>
              </a:xfrm>
              <a:custGeom>
                <a:avLst/>
                <a:gdLst>
                  <a:gd name="T0" fmla="*/ 0 w 633"/>
                  <a:gd name="T1" fmla="*/ 2147483647 h 1744"/>
                  <a:gd name="T2" fmla="*/ 2147483647 w 633"/>
                  <a:gd name="T3" fmla="*/ 2147483647 h 1744"/>
                  <a:gd name="T4" fmla="*/ 2147483647 w 633"/>
                  <a:gd name="T5" fmla="*/ 2147483647 h 1744"/>
                  <a:gd name="T6" fmla="*/ 2147483647 w 633"/>
                  <a:gd name="T7" fmla="*/ 0 h 1744"/>
                  <a:gd name="T8" fmla="*/ 2147483647 w 633"/>
                  <a:gd name="T9" fmla="*/ 2147483647 h 1744"/>
                  <a:gd name="T10" fmla="*/ 2147483647 w 633"/>
                  <a:gd name="T11" fmla="*/ 2147483647 h 1744"/>
                  <a:gd name="T12" fmla="*/ 2147483647 w 633"/>
                  <a:gd name="T13" fmla="*/ 2147483647 h 1744"/>
                  <a:gd name="T14" fmla="*/ 2147483647 w 633"/>
                  <a:gd name="T15" fmla="*/ 2147483647 h 1744"/>
                  <a:gd name="T16" fmla="*/ 2147483647 w 633"/>
                  <a:gd name="T17" fmla="*/ 2147483647 h 1744"/>
                  <a:gd name="T18" fmla="*/ 2147483647 w 633"/>
                  <a:gd name="T19" fmla="*/ 2147483647 h 1744"/>
                  <a:gd name="T20" fmla="*/ 2147483647 w 633"/>
                  <a:gd name="T21" fmla="*/ 2147483647 h 1744"/>
                  <a:gd name="T22" fmla="*/ 0 w 633"/>
                  <a:gd name="T23" fmla="*/ 2147483647 h 1744"/>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3"/>
                  <a:gd name="T37" fmla="*/ 0 h 1744"/>
                  <a:gd name="T38" fmla="*/ 633 w 633"/>
                  <a:gd name="T39" fmla="*/ 1744 h 1744"/>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3" h="1744">
                    <a:moveTo>
                      <a:pt x="0" y="499"/>
                    </a:moveTo>
                    <a:lnTo>
                      <a:pt x="1" y="1743"/>
                    </a:lnTo>
                    <a:lnTo>
                      <a:pt x="632" y="1743"/>
                    </a:lnTo>
                    <a:lnTo>
                      <a:pt x="632" y="0"/>
                    </a:lnTo>
                    <a:lnTo>
                      <a:pt x="591" y="55"/>
                    </a:lnTo>
                    <a:lnTo>
                      <a:pt x="537" y="109"/>
                    </a:lnTo>
                    <a:lnTo>
                      <a:pt x="468" y="172"/>
                    </a:lnTo>
                    <a:lnTo>
                      <a:pt x="378" y="244"/>
                    </a:lnTo>
                    <a:lnTo>
                      <a:pt x="288" y="313"/>
                    </a:lnTo>
                    <a:lnTo>
                      <a:pt x="207" y="367"/>
                    </a:lnTo>
                    <a:lnTo>
                      <a:pt x="90" y="442"/>
                    </a:lnTo>
                    <a:lnTo>
                      <a:pt x="0" y="499"/>
                    </a:lnTo>
                  </a:path>
                </a:pathLst>
              </a:custGeom>
              <a:solidFill>
                <a:srgbClr val="0066CC"/>
              </a:solidFill>
              <a:ln w="12700" cap="rnd">
                <a:noFill/>
                <a:round/>
                <a:headEnd/>
                <a:tailEnd/>
              </a:ln>
            </p:spPr>
            <p:txBody>
              <a:bodyPr lIns="0" tIns="0" rIns="0" bIns="0">
                <a:spAutoFit/>
              </a:bodyPr>
              <a:lstStyle/>
              <a:p>
                <a:endParaRPr lang="en-US"/>
              </a:p>
            </p:txBody>
          </p:sp>
          <p:sp>
            <p:nvSpPr>
              <p:cNvPr id="41" name="Rectangle 8"/>
              <p:cNvSpPr>
                <a:spLocks noChangeArrowheads="1"/>
              </p:cNvSpPr>
              <p:nvPr/>
            </p:nvSpPr>
            <p:spPr bwMode="blackWhite">
              <a:xfrm flipH="1">
                <a:off x="3635375" y="3213100"/>
                <a:ext cx="1323975" cy="534872"/>
              </a:xfrm>
              <a:prstGeom prst="rect">
                <a:avLst/>
              </a:prstGeom>
              <a:noFill/>
              <a:ln w="9525">
                <a:noFill/>
                <a:miter lim="800000"/>
                <a:headEnd/>
                <a:tailEnd/>
              </a:ln>
            </p:spPr>
            <p:txBody>
              <a:bodyPr lIns="0" tIns="0" rIns="0" bIns="0">
                <a:spAutoFit/>
              </a:bodyPr>
              <a:lstStyle/>
              <a:p>
                <a:pPr defTabSz="820738" eaLnBrk="0" hangingPunct="0">
                  <a:lnSpc>
                    <a:spcPct val="110000"/>
                  </a:lnSpc>
                </a:pPr>
                <a:r>
                  <a:rPr lang="en-US" altLang="zh-CN" sz="3200" b="1" dirty="0">
                    <a:solidFill>
                      <a:schemeClr val="accent2"/>
                    </a:solidFill>
                    <a:ea typeface="SimSun" pitchFamily="2" charset="-122"/>
                    <a:cs typeface="TH SarabunPSK" pitchFamily="34" charset="-34"/>
                  </a:rPr>
                  <a:t>Stage 3</a:t>
                </a:r>
                <a:r>
                  <a:rPr lang="en-US" altLang="zh-CN" sz="3200" b="1" dirty="0">
                    <a:solidFill>
                      <a:schemeClr val="accent2"/>
                    </a:solidFill>
                    <a:latin typeface="TH SarabunPSK" pitchFamily="34" charset="-34"/>
                    <a:ea typeface="SimSun" pitchFamily="2" charset="-122"/>
                    <a:cs typeface="TH SarabunPSK" pitchFamily="34" charset="-34"/>
                  </a:rPr>
                  <a:t> </a:t>
                </a:r>
              </a:p>
            </p:txBody>
          </p:sp>
          <p:sp>
            <p:nvSpPr>
              <p:cNvPr id="42" name="Rectangle 9"/>
              <p:cNvSpPr>
                <a:spLocks noChangeArrowheads="1"/>
              </p:cNvSpPr>
              <p:nvPr/>
            </p:nvSpPr>
            <p:spPr bwMode="blackWhite">
              <a:xfrm flipH="1">
                <a:off x="5395111" y="2553436"/>
                <a:ext cx="1508125" cy="492125"/>
              </a:xfrm>
              <a:prstGeom prst="rect">
                <a:avLst/>
              </a:prstGeom>
              <a:noFill/>
              <a:ln w="9525">
                <a:noFill/>
                <a:miter lim="800000"/>
                <a:headEnd/>
                <a:tailEnd/>
              </a:ln>
            </p:spPr>
            <p:txBody>
              <a:bodyPr lIns="0" tIns="0" rIns="0" bIns="0">
                <a:spAutoFit/>
              </a:bodyPr>
              <a:lstStyle/>
              <a:p>
                <a:pPr defTabSz="820738" eaLnBrk="0" hangingPunct="0"/>
                <a:r>
                  <a:rPr lang="en-US" altLang="zh-CN" sz="3200" b="1" dirty="0">
                    <a:solidFill>
                      <a:schemeClr val="accent2"/>
                    </a:solidFill>
                    <a:ea typeface="SimSun" pitchFamily="2" charset="-122"/>
                    <a:cs typeface="TH SarabunPSK" pitchFamily="34" charset="-34"/>
                  </a:rPr>
                  <a:t>Stage 4 </a:t>
                </a:r>
              </a:p>
            </p:txBody>
          </p:sp>
          <p:sp>
            <p:nvSpPr>
              <p:cNvPr id="43" name="Rectangle 10"/>
              <p:cNvSpPr>
                <a:spLocks noChangeArrowheads="1"/>
              </p:cNvSpPr>
              <p:nvPr/>
            </p:nvSpPr>
            <p:spPr bwMode="blackWhite">
              <a:xfrm flipH="1">
                <a:off x="7115660" y="1694622"/>
                <a:ext cx="1306513" cy="492125"/>
              </a:xfrm>
              <a:prstGeom prst="rect">
                <a:avLst/>
              </a:prstGeom>
              <a:noFill/>
              <a:ln w="9525">
                <a:noFill/>
                <a:miter lim="800000"/>
                <a:headEnd/>
                <a:tailEnd/>
              </a:ln>
            </p:spPr>
            <p:txBody>
              <a:bodyPr lIns="0" tIns="0" rIns="0" bIns="0">
                <a:spAutoFit/>
              </a:bodyPr>
              <a:lstStyle/>
              <a:p>
                <a:pPr defTabSz="820738" eaLnBrk="0" hangingPunct="0"/>
                <a:r>
                  <a:rPr lang="en-US" altLang="zh-CN" sz="3200" b="1" dirty="0">
                    <a:solidFill>
                      <a:schemeClr val="accent2"/>
                    </a:solidFill>
                    <a:ea typeface="SimSun" pitchFamily="2" charset="-122"/>
                    <a:cs typeface="TH SarabunPSK" pitchFamily="34" charset="-34"/>
                  </a:rPr>
                  <a:t>Stage 5</a:t>
                </a:r>
                <a:r>
                  <a:rPr lang="en-US" altLang="zh-CN" sz="3200" b="1" dirty="0">
                    <a:ea typeface="SimSun" pitchFamily="2" charset="-122"/>
                    <a:cs typeface="TH SarabunPSK" pitchFamily="34" charset="-34"/>
                  </a:rPr>
                  <a:t> </a:t>
                </a:r>
              </a:p>
            </p:txBody>
          </p:sp>
          <p:sp>
            <p:nvSpPr>
              <p:cNvPr id="44" name="Freeform 17"/>
              <p:cNvSpPr>
                <a:spLocks/>
              </p:cNvSpPr>
              <p:nvPr/>
            </p:nvSpPr>
            <p:spPr bwMode="blackWhite">
              <a:xfrm>
                <a:off x="3321050" y="3463925"/>
                <a:ext cx="1931988" cy="2630488"/>
              </a:xfrm>
              <a:custGeom>
                <a:avLst/>
                <a:gdLst>
                  <a:gd name="T0" fmla="*/ 0 w 634"/>
                  <a:gd name="T1" fmla="*/ 2147483647 h 1246"/>
                  <a:gd name="T2" fmla="*/ 0 w 634"/>
                  <a:gd name="T3" fmla="*/ 2147483647 h 1246"/>
                  <a:gd name="T4" fmla="*/ 2147483647 w 634"/>
                  <a:gd name="T5" fmla="*/ 2147483647 h 1246"/>
                  <a:gd name="T6" fmla="*/ 2147483647 w 634"/>
                  <a:gd name="T7" fmla="*/ 0 h 1246"/>
                  <a:gd name="T8" fmla="*/ 2147483647 w 634"/>
                  <a:gd name="T9" fmla="*/ 2147483647 h 1246"/>
                  <a:gd name="T10" fmla="*/ 2147483647 w 634"/>
                  <a:gd name="T11" fmla="*/ 2147483647 h 1246"/>
                  <a:gd name="T12" fmla="*/ 2147483647 w 634"/>
                  <a:gd name="T13" fmla="*/ 2147483647 h 1246"/>
                  <a:gd name="T14" fmla="*/ 2147483647 w 634"/>
                  <a:gd name="T15" fmla="*/ 2147483647 h 1246"/>
                  <a:gd name="T16" fmla="*/ 2147483647 w 634"/>
                  <a:gd name="T17" fmla="*/ 2147483647 h 1246"/>
                  <a:gd name="T18" fmla="*/ 2147483647 w 634"/>
                  <a:gd name="T19" fmla="*/ 2147483647 h 1246"/>
                  <a:gd name="T20" fmla="*/ 2147483647 w 634"/>
                  <a:gd name="T21" fmla="*/ 2147483647 h 1246"/>
                  <a:gd name="T22" fmla="*/ 0 w 634"/>
                  <a:gd name="T23" fmla="*/ 2147483647 h 124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34"/>
                  <a:gd name="T37" fmla="*/ 0 h 1246"/>
                  <a:gd name="T38" fmla="*/ 634 w 634"/>
                  <a:gd name="T39" fmla="*/ 1246 h 124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34" h="1246">
                    <a:moveTo>
                      <a:pt x="0" y="269"/>
                    </a:moveTo>
                    <a:lnTo>
                      <a:pt x="0" y="1245"/>
                    </a:lnTo>
                    <a:lnTo>
                      <a:pt x="632" y="1245"/>
                    </a:lnTo>
                    <a:lnTo>
                      <a:pt x="633" y="0"/>
                    </a:lnTo>
                    <a:lnTo>
                      <a:pt x="571" y="34"/>
                    </a:lnTo>
                    <a:lnTo>
                      <a:pt x="509" y="66"/>
                    </a:lnTo>
                    <a:lnTo>
                      <a:pt x="435" y="100"/>
                    </a:lnTo>
                    <a:lnTo>
                      <a:pt x="359" y="134"/>
                    </a:lnTo>
                    <a:lnTo>
                      <a:pt x="257" y="176"/>
                    </a:lnTo>
                    <a:lnTo>
                      <a:pt x="167" y="212"/>
                    </a:lnTo>
                    <a:lnTo>
                      <a:pt x="69" y="246"/>
                    </a:lnTo>
                    <a:lnTo>
                      <a:pt x="0" y="269"/>
                    </a:lnTo>
                  </a:path>
                </a:pathLst>
              </a:custGeom>
              <a:solidFill>
                <a:srgbClr val="0099FF"/>
              </a:solidFill>
              <a:ln w="12700" cap="rnd">
                <a:noFill/>
                <a:round/>
                <a:headEnd/>
                <a:tailEnd/>
              </a:ln>
            </p:spPr>
            <p:txBody>
              <a:bodyPr lIns="0" tIns="0" rIns="0" bIns="0">
                <a:spAutoFit/>
              </a:bodyPr>
              <a:lstStyle/>
              <a:p>
                <a:endParaRPr lang="en-US"/>
              </a:p>
            </p:txBody>
          </p:sp>
          <p:sp>
            <p:nvSpPr>
              <p:cNvPr id="45" name="Rectangle 18"/>
              <p:cNvSpPr>
                <a:spLocks noChangeArrowheads="1"/>
              </p:cNvSpPr>
              <p:nvPr/>
            </p:nvSpPr>
            <p:spPr bwMode="auto">
              <a:xfrm flipH="1">
                <a:off x="3184525" y="3856038"/>
                <a:ext cx="1979613" cy="2294478"/>
              </a:xfrm>
              <a:prstGeom prst="rect">
                <a:avLst/>
              </a:prstGeom>
              <a:noFill/>
              <a:ln w="57150" algn="ctr">
                <a:noFill/>
                <a:miter lim="800000"/>
                <a:headEnd type="none" w="sm" len="sm"/>
                <a:tailEnd type="none" w="sm" len="sm"/>
              </a:ln>
            </p:spPr>
            <p:txBody>
              <a:bodyPr>
                <a:spAutoFit/>
              </a:bodyPr>
              <a:lstStyle/>
              <a:p>
                <a:pPr marL="177800" defTabSz="838200">
                  <a:lnSpc>
                    <a:spcPct val="80000"/>
                  </a:lnSpc>
                </a:pPr>
                <a:r>
                  <a:rPr lang="en-GB" sz="2000" b="1" dirty="0">
                    <a:solidFill>
                      <a:srgbClr val="C00000"/>
                    </a:solidFill>
                    <a:latin typeface="Calibri" pitchFamily="34" charset="0"/>
                    <a:cs typeface="TH SarabunPSK" pitchFamily="34" charset="-34"/>
                  </a:rPr>
                  <a:t>Portfolio Inflows</a:t>
                </a:r>
              </a:p>
              <a:p>
                <a:pPr marL="177800" defTabSz="838200">
                  <a:lnSpc>
                    <a:spcPct val="50000"/>
                  </a:lnSpc>
                </a:pPr>
                <a:endParaRPr lang="en-GB" sz="1400" b="1" dirty="0">
                  <a:latin typeface="Calibri" pitchFamily="34" charset="0"/>
                  <a:cs typeface="TH SarabunPSK" pitchFamily="34" charset="-34"/>
                </a:endParaRPr>
              </a:p>
              <a:p>
                <a:pPr marL="177800" defTabSz="838200">
                  <a:lnSpc>
                    <a:spcPct val="90000"/>
                  </a:lnSpc>
                  <a:buFontTx/>
                  <a:buChar char="•"/>
                </a:pPr>
                <a:r>
                  <a:rPr lang="en-GB" sz="1200" b="1" dirty="0">
                    <a:solidFill>
                      <a:srgbClr val="CAF3F2"/>
                    </a:solidFill>
                    <a:latin typeface="Calibri" pitchFamily="34" charset="0"/>
                    <a:cs typeface="TH SarabunPSK" pitchFamily="34" charset="-34"/>
                  </a:rPr>
                  <a:t>Progressively allow residents to issue securities abroad and repatriate proceeds back to home </a:t>
                </a:r>
                <a:r>
                  <a:rPr lang="en-GB" sz="1200" b="1" dirty="0" smtClean="0">
                    <a:solidFill>
                      <a:srgbClr val="CAF3F2"/>
                    </a:solidFill>
                    <a:latin typeface="Calibri" pitchFamily="34" charset="0"/>
                    <a:cs typeface="TH SarabunPSK" pitchFamily="34" charset="-34"/>
                  </a:rPr>
                  <a:t>country</a:t>
                </a:r>
              </a:p>
              <a:p>
                <a:pPr marL="177800" defTabSz="838200">
                  <a:lnSpc>
                    <a:spcPct val="90000"/>
                  </a:lnSpc>
                </a:pPr>
                <a:endParaRPr lang="en-GB" sz="1200" b="1" dirty="0">
                  <a:solidFill>
                    <a:srgbClr val="CAF3F2"/>
                  </a:solidFill>
                  <a:latin typeface="Calibri" pitchFamily="34" charset="0"/>
                  <a:cs typeface="TH SarabunPSK" pitchFamily="34" charset="-34"/>
                </a:endParaRPr>
              </a:p>
              <a:p>
                <a:pPr marL="177800" defTabSz="838200">
                  <a:lnSpc>
                    <a:spcPct val="90000"/>
                  </a:lnSpc>
                  <a:buFontTx/>
                  <a:buChar char="•"/>
                </a:pPr>
                <a:r>
                  <a:rPr lang="en-GB" sz="1200" b="1" dirty="0">
                    <a:solidFill>
                      <a:srgbClr val="CAF3F2"/>
                    </a:solidFill>
                    <a:latin typeface="Calibri" pitchFamily="34" charset="0"/>
                    <a:cs typeface="TH SarabunPSK" pitchFamily="34" charset="-34"/>
                  </a:rPr>
                  <a:t>Progressively allow non-residents to purchase domestic debt securities</a:t>
                </a:r>
              </a:p>
              <a:p>
                <a:pPr marL="177800" defTabSz="838200">
                  <a:lnSpc>
                    <a:spcPct val="80000"/>
                  </a:lnSpc>
                </a:pPr>
                <a:endParaRPr lang="en-US" sz="1100" b="1" dirty="0">
                  <a:latin typeface="Calibri" pitchFamily="34" charset="0"/>
                  <a:cs typeface="TH SarabunPSK" pitchFamily="34" charset="-34"/>
                </a:endParaRPr>
              </a:p>
            </p:txBody>
          </p:sp>
          <p:sp>
            <p:nvSpPr>
              <p:cNvPr id="46" name="Rectangle 19"/>
              <p:cNvSpPr>
                <a:spLocks noChangeArrowheads="1"/>
              </p:cNvSpPr>
              <p:nvPr/>
            </p:nvSpPr>
            <p:spPr bwMode="auto">
              <a:xfrm>
                <a:off x="5219700" y="3213100"/>
                <a:ext cx="2079625" cy="3022962"/>
              </a:xfrm>
              <a:prstGeom prst="rect">
                <a:avLst/>
              </a:prstGeom>
              <a:noFill/>
              <a:ln w="57150" algn="ctr">
                <a:noFill/>
                <a:miter lim="800000"/>
                <a:headEnd type="none" w="sm" len="sm"/>
                <a:tailEnd type="none" w="sm" len="sm"/>
              </a:ln>
            </p:spPr>
            <p:txBody>
              <a:bodyPr>
                <a:spAutoFit/>
              </a:bodyPr>
              <a:lstStyle/>
              <a:p>
                <a:pPr marL="88900" defTabSz="838200">
                  <a:spcBef>
                    <a:spcPct val="20000"/>
                  </a:spcBef>
                </a:pPr>
                <a:r>
                  <a:rPr lang="en-GB" sz="2000" b="1" dirty="0">
                    <a:solidFill>
                      <a:srgbClr val="FFFF00"/>
                    </a:solidFill>
                    <a:cs typeface="TH SarabunPSK" pitchFamily="34" charset="-34"/>
                  </a:rPr>
                  <a:t>Portfolio outflows</a:t>
                </a:r>
              </a:p>
              <a:p>
                <a:pPr marL="88900" defTabSz="838200">
                  <a:lnSpc>
                    <a:spcPct val="0"/>
                  </a:lnSpc>
                  <a:spcBef>
                    <a:spcPct val="20000"/>
                  </a:spcBef>
                </a:pPr>
                <a:endParaRPr lang="en-GB" sz="1400" b="1" dirty="0">
                  <a:solidFill>
                    <a:srgbClr val="FFFF00"/>
                  </a:solidFill>
                  <a:latin typeface="TH SarabunPSK" pitchFamily="34" charset="-34"/>
                  <a:cs typeface="TH SarabunPSK" pitchFamily="34" charset="-34"/>
                </a:endParaRPr>
              </a:p>
              <a:p>
                <a:pPr marL="88900" defTabSz="838200">
                  <a:lnSpc>
                    <a:spcPct val="110000"/>
                  </a:lnSpc>
                  <a:buFontTx/>
                  <a:buChar char="•"/>
                </a:pPr>
                <a:r>
                  <a:rPr lang="en-GB" sz="1200" b="1" dirty="0">
                    <a:solidFill>
                      <a:srgbClr val="F2DCDB"/>
                    </a:solidFill>
                    <a:cs typeface="TH SarabunPSK" pitchFamily="34" charset="-34"/>
                  </a:rPr>
                  <a:t>Progressively allow resident institutional investors AND resident retail investors to purchase equity and debt securities abroad</a:t>
                </a:r>
              </a:p>
              <a:p>
                <a:pPr marL="88900" defTabSz="838200">
                  <a:lnSpc>
                    <a:spcPct val="110000"/>
                  </a:lnSpc>
                  <a:buFontTx/>
                  <a:buChar char="•"/>
                </a:pPr>
                <a:r>
                  <a:rPr lang="en-GB" sz="1200" b="1" dirty="0">
                    <a:solidFill>
                      <a:srgbClr val="F2DCDB"/>
                    </a:solidFill>
                    <a:cs typeface="TH SarabunPSK" pitchFamily="34" charset="-34"/>
                  </a:rPr>
                  <a:t>Progressive liberalisation to allow non-residents to issue securities in the domestic market</a:t>
                </a:r>
              </a:p>
              <a:p>
                <a:pPr marL="88900" defTabSz="838200">
                  <a:spcBef>
                    <a:spcPct val="20000"/>
                  </a:spcBef>
                  <a:buFontTx/>
                  <a:buChar char="•"/>
                </a:pPr>
                <a:endParaRPr lang="en-GB" sz="1100" b="1" dirty="0">
                  <a:cs typeface="TH SarabunPSK" pitchFamily="34" charset="-34"/>
                </a:endParaRPr>
              </a:p>
              <a:p>
                <a:pPr marL="88900" defTabSz="838200">
                  <a:spcBef>
                    <a:spcPct val="20000"/>
                  </a:spcBef>
                  <a:buFontTx/>
                  <a:buChar char="•"/>
                </a:pPr>
                <a:endParaRPr lang="en-GB" sz="1400" b="1" dirty="0">
                  <a:latin typeface="TH SarabunPSK" pitchFamily="34" charset="-34"/>
                  <a:cs typeface="TH SarabunPSK" pitchFamily="34" charset="-34"/>
                </a:endParaRPr>
              </a:p>
            </p:txBody>
          </p:sp>
          <p:sp>
            <p:nvSpPr>
              <p:cNvPr id="47" name="Rectangle 20"/>
              <p:cNvSpPr>
                <a:spLocks noChangeArrowheads="1"/>
              </p:cNvSpPr>
              <p:nvPr/>
            </p:nvSpPr>
            <p:spPr bwMode="auto">
              <a:xfrm>
                <a:off x="7223125" y="2813050"/>
                <a:ext cx="1584325" cy="2501133"/>
              </a:xfrm>
              <a:prstGeom prst="rect">
                <a:avLst/>
              </a:prstGeom>
              <a:noFill/>
              <a:ln w="57150" algn="ctr">
                <a:noFill/>
                <a:miter lim="800000"/>
                <a:headEnd type="none" w="sm" len="sm"/>
                <a:tailEnd type="none" w="sm" len="sm"/>
              </a:ln>
            </p:spPr>
            <p:txBody>
              <a:bodyPr>
                <a:spAutoFit/>
              </a:bodyPr>
              <a:lstStyle/>
              <a:p>
                <a:pPr marL="177800" defTabSz="838200"/>
                <a:r>
                  <a:rPr lang="en-GB" sz="1800" b="1" dirty="0">
                    <a:solidFill>
                      <a:srgbClr val="FFFF00"/>
                    </a:solidFill>
                    <a:cs typeface="TH SarabunPSK" pitchFamily="34" charset="-34"/>
                  </a:rPr>
                  <a:t>Other flows</a:t>
                </a:r>
              </a:p>
              <a:p>
                <a:pPr marL="177800" defTabSz="838200"/>
                <a:endParaRPr lang="en-GB" sz="1400" b="1" dirty="0">
                  <a:solidFill>
                    <a:srgbClr val="FFFF00"/>
                  </a:solidFill>
                  <a:latin typeface="TH SarabunPSK" pitchFamily="34" charset="-34"/>
                  <a:cs typeface="TH SarabunPSK" pitchFamily="34" charset="-34"/>
                </a:endParaRPr>
              </a:p>
              <a:p>
                <a:pPr marL="177800" defTabSz="838200">
                  <a:lnSpc>
                    <a:spcPct val="110000"/>
                  </a:lnSpc>
                  <a:spcBef>
                    <a:spcPct val="20000"/>
                  </a:spcBef>
                  <a:buFontTx/>
                  <a:buChar char="•"/>
                </a:pPr>
                <a:r>
                  <a:rPr lang="en-GB" sz="1400" b="1" dirty="0">
                    <a:solidFill>
                      <a:srgbClr val="F2DCDB"/>
                    </a:solidFill>
                    <a:cs typeface="TH SarabunPSK" pitchFamily="34" charset="-34"/>
                  </a:rPr>
                  <a:t>Substantial liberalisation to allow residents to undertake external borrowing and lending</a:t>
                </a:r>
              </a:p>
              <a:p>
                <a:pPr marL="177800" defTabSz="838200"/>
                <a:endParaRPr lang="en-US" sz="1600" b="1" dirty="0">
                  <a:solidFill>
                    <a:srgbClr val="F2DCDB"/>
                  </a:solidFill>
                  <a:latin typeface="TH SarabunPSK" pitchFamily="34" charset="-34"/>
                  <a:cs typeface="TH SarabunPSK" pitchFamily="34" charset="-34"/>
                </a:endParaRPr>
              </a:p>
            </p:txBody>
          </p:sp>
          <p:sp>
            <p:nvSpPr>
              <p:cNvPr id="48" name="Line 22"/>
              <p:cNvSpPr>
                <a:spLocks noChangeShapeType="1"/>
              </p:cNvSpPr>
              <p:nvPr/>
            </p:nvSpPr>
            <p:spPr bwMode="auto">
              <a:xfrm flipV="1">
                <a:off x="190500" y="6067425"/>
                <a:ext cx="8801100" cy="69850"/>
              </a:xfrm>
              <a:prstGeom prst="line">
                <a:avLst/>
              </a:prstGeom>
              <a:noFill/>
              <a:ln w="76200">
                <a:solidFill>
                  <a:srgbClr val="777777"/>
                </a:solidFill>
                <a:round/>
                <a:headEnd type="none" w="med" len="lg"/>
                <a:tailEnd type="triangle" w="med" len="lg"/>
              </a:ln>
            </p:spPr>
            <p:txBody>
              <a:bodyPr wrap="none" anchor="ctr"/>
              <a:lstStyle/>
              <a:p>
                <a:endParaRPr lang="en-US"/>
              </a:p>
            </p:txBody>
          </p:sp>
          <p:sp>
            <p:nvSpPr>
              <p:cNvPr id="53" name="Text Box 28"/>
              <p:cNvSpPr txBox="1">
                <a:spLocks noChangeArrowheads="1"/>
              </p:cNvSpPr>
              <p:nvPr/>
            </p:nvSpPr>
            <p:spPr bwMode="auto">
              <a:xfrm>
                <a:off x="7150100" y="6337300"/>
                <a:ext cx="1430338" cy="523220"/>
              </a:xfrm>
              <a:prstGeom prst="rect">
                <a:avLst/>
              </a:prstGeom>
              <a:noFill/>
              <a:ln w="6350" algn="ctr">
                <a:noFill/>
                <a:miter lim="800000"/>
                <a:headEnd/>
                <a:tailEnd/>
              </a:ln>
            </p:spPr>
            <p:txBody>
              <a:bodyPr>
                <a:spAutoFit/>
              </a:bodyPr>
              <a:lstStyle/>
              <a:p>
                <a:pPr defTabSz="838200">
                  <a:spcBef>
                    <a:spcPct val="50000"/>
                  </a:spcBef>
                </a:pPr>
                <a:endParaRPr lang="en-US" i="1" dirty="0">
                  <a:solidFill>
                    <a:schemeClr val="bg2"/>
                  </a:solidFill>
                </a:endParaRPr>
              </a:p>
            </p:txBody>
          </p:sp>
          <p:sp>
            <p:nvSpPr>
              <p:cNvPr id="54" name="Text Box 29"/>
              <p:cNvSpPr txBox="1">
                <a:spLocks noChangeArrowheads="1"/>
              </p:cNvSpPr>
              <p:nvPr/>
            </p:nvSpPr>
            <p:spPr bwMode="auto">
              <a:xfrm>
                <a:off x="2195513" y="1989138"/>
                <a:ext cx="2155825" cy="336550"/>
              </a:xfrm>
              <a:prstGeom prst="rect">
                <a:avLst/>
              </a:prstGeom>
              <a:noFill/>
              <a:ln w="57150" algn="ctr">
                <a:noFill/>
                <a:miter lim="800000"/>
                <a:headEnd type="none" w="sm" len="sm"/>
                <a:tailEnd type="none" w="sm" len="sm"/>
              </a:ln>
            </p:spPr>
            <p:txBody>
              <a:bodyPr wrap="none">
                <a:spAutoFit/>
              </a:bodyPr>
              <a:lstStyle/>
              <a:p>
                <a:pPr marL="177800" algn="ctr" defTabSz="838200"/>
                <a:r>
                  <a:rPr lang="en-US" i="1" dirty="0">
                    <a:solidFill>
                      <a:srgbClr val="E20000"/>
                    </a:solidFill>
                  </a:rPr>
                  <a:t>DEGREE OF RISK</a:t>
                </a:r>
                <a:r>
                  <a:rPr lang="en-US" dirty="0">
                    <a:solidFill>
                      <a:srgbClr val="000066"/>
                    </a:solidFill>
                  </a:rPr>
                  <a:t> </a:t>
                </a:r>
              </a:p>
            </p:txBody>
          </p:sp>
          <p:sp>
            <p:nvSpPr>
              <p:cNvPr id="55" name="Rectangle 33"/>
              <p:cNvSpPr>
                <a:spLocks noChangeArrowheads="1"/>
              </p:cNvSpPr>
              <p:nvPr/>
            </p:nvSpPr>
            <p:spPr bwMode="auto">
              <a:xfrm>
                <a:off x="2082800" y="4340225"/>
                <a:ext cx="1676400" cy="1999691"/>
              </a:xfrm>
              <a:prstGeom prst="rect">
                <a:avLst/>
              </a:prstGeom>
              <a:noFill/>
              <a:ln w="57150" algn="ctr">
                <a:noFill/>
                <a:miter lim="800000"/>
                <a:headEnd type="none" w="sm" len="sm"/>
                <a:tailEnd type="none" w="sm" len="sm"/>
              </a:ln>
            </p:spPr>
            <p:txBody>
              <a:bodyPr>
                <a:spAutoFit/>
              </a:bodyPr>
              <a:lstStyle/>
              <a:p>
                <a:pPr defTabSz="838200">
                  <a:lnSpc>
                    <a:spcPct val="80000"/>
                  </a:lnSpc>
                  <a:spcBef>
                    <a:spcPct val="20000"/>
                  </a:spcBef>
                </a:pPr>
                <a:r>
                  <a:rPr lang="en-GB" sz="1600" b="1" dirty="0" smtClean="0">
                    <a:solidFill>
                      <a:srgbClr val="FFFF00"/>
                    </a:solidFill>
                    <a:cs typeface="TH SarabunPSK" pitchFamily="34" charset="-34"/>
                  </a:rPr>
                  <a:t>Direct</a:t>
                </a:r>
              </a:p>
              <a:p>
                <a:pPr defTabSz="838200">
                  <a:lnSpc>
                    <a:spcPct val="70000"/>
                  </a:lnSpc>
                  <a:spcBef>
                    <a:spcPct val="20000"/>
                  </a:spcBef>
                </a:pPr>
                <a:r>
                  <a:rPr lang="en-GB" sz="1600" b="1" dirty="0" smtClean="0">
                    <a:solidFill>
                      <a:srgbClr val="FFFF00"/>
                    </a:solidFill>
                    <a:cs typeface="TH SarabunPSK" pitchFamily="34" charset="-34"/>
                  </a:rPr>
                  <a:t>Investment</a:t>
                </a:r>
                <a:endParaRPr lang="en-GB" sz="1600" b="1" dirty="0">
                  <a:solidFill>
                    <a:srgbClr val="0000CC"/>
                  </a:solidFill>
                  <a:cs typeface="TH SarabunPSK" pitchFamily="34" charset="-34"/>
                </a:endParaRPr>
              </a:p>
              <a:p>
                <a:pPr defTabSz="838200">
                  <a:lnSpc>
                    <a:spcPct val="90000"/>
                  </a:lnSpc>
                  <a:spcBef>
                    <a:spcPct val="20000"/>
                  </a:spcBef>
                  <a:buFontTx/>
                  <a:buChar char="•"/>
                </a:pPr>
                <a:r>
                  <a:rPr lang="en-GB" sz="1200" b="1" dirty="0">
                    <a:solidFill>
                      <a:srgbClr val="CAF3F2"/>
                    </a:solidFill>
                    <a:cs typeface="TH SarabunPSK" pitchFamily="34" charset="-34"/>
                  </a:rPr>
                  <a:t>Free direct investments </a:t>
                </a:r>
              </a:p>
              <a:p>
                <a:pPr defTabSz="838200">
                  <a:lnSpc>
                    <a:spcPct val="90000"/>
                  </a:lnSpc>
                  <a:spcBef>
                    <a:spcPct val="20000"/>
                  </a:spcBef>
                </a:pPr>
                <a:r>
                  <a:rPr lang="en-GB" sz="1200" b="1" dirty="0">
                    <a:solidFill>
                      <a:srgbClr val="CAF3F2"/>
                    </a:solidFill>
                    <a:cs typeface="TH SarabunPSK" pitchFamily="34" charset="-34"/>
                  </a:rPr>
                  <a:t>(inflow or </a:t>
                </a:r>
              </a:p>
              <a:p>
                <a:pPr defTabSz="838200">
                  <a:lnSpc>
                    <a:spcPct val="90000"/>
                  </a:lnSpc>
                  <a:spcBef>
                    <a:spcPct val="20000"/>
                  </a:spcBef>
                </a:pPr>
                <a:r>
                  <a:rPr lang="en-GB" sz="1200" b="1" dirty="0">
                    <a:solidFill>
                      <a:srgbClr val="CAF3F2"/>
                    </a:solidFill>
                    <a:cs typeface="TH SarabunPSK" pitchFamily="34" charset="-34"/>
                  </a:rPr>
                  <a:t>Outflow)</a:t>
                </a:r>
              </a:p>
              <a:p>
                <a:pPr algn="ctr" defTabSz="838200">
                  <a:spcBef>
                    <a:spcPct val="20000"/>
                  </a:spcBef>
                </a:pPr>
                <a:endParaRPr lang="en-GB" sz="1200" dirty="0"/>
              </a:p>
              <a:p>
                <a:pPr algn="ctr" defTabSz="838200">
                  <a:spcBef>
                    <a:spcPct val="20000"/>
                  </a:spcBef>
                </a:pPr>
                <a:endParaRPr lang="en-GB" dirty="0"/>
              </a:p>
            </p:txBody>
          </p:sp>
        </p:grpSp>
        <p:grpSp>
          <p:nvGrpSpPr>
            <p:cNvPr id="5" name="Group 30"/>
            <p:cNvGrpSpPr>
              <a:grpSpLocks/>
            </p:cNvGrpSpPr>
            <p:nvPr/>
          </p:nvGrpSpPr>
          <p:grpSpPr bwMode="auto">
            <a:xfrm>
              <a:off x="1" y="3686175"/>
              <a:ext cx="2249490" cy="2449513"/>
              <a:chOff x="0" y="2322"/>
              <a:chExt cx="1417" cy="1543"/>
            </a:xfrm>
          </p:grpSpPr>
          <p:sp>
            <p:nvSpPr>
              <p:cNvPr id="33" name="Rectangle 11"/>
              <p:cNvSpPr>
                <a:spLocks noChangeArrowheads="1"/>
              </p:cNvSpPr>
              <p:nvPr/>
            </p:nvSpPr>
            <p:spPr bwMode="blackWhite">
              <a:xfrm flipH="1">
                <a:off x="245" y="2322"/>
                <a:ext cx="816" cy="268"/>
              </a:xfrm>
              <a:prstGeom prst="rect">
                <a:avLst/>
              </a:prstGeom>
              <a:noFill/>
              <a:ln w="9525">
                <a:noFill/>
                <a:miter lim="800000"/>
                <a:headEnd/>
                <a:tailEnd/>
              </a:ln>
            </p:spPr>
            <p:txBody>
              <a:bodyPr lIns="0" tIns="0" rIns="0" bIns="0">
                <a:spAutoFit/>
              </a:bodyPr>
              <a:lstStyle/>
              <a:p>
                <a:pPr defTabSz="820738" eaLnBrk="0" hangingPunct="0"/>
                <a:r>
                  <a:rPr lang="en-US" altLang="zh-CN" b="1" dirty="0">
                    <a:solidFill>
                      <a:schemeClr val="accent2"/>
                    </a:solidFill>
                    <a:ea typeface="SimSun" pitchFamily="2" charset="-122"/>
                    <a:cs typeface="TH SarabunPSK" pitchFamily="34" charset="-34"/>
                  </a:rPr>
                  <a:t>Stage 1 </a:t>
                </a:r>
              </a:p>
            </p:txBody>
          </p:sp>
          <p:sp>
            <p:nvSpPr>
              <p:cNvPr id="35" name="Freeform 7"/>
              <p:cNvSpPr>
                <a:spLocks/>
              </p:cNvSpPr>
              <p:nvPr/>
            </p:nvSpPr>
            <p:spPr bwMode="blackWhite">
              <a:xfrm>
                <a:off x="104" y="2771"/>
                <a:ext cx="1202" cy="1058"/>
              </a:xfrm>
              <a:custGeom>
                <a:avLst/>
                <a:gdLst>
                  <a:gd name="T0" fmla="*/ 0 w 647"/>
                  <a:gd name="T1" fmla="*/ 29205 h 548"/>
                  <a:gd name="T2" fmla="*/ 0 w 647"/>
                  <a:gd name="T3" fmla="*/ 203887 h 548"/>
                  <a:gd name="T4" fmla="*/ 170253 w 647"/>
                  <a:gd name="T5" fmla="*/ 203483 h 548"/>
                  <a:gd name="T6" fmla="*/ 170253 w 647"/>
                  <a:gd name="T7" fmla="*/ 0 h 548"/>
                  <a:gd name="T8" fmla="*/ 153371 w 647"/>
                  <a:gd name="T9" fmla="*/ 3682 h 548"/>
                  <a:gd name="T10" fmla="*/ 129177 w 647"/>
                  <a:gd name="T11" fmla="*/ 8908 h 548"/>
                  <a:gd name="T12" fmla="*/ 109152 w 647"/>
                  <a:gd name="T13" fmla="*/ 12688 h 548"/>
                  <a:gd name="T14" fmla="*/ 91794 w 647"/>
                  <a:gd name="T15" fmla="*/ 15588 h 548"/>
                  <a:gd name="T16" fmla="*/ 73270 w 647"/>
                  <a:gd name="T17" fmla="*/ 18704 h 548"/>
                  <a:gd name="T18" fmla="*/ 50664 w 647"/>
                  <a:gd name="T19" fmla="*/ 21589 h 548"/>
                  <a:gd name="T20" fmla="*/ 21538 w 647"/>
                  <a:gd name="T21" fmla="*/ 26106 h 548"/>
                  <a:gd name="T22" fmla="*/ 0 w 647"/>
                  <a:gd name="T23" fmla="*/ 29205 h 548"/>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647"/>
                  <a:gd name="T37" fmla="*/ 0 h 548"/>
                  <a:gd name="T38" fmla="*/ 647 w 647"/>
                  <a:gd name="T39" fmla="*/ 548 h 548"/>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647" h="548">
                    <a:moveTo>
                      <a:pt x="0" y="78"/>
                    </a:moveTo>
                    <a:lnTo>
                      <a:pt x="0" y="547"/>
                    </a:lnTo>
                    <a:lnTo>
                      <a:pt x="646" y="546"/>
                    </a:lnTo>
                    <a:lnTo>
                      <a:pt x="646" y="0"/>
                    </a:lnTo>
                    <a:lnTo>
                      <a:pt x="582" y="10"/>
                    </a:lnTo>
                    <a:lnTo>
                      <a:pt x="490" y="24"/>
                    </a:lnTo>
                    <a:lnTo>
                      <a:pt x="414" y="34"/>
                    </a:lnTo>
                    <a:lnTo>
                      <a:pt x="348" y="42"/>
                    </a:lnTo>
                    <a:lnTo>
                      <a:pt x="278" y="50"/>
                    </a:lnTo>
                    <a:lnTo>
                      <a:pt x="192" y="58"/>
                    </a:lnTo>
                    <a:lnTo>
                      <a:pt x="82" y="70"/>
                    </a:lnTo>
                    <a:lnTo>
                      <a:pt x="0" y="78"/>
                    </a:lnTo>
                  </a:path>
                </a:pathLst>
              </a:custGeom>
              <a:solidFill>
                <a:srgbClr val="65B7E9"/>
              </a:solidFill>
              <a:ln w="12700" cap="rnd">
                <a:noFill/>
                <a:round/>
                <a:headEnd/>
                <a:tailEnd/>
              </a:ln>
            </p:spPr>
            <p:txBody>
              <a:bodyPr lIns="0" tIns="0" rIns="0" bIns="0"/>
              <a:lstStyle/>
              <a:p>
                <a:endParaRPr lang="en-US"/>
              </a:p>
            </p:txBody>
          </p:sp>
          <p:sp>
            <p:nvSpPr>
              <p:cNvPr id="36" name="Text Box 31"/>
              <p:cNvSpPr txBox="1">
                <a:spLocks noChangeArrowheads="1"/>
              </p:cNvSpPr>
              <p:nvPr/>
            </p:nvSpPr>
            <p:spPr bwMode="auto">
              <a:xfrm>
                <a:off x="0" y="2769"/>
                <a:ext cx="1417" cy="1096"/>
              </a:xfrm>
              <a:prstGeom prst="rect">
                <a:avLst/>
              </a:prstGeom>
              <a:noFill/>
              <a:ln w="57150" algn="ctr">
                <a:noFill/>
                <a:miter lim="800000"/>
                <a:headEnd type="none" w="sm" len="sm"/>
                <a:tailEnd type="none" w="sm" len="sm"/>
              </a:ln>
            </p:spPr>
            <p:txBody>
              <a:bodyPr/>
              <a:lstStyle/>
              <a:p>
                <a:pPr marL="177800" defTabSz="838200">
                  <a:lnSpc>
                    <a:spcPct val="50000"/>
                  </a:lnSpc>
                </a:pPr>
                <a:r>
                  <a:rPr lang="en-US" sz="2000" b="1" dirty="0">
                    <a:solidFill>
                      <a:srgbClr val="E20000"/>
                    </a:solidFill>
                    <a:cs typeface="TH SarabunPSK" pitchFamily="34" charset="-34"/>
                  </a:rPr>
                  <a:t>Current Account</a:t>
                </a:r>
              </a:p>
              <a:p>
                <a:pPr marL="177800" defTabSz="838200">
                  <a:lnSpc>
                    <a:spcPct val="30000"/>
                  </a:lnSpc>
                </a:pPr>
                <a:endParaRPr lang="en-US" sz="1600" b="1" dirty="0">
                  <a:solidFill>
                    <a:schemeClr val="tx2"/>
                  </a:solidFill>
                  <a:latin typeface="TH SarabunPSK" pitchFamily="34" charset="-34"/>
                  <a:cs typeface="TH SarabunPSK" pitchFamily="34" charset="-34"/>
                </a:endParaRPr>
              </a:p>
              <a:p>
                <a:pPr marL="177800" defTabSz="838200">
                  <a:lnSpc>
                    <a:spcPct val="70000"/>
                  </a:lnSpc>
                  <a:buFontTx/>
                  <a:buChar char="•"/>
                </a:pPr>
                <a:r>
                  <a:rPr lang="en-GB" sz="1600" b="1" dirty="0">
                    <a:solidFill>
                      <a:srgbClr val="0000CC"/>
                    </a:solidFill>
                    <a:latin typeface="TH SarabunPSK" pitchFamily="34" charset="-34"/>
                    <a:cs typeface="TH SarabunPSK" pitchFamily="34" charset="-34"/>
                  </a:rPr>
                  <a:t>No restrictions on trade related </a:t>
                </a:r>
                <a:r>
                  <a:rPr lang="en-GB" sz="1200" b="1" dirty="0" smtClean="0">
                    <a:solidFill>
                      <a:srgbClr val="0000CC"/>
                    </a:solidFill>
                    <a:cs typeface="TH SarabunPSK" pitchFamily="34" charset="-34"/>
                  </a:rPr>
                  <a:t>payments</a:t>
                </a:r>
                <a:endParaRPr lang="en-GB" sz="1600" b="1" dirty="0">
                  <a:solidFill>
                    <a:srgbClr val="0000CC"/>
                  </a:solidFill>
                  <a:latin typeface="TH SarabunPSK" pitchFamily="34" charset="-34"/>
                  <a:cs typeface="TH SarabunPSK" pitchFamily="34" charset="-34"/>
                </a:endParaRPr>
              </a:p>
              <a:p>
                <a:pPr marL="177800" defTabSz="838200">
                  <a:lnSpc>
                    <a:spcPct val="40000"/>
                  </a:lnSpc>
                  <a:buFontTx/>
                  <a:buChar char="•"/>
                </a:pPr>
                <a:endParaRPr lang="en-GB" sz="1600" b="1" dirty="0">
                  <a:solidFill>
                    <a:srgbClr val="0000CC"/>
                  </a:solidFill>
                  <a:latin typeface="TH SarabunPSK" pitchFamily="34" charset="-34"/>
                  <a:cs typeface="TH SarabunPSK" pitchFamily="34" charset="-34"/>
                </a:endParaRPr>
              </a:p>
              <a:p>
                <a:pPr marL="177800" defTabSz="838200">
                  <a:lnSpc>
                    <a:spcPct val="80000"/>
                  </a:lnSpc>
                  <a:buFontTx/>
                  <a:buChar char="•"/>
                </a:pPr>
                <a:r>
                  <a:rPr lang="en-GB" sz="1600" b="1" dirty="0">
                    <a:solidFill>
                      <a:srgbClr val="0000CC"/>
                    </a:solidFill>
                    <a:latin typeface="TH SarabunPSK" pitchFamily="34" charset="-34"/>
                    <a:cs typeface="TH SarabunPSK" pitchFamily="34" charset="-34"/>
                  </a:rPr>
                  <a:t>Progressive liberalisation of repatriation/surrender requirement on export proceeds</a:t>
                </a:r>
              </a:p>
              <a:p>
                <a:pPr marL="177800" defTabSz="838200">
                  <a:lnSpc>
                    <a:spcPct val="80000"/>
                  </a:lnSpc>
                  <a:buFontTx/>
                  <a:buChar char="•"/>
                </a:pPr>
                <a:endParaRPr lang="en-US" sz="1400" b="1" dirty="0">
                  <a:solidFill>
                    <a:srgbClr val="0000CC"/>
                  </a:solidFill>
                  <a:latin typeface="TH SarabunPSK" pitchFamily="34" charset="-34"/>
                  <a:cs typeface="TH SarabunPSK" pitchFamily="34" charset="-34"/>
                </a:endParaRPr>
              </a:p>
            </p:txBody>
          </p:sp>
        </p:grpSp>
      </p:grpSp>
      <p:sp>
        <p:nvSpPr>
          <p:cNvPr id="26" name="Rectangle 25"/>
          <p:cNvSpPr/>
          <p:nvPr/>
        </p:nvSpPr>
        <p:spPr>
          <a:xfrm>
            <a:off x="0" y="6576392"/>
            <a:ext cx="4909457"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solidFill>
                <a:latin typeface="Browallia New" pitchFamily="34" charset="-34"/>
                <a:cs typeface="Browallia New" pitchFamily="34" charset="-34"/>
              </a:rPr>
              <a:t>Source: ASEAN Working Committee on Capital Account Liberalization 2010</a:t>
            </a:r>
            <a:endParaRPr lang="en-US" sz="1200" dirty="0">
              <a:solidFill>
                <a:schemeClr val="tx1"/>
              </a:solidFill>
              <a:latin typeface="Browallia New" pitchFamily="34" charset="-34"/>
              <a:cs typeface="Browallia New" pitchFamily="34" charset="-34"/>
            </a:endParaRPr>
          </a:p>
        </p:txBody>
      </p:sp>
      <p:sp>
        <p:nvSpPr>
          <p:cNvPr id="27" name="Title 1"/>
          <p:cNvSpPr txBox="1">
            <a:spLocks/>
          </p:cNvSpPr>
          <p:nvPr/>
        </p:nvSpPr>
        <p:spPr>
          <a:xfrm>
            <a:off x="251520" y="980728"/>
            <a:ext cx="6588224" cy="648072"/>
          </a:xfrm>
          <a:prstGeom prst="rect">
            <a:avLst/>
          </a:prstGeom>
        </p:spPr>
        <p:txBody>
          <a:bodyP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b="1" dirty="0" smtClean="0">
                <a:solidFill>
                  <a:schemeClr val="accent1">
                    <a:lumMod val="50000"/>
                  </a:schemeClr>
                </a:solidFill>
                <a:ea typeface="+mj-ea"/>
                <a:cs typeface="Browallia New" pitchFamily="34" charset="-34"/>
              </a:rPr>
              <a:t>ASEAN</a:t>
            </a:r>
            <a:br>
              <a:rPr lang="en-US" b="1" dirty="0" smtClean="0">
                <a:solidFill>
                  <a:schemeClr val="accent1">
                    <a:lumMod val="50000"/>
                  </a:schemeClr>
                </a:solidFill>
                <a:ea typeface="+mj-ea"/>
                <a:cs typeface="Browallia New" pitchFamily="34" charset="-34"/>
              </a:rPr>
            </a:br>
            <a:r>
              <a:rPr lang="en-US" b="1" dirty="0" smtClean="0">
                <a:solidFill>
                  <a:schemeClr val="accent1">
                    <a:lumMod val="50000"/>
                  </a:schemeClr>
                </a:solidFill>
                <a:ea typeface="+mj-ea"/>
                <a:cs typeface="Browallia New" pitchFamily="34" charset="-34"/>
              </a:rPr>
              <a:t>Capital Account Liberalization Framework</a:t>
            </a:r>
            <a:endParaRPr kumimoji="0" lang="th-TH" b="1" i="0" u="none" strike="noStrike" kern="1200" cap="none" spc="0" normalizeH="0" baseline="0" noProof="0" dirty="0" smtClean="0">
              <a:ln>
                <a:noFill/>
              </a:ln>
              <a:solidFill>
                <a:schemeClr val="accent1">
                  <a:lumMod val="50000"/>
                </a:schemeClr>
              </a:solidFill>
              <a:effectLst/>
              <a:uLnTx/>
              <a:uFillTx/>
              <a:ea typeface="+mj-ea"/>
              <a:cs typeface="Browallia New" pitchFamily="34" charset="-34"/>
            </a:endParaRPr>
          </a:p>
        </p:txBody>
      </p:sp>
      <p:sp>
        <p:nvSpPr>
          <p:cNvPr id="31" name="Title 5"/>
          <p:cNvSpPr txBox="1">
            <a:spLocks/>
          </p:cNvSpPr>
          <p:nvPr/>
        </p:nvSpPr>
        <p:spPr>
          <a:xfrm>
            <a:off x="678820" y="266356"/>
            <a:ext cx="8429684" cy="714372"/>
          </a:xfrm>
          <a:prstGeom prst="rect">
            <a:avLst/>
          </a:prstGeom>
        </p:spPr>
        <p:txBody>
          <a:bodyPr>
            <a:normAutofit fontScale="975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200" b="1" dirty="0" smtClean="0">
                <a:solidFill>
                  <a:srgbClr val="15406A"/>
                </a:solidFill>
                <a:latin typeface="Calibri" pitchFamily="34" charset="0"/>
                <a:ea typeface="+mj-ea"/>
                <a:cs typeface="Browallia New" pitchFamily="34" charset="-34"/>
              </a:rPr>
              <a:t>3. Freer Flows of Capital: Capital Account Liberalization (2)</a:t>
            </a:r>
            <a:endParaRPr kumimoji="0" lang="th-TH" sz="22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extLst>
      <p:ext uri="{BB962C8B-B14F-4D97-AF65-F5344CB8AC3E}">
        <p14:creationId xmlns:p14="http://schemas.microsoft.com/office/powerpoint/2010/main" val="159891731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3E0645-788E-4262-9CA5-0A5CEC0D209A}" type="slidenum">
              <a:rPr lang="th-TH" smtClean="0">
                <a:latin typeface="+mj-lt"/>
              </a:rPr>
              <a:pPr/>
              <a:t>10</a:t>
            </a:fld>
            <a:endParaRPr lang="th-TH">
              <a:latin typeface="+mj-lt"/>
            </a:endParaRPr>
          </a:p>
        </p:txBody>
      </p:sp>
      <p:sp>
        <p:nvSpPr>
          <p:cNvPr id="26" name="Rectangle 25"/>
          <p:cNvSpPr/>
          <p:nvPr/>
        </p:nvSpPr>
        <p:spPr>
          <a:xfrm>
            <a:off x="0" y="6576392"/>
            <a:ext cx="4909457" cy="381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200" dirty="0" smtClean="0">
                <a:solidFill>
                  <a:schemeClr val="tx1"/>
                </a:solidFill>
                <a:latin typeface="Browallia New" pitchFamily="34" charset="-34"/>
                <a:cs typeface="Browallia New" pitchFamily="34" charset="-34"/>
              </a:rPr>
              <a:t>Source: ASEAN Working Committee on Capital Account Liberalization 2010</a:t>
            </a:r>
            <a:endParaRPr lang="en-US" sz="1200" dirty="0">
              <a:solidFill>
                <a:schemeClr val="tx1"/>
              </a:solidFill>
              <a:latin typeface="Browallia New" pitchFamily="34" charset="-34"/>
              <a:cs typeface="Browallia New" pitchFamily="34" charset="-34"/>
            </a:endParaRPr>
          </a:p>
        </p:txBody>
      </p:sp>
      <p:sp>
        <p:nvSpPr>
          <p:cNvPr id="27" name="Title 1"/>
          <p:cNvSpPr txBox="1">
            <a:spLocks/>
          </p:cNvSpPr>
          <p:nvPr/>
        </p:nvSpPr>
        <p:spPr>
          <a:xfrm>
            <a:off x="251520" y="980728"/>
            <a:ext cx="6588224" cy="648072"/>
          </a:xfrm>
          <a:prstGeom prst="rect">
            <a:avLst/>
          </a:prstGeom>
        </p:spPr>
        <p:txBody>
          <a:bodyP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b="1" dirty="0" smtClean="0">
                <a:solidFill>
                  <a:schemeClr val="accent1">
                    <a:lumMod val="50000"/>
                  </a:schemeClr>
                </a:solidFill>
                <a:ea typeface="+mj-ea"/>
                <a:cs typeface="Browallia New" pitchFamily="34" charset="-34"/>
              </a:rPr>
              <a:t>IMF Capital Account Liberalization Framework</a:t>
            </a:r>
            <a:endParaRPr kumimoji="0" lang="th-TH" b="1" i="0" u="none" strike="noStrike" kern="1200" cap="none" spc="0" normalizeH="0" baseline="0" noProof="0" dirty="0" smtClean="0">
              <a:ln>
                <a:noFill/>
              </a:ln>
              <a:solidFill>
                <a:schemeClr val="accent1">
                  <a:lumMod val="50000"/>
                </a:schemeClr>
              </a:solidFill>
              <a:effectLst/>
              <a:uLnTx/>
              <a:uFillTx/>
              <a:ea typeface="+mj-ea"/>
              <a:cs typeface="Browallia New" pitchFamily="34" charset="-34"/>
            </a:endParaRPr>
          </a:p>
        </p:txBody>
      </p:sp>
      <p:sp>
        <p:nvSpPr>
          <p:cNvPr id="31" name="Title 5"/>
          <p:cNvSpPr txBox="1">
            <a:spLocks/>
          </p:cNvSpPr>
          <p:nvPr/>
        </p:nvSpPr>
        <p:spPr>
          <a:xfrm>
            <a:off x="678820" y="266356"/>
            <a:ext cx="8429684" cy="714372"/>
          </a:xfrm>
          <a:prstGeom prst="rect">
            <a:avLst/>
          </a:prstGeom>
        </p:spPr>
        <p:txBody>
          <a:bodyPr>
            <a:normAutofit fontScale="975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200" b="1" dirty="0" smtClean="0">
                <a:solidFill>
                  <a:srgbClr val="15406A"/>
                </a:solidFill>
                <a:latin typeface="Calibri" pitchFamily="34" charset="0"/>
                <a:ea typeface="+mj-ea"/>
                <a:cs typeface="Browallia New" pitchFamily="34" charset="-34"/>
              </a:rPr>
              <a:t>3. Freer Flows of Capital: Capital Account Liberalization (2)</a:t>
            </a:r>
            <a:endParaRPr kumimoji="0" lang="th-TH" sz="22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pic>
        <p:nvPicPr>
          <p:cNvPr id="1026" name="Picture 2"/>
          <p:cNvPicPr>
            <a:picLocks noChangeAspect="1" noChangeArrowheads="1"/>
          </p:cNvPicPr>
          <p:nvPr/>
        </p:nvPicPr>
        <p:blipFill>
          <a:blip r:embed="rId3" cstate="print"/>
          <a:srcRect/>
          <a:stretch>
            <a:fillRect/>
          </a:stretch>
        </p:blipFill>
        <p:spPr bwMode="auto">
          <a:xfrm>
            <a:off x="0" y="1556792"/>
            <a:ext cx="9000185" cy="4752528"/>
          </a:xfrm>
          <a:prstGeom prst="rect">
            <a:avLst/>
          </a:prstGeom>
          <a:noFill/>
          <a:ln w="9525">
            <a:noFill/>
            <a:miter lim="800000"/>
            <a:headEnd/>
            <a:tailEnd/>
          </a:ln>
        </p:spPr>
      </p:pic>
    </p:spTree>
    <p:extLst>
      <p:ext uri="{BB962C8B-B14F-4D97-AF65-F5344CB8AC3E}">
        <p14:creationId xmlns:p14="http://schemas.microsoft.com/office/powerpoint/2010/main" val="159891731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Selected Capital Outflow Measures</a:t>
            </a:r>
            <a:endParaRPr lang="en-US" dirty="0"/>
          </a:p>
        </p:txBody>
      </p:sp>
      <p:sp>
        <p:nvSpPr>
          <p:cNvPr id="2" name="Content Placeholder 1"/>
          <p:cNvSpPr>
            <a:spLocks noGrp="1"/>
          </p:cNvSpPr>
          <p:nvPr>
            <p:ph sz="half" idx="1"/>
          </p:nvPr>
        </p:nvSpPr>
        <p:spPr/>
        <p:txBody>
          <a:bodyPr/>
          <a:lstStyle/>
          <a:p>
            <a:endParaRPr lang="en-US"/>
          </a:p>
        </p:txBody>
      </p:sp>
      <p:sp>
        <p:nvSpPr>
          <p:cNvPr id="3" name="Content Placeholder 2"/>
          <p:cNvSpPr>
            <a:spLocks noGrp="1"/>
          </p:cNvSpPr>
          <p:nvPr>
            <p:ph sz="half" idx="2"/>
          </p:nvPr>
        </p:nvSpPr>
        <p:spPr/>
        <p:txBody>
          <a:bodyPr/>
          <a:lstStyle/>
          <a:p>
            <a:endParaRPr lang="en-US"/>
          </a:p>
        </p:txBody>
      </p:sp>
      <p:sp>
        <p:nvSpPr>
          <p:cNvPr id="4" name="Slide Number Placeholder 3"/>
          <p:cNvSpPr>
            <a:spLocks noGrp="1"/>
          </p:cNvSpPr>
          <p:nvPr>
            <p:ph type="sldNum" sz="quarter" idx="12"/>
          </p:nvPr>
        </p:nvSpPr>
        <p:spPr/>
        <p:txBody>
          <a:bodyPr/>
          <a:lstStyle/>
          <a:p>
            <a:fld id="{703E0645-788E-4262-9CA5-0A5CEC0D209A}" type="slidenum">
              <a:rPr lang="th-TH" smtClean="0"/>
              <a:pPr/>
              <a:t>11</a:t>
            </a:fld>
            <a:endParaRPr lang="th-TH"/>
          </a:p>
        </p:txBody>
      </p:sp>
      <p:pic>
        <p:nvPicPr>
          <p:cNvPr id="4098" name="Picture 2"/>
          <p:cNvPicPr>
            <a:picLocks noChangeAspect="1" noChangeArrowheads="1"/>
          </p:cNvPicPr>
          <p:nvPr/>
        </p:nvPicPr>
        <p:blipFill>
          <a:blip r:embed="rId2" cstate="print"/>
          <a:srcRect/>
          <a:stretch>
            <a:fillRect/>
          </a:stretch>
        </p:blipFill>
        <p:spPr bwMode="auto">
          <a:xfrm>
            <a:off x="251520" y="1700808"/>
            <a:ext cx="8656481" cy="413345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Selected Capital Inflow Measures</a:t>
            </a:r>
            <a:endParaRPr lang="en-US" dirty="0"/>
          </a:p>
        </p:txBody>
      </p:sp>
      <p:sp>
        <p:nvSpPr>
          <p:cNvPr id="2" name="Content Placeholder 1"/>
          <p:cNvSpPr>
            <a:spLocks noGrp="1"/>
          </p:cNvSpPr>
          <p:nvPr>
            <p:ph sz="half" idx="1"/>
          </p:nvPr>
        </p:nvSpPr>
        <p:spPr/>
        <p:txBody>
          <a:bodyPr/>
          <a:lstStyle/>
          <a:p>
            <a:endParaRPr lang="en-US"/>
          </a:p>
        </p:txBody>
      </p:sp>
      <p:sp>
        <p:nvSpPr>
          <p:cNvPr id="3" name="Content Placeholder 2"/>
          <p:cNvSpPr>
            <a:spLocks noGrp="1"/>
          </p:cNvSpPr>
          <p:nvPr>
            <p:ph sz="half" idx="2"/>
          </p:nvPr>
        </p:nvSpPr>
        <p:spPr/>
        <p:txBody>
          <a:bodyPr/>
          <a:lstStyle/>
          <a:p>
            <a:endParaRPr lang="en-US"/>
          </a:p>
        </p:txBody>
      </p:sp>
      <p:sp>
        <p:nvSpPr>
          <p:cNvPr id="4" name="Slide Number Placeholder 3"/>
          <p:cNvSpPr>
            <a:spLocks noGrp="1"/>
          </p:cNvSpPr>
          <p:nvPr>
            <p:ph type="sldNum" sz="quarter" idx="12"/>
          </p:nvPr>
        </p:nvSpPr>
        <p:spPr/>
        <p:txBody>
          <a:bodyPr/>
          <a:lstStyle/>
          <a:p>
            <a:fld id="{703E0645-788E-4262-9CA5-0A5CEC0D209A}" type="slidenum">
              <a:rPr lang="th-TH" smtClean="0"/>
              <a:pPr/>
              <a:t>12</a:t>
            </a:fld>
            <a:endParaRPr lang="th-TH"/>
          </a:p>
        </p:txBody>
      </p:sp>
      <p:pic>
        <p:nvPicPr>
          <p:cNvPr id="3074" name="Picture 2"/>
          <p:cNvPicPr>
            <a:picLocks noChangeAspect="1" noChangeArrowheads="1"/>
          </p:cNvPicPr>
          <p:nvPr/>
        </p:nvPicPr>
        <p:blipFill>
          <a:blip r:embed="rId2" cstate="print"/>
          <a:srcRect/>
          <a:stretch>
            <a:fillRect/>
          </a:stretch>
        </p:blipFill>
        <p:spPr bwMode="auto">
          <a:xfrm>
            <a:off x="395536" y="1628800"/>
            <a:ext cx="8288972" cy="5229200"/>
          </a:xfrm>
          <a:prstGeom prst="rect">
            <a:avLst/>
          </a:prstGeom>
          <a:noFill/>
          <a:ln w="9525">
            <a:noFill/>
            <a:miter lim="800000"/>
            <a:headEnd/>
            <a:tailEnd/>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66808" name="Rectangle 8"/>
          <p:cNvSpPr>
            <a:spLocks noChangeArrowheads="1"/>
          </p:cNvSpPr>
          <p:nvPr/>
        </p:nvSpPr>
        <p:spPr bwMode="auto">
          <a:xfrm>
            <a:off x="3203848" y="1613641"/>
            <a:ext cx="5616624" cy="634470"/>
          </a:xfrm>
          <a:prstGeom prst="rect">
            <a:avLst/>
          </a:prstGeom>
          <a:ln>
            <a:headEnd/>
            <a:tailEnd/>
          </a:ln>
        </p:spPr>
        <p:style>
          <a:lnRef idx="2">
            <a:schemeClr val="accent2"/>
          </a:lnRef>
          <a:fillRef idx="1">
            <a:schemeClr val="lt1"/>
          </a:fillRef>
          <a:effectRef idx="0">
            <a:schemeClr val="accent2"/>
          </a:effectRef>
          <a:fontRef idx="minor">
            <a:schemeClr val="dk1"/>
          </a:fontRef>
        </p:style>
        <p:txBody>
          <a:bodyPr lIns="144000" tIns="82800" anchor="ctr"/>
          <a:lstStyle/>
          <a:p>
            <a:pPr marL="174625" indent="-174625" algn="l">
              <a:lnSpc>
                <a:spcPct val="90000"/>
              </a:lnSpc>
              <a:spcBef>
                <a:spcPct val="0"/>
              </a:spcBef>
              <a:buClr>
                <a:schemeClr val="accent2"/>
              </a:buClr>
              <a:buFont typeface="Wingdings" pitchFamily="2" charset="2"/>
              <a:buChar char="§"/>
              <a:tabLst>
                <a:tab pos="266700" algn="l"/>
              </a:tabLst>
            </a:pPr>
            <a:endParaRPr lang="en-US" sz="2000" b="1" dirty="0" smtClean="0">
              <a:latin typeface="Browallia New" pitchFamily="34" charset="-34"/>
              <a:cs typeface="Browallia New" pitchFamily="34" charset="-34"/>
            </a:endParaRPr>
          </a:p>
          <a:p>
            <a:pPr marL="174625" indent="-174625" algn="l">
              <a:lnSpc>
                <a:spcPct val="90000"/>
              </a:lnSpc>
              <a:spcBef>
                <a:spcPct val="0"/>
              </a:spcBef>
              <a:buFont typeface="Wingdings" pitchFamily="2" charset="2"/>
              <a:buChar char="§"/>
              <a:tabLst>
                <a:tab pos="266700" algn="l"/>
              </a:tabLst>
            </a:pPr>
            <a:r>
              <a:rPr lang="en-US" sz="2000" b="1" dirty="0" smtClean="0">
                <a:solidFill>
                  <a:schemeClr val="tx1"/>
                </a:solidFill>
                <a:latin typeface="Browallia New" pitchFamily="34" charset="-34"/>
                <a:cs typeface="Browallia New" pitchFamily="34" charset="-34"/>
              </a:rPr>
              <a:t>Remove amount limit for direct investments by Thai individuals</a:t>
            </a:r>
          </a:p>
          <a:p>
            <a:pPr marL="174625" indent="-174625" algn="l">
              <a:lnSpc>
                <a:spcPct val="90000"/>
              </a:lnSpc>
              <a:spcBef>
                <a:spcPct val="0"/>
              </a:spcBef>
              <a:buFont typeface="Wingdings" pitchFamily="2" charset="2"/>
              <a:buChar char="§"/>
              <a:tabLst>
                <a:tab pos="266700" algn="l"/>
              </a:tabLst>
            </a:pPr>
            <a:endParaRPr lang="th-TH" sz="2000" b="1" dirty="0" smtClean="0">
              <a:solidFill>
                <a:schemeClr val="tx1"/>
              </a:solidFill>
              <a:latin typeface="Browallia New" pitchFamily="34" charset="-34"/>
              <a:cs typeface="Browallia New" pitchFamily="34" charset="-34"/>
            </a:endParaRPr>
          </a:p>
        </p:txBody>
      </p:sp>
      <p:sp>
        <p:nvSpPr>
          <p:cNvPr id="2166811" name="Rectangle 6"/>
          <p:cNvSpPr>
            <a:spLocks noChangeArrowheads="1"/>
          </p:cNvSpPr>
          <p:nvPr/>
        </p:nvSpPr>
        <p:spPr bwMode="auto">
          <a:xfrm>
            <a:off x="3203848" y="2389112"/>
            <a:ext cx="5616624" cy="928694"/>
          </a:xfrm>
          <a:prstGeom prst="rect">
            <a:avLst/>
          </a:prstGeom>
          <a:ln>
            <a:headEnd/>
            <a:tailEnd/>
          </a:ln>
        </p:spPr>
        <p:style>
          <a:lnRef idx="2">
            <a:schemeClr val="accent1"/>
          </a:lnRef>
          <a:fillRef idx="1">
            <a:schemeClr val="lt1"/>
          </a:fillRef>
          <a:effectRef idx="0">
            <a:schemeClr val="accent1"/>
          </a:effectRef>
          <a:fontRef idx="minor">
            <a:schemeClr val="dk1"/>
          </a:fontRef>
        </p:style>
        <p:txBody>
          <a:bodyPr lIns="144000" anchor="ctr"/>
          <a:lstStyle/>
          <a:p>
            <a:pPr marL="174625" indent="-174625" algn="l">
              <a:lnSpc>
                <a:spcPts val="1900"/>
              </a:lnSpc>
              <a:spcBef>
                <a:spcPct val="0"/>
              </a:spcBef>
              <a:buFont typeface="Wingdings" pitchFamily="2" charset="2"/>
              <a:buChar char="§"/>
              <a:tabLst>
                <a:tab pos="174625" algn="l"/>
              </a:tabLst>
            </a:pPr>
            <a:r>
              <a:rPr lang="en-US" sz="2000" b="1" dirty="0" smtClean="0">
                <a:solidFill>
                  <a:schemeClr val="tx1"/>
                </a:solidFill>
                <a:latin typeface="Browallia New" pitchFamily="34" charset="-34"/>
                <a:cs typeface="Browallia New" pitchFamily="34" charset="-34"/>
              </a:rPr>
              <a:t>Remove amount limit per investor</a:t>
            </a:r>
          </a:p>
          <a:p>
            <a:pPr marL="452438" lvl="1" indent="-174625">
              <a:lnSpc>
                <a:spcPts val="1900"/>
              </a:lnSpc>
              <a:spcBef>
                <a:spcPct val="0"/>
              </a:spcBef>
              <a:buFont typeface="Arial" pitchFamily="34" charset="0"/>
              <a:buChar char="•"/>
              <a:tabLst>
                <a:tab pos="174625" algn="l"/>
              </a:tabLst>
            </a:pPr>
            <a:r>
              <a:rPr lang="en-US" sz="2000" b="1" spc="-40" dirty="0" smtClean="0">
                <a:solidFill>
                  <a:schemeClr val="tx1"/>
                </a:solidFill>
                <a:latin typeface="Browallia New" pitchFamily="34" charset="-34"/>
                <a:cs typeface="Browallia New" pitchFamily="34" charset="-34"/>
              </a:rPr>
              <a:t>Institutional investor: Invest</a:t>
            </a:r>
            <a:r>
              <a:rPr lang="th-TH" sz="2000" b="1" spc="-40" dirty="0" smtClean="0">
                <a:solidFill>
                  <a:schemeClr val="tx1"/>
                </a:solidFill>
                <a:latin typeface="Browallia New" pitchFamily="34" charset="-34"/>
                <a:cs typeface="Browallia New" pitchFamily="34" charset="-34"/>
              </a:rPr>
              <a:t> </a:t>
            </a:r>
            <a:r>
              <a:rPr lang="en-US" sz="2000" b="1" spc="-40" dirty="0" smtClean="0">
                <a:solidFill>
                  <a:schemeClr val="tx1"/>
                </a:solidFill>
                <a:latin typeface="Browallia New" pitchFamily="34" charset="-34"/>
                <a:cs typeface="Browallia New" pitchFamily="34" charset="-34"/>
              </a:rPr>
              <a:t>abroad directly without intermediary </a:t>
            </a:r>
          </a:p>
          <a:p>
            <a:pPr marL="452438" lvl="1" indent="-174625">
              <a:lnSpc>
                <a:spcPts val="1900"/>
              </a:lnSpc>
              <a:spcBef>
                <a:spcPct val="0"/>
              </a:spcBef>
              <a:buFont typeface="Arial" pitchFamily="34" charset="0"/>
              <a:buChar char="•"/>
              <a:tabLst>
                <a:tab pos="174625" algn="l"/>
              </a:tabLst>
            </a:pPr>
            <a:r>
              <a:rPr lang="en-US" sz="2000" b="1" dirty="0" smtClean="0">
                <a:solidFill>
                  <a:schemeClr val="tx1"/>
                </a:solidFill>
                <a:latin typeface="Browallia New" pitchFamily="34" charset="-34"/>
                <a:cs typeface="Browallia New" pitchFamily="34" charset="-34"/>
              </a:rPr>
              <a:t>Retail investor*: Invest abroad via intermediary </a:t>
            </a:r>
          </a:p>
        </p:txBody>
      </p:sp>
      <p:sp>
        <p:nvSpPr>
          <p:cNvPr id="2166829" name="Text Box 7"/>
          <p:cNvSpPr>
            <a:spLocks noChangeArrowheads="1"/>
          </p:cNvSpPr>
          <p:nvPr/>
        </p:nvSpPr>
        <p:spPr bwMode="auto">
          <a:xfrm>
            <a:off x="164587" y="4325262"/>
            <a:ext cx="2071702" cy="531674"/>
          </a:xfrm>
          <a:prstGeom prst="cube">
            <a:avLst>
              <a:gd name="adj" fmla="val 25000"/>
            </a:avLst>
          </a:prstGeom>
          <a:ln>
            <a:headEnd/>
            <a:tailEnd/>
          </a:ln>
        </p:spPr>
        <p:style>
          <a:lnRef idx="0">
            <a:schemeClr val="accent6"/>
          </a:lnRef>
          <a:fillRef idx="3">
            <a:schemeClr val="accent6"/>
          </a:fillRef>
          <a:effectRef idx="3">
            <a:schemeClr val="accent6"/>
          </a:effectRef>
          <a:fontRef idx="minor">
            <a:schemeClr val="lt1"/>
          </a:fontRef>
        </p:style>
        <p:txBody>
          <a:bodyPr wrap="square">
            <a:spAutoFit/>
          </a:bodyPr>
          <a:lstStyle/>
          <a:p>
            <a:r>
              <a:rPr lang="en-US" sz="2000" b="1" dirty="0" smtClean="0">
                <a:latin typeface="Browallia New" pitchFamily="34" charset="-34"/>
                <a:cs typeface="Browallia New" pitchFamily="34" charset="-34"/>
              </a:rPr>
              <a:t>FX Risk Management</a:t>
            </a:r>
            <a:endParaRPr lang="th-TH" sz="2000" b="1" dirty="0">
              <a:latin typeface="Browallia New" pitchFamily="34" charset="-34"/>
              <a:cs typeface="Browallia New" pitchFamily="34" charset="-34"/>
            </a:endParaRPr>
          </a:p>
        </p:txBody>
      </p:sp>
      <p:sp>
        <p:nvSpPr>
          <p:cNvPr id="2166830" name="Rectangle 8"/>
          <p:cNvSpPr>
            <a:spLocks noChangeArrowheads="1"/>
          </p:cNvSpPr>
          <p:nvPr/>
        </p:nvSpPr>
        <p:spPr bwMode="auto">
          <a:xfrm>
            <a:off x="3187587" y="4239701"/>
            <a:ext cx="5632885" cy="648072"/>
          </a:xfrm>
          <a:prstGeom prst="rect">
            <a:avLst/>
          </a:prstGeom>
          <a:ln>
            <a:headEnd/>
            <a:tailEnd/>
          </a:ln>
        </p:spPr>
        <p:style>
          <a:lnRef idx="2">
            <a:schemeClr val="accent6"/>
          </a:lnRef>
          <a:fillRef idx="1">
            <a:schemeClr val="lt1"/>
          </a:fillRef>
          <a:effectRef idx="0">
            <a:schemeClr val="accent6"/>
          </a:effectRef>
          <a:fontRef idx="minor">
            <a:schemeClr val="dk1"/>
          </a:fontRef>
        </p:style>
        <p:txBody>
          <a:bodyPr lIns="144000" tIns="82800" anchor="ctr"/>
          <a:lstStyle/>
          <a:p>
            <a:pPr marL="174625" indent="-174625" algn="l">
              <a:lnSpc>
                <a:spcPct val="90000"/>
              </a:lnSpc>
              <a:spcBef>
                <a:spcPct val="0"/>
              </a:spcBef>
              <a:buFont typeface="Wingdings" pitchFamily="2" charset="2"/>
              <a:buChar char="§"/>
              <a:tabLst>
                <a:tab pos="174625" algn="l"/>
              </a:tabLst>
            </a:pPr>
            <a:r>
              <a:rPr lang="en-US" sz="2000" b="1" dirty="0" smtClean="0">
                <a:solidFill>
                  <a:schemeClr val="tx1"/>
                </a:solidFill>
                <a:latin typeface="Browallia New" pitchFamily="34" charset="-34"/>
                <a:cs typeface="Browallia New" pitchFamily="34" charset="-34"/>
              </a:rPr>
              <a:t>Thai residents hedging overseas investment to be able to unwind freely their hedging transactions</a:t>
            </a:r>
            <a:endParaRPr lang="th-TH" sz="2000" b="1" dirty="0">
              <a:solidFill>
                <a:schemeClr val="tx1"/>
              </a:solidFill>
              <a:latin typeface="Browallia New" pitchFamily="34" charset="-34"/>
              <a:cs typeface="Browallia New" pitchFamily="34" charset="-34"/>
            </a:endParaRPr>
          </a:p>
        </p:txBody>
      </p:sp>
      <p:sp>
        <p:nvSpPr>
          <p:cNvPr id="18" name="Text Box 7"/>
          <p:cNvSpPr>
            <a:spLocks noChangeArrowheads="1"/>
          </p:cNvSpPr>
          <p:nvPr/>
        </p:nvSpPr>
        <p:spPr bwMode="auto">
          <a:xfrm>
            <a:off x="164587" y="3514044"/>
            <a:ext cx="2071702" cy="531674"/>
          </a:xfrm>
          <a:prstGeom prst="cube">
            <a:avLst>
              <a:gd name="adj" fmla="val 25000"/>
            </a:avLst>
          </a:prstGeom>
          <a:ln>
            <a:headEnd/>
            <a:tailEnd/>
          </a:ln>
        </p:spPr>
        <p:style>
          <a:lnRef idx="0">
            <a:schemeClr val="accent3"/>
          </a:lnRef>
          <a:fillRef idx="3">
            <a:schemeClr val="accent3"/>
          </a:fillRef>
          <a:effectRef idx="3">
            <a:schemeClr val="accent3"/>
          </a:effectRef>
          <a:fontRef idx="minor">
            <a:schemeClr val="lt1"/>
          </a:fontRef>
        </p:style>
        <p:txBody>
          <a:bodyPr wrap="square">
            <a:spAutoFit/>
          </a:bodyPr>
          <a:lstStyle/>
          <a:p>
            <a:pPr algn="ctr"/>
            <a:r>
              <a:rPr lang="en-US" sz="2000" b="1" dirty="0" smtClean="0">
                <a:latin typeface="Browallia New" pitchFamily="34" charset="-34"/>
                <a:cs typeface="Browallia New" pitchFamily="34" charset="-34"/>
              </a:rPr>
              <a:t>FCD Onshore Bank</a:t>
            </a:r>
            <a:endParaRPr lang="th-TH" sz="2000" b="1" dirty="0">
              <a:latin typeface="Browallia New" pitchFamily="34" charset="-34"/>
              <a:cs typeface="Browallia New" pitchFamily="34" charset="-34"/>
            </a:endParaRPr>
          </a:p>
        </p:txBody>
      </p:sp>
      <p:sp>
        <p:nvSpPr>
          <p:cNvPr id="19" name="Rectangle 8"/>
          <p:cNvSpPr>
            <a:spLocks noChangeArrowheads="1"/>
          </p:cNvSpPr>
          <p:nvPr/>
        </p:nvSpPr>
        <p:spPr bwMode="auto">
          <a:xfrm>
            <a:off x="3203848" y="3522796"/>
            <a:ext cx="5616624" cy="571872"/>
          </a:xfrm>
          <a:prstGeom prst="rect">
            <a:avLst/>
          </a:prstGeom>
          <a:ln>
            <a:headEnd/>
            <a:tailEnd/>
          </a:ln>
        </p:spPr>
        <p:style>
          <a:lnRef idx="2">
            <a:schemeClr val="accent3"/>
          </a:lnRef>
          <a:fillRef idx="1">
            <a:schemeClr val="lt1"/>
          </a:fillRef>
          <a:effectRef idx="0">
            <a:schemeClr val="accent3"/>
          </a:effectRef>
          <a:fontRef idx="minor">
            <a:schemeClr val="dk1"/>
          </a:fontRef>
        </p:style>
        <p:txBody>
          <a:bodyPr lIns="144000" tIns="82800" anchor="ctr"/>
          <a:lstStyle/>
          <a:p>
            <a:pPr marL="174625" indent="-174625">
              <a:lnSpc>
                <a:spcPct val="90000"/>
              </a:lnSpc>
              <a:spcBef>
                <a:spcPct val="0"/>
              </a:spcBef>
              <a:buFont typeface="Wingdings" pitchFamily="2" charset="2"/>
              <a:buChar char="§"/>
              <a:tabLst>
                <a:tab pos="266700" algn="l"/>
              </a:tabLst>
            </a:pPr>
            <a:r>
              <a:rPr lang="en-US" sz="2000" b="1" dirty="0" smtClean="0">
                <a:latin typeface="Browallia New" pitchFamily="34" charset="-34"/>
                <a:cs typeface="Browallia New" pitchFamily="34" charset="-34"/>
              </a:rPr>
              <a:t>Remove limit on Foreign Currency Deposit where there are  future obligations of payment</a:t>
            </a:r>
            <a:endParaRPr lang="th-TH" sz="2000" b="1" dirty="0" smtClean="0">
              <a:latin typeface="Browallia New" pitchFamily="34" charset="-34"/>
              <a:cs typeface="Browallia New" pitchFamily="34" charset="-34"/>
            </a:endParaRPr>
          </a:p>
        </p:txBody>
      </p:sp>
      <p:sp>
        <p:nvSpPr>
          <p:cNvPr id="17" name="Text Box 7"/>
          <p:cNvSpPr>
            <a:spLocks noChangeArrowheads="1"/>
          </p:cNvSpPr>
          <p:nvPr/>
        </p:nvSpPr>
        <p:spPr bwMode="auto">
          <a:xfrm>
            <a:off x="164587" y="2635178"/>
            <a:ext cx="2071702" cy="531674"/>
          </a:xfrm>
          <a:prstGeom prst="cube">
            <a:avLst>
              <a:gd name="adj" fmla="val 25000"/>
            </a:avLst>
          </a:prstGeom>
          <a:ln>
            <a:headEnd/>
            <a:tailEnd/>
          </a:ln>
        </p:spPr>
        <p:style>
          <a:lnRef idx="0">
            <a:schemeClr val="accent1"/>
          </a:lnRef>
          <a:fillRef idx="3">
            <a:schemeClr val="accent1"/>
          </a:fillRef>
          <a:effectRef idx="3">
            <a:schemeClr val="accent1"/>
          </a:effectRef>
          <a:fontRef idx="minor">
            <a:schemeClr val="lt1"/>
          </a:fontRef>
        </p:style>
        <p:txBody>
          <a:bodyPr wrap="square">
            <a:spAutoFit/>
          </a:bodyPr>
          <a:lstStyle/>
          <a:p>
            <a:pPr algn="ctr"/>
            <a:r>
              <a:rPr lang="en-US" sz="2000" b="1" dirty="0" smtClean="0">
                <a:latin typeface="Browallia New" pitchFamily="34" charset="-34"/>
                <a:cs typeface="Browallia New" pitchFamily="34" charset="-34"/>
              </a:rPr>
              <a:t>Portfolio Investment</a:t>
            </a:r>
            <a:endParaRPr lang="th-TH" sz="2000" b="1" dirty="0">
              <a:latin typeface="Browallia New" pitchFamily="34" charset="-34"/>
              <a:cs typeface="Browallia New" pitchFamily="34" charset="-34"/>
            </a:endParaRPr>
          </a:p>
        </p:txBody>
      </p:sp>
      <p:sp>
        <p:nvSpPr>
          <p:cNvPr id="20" name="Text Box 7"/>
          <p:cNvSpPr>
            <a:spLocks noChangeArrowheads="1"/>
          </p:cNvSpPr>
          <p:nvPr/>
        </p:nvSpPr>
        <p:spPr bwMode="auto">
          <a:xfrm>
            <a:off x="164587" y="1613641"/>
            <a:ext cx="2071702" cy="531674"/>
          </a:xfrm>
          <a:prstGeom prst="cube">
            <a:avLst>
              <a:gd name="adj" fmla="val 25000"/>
            </a:avLst>
          </a:prstGeom>
          <a:ln>
            <a:headEnd/>
            <a:tailEnd/>
          </a:ln>
        </p:spPr>
        <p:style>
          <a:lnRef idx="0">
            <a:schemeClr val="accent2"/>
          </a:lnRef>
          <a:fillRef idx="3">
            <a:schemeClr val="accent2"/>
          </a:fillRef>
          <a:effectRef idx="3">
            <a:schemeClr val="accent2"/>
          </a:effectRef>
          <a:fontRef idx="minor">
            <a:schemeClr val="lt1"/>
          </a:fontRef>
        </p:style>
        <p:txBody>
          <a:bodyPr wrap="square">
            <a:spAutoFit/>
          </a:bodyPr>
          <a:lstStyle/>
          <a:p>
            <a:pPr algn="ctr"/>
            <a:r>
              <a:rPr lang="en-US" sz="2000" b="1" dirty="0" smtClean="0">
                <a:latin typeface="Browallia New" pitchFamily="34" charset="-34"/>
                <a:cs typeface="Browallia New" pitchFamily="34" charset="-34"/>
              </a:rPr>
              <a:t>Direct Investment</a:t>
            </a:r>
            <a:endParaRPr lang="th-TH" sz="2000" b="1" dirty="0">
              <a:latin typeface="Browallia New" pitchFamily="34" charset="-34"/>
              <a:cs typeface="Browallia New" pitchFamily="34" charset="-34"/>
            </a:endParaRPr>
          </a:p>
        </p:txBody>
      </p:sp>
      <p:sp>
        <p:nvSpPr>
          <p:cNvPr id="15" name="Text Box 7"/>
          <p:cNvSpPr>
            <a:spLocks noChangeArrowheads="1"/>
          </p:cNvSpPr>
          <p:nvPr/>
        </p:nvSpPr>
        <p:spPr bwMode="auto">
          <a:xfrm>
            <a:off x="129817" y="5018072"/>
            <a:ext cx="2106472" cy="858857"/>
          </a:xfrm>
          <a:prstGeom prst="cube">
            <a:avLst>
              <a:gd name="adj" fmla="val 25000"/>
            </a:avLst>
          </a:prstGeom>
          <a:ln>
            <a:headEnd/>
            <a:tailEnd/>
          </a:ln>
        </p:spPr>
        <p:style>
          <a:lnRef idx="0">
            <a:schemeClr val="accent4"/>
          </a:lnRef>
          <a:fillRef idx="3">
            <a:schemeClr val="accent4"/>
          </a:fillRef>
          <a:effectRef idx="3">
            <a:schemeClr val="accent4"/>
          </a:effectRef>
          <a:fontRef idx="minor">
            <a:schemeClr val="lt1"/>
          </a:fontRef>
        </p:style>
        <p:txBody>
          <a:bodyPr wrap="square">
            <a:spAutoFit/>
          </a:bodyPr>
          <a:lstStyle/>
          <a:p>
            <a:pPr algn="ctr"/>
            <a:r>
              <a:rPr lang="en-US" sz="1800" b="1" dirty="0" smtClean="0">
                <a:latin typeface="Browallia New" pitchFamily="34" charset="-34"/>
                <a:cs typeface="Browallia New" pitchFamily="34" charset="-34"/>
              </a:rPr>
              <a:t>Money Changer/</a:t>
            </a:r>
            <a:br>
              <a:rPr lang="en-US" sz="1800" b="1" dirty="0" smtClean="0">
                <a:latin typeface="Browallia New" pitchFamily="34" charset="-34"/>
                <a:cs typeface="Browallia New" pitchFamily="34" charset="-34"/>
              </a:rPr>
            </a:br>
            <a:r>
              <a:rPr lang="en-US" sz="1800" b="1" dirty="0" smtClean="0">
                <a:latin typeface="Browallia New" pitchFamily="34" charset="-34"/>
                <a:cs typeface="Browallia New" pitchFamily="34" charset="-34"/>
              </a:rPr>
              <a:t>Money Transfer Agent</a:t>
            </a:r>
            <a:endParaRPr lang="th-TH" sz="1800" b="1" dirty="0">
              <a:latin typeface="Browallia New" pitchFamily="34" charset="-34"/>
              <a:cs typeface="Browallia New" pitchFamily="34" charset="-34"/>
            </a:endParaRPr>
          </a:p>
        </p:txBody>
      </p:sp>
      <p:sp>
        <p:nvSpPr>
          <p:cNvPr id="16" name="Rectangle 8"/>
          <p:cNvSpPr>
            <a:spLocks noChangeArrowheads="1"/>
          </p:cNvSpPr>
          <p:nvPr/>
        </p:nvSpPr>
        <p:spPr bwMode="auto">
          <a:xfrm>
            <a:off x="3203848" y="5060280"/>
            <a:ext cx="5616624" cy="809188"/>
          </a:xfrm>
          <a:prstGeom prst="rect">
            <a:avLst/>
          </a:prstGeom>
          <a:ln>
            <a:headEnd/>
            <a:tailEnd/>
          </a:ln>
        </p:spPr>
        <p:style>
          <a:lnRef idx="2">
            <a:schemeClr val="accent4"/>
          </a:lnRef>
          <a:fillRef idx="1">
            <a:schemeClr val="lt1"/>
          </a:fillRef>
          <a:effectRef idx="0">
            <a:schemeClr val="accent4"/>
          </a:effectRef>
          <a:fontRef idx="minor">
            <a:schemeClr val="dk1"/>
          </a:fontRef>
        </p:style>
        <p:txBody>
          <a:bodyPr lIns="144000" tIns="82800" anchor="ctr"/>
          <a:lstStyle/>
          <a:p>
            <a:pPr marL="174625" indent="-174625">
              <a:lnSpc>
                <a:spcPct val="90000"/>
              </a:lnSpc>
              <a:spcBef>
                <a:spcPct val="0"/>
              </a:spcBef>
              <a:buFont typeface="Wingdings" pitchFamily="2" charset="2"/>
              <a:buChar char="§"/>
              <a:tabLst>
                <a:tab pos="266700" algn="l"/>
              </a:tabLst>
            </a:pPr>
            <a:r>
              <a:rPr lang="en-US" sz="2000" b="1" dirty="0" smtClean="0">
                <a:solidFill>
                  <a:schemeClr val="tx1"/>
                </a:solidFill>
                <a:latin typeface="Browallia New" pitchFamily="34" charset="-34"/>
                <a:cs typeface="Browallia New" pitchFamily="34" charset="-34"/>
              </a:rPr>
              <a:t>Relax qualifications and increase flexibility of money changer and money transfer agent in providing services to their customers</a:t>
            </a:r>
            <a:endParaRPr lang="th-TH" sz="2000" b="1" dirty="0" smtClean="0">
              <a:solidFill>
                <a:schemeClr val="tx1"/>
              </a:solidFill>
              <a:latin typeface="Browallia New" pitchFamily="34" charset="-34"/>
              <a:cs typeface="Browallia New" pitchFamily="34" charset="-34"/>
            </a:endParaRPr>
          </a:p>
        </p:txBody>
      </p:sp>
      <p:sp>
        <p:nvSpPr>
          <p:cNvPr id="21" name="AutoShape 4"/>
          <p:cNvSpPr>
            <a:spLocks noChangeArrowheads="1"/>
          </p:cNvSpPr>
          <p:nvPr/>
        </p:nvSpPr>
        <p:spPr bwMode="auto">
          <a:xfrm rot="10800000" flipH="1">
            <a:off x="2438490" y="5346032"/>
            <a:ext cx="576064" cy="332564"/>
          </a:xfrm>
          <a:prstGeom prst="rightArrow">
            <a:avLst>
              <a:gd name="adj1" fmla="val 50000"/>
              <a:gd name="adj2" fmla="val 25000"/>
            </a:avLst>
          </a:prstGeom>
          <a:ln>
            <a:noFill/>
            <a:headEnd/>
            <a:tailEnd/>
          </a:ln>
        </p:spPr>
        <p:style>
          <a:lnRef idx="2">
            <a:schemeClr val="accent4">
              <a:shade val="50000"/>
            </a:schemeClr>
          </a:lnRef>
          <a:fillRef idx="1">
            <a:schemeClr val="accent4"/>
          </a:fillRef>
          <a:effectRef idx="0">
            <a:schemeClr val="accent4"/>
          </a:effectRef>
          <a:fontRef idx="minor">
            <a:schemeClr val="lt1"/>
          </a:fontRef>
        </p:style>
        <p:txBody>
          <a:bodyPr rot="10800000" wrap="none" anchor="ctr"/>
          <a:lstStyle/>
          <a:p>
            <a:pPr algn="l"/>
            <a:endParaRPr lang="th-TH" sz="2200">
              <a:solidFill>
                <a:schemeClr val="tx1"/>
              </a:solidFill>
              <a:effectLst>
                <a:outerShdw blurRad="38100" dist="38100" dir="2700000" algn="tl">
                  <a:srgbClr val="000000"/>
                </a:outerShdw>
              </a:effectLst>
              <a:latin typeface="Browallia New" pitchFamily="34" charset="-34"/>
              <a:cs typeface="Browallia New" pitchFamily="34" charset="-34"/>
            </a:endParaRPr>
          </a:p>
        </p:txBody>
      </p:sp>
      <p:sp>
        <p:nvSpPr>
          <p:cNvPr id="23" name="Slide Number Placeholder 3"/>
          <p:cNvSpPr txBox="1">
            <a:spLocks noGrp="1"/>
          </p:cNvSpPr>
          <p:nvPr/>
        </p:nvSpPr>
        <p:spPr bwMode="auto">
          <a:xfrm>
            <a:off x="7092280" y="6246068"/>
            <a:ext cx="1905000" cy="457200"/>
          </a:xfrm>
          <a:prstGeom prst="rect">
            <a:avLst/>
          </a:prstGeom>
          <a:noFill/>
          <a:ln>
            <a:miter lim="800000"/>
            <a:headEnd/>
            <a:tailEnd/>
          </a:ln>
        </p:spPr>
        <p:txBody>
          <a:bodyPr/>
          <a:lstStyle/>
          <a:p>
            <a:pPr algn="r">
              <a:defRPr/>
            </a:pPr>
            <a:fld id="{41E24CCD-7C82-4C3D-9EA6-E94617246627}" type="slidenum">
              <a:rPr lang="en-US" sz="1600">
                <a:solidFill>
                  <a:schemeClr val="tx1">
                    <a:tint val="75000"/>
                  </a:schemeClr>
                </a:solidFill>
                <a:latin typeface="Browallia New" pitchFamily="34" charset="-34"/>
                <a:cs typeface="Browallia New" pitchFamily="34" charset="-34"/>
              </a:rPr>
              <a:pPr algn="r">
                <a:defRPr/>
              </a:pPr>
              <a:t>13</a:t>
            </a:fld>
            <a:endParaRPr lang="en-US" sz="1600" dirty="0">
              <a:solidFill>
                <a:schemeClr val="tx1">
                  <a:tint val="75000"/>
                </a:schemeClr>
              </a:solidFill>
              <a:latin typeface="Browallia New" pitchFamily="34" charset="-34"/>
              <a:cs typeface="Browallia New" pitchFamily="34" charset="-34"/>
            </a:endParaRPr>
          </a:p>
        </p:txBody>
      </p:sp>
      <p:sp>
        <p:nvSpPr>
          <p:cNvPr id="24" name="AutoShape 4"/>
          <p:cNvSpPr>
            <a:spLocks noChangeArrowheads="1"/>
          </p:cNvSpPr>
          <p:nvPr/>
        </p:nvSpPr>
        <p:spPr bwMode="auto">
          <a:xfrm rot="10800000" flipH="1">
            <a:off x="2408982" y="1756517"/>
            <a:ext cx="576064" cy="332564"/>
          </a:xfrm>
          <a:prstGeom prst="rightArrow">
            <a:avLst>
              <a:gd name="adj1" fmla="val 50000"/>
              <a:gd name="adj2" fmla="val 25000"/>
            </a:avLst>
          </a:prstGeom>
          <a:ln>
            <a:noFill/>
            <a:headEnd/>
            <a:tailEnd/>
          </a:ln>
        </p:spPr>
        <p:style>
          <a:lnRef idx="2">
            <a:schemeClr val="accent2">
              <a:shade val="50000"/>
            </a:schemeClr>
          </a:lnRef>
          <a:fillRef idx="1">
            <a:schemeClr val="accent2"/>
          </a:fillRef>
          <a:effectRef idx="0">
            <a:schemeClr val="accent2"/>
          </a:effectRef>
          <a:fontRef idx="minor">
            <a:schemeClr val="lt1"/>
          </a:fontRef>
        </p:style>
        <p:txBody>
          <a:bodyPr rot="10800000" wrap="none" anchor="ctr"/>
          <a:lstStyle/>
          <a:p>
            <a:pPr algn="l"/>
            <a:endParaRPr lang="th-TH" sz="2200">
              <a:solidFill>
                <a:schemeClr val="tx1"/>
              </a:solidFill>
              <a:effectLst>
                <a:outerShdw blurRad="38100" dist="38100" dir="2700000" algn="tl">
                  <a:srgbClr val="000000"/>
                </a:outerShdw>
              </a:effectLst>
              <a:latin typeface="Browallia New" pitchFamily="34" charset="-34"/>
              <a:cs typeface="Browallia New" pitchFamily="34" charset="-34"/>
            </a:endParaRPr>
          </a:p>
        </p:txBody>
      </p:sp>
      <p:sp>
        <p:nvSpPr>
          <p:cNvPr id="25" name="AutoShape 4"/>
          <p:cNvSpPr>
            <a:spLocks noChangeArrowheads="1"/>
          </p:cNvSpPr>
          <p:nvPr/>
        </p:nvSpPr>
        <p:spPr bwMode="auto">
          <a:xfrm rot="10800000" flipH="1">
            <a:off x="2408982" y="2706616"/>
            <a:ext cx="576064" cy="332564"/>
          </a:xfrm>
          <a:prstGeom prst="rightArrow">
            <a:avLst>
              <a:gd name="adj1" fmla="val 50000"/>
              <a:gd name="adj2" fmla="val 25000"/>
            </a:avLst>
          </a:prstGeom>
          <a:ln>
            <a:noFill/>
            <a:headEnd/>
            <a:tailEnd/>
          </a:ln>
        </p:spPr>
        <p:style>
          <a:lnRef idx="2">
            <a:schemeClr val="accent1">
              <a:shade val="50000"/>
            </a:schemeClr>
          </a:lnRef>
          <a:fillRef idx="1">
            <a:schemeClr val="accent1"/>
          </a:fillRef>
          <a:effectRef idx="0">
            <a:schemeClr val="accent1"/>
          </a:effectRef>
          <a:fontRef idx="minor">
            <a:schemeClr val="lt1"/>
          </a:fontRef>
        </p:style>
        <p:txBody>
          <a:bodyPr rot="10800000" wrap="none" anchor="ctr"/>
          <a:lstStyle/>
          <a:p>
            <a:pPr algn="l"/>
            <a:endParaRPr lang="th-TH" sz="2200">
              <a:solidFill>
                <a:schemeClr val="tx1"/>
              </a:solidFill>
              <a:effectLst>
                <a:outerShdw blurRad="38100" dist="38100" dir="2700000" algn="tl">
                  <a:srgbClr val="000000"/>
                </a:outerShdw>
              </a:effectLst>
              <a:latin typeface="Browallia New" pitchFamily="34" charset="-34"/>
              <a:cs typeface="Browallia New" pitchFamily="34" charset="-34"/>
            </a:endParaRPr>
          </a:p>
        </p:txBody>
      </p:sp>
      <p:sp>
        <p:nvSpPr>
          <p:cNvPr id="26" name="AutoShape 4"/>
          <p:cNvSpPr>
            <a:spLocks noChangeArrowheads="1"/>
          </p:cNvSpPr>
          <p:nvPr/>
        </p:nvSpPr>
        <p:spPr bwMode="auto">
          <a:xfrm rot="10800000" flipH="1">
            <a:off x="2408982" y="3669620"/>
            <a:ext cx="576064" cy="332564"/>
          </a:xfrm>
          <a:prstGeom prst="rightArrow">
            <a:avLst>
              <a:gd name="adj1" fmla="val 50000"/>
              <a:gd name="adj2" fmla="val 25000"/>
            </a:avLst>
          </a:prstGeom>
          <a:ln>
            <a:noFill/>
            <a:headEnd/>
            <a:tailEnd/>
          </a:ln>
        </p:spPr>
        <p:style>
          <a:lnRef idx="2">
            <a:schemeClr val="accent3">
              <a:shade val="50000"/>
            </a:schemeClr>
          </a:lnRef>
          <a:fillRef idx="1">
            <a:schemeClr val="accent3"/>
          </a:fillRef>
          <a:effectRef idx="0">
            <a:schemeClr val="accent3"/>
          </a:effectRef>
          <a:fontRef idx="minor">
            <a:schemeClr val="lt1"/>
          </a:fontRef>
        </p:style>
        <p:txBody>
          <a:bodyPr rot="10800000" wrap="none" anchor="ctr"/>
          <a:lstStyle/>
          <a:p>
            <a:pPr algn="l"/>
            <a:endParaRPr lang="th-TH" sz="2200">
              <a:solidFill>
                <a:schemeClr val="tx1"/>
              </a:solidFill>
              <a:effectLst>
                <a:outerShdw blurRad="38100" dist="38100" dir="2700000" algn="tl">
                  <a:srgbClr val="000000"/>
                </a:outerShdw>
              </a:effectLst>
              <a:latin typeface="Browallia New" pitchFamily="34" charset="-34"/>
              <a:cs typeface="Browallia New" pitchFamily="34" charset="-34"/>
            </a:endParaRPr>
          </a:p>
        </p:txBody>
      </p:sp>
      <p:sp>
        <p:nvSpPr>
          <p:cNvPr id="27" name="AutoShape 4"/>
          <p:cNvSpPr>
            <a:spLocks noChangeArrowheads="1"/>
          </p:cNvSpPr>
          <p:nvPr/>
        </p:nvSpPr>
        <p:spPr bwMode="auto">
          <a:xfrm rot="10800000" flipH="1">
            <a:off x="2408982" y="4468138"/>
            <a:ext cx="576064" cy="332564"/>
          </a:xfrm>
          <a:prstGeom prst="rightArrow">
            <a:avLst>
              <a:gd name="adj1" fmla="val 50000"/>
              <a:gd name="adj2" fmla="val 25000"/>
            </a:avLst>
          </a:prstGeom>
          <a:ln>
            <a:noFill/>
            <a:headEnd/>
            <a:tailEnd/>
          </a:ln>
        </p:spPr>
        <p:style>
          <a:lnRef idx="2">
            <a:schemeClr val="accent6">
              <a:shade val="50000"/>
            </a:schemeClr>
          </a:lnRef>
          <a:fillRef idx="1">
            <a:schemeClr val="accent6"/>
          </a:fillRef>
          <a:effectRef idx="0">
            <a:schemeClr val="accent6"/>
          </a:effectRef>
          <a:fontRef idx="minor">
            <a:schemeClr val="lt1"/>
          </a:fontRef>
        </p:style>
        <p:txBody>
          <a:bodyPr rot="10800000" wrap="none" anchor="ctr"/>
          <a:lstStyle/>
          <a:p>
            <a:pPr algn="l"/>
            <a:endParaRPr lang="th-TH" sz="2200">
              <a:solidFill>
                <a:schemeClr val="tx1"/>
              </a:solidFill>
              <a:effectLst>
                <a:outerShdw blurRad="38100" dist="38100" dir="2700000" algn="tl">
                  <a:srgbClr val="000000"/>
                </a:outerShdw>
              </a:effectLst>
              <a:latin typeface="Browallia New" pitchFamily="34" charset="-34"/>
              <a:cs typeface="Browallia New" pitchFamily="34" charset="-34"/>
            </a:endParaRPr>
          </a:p>
        </p:txBody>
      </p:sp>
      <p:sp>
        <p:nvSpPr>
          <p:cNvPr id="22" name="Rectangle 21"/>
          <p:cNvSpPr/>
          <p:nvPr/>
        </p:nvSpPr>
        <p:spPr>
          <a:xfrm>
            <a:off x="142844" y="6215082"/>
            <a:ext cx="8429684" cy="338554"/>
          </a:xfrm>
          <a:prstGeom prst="rect">
            <a:avLst/>
          </a:prstGeom>
        </p:spPr>
        <p:txBody>
          <a:bodyPr wrap="square">
            <a:spAutoFit/>
          </a:bodyPr>
          <a:lstStyle/>
          <a:p>
            <a:r>
              <a:rPr lang="en-US" sz="1600" b="1" i="1" dirty="0" smtClean="0">
                <a:latin typeface="Browallia New" pitchFamily="34" charset="-34"/>
                <a:cs typeface="Browallia New" pitchFamily="34" charset="-34"/>
              </a:rPr>
              <a:t>* Investment amount limit is to be allocated to retail investors under Securities and Exchange Commission (SEC) supervision </a:t>
            </a:r>
            <a:endParaRPr lang="en-US" sz="1600" b="1" i="1" dirty="0"/>
          </a:p>
        </p:txBody>
      </p:sp>
      <p:sp>
        <p:nvSpPr>
          <p:cNvPr id="29" name="Title 1"/>
          <p:cNvSpPr txBox="1">
            <a:spLocks/>
          </p:cNvSpPr>
          <p:nvPr/>
        </p:nvSpPr>
        <p:spPr>
          <a:xfrm>
            <a:off x="1115616" y="288032"/>
            <a:ext cx="8136904" cy="332656"/>
          </a:xfrm>
          <a:prstGeom prst="rect">
            <a:avLst/>
          </a:prstGeom>
        </p:spPr>
        <p:txBody>
          <a:bodyP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2400" b="1" dirty="0" smtClean="0">
                <a:solidFill>
                  <a:schemeClr val="tx2"/>
                </a:solidFill>
                <a:ea typeface="+mj-ea"/>
                <a:cs typeface="Browallia New" pitchFamily="34" charset="-34"/>
              </a:rPr>
              <a:t/>
            </a:r>
            <a:br>
              <a:rPr lang="en-US" sz="2400" b="1" dirty="0" smtClean="0">
                <a:solidFill>
                  <a:schemeClr val="tx2"/>
                </a:solidFill>
                <a:ea typeface="+mj-ea"/>
                <a:cs typeface="Browallia New" pitchFamily="34" charset="-34"/>
              </a:rPr>
            </a:br>
            <a:endParaRPr kumimoji="0" lang="th-TH" sz="2400" b="1" i="0" u="none" strike="noStrike" kern="1200" cap="none" spc="0" normalizeH="0" baseline="0" noProof="0" dirty="0" smtClean="0">
              <a:ln>
                <a:noFill/>
              </a:ln>
              <a:solidFill>
                <a:srgbClr val="FF0000"/>
              </a:solidFill>
              <a:effectLst/>
              <a:uLnTx/>
              <a:uFillTx/>
              <a:ea typeface="+mj-ea"/>
              <a:cs typeface="Browallia New" pitchFamily="34" charset="-34"/>
            </a:endParaRPr>
          </a:p>
        </p:txBody>
      </p:sp>
      <p:sp>
        <p:nvSpPr>
          <p:cNvPr id="30" name="Title 5"/>
          <p:cNvSpPr txBox="1">
            <a:spLocks/>
          </p:cNvSpPr>
          <p:nvPr/>
        </p:nvSpPr>
        <p:spPr>
          <a:xfrm>
            <a:off x="678820" y="266356"/>
            <a:ext cx="8429684" cy="714372"/>
          </a:xfrm>
          <a:prstGeom prst="rect">
            <a:avLst/>
          </a:prstGeom>
        </p:spPr>
        <p:txBody>
          <a:bodyPr>
            <a:normAutofit fontScale="975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200" b="1" dirty="0" smtClean="0">
                <a:solidFill>
                  <a:srgbClr val="15406A"/>
                </a:solidFill>
                <a:latin typeface="Calibri" pitchFamily="34" charset="0"/>
                <a:ea typeface="+mj-ea"/>
                <a:cs typeface="Browallia New" pitchFamily="34" charset="-34"/>
              </a:rPr>
              <a:t>3. Freer Flow of Capital: Capital Account Liberalization (4)</a:t>
            </a:r>
          </a:p>
          <a:p>
            <a:pPr marL="0" marR="0" lvl="0" indent="0" algn="r" defTabSz="914400" rtl="0" eaLnBrk="1" fontAlgn="auto" latinLnBrk="0" hangingPunct="1">
              <a:lnSpc>
                <a:spcPct val="100000"/>
              </a:lnSpc>
              <a:spcBef>
                <a:spcPct val="0"/>
              </a:spcBef>
              <a:spcAft>
                <a:spcPts val="0"/>
              </a:spcAft>
              <a:buClrTx/>
              <a:buSzTx/>
              <a:buFontTx/>
              <a:buNone/>
              <a:tabLst/>
              <a:defRPr/>
            </a:pPr>
            <a:endParaRPr kumimoji="0" lang="th-TH" sz="22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
        <p:nvSpPr>
          <p:cNvPr id="28" name="TextBox 27"/>
          <p:cNvSpPr txBox="1"/>
          <p:nvPr/>
        </p:nvSpPr>
        <p:spPr>
          <a:xfrm>
            <a:off x="971600" y="908720"/>
            <a:ext cx="7920880" cy="830997"/>
          </a:xfrm>
          <a:prstGeom prst="rect">
            <a:avLst/>
          </a:prstGeom>
          <a:noFill/>
        </p:spPr>
        <p:txBody>
          <a:bodyPr wrap="square" rtlCol="0">
            <a:spAutoFit/>
          </a:bodyPr>
          <a:lstStyle/>
          <a:p>
            <a:pPr lvl="0"/>
            <a:r>
              <a:rPr lang="en-US" sz="2400" b="1" dirty="0" smtClean="0">
                <a:solidFill>
                  <a:srgbClr val="FF0000"/>
                </a:solidFill>
                <a:cs typeface="Browallia New" pitchFamily="34" charset="-34"/>
              </a:rPr>
              <a:t>Thailand Capital Account Master Plan: Phase I (2012-2013)</a:t>
            </a:r>
            <a:endParaRPr lang="th-TH" sz="2400" b="1" dirty="0" smtClean="0">
              <a:solidFill>
                <a:srgbClr val="FF0000"/>
              </a:solidFill>
              <a:cs typeface="Browallia New" pitchFamily="34" charset="-34"/>
            </a:endParaRPr>
          </a:p>
          <a:p>
            <a:endParaRPr lang="th-TH" sz="2400" dirty="0"/>
          </a:p>
        </p:txBody>
      </p:sp>
    </p:spTree>
    <p:extLst>
      <p:ext uri="{BB962C8B-B14F-4D97-AF65-F5344CB8AC3E}">
        <p14:creationId xmlns:p14="http://schemas.microsoft.com/office/powerpoint/2010/main" val="133455268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txBox="1">
            <a:spLocks/>
          </p:cNvSpPr>
          <p:nvPr/>
        </p:nvSpPr>
        <p:spPr>
          <a:xfrm>
            <a:off x="1259632" y="1484784"/>
            <a:ext cx="7992888" cy="648072"/>
          </a:xfrm>
          <a:prstGeom prst="rect">
            <a:avLst/>
          </a:prstGeom>
        </p:spPr>
        <p:txBody>
          <a:bodyPr>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sz="2400" b="1" dirty="0" smtClean="0">
                <a:solidFill>
                  <a:schemeClr val="tx2"/>
                </a:solidFill>
                <a:ea typeface="+mj-ea"/>
                <a:cs typeface="Browallia New" pitchFamily="34" charset="-34"/>
              </a:rPr>
              <a:t>Safeguards:  </a:t>
            </a:r>
            <a:r>
              <a:rPr lang="en-US" sz="2400" b="1" dirty="0" smtClean="0">
                <a:solidFill>
                  <a:srgbClr val="FF0000"/>
                </a:solidFill>
                <a:ea typeface="+mj-ea"/>
                <a:cs typeface="Browallia New" pitchFamily="34" charset="-34"/>
              </a:rPr>
              <a:t>Banking and Capital Account </a:t>
            </a:r>
            <a:r>
              <a:rPr lang="en-US" sz="2400" b="1" dirty="0" err="1" smtClean="0">
                <a:solidFill>
                  <a:srgbClr val="FF0000"/>
                </a:solidFill>
                <a:ea typeface="+mj-ea"/>
                <a:cs typeface="Browallia New" pitchFamily="34" charset="-34"/>
              </a:rPr>
              <a:t>Liberalisation</a:t>
            </a:r>
            <a:endParaRPr kumimoji="0" lang="th-TH" sz="2400" b="1" i="0" u="none" strike="noStrike" kern="1200" cap="none" spc="0" normalizeH="0" baseline="0" noProof="0" dirty="0" smtClean="0">
              <a:ln>
                <a:noFill/>
              </a:ln>
              <a:solidFill>
                <a:srgbClr val="FF0000"/>
              </a:solidFill>
              <a:effectLst/>
              <a:uLnTx/>
              <a:uFillTx/>
              <a:ea typeface="+mj-ea"/>
              <a:cs typeface="Browallia New" pitchFamily="34" charset="-34"/>
            </a:endParaRPr>
          </a:p>
        </p:txBody>
      </p:sp>
      <p:sp>
        <p:nvSpPr>
          <p:cNvPr id="4" name="Slide Number Placeholder 3"/>
          <p:cNvSpPr>
            <a:spLocks noGrp="1"/>
          </p:cNvSpPr>
          <p:nvPr>
            <p:ph type="sldNum" sz="quarter" idx="12"/>
          </p:nvPr>
        </p:nvSpPr>
        <p:spPr/>
        <p:txBody>
          <a:bodyPr/>
          <a:lstStyle/>
          <a:p>
            <a:pPr>
              <a:defRPr/>
            </a:pPr>
            <a:fld id="{76BC6AEC-37AC-4594-8037-D334E176E0BD}" type="slidenum">
              <a:rPr lang="th-TH"/>
              <a:pPr>
                <a:defRPr/>
              </a:pPr>
              <a:t>14</a:t>
            </a:fld>
            <a:endParaRPr lang="th-TH"/>
          </a:p>
        </p:txBody>
      </p:sp>
      <p:pic>
        <p:nvPicPr>
          <p:cNvPr id="97283" name="Picture 3"/>
          <p:cNvPicPr>
            <a:picLocks noChangeAspect="1" noChangeArrowheads="1"/>
          </p:cNvPicPr>
          <p:nvPr/>
        </p:nvPicPr>
        <p:blipFill>
          <a:blip r:embed="rId3" cstate="print"/>
          <a:srcRect/>
          <a:stretch>
            <a:fillRect/>
          </a:stretch>
        </p:blipFill>
        <p:spPr bwMode="auto">
          <a:xfrm>
            <a:off x="5305126" y="2457402"/>
            <a:ext cx="3731370" cy="3059830"/>
          </a:xfrm>
          <a:prstGeom prst="rect">
            <a:avLst/>
          </a:prstGeom>
          <a:noFill/>
          <a:ln w="9525">
            <a:noFill/>
            <a:miter lim="800000"/>
            <a:headEnd/>
            <a:tailEnd/>
          </a:ln>
        </p:spPr>
      </p:pic>
      <p:sp>
        <p:nvSpPr>
          <p:cNvPr id="19" name="TextBox 18"/>
          <p:cNvSpPr txBox="1"/>
          <p:nvPr/>
        </p:nvSpPr>
        <p:spPr>
          <a:xfrm>
            <a:off x="5796136" y="2118848"/>
            <a:ext cx="2880320" cy="338554"/>
          </a:xfrm>
          <a:prstGeom prst="rect">
            <a:avLst/>
          </a:prstGeom>
          <a:noFill/>
        </p:spPr>
        <p:txBody>
          <a:bodyPr wrap="square" rtlCol="0">
            <a:spAutoFit/>
          </a:bodyPr>
          <a:lstStyle/>
          <a:p>
            <a:r>
              <a:rPr lang="en-US" sz="1600" b="1" dirty="0" smtClean="0">
                <a:solidFill>
                  <a:schemeClr val="tx2">
                    <a:lumMod val="60000"/>
                    <a:lumOff val="40000"/>
                  </a:schemeClr>
                </a:solidFill>
              </a:rPr>
              <a:t>Capital Flows are often volatile.</a:t>
            </a:r>
            <a:endParaRPr lang="th-TH" sz="1600" b="1" dirty="0">
              <a:solidFill>
                <a:schemeClr val="tx2">
                  <a:lumMod val="60000"/>
                  <a:lumOff val="40000"/>
                </a:schemeClr>
              </a:solidFill>
            </a:endParaRPr>
          </a:p>
        </p:txBody>
      </p:sp>
      <p:grpSp>
        <p:nvGrpSpPr>
          <p:cNvPr id="24" name="Group 23"/>
          <p:cNvGrpSpPr/>
          <p:nvPr/>
        </p:nvGrpSpPr>
        <p:grpSpPr>
          <a:xfrm>
            <a:off x="251520" y="2385394"/>
            <a:ext cx="4824536" cy="2996349"/>
            <a:chOff x="323528" y="2132856"/>
            <a:chExt cx="4824536" cy="2996349"/>
          </a:xfrm>
        </p:grpSpPr>
        <p:sp>
          <p:nvSpPr>
            <p:cNvPr id="16" name="TextBox 15"/>
            <p:cNvSpPr txBox="1"/>
            <p:nvPr/>
          </p:nvSpPr>
          <p:spPr>
            <a:xfrm>
              <a:off x="539552" y="3140968"/>
              <a:ext cx="4608512" cy="1988237"/>
            </a:xfrm>
            <a:prstGeom prst="rect">
              <a:avLst/>
            </a:prstGeom>
            <a:ln/>
          </p:spPr>
          <p:style>
            <a:lnRef idx="2">
              <a:schemeClr val="accent1"/>
            </a:lnRef>
            <a:fillRef idx="1">
              <a:schemeClr val="lt1"/>
            </a:fillRef>
            <a:effectRef idx="0">
              <a:schemeClr val="accent1"/>
            </a:effectRef>
            <a:fontRef idx="minor">
              <a:schemeClr val="dk1"/>
            </a:fontRef>
          </p:style>
          <p:txBody>
            <a:bodyPr wrap="square" rtlCol="0">
              <a:spAutoFit/>
            </a:bodyPr>
            <a:lstStyle/>
            <a:p>
              <a:pPr marL="971550" lvl="2" indent="-514350">
                <a:lnSpc>
                  <a:spcPct val="110000"/>
                </a:lnSpc>
                <a:buFont typeface="Wingdings" pitchFamily="2" charset="2"/>
                <a:buChar char="Ø"/>
                <a:tabLst>
                  <a:tab pos="0" algn="l"/>
                </a:tabLst>
                <a:defRPr/>
              </a:pPr>
              <a:endParaRPr lang="en-US" sz="1600" b="1" dirty="0" smtClean="0">
                <a:latin typeface="Calibri" pitchFamily="34" charset="0"/>
                <a:cs typeface="TH SarabunPSK" pitchFamily="34" charset="-34"/>
              </a:endParaRPr>
            </a:p>
            <a:p>
              <a:pPr marL="971550" lvl="2" indent="-514350">
                <a:lnSpc>
                  <a:spcPct val="110000"/>
                </a:lnSpc>
                <a:buFont typeface="Wingdings" pitchFamily="2" charset="2"/>
                <a:buChar char="Ø"/>
                <a:tabLst>
                  <a:tab pos="0" algn="l"/>
                </a:tabLst>
                <a:defRPr/>
              </a:pPr>
              <a:r>
                <a:rPr lang="en-US" sz="1600" b="1" dirty="0" smtClean="0">
                  <a:latin typeface="Calibri" pitchFamily="34" charset="0"/>
                  <a:cs typeface="TH SarabunPSK" pitchFamily="34" charset="-34"/>
                </a:rPr>
                <a:t>Balance of Payments difficulties</a:t>
              </a:r>
            </a:p>
            <a:p>
              <a:pPr marL="971550" lvl="2" indent="-514350">
                <a:lnSpc>
                  <a:spcPct val="110000"/>
                </a:lnSpc>
                <a:buFont typeface="Wingdings" pitchFamily="2" charset="2"/>
                <a:buChar char="Ø"/>
                <a:tabLst>
                  <a:tab pos="0" algn="l"/>
                </a:tabLst>
                <a:defRPr/>
              </a:pPr>
              <a:r>
                <a:rPr lang="en-US" sz="1600" b="1" dirty="0" smtClean="0">
                  <a:latin typeface="Calibri" pitchFamily="34" charset="0"/>
                  <a:cs typeface="TH SarabunPSK" pitchFamily="34" charset="-34"/>
                </a:rPr>
                <a:t>Difficulties caused by capital movement</a:t>
              </a:r>
            </a:p>
            <a:p>
              <a:pPr marL="971550" lvl="2" indent="-514350">
                <a:lnSpc>
                  <a:spcPct val="110000"/>
                </a:lnSpc>
                <a:buFont typeface="Wingdings" pitchFamily="2" charset="2"/>
                <a:buChar char="Ø"/>
                <a:tabLst>
                  <a:tab pos="0" algn="l"/>
                </a:tabLst>
                <a:defRPr/>
              </a:pPr>
              <a:r>
                <a:rPr lang="en-US" sz="1600" b="1" dirty="0" smtClean="0">
                  <a:latin typeface="Calibri" pitchFamily="34" charset="0"/>
                  <a:cs typeface="TH SarabunPSK" pitchFamily="34" charset="-34"/>
                </a:rPr>
                <a:t>Macroeconomic or exchange rate instability</a:t>
              </a:r>
            </a:p>
            <a:p>
              <a:pPr marL="971550" lvl="2" indent="-514350">
                <a:lnSpc>
                  <a:spcPct val="110000"/>
                </a:lnSpc>
                <a:buFont typeface="Wingdings" pitchFamily="2" charset="2"/>
                <a:buChar char="Ø"/>
                <a:tabLst>
                  <a:tab pos="0" algn="l"/>
                </a:tabLst>
                <a:defRPr/>
              </a:pPr>
              <a:r>
                <a:rPr lang="en-US" sz="1600" b="1" dirty="0" err="1" smtClean="0">
                  <a:latin typeface="Calibri" pitchFamily="34" charset="0"/>
                  <a:cs typeface="TH SarabunPSK" pitchFamily="34" charset="-34"/>
                </a:rPr>
                <a:t>Minimising</a:t>
              </a:r>
              <a:r>
                <a:rPr lang="en-US" sz="1600" b="1" dirty="0" smtClean="0">
                  <a:latin typeface="Calibri" pitchFamily="34" charset="0"/>
                  <a:cs typeface="TH SarabunPSK" pitchFamily="34" charset="-34"/>
                </a:rPr>
                <a:t> the government’s exposure to inappropriate expropriation claims</a:t>
              </a:r>
            </a:p>
          </p:txBody>
        </p:sp>
        <p:sp>
          <p:nvSpPr>
            <p:cNvPr id="21" name="Rounded Rectangle 20"/>
            <p:cNvSpPr/>
            <p:nvPr/>
          </p:nvSpPr>
          <p:spPr>
            <a:xfrm>
              <a:off x="323528" y="2132856"/>
              <a:ext cx="4464496" cy="1080120"/>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th-TH"/>
            </a:p>
          </p:txBody>
        </p:sp>
        <p:sp>
          <p:nvSpPr>
            <p:cNvPr id="22" name="TextBox 21"/>
            <p:cNvSpPr txBox="1"/>
            <p:nvPr/>
          </p:nvSpPr>
          <p:spPr>
            <a:xfrm>
              <a:off x="395536" y="2237963"/>
              <a:ext cx="4248472" cy="830997"/>
            </a:xfrm>
            <a:prstGeom prst="rect">
              <a:avLst/>
            </a:prstGeom>
            <a:noFill/>
          </p:spPr>
          <p:txBody>
            <a:bodyPr wrap="square" rtlCol="0">
              <a:spAutoFit/>
            </a:bodyPr>
            <a:lstStyle/>
            <a:p>
              <a:pPr lvl="0"/>
              <a:r>
                <a:rPr lang="en-US" sz="1600" b="1" dirty="0" smtClean="0">
                  <a:solidFill>
                    <a:schemeClr val="bg1"/>
                  </a:solidFill>
                  <a:latin typeface="Calibri" pitchFamily="34" charset="0"/>
                  <a:cs typeface="TH SarabunPSK" pitchFamily="34" charset="-34"/>
                </a:rPr>
                <a:t>The authorities need to preserve the government’s legitimate regulatory prerogatives</a:t>
              </a:r>
            </a:p>
            <a:p>
              <a:pPr lvl="0"/>
              <a:r>
                <a:rPr lang="en-US" sz="1600" b="1" dirty="0" smtClean="0">
                  <a:solidFill>
                    <a:schemeClr val="bg1"/>
                  </a:solidFill>
                  <a:latin typeface="Calibri" pitchFamily="34" charset="0"/>
                  <a:cs typeface="TH SarabunPSK" pitchFamily="34" charset="-34"/>
                </a:rPr>
                <a:t>to adopt necessary measures relating to:</a:t>
              </a:r>
              <a:endParaRPr lang="th-TH" sz="1600" dirty="0">
                <a:solidFill>
                  <a:schemeClr val="bg1"/>
                </a:solidFill>
              </a:endParaRPr>
            </a:p>
          </p:txBody>
        </p:sp>
      </p:grpSp>
      <p:sp>
        <p:nvSpPr>
          <p:cNvPr id="12" name="Title 5"/>
          <p:cNvSpPr txBox="1">
            <a:spLocks/>
          </p:cNvSpPr>
          <p:nvPr/>
        </p:nvSpPr>
        <p:spPr>
          <a:xfrm>
            <a:off x="462796" y="194348"/>
            <a:ext cx="8429684" cy="714372"/>
          </a:xfrm>
          <a:prstGeom prst="rect">
            <a:avLst/>
          </a:prstGeom>
        </p:spPr>
        <p:txBody>
          <a:bodyP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15406A"/>
                </a:solidFill>
                <a:latin typeface="Calibri" pitchFamily="34" charset="0"/>
                <a:ea typeface="+mj-ea"/>
                <a:cs typeface="Browallia New" pitchFamily="34" charset="-34"/>
              </a:rPr>
              <a:t>4. Freer Flows of Capital in</a:t>
            </a:r>
            <a:br>
              <a:rPr lang="en-US" sz="2400" b="1" dirty="0" smtClean="0">
                <a:solidFill>
                  <a:srgbClr val="15406A"/>
                </a:solidFill>
                <a:latin typeface="Calibri" pitchFamily="34" charset="0"/>
                <a:ea typeface="+mj-ea"/>
                <a:cs typeface="Browallia New" pitchFamily="34" charset="-34"/>
              </a:rPr>
            </a:br>
            <a:r>
              <a:rPr lang="en-US" sz="2400" b="1" dirty="0" smtClean="0">
                <a:solidFill>
                  <a:srgbClr val="15406A"/>
                </a:solidFill>
                <a:latin typeface="Calibri" pitchFamily="34" charset="0"/>
                <a:ea typeface="+mj-ea"/>
                <a:cs typeface="Browallia New" pitchFamily="34" charset="-34"/>
              </a:rPr>
              <a:t> International Investment Agreements (1)</a:t>
            </a:r>
            <a:endParaRPr kumimoji="0" lang="th-TH" sz="24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extLst>
      <p:ext uri="{BB962C8B-B14F-4D97-AF65-F5344CB8AC3E}">
        <p14:creationId xmlns:p14="http://schemas.microsoft.com/office/powerpoint/2010/main" val="8159626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32342" y="1358280"/>
            <a:ext cx="8532146" cy="558552"/>
          </a:xfrm>
        </p:spPr>
        <p:txBody>
          <a:bodyPr>
            <a:normAutofit/>
          </a:bodyPr>
          <a:lstStyle/>
          <a:p>
            <a:r>
              <a:rPr lang="en-US" sz="2800" dirty="0" smtClean="0">
                <a:latin typeface="Calibri" pitchFamily="34" charset="0"/>
              </a:rPr>
              <a:t>What are International Investment Agreements?</a:t>
            </a:r>
            <a:endParaRPr lang="th-TH" sz="2800" dirty="0">
              <a:latin typeface="Calibri" pitchFamily="34" charset="0"/>
            </a:endParaRPr>
          </a:p>
        </p:txBody>
      </p:sp>
      <p:sp>
        <p:nvSpPr>
          <p:cNvPr id="3" name="Content Placeholder 2"/>
          <p:cNvSpPr>
            <a:spLocks noGrp="1"/>
          </p:cNvSpPr>
          <p:nvPr>
            <p:ph idx="1"/>
          </p:nvPr>
        </p:nvSpPr>
        <p:spPr>
          <a:xfrm>
            <a:off x="495300" y="2104256"/>
            <a:ext cx="8153400" cy="3052936"/>
          </a:xfrm>
        </p:spPr>
        <p:txBody>
          <a:bodyPr>
            <a:noAutofit/>
          </a:bodyPr>
          <a:lstStyle/>
          <a:p>
            <a:pPr marL="990600" lvl="1" indent="-533400">
              <a:buClr>
                <a:srgbClr val="FF0000"/>
              </a:buClr>
            </a:pPr>
            <a:r>
              <a:rPr lang="en-US" sz="2400" b="1" dirty="0">
                <a:solidFill>
                  <a:srgbClr val="FF0000"/>
                </a:solidFill>
                <a:cs typeface="Tahoma" pitchFamily="34" charset="0"/>
              </a:rPr>
              <a:t>International Investment Agreements </a:t>
            </a:r>
            <a:r>
              <a:rPr lang="en-US" sz="2400" b="1" dirty="0" smtClean="0">
                <a:solidFill>
                  <a:srgbClr val="FF0000"/>
                </a:solidFill>
                <a:cs typeface="Tahoma" pitchFamily="34" charset="0"/>
              </a:rPr>
              <a:t>(IIAs) </a:t>
            </a:r>
            <a:r>
              <a:rPr lang="en-US" sz="2400" b="1" dirty="0" smtClean="0">
                <a:solidFill>
                  <a:schemeClr val="accent1">
                    <a:lumMod val="50000"/>
                  </a:schemeClr>
                </a:solidFill>
                <a:cs typeface="Tahoma" pitchFamily="34" charset="0"/>
              </a:rPr>
              <a:t>are </a:t>
            </a:r>
            <a:r>
              <a:rPr lang="en-US" sz="2400" b="1" dirty="0">
                <a:solidFill>
                  <a:schemeClr val="accent1">
                    <a:lumMod val="50000"/>
                  </a:schemeClr>
                </a:solidFill>
                <a:cs typeface="Tahoma" pitchFamily="34" charset="0"/>
              </a:rPr>
              <a:t>legally binding treaties between countries </a:t>
            </a:r>
            <a:r>
              <a:rPr lang="en-US" sz="2400" b="1" dirty="0" smtClean="0">
                <a:solidFill>
                  <a:schemeClr val="accent1">
                    <a:lumMod val="50000"/>
                  </a:schemeClr>
                </a:solidFill>
                <a:cs typeface="Tahoma" pitchFamily="34" charset="0"/>
              </a:rPr>
              <a:t>to provide </a:t>
            </a:r>
            <a:r>
              <a:rPr lang="en-US" sz="2400" b="1" dirty="0">
                <a:solidFill>
                  <a:schemeClr val="accent1">
                    <a:lumMod val="50000"/>
                  </a:schemeClr>
                </a:solidFill>
                <a:cs typeface="Tahoma" pitchFamily="34" charset="0"/>
              </a:rPr>
              <a:t>foreign investors from the “home state” with </a:t>
            </a:r>
            <a:r>
              <a:rPr lang="en-US" sz="2400" b="1" dirty="0" smtClean="0">
                <a:solidFill>
                  <a:schemeClr val="accent1">
                    <a:lumMod val="50000"/>
                  </a:schemeClr>
                </a:solidFill>
                <a:cs typeface="Tahoma" pitchFamily="34" charset="0"/>
              </a:rPr>
              <a:t>rights </a:t>
            </a:r>
            <a:r>
              <a:rPr lang="en-US" sz="2400" b="1" dirty="0">
                <a:solidFill>
                  <a:schemeClr val="accent1">
                    <a:lumMod val="50000"/>
                  </a:schemeClr>
                </a:solidFill>
                <a:cs typeface="Tahoma" pitchFamily="34" charset="0"/>
              </a:rPr>
              <a:t>and remedies to protect the investment into the “host state</a:t>
            </a:r>
            <a:r>
              <a:rPr lang="en-US" sz="2400" b="1" dirty="0" smtClean="0">
                <a:solidFill>
                  <a:schemeClr val="accent1">
                    <a:lumMod val="50000"/>
                  </a:schemeClr>
                </a:solidFill>
                <a:cs typeface="Tahoma" pitchFamily="34" charset="0"/>
              </a:rPr>
              <a:t>”.</a:t>
            </a:r>
          </a:p>
          <a:p>
            <a:pPr marL="990600" lvl="1" indent="-533400">
              <a:buClr>
                <a:srgbClr val="FF0000"/>
              </a:buClr>
              <a:buNone/>
            </a:pPr>
            <a:endParaRPr lang="en-US" sz="2400" b="1" dirty="0" smtClean="0">
              <a:solidFill>
                <a:schemeClr val="accent1">
                  <a:lumMod val="50000"/>
                </a:schemeClr>
              </a:solidFill>
              <a:cs typeface="Tahoma" pitchFamily="34" charset="0"/>
            </a:endParaRPr>
          </a:p>
          <a:p>
            <a:pPr marL="990600" lvl="1" indent="-533400">
              <a:buClr>
                <a:srgbClr val="FF0000"/>
              </a:buClr>
            </a:pPr>
            <a:r>
              <a:rPr lang="en-US" sz="2400" b="1" dirty="0" smtClean="0">
                <a:solidFill>
                  <a:schemeClr val="accent1">
                    <a:lumMod val="50000"/>
                  </a:schemeClr>
                </a:solidFill>
                <a:cs typeface="Tahoma" pitchFamily="34" charset="0"/>
              </a:rPr>
              <a:t>Main forms of investment agreements:</a:t>
            </a:r>
          </a:p>
          <a:p>
            <a:pPr marL="1474470" lvl="3" indent="-285750">
              <a:buClr>
                <a:srgbClr val="FF0000"/>
              </a:buClr>
              <a:buFont typeface="Wingdings" pitchFamily="2" charset="2"/>
              <a:buChar char="Ø"/>
            </a:pPr>
            <a:r>
              <a:rPr lang="en-US" sz="2400" b="1" dirty="0" smtClean="0">
                <a:solidFill>
                  <a:srgbClr val="FF0000"/>
                </a:solidFill>
                <a:cs typeface="Tahoma" pitchFamily="34" charset="0"/>
              </a:rPr>
              <a:t>Bilateral Investment Treaties </a:t>
            </a:r>
            <a:r>
              <a:rPr lang="en-US" sz="2400" b="1" dirty="0" smtClean="0">
                <a:solidFill>
                  <a:schemeClr val="accent1">
                    <a:lumMod val="50000"/>
                  </a:schemeClr>
                </a:solidFill>
                <a:cs typeface="Tahoma" pitchFamily="34" charset="0"/>
              </a:rPr>
              <a:t>(BITs)—investment protection (as well as promotion and facilitation)</a:t>
            </a:r>
          </a:p>
          <a:p>
            <a:pPr marL="1474470" lvl="3" indent="-285750">
              <a:buClr>
                <a:srgbClr val="FF0000"/>
              </a:buClr>
              <a:buFont typeface="Wingdings" pitchFamily="2" charset="2"/>
              <a:buChar char="Ø"/>
            </a:pPr>
            <a:r>
              <a:rPr lang="en-US" sz="2400" b="1" dirty="0" smtClean="0">
                <a:solidFill>
                  <a:srgbClr val="FF0000"/>
                </a:solidFill>
                <a:cs typeface="Tahoma" pitchFamily="34" charset="0"/>
              </a:rPr>
              <a:t>Investment Chapters of FTAs </a:t>
            </a:r>
            <a:r>
              <a:rPr lang="en-US" sz="2400" b="1" dirty="0" smtClean="0">
                <a:solidFill>
                  <a:schemeClr val="accent1">
                    <a:lumMod val="50000"/>
                  </a:schemeClr>
                </a:solidFill>
                <a:cs typeface="Tahoma" pitchFamily="34" charset="0"/>
              </a:rPr>
              <a:t>and Separate Investment Agreements—investment liberalization and protection</a:t>
            </a:r>
          </a:p>
        </p:txBody>
      </p:sp>
      <p:sp>
        <p:nvSpPr>
          <p:cNvPr id="7" name="Slide Number Placeholder 6"/>
          <p:cNvSpPr>
            <a:spLocks noGrp="1"/>
          </p:cNvSpPr>
          <p:nvPr>
            <p:ph type="sldNum" sz="quarter" idx="12"/>
          </p:nvPr>
        </p:nvSpPr>
        <p:spPr/>
        <p:txBody>
          <a:bodyPr>
            <a:normAutofit/>
          </a:bodyPr>
          <a:lstStyle/>
          <a:p>
            <a:fld id="{BD652286-DE6E-43ED-98B4-8FA5F3688366}" type="slidenum">
              <a:rPr lang="th-TH" smtClean="0"/>
              <a:pPr/>
              <a:t>15</a:t>
            </a:fld>
            <a:endParaRPr lang="th-TH"/>
          </a:p>
        </p:txBody>
      </p:sp>
      <p:sp>
        <p:nvSpPr>
          <p:cNvPr id="4" name="Text Box 22"/>
          <p:cNvSpPr txBox="1">
            <a:spLocks noChangeArrowheads="1"/>
          </p:cNvSpPr>
          <p:nvPr/>
        </p:nvSpPr>
        <p:spPr bwMode="auto">
          <a:xfrm>
            <a:off x="-794" y="1872456"/>
            <a:ext cx="9145588" cy="338554"/>
          </a:xfrm>
          <a:prstGeom prst="rect">
            <a:avLst/>
          </a:prstGeom>
          <a:noFill/>
          <a:ln w="9525">
            <a:noFill/>
            <a:miter lim="800000"/>
            <a:headEnd/>
            <a:tailEnd/>
          </a:ln>
          <a:effectLst/>
        </p:spPr>
        <p:txBody>
          <a:bodyPr>
            <a:spAutoFit/>
          </a:bodyPr>
          <a:lstStyle>
            <a:defPPr>
              <a:defRPr lang="th-TH"/>
            </a:defPPr>
            <a:lvl1pPr algn="l" rtl="0" fontAlgn="base">
              <a:spcBef>
                <a:spcPct val="0"/>
              </a:spcBef>
              <a:spcAft>
                <a:spcPct val="0"/>
              </a:spcAft>
              <a:defRPr b="1" kern="1200">
                <a:solidFill>
                  <a:schemeClr val="tx1"/>
                </a:solidFill>
                <a:latin typeface="Lucida Sans" pitchFamily="34" charset="0"/>
                <a:ea typeface="+mn-ea"/>
                <a:cs typeface="Angsana New" pitchFamily="18" charset="-34"/>
              </a:defRPr>
            </a:lvl1pPr>
            <a:lvl2pPr marL="457200" algn="l" rtl="0" fontAlgn="base">
              <a:spcBef>
                <a:spcPct val="0"/>
              </a:spcBef>
              <a:spcAft>
                <a:spcPct val="0"/>
              </a:spcAft>
              <a:defRPr b="1" kern="1200">
                <a:solidFill>
                  <a:schemeClr val="tx1"/>
                </a:solidFill>
                <a:latin typeface="Lucida Sans" pitchFamily="34" charset="0"/>
                <a:ea typeface="+mn-ea"/>
                <a:cs typeface="Angsana New" pitchFamily="18" charset="-34"/>
              </a:defRPr>
            </a:lvl2pPr>
            <a:lvl3pPr marL="914400" algn="l" rtl="0" fontAlgn="base">
              <a:spcBef>
                <a:spcPct val="0"/>
              </a:spcBef>
              <a:spcAft>
                <a:spcPct val="0"/>
              </a:spcAft>
              <a:defRPr b="1" kern="1200">
                <a:solidFill>
                  <a:schemeClr val="tx1"/>
                </a:solidFill>
                <a:latin typeface="Lucida Sans" pitchFamily="34" charset="0"/>
                <a:ea typeface="+mn-ea"/>
                <a:cs typeface="Angsana New" pitchFamily="18" charset="-34"/>
              </a:defRPr>
            </a:lvl3pPr>
            <a:lvl4pPr marL="1371600" algn="l" rtl="0" fontAlgn="base">
              <a:spcBef>
                <a:spcPct val="0"/>
              </a:spcBef>
              <a:spcAft>
                <a:spcPct val="0"/>
              </a:spcAft>
              <a:defRPr b="1" kern="1200">
                <a:solidFill>
                  <a:schemeClr val="tx1"/>
                </a:solidFill>
                <a:latin typeface="Lucida Sans" pitchFamily="34" charset="0"/>
                <a:ea typeface="+mn-ea"/>
                <a:cs typeface="Angsana New" pitchFamily="18" charset="-34"/>
              </a:defRPr>
            </a:lvl4pPr>
            <a:lvl5pPr marL="1828800" algn="l" rtl="0" fontAlgn="base">
              <a:spcBef>
                <a:spcPct val="0"/>
              </a:spcBef>
              <a:spcAft>
                <a:spcPct val="0"/>
              </a:spcAft>
              <a:defRPr b="1" kern="1200">
                <a:solidFill>
                  <a:schemeClr val="tx1"/>
                </a:solidFill>
                <a:latin typeface="Lucida Sans" pitchFamily="34" charset="0"/>
                <a:ea typeface="+mn-ea"/>
                <a:cs typeface="Angsana New" pitchFamily="18" charset="-34"/>
              </a:defRPr>
            </a:lvl5pPr>
            <a:lvl6pPr marL="2286000" algn="l" defTabSz="914400" rtl="0" eaLnBrk="1" latinLnBrk="0" hangingPunct="1">
              <a:defRPr b="1" kern="1200">
                <a:solidFill>
                  <a:schemeClr val="tx1"/>
                </a:solidFill>
                <a:latin typeface="Lucida Sans" pitchFamily="34" charset="0"/>
                <a:ea typeface="+mn-ea"/>
                <a:cs typeface="Angsana New" pitchFamily="18" charset="-34"/>
              </a:defRPr>
            </a:lvl6pPr>
            <a:lvl7pPr marL="2743200" algn="l" defTabSz="914400" rtl="0" eaLnBrk="1" latinLnBrk="0" hangingPunct="1">
              <a:defRPr b="1" kern="1200">
                <a:solidFill>
                  <a:schemeClr val="tx1"/>
                </a:solidFill>
                <a:latin typeface="Lucida Sans" pitchFamily="34" charset="0"/>
                <a:ea typeface="+mn-ea"/>
                <a:cs typeface="Angsana New" pitchFamily="18" charset="-34"/>
              </a:defRPr>
            </a:lvl7pPr>
            <a:lvl8pPr marL="3200400" algn="l" defTabSz="914400" rtl="0" eaLnBrk="1" latinLnBrk="0" hangingPunct="1">
              <a:defRPr b="1" kern="1200">
                <a:solidFill>
                  <a:schemeClr val="tx1"/>
                </a:solidFill>
                <a:latin typeface="Lucida Sans" pitchFamily="34" charset="0"/>
                <a:ea typeface="+mn-ea"/>
                <a:cs typeface="Angsana New" pitchFamily="18" charset="-34"/>
              </a:defRPr>
            </a:lvl8pPr>
            <a:lvl9pPr marL="3657600" algn="l" defTabSz="914400" rtl="0" eaLnBrk="1" latinLnBrk="0" hangingPunct="1">
              <a:defRPr b="1" kern="1200">
                <a:solidFill>
                  <a:schemeClr val="tx1"/>
                </a:solidFill>
                <a:latin typeface="Lucida Sans" pitchFamily="34" charset="0"/>
                <a:ea typeface="+mn-ea"/>
                <a:cs typeface="Angsana New" pitchFamily="18" charset="-34"/>
              </a:defRPr>
            </a:lvl9pPr>
          </a:lstStyle>
          <a:p>
            <a:pPr marL="990600" lvl="1" indent="-533400"/>
            <a:r>
              <a:rPr lang="en-US" sz="1600" dirty="0">
                <a:solidFill>
                  <a:srgbClr val="FF9900"/>
                </a:solidFill>
                <a:cs typeface="Tahoma" pitchFamily="34" charset="0"/>
              </a:rPr>
              <a:t>	</a:t>
            </a:r>
            <a:endParaRPr lang="th-TH" dirty="0">
              <a:solidFill>
                <a:srgbClr val="FF9900"/>
              </a:solidFill>
              <a:cs typeface="Tahoma" pitchFamily="34" charset="0"/>
            </a:endParaRPr>
          </a:p>
        </p:txBody>
      </p:sp>
      <p:sp>
        <p:nvSpPr>
          <p:cNvPr id="8" name="Title 5"/>
          <p:cNvSpPr txBox="1">
            <a:spLocks/>
          </p:cNvSpPr>
          <p:nvPr/>
        </p:nvSpPr>
        <p:spPr>
          <a:xfrm>
            <a:off x="462796" y="194348"/>
            <a:ext cx="8429684" cy="714372"/>
          </a:xfrm>
          <a:prstGeom prst="rect">
            <a:avLst/>
          </a:prstGeom>
        </p:spPr>
        <p:txBody>
          <a:bodyP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15406A"/>
                </a:solidFill>
                <a:latin typeface="Calibri" pitchFamily="34" charset="0"/>
                <a:ea typeface="+mj-ea"/>
                <a:cs typeface="Browallia New" pitchFamily="34" charset="-34"/>
              </a:rPr>
              <a:t>4. Freer Flows of Capital in</a:t>
            </a:r>
            <a:br>
              <a:rPr lang="en-US" sz="2400" b="1" dirty="0" smtClean="0">
                <a:solidFill>
                  <a:srgbClr val="15406A"/>
                </a:solidFill>
                <a:latin typeface="Calibri" pitchFamily="34" charset="0"/>
                <a:ea typeface="+mj-ea"/>
                <a:cs typeface="Browallia New" pitchFamily="34" charset="-34"/>
              </a:rPr>
            </a:br>
            <a:r>
              <a:rPr lang="en-US" sz="2400" b="1" dirty="0" smtClean="0">
                <a:solidFill>
                  <a:srgbClr val="15406A"/>
                </a:solidFill>
                <a:latin typeface="Calibri" pitchFamily="34" charset="0"/>
                <a:ea typeface="+mj-ea"/>
                <a:cs typeface="Browallia New" pitchFamily="34" charset="-34"/>
              </a:rPr>
              <a:t> International Investment Agreements (2)</a:t>
            </a:r>
            <a:endParaRPr kumimoji="0" lang="th-TH" sz="24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extLst>
      <p:ext uri="{BB962C8B-B14F-4D97-AF65-F5344CB8AC3E}">
        <p14:creationId xmlns:p14="http://schemas.microsoft.com/office/powerpoint/2010/main" val="1776740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274468"/>
            <a:ext cx="8429684" cy="714372"/>
          </a:xfrm>
        </p:spPr>
        <p:txBody>
          <a:bodyPr>
            <a:normAutofit/>
          </a:bodyPr>
          <a:lstStyle/>
          <a:p>
            <a:r>
              <a:rPr lang="en-US" sz="3600" dirty="0" smtClean="0"/>
              <a:t>Investment Agreements in Context of FTAs</a:t>
            </a:r>
            <a:endParaRPr lang="th-TH" sz="3600" dirty="0"/>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2464229941"/>
              </p:ext>
            </p:extLst>
          </p:nvPr>
        </p:nvGraphicFramePr>
        <p:xfrm>
          <a:off x="474859" y="2734991"/>
          <a:ext cx="8136904" cy="29523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2"/>
          </p:nvPr>
        </p:nvSpPr>
        <p:spPr/>
        <p:txBody>
          <a:bodyPr>
            <a:normAutofit/>
          </a:bodyPr>
          <a:lstStyle/>
          <a:p>
            <a:fld id="{BD652286-DE6E-43ED-98B4-8FA5F3688366}" type="slidenum">
              <a:rPr lang="th-TH" smtClean="0"/>
              <a:pPr/>
              <a:t>16</a:t>
            </a:fld>
            <a:endParaRPr lang="th-TH"/>
          </a:p>
        </p:txBody>
      </p:sp>
      <p:sp>
        <p:nvSpPr>
          <p:cNvPr id="5" name="TextBox 4"/>
          <p:cNvSpPr txBox="1"/>
          <p:nvPr/>
        </p:nvSpPr>
        <p:spPr>
          <a:xfrm>
            <a:off x="4139952" y="1916832"/>
            <a:ext cx="708079" cy="523220"/>
          </a:xfrm>
          <a:prstGeom prst="rect">
            <a:avLst/>
          </a:prstGeom>
          <a:noFill/>
        </p:spPr>
        <p:txBody>
          <a:bodyPr wrap="none" rtlCol="0">
            <a:spAutoFit/>
          </a:bodyPr>
          <a:lstStyle/>
          <a:p>
            <a:r>
              <a:rPr lang="en-US" dirty="0" smtClean="0">
                <a:solidFill>
                  <a:srgbClr val="FF0000"/>
                </a:solidFill>
              </a:rPr>
              <a:t>FTA</a:t>
            </a:r>
            <a:endParaRPr lang="en-US" dirty="0">
              <a:solidFill>
                <a:srgbClr val="FF0000"/>
              </a:solidFill>
            </a:endParaRPr>
          </a:p>
        </p:txBody>
      </p:sp>
      <p:cxnSp>
        <p:nvCxnSpPr>
          <p:cNvPr id="20" name="Elbow Connector 19"/>
          <p:cNvCxnSpPr/>
          <p:nvPr/>
        </p:nvCxnSpPr>
        <p:spPr>
          <a:xfrm>
            <a:off x="4860032" y="2132856"/>
            <a:ext cx="2448272" cy="576064"/>
          </a:xfrm>
          <a:prstGeom prst="bentConnector3">
            <a:avLst>
              <a:gd name="adj1" fmla="val 100197"/>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3" name="Elbow Connector 22"/>
          <p:cNvCxnSpPr/>
          <p:nvPr/>
        </p:nvCxnSpPr>
        <p:spPr>
          <a:xfrm rot="10800000" flipV="1">
            <a:off x="1619672" y="2132856"/>
            <a:ext cx="2520280" cy="576064"/>
          </a:xfrm>
          <a:prstGeom prst="bentConnector3">
            <a:avLst>
              <a:gd name="adj1" fmla="val 99343"/>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4499992" y="2348880"/>
            <a:ext cx="0" cy="360040"/>
          </a:xfrm>
          <a:prstGeom prst="line">
            <a:avLst/>
          </a:prstGeom>
          <a:ln w="25400">
            <a:solidFill>
              <a:schemeClr val="accent2"/>
            </a:solidFill>
          </a:ln>
        </p:spPr>
        <p:style>
          <a:lnRef idx="1">
            <a:schemeClr val="accent1"/>
          </a:lnRef>
          <a:fillRef idx="0">
            <a:schemeClr val="accent1"/>
          </a:fillRef>
          <a:effectRef idx="0">
            <a:schemeClr val="accent1"/>
          </a:effectRef>
          <a:fontRef idx="minor">
            <a:schemeClr val="tx1"/>
          </a:fontRef>
        </p:style>
      </p:cxnSp>
      <p:sp>
        <p:nvSpPr>
          <p:cNvPr id="10" name="Title 5"/>
          <p:cNvSpPr txBox="1">
            <a:spLocks/>
          </p:cNvSpPr>
          <p:nvPr/>
        </p:nvSpPr>
        <p:spPr>
          <a:xfrm>
            <a:off x="462796" y="194348"/>
            <a:ext cx="8429684" cy="714372"/>
          </a:xfrm>
          <a:prstGeom prst="rect">
            <a:avLst/>
          </a:prstGeom>
        </p:spPr>
        <p:txBody>
          <a:bodyP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15406A"/>
                </a:solidFill>
                <a:latin typeface="Calibri" pitchFamily="34" charset="0"/>
                <a:ea typeface="+mj-ea"/>
                <a:cs typeface="Browallia New" pitchFamily="34" charset="-34"/>
              </a:rPr>
              <a:t>4. Freer Flows of Capital in</a:t>
            </a:r>
            <a:br>
              <a:rPr lang="en-US" sz="2400" b="1" dirty="0" smtClean="0">
                <a:solidFill>
                  <a:srgbClr val="15406A"/>
                </a:solidFill>
                <a:latin typeface="Calibri" pitchFamily="34" charset="0"/>
                <a:ea typeface="+mj-ea"/>
                <a:cs typeface="Browallia New" pitchFamily="34" charset="-34"/>
              </a:rPr>
            </a:br>
            <a:r>
              <a:rPr lang="en-US" sz="2400" b="1" dirty="0" smtClean="0">
                <a:solidFill>
                  <a:srgbClr val="15406A"/>
                </a:solidFill>
                <a:latin typeface="Calibri" pitchFamily="34" charset="0"/>
                <a:ea typeface="+mj-ea"/>
                <a:cs typeface="Browallia New" pitchFamily="34" charset="-34"/>
              </a:rPr>
              <a:t> International Investment Agreements (3)</a:t>
            </a:r>
            <a:endParaRPr kumimoji="0" lang="th-TH" sz="24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130452"/>
            <a:ext cx="8429684" cy="714372"/>
          </a:xfrm>
        </p:spPr>
        <p:txBody>
          <a:bodyPr>
            <a:normAutofit/>
          </a:bodyPr>
          <a:lstStyle/>
          <a:p>
            <a:r>
              <a:rPr lang="en-US" sz="3200" dirty="0" smtClean="0"/>
              <a:t>Proliferation of IIAs</a:t>
            </a:r>
            <a:endParaRPr lang="th-TH" sz="3200" dirty="0"/>
          </a:p>
        </p:txBody>
      </p:sp>
      <p:sp>
        <p:nvSpPr>
          <p:cNvPr id="12" name="Slide Number Placeholder 11"/>
          <p:cNvSpPr>
            <a:spLocks noGrp="1"/>
          </p:cNvSpPr>
          <p:nvPr>
            <p:ph type="sldNum" sz="quarter" idx="12"/>
          </p:nvPr>
        </p:nvSpPr>
        <p:spPr/>
        <p:txBody>
          <a:bodyPr>
            <a:normAutofit/>
          </a:bodyPr>
          <a:lstStyle/>
          <a:p>
            <a:fld id="{BD652286-DE6E-43ED-98B4-8FA5F3688366}" type="slidenum">
              <a:rPr lang="th-TH" smtClean="0"/>
              <a:pPr/>
              <a:t>17</a:t>
            </a:fld>
            <a:endParaRPr lang="th-TH"/>
          </a:p>
        </p:txBody>
      </p:sp>
      <p:sp>
        <p:nvSpPr>
          <p:cNvPr id="9" name="Text Box 3"/>
          <p:cNvSpPr txBox="1">
            <a:spLocks noChangeArrowheads="1"/>
          </p:cNvSpPr>
          <p:nvPr/>
        </p:nvSpPr>
        <p:spPr bwMode="auto">
          <a:xfrm>
            <a:off x="82838" y="1628800"/>
            <a:ext cx="4518025" cy="2031325"/>
          </a:xfrm>
          <a:prstGeom prst="rect">
            <a:avLst/>
          </a:prstGeom>
          <a:noFill/>
          <a:ln w="9525">
            <a:noFill/>
            <a:miter lim="800000"/>
            <a:headEnd/>
            <a:tailEnd/>
          </a:ln>
          <a:effectLst/>
        </p:spPr>
        <p:txBody>
          <a:bodyPr wrap="square">
            <a:spAutoFit/>
          </a:bodyPr>
          <a:lstStyle/>
          <a:p>
            <a:pPr algn="ctr">
              <a:buClr>
                <a:schemeClr val="accent2"/>
              </a:buClr>
            </a:pPr>
            <a:r>
              <a:rPr lang="en-US" sz="1800" b="1" dirty="0" smtClean="0">
                <a:solidFill>
                  <a:srgbClr val="FF0000"/>
                </a:solidFill>
                <a:latin typeface="Arial" charset="0"/>
              </a:rPr>
              <a:t>Global</a:t>
            </a:r>
          </a:p>
          <a:p>
            <a:pPr marL="342900" indent="-342900">
              <a:buClr>
                <a:schemeClr val="accent2"/>
              </a:buClr>
              <a:buFont typeface="Wingdings" pitchFamily="2" charset="2"/>
              <a:buChar char="§"/>
            </a:pPr>
            <a:r>
              <a:rPr lang="en-US" sz="1800" dirty="0" smtClean="0">
                <a:solidFill>
                  <a:schemeClr val="accent1">
                    <a:lumMod val="50000"/>
                  </a:schemeClr>
                </a:solidFill>
                <a:latin typeface="+mj-lt"/>
              </a:rPr>
              <a:t>Over 3000 BITs and around 300 FTAs  Investment Chapters exist globally, partly due to the failure to agree on a multilateral investment agreement.</a:t>
            </a:r>
            <a:endParaRPr lang="en-US" sz="1800" dirty="0">
              <a:solidFill>
                <a:schemeClr val="accent1">
                  <a:lumMod val="50000"/>
                </a:schemeClr>
              </a:solidFill>
              <a:latin typeface="+mj-lt"/>
            </a:endParaRPr>
          </a:p>
          <a:p>
            <a:pPr marL="342900" indent="-342900">
              <a:buClr>
                <a:schemeClr val="accent2"/>
              </a:buClr>
              <a:buFont typeface="Wingdings" pitchFamily="2" charset="2"/>
              <a:buChar char="§"/>
            </a:pPr>
            <a:r>
              <a:rPr lang="en-US" sz="1800" dirty="0" smtClean="0">
                <a:solidFill>
                  <a:schemeClr val="accent1">
                    <a:lumMod val="50000"/>
                  </a:schemeClr>
                </a:solidFill>
                <a:latin typeface="+mj-lt"/>
              </a:rPr>
              <a:t>The </a:t>
            </a:r>
            <a:r>
              <a:rPr lang="en-US" sz="1800" dirty="0">
                <a:solidFill>
                  <a:schemeClr val="accent1">
                    <a:lumMod val="50000"/>
                  </a:schemeClr>
                </a:solidFill>
                <a:latin typeface="+mj-lt"/>
              </a:rPr>
              <a:t>majority </a:t>
            </a:r>
            <a:r>
              <a:rPr lang="en-US" sz="1800" dirty="0" smtClean="0">
                <a:solidFill>
                  <a:schemeClr val="accent1">
                    <a:lumMod val="50000"/>
                  </a:schemeClr>
                </a:solidFill>
                <a:latin typeface="+mj-lt"/>
              </a:rPr>
              <a:t>are </a:t>
            </a:r>
            <a:r>
              <a:rPr lang="en-US" sz="1800" dirty="0">
                <a:solidFill>
                  <a:schemeClr val="accent1">
                    <a:lumMod val="50000"/>
                  </a:schemeClr>
                </a:solidFill>
                <a:latin typeface="+mj-lt"/>
              </a:rPr>
              <a:t>between developed and developing </a:t>
            </a:r>
            <a:r>
              <a:rPr lang="en-US" sz="1800" dirty="0" smtClean="0">
                <a:solidFill>
                  <a:schemeClr val="accent1">
                    <a:lumMod val="50000"/>
                  </a:schemeClr>
                </a:solidFill>
                <a:latin typeface="+mj-lt"/>
              </a:rPr>
              <a:t>countries.</a:t>
            </a:r>
            <a:endParaRPr lang="en-US" sz="1800" dirty="0">
              <a:solidFill>
                <a:schemeClr val="accent1">
                  <a:lumMod val="50000"/>
                </a:schemeClr>
              </a:solidFill>
              <a:latin typeface="+mj-lt"/>
            </a:endParaRPr>
          </a:p>
        </p:txBody>
      </p:sp>
      <p:pic>
        <p:nvPicPr>
          <p:cNvPr id="2052"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4005064"/>
            <a:ext cx="3981450" cy="255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644008" y="1628800"/>
            <a:ext cx="4572000" cy="5170646"/>
          </a:xfrm>
          <a:prstGeom prst="rect">
            <a:avLst/>
          </a:prstGeom>
        </p:spPr>
        <p:txBody>
          <a:bodyPr>
            <a:spAutoFit/>
          </a:bodyPr>
          <a:lstStyle/>
          <a:p>
            <a:pPr algn="ctr">
              <a:buClr>
                <a:schemeClr val="accent2"/>
              </a:buClr>
            </a:pPr>
            <a:r>
              <a:rPr lang="en-US" sz="1800" b="1" dirty="0">
                <a:solidFill>
                  <a:srgbClr val="FF0000"/>
                </a:solidFill>
                <a:latin typeface="Arial" charset="0"/>
              </a:rPr>
              <a:t>Thailand </a:t>
            </a:r>
          </a:p>
          <a:p>
            <a:pPr marL="342900" indent="-342900">
              <a:buClr>
                <a:schemeClr val="accent2"/>
              </a:buClr>
              <a:buFont typeface="Wingdings" pitchFamily="2" charset="2"/>
              <a:buChar char="§"/>
            </a:pPr>
            <a:r>
              <a:rPr lang="en-US" sz="1800" dirty="0" smtClean="0">
                <a:solidFill>
                  <a:schemeClr val="accent1">
                    <a:lumMod val="50000"/>
                  </a:schemeClr>
                </a:solidFill>
                <a:latin typeface="+mj-lt"/>
              </a:rPr>
              <a:t>Thailand </a:t>
            </a:r>
            <a:r>
              <a:rPr lang="en-US" sz="1800" dirty="0">
                <a:solidFill>
                  <a:schemeClr val="accent1">
                    <a:lumMod val="50000"/>
                  </a:schemeClr>
                </a:solidFill>
                <a:latin typeface="+mj-lt"/>
              </a:rPr>
              <a:t>has signed 42 BITs </a:t>
            </a:r>
            <a:r>
              <a:rPr lang="en-US" sz="1800" dirty="0" smtClean="0">
                <a:solidFill>
                  <a:schemeClr val="accent1">
                    <a:lumMod val="50000"/>
                  </a:schemeClr>
                </a:solidFill>
                <a:latin typeface="+mj-lt"/>
              </a:rPr>
              <a:t>since the 1960s, with a handful currently under negotiation.</a:t>
            </a:r>
            <a:endParaRPr lang="en-US" sz="1800" dirty="0">
              <a:solidFill>
                <a:schemeClr val="accent1">
                  <a:lumMod val="50000"/>
                </a:schemeClr>
              </a:solidFill>
              <a:latin typeface="+mj-lt"/>
            </a:endParaRPr>
          </a:p>
          <a:p>
            <a:pPr marL="342900" indent="-342900">
              <a:buClr>
                <a:schemeClr val="accent2"/>
              </a:buClr>
              <a:buFont typeface="Wingdings" pitchFamily="2" charset="2"/>
              <a:buChar char="§"/>
            </a:pPr>
            <a:r>
              <a:rPr lang="en-US" sz="1800" dirty="0" smtClean="0">
                <a:solidFill>
                  <a:schemeClr val="accent1">
                    <a:lumMod val="50000"/>
                  </a:schemeClr>
                </a:solidFill>
                <a:latin typeface="+mj-lt"/>
              </a:rPr>
              <a:t>Thailand </a:t>
            </a:r>
            <a:r>
              <a:rPr lang="en-US" sz="1800" dirty="0">
                <a:solidFill>
                  <a:schemeClr val="accent1">
                    <a:lumMod val="50000"/>
                  </a:schemeClr>
                </a:solidFill>
                <a:latin typeface="+mj-lt"/>
              </a:rPr>
              <a:t>has signed several FTAs </a:t>
            </a:r>
            <a:r>
              <a:rPr lang="en-US" sz="1800" dirty="0" smtClean="0">
                <a:solidFill>
                  <a:schemeClr val="accent1">
                    <a:lumMod val="50000"/>
                  </a:schemeClr>
                </a:solidFill>
                <a:latin typeface="+mj-lt"/>
              </a:rPr>
              <a:t>with </a:t>
            </a:r>
            <a:r>
              <a:rPr lang="en-US" sz="1800" dirty="0">
                <a:solidFill>
                  <a:schemeClr val="accent1">
                    <a:lumMod val="50000"/>
                  </a:schemeClr>
                </a:solidFill>
                <a:latin typeface="+mj-lt"/>
              </a:rPr>
              <a:t>Investment </a:t>
            </a:r>
            <a:r>
              <a:rPr lang="en-US" sz="1800" dirty="0" smtClean="0">
                <a:solidFill>
                  <a:schemeClr val="accent1">
                    <a:lumMod val="50000"/>
                  </a:schemeClr>
                </a:solidFill>
                <a:latin typeface="+mj-lt"/>
              </a:rPr>
              <a:t>Chapters and is currently negotiating* several others</a:t>
            </a:r>
            <a:r>
              <a:rPr lang="en-US" sz="1800" dirty="0" smtClean="0">
                <a:solidFill>
                  <a:schemeClr val="accent1">
                    <a:lumMod val="50000"/>
                  </a:schemeClr>
                </a:solidFill>
              </a:rPr>
              <a:t>—</a:t>
            </a:r>
            <a:endParaRPr lang="en-US" sz="1800" dirty="0" smtClean="0">
              <a:solidFill>
                <a:schemeClr val="accent1">
                  <a:lumMod val="50000"/>
                </a:schemeClr>
              </a:solidFill>
              <a:latin typeface="+mj-lt"/>
            </a:endParaRPr>
          </a:p>
          <a:p>
            <a:pPr marL="800100" lvl="1" indent="-342900">
              <a:buClr>
                <a:schemeClr val="accent2"/>
              </a:buClr>
              <a:buFont typeface="Wingdings" pitchFamily="2" charset="2"/>
              <a:buChar char="Ø"/>
            </a:pPr>
            <a:r>
              <a:rPr lang="en-US" sz="1800" b="1" dirty="0" err="1" smtClean="0">
                <a:solidFill>
                  <a:schemeClr val="accent1">
                    <a:lumMod val="50000"/>
                  </a:schemeClr>
                </a:solidFill>
                <a:latin typeface="+mj-lt"/>
              </a:rPr>
              <a:t>Bilaterals</a:t>
            </a:r>
            <a:r>
              <a:rPr lang="en-US" sz="1800" dirty="0" smtClean="0">
                <a:solidFill>
                  <a:schemeClr val="accent1">
                    <a:lumMod val="50000"/>
                  </a:schemeClr>
                </a:solidFill>
                <a:latin typeface="+mj-lt"/>
              </a:rPr>
              <a:t>:</a:t>
            </a:r>
          </a:p>
          <a:p>
            <a:pPr lvl="2">
              <a:buClr>
                <a:schemeClr val="accent2"/>
              </a:buClr>
            </a:pPr>
            <a:r>
              <a:rPr lang="en-US" sz="1600" dirty="0" smtClean="0">
                <a:solidFill>
                  <a:srgbClr val="FF0000"/>
                </a:solidFill>
                <a:latin typeface="+mj-lt"/>
              </a:rPr>
              <a:t>TAFTA</a:t>
            </a:r>
            <a:r>
              <a:rPr lang="en-US" sz="1600" dirty="0" smtClean="0">
                <a:solidFill>
                  <a:schemeClr val="accent1">
                    <a:lumMod val="50000"/>
                  </a:schemeClr>
                </a:solidFill>
                <a:latin typeface="+mj-lt"/>
              </a:rPr>
              <a:t> (Aus), </a:t>
            </a:r>
            <a:r>
              <a:rPr lang="en-US" sz="1600" dirty="0" smtClean="0">
                <a:solidFill>
                  <a:srgbClr val="FF0000"/>
                </a:solidFill>
                <a:latin typeface="+mj-lt"/>
              </a:rPr>
              <a:t>TNZCEP</a:t>
            </a:r>
            <a:r>
              <a:rPr lang="en-US" sz="1600" dirty="0" smtClean="0">
                <a:solidFill>
                  <a:schemeClr val="accent1">
                    <a:lumMod val="50000"/>
                  </a:schemeClr>
                </a:solidFill>
                <a:latin typeface="+mj-lt"/>
              </a:rPr>
              <a:t> (NZ), </a:t>
            </a:r>
            <a:br>
              <a:rPr lang="en-US" sz="1600" dirty="0" smtClean="0">
                <a:solidFill>
                  <a:schemeClr val="accent1">
                    <a:lumMod val="50000"/>
                  </a:schemeClr>
                </a:solidFill>
                <a:latin typeface="+mj-lt"/>
              </a:rPr>
            </a:br>
            <a:r>
              <a:rPr lang="en-US" sz="1600" dirty="0" smtClean="0">
                <a:solidFill>
                  <a:srgbClr val="FF0000"/>
                </a:solidFill>
                <a:latin typeface="+mj-lt"/>
              </a:rPr>
              <a:t>JTEPA</a:t>
            </a:r>
            <a:r>
              <a:rPr lang="en-US" sz="1600" dirty="0" smtClean="0">
                <a:solidFill>
                  <a:schemeClr val="accent1">
                    <a:lumMod val="50000"/>
                  </a:schemeClr>
                </a:solidFill>
                <a:latin typeface="+mj-lt"/>
              </a:rPr>
              <a:t> (Japan), </a:t>
            </a:r>
            <a:r>
              <a:rPr lang="en-US" sz="1600" dirty="0" smtClean="0">
                <a:solidFill>
                  <a:srgbClr val="FF0000"/>
                </a:solidFill>
                <a:latin typeface="+mj-lt"/>
              </a:rPr>
              <a:t>TIFTA</a:t>
            </a:r>
            <a:r>
              <a:rPr lang="en-US" sz="1600" dirty="0" smtClean="0">
                <a:solidFill>
                  <a:schemeClr val="accent1">
                    <a:lumMod val="50000"/>
                  </a:schemeClr>
                </a:solidFill>
                <a:latin typeface="+mj-lt"/>
              </a:rPr>
              <a:t>* (India), </a:t>
            </a:r>
            <a:br>
              <a:rPr lang="en-US" sz="1600" dirty="0" smtClean="0">
                <a:solidFill>
                  <a:schemeClr val="accent1">
                    <a:lumMod val="50000"/>
                  </a:schemeClr>
                </a:solidFill>
                <a:latin typeface="+mj-lt"/>
              </a:rPr>
            </a:br>
            <a:r>
              <a:rPr lang="en-US" sz="1600" dirty="0" smtClean="0">
                <a:solidFill>
                  <a:srgbClr val="FF0000"/>
                </a:solidFill>
                <a:latin typeface="+mj-lt"/>
              </a:rPr>
              <a:t>Thai-Peru</a:t>
            </a:r>
            <a:r>
              <a:rPr lang="en-US" sz="1600" dirty="0" smtClean="0">
                <a:solidFill>
                  <a:schemeClr val="accent1">
                    <a:lumMod val="50000"/>
                  </a:schemeClr>
                </a:solidFill>
                <a:latin typeface="+mj-lt"/>
              </a:rPr>
              <a:t>*, </a:t>
            </a:r>
            <a:r>
              <a:rPr lang="en-US" sz="1600" dirty="0" smtClean="0">
                <a:solidFill>
                  <a:srgbClr val="FF0000"/>
                </a:solidFill>
                <a:latin typeface="+mj-lt"/>
              </a:rPr>
              <a:t>Thai-Chile</a:t>
            </a:r>
            <a:r>
              <a:rPr lang="en-US" sz="1600" dirty="0" smtClean="0">
                <a:solidFill>
                  <a:schemeClr val="accent1">
                    <a:lumMod val="50000"/>
                  </a:schemeClr>
                </a:solidFill>
                <a:latin typeface="+mj-lt"/>
              </a:rPr>
              <a:t>*, </a:t>
            </a:r>
            <a:r>
              <a:rPr lang="en-US" sz="1600" dirty="0" smtClean="0">
                <a:solidFill>
                  <a:srgbClr val="FF0000"/>
                </a:solidFill>
                <a:latin typeface="+mj-lt"/>
              </a:rPr>
              <a:t>Thai-EU</a:t>
            </a:r>
            <a:r>
              <a:rPr lang="en-US" sz="1600" dirty="0" smtClean="0">
                <a:solidFill>
                  <a:schemeClr val="accent1">
                    <a:lumMod val="50000"/>
                  </a:schemeClr>
                </a:solidFill>
                <a:latin typeface="+mj-lt"/>
              </a:rPr>
              <a:t>*, </a:t>
            </a:r>
            <a:r>
              <a:rPr lang="en-US" sz="1600" dirty="0" smtClean="0">
                <a:solidFill>
                  <a:srgbClr val="FF0000"/>
                </a:solidFill>
                <a:latin typeface="+mj-lt"/>
              </a:rPr>
              <a:t>Thai-EFTA</a:t>
            </a:r>
            <a:r>
              <a:rPr lang="en-US" sz="1600" dirty="0" smtClean="0">
                <a:solidFill>
                  <a:schemeClr val="accent1">
                    <a:lumMod val="50000"/>
                  </a:schemeClr>
                </a:solidFill>
                <a:latin typeface="+mj-lt"/>
              </a:rPr>
              <a:t>*, </a:t>
            </a:r>
            <a:r>
              <a:rPr lang="en-US" sz="1600" dirty="0" smtClean="0">
                <a:solidFill>
                  <a:srgbClr val="FF0000"/>
                </a:solidFill>
                <a:latin typeface="+mj-lt"/>
              </a:rPr>
              <a:t>Thai-Canada</a:t>
            </a:r>
            <a:r>
              <a:rPr lang="en-US" sz="1600" dirty="0" smtClean="0">
                <a:solidFill>
                  <a:schemeClr val="accent1">
                    <a:lumMod val="50000"/>
                  </a:schemeClr>
                </a:solidFill>
                <a:latin typeface="+mj-lt"/>
              </a:rPr>
              <a:t>*</a:t>
            </a:r>
          </a:p>
          <a:p>
            <a:pPr marL="800100" lvl="1" indent="-342900">
              <a:buClr>
                <a:schemeClr val="accent2"/>
              </a:buClr>
              <a:buFont typeface="Wingdings" pitchFamily="2" charset="2"/>
              <a:buChar char="Ø"/>
            </a:pPr>
            <a:r>
              <a:rPr lang="en-US" sz="1800" b="1" dirty="0" err="1" smtClean="0">
                <a:solidFill>
                  <a:schemeClr val="accent1">
                    <a:lumMod val="50000"/>
                  </a:schemeClr>
                </a:solidFill>
                <a:latin typeface="+mj-lt"/>
              </a:rPr>
              <a:t>Regionals</a:t>
            </a:r>
            <a:r>
              <a:rPr lang="en-US" sz="1800" dirty="0" smtClean="0">
                <a:solidFill>
                  <a:schemeClr val="accent1">
                    <a:lumMod val="50000"/>
                  </a:schemeClr>
                </a:solidFill>
              </a:rPr>
              <a:t>:</a:t>
            </a:r>
            <a:endParaRPr lang="en-US" sz="1800" dirty="0">
              <a:solidFill>
                <a:schemeClr val="accent1">
                  <a:lumMod val="50000"/>
                </a:schemeClr>
              </a:solidFill>
              <a:latin typeface="+mj-lt"/>
            </a:endParaRPr>
          </a:p>
          <a:p>
            <a:pPr lvl="2">
              <a:buClr>
                <a:schemeClr val="accent2"/>
              </a:buClr>
            </a:pPr>
            <a:r>
              <a:rPr lang="en-US" sz="1600" dirty="0" smtClean="0">
                <a:solidFill>
                  <a:srgbClr val="FF0000"/>
                </a:solidFill>
                <a:latin typeface="+mj-lt"/>
              </a:rPr>
              <a:t>ACIA</a:t>
            </a:r>
            <a:r>
              <a:rPr lang="en-US" sz="1600" dirty="0" smtClean="0">
                <a:solidFill>
                  <a:schemeClr val="accent1">
                    <a:lumMod val="50000"/>
                  </a:schemeClr>
                </a:solidFill>
                <a:latin typeface="+mj-lt"/>
              </a:rPr>
              <a:t> (ASEAN), </a:t>
            </a:r>
            <a:r>
              <a:rPr lang="en-US" sz="1600" dirty="0" smtClean="0">
                <a:solidFill>
                  <a:srgbClr val="FF0000"/>
                </a:solidFill>
                <a:latin typeface="+mj-lt"/>
              </a:rPr>
              <a:t>ACFTA</a:t>
            </a:r>
            <a:r>
              <a:rPr lang="en-US" sz="1600" dirty="0" smtClean="0">
                <a:solidFill>
                  <a:schemeClr val="accent1">
                    <a:lumMod val="50000"/>
                  </a:schemeClr>
                </a:solidFill>
                <a:latin typeface="+mj-lt"/>
              </a:rPr>
              <a:t> (A-China), </a:t>
            </a:r>
            <a:r>
              <a:rPr lang="en-US" sz="1600" dirty="0" smtClean="0">
                <a:solidFill>
                  <a:srgbClr val="FF0000"/>
                </a:solidFill>
                <a:latin typeface="+mj-lt"/>
              </a:rPr>
              <a:t>AKFTA</a:t>
            </a:r>
            <a:r>
              <a:rPr lang="en-US" sz="1600" dirty="0" smtClean="0">
                <a:solidFill>
                  <a:schemeClr val="accent1">
                    <a:lumMod val="50000"/>
                  </a:schemeClr>
                </a:solidFill>
                <a:latin typeface="+mj-lt"/>
              </a:rPr>
              <a:t> (A-Korea), </a:t>
            </a:r>
            <a:r>
              <a:rPr lang="en-US" sz="1600" dirty="0" smtClean="0">
                <a:solidFill>
                  <a:srgbClr val="FF0000"/>
                </a:solidFill>
                <a:latin typeface="+mj-lt"/>
              </a:rPr>
              <a:t>AJCEP</a:t>
            </a:r>
            <a:r>
              <a:rPr lang="en-US" sz="1600" dirty="0" smtClean="0">
                <a:solidFill>
                  <a:schemeClr val="accent1">
                    <a:lumMod val="50000"/>
                  </a:schemeClr>
                </a:solidFill>
                <a:latin typeface="+mj-lt"/>
              </a:rPr>
              <a:t> (A-Japan), </a:t>
            </a:r>
            <a:r>
              <a:rPr lang="en-US" sz="1600" dirty="0" smtClean="0">
                <a:solidFill>
                  <a:srgbClr val="FF0000"/>
                </a:solidFill>
                <a:latin typeface="+mj-lt"/>
              </a:rPr>
              <a:t>AANZFTA</a:t>
            </a:r>
            <a:r>
              <a:rPr lang="en-US" sz="1600" dirty="0" smtClean="0">
                <a:solidFill>
                  <a:schemeClr val="accent1">
                    <a:lumMod val="50000"/>
                  </a:schemeClr>
                </a:solidFill>
                <a:latin typeface="+mj-lt"/>
              </a:rPr>
              <a:t> (A-Aus-NZ), </a:t>
            </a:r>
            <a:r>
              <a:rPr lang="en-US" sz="1600" dirty="0" smtClean="0">
                <a:solidFill>
                  <a:srgbClr val="FF0000"/>
                </a:solidFill>
                <a:latin typeface="+mj-lt"/>
              </a:rPr>
              <a:t>AIFTA</a:t>
            </a:r>
            <a:r>
              <a:rPr lang="en-US" sz="1600" dirty="0" smtClean="0">
                <a:solidFill>
                  <a:schemeClr val="accent1">
                    <a:lumMod val="50000"/>
                  </a:schemeClr>
                </a:solidFill>
                <a:latin typeface="+mj-lt"/>
              </a:rPr>
              <a:t>* (A-India), </a:t>
            </a:r>
            <a:r>
              <a:rPr lang="en-US" sz="1600" dirty="0" smtClean="0">
                <a:solidFill>
                  <a:srgbClr val="FF0000"/>
                </a:solidFill>
                <a:latin typeface="+mj-lt"/>
              </a:rPr>
              <a:t>BIMSTEC</a:t>
            </a:r>
            <a:r>
              <a:rPr lang="en-US" sz="1600" dirty="0" smtClean="0">
                <a:solidFill>
                  <a:schemeClr val="accent1">
                    <a:lumMod val="50000"/>
                  </a:schemeClr>
                </a:solidFill>
                <a:latin typeface="+mj-lt"/>
              </a:rPr>
              <a:t>* (Bay of Bengal)</a:t>
            </a:r>
            <a:endParaRPr lang="en-US" sz="1600" dirty="0">
              <a:solidFill>
                <a:schemeClr val="accent1">
                  <a:lumMod val="50000"/>
                </a:schemeClr>
              </a:solidFill>
              <a:latin typeface="+mj-lt"/>
            </a:endParaRPr>
          </a:p>
          <a:p>
            <a:pPr lvl="2">
              <a:buClr>
                <a:schemeClr val="accent2"/>
              </a:buClr>
            </a:pPr>
            <a:endParaRPr lang="en-US" sz="2000" dirty="0" smtClean="0">
              <a:solidFill>
                <a:schemeClr val="accent1">
                  <a:lumMod val="50000"/>
                </a:schemeClr>
              </a:solidFill>
              <a:latin typeface="Arial" charset="0"/>
            </a:endParaRPr>
          </a:p>
          <a:p>
            <a:pPr marL="800100" lvl="1" indent="-342900">
              <a:buClr>
                <a:schemeClr val="accent2"/>
              </a:buClr>
              <a:buFont typeface="Wingdings" pitchFamily="2" charset="2"/>
              <a:buChar char="§"/>
            </a:pPr>
            <a:endParaRPr lang="th-TH" sz="2000" dirty="0"/>
          </a:p>
        </p:txBody>
      </p:sp>
      <p:cxnSp>
        <p:nvCxnSpPr>
          <p:cNvPr id="8" name="Straight Connector 7"/>
          <p:cNvCxnSpPr/>
          <p:nvPr/>
        </p:nvCxnSpPr>
        <p:spPr>
          <a:xfrm>
            <a:off x="4572000" y="1628800"/>
            <a:ext cx="0" cy="4608512"/>
          </a:xfrm>
          <a:prstGeom prst="line">
            <a:avLst/>
          </a:prstGeom>
          <a:ln>
            <a:prstDash val="sysDot"/>
          </a:ln>
        </p:spPr>
        <p:style>
          <a:lnRef idx="1">
            <a:schemeClr val="accent1"/>
          </a:lnRef>
          <a:fillRef idx="0">
            <a:schemeClr val="accent1"/>
          </a:fillRef>
          <a:effectRef idx="0">
            <a:schemeClr val="accent1"/>
          </a:effectRef>
          <a:fontRef idx="minor">
            <a:schemeClr val="tx1"/>
          </a:fontRef>
        </p:style>
      </p:cxnSp>
      <p:sp>
        <p:nvSpPr>
          <p:cNvPr id="10" name="Title 5"/>
          <p:cNvSpPr txBox="1">
            <a:spLocks/>
          </p:cNvSpPr>
          <p:nvPr/>
        </p:nvSpPr>
        <p:spPr>
          <a:xfrm>
            <a:off x="102756" y="698404"/>
            <a:ext cx="8429684" cy="714372"/>
          </a:xfrm>
          <a:prstGeom prst="rect">
            <a:avLst/>
          </a:prstGeom>
        </p:spPr>
        <p:txBody>
          <a:bodyPr>
            <a:normAutofit fontScale="97500"/>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200" b="1" dirty="0" smtClean="0">
                <a:solidFill>
                  <a:srgbClr val="15406A"/>
                </a:solidFill>
                <a:latin typeface="Calibri" pitchFamily="34" charset="0"/>
                <a:ea typeface="+mj-ea"/>
                <a:cs typeface="Browallia New" pitchFamily="34" charset="-34"/>
              </a:rPr>
              <a:t>4. Freer Flows of Capital in International Investment Agreements (3)</a:t>
            </a:r>
            <a:endParaRPr kumimoji="0" lang="th-TH" sz="22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extLst>
      <p:ext uri="{BB962C8B-B14F-4D97-AF65-F5344CB8AC3E}">
        <p14:creationId xmlns:p14="http://schemas.microsoft.com/office/powerpoint/2010/main" val="273108803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7158" y="1202460"/>
            <a:ext cx="8429684" cy="714372"/>
          </a:xfrm>
        </p:spPr>
        <p:txBody>
          <a:bodyPr>
            <a:normAutofit/>
          </a:bodyPr>
          <a:lstStyle/>
          <a:p>
            <a:r>
              <a:rPr lang="en-US" sz="3600" dirty="0" smtClean="0"/>
              <a:t>Basic Framework of IIAs</a:t>
            </a:r>
            <a:endParaRPr lang="th-TH" sz="3600" dirty="0"/>
          </a:p>
        </p:txBody>
      </p:sp>
      <p:sp>
        <p:nvSpPr>
          <p:cNvPr id="4" name="Slide Number Placeholder 3"/>
          <p:cNvSpPr>
            <a:spLocks noGrp="1"/>
          </p:cNvSpPr>
          <p:nvPr>
            <p:ph type="sldNum" sz="quarter" idx="12"/>
          </p:nvPr>
        </p:nvSpPr>
        <p:spPr/>
        <p:txBody>
          <a:bodyPr>
            <a:normAutofit/>
          </a:bodyPr>
          <a:lstStyle/>
          <a:p>
            <a:fld id="{BD652286-DE6E-43ED-98B4-8FA5F3688366}" type="slidenum">
              <a:rPr lang="th-TH" smtClean="0"/>
              <a:pPr/>
              <a:t>18</a:t>
            </a:fld>
            <a:endParaRPr lang="th-TH"/>
          </a:p>
        </p:txBody>
      </p:sp>
      <p:sp>
        <p:nvSpPr>
          <p:cNvPr id="17" name="TextBox 16"/>
          <p:cNvSpPr txBox="1"/>
          <p:nvPr/>
        </p:nvSpPr>
        <p:spPr>
          <a:xfrm>
            <a:off x="827584" y="4005064"/>
            <a:ext cx="2808312" cy="2308324"/>
          </a:xfrm>
          <a:prstGeom prst="rect">
            <a:avLst/>
          </a:prstGeom>
          <a:noFill/>
        </p:spPr>
        <p:txBody>
          <a:bodyPr wrap="square" rtlCol="0">
            <a:spAutoFit/>
          </a:bodyPr>
          <a:lstStyle/>
          <a:p>
            <a:r>
              <a:rPr lang="en-US" sz="1600" b="1" dirty="0" smtClean="0">
                <a:solidFill>
                  <a:schemeClr val="accent2"/>
                </a:solidFill>
              </a:rPr>
              <a:t>Exceptions </a:t>
            </a:r>
            <a:r>
              <a:rPr lang="en-US" sz="1600" dirty="0" smtClean="0">
                <a:solidFill>
                  <a:schemeClr val="accent2"/>
                </a:solidFill>
              </a:rPr>
              <a:t/>
            </a:r>
            <a:br>
              <a:rPr lang="en-US" sz="1600" dirty="0" smtClean="0">
                <a:solidFill>
                  <a:schemeClr val="accent2"/>
                </a:solidFill>
              </a:rPr>
            </a:br>
            <a:r>
              <a:rPr lang="en-US" sz="1600" dirty="0" smtClean="0">
                <a:solidFill>
                  <a:schemeClr val="accent2"/>
                </a:solidFill>
              </a:rPr>
              <a:t> </a:t>
            </a:r>
          </a:p>
          <a:p>
            <a:pPr>
              <a:buFont typeface="Arial" pitchFamily="34" charset="0"/>
              <a:buChar char="•"/>
            </a:pPr>
            <a:r>
              <a:rPr lang="en-US" sz="1400" dirty="0" smtClean="0">
                <a:solidFill>
                  <a:schemeClr val="accent2"/>
                </a:solidFill>
              </a:rPr>
              <a:t> </a:t>
            </a:r>
            <a:r>
              <a:rPr lang="en-US" sz="1200" dirty="0" smtClean="0">
                <a:solidFill>
                  <a:schemeClr val="accent2"/>
                </a:solidFill>
              </a:rPr>
              <a:t>Reservations: Which sectors or measures are excluded</a:t>
            </a:r>
          </a:p>
          <a:p>
            <a:pPr>
              <a:buFont typeface="Arial" pitchFamily="34" charset="0"/>
              <a:buChar char="•"/>
            </a:pPr>
            <a:r>
              <a:rPr lang="en-US" sz="1200" dirty="0" smtClean="0">
                <a:solidFill>
                  <a:schemeClr val="accent2"/>
                </a:solidFill>
              </a:rPr>
              <a:t>Safeguards: Security, public health BOP, Prudential, capital flows, etc. </a:t>
            </a:r>
          </a:p>
          <a:p>
            <a:pPr>
              <a:buFont typeface="Arial" pitchFamily="34" charset="0"/>
              <a:buChar char="•"/>
            </a:pPr>
            <a:r>
              <a:rPr lang="en-US" sz="1200" dirty="0">
                <a:solidFill>
                  <a:schemeClr val="accent2"/>
                </a:solidFill>
              </a:rPr>
              <a:t> </a:t>
            </a:r>
            <a:r>
              <a:rPr lang="en-US" sz="1200" dirty="0" smtClean="0">
                <a:solidFill>
                  <a:schemeClr val="accent2"/>
                </a:solidFill>
              </a:rPr>
              <a:t>Denial of Benefits</a:t>
            </a:r>
          </a:p>
          <a:p>
            <a:pPr>
              <a:buFont typeface="Arial" pitchFamily="34" charset="0"/>
              <a:buChar char="•"/>
            </a:pPr>
            <a:endParaRPr lang="en-US" sz="1400" dirty="0" smtClean="0">
              <a:solidFill>
                <a:schemeClr val="accent2"/>
              </a:solidFill>
            </a:endParaRPr>
          </a:p>
          <a:p>
            <a:endParaRPr lang="en-US" sz="1800" dirty="0" smtClean="0"/>
          </a:p>
          <a:p>
            <a:endParaRPr lang="th-TH" sz="1800" dirty="0"/>
          </a:p>
        </p:txBody>
      </p:sp>
      <p:grpSp>
        <p:nvGrpSpPr>
          <p:cNvPr id="24" name="Group 23"/>
          <p:cNvGrpSpPr/>
          <p:nvPr/>
        </p:nvGrpSpPr>
        <p:grpSpPr>
          <a:xfrm>
            <a:off x="683568" y="1889537"/>
            <a:ext cx="8208912" cy="4923839"/>
            <a:chOff x="683568" y="1556792"/>
            <a:chExt cx="8208912" cy="4923839"/>
          </a:xfrm>
        </p:grpSpPr>
        <p:sp>
          <p:nvSpPr>
            <p:cNvPr id="8" name="Rectangle 7"/>
            <p:cNvSpPr/>
            <p:nvPr/>
          </p:nvSpPr>
          <p:spPr>
            <a:xfrm>
              <a:off x="683568" y="1916832"/>
              <a:ext cx="4752528" cy="3816424"/>
            </a:xfrm>
            <a:prstGeom prst="rect">
              <a:avLst/>
            </a:prstGeom>
            <a:solidFill>
              <a:srgbClr val="BAE18F"/>
            </a:solidFill>
            <a:ln w="57150">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dirty="0"/>
            </a:p>
          </p:txBody>
        </p:sp>
        <p:sp>
          <p:nvSpPr>
            <p:cNvPr id="9" name="Rectangle 8"/>
            <p:cNvSpPr/>
            <p:nvPr/>
          </p:nvSpPr>
          <p:spPr>
            <a:xfrm>
              <a:off x="755576" y="4005064"/>
              <a:ext cx="2952328" cy="1656184"/>
            </a:xfrm>
            <a:prstGeom prst="rect">
              <a:avLst/>
            </a:prstGeom>
            <a:solidFill>
              <a:schemeClr val="accent2">
                <a:lumMod val="20000"/>
                <a:lumOff val="80000"/>
              </a:schemeClr>
            </a:solidFill>
            <a:ln>
              <a:solidFill>
                <a:schemeClr val="accent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h-TH"/>
            </a:p>
          </p:txBody>
        </p:sp>
        <p:cxnSp>
          <p:nvCxnSpPr>
            <p:cNvPr id="11" name="Straight Arrow Connector 10"/>
            <p:cNvCxnSpPr/>
            <p:nvPr/>
          </p:nvCxnSpPr>
          <p:spPr>
            <a:xfrm>
              <a:off x="5436096" y="2060848"/>
              <a:ext cx="648072" cy="0"/>
            </a:xfrm>
            <a:prstGeom prst="straightConnector1">
              <a:avLst/>
            </a:prstGeom>
            <a:ln w="38100">
              <a:solidFill>
                <a:srgbClr val="0000FF"/>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6012160" y="1700808"/>
              <a:ext cx="2448272" cy="1323439"/>
            </a:xfrm>
            <a:prstGeom prst="rect">
              <a:avLst/>
            </a:prstGeom>
            <a:noFill/>
          </p:spPr>
          <p:txBody>
            <a:bodyPr wrap="square" rtlCol="0">
              <a:spAutoFit/>
            </a:bodyPr>
            <a:lstStyle/>
            <a:p>
              <a:r>
                <a:rPr lang="en-US" sz="2000" dirty="0" smtClean="0">
                  <a:solidFill>
                    <a:srgbClr val="0000FF"/>
                  </a:solidFill>
                </a:rPr>
                <a:t>1. Scope</a:t>
              </a:r>
              <a:r>
                <a:rPr lang="en-US" sz="2000" dirty="0" smtClean="0"/>
                <a:t/>
              </a:r>
              <a:br>
                <a:rPr lang="en-US" sz="2000" dirty="0" smtClean="0"/>
              </a:br>
              <a:r>
                <a:rPr lang="en-US" sz="1600" i="1" dirty="0" smtClean="0">
                  <a:solidFill>
                    <a:srgbClr val="0000FF"/>
                  </a:solidFill>
                </a:rPr>
                <a:t>defines what is in</a:t>
              </a:r>
            </a:p>
            <a:p>
              <a:r>
                <a:rPr lang="en-US" sz="1600" i="1" dirty="0" smtClean="0">
                  <a:solidFill>
                    <a:srgbClr val="0000FF"/>
                  </a:solidFill>
                </a:rPr>
                <a:t>the agreement</a:t>
              </a:r>
            </a:p>
            <a:p>
              <a:endParaRPr lang="th-TH" dirty="0"/>
            </a:p>
          </p:txBody>
        </p:sp>
        <p:sp>
          <p:nvSpPr>
            <p:cNvPr id="13" name="TextBox 12"/>
            <p:cNvSpPr txBox="1"/>
            <p:nvPr/>
          </p:nvSpPr>
          <p:spPr>
            <a:xfrm>
              <a:off x="1043608" y="2549803"/>
              <a:ext cx="3678764" cy="1877437"/>
            </a:xfrm>
            <a:prstGeom prst="rect">
              <a:avLst/>
            </a:prstGeom>
            <a:noFill/>
          </p:spPr>
          <p:txBody>
            <a:bodyPr wrap="square" rtlCol="0">
              <a:spAutoFit/>
            </a:bodyPr>
            <a:lstStyle/>
            <a:p>
              <a:pPr>
                <a:buFont typeface="Arial" pitchFamily="34" charset="0"/>
                <a:buChar char="•"/>
              </a:pPr>
              <a:r>
                <a:rPr lang="en-US" sz="1600" dirty="0" smtClean="0">
                  <a:solidFill>
                    <a:srgbClr val="006600"/>
                  </a:solidFill>
                </a:rPr>
                <a:t> National Treatment</a:t>
              </a:r>
            </a:p>
            <a:p>
              <a:pPr>
                <a:buFont typeface="Arial" pitchFamily="34" charset="0"/>
                <a:buChar char="•"/>
              </a:pPr>
              <a:r>
                <a:rPr lang="en-US" sz="1600" dirty="0" smtClean="0">
                  <a:solidFill>
                    <a:srgbClr val="006600"/>
                  </a:solidFill>
                </a:rPr>
                <a:t> Most-Favored-Nation Treatment</a:t>
              </a:r>
            </a:p>
            <a:p>
              <a:pPr>
                <a:buFont typeface="Arial" pitchFamily="34" charset="0"/>
                <a:buChar char="•"/>
              </a:pPr>
              <a:r>
                <a:rPr lang="en-US" sz="1600" dirty="0" smtClean="0">
                  <a:solidFill>
                    <a:srgbClr val="006600"/>
                  </a:solidFill>
                </a:rPr>
                <a:t> Transfers</a:t>
              </a:r>
            </a:p>
            <a:p>
              <a:pPr>
                <a:buFont typeface="Arial" pitchFamily="34" charset="0"/>
                <a:buChar char="•"/>
              </a:pPr>
              <a:r>
                <a:rPr lang="en-US" sz="1600" dirty="0" smtClean="0">
                  <a:solidFill>
                    <a:srgbClr val="006600"/>
                  </a:solidFill>
                </a:rPr>
                <a:t> Expropriation</a:t>
              </a:r>
            </a:p>
            <a:p>
              <a:pPr>
                <a:buFont typeface="Arial" pitchFamily="34" charset="0"/>
                <a:buChar char="•"/>
              </a:pPr>
              <a:r>
                <a:rPr lang="en-US" sz="1600" dirty="0" smtClean="0">
                  <a:solidFill>
                    <a:srgbClr val="006600"/>
                  </a:solidFill>
                </a:rPr>
                <a:t> etc.</a:t>
              </a:r>
            </a:p>
            <a:p>
              <a:endParaRPr lang="en-US" sz="1800" dirty="0" smtClean="0"/>
            </a:p>
            <a:p>
              <a:endParaRPr lang="th-TH" sz="1800" dirty="0"/>
            </a:p>
          </p:txBody>
        </p:sp>
        <p:sp>
          <p:nvSpPr>
            <p:cNvPr id="15" name="TextBox 14"/>
            <p:cNvSpPr txBox="1"/>
            <p:nvPr/>
          </p:nvSpPr>
          <p:spPr>
            <a:xfrm>
              <a:off x="6012160" y="2780928"/>
              <a:ext cx="2448272" cy="1323439"/>
            </a:xfrm>
            <a:prstGeom prst="rect">
              <a:avLst/>
            </a:prstGeom>
            <a:noFill/>
          </p:spPr>
          <p:txBody>
            <a:bodyPr wrap="square" rtlCol="0">
              <a:spAutoFit/>
            </a:bodyPr>
            <a:lstStyle/>
            <a:p>
              <a:r>
                <a:rPr lang="en-US" sz="2000" dirty="0" smtClean="0">
                  <a:solidFill>
                    <a:srgbClr val="006600"/>
                  </a:solidFill>
                </a:rPr>
                <a:t>2. Obligations</a:t>
              </a:r>
              <a:br>
                <a:rPr lang="en-US" sz="2000" dirty="0" smtClean="0">
                  <a:solidFill>
                    <a:srgbClr val="006600"/>
                  </a:solidFill>
                </a:rPr>
              </a:br>
              <a:r>
                <a:rPr lang="en-US" sz="1600" i="1" dirty="0" smtClean="0">
                  <a:solidFill>
                    <a:srgbClr val="006600"/>
                  </a:solidFill>
                </a:rPr>
                <a:t>tells what the host country needs to do</a:t>
              </a:r>
            </a:p>
            <a:p>
              <a:endParaRPr lang="th-TH" dirty="0"/>
            </a:p>
          </p:txBody>
        </p:sp>
        <p:sp>
          <p:nvSpPr>
            <p:cNvPr id="18" name="TextBox 17"/>
            <p:cNvSpPr txBox="1"/>
            <p:nvPr/>
          </p:nvSpPr>
          <p:spPr>
            <a:xfrm>
              <a:off x="683568" y="1556792"/>
              <a:ext cx="2880320" cy="400110"/>
            </a:xfrm>
            <a:prstGeom prst="rect">
              <a:avLst/>
            </a:prstGeom>
            <a:noFill/>
          </p:spPr>
          <p:txBody>
            <a:bodyPr wrap="square" rtlCol="0">
              <a:spAutoFit/>
            </a:bodyPr>
            <a:lstStyle/>
            <a:p>
              <a:r>
                <a:rPr lang="en-US" sz="2000" b="1" dirty="0" smtClean="0">
                  <a:solidFill>
                    <a:srgbClr val="0000FF"/>
                  </a:solidFill>
                </a:rPr>
                <a:t>Scope</a:t>
              </a:r>
              <a:endParaRPr lang="th-TH" dirty="0"/>
            </a:p>
          </p:txBody>
        </p:sp>
        <p:sp>
          <p:nvSpPr>
            <p:cNvPr id="19" name="TextBox 18"/>
            <p:cNvSpPr txBox="1"/>
            <p:nvPr/>
          </p:nvSpPr>
          <p:spPr>
            <a:xfrm>
              <a:off x="1331640" y="2093947"/>
              <a:ext cx="2448272" cy="830997"/>
            </a:xfrm>
            <a:prstGeom prst="rect">
              <a:avLst/>
            </a:prstGeom>
            <a:noFill/>
          </p:spPr>
          <p:txBody>
            <a:bodyPr wrap="square" rtlCol="0">
              <a:spAutoFit/>
            </a:bodyPr>
            <a:lstStyle/>
            <a:p>
              <a:r>
                <a:rPr lang="en-US" sz="2000" b="1" dirty="0" smtClean="0">
                  <a:solidFill>
                    <a:srgbClr val="006600"/>
                  </a:solidFill>
                </a:rPr>
                <a:t>Obligations</a:t>
              </a:r>
              <a:r>
                <a:rPr lang="en-US" sz="2000" dirty="0" smtClean="0">
                  <a:solidFill>
                    <a:srgbClr val="006600"/>
                  </a:solidFill>
                </a:rPr>
                <a:t/>
              </a:r>
              <a:br>
                <a:rPr lang="en-US" sz="2000" dirty="0" smtClean="0">
                  <a:solidFill>
                    <a:srgbClr val="006600"/>
                  </a:solidFill>
                </a:rPr>
              </a:br>
              <a:endParaRPr lang="th-TH" dirty="0"/>
            </a:p>
          </p:txBody>
        </p:sp>
        <p:sp>
          <p:nvSpPr>
            <p:cNvPr id="21" name="Rounded Rectangle 20"/>
            <p:cNvSpPr/>
            <p:nvPr/>
          </p:nvSpPr>
          <p:spPr>
            <a:xfrm>
              <a:off x="3779912" y="3573016"/>
              <a:ext cx="1512168" cy="1368152"/>
            </a:xfrm>
            <a:prstGeom prst="roundRect">
              <a:avLst/>
            </a:prstGeom>
            <a:solidFill>
              <a:srgbClr val="E9D1F7"/>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smtClean="0">
                  <a:solidFill>
                    <a:srgbClr val="7030A0"/>
                  </a:solidFill>
                </a:rPr>
                <a:t>Dispute Settlement</a:t>
              </a:r>
              <a:br>
                <a:rPr lang="en-US" sz="1400" b="1" dirty="0" smtClean="0">
                  <a:solidFill>
                    <a:srgbClr val="7030A0"/>
                  </a:solidFill>
                </a:rPr>
              </a:br>
              <a:endParaRPr lang="en-US" sz="1200" dirty="0" smtClean="0">
                <a:solidFill>
                  <a:srgbClr val="7030A0"/>
                </a:solidFill>
              </a:endParaRPr>
            </a:p>
            <a:p>
              <a:pPr>
                <a:buFont typeface="Arial" pitchFamily="34" charset="0"/>
                <a:buChar char="•"/>
              </a:pPr>
              <a:r>
                <a:rPr lang="en-US" sz="1200" dirty="0">
                  <a:solidFill>
                    <a:srgbClr val="7030A0"/>
                  </a:solidFill>
                </a:rPr>
                <a:t> </a:t>
              </a:r>
              <a:r>
                <a:rPr lang="en-US" sz="1200" dirty="0" smtClean="0">
                  <a:solidFill>
                    <a:srgbClr val="7030A0"/>
                  </a:solidFill>
                </a:rPr>
                <a:t>State-to-State</a:t>
              </a:r>
            </a:p>
            <a:p>
              <a:pPr>
                <a:buFont typeface="Arial" pitchFamily="34" charset="0"/>
                <a:buChar char="•"/>
              </a:pPr>
              <a:r>
                <a:rPr lang="en-US" sz="1200" dirty="0" smtClean="0">
                  <a:solidFill>
                    <a:srgbClr val="7030A0"/>
                  </a:solidFill>
                </a:rPr>
                <a:t> Investor-to-State</a:t>
              </a:r>
              <a:r>
                <a:rPr lang="en-US" sz="1800" dirty="0" smtClean="0">
                  <a:solidFill>
                    <a:srgbClr val="B08600"/>
                  </a:solidFill>
                </a:rPr>
                <a:t/>
              </a:r>
              <a:br>
                <a:rPr lang="en-US" sz="1800" dirty="0" smtClean="0">
                  <a:solidFill>
                    <a:srgbClr val="B08600"/>
                  </a:solidFill>
                </a:rPr>
              </a:br>
              <a:endParaRPr lang="th-TH" sz="1800" dirty="0">
                <a:solidFill>
                  <a:srgbClr val="B08600"/>
                </a:solidFill>
              </a:endParaRPr>
            </a:p>
          </p:txBody>
        </p:sp>
        <p:sp>
          <p:nvSpPr>
            <p:cNvPr id="22" name="TextBox 21"/>
            <p:cNvSpPr txBox="1"/>
            <p:nvPr/>
          </p:nvSpPr>
          <p:spPr>
            <a:xfrm>
              <a:off x="6012160" y="5157192"/>
              <a:ext cx="2880320" cy="1323439"/>
            </a:xfrm>
            <a:prstGeom prst="rect">
              <a:avLst/>
            </a:prstGeom>
            <a:noFill/>
          </p:spPr>
          <p:txBody>
            <a:bodyPr wrap="square" rtlCol="0">
              <a:spAutoFit/>
            </a:bodyPr>
            <a:lstStyle/>
            <a:p>
              <a:r>
                <a:rPr lang="en-US" sz="2000" dirty="0">
                  <a:solidFill>
                    <a:srgbClr val="FF0000"/>
                  </a:solidFill>
                </a:rPr>
                <a:t>4</a:t>
              </a:r>
              <a:r>
                <a:rPr lang="en-US" sz="2000" dirty="0" smtClean="0">
                  <a:solidFill>
                    <a:srgbClr val="FF0000"/>
                  </a:solidFill>
                </a:rPr>
                <a:t>. Exceptions/Safeguards</a:t>
              </a:r>
              <a:br>
                <a:rPr lang="en-US" sz="2000" dirty="0" smtClean="0">
                  <a:solidFill>
                    <a:srgbClr val="FF0000"/>
                  </a:solidFill>
                </a:rPr>
              </a:br>
              <a:r>
                <a:rPr lang="en-US" sz="1600" i="1" dirty="0" smtClean="0">
                  <a:solidFill>
                    <a:srgbClr val="FF0000"/>
                  </a:solidFill>
                </a:rPr>
                <a:t>carves out what is excluded from the obligations</a:t>
              </a:r>
            </a:p>
            <a:p>
              <a:endParaRPr lang="th-TH" dirty="0"/>
            </a:p>
          </p:txBody>
        </p:sp>
        <p:cxnSp>
          <p:nvCxnSpPr>
            <p:cNvPr id="23" name="Straight Arrow Connector 22"/>
            <p:cNvCxnSpPr/>
            <p:nvPr/>
          </p:nvCxnSpPr>
          <p:spPr>
            <a:xfrm>
              <a:off x="3995936" y="2996952"/>
              <a:ext cx="2016224" cy="0"/>
            </a:xfrm>
            <a:prstGeom prst="straightConnector1">
              <a:avLst/>
            </a:prstGeom>
            <a:ln w="38100">
              <a:solidFill>
                <a:srgbClr val="006600"/>
              </a:solidFill>
              <a:tailEnd type="arrow"/>
            </a:ln>
          </p:spPr>
          <p:style>
            <a:lnRef idx="1">
              <a:schemeClr val="accent1"/>
            </a:lnRef>
            <a:fillRef idx="0">
              <a:schemeClr val="accent1"/>
            </a:fillRef>
            <a:effectRef idx="0">
              <a:schemeClr val="accent1"/>
            </a:effectRef>
            <a:fontRef idx="minor">
              <a:schemeClr val="tx1"/>
            </a:fontRef>
          </p:style>
        </p:cxnSp>
        <p:cxnSp>
          <p:nvCxnSpPr>
            <p:cNvPr id="25" name="Straight Arrow Connector 24"/>
            <p:cNvCxnSpPr/>
            <p:nvPr/>
          </p:nvCxnSpPr>
          <p:spPr>
            <a:xfrm>
              <a:off x="3649040" y="5445224"/>
              <a:ext cx="2232248"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6084168" y="3866758"/>
              <a:ext cx="2448272" cy="1569660"/>
            </a:xfrm>
            <a:prstGeom prst="rect">
              <a:avLst/>
            </a:prstGeom>
            <a:noFill/>
          </p:spPr>
          <p:txBody>
            <a:bodyPr wrap="square" rtlCol="0">
              <a:spAutoFit/>
            </a:bodyPr>
            <a:lstStyle/>
            <a:p>
              <a:r>
                <a:rPr lang="en-US" sz="2000" dirty="0" smtClean="0">
                  <a:solidFill>
                    <a:srgbClr val="7030A0"/>
                  </a:solidFill>
                </a:rPr>
                <a:t>3. Dispute Settlement</a:t>
              </a:r>
              <a:br>
                <a:rPr lang="en-US" sz="2000" dirty="0" smtClean="0">
                  <a:solidFill>
                    <a:srgbClr val="7030A0"/>
                  </a:solidFill>
                </a:rPr>
              </a:br>
              <a:r>
                <a:rPr lang="en-US" sz="1600" i="1" dirty="0" smtClean="0">
                  <a:solidFill>
                    <a:srgbClr val="7030A0"/>
                  </a:solidFill>
                </a:rPr>
                <a:t>specifies recourse to remedies if obligations are breached</a:t>
              </a:r>
            </a:p>
            <a:p>
              <a:endParaRPr lang="th-TH" dirty="0"/>
            </a:p>
          </p:txBody>
        </p:sp>
        <p:cxnSp>
          <p:nvCxnSpPr>
            <p:cNvPr id="31" name="Straight Arrow Connector 30"/>
            <p:cNvCxnSpPr/>
            <p:nvPr/>
          </p:nvCxnSpPr>
          <p:spPr>
            <a:xfrm>
              <a:off x="5276634" y="4451216"/>
              <a:ext cx="792088" cy="0"/>
            </a:xfrm>
            <a:prstGeom prst="straightConnector1">
              <a:avLst/>
            </a:prstGeom>
            <a:ln w="38100">
              <a:solidFill>
                <a:srgbClr val="7030A0"/>
              </a:solidFill>
              <a:tailEnd type="arrow"/>
            </a:ln>
          </p:spPr>
          <p:style>
            <a:lnRef idx="1">
              <a:schemeClr val="accent1"/>
            </a:lnRef>
            <a:fillRef idx="0">
              <a:schemeClr val="accent1"/>
            </a:fillRef>
            <a:effectRef idx="0">
              <a:schemeClr val="accent1"/>
            </a:effectRef>
            <a:fontRef idx="minor">
              <a:schemeClr val="tx1"/>
            </a:fontRef>
          </p:style>
        </p:cxnSp>
      </p:grpSp>
      <p:sp>
        <p:nvSpPr>
          <p:cNvPr id="26" name="Title 5"/>
          <p:cNvSpPr txBox="1">
            <a:spLocks/>
          </p:cNvSpPr>
          <p:nvPr/>
        </p:nvSpPr>
        <p:spPr>
          <a:xfrm>
            <a:off x="462796" y="194348"/>
            <a:ext cx="8429684" cy="714372"/>
          </a:xfrm>
          <a:prstGeom prst="rect">
            <a:avLst/>
          </a:prstGeom>
        </p:spPr>
        <p:txBody>
          <a:bodyP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15406A"/>
                </a:solidFill>
                <a:latin typeface="Calibri" pitchFamily="34" charset="0"/>
                <a:ea typeface="+mj-ea"/>
                <a:cs typeface="Browallia New" pitchFamily="34" charset="-34"/>
              </a:rPr>
              <a:t>4. Freer Flows of Capital in</a:t>
            </a:r>
            <a:br>
              <a:rPr lang="en-US" sz="2400" b="1" dirty="0" smtClean="0">
                <a:solidFill>
                  <a:srgbClr val="15406A"/>
                </a:solidFill>
                <a:latin typeface="Calibri" pitchFamily="34" charset="0"/>
                <a:ea typeface="+mj-ea"/>
                <a:cs typeface="Browallia New" pitchFamily="34" charset="-34"/>
              </a:rPr>
            </a:br>
            <a:r>
              <a:rPr lang="en-US" sz="2400" b="1" dirty="0" smtClean="0">
                <a:solidFill>
                  <a:srgbClr val="15406A"/>
                </a:solidFill>
                <a:latin typeface="Calibri" pitchFamily="34" charset="0"/>
                <a:ea typeface="+mj-ea"/>
                <a:cs typeface="Browallia New" pitchFamily="34" charset="-34"/>
              </a:rPr>
              <a:t> International Investment Agreements (4)</a:t>
            </a:r>
            <a:endParaRPr kumimoji="0" lang="th-TH" sz="24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Obligations: Transfers</a:t>
            </a:r>
            <a:endParaRPr lang="th-TH" sz="3600" dirty="0"/>
          </a:p>
        </p:txBody>
      </p:sp>
      <p:sp>
        <p:nvSpPr>
          <p:cNvPr id="3" name="Content Placeholder 2"/>
          <p:cNvSpPr>
            <a:spLocks noGrp="1"/>
          </p:cNvSpPr>
          <p:nvPr>
            <p:ph idx="1"/>
          </p:nvPr>
        </p:nvSpPr>
        <p:spPr>
          <a:xfrm>
            <a:off x="395536" y="1700808"/>
            <a:ext cx="4248472" cy="3528392"/>
          </a:xfrm>
          <a:solidFill>
            <a:schemeClr val="accent6">
              <a:lumMod val="20000"/>
              <a:lumOff val="80000"/>
            </a:schemeClr>
          </a:solidFill>
        </p:spPr>
        <p:txBody>
          <a:bodyPr>
            <a:noAutofit/>
          </a:bodyPr>
          <a:lstStyle/>
          <a:p>
            <a:pPr>
              <a:buNone/>
            </a:pPr>
            <a:r>
              <a:rPr lang="en-US" sz="1400" b="1" dirty="0" smtClean="0">
                <a:latin typeface="Calibri" pitchFamily="34" charset="0"/>
              </a:rPr>
              <a:t>	AANZFTA Article 8</a:t>
            </a:r>
            <a:br>
              <a:rPr lang="en-US" sz="1400" b="1" dirty="0" smtClean="0">
                <a:latin typeface="Calibri" pitchFamily="34" charset="0"/>
              </a:rPr>
            </a:br>
            <a:r>
              <a:rPr lang="en-US" sz="1400" b="1" dirty="0" smtClean="0">
                <a:latin typeface="Calibri" pitchFamily="34" charset="0"/>
              </a:rPr>
              <a:t>Transfers</a:t>
            </a:r>
          </a:p>
          <a:p>
            <a:pPr>
              <a:buNone/>
            </a:pPr>
            <a:r>
              <a:rPr lang="en-US" sz="1400" dirty="0" smtClean="0">
                <a:latin typeface="Calibri" pitchFamily="34" charset="0"/>
              </a:rPr>
              <a:t>	1.      Each Party shall allow </a:t>
            </a:r>
            <a:r>
              <a:rPr lang="en-US" sz="1400" dirty="0" smtClean="0">
                <a:solidFill>
                  <a:srgbClr val="FF0000"/>
                </a:solidFill>
                <a:latin typeface="Calibri" pitchFamily="34" charset="0"/>
              </a:rPr>
              <a:t>all transfers </a:t>
            </a:r>
            <a:r>
              <a:rPr lang="en-US" sz="1400" dirty="0" smtClean="0">
                <a:latin typeface="Calibri" pitchFamily="34" charset="0"/>
              </a:rPr>
              <a:t>relating to a </a:t>
            </a:r>
            <a:r>
              <a:rPr lang="en-US" sz="1400" dirty="0" smtClean="0">
                <a:solidFill>
                  <a:srgbClr val="7030A0"/>
                </a:solidFill>
                <a:latin typeface="Calibri" pitchFamily="34" charset="0"/>
              </a:rPr>
              <a:t>covered</a:t>
            </a:r>
            <a:r>
              <a:rPr lang="en-US" sz="1400" dirty="0" smtClean="0">
                <a:latin typeface="Calibri" pitchFamily="34" charset="0"/>
              </a:rPr>
              <a:t> investment to be made </a:t>
            </a:r>
            <a:r>
              <a:rPr lang="en-US" sz="1400" dirty="0" smtClean="0">
                <a:solidFill>
                  <a:srgbClr val="FF0000"/>
                </a:solidFill>
                <a:latin typeface="Calibri" pitchFamily="34" charset="0"/>
              </a:rPr>
              <a:t>freely and without delay </a:t>
            </a:r>
            <a:r>
              <a:rPr lang="en-US" sz="1400" dirty="0" smtClean="0">
                <a:solidFill>
                  <a:srgbClr val="00B050"/>
                </a:solidFill>
                <a:latin typeface="Calibri" pitchFamily="34" charset="0"/>
              </a:rPr>
              <a:t>into and out of </a:t>
            </a:r>
            <a:r>
              <a:rPr lang="en-US" sz="1400" dirty="0" smtClean="0">
                <a:latin typeface="Calibri" pitchFamily="34" charset="0"/>
              </a:rPr>
              <a:t>its territory. Such transfers </a:t>
            </a:r>
            <a:r>
              <a:rPr lang="en-US" sz="1400" dirty="0" smtClean="0">
                <a:solidFill>
                  <a:schemeClr val="bg2">
                    <a:lumMod val="50000"/>
                  </a:schemeClr>
                </a:solidFill>
                <a:latin typeface="Calibri" pitchFamily="34" charset="0"/>
              </a:rPr>
              <a:t>include</a:t>
            </a:r>
            <a:r>
              <a:rPr lang="en-US" sz="1400" dirty="0" smtClean="0">
                <a:latin typeface="Calibri" pitchFamily="34" charset="0"/>
              </a:rPr>
              <a:t>:</a:t>
            </a:r>
          </a:p>
          <a:p>
            <a:pPr>
              <a:buNone/>
            </a:pPr>
            <a:r>
              <a:rPr lang="en-US" sz="1400" dirty="0" smtClean="0">
                <a:latin typeface="Calibri" pitchFamily="34" charset="0"/>
              </a:rPr>
              <a:t>	(a) contributions to capital, including the initial contribution;</a:t>
            </a:r>
          </a:p>
          <a:p>
            <a:pPr>
              <a:buNone/>
            </a:pPr>
            <a:r>
              <a:rPr lang="en-US" sz="1400" dirty="0" smtClean="0">
                <a:latin typeface="Calibri" pitchFamily="34" charset="0"/>
              </a:rPr>
              <a:t>	(b) profits,…</a:t>
            </a:r>
          </a:p>
          <a:p>
            <a:pPr>
              <a:buNone/>
            </a:pPr>
            <a:r>
              <a:rPr lang="en-US" sz="1400" dirty="0" smtClean="0">
                <a:latin typeface="Calibri" pitchFamily="34" charset="0"/>
              </a:rPr>
              <a:t>	(c) …</a:t>
            </a:r>
          </a:p>
          <a:p>
            <a:pPr>
              <a:buNone/>
            </a:pPr>
            <a:endParaRPr lang="en-US" sz="1400" dirty="0" smtClean="0">
              <a:latin typeface="Calibri" pitchFamily="34" charset="0"/>
            </a:endParaRPr>
          </a:p>
          <a:p>
            <a:pPr>
              <a:buNone/>
            </a:pPr>
            <a:r>
              <a:rPr lang="en-US" sz="1400" dirty="0" smtClean="0">
                <a:latin typeface="Calibri" pitchFamily="34" charset="0"/>
              </a:rPr>
              <a:t>	2.      Each Party shall allow such transfers relating to a covered investment to be made in a </a:t>
            </a:r>
            <a:r>
              <a:rPr lang="en-US" sz="1400" dirty="0" smtClean="0">
                <a:solidFill>
                  <a:schemeClr val="accent2">
                    <a:lumMod val="60000"/>
                    <a:lumOff val="40000"/>
                  </a:schemeClr>
                </a:solidFill>
                <a:latin typeface="Calibri" pitchFamily="34" charset="0"/>
              </a:rPr>
              <a:t>freely usable currency </a:t>
            </a:r>
            <a:r>
              <a:rPr lang="en-US" sz="1400" dirty="0" smtClean="0">
                <a:latin typeface="Calibri" pitchFamily="34" charset="0"/>
              </a:rPr>
              <a:t>at the </a:t>
            </a:r>
            <a:r>
              <a:rPr lang="en-US" sz="1400" dirty="0" smtClean="0">
                <a:solidFill>
                  <a:srgbClr val="00B0F0"/>
                </a:solidFill>
                <a:latin typeface="Calibri" pitchFamily="34" charset="0"/>
              </a:rPr>
              <a:t>market rate of exchange prevailing at the time of transfer</a:t>
            </a:r>
            <a:r>
              <a:rPr lang="en-US" sz="1400" dirty="0" smtClean="0">
                <a:latin typeface="Calibri" pitchFamily="34" charset="0"/>
              </a:rPr>
              <a:t>.</a:t>
            </a:r>
          </a:p>
          <a:p>
            <a:pPr>
              <a:buNone/>
            </a:pPr>
            <a:r>
              <a:rPr lang="en-US" sz="800" dirty="0" smtClean="0">
                <a:latin typeface="Calibri" pitchFamily="34" charset="0"/>
              </a:rPr>
              <a:t/>
            </a:r>
            <a:br>
              <a:rPr lang="en-US" sz="800" dirty="0" smtClean="0">
                <a:latin typeface="Calibri" pitchFamily="34" charset="0"/>
              </a:rPr>
            </a:br>
            <a:endParaRPr lang="en-US" sz="800" dirty="0" smtClean="0">
              <a:latin typeface="Calibri" pitchFamily="34" charset="0"/>
            </a:endParaRPr>
          </a:p>
          <a:p>
            <a:pPr>
              <a:buNone/>
            </a:pPr>
            <a:r>
              <a:rPr lang="en-US" sz="800" dirty="0" smtClean="0">
                <a:latin typeface="Calibri" pitchFamily="34" charset="0"/>
              </a:rPr>
              <a:t>	</a:t>
            </a:r>
          </a:p>
        </p:txBody>
      </p:sp>
      <p:sp>
        <p:nvSpPr>
          <p:cNvPr id="6" name="Slide Number Placeholder 5"/>
          <p:cNvSpPr>
            <a:spLocks noGrp="1"/>
          </p:cNvSpPr>
          <p:nvPr>
            <p:ph type="sldNum" sz="quarter" idx="12"/>
          </p:nvPr>
        </p:nvSpPr>
        <p:spPr/>
        <p:txBody>
          <a:bodyPr>
            <a:normAutofit/>
          </a:bodyPr>
          <a:lstStyle/>
          <a:p>
            <a:fld id="{BD652286-DE6E-43ED-98B4-8FA5F3688366}" type="slidenum">
              <a:rPr lang="th-TH" smtClean="0"/>
              <a:pPr/>
              <a:t>19</a:t>
            </a:fld>
            <a:endParaRPr lang="th-TH"/>
          </a:p>
        </p:txBody>
      </p:sp>
      <p:sp>
        <p:nvSpPr>
          <p:cNvPr id="5" name="Line Callout 1 4"/>
          <p:cNvSpPr/>
          <p:nvPr/>
        </p:nvSpPr>
        <p:spPr>
          <a:xfrm>
            <a:off x="5436096" y="1196752"/>
            <a:ext cx="3384376" cy="864096"/>
          </a:xfrm>
          <a:prstGeom prst="borderCallout1">
            <a:avLst>
              <a:gd name="adj1" fmla="val 50425"/>
              <a:gd name="adj2" fmla="val -302"/>
              <a:gd name="adj3" fmla="val 110389"/>
              <a:gd name="adj4" fmla="val -54982"/>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smtClean="0">
              <a:solidFill>
                <a:srgbClr val="00B050"/>
              </a:solidFill>
              <a:latin typeface="Calibri" pitchFamily="34" charset="0"/>
            </a:endParaRPr>
          </a:p>
          <a:p>
            <a:pPr algn="ctr"/>
            <a:r>
              <a:rPr lang="en-US" sz="1400" b="1" dirty="0" smtClean="0">
                <a:solidFill>
                  <a:srgbClr val="FF0000"/>
                </a:solidFill>
                <a:latin typeface="Calibri" pitchFamily="34" charset="0"/>
              </a:rPr>
              <a:t>Key: Transfers have to be free and without delay</a:t>
            </a:r>
          </a:p>
          <a:p>
            <a:pPr algn="ctr"/>
            <a:endParaRPr lang="th-TH" sz="1600" b="1" dirty="0">
              <a:solidFill>
                <a:srgbClr val="00B050"/>
              </a:solidFill>
              <a:latin typeface="Calibri" pitchFamily="34" charset="0"/>
            </a:endParaRPr>
          </a:p>
        </p:txBody>
      </p:sp>
      <p:sp>
        <p:nvSpPr>
          <p:cNvPr id="11" name="Line Callout 1 10"/>
          <p:cNvSpPr/>
          <p:nvPr/>
        </p:nvSpPr>
        <p:spPr>
          <a:xfrm>
            <a:off x="5436096" y="2204864"/>
            <a:ext cx="3312368" cy="648072"/>
          </a:xfrm>
          <a:prstGeom prst="borderCallout1">
            <a:avLst>
              <a:gd name="adj1" fmla="val 50425"/>
              <a:gd name="adj2" fmla="val -302"/>
              <a:gd name="adj3" fmla="val 45625"/>
              <a:gd name="adj4" fmla="val -36238"/>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smtClean="0">
              <a:solidFill>
                <a:srgbClr val="00B050"/>
              </a:solidFill>
              <a:latin typeface="Calibri" pitchFamily="34" charset="0"/>
            </a:endParaRPr>
          </a:p>
          <a:p>
            <a:pPr algn="ctr"/>
            <a:r>
              <a:rPr lang="en-US" sz="1400" b="1" dirty="0" smtClean="0">
                <a:solidFill>
                  <a:srgbClr val="7030A0"/>
                </a:solidFill>
                <a:latin typeface="Calibri" pitchFamily="34" charset="0"/>
              </a:rPr>
              <a:t>Only for “covered” investments</a:t>
            </a:r>
          </a:p>
          <a:p>
            <a:pPr algn="ctr"/>
            <a:endParaRPr lang="th-TH" sz="1600" b="1" dirty="0">
              <a:solidFill>
                <a:srgbClr val="00B050"/>
              </a:solidFill>
              <a:latin typeface="Calibri" pitchFamily="34" charset="0"/>
            </a:endParaRPr>
          </a:p>
        </p:txBody>
      </p:sp>
      <p:sp>
        <p:nvSpPr>
          <p:cNvPr id="12" name="Line Callout 1 11"/>
          <p:cNvSpPr/>
          <p:nvPr/>
        </p:nvSpPr>
        <p:spPr>
          <a:xfrm>
            <a:off x="5436096" y="2924944"/>
            <a:ext cx="3384376" cy="504056"/>
          </a:xfrm>
          <a:prstGeom prst="borderCallout1">
            <a:avLst>
              <a:gd name="adj1" fmla="val 50425"/>
              <a:gd name="adj2" fmla="val -302"/>
              <a:gd name="adj3" fmla="val -18151"/>
              <a:gd name="adj4" fmla="val -67566"/>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smtClean="0">
              <a:solidFill>
                <a:srgbClr val="00B050"/>
              </a:solidFill>
              <a:latin typeface="Calibri" pitchFamily="34" charset="0"/>
            </a:endParaRPr>
          </a:p>
          <a:p>
            <a:pPr algn="ctr"/>
            <a:r>
              <a:rPr lang="en-US" sz="1400" b="1" dirty="0" smtClean="0">
                <a:solidFill>
                  <a:srgbClr val="00B050"/>
                </a:solidFill>
                <a:latin typeface="Calibri" pitchFamily="34" charset="0"/>
              </a:rPr>
              <a:t>Both inwards and outwards </a:t>
            </a:r>
          </a:p>
          <a:p>
            <a:pPr algn="ctr"/>
            <a:r>
              <a:rPr lang="en-US" sz="1600" b="1" dirty="0" smtClean="0">
                <a:solidFill>
                  <a:srgbClr val="00B050"/>
                </a:solidFill>
                <a:latin typeface="Calibri" pitchFamily="34" charset="0"/>
              </a:rPr>
              <a:t>4</a:t>
            </a:r>
            <a:endParaRPr lang="th-TH" sz="1600" b="1" dirty="0">
              <a:solidFill>
                <a:srgbClr val="00B050"/>
              </a:solidFill>
              <a:latin typeface="Calibri" pitchFamily="34" charset="0"/>
            </a:endParaRPr>
          </a:p>
        </p:txBody>
      </p:sp>
      <p:sp>
        <p:nvSpPr>
          <p:cNvPr id="13" name="Line Callout 1 12"/>
          <p:cNvSpPr/>
          <p:nvPr/>
        </p:nvSpPr>
        <p:spPr>
          <a:xfrm>
            <a:off x="5436096" y="3645024"/>
            <a:ext cx="3384376" cy="504056"/>
          </a:xfrm>
          <a:prstGeom prst="borderCallout1">
            <a:avLst>
              <a:gd name="adj1" fmla="val 50425"/>
              <a:gd name="adj2" fmla="val -302"/>
              <a:gd name="adj3" fmla="val -83580"/>
              <a:gd name="adj4" fmla="val -98898"/>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smtClean="0">
              <a:solidFill>
                <a:srgbClr val="00B050"/>
              </a:solidFill>
              <a:latin typeface="Calibri" pitchFamily="34" charset="0"/>
            </a:endParaRPr>
          </a:p>
          <a:p>
            <a:pPr algn="ctr"/>
            <a:r>
              <a:rPr lang="en-US" sz="1400" b="1" dirty="0" smtClean="0">
                <a:solidFill>
                  <a:schemeClr val="bg2">
                    <a:lumMod val="50000"/>
                  </a:schemeClr>
                </a:solidFill>
                <a:latin typeface="Calibri" pitchFamily="34" charset="0"/>
              </a:rPr>
              <a:t>“Open list” of items </a:t>
            </a:r>
          </a:p>
          <a:p>
            <a:pPr algn="ctr"/>
            <a:endParaRPr lang="th-TH" sz="1600" b="1" dirty="0">
              <a:solidFill>
                <a:schemeClr val="bg2">
                  <a:lumMod val="50000"/>
                </a:schemeClr>
              </a:solidFill>
              <a:latin typeface="Calibri" pitchFamily="34" charset="0"/>
            </a:endParaRPr>
          </a:p>
        </p:txBody>
      </p:sp>
      <p:sp>
        <p:nvSpPr>
          <p:cNvPr id="8" name="Line Callout 1 7"/>
          <p:cNvSpPr/>
          <p:nvPr/>
        </p:nvSpPr>
        <p:spPr>
          <a:xfrm>
            <a:off x="5436096" y="4365104"/>
            <a:ext cx="3384376" cy="504056"/>
          </a:xfrm>
          <a:prstGeom prst="borderCallout1">
            <a:avLst>
              <a:gd name="adj1" fmla="val 50425"/>
              <a:gd name="adj2" fmla="val -302"/>
              <a:gd name="adj3" fmla="val 9733"/>
              <a:gd name="adj4" fmla="val -33377"/>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smtClean="0">
              <a:solidFill>
                <a:srgbClr val="00B050"/>
              </a:solidFill>
              <a:latin typeface="Calibri" pitchFamily="34" charset="0"/>
            </a:endParaRPr>
          </a:p>
          <a:p>
            <a:pPr algn="ctr"/>
            <a:r>
              <a:rPr lang="en-US" sz="1400" b="1" dirty="0" smtClean="0">
                <a:solidFill>
                  <a:schemeClr val="accent2">
                    <a:lumMod val="60000"/>
                    <a:lumOff val="40000"/>
                  </a:schemeClr>
                </a:solidFill>
                <a:latin typeface="Calibri" pitchFamily="34" charset="0"/>
              </a:rPr>
              <a:t>FUC as defined by the IMF</a:t>
            </a:r>
            <a:br>
              <a:rPr lang="en-US" sz="1400" b="1" dirty="0" smtClean="0">
                <a:solidFill>
                  <a:schemeClr val="accent2">
                    <a:lumMod val="60000"/>
                    <a:lumOff val="40000"/>
                  </a:schemeClr>
                </a:solidFill>
                <a:latin typeface="Calibri" pitchFamily="34" charset="0"/>
              </a:rPr>
            </a:br>
            <a:r>
              <a:rPr lang="en-US" sz="1400" b="1" dirty="0" smtClean="0">
                <a:solidFill>
                  <a:schemeClr val="accent2">
                    <a:lumMod val="60000"/>
                    <a:lumOff val="40000"/>
                  </a:schemeClr>
                </a:solidFill>
                <a:latin typeface="Calibri" pitchFamily="34" charset="0"/>
              </a:rPr>
              <a:t>=USD, EUR, GBP, JPY </a:t>
            </a:r>
          </a:p>
          <a:p>
            <a:pPr algn="ctr"/>
            <a:endParaRPr lang="th-TH" sz="1600" b="1" dirty="0">
              <a:solidFill>
                <a:schemeClr val="bg2">
                  <a:lumMod val="50000"/>
                </a:schemeClr>
              </a:solidFill>
              <a:latin typeface="Calibri" pitchFamily="34" charset="0"/>
            </a:endParaRPr>
          </a:p>
        </p:txBody>
      </p:sp>
      <p:sp>
        <p:nvSpPr>
          <p:cNvPr id="9" name="Line Callout 1 8"/>
          <p:cNvSpPr/>
          <p:nvPr/>
        </p:nvSpPr>
        <p:spPr>
          <a:xfrm>
            <a:off x="5400092" y="4941168"/>
            <a:ext cx="3384376" cy="504056"/>
          </a:xfrm>
          <a:prstGeom prst="borderCallout1">
            <a:avLst>
              <a:gd name="adj1" fmla="val 50425"/>
              <a:gd name="adj2" fmla="val -302"/>
              <a:gd name="adj3" fmla="val -39568"/>
              <a:gd name="adj4" fmla="val -44605"/>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b="1" dirty="0" smtClean="0">
              <a:solidFill>
                <a:srgbClr val="00B050"/>
              </a:solidFill>
              <a:latin typeface="Calibri" pitchFamily="34" charset="0"/>
            </a:endParaRPr>
          </a:p>
          <a:p>
            <a:pPr algn="ctr"/>
            <a:r>
              <a:rPr lang="en-US" sz="1400" b="1" dirty="0" smtClean="0">
                <a:solidFill>
                  <a:srgbClr val="00B0F0"/>
                </a:solidFill>
                <a:latin typeface="Calibri" pitchFamily="34" charset="0"/>
              </a:rPr>
              <a:t>Use market exchange rate  </a:t>
            </a:r>
          </a:p>
          <a:p>
            <a:pPr algn="ctr"/>
            <a:endParaRPr lang="th-TH" sz="1600" b="1" dirty="0">
              <a:solidFill>
                <a:schemeClr val="bg2">
                  <a:lumMod val="50000"/>
                </a:schemeClr>
              </a:solidFill>
              <a:latin typeface="Calibri" pitchFamily="34" charset="0"/>
            </a:endParaRPr>
          </a:p>
        </p:txBody>
      </p:sp>
      <p:sp>
        <p:nvSpPr>
          <p:cNvPr id="10" name="TextBox 9"/>
          <p:cNvSpPr txBox="1"/>
          <p:nvPr/>
        </p:nvSpPr>
        <p:spPr>
          <a:xfrm>
            <a:off x="478366" y="5734997"/>
            <a:ext cx="8208912" cy="646331"/>
          </a:xfrm>
          <a:prstGeom prst="rect">
            <a:avLst/>
          </a:prstGeom>
          <a:solidFill>
            <a:schemeClr val="accent4">
              <a:lumMod val="75000"/>
            </a:schemeClr>
          </a:solidFill>
        </p:spPr>
        <p:txBody>
          <a:bodyPr wrap="square" rtlCol="0">
            <a:spAutoFit/>
          </a:bodyPr>
          <a:lstStyle/>
          <a:p>
            <a:r>
              <a:rPr lang="en-US" sz="1800" dirty="0" smtClean="0">
                <a:solidFill>
                  <a:schemeClr val="bg1"/>
                </a:solidFill>
              </a:rPr>
              <a:t>Concerns: Ability to prevent transfers when needed, such as to prevent crises or to ensure stability</a:t>
            </a:r>
            <a:endParaRPr lang="th-TH" sz="1800" dirty="0">
              <a:solidFill>
                <a:schemeClr val="bg1"/>
              </a:solidFill>
            </a:endParaRPr>
          </a:p>
        </p:txBody>
      </p:sp>
      <p:sp>
        <p:nvSpPr>
          <p:cNvPr id="15" name="Title 5"/>
          <p:cNvSpPr txBox="1">
            <a:spLocks/>
          </p:cNvSpPr>
          <p:nvPr/>
        </p:nvSpPr>
        <p:spPr>
          <a:xfrm>
            <a:off x="462796" y="194348"/>
            <a:ext cx="8429684" cy="714372"/>
          </a:xfrm>
          <a:prstGeom prst="rect">
            <a:avLst/>
          </a:prstGeom>
        </p:spPr>
        <p:txBody>
          <a:bodyP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15406A"/>
                </a:solidFill>
                <a:latin typeface="Calibri" pitchFamily="34" charset="0"/>
                <a:ea typeface="+mj-ea"/>
                <a:cs typeface="Browallia New" pitchFamily="34" charset="-34"/>
              </a:rPr>
              <a:t>4. Freer Flows of Capital in</a:t>
            </a:r>
            <a:br>
              <a:rPr lang="en-US" sz="2400" b="1" dirty="0" smtClean="0">
                <a:solidFill>
                  <a:srgbClr val="15406A"/>
                </a:solidFill>
                <a:latin typeface="Calibri" pitchFamily="34" charset="0"/>
                <a:ea typeface="+mj-ea"/>
                <a:cs typeface="Browallia New" pitchFamily="34" charset="-34"/>
              </a:rPr>
            </a:br>
            <a:r>
              <a:rPr lang="en-US" sz="2400" b="1" dirty="0" smtClean="0">
                <a:solidFill>
                  <a:srgbClr val="15406A"/>
                </a:solidFill>
                <a:latin typeface="Calibri" pitchFamily="34" charset="0"/>
                <a:ea typeface="+mj-ea"/>
                <a:cs typeface="Browallia New" pitchFamily="34" charset="-34"/>
              </a:rPr>
              <a:t> International Investment Agreements (6)</a:t>
            </a:r>
            <a:endParaRPr kumimoji="0" lang="th-TH" sz="24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dirty="0" smtClean="0"/>
              <a:t>Safeguards: Capital flows  </a:t>
            </a:r>
            <a:endParaRPr lang="th-TH" sz="3600" dirty="0"/>
          </a:p>
        </p:txBody>
      </p:sp>
      <p:sp>
        <p:nvSpPr>
          <p:cNvPr id="4" name="Slide Number Placeholder 3"/>
          <p:cNvSpPr>
            <a:spLocks noGrp="1"/>
          </p:cNvSpPr>
          <p:nvPr>
            <p:ph type="sldNum" sz="quarter" idx="12"/>
          </p:nvPr>
        </p:nvSpPr>
        <p:spPr/>
        <p:txBody>
          <a:bodyPr>
            <a:normAutofit/>
          </a:bodyPr>
          <a:lstStyle/>
          <a:p>
            <a:fld id="{BD652286-DE6E-43ED-98B4-8FA5F3688366}" type="slidenum">
              <a:rPr lang="th-TH" smtClean="0"/>
              <a:pPr/>
              <a:t>20</a:t>
            </a:fld>
            <a:endParaRPr lang="th-TH"/>
          </a:p>
        </p:txBody>
      </p:sp>
      <p:sp>
        <p:nvSpPr>
          <p:cNvPr id="5" name="Content Placeholder 2"/>
          <p:cNvSpPr txBox="1">
            <a:spLocks/>
          </p:cNvSpPr>
          <p:nvPr/>
        </p:nvSpPr>
        <p:spPr>
          <a:xfrm>
            <a:off x="223174" y="1484784"/>
            <a:ext cx="5212922" cy="4680520"/>
          </a:xfrm>
          <a:prstGeom prst="rect">
            <a:avLst/>
          </a:prstGeom>
          <a:solidFill>
            <a:schemeClr val="accent6">
              <a:lumMod val="20000"/>
              <a:lumOff val="80000"/>
            </a:schemeClr>
          </a:solidFill>
        </p:spPr>
        <p:txBody>
          <a:bodyPr vert="horz">
            <a:noAutofit/>
          </a:bodyPr>
          <a:lst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a:lstStyle>
          <a:p>
            <a:pPr marL="0" indent="0">
              <a:buNone/>
            </a:pPr>
            <a:r>
              <a:rPr lang="en-AU" sz="1600" b="1" dirty="0" smtClean="0"/>
              <a:t>ACIA: Art. 13 Transfers</a:t>
            </a:r>
          </a:p>
          <a:p>
            <a:pPr marL="0" indent="0">
              <a:buNone/>
            </a:pPr>
            <a:r>
              <a:rPr lang="en-AU" sz="1400" dirty="0" smtClean="0"/>
              <a:t>4. Nothing </a:t>
            </a:r>
            <a:r>
              <a:rPr lang="en-AU" sz="1400" dirty="0"/>
              <a:t>in this Agreement shall affect the rights and obligations of the Member States as members of the IMF, under the Articles of Agreement of the IMF, </a:t>
            </a:r>
            <a:r>
              <a:rPr lang="en-AU" sz="1400" b="1" dirty="0">
                <a:solidFill>
                  <a:srgbClr val="0000FF"/>
                </a:solidFill>
              </a:rPr>
              <a:t>including the use of exchange actions which are in conformity with the Articles of Agreement of the IMF</a:t>
            </a:r>
            <a:r>
              <a:rPr lang="en-AU" sz="1400" dirty="0"/>
              <a:t>, provided that a Member State shall not impose restrictions on any capital transactions inconsistently with its specific commitments under this Agreement regarding such transactions, except</a:t>
            </a:r>
            <a:r>
              <a:rPr lang="en-AU" sz="1400" dirty="0" smtClean="0"/>
              <a:t>: </a:t>
            </a:r>
          </a:p>
          <a:p>
            <a:pPr marL="0" indent="0">
              <a:buNone/>
            </a:pPr>
            <a:r>
              <a:rPr lang="en-AU" sz="1400" dirty="0" smtClean="0"/>
              <a:t>….   (c) </a:t>
            </a:r>
            <a:r>
              <a:rPr lang="en-AU" sz="1400" b="1" dirty="0" smtClean="0">
                <a:solidFill>
                  <a:srgbClr val="FF0000"/>
                </a:solidFill>
              </a:rPr>
              <a:t>where</a:t>
            </a:r>
            <a:r>
              <a:rPr lang="en-AU" sz="1400" b="1" dirty="0">
                <a:solidFill>
                  <a:srgbClr val="FF0000"/>
                </a:solidFill>
              </a:rPr>
              <a:t>, in exceptional circumstances, movements of capital cause, or threaten to cause, serious economic or financial disturbance in the Member State concerned.</a:t>
            </a:r>
            <a:endParaRPr lang="en-US" sz="1400" b="1" dirty="0">
              <a:solidFill>
                <a:srgbClr val="FF0000"/>
              </a:solidFill>
            </a:endParaRPr>
          </a:p>
          <a:p>
            <a:pPr marL="0" indent="0">
              <a:buNone/>
            </a:pPr>
            <a:r>
              <a:rPr lang="en-GB" sz="1400" dirty="0" smtClean="0"/>
              <a:t>5. The </a:t>
            </a:r>
            <a:r>
              <a:rPr lang="en-GB" sz="1400" dirty="0"/>
              <a:t>measures taken in accordance with paragraph 4(c</a:t>
            </a:r>
            <a:r>
              <a:rPr lang="en-GB" sz="1400" dirty="0" smtClean="0"/>
              <a:t>): </a:t>
            </a:r>
            <a:endParaRPr lang="en-GB" sz="1400" dirty="0" smtClean="0">
              <a:solidFill>
                <a:srgbClr val="006600"/>
              </a:solidFill>
            </a:endParaRPr>
          </a:p>
          <a:p>
            <a:pPr marL="0" indent="0">
              <a:buNone/>
            </a:pPr>
            <a:r>
              <a:rPr lang="en-GB" sz="1400" b="1" dirty="0">
                <a:solidFill>
                  <a:srgbClr val="006600"/>
                </a:solidFill>
              </a:rPr>
              <a:t> </a:t>
            </a:r>
            <a:r>
              <a:rPr lang="en-GB" sz="1400" b="1" dirty="0" smtClean="0">
                <a:solidFill>
                  <a:srgbClr val="006600"/>
                </a:solidFill>
              </a:rPr>
              <a:t>  (</a:t>
            </a:r>
            <a:r>
              <a:rPr lang="en-GB" sz="1400" b="1" dirty="0">
                <a:solidFill>
                  <a:srgbClr val="006600"/>
                </a:solidFill>
              </a:rPr>
              <a:t>c) </a:t>
            </a:r>
            <a:r>
              <a:rPr lang="en-GB" sz="1400" b="1" dirty="0" smtClean="0">
                <a:solidFill>
                  <a:srgbClr val="006600"/>
                </a:solidFill>
              </a:rPr>
              <a:t>shall </a:t>
            </a:r>
            <a:r>
              <a:rPr lang="en-GB" sz="1400" b="1" dirty="0">
                <a:solidFill>
                  <a:srgbClr val="006600"/>
                </a:solidFill>
              </a:rPr>
              <a:t>be temporary and shall be eliminated as soon as conditions  no longer justify their institution or maintenance</a:t>
            </a:r>
            <a:r>
              <a:rPr lang="en-GB" sz="1400" b="1" dirty="0" smtClean="0">
                <a:solidFill>
                  <a:srgbClr val="006600"/>
                </a:solidFill>
              </a:rPr>
              <a:t>; ....</a:t>
            </a:r>
          </a:p>
          <a:p>
            <a:pPr marL="0" indent="0">
              <a:buNone/>
            </a:pPr>
            <a:r>
              <a:rPr lang="en-GB" sz="1400" b="1" dirty="0" smtClean="0">
                <a:solidFill>
                  <a:srgbClr val="006600"/>
                </a:solidFill>
              </a:rPr>
              <a:t>   (e) shall </a:t>
            </a:r>
            <a:r>
              <a:rPr lang="en-GB" sz="1400" b="1" dirty="0">
                <a:solidFill>
                  <a:srgbClr val="006600"/>
                </a:solidFill>
              </a:rPr>
              <a:t>be applied  such that any one of the other Member States is treated no less favourably than any other Member State or non-Member State</a:t>
            </a:r>
            <a:r>
              <a:rPr lang="en-GB" sz="1400" b="1" dirty="0" smtClean="0">
                <a:solidFill>
                  <a:srgbClr val="006600"/>
                </a:solidFill>
              </a:rPr>
              <a:t>;  </a:t>
            </a:r>
          </a:p>
          <a:p>
            <a:pPr marL="0" indent="0">
              <a:buNone/>
            </a:pPr>
            <a:r>
              <a:rPr lang="en-GB" sz="1400" b="1" dirty="0">
                <a:solidFill>
                  <a:srgbClr val="006600"/>
                </a:solidFill>
              </a:rPr>
              <a:t> </a:t>
            </a:r>
            <a:r>
              <a:rPr lang="en-GB" sz="1400" b="1" dirty="0" smtClean="0">
                <a:solidFill>
                  <a:srgbClr val="006600"/>
                </a:solidFill>
              </a:rPr>
              <a:t>  (f) shall </a:t>
            </a:r>
            <a:r>
              <a:rPr lang="en-GB" sz="1400" b="1" dirty="0">
                <a:solidFill>
                  <a:srgbClr val="006600"/>
                </a:solidFill>
              </a:rPr>
              <a:t>be applied  on a national treatment basis;  </a:t>
            </a:r>
            <a:r>
              <a:rPr lang="en-GB" sz="1400" b="1" dirty="0" smtClean="0">
                <a:solidFill>
                  <a:srgbClr val="006600"/>
                </a:solidFill>
              </a:rPr>
              <a:t>....</a:t>
            </a:r>
            <a:endParaRPr lang="en-US" sz="1400" b="1" i="1" dirty="0">
              <a:solidFill>
                <a:srgbClr val="006600"/>
              </a:solidFill>
            </a:endParaRPr>
          </a:p>
        </p:txBody>
      </p:sp>
      <p:sp>
        <p:nvSpPr>
          <p:cNvPr id="6" name="Line Callout 1 5"/>
          <p:cNvSpPr/>
          <p:nvPr/>
        </p:nvSpPr>
        <p:spPr>
          <a:xfrm>
            <a:off x="5508104" y="1556792"/>
            <a:ext cx="3384376" cy="864096"/>
          </a:xfrm>
          <a:prstGeom prst="borderCallout1">
            <a:avLst>
              <a:gd name="adj1" fmla="val 50425"/>
              <a:gd name="adj2" fmla="val -302"/>
              <a:gd name="adj3" fmla="val 85477"/>
              <a:gd name="adj4" fmla="val -11867"/>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smtClean="0">
              <a:solidFill>
                <a:srgbClr val="00B050"/>
              </a:solidFill>
            </a:endParaRPr>
          </a:p>
          <a:p>
            <a:pPr algn="ctr"/>
            <a:r>
              <a:rPr lang="en-US" sz="1600" b="1" dirty="0" smtClean="0">
                <a:solidFill>
                  <a:srgbClr val="0000FF"/>
                </a:solidFill>
              </a:rPr>
              <a:t>IMF allows exchange controls </a:t>
            </a:r>
            <a:br>
              <a:rPr lang="en-US" sz="1600" b="1" dirty="0" smtClean="0">
                <a:solidFill>
                  <a:srgbClr val="0000FF"/>
                </a:solidFill>
              </a:rPr>
            </a:br>
            <a:r>
              <a:rPr lang="en-US" sz="1600" b="1" dirty="0" smtClean="0">
                <a:solidFill>
                  <a:srgbClr val="0000FF"/>
                </a:solidFill>
              </a:rPr>
              <a:t>(AA Art VI, VIII)</a:t>
            </a:r>
          </a:p>
          <a:p>
            <a:pPr algn="ctr"/>
            <a:endParaRPr lang="th-TH" sz="1800" b="1" dirty="0">
              <a:solidFill>
                <a:srgbClr val="00B050"/>
              </a:solidFill>
            </a:endParaRPr>
          </a:p>
        </p:txBody>
      </p:sp>
      <p:sp>
        <p:nvSpPr>
          <p:cNvPr id="7" name="Line Callout 1 6"/>
          <p:cNvSpPr/>
          <p:nvPr/>
        </p:nvSpPr>
        <p:spPr>
          <a:xfrm>
            <a:off x="5580112" y="3356992"/>
            <a:ext cx="3384376" cy="1008112"/>
          </a:xfrm>
          <a:prstGeom prst="borderCallout1">
            <a:avLst>
              <a:gd name="adj1" fmla="val 50425"/>
              <a:gd name="adj2" fmla="val -302"/>
              <a:gd name="adj3" fmla="val 41257"/>
              <a:gd name="adj4" fmla="val -25375"/>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smtClean="0">
              <a:solidFill>
                <a:srgbClr val="00B050"/>
              </a:solidFill>
            </a:endParaRPr>
          </a:p>
          <a:p>
            <a:pPr algn="ctr"/>
            <a:r>
              <a:rPr lang="en-US" sz="1600" b="1" dirty="0" smtClean="0">
                <a:solidFill>
                  <a:srgbClr val="FF0000"/>
                </a:solidFill>
              </a:rPr>
              <a:t>Usage restricted by situation of exceptional capital movements –in and out flows but is far narrower than macro/</a:t>
            </a:r>
            <a:r>
              <a:rPr lang="en-US" sz="1600" b="1" dirty="0" err="1" smtClean="0">
                <a:solidFill>
                  <a:srgbClr val="FF0000"/>
                </a:solidFill>
              </a:rPr>
              <a:t>fx</a:t>
            </a:r>
            <a:r>
              <a:rPr lang="en-US" sz="1600" b="1" dirty="0" smtClean="0">
                <a:solidFill>
                  <a:srgbClr val="FF0000"/>
                </a:solidFill>
              </a:rPr>
              <a:t> stability articles</a:t>
            </a:r>
          </a:p>
          <a:p>
            <a:pPr algn="ctr"/>
            <a:r>
              <a:rPr lang="en-US" sz="1800" b="1" dirty="0" smtClean="0">
                <a:solidFill>
                  <a:srgbClr val="00B050"/>
                </a:solidFill>
              </a:rPr>
              <a:t> </a:t>
            </a:r>
            <a:endParaRPr lang="th-TH" sz="1800" b="1" dirty="0">
              <a:solidFill>
                <a:srgbClr val="00B050"/>
              </a:solidFill>
            </a:endParaRPr>
          </a:p>
        </p:txBody>
      </p:sp>
      <p:sp>
        <p:nvSpPr>
          <p:cNvPr id="8" name="Line Callout 1 7"/>
          <p:cNvSpPr/>
          <p:nvPr/>
        </p:nvSpPr>
        <p:spPr>
          <a:xfrm>
            <a:off x="5508104" y="4725144"/>
            <a:ext cx="3384376" cy="864096"/>
          </a:xfrm>
          <a:prstGeom prst="borderCallout1">
            <a:avLst>
              <a:gd name="adj1" fmla="val 50425"/>
              <a:gd name="adj2" fmla="val -302"/>
              <a:gd name="adj3" fmla="val 15253"/>
              <a:gd name="adj4" fmla="val -12688"/>
            </a:avLst>
          </a:prstGeom>
          <a:noFill/>
          <a:ln>
            <a:tailEnd type="arrow"/>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b="1" dirty="0" smtClean="0">
              <a:solidFill>
                <a:srgbClr val="00B050"/>
              </a:solidFill>
            </a:endParaRPr>
          </a:p>
          <a:p>
            <a:pPr algn="ctr"/>
            <a:r>
              <a:rPr lang="en-US" sz="1600" b="1" dirty="0" smtClean="0">
                <a:solidFill>
                  <a:srgbClr val="006600"/>
                </a:solidFill>
              </a:rPr>
              <a:t>Several conditions such as:</a:t>
            </a:r>
            <a:br>
              <a:rPr lang="en-US" sz="1600" b="1" dirty="0" smtClean="0">
                <a:solidFill>
                  <a:srgbClr val="006600"/>
                </a:solidFill>
              </a:rPr>
            </a:br>
            <a:r>
              <a:rPr lang="en-US" sz="1600" b="1" dirty="0" smtClean="0">
                <a:solidFill>
                  <a:srgbClr val="006600"/>
                </a:solidFill>
              </a:rPr>
              <a:t> temporary use, NT, MFN</a:t>
            </a:r>
          </a:p>
          <a:p>
            <a:pPr algn="ctr"/>
            <a:endParaRPr lang="th-TH" sz="1800" b="1" dirty="0">
              <a:solidFill>
                <a:srgbClr val="00B050"/>
              </a:solidFill>
            </a:endParaRPr>
          </a:p>
        </p:txBody>
      </p:sp>
      <p:sp>
        <p:nvSpPr>
          <p:cNvPr id="9" name="TextBox 8"/>
          <p:cNvSpPr txBox="1"/>
          <p:nvPr/>
        </p:nvSpPr>
        <p:spPr>
          <a:xfrm>
            <a:off x="5580112" y="6021288"/>
            <a:ext cx="3456384" cy="369332"/>
          </a:xfrm>
          <a:prstGeom prst="rect">
            <a:avLst/>
          </a:prstGeom>
          <a:solidFill>
            <a:schemeClr val="accent4">
              <a:lumMod val="75000"/>
            </a:schemeClr>
          </a:solidFill>
        </p:spPr>
        <p:txBody>
          <a:bodyPr wrap="square" rtlCol="0">
            <a:spAutoFit/>
          </a:bodyPr>
          <a:lstStyle/>
          <a:p>
            <a:r>
              <a:rPr lang="en-US" sz="1800" dirty="0" smtClean="0">
                <a:solidFill>
                  <a:schemeClr val="bg1"/>
                </a:solidFill>
              </a:rPr>
              <a:t>Concerns: Limitations of measures</a:t>
            </a:r>
            <a:endParaRPr lang="th-TH" sz="1800" dirty="0">
              <a:solidFill>
                <a:schemeClr val="bg1"/>
              </a:solidFill>
            </a:endParaRPr>
          </a:p>
        </p:txBody>
      </p:sp>
      <p:sp>
        <p:nvSpPr>
          <p:cNvPr id="11" name="Title 5"/>
          <p:cNvSpPr txBox="1">
            <a:spLocks/>
          </p:cNvSpPr>
          <p:nvPr/>
        </p:nvSpPr>
        <p:spPr>
          <a:xfrm>
            <a:off x="462796" y="194348"/>
            <a:ext cx="8429684" cy="714372"/>
          </a:xfrm>
          <a:prstGeom prst="rect">
            <a:avLst/>
          </a:prstGeom>
        </p:spPr>
        <p:txBody>
          <a:bodyP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n-US" sz="2400" b="1" dirty="0" smtClean="0">
                <a:solidFill>
                  <a:srgbClr val="15406A"/>
                </a:solidFill>
                <a:latin typeface="Calibri" pitchFamily="34" charset="0"/>
                <a:ea typeface="+mj-ea"/>
                <a:cs typeface="Browallia New" pitchFamily="34" charset="-34"/>
              </a:rPr>
              <a:t>4. Freer Flows of Capital in</a:t>
            </a:r>
            <a:br>
              <a:rPr lang="en-US" sz="2400" b="1" dirty="0" smtClean="0">
                <a:solidFill>
                  <a:srgbClr val="15406A"/>
                </a:solidFill>
                <a:latin typeface="Calibri" pitchFamily="34" charset="0"/>
                <a:ea typeface="+mj-ea"/>
                <a:cs typeface="Browallia New" pitchFamily="34" charset="-34"/>
              </a:rPr>
            </a:br>
            <a:r>
              <a:rPr lang="en-US" sz="2400" b="1" dirty="0" smtClean="0">
                <a:solidFill>
                  <a:srgbClr val="15406A"/>
                </a:solidFill>
                <a:latin typeface="Calibri" pitchFamily="34" charset="0"/>
                <a:ea typeface="+mj-ea"/>
                <a:cs typeface="Browallia New" pitchFamily="34" charset="-34"/>
              </a:rPr>
              <a:t> International Investment Agreements (8)</a:t>
            </a:r>
            <a:endParaRPr kumimoji="0" lang="th-TH" sz="2400" b="1" i="0" u="none" strike="noStrike" kern="1200" cap="none" spc="0" normalizeH="0" baseline="0" noProof="0" dirty="0">
              <a:ln>
                <a:noFill/>
              </a:ln>
              <a:solidFill>
                <a:srgbClr val="15406A"/>
              </a:solidFill>
              <a:effectLst/>
              <a:uLnTx/>
              <a:uFillTx/>
              <a:latin typeface="Calibri" pitchFamily="34" charset="0"/>
              <a:ea typeface="+mj-ea"/>
              <a:cs typeface="Browallia New" pitchFamily="34" charset="-34"/>
            </a:endParaRPr>
          </a:p>
        </p:txBody>
      </p:sp>
    </p:spTree>
    <p:extLst>
      <p:ext uri="{BB962C8B-B14F-4D97-AF65-F5344CB8AC3E}">
        <p14:creationId xmlns:p14="http://schemas.microsoft.com/office/powerpoint/2010/main" val="65228425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763688" y="764704"/>
            <a:ext cx="5976664" cy="714372"/>
          </a:xfrm>
        </p:spPr>
        <p:txBody>
          <a:bodyPr>
            <a:normAutofit/>
          </a:bodyPr>
          <a:lstStyle/>
          <a:p>
            <a:r>
              <a:rPr lang="en-US" smtClean="0"/>
              <a:t>Fun Part </a:t>
            </a:r>
            <a:r>
              <a:rPr lang="en-US" smtClean="0">
                <a:sym typeface="Wingdings" pitchFamily="2" charset="2"/>
              </a:rPr>
              <a:t></a:t>
            </a:r>
            <a:r>
              <a:rPr lang="en-US" smtClean="0"/>
              <a:t>: Mock Negotiations</a:t>
            </a:r>
            <a:endParaRPr lang="th-TH"/>
          </a:p>
        </p:txBody>
      </p:sp>
      <p:sp>
        <p:nvSpPr>
          <p:cNvPr id="2" name="Content Placeholder 1"/>
          <p:cNvSpPr>
            <a:spLocks noGrp="1"/>
          </p:cNvSpPr>
          <p:nvPr>
            <p:ph sz="half" idx="1"/>
          </p:nvPr>
        </p:nvSpPr>
        <p:spPr>
          <a:xfrm>
            <a:off x="611560" y="1844824"/>
            <a:ext cx="8028384" cy="4525963"/>
          </a:xfrm>
        </p:spPr>
        <p:txBody>
          <a:bodyPr/>
          <a:lstStyle/>
          <a:p>
            <a:r>
              <a:rPr lang="en-US" smtClean="0"/>
              <a:t>Korea-ASEAN FTA Investment Chapter on capital flows safeguards </a:t>
            </a:r>
          </a:p>
          <a:p>
            <a:r>
              <a:rPr lang="en-US" smtClean="0"/>
              <a:t>Two teams: Korea and ASEAN</a:t>
            </a:r>
          </a:p>
          <a:p>
            <a:r>
              <a:rPr lang="en-US" smtClean="0"/>
              <a:t>Negotiation Steps:</a:t>
            </a:r>
          </a:p>
          <a:p>
            <a:pPr lvl="1"/>
            <a:r>
              <a:rPr lang="en-US" smtClean="0"/>
              <a:t>Read the given text</a:t>
            </a:r>
          </a:p>
          <a:p>
            <a:pPr lvl="1"/>
            <a:r>
              <a:rPr lang="en-US" smtClean="0"/>
              <a:t>Anything not agreed is put in square brackets KR=Korea, AS=ASEAN</a:t>
            </a:r>
          </a:p>
          <a:p>
            <a:pPr lvl="2"/>
            <a:r>
              <a:rPr lang="en-US" smtClean="0">
                <a:latin typeface="Calibri" pitchFamily="34" charset="0"/>
              </a:rPr>
              <a:t>Before: [Each Party shall eliminate all tariffs…]</a:t>
            </a:r>
          </a:p>
          <a:p>
            <a:pPr lvl="2"/>
            <a:r>
              <a:rPr lang="en-US" smtClean="0">
                <a:latin typeface="Calibri" pitchFamily="34" charset="0"/>
              </a:rPr>
              <a:t> After: Each Party [KR: shall] [AS:aims to] eliminate  all tariffs</a:t>
            </a:r>
          </a:p>
          <a:p>
            <a:pPr lvl="2"/>
            <a:r>
              <a:rPr lang="en-US" smtClean="0">
                <a:latin typeface="Calibri" pitchFamily="34" charset="0"/>
              </a:rPr>
              <a:t>Final: : Each Party shall, as much as possible, eliminate  all tariffs</a:t>
            </a:r>
          </a:p>
          <a:p>
            <a:pPr lvl="2"/>
            <a:endParaRPr lang="en-US" smtClean="0"/>
          </a:p>
          <a:p>
            <a:pPr lvl="2"/>
            <a:endParaRPr lang="en-US" smtClean="0"/>
          </a:p>
          <a:p>
            <a:endParaRPr lang="th-TH"/>
          </a:p>
        </p:txBody>
      </p:sp>
      <p:sp>
        <p:nvSpPr>
          <p:cNvPr id="4" name="Slide Number Placeholder 3"/>
          <p:cNvSpPr>
            <a:spLocks noGrp="1"/>
          </p:cNvSpPr>
          <p:nvPr>
            <p:ph type="sldNum" sz="quarter" idx="12"/>
          </p:nvPr>
        </p:nvSpPr>
        <p:spPr/>
        <p:txBody>
          <a:bodyPr/>
          <a:lstStyle/>
          <a:p>
            <a:fld id="{703E0645-788E-4262-9CA5-0A5CEC0D209A}" type="slidenum">
              <a:rPr lang="th-TH" smtClean="0"/>
              <a:pPr/>
              <a:t>21</a:t>
            </a:fld>
            <a:endParaRPr lang="th-TH"/>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r>
              <a:rPr lang="en-US" smtClean="0"/>
              <a:t>FTA Negotiations: RCEP, Kobe, February 2017</a:t>
            </a:r>
            <a:endParaRPr lang="en-US"/>
          </a:p>
        </p:txBody>
      </p:sp>
      <p:sp>
        <p:nvSpPr>
          <p:cNvPr id="4" name="Slide Number Placeholder 3"/>
          <p:cNvSpPr>
            <a:spLocks noGrp="1"/>
          </p:cNvSpPr>
          <p:nvPr>
            <p:ph type="sldNum" sz="quarter" idx="12"/>
          </p:nvPr>
        </p:nvSpPr>
        <p:spPr/>
        <p:txBody>
          <a:bodyPr/>
          <a:lstStyle/>
          <a:p>
            <a:fld id="{703E0645-788E-4262-9CA5-0A5CEC0D209A}" type="slidenum">
              <a:rPr lang="th-TH" smtClean="0"/>
              <a:pPr/>
              <a:t>22</a:t>
            </a:fld>
            <a:endParaRPr lang="th-TH"/>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04" y="1772816"/>
            <a:ext cx="9009122" cy="3744416"/>
          </a:xfrm>
          <a:prstGeom prst="rect">
            <a:avLst/>
          </a:prstGeom>
        </p:spPr>
      </p:pic>
    </p:spTree>
    <p:extLst>
      <p:ext uri="{BB962C8B-B14F-4D97-AF65-F5344CB8AC3E}">
        <p14:creationId xmlns:p14="http://schemas.microsoft.com/office/powerpoint/2010/main" val="262920488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smtClean="0"/>
              <a:t>Principles </a:t>
            </a:r>
            <a:r>
              <a:rPr lang="en-US" sz="3600" dirty="0" smtClean="0"/>
              <a:t>of Negotiations: </a:t>
            </a:r>
            <a:r>
              <a:rPr lang="en-US" sz="3600" smtClean="0"/>
              <a:t>Finding the Sweet Spot</a:t>
            </a:r>
            <a:endParaRPr lang="th-TH" sz="3600" dirty="0"/>
          </a:p>
        </p:txBody>
      </p:sp>
      <p:sp>
        <p:nvSpPr>
          <p:cNvPr id="3" name="Content Placeholder 2"/>
          <p:cNvSpPr>
            <a:spLocks noGrp="1"/>
          </p:cNvSpPr>
          <p:nvPr>
            <p:ph idx="1"/>
          </p:nvPr>
        </p:nvSpPr>
        <p:spPr>
          <a:xfrm>
            <a:off x="975726" y="1262313"/>
            <a:ext cx="6498304" cy="3963144"/>
          </a:xfrm>
        </p:spPr>
        <p:txBody>
          <a:bodyPr>
            <a:normAutofit/>
          </a:bodyPr>
          <a:lstStyle/>
          <a:p>
            <a:pPr marL="0" indent="0">
              <a:buNone/>
            </a:pPr>
            <a:endParaRPr lang="en-US" dirty="0" smtClean="0"/>
          </a:p>
          <a:p>
            <a:pPr>
              <a:buNone/>
            </a:pPr>
            <a:endParaRPr lang="en-US" dirty="0"/>
          </a:p>
        </p:txBody>
      </p:sp>
      <p:sp>
        <p:nvSpPr>
          <p:cNvPr id="5" name="Slide Number Placeholder 4"/>
          <p:cNvSpPr>
            <a:spLocks noGrp="1"/>
          </p:cNvSpPr>
          <p:nvPr>
            <p:ph type="sldNum" sz="quarter" idx="12"/>
          </p:nvPr>
        </p:nvSpPr>
        <p:spPr/>
        <p:txBody>
          <a:bodyPr>
            <a:normAutofit/>
          </a:bodyPr>
          <a:lstStyle/>
          <a:p>
            <a:fld id="{BD652286-DE6E-43ED-98B4-8FA5F3688366}" type="slidenum">
              <a:rPr lang="th-TH" smtClean="0"/>
              <a:pPr/>
              <a:t>23</a:t>
            </a:fld>
            <a:endParaRPr lang="th-TH"/>
          </a:p>
        </p:txBody>
      </p:sp>
      <p:cxnSp>
        <p:nvCxnSpPr>
          <p:cNvPr id="7" name="Straight Arrow Connector 6"/>
          <p:cNvCxnSpPr/>
          <p:nvPr/>
        </p:nvCxnSpPr>
        <p:spPr>
          <a:xfrm>
            <a:off x="3131840" y="2912276"/>
            <a:ext cx="4248472" cy="0"/>
          </a:xfrm>
          <a:prstGeom prst="straightConnector1">
            <a:avLst/>
          </a:prstGeom>
          <a:ln w="69850">
            <a:solidFill>
              <a:srgbClr val="92D050"/>
            </a:solidFill>
            <a:headEnd type="ova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7380312" y="1658900"/>
            <a:ext cx="1763688" cy="1107996"/>
          </a:xfrm>
          <a:prstGeom prst="rect">
            <a:avLst/>
          </a:prstGeom>
          <a:noFill/>
          <a:ln>
            <a:solidFill>
              <a:srgbClr val="92D050"/>
            </a:solidFill>
          </a:ln>
        </p:spPr>
        <p:txBody>
          <a:bodyPr wrap="square" rtlCol="0">
            <a:spAutoFit/>
          </a:bodyPr>
          <a:lstStyle/>
          <a:p>
            <a:r>
              <a:rPr lang="en-US" sz="1800" b="1" dirty="0" smtClean="0">
                <a:solidFill>
                  <a:srgbClr val="FF0000"/>
                </a:solidFill>
              </a:rPr>
              <a:t>Country B</a:t>
            </a:r>
            <a:r>
              <a:rPr lang="en-US" sz="1800" dirty="0" smtClean="0"/>
              <a:t/>
            </a:r>
            <a:br>
              <a:rPr lang="en-US" sz="1800" dirty="0" smtClean="0"/>
            </a:br>
            <a:r>
              <a:rPr lang="en-US" sz="1600" dirty="0" smtClean="0"/>
              <a:t>Wants commitment</a:t>
            </a:r>
          </a:p>
          <a:p>
            <a:r>
              <a:rPr lang="en-US" sz="1600" dirty="0" smtClean="0"/>
              <a:t>Can’t go below X</a:t>
            </a:r>
            <a:endParaRPr lang="en-US" sz="1600" dirty="0"/>
          </a:p>
        </p:txBody>
      </p:sp>
      <p:sp>
        <p:nvSpPr>
          <p:cNvPr id="11" name="TextBox 10"/>
          <p:cNvSpPr txBox="1"/>
          <p:nvPr/>
        </p:nvSpPr>
        <p:spPr>
          <a:xfrm>
            <a:off x="3131840" y="3246405"/>
            <a:ext cx="1271502" cy="338554"/>
          </a:xfrm>
          <a:prstGeom prst="rect">
            <a:avLst/>
          </a:prstGeom>
          <a:noFill/>
        </p:spPr>
        <p:txBody>
          <a:bodyPr wrap="none" rtlCol="0">
            <a:spAutoFit/>
          </a:bodyPr>
          <a:lstStyle/>
          <a:p>
            <a:r>
              <a:rPr lang="en-US" sz="1600" dirty="0" smtClean="0"/>
              <a:t>=B’s minimum</a:t>
            </a:r>
            <a:endParaRPr lang="en-US" sz="1600" dirty="0"/>
          </a:p>
        </p:txBody>
      </p:sp>
      <p:sp>
        <p:nvSpPr>
          <p:cNvPr id="12" name="TextBox 11"/>
          <p:cNvSpPr txBox="1"/>
          <p:nvPr/>
        </p:nvSpPr>
        <p:spPr>
          <a:xfrm>
            <a:off x="2843808" y="3200308"/>
            <a:ext cx="325730" cy="400110"/>
          </a:xfrm>
          <a:prstGeom prst="rect">
            <a:avLst/>
          </a:prstGeom>
          <a:noFill/>
        </p:spPr>
        <p:txBody>
          <a:bodyPr wrap="none" rtlCol="0">
            <a:spAutoFit/>
          </a:bodyPr>
          <a:lstStyle/>
          <a:p>
            <a:r>
              <a:rPr lang="en-US" sz="2000" dirty="0" smtClean="0"/>
              <a:t>X</a:t>
            </a:r>
            <a:endParaRPr lang="en-US" dirty="0"/>
          </a:p>
        </p:txBody>
      </p:sp>
      <p:sp>
        <p:nvSpPr>
          <p:cNvPr id="13" name="TextBox 12"/>
          <p:cNvSpPr txBox="1"/>
          <p:nvPr/>
        </p:nvSpPr>
        <p:spPr>
          <a:xfrm>
            <a:off x="2975435" y="5529426"/>
            <a:ext cx="3888432" cy="707886"/>
          </a:xfrm>
          <a:prstGeom prst="rect">
            <a:avLst/>
          </a:prstGeom>
          <a:noFill/>
        </p:spPr>
        <p:txBody>
          <a:bodyPr wrap="square" rtlCol="0">
            <a:spAutoFit/>
          </a:bodyPr>
          <a:lstStyle/>
          <a:p>
            <a:r>
              <a:rPr lang="en-US" sz="2000" smtClean="0"/>
              <a:t>Sweet Spot:</a:t>
            </a:r>
            <a:br>
              <a:rPr lang="en-US" sz="2000" smtClean="0"/>
            </a:br>
            <a:r>
              <a:rPr lang="en-US" sz="2000" smtClean="0"/>
              <a:t>Zone </a:t>
            </a:r>
            <a:r>
              <a:rPr lang="en-US" sz="2000" dirty="0" smtClean="0"/>
              <a:t>of Possible Agreement</a:t>
            </a:r>
            <a:endParaRPr lang="en-US" sz="2000" dirty="0"/>
          </a:p>
        </p:txBody>
      </p:sp>
      <p:cxnSp>
        <p:nvCxnSpPr>
          <p:cNvPr id="10" name="Straight Arrow Connector 9"/>
          <p:cNvCxnSpPr/>
          <p:nvPr/>
        </p:nvCxnSpPr>
        <p:spPr>
          <a:xfrm flipH="1">
            <a:off x="1619672" y="3152086"/>
            <a:ext cx="3844168" cy="0"/>
          </a:xfrm>
          <a:prstGeom prst="straightConnector1">
            <a:avLst/>
          </a:prstGeom>
          <a:ln w="69850">
            <a:solidFill>
              <a:srgbClr val="00B0F0"/>
            </a:solidFill>
            <a:headEnd type="oval"/>
            <a:tailEnd type="arrow"/>
          </a:ln>
        </p:spPr>
        <p:style>
          <a:lnRef idx="1">
            <a:schemeClr val="accent1"/>
          </a:lnRef>
          <a:fillRef idx="0">
            <a:schemeClr val="accent1"/>
          </a:fillRef>
          <a:effectRef idx="0">
            <a:schemeClr val="accent1"/>
          </a:effectRef>
          <a:fontRef idx="minor">
            <a:schemeClr val="tx1"/>
          </a:fontRef>
        </p:style>
      </p:cxnSp>
      <p:sp>
        <p:nvSpPr>
          <p:cNvPr id="16" name="TextBox 15"/>
          <p:cNvSpPr txBox="1"/>
          <p:nvPr/>
        </p:nvSpPr>
        <p:spPr>
          <a:xfrm>
            <a:off x="5232046" y="3259863"/>
            <a:ext cx="325730" cy="400110"/>
          </a:xfrm>
          <a:prstGeom prst="rect">
            <a:avLst/>
          </a:prstGeom>
          <a:noFill/>
        </p:spPr>
        <p:txBody>
          <a:bodyPr wrap="none" rtlCol="0">
            <a:spAutoFit/>
          </a:bodyPr>
          <a:lstStyle/>
          <a:p>
            <a:r>
              <a:rPr lang="en-US" sz="2000" dirty="0" smtClean="0"/>
              <a:t>Y</a:t>
            </a:r>
            <a:endParaRPr lang="en-US" dirty="0"/>
          </a:p>
        </p:txBody>
      </p:sp>
      <p:sp>
        <p:nvSpPr>
          <p:cNvPr id="17" name="TextBox 16"/>
          <p:cNvSpPr txBox="1"/>
          <p:nvPr/>
        </p:nvSpPr>
        <p:spPr>
          <a:xfrm>
            <a:off x="179512" y="1680359"/>
            <a:ext cx="2088232" cy="1107996"/>
          </a:xfrm>
          <a:prstGeom prst="rect">
            <a:avLst/>
          </a:prstGeom>
          <a:noFill/>
          <a:ln>
            <a:solidFill>
              <a:srgbClr val="00B0F0"/>
            </a:solidFill>
          </a:ln>
        </p:spPr>
        <p:txBody>
          <a:bodyPr wrap="square" rtlCol="0">
            <a:spAutoFit/>
          </a:bodyPr>
          <a:lstStyle/>
          <a:p>
            <a:r>
              <a:rPr lang="en-US" sz="1800" b="1" dirty="0" smtClean="0">
                <a:solidFill>
                  <a:srgbClr val="FF0000"/>
                </a:solidFill>
              </a:rPr>
              <a:t>Country A</a:t>
            </a:r>
            <a:r>
              <a:rPr lang="en-US" sz="1800" dirty="0" smtClean="0"/>
              <a:t>:</a:t>
            </a:r>
          </a:p>
          <a:p>
            <a:r>
              <a:rPr lang="en-US" sz="1600" dirty="0" smtClean="0"/>
              <a:t>Doesn’t want commitment,</a:t>
            </a:r>
          </a:p>
          <a:p>
            <a:r>
              <a:rPr lang="en-US" sz="1600" dirty="0" smtClean="0"/>
              <a:t>Can’t go beyond Y</a:t>
            </a:r>
            <a:endParaRPr lang="en-US" sz="1600" dirty="0"/>
          </a:p>
        </p:txBody>
      </p:sp>
      <p:sp>
        <p:nvSpPr>
          <p:cNvPr id="18" name="TextBox 17"/>
          <p:cNvSpPr txBox="1"/>
          <p:nvPr/>
        </p:nvSpPr>
        <p:spPr>
          <a:xfrm>
            <a:off x="5473711" y="3261864"/>
            <a:ext cx="1355628" cy="338554"/>
          </a:xfrm>
          <a:prstGeom prst="rect">
            <a:avLst/>
          </a:prstGeom>
          <a:noFill/>
        </p:spPr>
        <p:txBody>
          <a:bodyPr wrap="none" rtlCol="0">
            <a:spAutoFit/>
          </a:bodyPr>
          <a:lstStyle/>
          <a:p>
            <a:r>
              <a:rPr lang="en-US" sz="1600" dirty="0" smtClean="0"/>
              <a:t>=A’s maximum</a:t>
            </a:r>
            <a:endParaRPr lang="en-US" sz="1600" dirty="0"/>
          </a:p>
        </p:txBody>
      </p:sp>
      <p:sp>
        <p:nvSpPr>
          <p:cNvPr id="19" name="Right Brace 18"/>
          <p:cNvSpPr/>
          <p:nvPr/>
        </p:nvSpPr>
        <p:spPr>
          <a:xfrm rot="16200000" flipH="1">
            <a:off x="4018154" y="4052414"/>
            <a:ext cx="644577" cy="2434668"/>
          </a:xfrm>
          <a:prstGeom prst="rightBrace">
            <a:avLst/>
          </a:prstGeom>
          <a:ln w="3175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th-TH"/>
          </a:p>
        </p:txBody>
      </p:sp>
      <p:sp>
        <p:nvSpPr>
          <p:cNvPr id="21" name="TextBox 20"/>
          <p:cNvSpPr txBox="1"/>
          <p:nvPr/>
        </p:nvSpPr>
        <p:spPr>
          <a:xfrm>
            <a:off x="539552" y="3152086"/>
            <a:ext cx="1152129" cy="461665"/>
          </a:xfrm>
          <a:prstGeom prst="rect">
            <a:avLst/>
          </a:prstGeom>
          <a:noFill/>
        </p:spPr>
        <p:txBody>
          <a:bodyPr wrap="square" rtlCol="0">
            <a:spAutoFit/>
          </a:bodyPr>
          <a:lstStyle/>
          <a:p>
            <a:r>
              <a:rPr lang="en-US" sz="1200" dirty="0" smtClean="0"/>
              <a:t>No </a:t>
            </a:r>
          </a:p>
          <a:p>
            <a:r>
              <a:rPr lang="en-US" sz="1200" dirty="0" smtClean="0"/>
              <a:t>commitment</a:t>
            </a:r>
            <a:endParaRPr lang="en-US" sz="1600" dirty="0"/>
          </a:p>
        </p:txBody>
      </p:sp>
      <p:sp>
        <p:nvSpPr>
          <p:cNvPr id="4" name="TextBox 3"/>
          <p:cNvSpPr txBox="1"/>
          <p:nvPr/>
        </p:nvSpPr>
        <p:spPr>
          <a:xfrm>
            <a:off x="1115616" y="4365104"/>
            <a:ext cx="6642972" cy="400110"/>
          </a:xfrm>
          <a:prstGeom prst="rect">
            <a:avLst/>
          </a:prstGeom>
          <a:noFill/>
        </p:spPr>
        <p:txBody>
          <a:bodyPr wrap="none" rtlCol="0">
            <a:spAutoFit/>
          </a:bodyPr>
          <a:lstStyle/>
          <a:p>
            <a:r>
              <a:rPr lang="en-US" sz="2000" i="1" dirty="0" smtClean="0"/>
              <a:t>May….       Hopes to…                    Endeavors to..    Shall …   </a:t>
            </a:r>
            <a:endParaRPr lang="th-TH" sz="2000" i="1" dirty="0"/>
          </a:p>
        </p:txBody>
      </p:sp>
      <p:sp>
        <p:nvSpPr>
          <p:cNvPr id="23" name="TextBox 22"/>
          <p:cNvSpPr txBox="1"/>
          <p:nvPr/>
        </p:nvSpPr>
        <p:spPr>
          <a:xfrm>
            <a:off x="7413348" y="3198308"/>
            <a:ext cx="1152129" cy="461665"/>
          </a:xfrm>
          <a:prstGeom prst="rect">
            <a:avLst/>
          </a:prstGeom>
          <a:noFill/>
        </p:spPr>
        <p:txBody>
          <a:bodyPr wrap="square" rtlCol="0">
            <a:spAutoFit/>
          </a:bodyPr>
          <a:lstStyle/>
          <a:p>
            <a:r>
              <a:rPr lang="en-US" sz="1200" dirty="0" smtClean="0"/>
              <a:t>Full</a:t>
            </a:r>
          </a:p>
          <a:p>
            <a:r>
              <a:rPr lang="en-US" sz="1200" dirty="0" smtClean="0"/>
              <a:t>commitment</a:t>
            </a:r>
            <a:endParaRPr lang="en-US" sz="1600" dirty="0"/>
          </a:p>
        </p:txBody>
      </p:sp>
    </p:spTree>
    <p:extLst>
      <p:ext uri="{BB962C8B-B14F-4D97-AF65-F5344CB8AC3E}">
        <p14:creationId xmlns:p14="http://schemas.microsoft.com/office/powerpoint/2010/main" val="335934418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half" idx="1"/>
          </p:nvPr>
        </p:nvSpPr>
        <p:spPr>
          <a:xfrm>
            <a:off x="395536" y="1052736"/>
            <a:ext cx="8391306" cy="4525963"/>
          </a:xfrm>
        </p:spPr>
        <p:txBody>
          <a:bodyPr>
            <a:normAutofit fontScale="92500"/>
          </a:bodyPr>
          <a:lstStyle/>
          <a:p>
            <a:pPr algn="ctr">
              <a:buNone/>
            </a:pPr>
            <a:r>
              <a:rPr lang="en-US" sz="2400" b="0" smtClean="0">
                <a:solidFill>
                  <a:schemeClr val="tx1"/>
                </a:solidFill>
                <a:latin typeface="Tw Cen MT" pitchFamily="34" charset="0"/>
              </a:rPr>
              <a:t>ASEAN-Korea Free Trade Agreement</a:t>
            </a:r>
          </a:p>
          <a:p>
            <a:pPr algn="ctr">
              <a:buNone/>
            </a:pPr>
            <a:r>
              <a:rPr lang="en-US" sz="2400" b="0" smtClean="0">
                <a:solidFill>
                  <a:schemeClr val="tx1"/>
                </a:solidFill>
                <a:latin typeface="Tw Cen MT" pitchFamily="34" charset="0"/>
              </a:rPr>
              <a:t>Investment Chapter</a:t>
            </a:r>
          </a:p>
          <a:p>
            <a:pPr>
              <a:buNone/>
            </a:pPr>
            <a:r>
              <a:rPr lang="en-US" sz="2400" b="0" smtClean="0">
                <a:solidFill>
                  <a:srgbClr val="FF0000"/>
                </a:solidFill>
                <a:latin typeface="Tw Cen MT" pitchFamily="34" charset="0"/>
              </a:rPr>
              <a:t> </a:t>
            </a:r>
          </a:p>
          <a:p>
            <a:pPr>
              <a:buNone/>
            </a:pPr>
            <a:r>
              <a:rPr lang="en-US" sz="2400" b="0" i="1" smtClean="0">
                <a:solidFill>
                  <a:srgbClr val="FF0000"/>
                </a:solidFill>
                <a:latin typeface="Tw Cen MT" pitchFamily="34" charset="0"/>
              </a:rPr>
              <a:t>[Article 11 Temporary Safeguard Measures</a:t>
            </a:r>
            <a:endParaRPr lang="en-US" sz="2400" b="0" smtClean="0">
              <a:solidFill>
                <a:srgbClr val="FF0000"/>
              </a:solidFill>
              <a:latin typeface="Tw Cen MT" pitchFamily="34" charset="0"/>
            </a:endParaRPr>
          </a:p>
          <a:p>
            <a:pPr>
              <a:buNone/>
            </a:pPr>
            <a:r>
              <a:rPr lang="en-US" sz="2400" b="0" smtClean="0">
                <a:solidFill>
                  <a:srgbClr val="FF0000"/>
                </a:solidFill>
                <a:latin typeface="Tw Cen MT" pitchFamily="34" charset="0"/>
              </a:rPr>
              <a:t> </a:t>
            </a:r>
          </a:p>
          <a:p>
            <a:pPr lvl="0">
              <a:buNone/>
            </a:pPr>
            <a:r>
              <a:rPr lang="en-US" sz="2400" b="0" smtClean="0">
                <a:solidFill>
                  <a:srgbClr val="FF0000"/>
                </a:solidFill>
                <a:latin typeface="Tw Cen MT" pitchFamily="34" charset="0"/>
              </a:rPr>
              <a:t>1.  A Party may adopt or maintain measures not conforming with its obligations under Article 10 (Transfers) in cases where movements of capital cause or threaten to cause economic or financial disturbance.</a:t>
            </a:r>
          </a:p>
          <a:p>
            <a:pPr>
              <a:buNone/>
            </a:pPr>
            <a:r>
              <a:rPr lang="en-US" sz="2400" b="0" smtClean="0">
                <a:solidFill>
                  <a:srgbClr val="FF0000"/>
                </a:solidFill>
                <a:latin typeface="Tw Cen MT" pitchFamily="34" charset="0"/>
              </a:rPr>
              <a:t> </a:t>
            </a:r>
          </a:p>
          <a:p>
            <a:pPr lvl="0">
              <a:buNone/>
            </a:pPr>
            <a:r>
              <a:rPr lang="en-US" sz="2400" b="0" smtClean="0">
                <a:solidFill>
                  <a:srgbClr val="FF0000"/>
                </a:solidFill>
                <a:latin typeface="Tw Cen MT" pitchFamily="34" charset="0"/>
              </a:rPr>
              <a:t>2.  The measures referred to in paragraph 1 shall be phased out within six months or when conditions no longer justify their institution or maintenance. ]</a:t>
            </a:r>
          </a:p>
          <a:p>
            <a:endParaRPr lang="th-TH" sz="2400"/>
          </a:p>
        </p:txBody>
      </p:sp>
      <p:sp>
        <p:nvSpPr>
          <p:cNvPr id="4" name="Slide Number Placeholder 3"/>
          <p:cNvSpPr>
            <a:spLocks noGrp="1"/>
          </p:cNvSpPr>
          <p:nvPr>
            <p:ph type="sldNum" sz="quarter" idx="12"/>
          </p:nvPr>
        </p:nvSpPr>
        <p:spPr/>
        <p:txBody>
          <a:bodyPr/>
          <a:lstStyle/>
          <a:p>
            <a:fld id="{703E0645-788E-4262-9CA5-0A5CEC0D209A}" type="slidenum">
              <a:rPr lang="th-TH" smtClean="0"/>
              <a:pPr/>
              <a:t>24</a:t>
            </a:fld>
            <a:endParaRPr lang="th-TH"/>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3E0645-788E-4262-9CA5-0A5CEC0D209A}" type="slidenum">
              <a:rPr lang="th-TH" smtClean="0"/>
              <a:pPr/>
              <a:t>25</a:t>
            </a:fld>
            <a:endParaRPr lang="th-TH"/>
          </a:p>
        </p:txBody>
      </p:sp>
      <p:pic>
        <p:nvPicPr>
          <p:cNvPr id="6" name="Picture 5"/>
          <p:cNvPicPr>
            <a:picLocks noChangeAspect="1"/>
          </p:cNvPicPr>
          <p:nvPr/>
        </p:nvPicPr>
        <p:blipFill>
          <a:blip r:embed="rId2"/>
          <a:stretch>
            <a:fillRect/>
          </a:stretch>
        </p:blipFill>
        <p:spPr>
          <a:xfrm>
            <a:off x="713099" y="539749"/>
            <a:ext cx="7717801" cy="5778501"/>
          </a:xfrm>
          <a:prstGeom prst="rect">
            <a:avLst/>
          </a:prstGeom>
        </p:spPr>
      </p:pic>
      <p:sp>
        <p:nvSpPr>
          <p:cNvPr id="7" name="TextBox 6"/>
          <p:cNvSpPr txBox="1"/>
          <p:nvPr/>
        </p:nvSpPr>
        <p:spPr>
          <a:xfrm>
            <a:off x="2410810" y="116632"/>
            <a:ext cx="6733190" cy="523220"/>
          </a:xfrm>
          <a:prstGeom prst="rect">
            <a:avLst/>
          </a:prstGeom>
          <a:noFill/>
        </p:spPr>
        <p:txBody>
          <a:bodyPr wrap="none" rtlCol="0">
            <a:spAutoFit/>
          </a:bodyPr>
          <a:lstStyle/>
          <a:p>
            <a:r>
              <a:rPr lang="en-US"/>
              <a:t>AKFTA </a:t>
            </a:r>
            <a:r>
              <a:rPr lang="en-US" sz="1400"/>
              <a:t>http://akfta.asean.org/uploads/docs/agreements/Investment-Article-11.pdf</a:t>
            </a:r>
          </a:p>
        </p:txBody>
      </p:sp>
    </p:spTree>
    <p:extLst>
      <p:ext uri="{BB962C8B-B14F-4D97-AF65-F5344CB8AC3E}">
        <p14:creationId xmlns:p14="http://schemas.microsoft.com/office/powerpoint/2010/main" val="58231275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703E0645-788E-4262-9CA5-0A5CEC0D209A}" type="slidenum">
              <a:rPr lang="th-TH" smtClean="0"/>
              <a:pPr/>
              <a:t>26</a:t>
            </a:fld>
            <a:endParaRPr lang="th-TH"/>
          </a:p>
        </p:txBody>
      </p:sp>
      <p:pic>
        <p:nvPicPr>
          <p:cNvPr id="2" name="Picture 1"/>
          <p:cNvPicPr>
            <a:picLocks noChangeAspect="1"/>
          </p:cNvPicPr>
          <p:nvPr/>
        </p:nvPicPr>
        <p:blipFill>
          <a:blip r:embed="rId2"/>
          <a:stretch>
            <a:fillRect/>
          </a:stretch>
        </p:blipFill>
        <p:spPr>
          <a:xfrm>
            <a:off x="2699793" y="53209"/>
            <a:ext cx="5616624" cy="6597274"/>
          </a:xfrm>
          <a:prstGeom prst="rect">
            <a:avLst/>
          </a:prstGeom>
        </p:spPr>
      </p:pic>
    </p:spTree>
    <p:extLst>
      <p:ext uri="{BB962C8B-B14F-4D97-AF65-F5344CB8AC3E}">
        <p14:creationId xmlns:p14="http://schemas.microsoft.com/office/powerpoint/2010/main" val="3524755247"/>
      </p:ext>
    </p:extLst>
  </p:cSld>
  <p:clrMapOvr>
    <a:masterClrMapping/>
  </p:clrMapOvr>
  <p:timing>
    <p:tnLst>
      <p:par>
        <p:cTn id="1" dur="indefinite" restart="never" nodeType="tmRoot"/>
      </p:par>
    </p:tnLst>
  </p:timing>
</p:sld>
</file>

<file path=ppt/theme/_rels/theme5.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BOT_Template_SetA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Perspective">
  <a:themeElements>
    <a:clrScheme name="Custom 7">
      <a:dk1>
        <a:sysClr val="windowText" lastClr="000000"/>
      </a:dk1>
      <a:lt1>
        <a:sysClr val="window" lastClr="FFFFFF"/>
      </a:lt1>
      <a:dk2>
        <a:srgbClr val="283138"/>
      </a:dk2>
      <a:lt2>
        <a:srgbClr val="04E6EC"/>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Custom 1">
      <a:majorFont>
        <a:latin typeface="Franklin Gothic Medium"/>
        <a:ea typeface=""/>
        <a:cs typeface="Cordia New"/>
      </a:majorFont>
      <a:minorFont>
        <a:latin typeface="Franklin Gothic Medium"/>
        <a:ea typeface=""/>
        <a:cs typeface="Cordia New"/>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BOT_Template_A1</Template>
  <TotalTime>29501</TotalTime>
  <Words>1406</Words>
  <Application>Microsoft Office PowerPoint</Application>
  <PresentationFormat>On-screen Show (4:3)</PresentationFormat>
  <Paragraphs>316</Paragraphs>
  <Slides>26</Slides>
  <Notes>6</Notes>
  <HiddenSlides>0</HiddenSlides>
  <MMClips>0</MMClips>
  <ScaleCrop>false</ScaleCrop>
  <HeadingPairs>
    <vt:vector size="6" baseType="variant">
      <vt:variant>
        <vt:lpstr>Fonts Used</vt:lpstr>
      </vt:variant>
      <vt:variant>
        <vt:i4>13</vt:i4>
      </vt:variant>
      <vt:variant>
        <vt:lpstr>Theme</vt:lpstr>
      </vt:variant>
      <vt:variant>
        <vt:i4>5</vt:i4>
      </vt:variant>
      <vt:variant>
        <vt:lpstr>Slide Titles</vt:lpstr>
      </vt:variant>
      <vt:variant>
        <vt:i4>26</vt:i4>
      </vt:variant>
    </vt:vector>
  </HeadingPairs>
  <TitlesOfParts>
    <vt:vector size="44" baseType="lpstr">
      <vt:lpstr>SimSun</vt:lpstr>
      <vt:lpstr>Angsana New</vt:lpstr>
      <vt:lpstr>Arial</vt:lpstr>
      <vt:lpstr>Browallia New</vt:lpstr>
      <vt:lpstr>Calibri</vt:lpstr>
      <vt:lpstr>Calibri Light</vt:lpstr>
      <vt:lpstr>Cordia New</vt:lpstr>
      <vt:lpstr>Franklin Gothic Medium</vt:lpstr>
      <vt:lpstr>Lucida Sans</vt:lpstr>
      <vt:lpstr>Tahoma</vt:lpstr>
      <vt:lpstr>TH SarabunPSK</vt:lpstr>
      <vt:lpstr>Tw Cen MT</vt:lpstr>
      <vt:lpstr>Wingdings</vt:lpstr>
      <vt:lpstr>BOT_Template_SetA1</vt:lpstr>
      <vt:lpstr>1_Custom Design</vt:lpstr>
      <vt:lpstr>Office Theme</vt:lpstr>
      <vt:lpstr>1_Office Theme</vt:lpstr>
      <vt:lpstr>Perspective</vt:lpstr>
      <vt:lpstr>   ASEAN Financial Integration: Freer flows of capital— Theory and Practice </vt:lpstr>
      <vt:lpstr>Outline</vt:lpstr>
      <vt:lpstr>PowerPoint Presentation</vt:lpstr>
      <vt:lpstr>PowerPoint Presentation</vt:lpstr>
      <vt:lpstr>AEC Blueprint: Freer Flow of Capital</vt:lpstr>
      <vt:lpstr>PowerPoint Presentation</vt:lpstr>
      <vt:lpstr>Balance of Payments Account</vt:lpstr>
      <vt:lpstr>PowerPoint Presentation</vt:lpstr>
      <vt:lpstr>PowerPoint Presentation</vt:lpstr>
      <vt:lpstr>PowerPoint Presentation</vt:lpstr>
      <vt:lpstr>Selected Capital Outflow Measures</vt:lpstr>
      <vt:lpstr>Selected Capital Inflow Measures</vt:lpstr>
      <vt:lpstr>PowerPoint Presentation</vt:lpstr>
      <vt:lpstr>PowerPoint Presentation</vt:lpstr>
      <vt:lpstr>What are International Investment Agreements?</vt:lpstr>
      <vt:lpstr>Investment Agreements in Context of FTAs</vt:lpstr>
      <vt:lpstr>Proliferation of IIAs</vt:lpstr>
      <vt:lpstr>Basic Framework of IIAs</vt:lpstr>
      <vt:lpstr>Obligations: Transfers</vt:lpstr>
      <vt:lpstr>Safeguards: Capital flows  </vt:lpstr>
      <vt:lpstr>Fun Part : Mock Negotiations</vt:lpstr>
      <vt:lpstr>FTA Negotiations: RCEP, Kobe, February 2017</vt:lpstr>
      <vt:lpstr>Principles of Negotiations: Finding the Sweet Spot</vt:lpstr>
      <vt:lpstr>PowerPoint Presentation</vt:lpstr>
      <vt:lpstr>PowerPoint Presentation</vt:lpstr>
      <vt:lpstr>PowerPoint Presentation</vt:lpstr>
    </vt:vector>
  </TitlesOfParts>
  <Company>IT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Briefing on Financial Sector Master Plan and Preparation for AEC</dc:title>
  <dc:creator>solomon</dc:creator>
  <cp:lastModifiedBy>Pariwat Kanithasen</cp:lastModifiedBy>
  <cp:revision>718</cp:revision>
  <dcterms:created xsi:type="dcterms:W3CDTF">2012-02-27T04:35:12Z</dcterms:created>
  <dcterms:modified xsi:type="dcterms:W3CDTF">2018-07-13T10:00:48Z</dcterms:modified>
</cp:coreProperties>
</file>