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2"/>
  </p:notesMasterIdLst>
  <p:sldIdLst>
    <p:sldId id="256" r:id="rId2"/>
    <p:sldId id="267" r:id="rId3"/>
    <p:sldId id="268" r:id="rId4"/>
    <p:sldId id="269" r:id="rId5"/>
    <p:sldId id="270" r:id="rId6"/>
    <p:sldId id="271" r:id="rId7"/>
    <p:sldId id="272" r:id="rId8"/>
    <p:sldId id="273" r:id="rId9"/>
    <p:sldId id="274" r:id="rId10"/>
    <p:sldId id="286" r:id="rId11"/>
    <p:sldId id="287" r:id="rId12"/>
    <p:sldId id="304" r:id="rId13"/>
    <p:sldId id="288" r:id="rId14"/>
    <p:sldId id="293" r:id="rId15"/>
    <p:sldId id="294" r:id="rId16"/>
    <p:sldId id="305" r:id="rId17"/>
    <p:sldId id="306" r:id="rId18"/>
    <p:sldId id="307" r:id="rId19"/>
    <p:sldId id="308" r:id="rId20"/>
    <p:sldId id="289" r:id="rId21"/>
    <p:sldId id="298" r:id="rId22"/>
    <p:sldId id="290" r:id="rId23"/>
    <p:sldId id="291" r:id="rId24"/>
    <p:sldId id="292" r:id="rId25"/>
    <p:sldId id="277" r:id="rId26"/>
    <p:sldId id="275" r:id="rId27"/>
    <p:sldId id="296" r:id="rId28"/>
    <p:sldId id="295" r:id="rId29"/>
    <p:sldId id="276" r:id="rId30"/>
    <p:sldId id="297" r:id="rId31"/>
    <p:sldId id="299" r:id="rId32"/>
    <p:sldId id="300" r:id="rId33"/>
    <p:sldId id="301" r:id="rId34"/>
    <p:sldId id="302" r:id="rId35"/>
    <p:sldId id="279" r:id="rId36"/>
    <p:sldId id="280" r:id="rId37"/>
    <p:sldId id="281" r:id="rId38"/>
    <p:sldId id="283" r:id="rId39"/>
    <p:sldId id="282" r:id="rId40"/>
    <p:sldId id="303" r:id="rId41"/>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A68"/>
    <a:srgbClr val="F9AB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67" autoAdjust="0"/>
  </p:normalViewPr>
  <p:slideViewPr>
    <p:cSldViewPr>
      <p:cViewPr varScale="1">
        <p:scale>
          <a:sx n="62" d="100"/>
          <a:sy n="62" d="100"/>
        </p:scale>
        <p:origin x="-1290"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9/3/2013</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1792550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youtube.com/watch?v=6_WAmt3cMdk"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youtube.com/watch?v=6_WAmt3cMdk"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awangkanives.com/"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awangkanives.com/"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http://www.youtube.com/watch?v=6_WAmt3cMdk</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9</a:t>
            </a:fld>
            <a:endParaRPr lang="en-US"/>
          </a:p>
        </p:txBody>
      </p:sp>
    </p:spTree>
    <p:extLst>
      <p:ext uri="{BB962C8B-B14F-4D97-AF65-F5344CB8AC3E}">
        <p14:creationId xmlns:p14="http://schemas.microsoft.com/office/powerpoint/2010/main" val="2003566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http://www.youtube.com/watch?v=6_WAmt3cMdk</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10</a:t>
            </a:fld>
            <a:endParaRPr lang="en-US"/>
          </a:p>
        </p:txBody>
      </p:sp>
    </p:spTree>
    <p:extLst>
      <p:ext uri="{BB962C8B-B14F-4D97-AF65-F5344CB8AC3E}">
        <p14:creationId xmlns:p14="http://schemas.microsoft.com/office/powerpoint/2010/main" val="2003566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17</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3"/>
              </a:rPr>
              <a:t>http://sawangkanives.com/</a:t>
            </a:r>
            <a:endParaRPr lang="en-GB" dirty="0" smtClean="0"/>
          </a:p>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20</a:t>
            </a:fld>
            <a:endParaRPr lang="en-US" dirty="0"/>
          </a:p>
        </p:txBody>
      </p:sp>
    </p:spTree>
    <p:extLst>
      <p:ext uri="{BB962C8B-B14F-4D97-AF65-F5344CB8AC3E}">
        <p14:creationId xmlns:p14="http://schemas.microsoft.com/office/powerpoint/2010/main" val="26499049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3"/>
              </a:rPr>
              <a:t>http://sawangkanives.com/</a:t>
            </a:r>
            <a:endParaRPr lang="en-GB" dirty="0" smtClean="0"/>
          </a:p>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21</a:t>
            </a:fld>
            <a:endParaRPr lang="en-US" dirty="0"/>
          </a:p>
        </p:txBody>
      </p:sp>
    </p:spTree>
    <p:extLst>
      <p:ext uri="{BB962C8B-B14F-4D97-AF65-F5344CB8AC3E}">
        <p14:creationId xmlns:p14="http://schemas.microsoft.com/office/powerpoint/2010/main" val="26499049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baseline="0" dirty="0" smtClean="0"/>
              <a:t>http://www.youtube.com/watch?v=sSLPEwvVvN0&amp;feature=related</a:t>
            </a:r>
          </a:p>
        </p:txBody>
      </p:sp>
      <p:sp>
        <p:nvSpPr>
          <p:cNvPr id="4" name="Slide Number Placeholder 3"/>
          <p:cNvSpPr>
            <a:spLocks noGrp="1"/>
          </p:cNvSpPr>
          <p:nvPr>
            <p:ph type="sldNum" sz="quarter" idx="10"/>
          </p:nvPr>
        </p:nvSpPr>
        <p:spPr/>
        <p:txBody>
          <a:bodyPr/>
          <a:lstStyle/>
          <a:p>
            <a:fld id="{4EA29EEE-A5F8-444A-A84D-2D36C7D9E03E}" type="slidenum">
              <a:rPr lang="en-US" smtClean="0"/>
              <a:pPr/>
              <a:t>23</a:t>
            </a:fld>
            <a:endParaRPr lang="en-US" dirty="0"/>
          </a:p>
        </p:txBody>
      </p:sp>
    </p:spTree>
    <p:extLst>
      <p:ext uri="{BB962C8B-B14F-4D97-AF65-F5344CB8AC3E}">
        <p14:creationId xmlns:p14="http://schemas.microsoft.com/office/powerpoint/2010/main" val="96001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35</a:t>
            </a:fld>
            <a:endParaRPr lang="en-US" dirty="0"/>
          </a:p>
        </p:txBody>
      </p:sp>
    </p:spTree>
    <p:extLst>
      <p:ext uri="{BB962C8B-B14F-4D97-AF65-F5344CB8AC3E}">
        <p14:creationId xmlns:p14="http://schemas.microsoft.com/office/powerpoint/2010/main" val="31012836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9/3/2013</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9/3/2013</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9/3/2013</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9/3/2013</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9/3/2013</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9/3/2013</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9/3/2013</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9/3/2013</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9/3/2013</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9/3/2013</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9/3/2013</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9/3/2013</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en-US" sz="6000" b="1" dirty="0" smtClean="0">
                <a:solidFill>
                  <a:schemeClr val="bg1"/>
                </a:solidFill>
                <a:latin typeface="CordiaUPC" pitchFamily="34" charset="-34"/>
                <a:cs typeface="CordiaUPC" pitchFamily="34" charset="-34"/>
              </a:rPr>
              <a:t>Business Environment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2362200"/>
            <a:ext cx="8153400" cy="3733800"/>
          </a:xfrm>
        </p:spPr>
        <p:txBody>
          <a:bodyPr/>
          <a:lstStyle/>
          <a:p>
            <a:pPr marL="0" indent="0">
              <a:buNone/>
            </a:pPr>
            <a:r>
              <a:rPr lang="en-US" sz="4400" b="1" i="1" dirty="0" smtClean="0">
                <a:solidFill>
                  <a:srgbClr val="002060"/>
                </a:solidFill>
                <a:latin typeface="CordiaUPC" pitchFamily="34" charset="-34"/>
                <a:cs typeface="CordiaUPC" pitchFamily="34" charset="-34"/>
              </a:rPr>
              <a:t>“ </a:t>
            </a:r>
            <a:r>
              <a:rPr lang="en-US" sz="4400" b="1" i="1" dirty="0" smtClean="0">
                <a:latin typeface="CordiaUPC" pitchFamily="34" charset="-34"/>
                <a:cs typeface="CordiaUPC" pitchFamily="34" charset="-34"/>
              </a:rPr>
              <a:t>It’s not the strongest of the species that survives, nor the most intelligent, that survives. It is the one that is the most adaptable to change”</a:t>
            </a:r>
            <a:endParaRPr lang="en-US" sz="3200" b="1" dirty="0">
              <a:latin typeface="CordiaUPC" pitchFamily="34" charset="-34"/>
              <a:cs typeface="CordiaUPC" pitchFamily="34" charset="-34"/>
            </a:endParaRPr>
          </a:p>
          <a:p>
            <a:pPr>
              <a:buNone/>
            </a:pPr>
            <a:r>
              <a:rPr lang="en-US" dirty="0" smtClean="0">
                <a:latin typeface="CordiaUPC" pitchFamily="34" charset="-34"/>
                <a:cs typeface="CordiaUPC" pitchFamily="34" charset="-34"/>
              </a:rPr>
              <a:t>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pic>
        <p:nvPicPr>
          <p:cNvPr id="1026" name="Picture 2" descr="http://upload.wikimedia.org/wikipedia/commons/thumb/2/28/Macronaria_scrubbed_enh.jpg/220px-Macronaria_scrubbed_en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84" y="2373305"/>
            <a:ext cx="5334000" cy="31034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cache.gizmodo.com/assets/images/8/2009/08/cockroach-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2705815"/>
            <a:ext cx="3352800" cy="25160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800744" y="5820399"/>
            <a:ext cx="4572000" cy="584775"/>
          </a:xfrm>
          <a:prstGeom prst="rect">
            <a:avLst/>
          </a:prstGeom>
          <a:noFill/>
        </p:spPr>
        <p:txBody>
          <a:bodyPr wrap="square" rtlCol="0">
            <a:spAutoFit/>
          </a:bodyPr>
          <a:lstStyle/>
          <a:p>
            <a:r>
              <a:rPr lang="en-US" sz="3200" b="1" dirty="0" smtClean="0">
                <a:latin typeface="Cordia New" pitchFamily="34" charset="-34"/>
                <a:cs typeface="Cordia New" pitchFamily="34" charset="-34"/>
              </a:rPr>
              <a:t>Which one do you prefer?</a:t>
            </a:r>
            <a:endParaRPr lang="en-US" sz="3200" b="1" dirty="0">
              <a:latin typeface="Cordia New" pitchFamily="34" charset="-34"/>
              <a:cs typeface="Cordia New"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b="1" i="1" dirty="0" smtClean="0">
                <a:solidFill>
                  <a:srgbClr val="002060"/>
                </a:solidFill>
                <a:latin typeface="CordiaUPC" pitchFamily="34" charset="-34"/>
                <a:cs typeface="CordiaUPC" pitchFamily="34" charset="-34"/>
              </a:rPr>
              <a:t>“Geologists </a:t>
            </a:r>
            <a:r>
              <a:rPr lang="en-US" sz="3200" b="1" i="1" dirty="0">
                <a:solidFill>
                  <a:srgbClr val="002060"/>
                </a:solidFill>
                <a:latin typeface="CordiaUPC" pitchFamily="34" charset="-34"/>
                <a:cs typeface="CordiaUPC" pitchFamily="34" charset="-34"/>
              </a:rPr>
              <a:t>at Ohio State University have found the largest-ever complete fossil of a cockroach, one that lived 55 million years before the first dinosaurs</a:t>
            </a:r>
            <a:r>
              <a:rPr lang="en-US" sz="3200" b="1" i="1" dirty="0" smtClean="0">
                <a:solidFill>
                  <a:srgbClr val="002060"/>
                </a:solidFill>
                <a:latin typeface="CordiaUPC" pitchFamily="34" charset="-34"/>
                <a:cs typeface="CordiaUPC" pitchFamily="34" charset="-34"/>
              </a:rPr>
              <a:t>.”</a:t>
            </a:r>
          </a:p>
          <a:p>
            <a:pPr marL="0" indent="0">
              <a:buNone/>
            </a:pPr>
            <a:endParaRPr lang="en-US" sz="3200" b="1" i="1" dirty="0">
              <a:solidFill>
                <a:srgbClr val="002060"/>
              </a:solidFill>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pic>
        <p:nvPicPr>
          <p:cNvPr id="2050" name="Picture 2" descr="http://www.mhmcintyre.us/wp-content/uploads/2012/07/Wh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3124200"/>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cache.gizmodo.com/assets/images/8/2009/08/cockroach-3.jpg"/>
          <p:cNvPicPr>
            <a:picLocks noChangeAspect="1" noChangeArrowheads="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905000" y="1905000"/>
            <a:ext cx="5181600" cy="3888415"/>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Facts about cockroaches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68656" y="1676400"/>
            <a:ext cx="8153400" cy="4495800"/>
          </a:xfrm>
        </p:spPr>
        <p:txBody>
          <a:bodyPr>
            <a:normAutofit fontScale="92500" lnSpcReduction="20000"/>
          </a:bodyPr>
          <a:lstStyle/>
          <a:p>
            <a:pPr>
              <a:buFont typeface="Wingdings" pitchFamily="2" charset="2"/>
              <a:buChar char="§"/>
            </a:pPr>
            <a:r>
              <a:rPr lang="en-US" dirty="0">
                <a:latin typeface="Cordia New" pitchFamily="34" charset="-34"/>
                <a:cs typeface="Cordia New" pitchFamily="34" charset="-34"/>
              </a:rPr>
              <a:t>can eat almost anything, including paper, </a:t>
            </a:r>
            <a:r>
              <a:rPr lang="en-US" dirty="0" smtClean="0">
                <a:latin typeface="Cordia New" pitchFamily="34" charset="-34"/>
                <a:cs typeface="Cordia New" pitchFamily="34" charset="-34"/>
              </a:rPr>
              <a:t>wood, glue and rubbish.</a:t>
            </a:r>
          </a:p>
          <a:p>
            <a:pPr>
              <a:buFont typeface="Wingdings" pitchFamily="2" charset="2"/>
              <a:buChar char="§"/>
            </a:pPr>
            <a:r>
              <a:rPr lang="en-US" dirty="0">
                <a:latin typeface="Cordia New" pitchFamily="34" charset="-34"/>
                <a:cs typeface="Cordia New" pitchFamily="34" charset="-34"/>
              </a:rPr>
              <a:t>quite intelligent and can learn and adapt to situations amazingly fast</a:t>
            </a:r>
            <a:r>
              <a:rPr lang="en-US" dirty="0" smtClean="0">
                <a:latin typeface="Cordia New" pitchFamily="34" charset="-34"/>
                <a:cs typeface="Cordia New" pitchFamily="34" charset="-34"/>
              </a:rPr>
              <a:t>.</a:t>
            </a:r>
          </a:p>
          <a:p>
            <a:pPr>
              <a:buFont typeface="Wingdings" pitchFamily="2" charset="2"/>
              <a:buChar char="§"/>
            </a:pPr>
            <a:r>
              <a:rPr lang="en-US" dirty="0">
                <a:latin typeface="Cordia New" pitchFamily="34" charset="-34"/>
                <a:cs typeface="Cordia New" pitchFamily="34" charset="-34"/>
              </a:rPr>
              <a:t>m</a:t>
            </a:r>
            <a:r>
              <a:rPr lang="en-US" dirty="0" smtClean="0">
                <a:latin typeface="Cordia New" pitchFamily="34" charset="-34"/>
                <a:cs typeface="Cordia New" pitchFamily="34" charset="-34"/>
              </a:rPr>
              <a:t>ove fast from place to place. They can fly </a:t>
            </a:r>
            <a:r>
              <a:rPr lang="en-US" dirty="0">
                <a:latin typeface="Cordia New" pitchFamily="34" charset="-34"/>
                <a:cs typeface="Cordia New" pitchFamily="34" charset="-34"/>
              </a:rPr>
              <a:t>or walk. run in mazes and remember the route of the maze from day to day</a:t>
            </a:r>
            <a:endParaRPr lang="en-US" dirty="0" smtClean="0">
              <a:latin typeface="Cordia New" pitchFamily="34" charset="-34"/>
              <a:cs typeface="Cordia New" pitchFamily="34" charset="-34"/>
            </a:endParaRPr>
          </a:p>
          <a:p>
            <a:pPr>
              <a:buFont typeface="Wingdings" pitchFamily="2" charset="2"/>
              <a:buChar char="§"/>
            </a:pPr>
            <a:r>
              <a:rPr lang="en-US" dirty="0" smtClean="0">
                <a:latin typeface="Cordia New" pitchFamily="34" charset="-34"/>
                <a:cs typeface="Cordia New" pitchFamily="34" charset="-34"/>
              </a:rPr>
              <a:t>know how to </a:t>
            </a:r>
            <a:r>
              <a:rPr lang="en-US" dirty="0">
                <a:latin typeface="Cordia New" pitchFamily="34" charset="-34"/>
                <a:cs typeface="Cordia New" pitchFamily="34" charset="-34"/>
              </a:rPr>
              <a:t>become resistant to pesticides quickly and are therefore very difficult to </a:t>
            </a:r>
            <a:r>
              <a:rPr lang="en-US" dirty="0" smtClean="0">
                <a:latin typeface="Cordia New" pitchFamily="34" charset="-34"/>
                <a:cs typeface="Cordia New" pitchFamily="34" charset="-34"/>
              </a:rPr>
              <a:t>poison</a:t>
            </a:r>
          </a:p>
          <a:p>
            <a:pPr>
              <a:buFont typeface="Wingdings" pitchFamily="2" charset="2"/>
              <a:buChar char="§"/>
            </a:pPr>
            <a:r>
              <a:rPr lang="en-US" dirty="0">
                <a:latin typeface="Cordia New" pitchFamily="34" charset="-34"/>
                <a:cs typeface="Cordia New" pitchFamily="34" charset="-34"/>
              </a:rPr>
              <a:t>e</a:t>
            </a:r>
            <a:r>
              <a:rPr lang="en-US" dirty="0" smtClean="0">
                <a:latin typeface="Cordia New" pitchFamily="34" charset="-34"/>
                <a:cs typeface="Cordia New" pitchFamily="34" charset="-34"/>
              </a:rPr>
              <a:t>ach </a:t>
            </a:r>
            <a:r>
              <a:rPr lang="en-US" dirty="0">
                <a:latin typeface="Cordia New" pitchFamily="34" charset="-34"/>
                <a:cs typeface="Cordia New" pitchFamily="34" charset="-34"/>
              </a:rPr>
              <a:t>female cockroach can produce hundreds of eggs during her short life </a:t>
            </a:r>
            <a:r>
              <a:rPr lang="en-US" dirty="0" smtClean="0">
                <a:latin typeface="Cordia New" pitchFamily="34" charset="-34"/>
                <a:cs typeface="Cordia New" pitchFamily="34" charset="-34"/>
              </a:rPr>
              <a:t>span. Within </a:t>
            </a:r>
            <a:r>
              <a:rPr lang="en-US" dirty="0">
                <a:latin typeface="Cordia New" pitchFamily="34" charset="-34"/>
                <a:cs typeface="Cordia New" pitchFamily="34" charset="-34"/>
              </a:rPr>
              <a:t>a year, you can have over 100,000 cockroaches from that original female</a:t>
            </a:r>
            <a:r>
              <a:rPr lang="en-US" dirty="0" smtClean="0">
                <a:latin typeface="Cordia New" pitchFamily="34" charset="-34"/>
                <a:cs typeface="Cordia New" pitchFamily="34" charset="-34"/>
              </a:rPr>
              <a:t>.</a:t>
            </a:r>
          </a:p>
          <a:p>
            <a:pPr>
              <a:buFont typeface="Wingdings" pitchFamily="2" charset="2"/>
              <a:buChar char="§"/>
            </a:pPr>
            <a:r>
              <a:rPr lang="en-US" dirty="0">
                <a:latin typeface="Cordia New" pitchFamily="34" charset="-34"/>
                <a:cs typeface="Cordia New" pitchFamily="34" charset="-34"/>
              </a:rPr>
              <a:t>Cockroaches are infamous for their </a:t>
            </a:r>
            <a:r>
              <a:rPr lang="en-US" dirty="0" smtClean="0">
                <a:latin typeface="Cordia New" pitchFamily="34" charset="-34"/>
                <a:cs typeface="Cordia New" pitchFamily="34" charset="-34"/>
              </a:rPr>
              <a:t>tenacity, they survive a </a:t>
            </a:r>
            <a:r>
              <a:rPr lang="en-US" dirty="0">
                <a:latin typeface="Cordia New" pitchFamily="34" charset="-34"/>
                <a:cs typeface="Cordia New" pitchFamily="34" charset="-34"/>
              </a:rPr>
              <a:t>nuclear </a:t>
            </a:r>
            <a:r>
              <a:rPr lang="en-US" dirty="0" smtClean="0">
                <a:latin typeface="Cordia New" pitchFamily="34" charset="-34"/>
                <a:cs typeface="Cordia New" pitchFamily="34" charset="-34"/>
              </a:rPr>
              <a:t>war, can live without head for weeks. </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4"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Facts about dinosaur</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 </a:t>
            </a:r>
            <a:r>
              <a:rPr lang="en-US" dirty="0">
                <a:latin typeface="CordiaUPC" pitchFamily="34" charset="-34"/>
                <a:cs typeface="CordiaUPC" pitchFamily="34" charset="-34"/>
              </a:rPr>
              <a:t>large collision would throw so much dust into the air that sunlight would not be able to shine and plants and animals would die. The dramatic changes in climate that resulted from this huge collision were too much for the dinosaurs. They were not able to survive</a:t>
            </a:r>
            <a:r>
              <a:rPr lang="en-US" dirty="0" smtClean="0">
                <a:latin typeface="CordiaUPC" pitchFamily="34" charset="-34"/>
                <a:cs typeface="CordiaUPC" pitchFamily="34" charset="-34"/>
              </a:rPr>
              <a:t>.</a:t>
            </a:r>
          </a:p>
          <a:p>
            <a:pPr>
              <a:buFont typeface="Wingdings" pitchFamily="2" charset="2"/>
              <a:buChar char="§"/>
            </a:pPr>
            <a:r>
              <a:rPr lang="en-US" dirty="0" smtClean="0">
                <a:latin typeface="CordiaUPC" pitchFamily="34" charset="-34"/>
                <a:cs typeface="CordiaUPC" pitchFamily="34" charset="-34"/>
              </a:rPr>
              <a:t>Dinosaurs </a:t>
            </a:r>
            <a:r>
              <a:rPr lang="en-US" dirty="0">
                <a:latin typeface="CordiaUPC" pitchFamily="34" charset="-34"/>
                <a:cs typeface="CordiaUPC" pitchFamily="34" charset="-34"/>
              </a:rPr>
              <a:t>became extinct is volcanic activity</a:t>
            </a:r>
            <a:r>
              <a:rPr lang="en-US" dirty="0" smtClean="0">
                <a:latin typeface="CordiaUPC" pitchFamily="34" charset="-34"/>
                <a:cs typeface="CordiaUPC" pitchFamily="34" charset="-34"/>
              </a:rPr>
              <a:t>.</a:t>
            </a:r>
          </a:p>
          <a:p>
            <a:pPr>
              <a:buFont typeface="Wingdings" pitchFamily="2" charset="2"/>
              <a:buChar char="§"/>
            </a:pPr>
            <a:r>
              <a:rPr lang="en-US" dirty="0" smtClean="0">
                <a:latin typeface="CordiaUPC" pitchFamily="34" charset="-34"/>
                <a:cs typeface="CordiaUPC" pitchFamily="34" charset="-34"/>
              </a:rPr>
              <a:t>Disease </a:t>
            </a:r>
            <a:r>
              <a:rPr lang="en-US" dirty="0">
                <a:latin typeface="CordiaUPC" pitchFamily="34" charset="-34"/>
                <a:cs typeface="CordiaUPC" pitchFamily="34" charset="-34"/>
              </a:rPr>
              <a:t>killed off the </a:t>
            </a:r>
            <a:r>
              <a:rPr lang="en-US" dirty="0" smtClean="0">
                <a:latin typeface="CordiaUPC" pitchFamily="34" charset="-34"/>
                <a:cs typeface="CordiaUPC" pitchFamily="34" charset="-34"/>
              </a:rPr>
              <a:t>dinosaurs</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Size, slow, food, number offspring, slow breeding ….</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pic>
        <p:nvPicPr>
          <p:cNvPr id="3074" name="Picture 2" descr="http://static7.depositphotos.com/1001911/718/v/450/dep_7184612-Cartoon-gra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41148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b="1" dirty="0" smtClean="0">
                <a:latin typeface="CordiaUPC" pitchFamily="34" charset="-34"/>
                <a:cs typeface="CordiaUPC" pitchFamily="34" charset="-34"/>
              </a:rPr>
              <a:t>The environment in which companies operate is continually changing, sometimes quite rapidly. Companies have to learn how to adjust and adapt their business to change. </a:t>
            </a:r>
            <a:endParaRPr lang="en-US" sz="3200"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5122" name="Picture 2" descr="http://blogs-images.forbes.com/daviddisalvo/files/2012/01/Koda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600448"/>
            <a:ext cx="285750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ac.450f.edgecastcdn.net/80450F/mix941kmxj.com/files/2011/12/Facebook-Post-Office-300x25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3643311"/>
            <a:ext cx="2857500" cy="245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Environment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pic>
        <p:nvPicPr>
          <p:cNvPr id="8" name="Content Placeholder 7"/>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1981200" y="1676400"/>
            <a:ext cx="4876800" cy="489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 general environment affects organizations indirectly. Change in general environment does not directly change day-to day operations, however, they do effect all organizations eventually.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1026" name="Picture 2" descr="European Parliament in Strasbour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0386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ollbild anzeig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40386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ollbild anzeig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200" y="4039234"/>
            <a:ext cx="1905000" cy="2116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Political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800600"/>
          </a:xfrm>
        </p:spPr>
        <p:txBody>
          <a:bodyPr>
            <a:normAutofit fontScale="85000" lnSpcReduction="20000"/>
          </a:bodyPr>
          <a:lstStyle/>
          <a:p>
            <a:pPr marL="0" indent="0">
              <a:buNone/>
            </a:pPr>
            <a:r>
              <a:rPr lang="en-US" b="1" dirty="0">
                <a:latin typeface="CordiaUPC" pitchFamily="34" charset="-34"/>
                <a:cs typeface="CordiaUPC" pitchFamily="34" charset="-34"/>
              </a:rPr>
              <a:t>Political </a:t>
            </a:r>
            <a:r>
              <a:rPr lang="en-US" b="1" dirty="0" smtClean="0">
                <a:latin typeface="CordiaUPC" pitchFamily="34" charset="-34"/>
                <a:cs typeface="CordiaUPC" pitchFamily="34" charset="-34"/>
              </a:rPr>
              <a:t>Risk </a:t>
            </a:r>
          </a:p>
          <a:p>
            <a:pPr>
              <a:buFont typeface="Wingdings" pitchFamily="2" charset="2"/>
              <a:buChar char="Ø"/>
            </a:pPr>
            <a:r>
              <a:rPr lang="en-US" dirty="0" smtClean="0">
                <a:latin typeface="CordiaUPC" pitchFamily="34" charset="-34"/>
                <a:cs typeface="CordiaUPC" pitchFamily="34" charset="-34"/>
              </a:rPr>
              <a:t>Political instability</a:t>
            </a:r>
          </a:p>
          <a:p>
            <a:pPr>
              <a:buFont typeface="Wingdings" pitchFamily="2" charset="2"/>
              <a:buChar char="Ø"/>
            </a:pPr>
            <a:r>
              <a:rPr lang="en-US" dirty="0" smtClean="0">
                <a:latin typeface="CordiaUPC" pitchFamily="34" charset="-34"/>
                <a:cs typeface="CordiaUPC" pitchFamily="34" charset="-34"/>
              </a:rPr>
              <a:t>Expropriation </a:t>
            </a:r>
            <a:r>
              <a:rPr lang="en-US" dirty="0">
                <a:latin typeface="CordiaUPC" pitchFamily="34" charset="-34"/>
                <a:cs typeface="CordiaUPC" pitchFamily="34" charset="-34"/>
              </a:rPr>
              <a:t>of corporate assets without prompt and adequate compensation</a:t>
            </a:r>
          </a:p>
          <a:p>
            <a:pPr>
              <a:buFont typeface="Wingdings" pitchFamily="2" charset="2"/>
              <a:buChar char="Ø"/>
            </a:pPr>
            <a:r>
              <a:rPr lang="en-US" dirty="0" smtClean="0">
                <a:latin typeface="CordiaUPC" pitchFamily="34" charset="-34"/>
                <a:cs typeface="CordiaUPC" pitchFamily="34" charset="-34"/>
              </a:rPr>
              <a:t>Forced </a:t>
            </a:r>
            <a:r>
              <a:rPr lang="en-US" dirty="0">
                <a:latin typeface="CordiaUPC" pitchFamily="34" charset="-34"/>
                <a:cs typeface="CordiaUPC" pitchFamily="34" charset="-34"/>
              </a:rPr>
              <a:t>sale of equity to host-country nationals, usually at or below depreciated book value</a:t>
            </a:r>
          </a:p>
          <a:p>
            <a:pPr>
              <a:buFont typeface="Wingdings" pitchFamily="2" charset="2"/>
              <a:buChar char="Ø"/>
            </a:pPr>
            <a:r>
              <a:rPr lang="en-US" dirty="0">
                <a:latin typeface="CordiaUPC" pitchFamily="34" charset="-34"/>
                <a:cs typeface="CordiaUPC" pitchFamily="34" charset="-34"/>
              </a:rPr>
              <a:t> Discriminatory treatment against foreign firms in the application of regulations or laws</a:t>
            </a:r>
          </a:p>
          <a:p>
            <a:pPr>
              <a:buFont typeface="Wingdings" pitchFamily="2" charset="2"/>
              <a:buChar char="Ø"/>
            </a:pPr>
            <a:r>
              <a:rPr lang="en-US" dirty="0">
                <a:latin typeface="CordiaUPC" pitchFamily="34" charset="-34"/>
                <a:cs typeface="CordiaUPC" pitchFamily="34" charset="-34"/>
              </a:rPr>
              <a:t>Barriers to repatriation of funds (profits or equity)</a:t>
            </a:r>
          </a:p>
          <a:p>
            <a:pPr>
              <a:buFont typeface="Wingdings" pitchFamily="2" charset="2"/>
              <a:buChar char="Ø"/>
            </a:pPr>
            <a:r>
              <a:rPr lang="en-US" dirty="0">
                <a:latin typeface="CordiaUPC" pitchFamily="34" charset="-34"/>
                <a:cs typeface="CordiaUPC" pitchFamily="34" charset="-34"/>
              </a:rPr>
              <a:t>Loss of technology or other intellectual property (such as patents, trademarks, or trade names)</a:t>
            </a:r>
          </a:p>
          <a:p>
            <a:pPr>
              <a:buFont typeface="Wingdings" pitchFamily="2" charset="2"/>
              <a:buChar char="Ø"/>
            </a:pPr>
            <a:r>
              <a:rPr lang="en-US" dirty="0">
                <a:latin typeface="CordiaUPC" pitchFamily="34" charset="-34"/>
                <a:cs typeface="CordiaUPC" pitchFamily="34" charset="-34"/>
              </a:rPr>
              <a:t>Interference in managerial decision making</a:t>
            </a:r>
          </a:p>
          <a:p>
            <a:pPr>
              <a:buFont typeface="Wingdings" pitchFamily="2" charset="2"/>
              <a:buChar char="Ø"/>
            </a:pPr>
            <a:r>
              <a:rPr lang="en-US" dirty="0">
                <a:latin typeface="CordiaUPC" pitchFamily="34" charset="-34"/>
                <a:cs typeface="CordiaUPC" pitchFamily="34" charset="-34"/>
              </a:rPr>
              <a:t>Dishonesty by government officials, including cancelling or altering contractual agreements, extortion demands, and so forth</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831439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Legal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None/>
            </a:pPr>
            <a:r>
              <a:rPr lang="en-US" dirty="0">
                <a:latin typeface="CordiaUPC" pitchFamily="34" charset="-34"/>
                <a:cs typeface="CordiaUPC" pitchFamily="34" charset="-34"/>
              </a:rPr>
              <a:t>Business related law</a:t>
            </a:r>
          </a:p>
          <a:p>
            <a:pPr>
              <a:buFont typeface="Wingdings" pitchFamily="2" charset="2"/>
              <a:buChar char="§"/>
            </a:pPr>
            <a:r>
              <a:rPr lang="en-US" dirty="0" smtClean="0">
                <a:latin typeface="CordiaUPC" pitchFamily="34" charset="-34"/>
                <a:cs typeface="CordiaUPC" pitchFamily="34" charset="-34"/>
              </a:rPr>
              <a:t>C</a:t>
            </a:r>
            <a:r>
              <a:rPr lang="en-US" dirty="0" smtClean="0">
                <a:latin typeface="CordiaUPC" pitchFamily="34" charset="-34"/>
                <a:cs typeface="CordiaUPC" pitchFamily="34" charset="-34"/>
              </a:rPr>
              <a:t>ompany law</a:t>
            </a:r>
            <a:endParaRPr lang="en-US" dirty="0">
              <a:latin typeface="CordiaUPC" pitchFamily="34" charset="-34"/>
              <a:cs typeface="CordiaUPC" pitchFamily="34" charset="-34"/>
            </a:endParaRPr>
          </a:p>
          <a:p>
            <a:pPr>
              <a:buFont typeface="Wingdings" pitchFamily="2" charset="2"/>
              <a:buChar char="§"/>
            </a:pPr>
            <a:r>
              <a:rPr lang="en-US" dirty="0">
                <a:latin typeface="CordiaUPC" pitchFamily="34" charset="-34"/>
                <a:cs typeface="CordiaUPC" pitchFamily="34" charset="-34"/>
              </a:rPr>
              <a:t>P</a:t>
            </a:r>
            <a:r>
              <a:rPr lang="en-US" dirty="0" smtClean="0">
                <a:latin typeface="CordiaUPC" pitchFamily="34" charset="-34"/>
                <a:cs typeface="CordiaUPC" pitchFamily="34" charset="-34"/>
              </a:rPr>
              <a:t>roduct </a:t>
            </a:r>
            <a:r>
              <a:rPr lang="en-US" dirty="0">
                <a:latin typeface="CordiaUPC" pitchFamily="34" charset="-34"/>
                <a:cs typeface="CordiaUPC" pitchFamily="34" charset="-34"/>
              </a:rPr>
              <a:t>safety and liability, labeling </a:t>
            </a:r>
            <a:r>
              <a:rPr lang="en-US" dirty="0" smtClean="0">
                <a:latin typeface="CordiaUPC" pitchFamily="34" charset="-34"/>
                <a:cs typeface="CordiaUPC" pitchFamily="34" charset="-34"/>
              </a:rPr>
              <a:t>requirement, consumer protection</a:t>
            </a:r>
            <a:endParaRPr lang="en-US" dirty="0">
              <a:latin typeface="CordiaUPC" pitchFamily="34" charset="-34"/>
              <a:cs typeface="CordiaUPC" pitchFamily="34" charset="-34"/>
            </a:endParaRPr>
          </a:p>
          <a:p>
            <a:pPr>
              <a:buFont typeface="Wingdings" pitchFamily="2" charset="2"/>
              <a:buChar char="§"/>
            </a:pPr>
            <a:r>
              <a:rPr lang="en-US" dirty="0">
                <a:latin typeface="CordiaUPC" pitchFamily="34" charset="-34"/>
                <a:cs typeface="CordiaUPC" pitchFamily="34" charset="-34"/>
              </a:rPr>
              <a:t>Tax </a:t>
            </a:r>
            <a:r>
              <a:rPr lang="en-US" dirty="0" smtClean="0">
                <a:latin typeface="CordiaUPC" pitchFamily="34" charset="-34"/>
                <a:cs typeface="CordiaUPC" pitchFamily="34" charset="-34"/>
              </a:rPr>
              <a:t>law</a:t>
            </a:r>
          </a:p>
          <a:p>
            <a:pPr>
              <a:buFont typeface="Wingdings" pitchFamily="2" charset="2"/>
              <a:buChar char="§"/>
            </a:pPr>
            <a:r>
              <a:rPr lang="en-US" dirty="0" smtClean="0">
                <a:latin typeface="CordiaUPC" pitchFamily="34" charset="-34"/>
                <a:cs typeface="CordiaUPC" pitchFamily="34" charset="-34"/>
              </a:rPr>
              <a:t>Competition </a:t>
            </a:r>
            <a:r>
              <a:rPr lang="en-US" dirty="0" smtClean="0">
                <a:latin typeface="CordiaUPC" pitchFamily="34" charset="-34"/>
                <a:cs typeface="CordiaUPC" pitchFamily="34" charset="-34"/>
              </a:rPr>
              <a:t>law, anti-trust law, cartel law</a:t>
            </a:r>
            <a:endParaRPr lang="en-US" dirty="0">
              <a:latin typeface="CordiaUPC" pitchFamily="34" charset="-34"/>
              <a:cs typeface="CordiaUPC" pitchFamily="34" charset="-34"/>
            </a:endParaRPr>
          </a:p>
          <a:p>
            <a:pPr>
              <a:buFont typeface="Wingdings" pitchFamily="2" charset="2"/>
              <a:buChar char="§"/>
            </a:pPr>
            <a:r>
              <a:rPr lang="en-US" dirty="0" smtClean="0">
                <a:latin typeface="CordiaUPC" pitchFamily="34" charset="-34"/>
                <a:cs typeface="CordiaUPC" pitchFamily="34" charset="-34"/>
              </a:rPr>
              <a:t>Regulations </a:t>
            </a:r>
            <a:r>
              <a:rPr lang="en-US" dirty="0">
                <a:latin typeface="CordiaUPC" pitchFamily="34" charset="-34"/>
                <a:cs typeface="CordiaUPC" pitchFamily="34" charset="-34"/>
              </a:rPr>
              <a:t>on </a:t>
            </a:r>
            <a:r>
              <a:rPr lang="en-US" dirty="0" smtClean="0">
                <a:latin typeface="CordiaUPC" pitchFamily="34" charset="-34"/>
                <a:cs typeface="CordiaUPC" pitchFamily="34" charset="-34"/>
              </a:rPr>
              <a:t>accounting – US GAAP, IFAS, IAS, Thai GAAP</a:t>
            </a:r>
            <a:endParaRPr lang="en-US" dirty="0">
              <a:latin typeface="CordiaUPC" pitchFamily="34" charset="-34"/>
              <a:cs typeface="CordiaUPC" pitchFamily="34" charset="-34"/>
            </a:endParaRPr>
          </a:p>
          <a:p>
            <a:pPr>
              <a:buFont typeface="Wingdings" pitchFamily="2" charset="2"/>
              <a:buChar char="§"/>
            </a:pPr>
            <a:r>
              <a:rPr lang="en-US" dirty="0">
                <a:latin typeface="CordiaUPC" pitchFamily="34" charset="-34"/>
                <a:cs typeface="CordiaUPC" pitchFamily="34" charset="-34"/>
              </a:rPr>
              <a:t>Labor </a:t>
            </a:r>
            <a:r>
              <a:rPr lang="en-US" dirty="0" smtClean="0">
                <a:latin typeface="CordiaUPC" pitchFamily="34" charset="-34"/>
                <a:cs typeface="CordiaUPC" pitchFamily="34" charset="-34"/>
              </a:rPr>
              <a:t>law, employee right </a:t>
            </a:r>
            <a:endParaRPr lang="en-US" dirty="0">
              <a:latin typeface="CordiaUPC" pitchFamily="34" charset="-34"/>
              <a:cs typeface="CordiaUPC" pitchFamily="34" charset="-34"/>
            </a:endParaRPr>
          </a:p>
          <a:p>
            <a:pPr>
              <a:buFont typeface="Wingdings" pitchFamily="2" charset="2"/>
              <a:buChar char="§"/>
            </a:pPr>
            <a:r>
              <a:rPr lang="en-US" dirty="0">
                <a:latin typeface="CordiaUPC" pitchFamily="34" charset="-34"/>
                <a:cs typeface="CordiaUPC" pitchFamily="34" charset="-34"/>
              </a:rPr>
              <a:t>Environment law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43389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Legal </a:t>
            </a:r>
            <a:r>
              <a:rPr lang="en-US" dirty="0" smtClean="0">
                <a:latin typeface="CordiaUPC" pitchFamily="34" charset="-34"/>
                <a:cs typeface="CordiaUPC" pitchFamily="34" charset="-34"/>
              </a:rPr>
              <a:t>Environment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err="1">
                <a:latin typeface="Cordia New" pitchFamily="34" charset="-34"/>
                <a:cs typeface="Cordia New" pitchFamily="34" charset="-34"/>
              </a:rPr>
              <a:t>Liebeck</a:t>
            </a:r>
            <a:r>
              <a:rPr lang="en-US" dirty="0">
                <a:latin typeface="Cordia New" pitchFamily="34" charset="-34"/>
                <a:cs typeface="Cordia New" pitchFamily="34" charset="-34"/>
              </a:rPr>
              <a:t> v. McDonald's Restaurants (</a:t>
            </a:r>
            <a:r>
              <a:rPr lang="en-GB" dirty="0">
                <a:latin typeface="Cordia New" pitchFamily="34" charset="-34"/>
                <a:cs typeface="Cordia New" pitchFamily="34" charset="-34"/>
              </a:rPr>
              <a:t>McDonald's coffee case and the hot coffee lawsuit</a:t>
            </a:r>
            <a:r>
              <a:rPr lang="en-US" dirty="0" smtClean="0">
                <a:latin typeface="Cordia New" pitchFamily="34" charset="-34"/>
                <a:cs typeface="Cordia New" pitchFamily="34" charset="-34"/>
              </a:rPr>
              <a:t>)</a:t>
            </a:r>
          </a:p>
          <a:p>
            <a:pPr>
              <a:buFontTx/>
              <a:buChar char="-"/>
            </a:pPr>
            <a:r>
              <a:rPr lang="en-GB" dirty="0">
                <a:latin typeface="Cordia New" pitchFamily="34" charset="-34"/>
                <a:cs typeface="Cordia New" pitchFamily="34" charset="-34"/>
              </a:rPr>
              <a:t>a woman who was heavily burned by hot coffee purchased from fast food restaurant McDonald's was rewarded  $2.86 million. </a:t>
            </a:r>
          </a:p>
          <a:p>
            <a:pPr>
              <a:buFontTx/>
              <a:buChar char="-"/>
            </a:pPr>
            <a:r>
              <a:rPr lang="de-DE" dirty="0">
                <a:latin typeface="Cordia New" pitchFamily="34" charset="-34"/>
                <a:cs typeface="Cordia New" pitchFamily="34" charset="-34"/>
              </a:rPr>
              <a:t>Her </a:t>
            </a:r>
            <a:r>
              <a:rPr lang="en-GB" dirty="0">
                <a:latin typeface="Cordia New" pitchFamily="34" charset="-34"/>
                <a:cs typeface="Cordia New" pitchFamily="34" charset="-34"/>
              </a:rPr>
              <a:t>attorneys argued that McDonald's coffee was "defective," claiming it was too hot and more likely to cause serious injury than coffee served at any other establishment</a:t>
            </a:r>
            <a:endParaRPr lang="en-US" dirty="0">
              <a:latin typeface="Cordia New" pitchFamily="34" charset="-34"/>
              <a:cs typeface="Cordia New" pitchFamily="34" charset="-34"/>
            </a:endParaRPr>
          </a:p>
          <a:p>
            <a:pPr marL="0" indent="0">
              <a:buNone/>
            </a:pPr>
            <a:endParaRPr lang="en-US" dirty="0">
              <a:latin typeface="Cordia New" pitchFamily="34" charset="-34"/>
              <a:cs typeface="Cordia New"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8" name="Picture 2" descr="http://tomsadowski.com/Donuts/DonutGraphics/CautionHotCoffe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3545" y="4448653"/>
            <a:ext cx="2190455" cy="23802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activerain.com/image_store/uploads/9/4/7/4/3/ar124965860934749.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681" r="17144"/>
          <a:stretch/>
        </p:blipFill>
        <p:spPr bwMode="auto">
          <a:xfrm>
            <a:off x="5321824" y="5058152"/>
            <a:ext cx="1631721" cy="162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7744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Economic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752600" y="2286000"/>
            <a:ext cx="5638800" cy="4195777"/>
          </a:xfrm>
          <a:prstGeom prst="rect">
            <a:avLst/>
          </a:prstGeom>
          <a:noFill/>
          <a:ln w="9525">
            <a:noFill/>
            <a:miter lim="800000"/>
            <a:headEnd/>
            <a:tailEnd/>
          </a:ln>
        </p:spPr>
      </p:pic>
    </p:spTree>
    <p:extLst>
      <p:ext uri="{BB962C8B-B14F-4D97-AF65-F5344CB8AC3E}">
        <p14:creationId xmlns:p14="http://schemas.microsoft.com/office/powerpoint/2010/main" val="643389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Exchange Rate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i="1" dirty="0">
                <a:latin typeface="CordiaUPC" pitchFamily="34" charset="-34"/>
                <a:cs typeface="CordiaUPC" pitchFamily="34" charset="-34"/>
              </a:rPr>
              <a:t>„</a:t>
            </a:r>
            <a:r>
              <a:rPr lang="en-US" i="1" dirty="0">
                <a:latin typeface="CordiaUPC" pitchFamily="34" charset="-34"/>
                <a:cs typeface="CordiaUPC" pitchFamily="34" charset="-34"/>
              </a:rPr>
              <a:t>The euro briefly traded as low as Y108 on Monday, its weakest level since November 2001. The resulting loss of buying power among European consumers is a serious problem for Japanese exporters such as Sony, whose profit forecast for the year to March 2011 assumes an average exchange rate of Y125 to the euro. The divergence could cost the electronics group Y100bn this year</a:t>
            </a:r>
            <a:r>
              <a:rPr lang="en-US" i="1" dirty="0"/>
              <a:t>.</a:t>
            </a:r>
            <a:r>
              <a:rPr lang="en-US" i="1" dirty="0">
                <a:latin typeface="CordiaUPC" pitchFamily="34" charset="-34"/>
                <a:cs typeface="CordiaUPC" pitchFamily="34" charset="-34"/>
              </a:rPr>
              <a:t>” […]</a:t>
            </a:r>
          </a:p>
          <a:p>
            <a:pPr marL="0" indent="0">
              <a:buNone/>
            </a:pPr>
            <a:endParaRPr lang="en-US" i="1" dirty="0">
              <a:latin typeface="CordiaUPC" pitchFamily="34" charset="-34"/>
              <a:cs typeface="CordiaUPC" pitchFamily="34" charset="-34"/>
            </a:endParaRPr>
          </a:p>
          <a:p>
            <a:pPr marL="0" indent="0">
              <a:buNone/>
            </a:pPr>
            <a:r>
              <a:rPr lang="en-US" i="1" dirty="0">
                <a:latin typeface="CordiaUPC" pitchFamily="34" charset="-34"/>
                <a:cs typeface="CordiaUPC" pitchFamily="34" charset="-34"/>
              </a:rPr>
              <a:t>The financial turmoil in Europe, which is hitting the euro, is creating additional problems for Japanese companies. Hitachi, for example, has said some of its projects are being delayed by financing issues. The weaker euro, which has lost 5.9 per cent against the yen over the past month, also makes European manufacturers more competitive. […]” </a:t>
            </a:r>
            <a:r>
              <a:rPr lang="en-US" dirty="0">
                <a:latin typeface="CordiaUPC" pitchFamily="34" charset="-34"/>
                <a:cs typeface="CordiaUPC" pitchFamily="34" charset="-34"/>
              </a:rPr>
              <a:t>(Financial Times, 8.06.2010)</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7424851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Exchange Rate</a:t>
            </a: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Currency Exposure</a:t>
            </a:r>
          </a:p>
          <a:p>
            <a:r>
              <a:rPr lang="en-US" sz="2800" b="1" dirty="0">
                <a:latin typeface="Cordia New" pitchFamily="34" charset="-34"/>
                <a:cs typeface="Cordia New" pitchFamily="34" charset="-34"/>
              </a:rPr>
              <a:t>Transaction exposure:</a:t>
            </a:r>
            <a:r>
              <a:rPr lang="en-US" sz="2800" dirty="0">
                <a:latin typeface="Cordia New" pitchFamily="34" charset="-34"/>
                <a:cs typeface="Cordia New" pitchFamily="34" charset="-34"/>
              </a:rPr>
              <a:t> the extent to which the income from individual transactions is affected by fluctuations in foreign exchange values</a:t>
            </a:r>
          </a:p>
          <a:p>
            <a:r>
              <a:rPr lang="en-US" sz="2800" b="1" dirty="0">
                <a:latin typeface="Cordia New" pitchFamily="34" charset="-34"/>
                <a:cs typeface="Cordia New" pitchFamily="34" charset="-34"/>
              </a:rPr>
              <a:t>Translation exposure:</a:t>
            </a:r>
            <a:r>
              <a:rPr lang="en-US" sz="2800" dirty="0">
                <a:latin typeface="Cordia New" pitchFamily="34" charset="-34"/>
                <a:cs typeface="Cordia New" pitchFamily="34" charset="-34"/>
              </a:rPr>
              <a:t> the impact of currency exchange rate changes on the reported financial statements of a company</a:t>
            </a:r>
          </a:p>
          <a:p>
            <a:r>
              <a:rPr lang="en-US" sz="2800" b="1" dirty="0">
                <a:latin typeface="Cordia New" pitchFamily="34" charset="-34"/>
                <a:cs typeface="Cordia New" pitchFamily="34" charset="-34"/>
              </a:rPr>
              <a:t>Economic exposure:</a:t>
            </a:r>
            <a:r>
              <a:rPr lang="en-US" sz="2800" dirty="0">
                <a:latin typeface="Cordia New" pitchFamily="34" charset="-34"/>
                <a:cs typeface="Cordia New" pitchFamily="34" charset="-34"/>
              </a:rPr>
              <a:t> the extent to which a firm’s future international earning power is affected by changes in exchange rates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1579304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Inflation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600" b="1" dirty="0" smtClean="0">
                <a:latin typeface="CordiaUPC" pitchFamily="34" charset="-34"/>
                <a:cs typeface="CordiaUPC" pitchFamily="34" charset="-34"/>
              </a:rPr>
              <a:t>Inflation</a:t>
            </a: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rate at which the general level of prices for goods and services is rising, and, subsequently, purchasing power is falling (Consumer price index)</a:t>
            </a:r>
          </a:p>
          <a:p>
            <a:pPr marL="0" indent="0">
              <a:buFontTx/>
              <a:buChar char="-"/>
            </a:pPr>
            <a:r>
              <a:rPr lang="de-DE" sz="3600" dirty="0" smtClean="0">
                <a:latin typeface="CordiaUPC" pitchFamily="34" charset="-34"/>
                <a:cs typeface="CordiaUPC" pitchFamily="34" charset="-34"/>
              </a:rPr>
              <a:t>Core </a:t>
            </a:r>
            <a:r>
              <a:rPr lang="de-DE" sz="3600" dirty="0" err="1" smtClean="0">
                <a:latin typeface="CordiaUPC" pitchFamily="34" charset="-34"/>
                <a:cs typeface="CordiaUPC" pitchFamily="34" charset="-34"/>
              </a:rPr>
              <a:t>inflation</a:t>
            </a: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a measure of inflation which excludes certain items that face volatile price movements</a:t>
            </a:r>
          </a:p>
          <a:p>
            <a:pPr marL="0" indent="0">
              <a:buFontTx/>
              <a:buChar char="-"/>
            </a:pPr>
            <a:r>
              <a:rPr lang="de-DE" sz="3600" dirty="0" smtClean="0">
                <a:latin typeface="CordiaUPC" pitchFamily="34" charset="-34"/>
                <a:cs typeface="CordiaUPC" pitchFamily="34" charset="-34"/>
              </a:rPr>
              <a:t>Headline inflation: </a:t>
            </a:r>
            <a:r>
              <a:rPr lang="en-US" sz="3600" dirty="0" smtClean="0">
                <a:latin typeface="CordiaUPC" pitchFamily="34" charset="-34"/>
                <a:cs typeface="CordiaUPC" pitchFamily="34" charset="-34"/>
              </a:rPr>
              <a:t>measure of the total</a:t>
            </a:r>
          </a:p>
          <a:p>
            <a:pPr marL="0" indent="0">
              <a:buNone/>
            </a:pPr>
            <a:r>
              <a:rPr lang="en-US" sz="3600" dirty="0" smtClean="0">
                <a:latin typeface="CordiaUPC" pitchFamily="34" charset="-34"/>
                <a:cs typeface="CordiaUPC" pitchFamily="34" charset="-34"/>
              </a:rPr>
              <a:t> inflation within an economy</a:t>
            </a: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2149374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Inflation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pic>
        <p:nvPicPr>
          <p:cNvPr id="8" name="Picture 5"/>
          <p:cNvPicPr>
            <a:picLocks noChangeAspect="1" noChangeArrowheads="1"/>
          </p:cNvPicPr>
          <p:nvPr/>
        </p:nvPicPr>
        <p:blipFill>
          <a:blip r:embed="rId4" cstate="print"/>
          <a:srcRect/>
          <a:stretch>
            <a:fillRect/>
          </a:stretch>
        </p:blipFill>
        <p:spPr bwMode="auto">
          <a:xfrm>
            <a:off x="1964970" y="1510488"/>
            <a:ext cx="5782715" cy="5029200"/>
          </a:xfrm>
          <a:prstGeom prst="rect">
            <a:avLst/>
          </a:prstGeom>
          <a:noFill/>
          <a:ln w="9525">
            <a:noFill/>
            <a:miter lim="800000"/>
            <a:headEnd/>
            <a:tailEnd/>
          </a:ln>
          <a:effectLst/>
        </p:spPr>
      </p:pic>
      <p:sp>
        <p:nvSpPr>
          <p:cNvPr id="5" name="Content Placeholder 4"/>
          <p:cNvSpPr>
            <a:spLocks noGrp="1"/>
          </p:cNvSpPr>
          <p:nvPr>
            <p:ph sz="quarter" idx="1"/>
          </p:nvPr>
        </p:nvSpPr>
        <p:spPr/>
        <p:txBody>
          <a:bodyPr/>
          <a:lstStyle/>
          <a:p>
            <a:endParaRPr lang="en-US" dirty="0"/>
          </a:p>
        </p:txBody>
      </p:sp>
    </p:spTree>
    <p:extLst>
      <p:ext uri="{BB962C8B-B14F-4D97-AF65-F5344CB8AC3E}">
        <p14:creationId xmlns:p14="http://schemas.microsoft.com/office/powerpoint/2010/main" val="316042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Cause of </a:t>
            </a:r>
            <a:r>
              <a:rPr lang="en-US" b="1" dirty="0" smtClean="0">
                <a:latin typeface="CordiaUPC" pitchFamily="34" charset="-34"/>
                <a:cs typeface="CordiaUPC" pitchFamily="34" charset="-34"/>
              </a:rPr>
              <a:t>inflation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smtClean="0">
                <a:latin typeface="CordiaUPC" pitchFamily="34" charset="-34"/>
                <a:cs typeface="CordiaUPC" pitchFamily="34" charset="-34"/>
              </a:rPr>
              <a:t>Demand-pull inflation </a:t>
            </a:r>
            <a:r>
              <a:rPr lang="en-US" dirty="0" smtClean="0">
                <a:latin typeface="CordiaUPC" pitchFamily="34" charset="-34"/>
                <a:cs typeface="CordiaUPC" pitchFamily="34" charset="-34"/>
              </a:rPr>
              <a:t>caused by increases in aggregate demand due to increased private and government spending</a:t>
            </a:r>
          </a:p>
          <a:p>
            <a:pPr marL="0" indent="0">
              <a:buNone/>
            </a:pPr>
            <a:endParaRPr lang="en-US" dirty="0" smtClean="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Cost-push inflation</a:t>
            </a:r>
            <a:r>
              <a:rPr lang="en-US" dirty="0" smtClean="0">
                <a:latin typeface="CordiaUPC" pitchFamily="34" charset="-34"/>
                <a:cs typeface="CordiaUPC" pitchFamily="34" charset="-34"/>
              </a:rPr>
              <a:t>, also called "supply shock inflation," is caused by a drop in aggregate supply (potential output). This may be due to natural disasters, or increased prices of inputs. </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Built-In inflation </a:t>
            </a:r>
            <a:r>
              <a:rPr lang="en-GB" dirty="0">
                <a:latin typeface="CordiaUPC" pitchFamily="34" charset="-34"/>
                <a:cs typeface="CordiaUPC" pitchFamily="34" charset="-34"/>
              </a:rPr>
              <a:t>is often linked to the "price/wage spiral".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40368082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Unemployment</a:t>
            </a:r>
            <a:r>
              <a:rPr lang="de-DE" b="1" dirty="0" smtClean="0">
                <a:latin typeface="CordiaUPC" pitchFamily="34" charset="-34"/>
                <a:cs typeface="CordiaUPC" pitchFamily="34" charset="-34"/>
              </a:rPr>
              <a:t> rate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514350" indent="-514350">
              <a:buAutoNum type="arabicPeriod"/>
            </a:pPr>
            <a:r>
              <a:rPr lang="en-US" sz="2800" dirty="0" smtClean="0">
                <a:latin typeface="CordiaUPC" pitchFamily="34" charset="-34"/>
                <a:cs typeface="CordiaUPC" pitchFamily="34" charset="-34"/>
              </a:rPr>
              <a:t>Frictional unemployment:</a:t>
            </a:r>
            <a:r>
              <a:rPr lang="en-US" sz="2800" dirty="0" smtClean="0"/>
              <a:t> </a:t>
            </a:r>
            <a:r>
              <a:rPr lang="en-US" sz="2800" dirty="0" smtClean="0">
                <a:latin typeface="CordiaUPC" pitchFamily="34" charset="-34"/>
                <a:cs typeface="CordiaUPC" pitchFamily="34" charset="-34"/>
              </a:rPr>
              <a:t>is the time period between jobs when a worker moves from one job to another. </a:t>
            </a:r>
          </a:p>
          <a:p>
            <a:pPr marL="514350" indent="-514350">
              <a:buAutoNum type="arabicPeriod"/>
            </a:pPr>
            <a:r>
              <a:rPr lang="en-US" sz="2800" dirty="0" smtClean="0">
                <a:latin typeface="CordiaUPC" pitchFamily="34" charset="-34"/>
                <a:cs typeface="CordiaUPC" pitchFamily="34" charset="-34"/>
              </a:rPr>
              <a:t>Seasonal unemployment: Unemployment expected at a given time of year</a:t>
            </a:r>
          </a:p>
          <a:p>
            <a:pPr marL="514350" indent="-514350">
              <a:buAutoNum type="arabicPeriod"/>
            </a:pPr>
            <a:r>
              <a:rPr lang="en-US" sz="2800" dirty="0" smtClean="0">
                <a:latin typeface="CordiaUPC" pitchFamily="34" charset="-34"/>
                <a:cs typeface="CordiaUPC" pitchFamily="34" charset="-34"/>
              </a:rPr>
              <a:t>Cyclical unemployment: occurs when there is not enough aggregate demand in the economy.</a:t>
            </a:r>
          </a:p>
          <a:p>
            <a:pPr marL="514350" indent="-514350">
              <a:buAutoNum type="arabicPeriod"/>
            </a:pPr>
            <a:r>
              <a:rPr lang="en-US" sz="2800" dirty="0" smtClean="0">
                <a:latin typeface="CordiaUPC" pitchFamily="34" charset="-34"/>
                <a:cs typeface="CordiaUPC" pitchFamily="34" charset="-34"/>
              </a:rPr>
              <a:t>Structural unemployment: occurs when a labor market is unable to provide jobs for everyone who wants one because there is a mismatch between the skills of the unemployed workers and the skills needed for the available jobs</a:t>
            </a:r>
            <a:endParaRPr lang="de-DE" sz="28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673793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Demographic</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Font typeface="Wingdings" pitchFamily="2" charset="2"/>
              <a:buChar char="§"/>
            </a:pPr>
            <a:r>
              <a:rPr lang="en-US" sz="2800" dirty="0" smtClean="0">
                <a:latin typeface="CordiaUPC" pitchFamily="34" charset="-34"/>
                <a:cs typeface="CordiaUPC" pitchFamily="34" charset="-34"/>
              </a:rPr>
              <a:t>Physical </a:t>
            </a:r>
            <a:r>
              <a:rPr lang="en-US" sz="2800" dirty="0">
                <a:latin typeface="CordiaUPC" pitchFamily="34" charset="-34"/>
                <a:cs typeface="CordiaUPC" pitchFamily="34" charset="-34"/>
              </a:rPr>
              <a:t>characteristics of a population such as: </a:t>
            </a:r>
          </a:p>
          <a:p>
            <a:pPr>
              <a:buFont typeface="Wingdings" pitchFamily="2" charset="2"/>
              <a:buChar char="§"/>
            </a:pPr>
            <a:r>
              <a:rPr lang="en-US" sz="2800" dirty="0">
                <a:latin typeface="CordiaUPC" pitchFamily="34" charset="-34"/>
                <a:cs typeface="CordiaUPC" pitchFamily="34" charset="-34"/>
              </a:rPr>
              <a:t> Gender</a:t>
            </a:r>
          </a:p>
          <a:p>
            <a:pPr>
              <a:buFont typeface="Wingdings" pitchFamily="2" charset="2"/>
              <a:buChar char="§"/>
            </a:pPr>
            <a:r>
              <a:rPr lang="en-US" sz="2800" dirty="0">
                <a:latin typeface="CordiaUPC" pitchFamily="34" charset="-34"/>
                <a:cs typeface="CordiaUPC" pitchFamily="34" charset="-34"/>
              </a:rPr>
              <a:t> Level of education</a:t>
            </a:r>
          </a:p>
          <a:p>
            <a:pPr>
              <a:buFont typeface="Wingdings" pitchFamily="2" charset="2"/>
              <a:buChar char="§"/>
            </a:pPr>
            <a:r>
              <a:rPr lang="en-US" sz="2800" dirty="0">
                <a:latin typeface="CordiaUPC" pitchFamily="34" charset="-34"/>
                <a:cs typeface="CordiaUPC" pitchFamily="34" charset="-34"/>
              </a:rPr>
              <a:t> Geographic location, Immigration</a:t>
            </a:r>
          </a:p>
          <a:p>
            <a:pPr>
              <a:buFont typeface="Wingdings" pitchFamily="2" charset="2"/>
              <a:buChar char="§"/>
            </a:pPr>
            <a:r>
              <a:rPr lang="en-US" sz="2800" dirty="0">
                <a:latin typeface="CordiaUPC" pitchFamily="34" charset="-34"/>
                <a:cs typeface="CordiaUPC" pitchFamily="34" charset="-34"/>
              </a:rPr>
              <a:t> Income</a:t>
            </a:r>
          </a:p>
          <a:p>
            <a:pPr>
              <a:buFont typeface="Wingdings" pitchFamily="2" charset="2"/>
              <a:buChar char="§"/>
            </a:pPr>
            <a:r>
              <a:rPr lang="en-US" sz="2800" dirty="0">
                <a:latin typeface="CordiaUPC" pitchFamily="34" charset="-34"/>
                <a:cs typeface="CordiaUPC" pitchFamily="34" charset="-34"/>
              </a:rPr>
              <a:t> Family composition</a:t>
            </a:r>
          </a:p>
          <a:p>
            <a:pPr>
              <a:buFont typeface="Wingdings" pitchFamily="2" charset="2"/>
              <a:buChar char="§"/>
            </a:pPr>
            <a:r>
              <a:rPr lang="en-US" sz="2800" dirty="0">
                <a:latin typeface="CordiaUPC" pitchFamily="34" charset="-34"/>
                <a:cs typeface="CordiaUPC" pitchFamily="34" charset="-34"/>
              </a:rPr>
              <a:t> </a:t>
            </a:r>
            <a:r>
              <a:rPr lang="en-US" sz="2800" dirty="0" smtClean="0">
                <a:latin typeface="CordiaUPC" pitchFamily="34" charset="-34"/>
                <a:cs typeface="CordiaUPC" pitchFamily="34" charset="-34"/>
              </a:rPr>
              <a:t>Age</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5814136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Product for aging society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None/>
            </a:pP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pic>
        <p:nvPicPr>
          <p:cNvPr id="2050" name="Picture 2" descr="http://www.cluey.com.au/copywriter/copywriting-images/2011/08/Dov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884" y="1540968"/>
            <a:ext cx="333375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img.ryt9.net/www/350x900s/files/20080915/iq94089cdf011a5657a52381a6868d6448-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884" y="3733800"/>
            <a:ext cx="3333750" cy="24003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gpf.or.th/eOfficer/25540419/images/pic-welfar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86808" y="16764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positioningmag.com/vaf/pictures/849/84980n_PolidentCream%26CleanserL-L.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6328" y="3905249"/>
            <a:ext cx="3179885" cy="295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5422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Infrastructure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lvl="0" indent="0">
              <a:buNone/>
            </a:pPr>
            <a:r>
              <a:rPr lang="en-US" sz="3200" dirty="0" smtClean="0">
                <a:latin typeface="Cordia New" pitchFamily="34" charset="-34"/>
                <a:cs typeface="Cordia New" pitchFamily="34" charset="-34"/>
              </a:rPr>
              <a:t>The </a:t>
            </a:r>
            <a:r>
              <a:rPr lang="en-US" sz="3200" dirty="0">
                <a:latin typeface="Cordia New" pitchFamily="34" charset="-34"/>
                <a:cs typeface="Cordia New" pitchFamily="34" charset="-34"/>
              </a:rPr>
              <a:t>physical facilities that support economic activities, including railroads, highways, ports, airfields, utilities, power plants, schools, hospitals, and commercial distribution systems.</a:t>
            </a:r>
          </a:p>
          <a:p>
            <a:pPr>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257800" y="3810000"/>
            <a:ext cx="3524250" cy="2857500"/>
          </a:xfrm>
          <a:prstGeom prst="rect">
            <a:avLst/>
          </a:prstGeom>
          <a:noFill/>
          <a:ln w="9525">
            <a:noFill/>
            <a:miter lim="800000"/>
            <a:headEnd/>
            <a:tailEnd/>
          </a:ln>
        </p:spPr>
      </p:pic>
    </p:spTree>
    <p:extLst>
      <p:ext uri="{BB962C8B-B14F-4D97-AF65-F5344CB8AC3E}">
        <p14:creationId xmlns:p14="http://schemas.microsoft.com/office/powerpoint/2010/main" val="40822469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err="1" smtClean="0">
                <a:latin typeface="CordiaUPC" pitchFamily="34" charset="-34"/>
                <a:cs typeface="CordiaUPC" pitchFamily="34" charset="-34"/>
              </a:rPr>
              <a:t>Socialcultural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q"/>
            </a:pPr>
            <a:r>
              <a:rPr lang="en-US" dirty="0" smtClean="0">
                <a:latin typeface="Cordia New" pitchFamily="34" charset="-34"/>
                <a:cs typeface="Cordia New" pitchFamily="34" charset="-34"/>
              </a:rPr>
              <a:t>The </a:t>
            </a:r>
            <a:r>
              <a:rPr lang="en-US" dirty="0">
                <a:latin typeface="Cordia New" pitchFamily="34" charset="-34"/>
                <a:cs typeface="Cordia New" pitchFamily="34" charset="-34"/>
              </a:rPr>
              <a:t>sum total of beliefs, rules, techniques, institutions, and artifacts that characterize human populations.</a:t>
            </a:r>
          </a:p>
          <a:p>
            <a:pPr>
              <a:buFont typeface="Wingdings" pitchFamily="2" charset="2"/>
              <a:buChar char="q"/>
            </a:pPr>
            <a:r>
              <a:rPr lang="en-US" dirty="0">
                <a:latin typeface="Cordia New" pitchFamily="34" charset="-34"/>
                <a:cs typeface="Cordia New" pitchFamily="34" charset="-34"/>
              </a:rPr>
              <a:t>Consists of learned patterns of behavior common to the members of a given society.</a:t>
            </a:r>
          </a:p>
          <a:p>
            <a:pPr>
              <a:buFont typeface="Wingdings" pitchFamily="2" charset="2"/>
              <a:buChar char="q"/>
            </a:pPr>
            <a:r>
              <a:rPr lang="en-US" dirty="0">
                <a:latin typeface="Cordia New" pitchFamily="34" charset="-34"/>
                <a:cs typeface="Cordia New" pitchFamily="34" charset="-34"/>
              </a:rPr>
              <a:t>The unique lifestyle of a particular group of people.</a:t>
            </a:r>
            <a:endParaRPr lang="en-GB" dirty="0"/>
          </a:p>
          <a:p>
            <a:pPr>
              <a:buNone/>
            </a:pPr>
            <a:endParaRPr lang="en-US"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4142172"/>
            <a:ext cx="4191000" cy="24594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ight Arrow 4"/>
          <p:cNvSpPr/>
          <p:nvPr/>
        </p:nvSpPr>
        <p:spPr>
          <a:xfrm>
            <a:off x="685800" y="4953000"/>
            <a:ext cx="3200400"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Hofstede’s</a:t>
            </a:r>
            <a:r>
              <a:rPr lang="en-US" dirty="0" smtClean="0"/>
              <a:t> Cultural Dimensions</a:t>
            </a:r>
            <a:endParaRPr lang="en-US" dirty="0"/>
          </a:p>
        </p:txBody>
      </p:sp>
    </p:spTree>
    <p:extLst>
      <p:ext uri="{BB962C8B-B14F-4D97-AF65-F5344CB8AC3E}">
        <p14:creationId xmlns:p14="http://schemas.microsoft.com/office/powerpoint/2010/main" val="40822469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 New" pitchFamily="34" charset="-34"/>
                <a:cs typeface="Cordia New" pitchFamily="34" charset="-34"/>
              </a:rPr>
              <a:t>Technology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Ø"/>
            </a:pPr>
            <a:r>
              <a:rPr lang="en-US" sz="3200" dirty="0" smtClean="0">
                <a:latin typeface="Cordia New" pitchFamily="34" charset="-34"/>
                <a:cs typeface="Cordia New" pitchFamily="34" charset="-34"/>
              </a:rPr>
              <a:t>method </a:t>
            </a:r>
            <a:r>
              <a:rPr lang="en-US" sz="3200" dirty="0">
                <a:latin typeface="Cordia New" pitchFamily="34" charset="-34"/>
                <a:cs typeface="Cordia New" pitchFamily="34" charset="-34"/>
              </a:rPr>
              <a:t>or technique for converting inputs to outputs in accomplishing a specific task.</a:t>
            </a:r>
          </a:p>
          <a:p>
            <a:pPr marL="0" indent="0">
              <a:buNone/>
            </a:pPr>
            <a:r>
              <a:rPr lang="en-US" sz="3200" dirty="0">
                <a:latin typeface="Cordia New" pitchFamily="34" charset="-34"/>
                <a:cs typeface="Cordia New" pitchFamily="34" charset="-34"/>
              </a:rPr>
              <a:t>Changes in the technological environment have had some of the most dramatic effects on business. A company may be thoroughly committed to a particular type of technology, and may have made major investments in equipment and training only to see a new, more innovative and cost-effective technology emerge.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634637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Globalization/ Internationalization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International </a:t>
            </a:r>
            <a:r>
              <a:rPr lang="en-US" dirty="0">
                <a:latin typeface="CordiaUPC" pitchFamily="34" charset="-34"/>
                <a:cs typeface="CordiaUPC" pitchFamily="34" charset="-34"/>
              </a:rPr>
              <a:t>integration arising from increasing human connectivity and interchange of worldviews, products, ideas, and other aspects of </a:t>
            </a:r>
            <a:r>
              <a:rPr lang="en-US" dirty="0" smtClean="0">
                <a:latin typeface="CordiaUPC" pitchFamily="34" charset="-34"/>
                <a:cs typeface="CordiaUPC" pitchFamily="34" charset="-34"/>
              </a:rPr>
              <a:t>culture. </a:t>
            </a:r>
          </a:p>
          <a:p>
            <a:pPr marL="0" indent="0">
              <a:buNone/>
            </a:pPr>
            <a:r>
              <a:rPr lang="en-US" dirty="0" smtClean="0">
                <a:latin typeface="CordiaUPC" pitchFamily="34" charset="-34"/>
                <a:cs typeface="CordiaUPC" pitchFamily="34" charset="-34"/>
              </a:rPr>
              <a:t>In </a:t>
            </a:r>
            <a:r>
              <a:rPr lang="en-US" dirty="0">
                <a:latin typeface="CordiaUPC" pitchFamily="34" charset="-34"/>
                <a:cs typeface="CordiaUPC" pitchFamily="34" charset="-34"/>
              </a:rPr>
              <a:t>particular, advances in transportation and telecommunications infrastructure, including the rise of the Internet, represent major driving factors in globalization and precipitate further interdependence of economic and cultural activities.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Task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 task environment include all the sectors that conduct day-to-day transactions with the organization and directly influence its basic operations and performance. </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Task environment includes customers, competitor, suppliers, labor market and pressure groups.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pic>
        <p:nvPicPr>
          <p:cNvPr id="2050" name="Picture 2" descr="http://blog.totango.com/wp-content/uploads/2011/11/iStock_000005438146X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4112728"/>
            <a:ext cx="2819400" cy="2497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Task Environment</a:t>
            </a: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pic>
        <p:nvPicPr>
          <p:cNvPr id="1030" name="Picture 6" descr="http://i.investopedia.com/inv/articles/site/IndustryHandbook1x.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2502" y="1540968"/>
            <a:ext cx="4905058" cy="4679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4625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Internal </a:t>
            </a:r>
            <a:r>
              <a:rPr lang="de-DE" dirty="0">
                <a:latin typeface="CordiaUPC" pitchFamily="34" charset="-34"/>
                <a:cs typeface="CordiaUPC" pitchFamily="34" charset="-34"/>
              </a:rPr>
              <a:t>E</a:t>
            </a:r>
            <a:r>
              <a:rPr lang="de-DE" dirty="0" smtClean="0">
                <a:latin typeface="CordiaUPC" pitchFamily="34" charset="-34"/>
                <a:cs typeface="CordiaUPC" pitchFamily="34" charset="-34"/>
              </a:rPr>
              <a:t>nvironment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internal environment of an organization contains the internal </a:t>
            </a:r>
            <a:r>
              <a:rPr lang="en-US" u="sng" dirty="0" smtClean="0">
                <a:latin typeface="Cordia New" pitchFamily="34" charset="-34"/>
                <a:cs typeface="Cordia New" pitchFamily="34" charset="-34"/>
              </a:rPr>
              <a:t>resources</a:t>
            </a:r>
            <a:r>
              <a:rPr lang="en-US" dirty="0" smtClean="0">
                <a:latin typeface="Cordia New" pitchFamily="34" charset="-34"/>
                <a:cs typeface="Cordia New" pitchFamily="34" charset="-34"/>
              </a:rPr>
              <a:t> (funding, employee, skills, know-how)and possesses </a:t>
            </a:r>
            <a:r>
              <a:rPr lang="en-US" u="sng" dirty="0" smtClean="0">
                <a:latin typeface="Cordia New" pitchFamily="34" charset="-34"/>
                <a:cs typeface="Cordia New" pitchFamily="34" charset="-34"/>
              </a:rPr>
              <a:t>internal capabilities </a:t>
            </a:r>
            <a:r>
              <a:rPr lang="en-US" dirty="0" smtClean="0">
                <a:latin typeface="Cordia New" pitchFamily="34" charset="-34"/>
                <a:cs typeface="Cordia New" pitchFamily="34" charset="-34"/>
              </a:rPr>
              <a:t> (process, management system) and </a:t>
            </a:r>
            <a:r>
              <a:rPr lang="en-US" u="sng" dirty="0" smtClean="0">
                <a:latin typeface="Cordia New" pitchFamily="34" charset="-34"/>
                <a:cs typeface="Cordia New" pitchFamily="34" charset="-34"/>
              </a:rPr>
              <a:t>core competencies</a:t>
            </a:r>
            <a:r>
              <a:rPr lang="en-US" dirty="0" smtClean="0">
                <a:latin typeface="Cordia New" pitchFamily="34" charset="-34"/>
                <a:cs typeface="Cordia New" pitchFamily="34" charset="-34"/>
              </a:rPr>
              <a:t>. The organization needs to conduct the internal analysis figure out loopholes in resources, capabilities, and core competencies. </a:t>
            </a:r>
          </a:p>
          <a:p>
            <a:pPr marL="0" indent="0">
              <a:buNone/>
            </a:pPr>
            <a:r>
              <a:rPr lang="en-US" dirty="0" smtClean="0">
                <a:latin typeface="Cordia New" pitchFamily="34" charset="-34"/>
                <a:cs typeface="Cordia New" pitchFamily="34" charset="-34"/>
              </a:rPr>
              <a:t>This enables the firm to devise suitable strategies for closing the gaps in the aforesaid internal components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516438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Getting involve in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Business, just like a crime has become a unified, global field.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pic>
        <p:nvPicPr>
          <p:cNvPr id="3074" name="Picture 2" descr="http://www.oknation.net/blog/home/blog_data/107/35107/images/166879-1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362200"/>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81936" y="5486400"/>
            <a:ext cx="4780128" cy="954107"/>
          </a:xfrm>
          <a:prstGeom prst="rect">
            <a:avLst/>
          </a:prstGeom>
        </p:spPr>
        <p:txBody>
          <a:bodyPr wrap="square">
            <a:spAutoFit/>
          </a:bodyPr>
          <a:lstStyle/>
          <a:p>
            <a:pPr>
              <a:buFont typeface="Wingdings" pitchFamily="2" charset="2"/>
              <a:buNone/>
            </a:pPr>
            <a:r>
              <a:rPr lang="en-US" sz="2800" dirty="0">
                <a:latin typeface="Cordia New" pitchFamily="34" charset="-34"/>
                <a:cs typeface="Cordia New" pitchFamily="34" charset="-34"/>
              </a:rPr>
              <a:t>If you are not thinking international, </a:t>
            </a:r>
          </a:p>
          <a:p>
            <a:pPr>
              <a:buFont typeface="Wingdings" pitchFamily="2" charset="2"/>
              <a:buNone/>
            </a:pPr>
            <a:r>
              <a:rPr lang="en-US" sz="2800" dirty="0" smtClean="0">
                <a:latin typeface="Cordia New" pitchFamily="34" charset="-34"/>
                <a:cs typeface="Cordia New" pitchFamily="34" charset="-34"/>
              </a:rPr>
              <a:t>you </a:t>
            </a:r>
            <a:r>
              <a:rPr lang="en-US" sz="2800" dirty="0">
                <a:latin typeface="Cordia New" pitchFamily="34" charset="-34"/>
                <a:cs typeface="Cordia New" pitchFamily="34" charset="-34"/>
              </a:rPr>
              <a:t>are not thinking business management</a:t>
            </a: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Why doing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a:latin typeface="CordiaUPC" pitchFamily="34" charset="-34"/>
                <a:cs typeface="CordiaUPC" pitchFamily="34" charset="-34"/>
              </a:rPr>
              <a:t>i</a:t>
            </a:r>
            <a:r>
              <a:rPr lang="en-US" dirty="0" smtClean="0">
                <a:latin typeface="CordiaUPC" pitchFamily="34" charset="-34"/>
                <a:cs typeface="CordiaUPC" pitchFamily="34" charset="-34"/>
              </a:rPr>
              <a:t>ncrease profit</a:t>
            </a:r>
          </a:p>
          <a:p>
            <a:pPr>
              <a:buFontTx/>
              <a:buChar char="-"/>
            </a:pPr>
            <a:r>
              <a:rPr lang="en-US" dirty="0" smtClean="0">
                <a:latin typeface="CordiaUPC" pitchFamily="34" charset="-34"/>
                <a:cs typeface="CordiaUPC" pitchFamily="34" charset="-34"/>
              </a:rPr>
              <a:t>expand </a:t>
            </a:r>
            <a:r>
              <a:rPr lang="en-US" dirty="0" smtClean="0">
                <a:latin typeface="CordiaUPC" pitchFamily="34" charset="-34"/>
                <a:cs typeface="CordiaUPC" pitchFamily="34" charset="-34"/>
              </a:rPr>
              <a:t>market </a:t>
            </a:r>
          </a:p>
          <a:p>
            <a:pPr>
              <a:buFontTx/>
              <a:buChar char="-"/>
            </a:pPr>
            <a:r>
              <a:rPr lang="en-US" dirty="0" smtClean="0">
                <a:latin typeface="CordiaUPC" pitchFamily="34" charset="-34"/>
                <a:cs typeface="CordiaUPC" pitchFamily="34" charset="-34"/>
              </a:rPr>
              <a:t>reduce </a:t>
            </a:r>
            <a:r>
              <a:rPr lang="en-US" dirty="0" smtClean="0">
                <a:latin typeface="CordiaUPC" pitchFamily="34" charset="-34"/>
                <a:cs typeface="CordiaUPC" pitchFamily="34" charset="-34"/>
              </a:rPr>
              <a:t>cost by exploiting economies of scale</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30</a:t>
            </a:fld>
            <a:endParaRPr lang="en-US" sz="1600" dirty="0">
              <a:latin typeface="CordiaUPC" pitchFamily="34" charset="-34"/>
              <a:cs typeface="CordiaUPC" pitchFamily="34" charset="-34"/>
            </a:endParaRPr>
          </a:p>
        </p:txBody>
      </p:sp>
      <p:pic>
        <p:nvPicPr>
          <p:cNvPr id="1026" name="Picture 2" descr="http://www.thegeminigeek.com/wp-content/uploads/2010/04/Theories-of-international-busines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6875" y="3276600"/>
            <a:ext cx="3667125" cy="343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7982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Basic foreign entry decision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a:buFont typeface="Wingdings" pitchFamily="2" charset="2"/>
              <a:buChar char="Ø"/>
            </a:pPr>
            <a:r>
              <a:rPr lang="en-US" sz="4000" dirty="0">
                <a:latin typeface="Cordia New" pitchFamily="34" charset="-34"/>
                <a:cs typeface="Cordia New" pitchFamily="34" charset="-34"/>
              </a:rPr>
              <a:t>Which markets to enter</a:t>
            </a:r>
          </a:p>
          <a:p>
            <a:pPr>
              <a:buFont typeface="Wingdings" pitchFamily="2" charset="2"/>
              <a:buChar char="Ø"/>
            </a:pPr>
            <a:r>
              <a:rPr lang="en-US" sz="4000" dirty="0">
                <a:latin typeface="Cordia New" pitchFamily="34" charset="-34"/>
                <a:cs typeface="Cordia New" pitchFamily="34" charset="-34"/>
              </a:rPr>
              <a:t>When to enter these markets</a:t>
            </a:r>
          </a:p>
          <a:p>
            <a:pPr>
              <a:buFont typeface="Wingdings" pitchFamily="2" charset="2"/>
              <a:buChar char="Ø"/>
            </a:pPr>
            <a:r>
              <a:rPr lang="en-US" sz="4000" dirty="0">
                <a:latin typeface="Cordia New" pitchFamily="34" charset="-34"/>
                <a:cs typeface="Cordia New" pitchFamily="34" charset="-34"/>
              </a:rPr>
              <a:t>What is the scale of entry</a:t>
            </a:r>
          </a:p>
          <a:p>
            <a:pPr>
              <a:buFont typeface="Wingdings" pitchFamily="2" charset="2"/>
              <a:buChar char="Ø"/>
            </a:pPr>
            <a:endParaRPr lang="en-US" sz="4000" dirty="0">
              <a:latin typeface="Cordia New" pitchFamily="34" charset="-34"/>
              <a:cs typeface="Cordia New" pitchFamily="34" charset="-34"/>
            </a:endParaRPr>
          </a:p>
        </p:txBody>
      </p:sp>
      <p:sp>
        <p:nvSpPr>
          <p:cNvPr id="4" name="Rechteck 3"/>
          <p:cNvSpPr/>
          <p:nvPr/>
        </p:nvSpPr>
        <p:spPr>
          <a:xfrm>
            <a:off x="568656" y="129699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http://cdn.learners.in.th/assets/media/files/000/207/444/original_decision.jpg?12854668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2138362"/>
            <a:ext cx="2857500"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243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Which foreign market</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3806952" cy="4495800"/>
          </a:xfrm>
        </p:spPr>
        <p:txBody>
          <a:bodyPr>
            <a:normAutofit/>
          </a:bodyPr>
          <a:lstStyle/>
          <a:p>
            <a:pPr marL="0" indent="0">
              <a:lnSpc>
                <a:spcPct val="80000"/>
              </a:lnSpc>
              <a:buNone/>
            </a:pPr>
            <a:r>
              <a:rPr lang="en-US" sz="3200" b="1" dirty="0">
                <a:solidFill>
                  <a:srgbClr val="106CB5"/>
                </a:solidFill>
                <a:latin typeface="Cordia New" pitchFamily="34" charset="-34"/>
                <a:cs typeface="Cordia New" pitchFamily="34" charset="-34"/>
              </a:rPr>
              <a:t>Favorable </a:t>
            </a:r>
            <a:endParaRPr lang="en-US" sz="3200" b="1" dirty="0">
              <a:solidFill>
                <a:srgbClr val="106CB5"/>
              </a:solidFill>
              <a:latin typeface="Cordia New" pitchFamily="34" charset="-34"/>
              <a:cs typeface="Cordia New" pitchFamily="34" charset="-34"/>
              <a:sym typeface="Times New Roman Special G1" pitchFamily="18" charset="2"/>
            </a:endParaRPr>
          </a:p>
          <a:p>
            <a:pPr lvl="1">
              <a:lnSpc>
                <a:spcPct val="80000"/>
              </a:lnSpc>
              <a:buFont typeface="Wingdings" pitchFamily="2" charset="2"/>
              <a:buChar char="§"/>
            </a:pPr>
            <a:r>
              <a:rPr lang="en-US" sz="3200" dirty="0">
                <a:latin typeface="Cordia New" pitchFamily="34" charset="-34"/>
                <a:cs typeface="Cordia New" pitchFamily="34" charset="-34"/>
              </a:rPr>
              <a:t>Politically stable developed and developing nations</a:t>
            </a:r>
          </a:p>
          <a:p>
            <a:pPr lvl="1">
              <a:lnSpc>
                <a:spcPct val="80000"/>
              </a:lnSpc>
              <a:buFont typeface="Wingdings" pitchFamily="2" charset="2"/>
              <a:buChar char="§"/>
            </a:pPr>
            <a:r>
              <a:rPr lang="en-US" sz="3200" dirty="0">
                <a:latin typeface="Cordia New" pitchFamily="34" charset="-34"/>
                <a:cs typeface="Cordia New" pitchFamily="34" charset="-34"/>
              </a:rPr>
              <a:t>Free market systems</a:t>
            </a:r>
          </a:p>
          <a:p>
            <a:pPr lvl="1">
              <a:lnSpc>
                <a:spcPct val="80000"/>
              </a:lnSpc>
              <a:buFont typeface="Wingdings" pitchFamily="2" charset="2"/>
              <a:buChar char="§"/>
            </a:pPr>
            <a:r>
              <a:rPr lang="en-US" sz="3200" dirty="0">
                <a:latin typeface="Cordia New" pitchFamily="34" charset="-34"/>
                <a:cs typeface="Cordia New" pitchFamily="34" charset="-34"/>
              </a:rPr>
              <a:t>No dramatic upsurge in inflation or private-sector debt</a:t>
            </a:r>
          </a:p>
          <a:p>
            <a:pPr>
              <a:buNone/>
            </a:pPr>
            <a:endParaRPr lang="en-US" sz="32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4856328" y="1628507"/>
            <a:ext cx="3906672" cy="3268587"/>
          </a:xfrm>
          <a:prstGeom prst="rect">
            <a:avLst/>
          </a:prstGeom>
        </p:spPr>
        <p:txBody>
          <a:bodyPr wrap="square">
            <a:spAutoFit/>
          </a:bodyPr>
          <a:lstStyle/>
          <a:p>
            <a:pPr>
              <a:lnSpc>
                <a:spcPct val="80000"/>
              </a:lnSpc>
            </a:pPr>
            <a:r>
              <a:rPr lang="en-US" sz="3200" b="1" dirty="0">
                <a:solidFill>
                  <a:srgbClr val="106CB5"/>
                </a:solidFill>
                <a:latin typeface="Cordia New" pitchFamily="34" charset="-34"/>
                <a:cs typeface="Cordia New" pitchFamily="34" charset="-34"/>
              </a:rPr>
              <a:t>Unfavorable</a:t>
            </a:r>
          </a:p>
          <a:p>
            <a:pPr marL="174625" lvl="1">
              <a:lnSpc>
                <a:spcPct val="80000"/>
              </a:lnSpc>
            </a:pPr>
            <a:endParaRPr lang="en-US" sz="3200" dirty="0" smtClean="0">
              <a:latin typeface="Cordia New" pitchFamily="34" charset="-34"/>
              <a:cs typeface="Cordia New" pitchFamily="34" charset="-34"/>
            </a:endParaRPr>
          </a:p>
          <a:p>
            <a:pPr marL="174625" lvl="1">
              <a:lnSpc>
                <a:spcPct val="80000"/>
              </a:lnSpc>
            </a:pPr>
            <a:r>
              <a:rPr lang="en-US" sz="3200" dirty="0" smtClean="0">
                <a:latin typeface="Cordia New" pitchFamily="34" charset="-34"/>
                <a:cs typeface="Cordia New" pitchFamily="34" charset="-34"/>
              </a:rPr>
              <a:t>Politically </a:t>
            </a:r>
            <a:r>
              <a:rPr lang="en-US" sz="3200" dirty="0">
                <a:latin typeface="Cordia New" pitchFamily="34" charset="-34"/>
                <a:cs typeface="Cordia New" pitchFamily="34" charset="-34"/>
              </a:rPr>
              <a:t>unstable developing nations with a mixed or command economy or where speculative financial bubbles have led to excess borrowing</a:t>
            </a:r>
          </a:p>
        </p:txBody>
      </p:sp>
      <p:sp>
        <p:nvSpPr>
          <p:cNvPr id="9" name="Oval 8"/>
          <p:cNvSpPr/>
          <p:nvPr/>
        </p:nvSpPr>
        <p:spPr>
          <a:xfrm>
            <a:off x="3352800" y="5292032"/>
            <a:ext cx="2133600" cy="1427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dirty="0" smtClean="0">
                <a:solidFill>
                  <a:srgbClr val="106CB5"/>
                </a:solidFill>
                <a:latin typeface="Cordia New" pitchFamily="34" charset="-34"/>
                <a:cs typeface="Cordia New" pitchFamily="34" charset="-34"/>
              </a:rPr>
              <a:t>Benefits</a:t>
            </a:r>
            <a:endParaRPr lang="en-GB" sz="2800" b="1" dirty="0">
              <a:solidFill>
                <a:srgbClr val="106CB5"/>
              </a:solidFill>
              <a:latin typeface="Cordia New" pitchFamily="34" charset="-34"/>
              <a:cs typeface="Cordia New" pitchFamily="34" charset="-34"/>
            </a:endParaRPr>
          </a:p>
        </p:txBody>
      </p:sp>
      <p:sp>
        <p:nvSpPr>
          <p:cNvPr id="10" name="Oval 9"/>
          <p:cNvSpPr/>
          <p:nvPr/>
        </p:nvSpPr>
        <p:spPr>
          <a:xfrm>
            <a:off x="986128" y="5258756"/>
            <a:ext cx="2133600" cy="1427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dirty="0" smtClean="0">
                <a:solidFill>
                  <a:srgbClr val="106CB5"/>
                </a:solidFill>
                <a:latin typeface="Cordia New" pitchFamily="34" charset="-34"/>
                <a:cs typeface="Cordia New" pitchFamily="34" charset="-34"/>
              </a:rPr>
              <a:t>Cost</a:t>
            </a:r>
            <a:endParaRPr lang="en-GB" sz="2800" b="1" dirty="0">
              <a:solidFill>
                <a:srgbClr val="106CB5"/>
              </a:solidFill>
              <a:latin typeface="Cordia New" pitchFamily="34" charset="-34"/>
              <a:cs typeface="Cordia New" pitchFamily="34" charset="-34"/>
            </a:endParaRPr>
          </a:p>
        </p:txBody>
      </p:sp>
      <p:sp>
        <p:nvSpPr>
          <p:cNvPr id="11" name="Oval 10"/>
          <p:cNvSpPr/>
          <p:nvPr/>
        </p:nvSpPr>
        <p:spPr>
          <a:xfrm>
            <a:off x="5742864" y="5269374"/>
            <a:ext cx="2133600" cy="1427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dirty="0" smtClean="0">
                <a:solidFill>
                  <a:srgbClr val="106CB5"/>
                </a:solidFill>
                <a:latin typeface="Cordia New" pitchFamily="34" charset="-34"/>
                <a:cs typeface="Cordia New" pitchFamily="34" charset="-34"/>
              </a:rPr>
              <a:t>Risk</a:t>
            </a:r>
            <a:endParaRPr lang="en-GB" sz="2800" b="1" dirty="0">
              <a:solidFill>
                <a:srgbClr val="106CB5"/>
              </a:solidFill>
              <a:latin typeface="Cordia New" pitchFamily="34" charset="-34"/>
              <a:cs typeface="Cordia New" pitchFamily="34" charset="-34"/>
            </a:endParaRPr>
          </a:p>
        </p:txBody>
      </p:sp>
    </p:spTree>
    <p:extLst>
      <p:ext uri="{BB962C8B-B14F-4D97-AF65-F5344CB8AC3E}">
        <p14:creationId xmlns:p14="http://schemas.microsoft.com/office/powerpoint/2010/main" val="31768400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Timing of entry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lnSpc>
                <a:spcPct val="90000"/>
              </a:lnSpc>
              <a:buNone/>
            </a:pPr>
            <a:r>
              <a:rPr lang="en-US" b="1" dirty="0">
                <a:solidFill>
                  <a:srgbClr val="1168B4"/>
                </a:solidFill>
                <a:latin typeface="Cordia New" pitchFamily="34" charset="-34"/>
                <a:cs typeface="Cordia New" pitchFamily="34" charset="-34"/>
              </a:rPr>
              <a:t>Advantages in early market entry:</a:t>
            </a:r>
          </a:p>
          <a:p>
            <a:pPr lvl="1">
              <a:lnSpc>
                <a:spcPct val="90000"/>
              </a:lnSpc>
            </a:pPr>
            <a:r>
              <a:rPr lang="en-US" dirty="0">
                <a:latin typeface="Cordia New" pitchFamily="34" charset="-34"/>
                <a:cs typeface="Cordia New" pitchFamily="34" charset="-34"/>
              </a:rPr>
              <a:t>First-mover advantage.</a:t>
            </a:r>
          </a:p>
          <a:p>
            <a:pPr lvl="1">
              <a:lnSpc>
                <a:spcPct val="90000"/>
              </a:lnSpc>
            </a:pPr>
            <a:r>
              <a:rPr lang="en-US" dirty="0">
                <a:latin typeface="Cordia New" pitchFamily="34" charset="-34"/>
                <a:cs typeface="Cordia New" pitchFamily="34" charset="-34"/>
              </a:rPr>
              <a:t>Build sales volume.</a:t>
            </a:r>
          </a:p>
          <a:p>
            <a:pPr lvl="1">
              <a:lnSpc>
                <a:spcPct val="90000"/>
              </a:lnSpc>
            </a:pPr>
            <a:r>
              <a:rPr lang="en-US" dirty="0">
                <a:latin typeface="Cordia New" pitchFamily="34" charset="-34"/>
                <a:cs typeface="Cordia New" pitchFamily="34" charset="-34"/>
              </a:rPr>
              <a:t>Move down experience curve and achieve cost advantage</a:t>
            </a:r>
            <a:r>
              <a:rPr lang="en-US" dirty="0" smtClean="0">
                <a:latin typeface="Cordia New" pitchFamily="34" charset="-34"/>
                <a:cs typeface="Cordia New" pitchFamily="34" charset="-34"/>
              </a:rPr>
              <a:t>.</a:t>
            </a:r>
          </a:p>
          <a:p>
            <a:pPr lvl="1">
              <a:lnSpc>
                <a:spcPct val="90000"/>
              </a:lnSpc>
            </a:pPr>
            <a:r>
              <a:rPr lang="en-US" dirty="0" smtClean="0">
                <a:latin typeface="Cordia New" pitchFamily="34" charset="-34"/>
                <a:cs typeface="Cordia New" pitchFamily="34" charset="-34"/>
              </a:rPr>
              <a:t>Create </a:t>
            </a:r>
            <a:r>
              <a:rPr lang="en-US" dirty="0">
                <a:latin typeface="Cordia New" pitchFamily="34" charset="-34"/>
                <a:cs typeface="Cordia New" pitchFamily="34" charset="-34"/>
              </a:rPr>
              <a:t>switching costs.</a:t>
            </a:r>
          </a:p>
          <a:p>
            <a:pPr lvl="2">
              <a:lnSpc>
                <a:spcPct val="90000"/>
              </a:lnSpc>
            </a:pPr>
            <a:r>
              <a:rPr lang="en-US" dirty="0">
                <a:latin typeface="Cordia New" pitchFamily="34" charset="-34"/>
                <a:cs typeface="Cordia New" pitchFamily="34" charset="-34"/>
              </a:rPr>
              <a:t>Tie customers to your product. </a:t>
            </a:r>
            <a:endParaRPr lang="en-US" dirty="0" smtClean="0">
              <a:latin typeface="Cordia New" pitchFamily="34" charset="-34"/>
              <a:cs typeface="Cordia New" pitchFamily="34" charset="-34"/>
            </a:endParaRPr>
          </a:p>
          <a:p>
            <a:pPr marL="363538" lvl="2" indent="0">
              <a:lnSpc>
                <a:spcPct val="90000"/>
              </a:lnSpc>
              <a:buFont typeface="Wingdings" pitchFamily="2" charset="2"/>
              <a:buChar char="q"/>
            </a:pPr>
            <a:r>
              <a:rPr lang="en-US" sz="2400" dirty="0">
                <a:latin typeface="Cordia New" pitchFamily="34" charset="-34"/>
                <a:cs typeface="Cordia New" pitchFamily="34" charset="-34"/>
              </a:rPr>
              <a:t> </a:t>
            </a:r>
            <a:r>
              <a:rPr lang="en-US" sz="2400" dirty="0" smtClean="0">
                <a:latin typeface="Cordia New" pitchFamily="34" charset="-34"/>
                <a:cs typeface="Cordia New" pitchFamily="34" charset="-34"/>
              </a:rPr>
              <a:t>  Establishment </a:t>
            </a:r>
            <a:r>
              <a:rPr lang="en-US" sz="2400" dirty="0">
                <a:latin typeface="Cordia New" pitchFamily="34" charset="-34"/>
                <a:cs typeface="Cordia New" pitchFamily="34" charset="-34"/>
              </a:rPr>
              <a:t>of entry barriers for late entrants</a:t>
            </a:r>
            <a:endParaRPr lang="en-US" dirty="0">
              <a:latin typeface="Cordia New" pitchFamily="34" charset="-34"/>
              <a:cs typeface="Cordia New" pitchFamily="34" charset="-34"/>
            </a:endParaRPr>
          </a:p>
          <a:p>
            <a:pPr marL="685800" lvl="2" indent="0">
              <a:lnSpc>
                <a:spcPct val="90000"/>
              </a:lnSpc>
              <a:buNone/>
            </a:pPr>
            <a:endParaRPr lang="en-US" dirty="0">
              <a:latin typeface="Cordia New" pitchFamily="34" charset="-34"/>
              <a:cs typeface="Cordia New" pitchFamily="34" charset="-34"/>
            </a:endParaRPr>
          </a:p>
          <a:p>
            <a:pPr marL="0" indent="0">
              <a:lnSpc>
                <a:spcPct val="90000"/>
              </a:lnSpc>
              <a:buNone/>
            </a:pPr>
            <a:r>
              <a:rPr lang="en-US" sz="3200" b="1" dirty="0">
                <a:solidFill>
                  <a:srgbClr val="1168B4"/>
                </a:solidFill>
                <a:latin typeface="Cordia New" pitchFamily="34" charset="-34"/>
                <a:cs typeface="Cordia New" pitchFamily="34" charset="-34"/>
              </a:rPr>
              <a:t>Disadvantages:</a:t>
            </a:r>
          </a:p>
          <a:p>
            <a:pPr lvl="1">
              <a:lnSpc>
                <a:spcPct val="90000"/>
              </a:lnSpc>
            </a:pPr>
            <a:r>
              <a:rPr lang="en-US" dirty="0">
                <a:latin typeface="Cordia New" pitchFamily="34" charset="-34"/>
                <a:cs typeface="Cordia New" pitchFamily="34" charset="-34"/>
              </a:rPr>
              <a:t>First mover disadvantage - pioneering costs.</a:t>
            </a:r>
          </a:p>
          <a:p>
            <a:pPr lvl="1">
              <a:lnSpc>
                <a:spcPct val="90000"/>
              </a:lnSpc>
            </a:pPr>
            <a:r>
              <a:rPr lang="en-US" dirty="0">
                <a:latin typeface="Cordia New" pitchFamily="34" charset="-34"/>
                <a:cs typeface="Cordia New" pitchFamily="34" charset="-34"/>
              </a:rPr>
              <a:t>Changes in government </a:t>
            </a:r>
            <a:r>
              <a:rPr lang="en-US" dirty="0" smtClean="0">
                <a:latin typeface="Cordia New" pitchFamily="34" charset="-34"/>
                <a:cs typeface="Cordia New" pitchFamily="34" charset="-34"/>
              </a:rPr>
              <a:t>policy</a:t>
            </a:r>
          </a:p>
          <a:p>
            <a:pPr lvl="1">
              <a:lnSpc>
                <a:spcPct val="90000"/>
              </a:lnSpc>
            </a:pPr>
            <a:r>
              <a:rPr lang="en-US" sz="2800" dirty="0">
                <a:latin typeface="Cordia New" pitchFamily="34" charset="-34"/>
                <a:cs typeface="Cordia New" pitchFamily="34" charset="-34"/>
              </a:rPr>
              <a:t>Opportunity to free ride on first mover investment</a:t>
            </a:r>
          </a:p>
          <a:p>
            <a:pPr lvl="1">
              <a:lnSpc>
                <a:spcPct val="90000"/>
              </a:lnSpc>
            </a:pPr>
            <a:endParaRPr lang="en-US" dirty="0">
              <a:latin typeface="Cordia New" pitchFamily="34" charset="-34"/>
              <a:cs typeface="Cordia New"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627687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Scale of entry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a:solidFill>
                  <a:srgbClr val="106CB5"/>
                </a:solidFill>
                <a:latin typeface="Cordia New" pitchFamily="34" charset="-34"/>
                <a:cs typeface="Cordia New" pitchFamily="34" charset="-34"/>
              </a:rPr>
              <a:t>Large scale entry</a:t>
            </a:r>
          </a:p>
          <a:p>
            <a:pPr lvl="1"/>
            <a:r>
              <a:rPr lang="en-US" dirty="0">
                <a:latin typeface="Cordia New" pitchFamily="34" charset="-34"/>
                <a:cs typeface="Cordia New" pitchFamily="34" charset="-34"/>
              </a:rPr>
              <a:t>Strategic Commitments - a decision that has a long-term impact and is difficult to reverse.</a:t>
            </a:r>
          </a:p>
          <a:p>
            <a:pPr lvl="1"/>
            <a:r>
              <a:rPr lang="en-US" dirty="0">
                <a:latin typeface="Cordia New" pitchFamily="34" charset="-34"/>
                <a:cs typeface="Cordia New" pitchFamily="34" charset="-34"/>
              </a:rPr>
              <a:t>May cause rivals to rethink market entry.</a:t>
            </a:r>
          </a:p>
          <a:p>
            <a:pPr lvl="1"/>
            <a:r>
              <a:rPr lang="en-US" dirty="0">
                <a:latin typeface="Cordia New" pitchFamily="34" charset="-34"/>
                <a:cs typeface="Cordia New" pitchFamily="34" charset="-34"/>
              </a:rPr>
              <a:t>May lead to indigenous competitive </a:t>
            </a:r>
            <a:r>
              <a:rPr lang="en-US" dirty="0" smtClean="0">
                <a:latin typeface="Cordia New" pitchFamily="34" charset="-34"/>
                <a:cs typeface="Cordia New" pitchFamily="34" charset="-34"/>
              </a:rPr>
              <a:t>response</a:t>
            </a:r>
            <a:endParaRPr lang="en-US" dirty="0">
              <a:latin typeface="Cordia New" pitchFamily="34" charset="-34"/>
              <a:cs typeface="Cordia New" pitchFamily="34" charset="-34"/>
            </a:endParaRPr>
          </a:p>
          <a:p>
            <a:pPr marL="0" indent="0">
              <a:buNone/>
            </a:pPr>
            <a:r>
              <a:rPr lang="en-US" b="1" dirty="0">
                <a:solidFill>
                  <a:srgbClr val="1168B4"/>
                </a:solidFill>
                <a:latin typeface="Cordia New" pitchFamily="34" charset="-34"/>
                <a:cs typeface="Cordia New" pitchFamily="34" charset="-34"/>
              </a:rPr>
              <a:t>Small scale </a:t>
            </a:r>
            <a:r>
              <a:rPr lang="en-US" b="1" dirty="0" smtClean="0">
                <a:solidFill>
                  <a:srgbClr val="1168B4"/>
                </a:solidFill>
                <a:latin typeface="Cordia New" pitchFamily="34" charset="-34"/>
                <a:cs typeface="Cordia New" pitchFamily="34" charset="-34"/>
              </a:rPr>
              <a:t>entry</a:t>
            </a:r>
            <a:endParaRPr lang="en-US" b="1" dirty="0">
              <a:solidFill>
                <a:srgbClr val="1168B4"/>
              </a:solidFill>
              <a:latin typeface="Cordia New" pitchFamily="34" charset="-34"/>
              <a:cs typeface="Cordia New" pitchFamily="34" charset="-34"/>
            </a:endParaRPr>
          </a:p>
          <a:p>
            <a:pPr lvl="1"/>
            <a:r>
              <a:rPr lang="en-US" dirty="0">
                <a:latin typeface="Cordia New" pitchFamily="34" charset="-34"/>
                <a:cs typeface="Cordia New" pitchFamily="34" charset="-34"/>
              </a:rPr>
              <a:t>Time to learn about market.</a:t>
            </a:r>
          </a:p>
          <a:p>
            <a:pPr lvl="1"/>
            <a:r>
              <a:rPr lang="en-US" dirty="0">
                <a:latin typeface="Cordia New" pitchFamily="34" charset="-34"/>
                <a:cs typeface="Cordia New" pitchFamily="34" charset="-34"/>
              </a:rPr>
              <a:t>Reduces exposure risk.</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http://pixers.de/image/nBn_uMFe50URFdWVvFGVqlWY2ImboJ1SlVlQW5UWUhFVupkRfFTO1kTMyQjMfZ0XwETMvUTOvEjMvQjMvADMvcGcq9Cdl5mLuR2Y0ZmLyQ-LvoDc0RH_/bild-poster-pebble-stability-scales-with-large-and-small-stones,2421959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7704" y="4953000"/>
            <a:ext cx="3581400" cy="172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9463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Strategies for entering the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sp>
        <p:nvSpPr>
          <p:cNvPr id="8" name="Rectangle 4"/>
          <p:cNvSpPr>
            <a:spLocks noChangeArrowheads="1"/>
          </p:cNvSpPr>
          <p:nvPr/>
        </p:nvSpPr>
        <p:spPr bwMode="auto">
          <a:xfrm>
            <a:off x="2133600" y="5348288"/>
            <a:ext cx="1447800"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9" name="Text Box 5"/>
          <p:cNvSpPr txBox="1">
            <a:spLocks noChangeArrowheads="1"/>
          </p:cNvSpPr>
          <p:nvPr/>
        </p:nvSpPr>
        <p:spPr bwMode="auto">
          <a:xfrm>
            <a:off x="2414879" y="5476052"/>
            <a:ext cx="891591"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dirty="0">
                <a:solidFill>
                  <a:schemeClr val="bg1"/>
                </a:solidFill>
                <a:latin typeface="Cordia New" pitchFamily="34" charset="-34"/>
                <a:cs typeface="Cordia New" pitchFamily="34" charset="-34"/>
              </a:rPr>
              <a:t>Exporting</a:t>
            </a:r>
          </a:p>
        </p:txBody>
      </p:sp>
      <p:sp>
        <p:nvSpPr>
          <p:cNvPr id="10" name="Text Box 6"/>
          <p:cNvSpPr txBox="1">
            <a:spLocks noChangeArrowheads="1"/>
          </p:cNvSpPr>
          <p:nvPr/>
        </p:nvSpPr>
        <p:spPr bwMode="auto">
          <a:xfrm>
            <a:off x="732693" y="1391593"/>
            <a:ext cx="611065"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dirty="0">
                <a:latin typeface="Cordia New" pitchFamily="34" charset="-34"/>
                <a:cs typeface="Cordia New" pitchFamily="34" charset="-34"/>
              </a:rPr>
              <a:t>High</a:t>
            </a:r>
          </a:p>
        </p:txBody>
      </p:sp>
      <p:sp>
        <p:nvSpPr>
          <p:cNvPr id="11" name="Text Box 7"/>
          <p:cNvSpPr txBox="1">
            <a:spLocks noChangeArrowheads="1"/>
          </p:cNvSpPr>
          <p:nvPr/>
        </p:nvSpPr>
        <p:spPr bwMode="auto">
          <a:xfrm>
            <a:off x="7704993" y="6002487"/>
            <a:ext cx="611065"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dirty="0">
                <a:latin typeface="Cordia New" pitchFamily="34" charset="-34"/>
                <a:cs typeface="Cordia New" pitchFamily="34" charset="-34"/>
              </a:rPr>
              <a:t>High</a:t>
            </a:r>
          </a:p>
        </p:txBody>
      </p:sp>
      <p:sp>
        <p:nvSpPr>
          <p:cNvPr id="12" name="Text Box 8"/>
          <p:cNvSpPr txBox="1">
            <a:spLocks noChangeArrowheads="1"/>
          </p:cNvSpPr>
          <p:nvPr/>
        </p:nvSpPr>
        <p:spPr bwMode="auto">
          <a:xfrm>
            <a:off x="859964" y="5765155"/>
            <a:ext cx="554960"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dirty="0">
                <a:latin typeface="Cordia New" pitchFamily="34" charset="-34"/>
                <a:cs typeface="Cordia New" pitchFamily="34" charset="-34"/>
              </a:rPr>
              <a:t>Low</a:t>
            </a:r>
          </a:p>
        </p:txBody>
      </p:sp>
      <p:sp>
        <p:nvSpPr>
          <p:cNvPr id="13" name="Text Box 10"/>
          <p:cNvSpPr txBox="1">
            <a:spLocks noChangeArrowheads="1"/>
          </p:cNvSpPr>
          <p:nvPr/>
        </p:nvSpPr>
        <p:spPr bwMode="auto">
          <a:xfrm rot="16200000">
            <a:off x="-138112" y="3818364"/>
            <a:ext cx="3841750"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400" b="1" dirty="0">
                <a:solidFill>
                  <a:schemeClr val="hlink"/>
                </a:solidFill>
                <a:latin typeface="Cordia New" pitchFamily="34" charset="-34"/>
                <a:cs typeface="Cordia New" pitchFamily="34" charset="-34"/>
              </a:rPr>
              <a:t>Ownership of </a:t>
            </a:r>
          </a:p>
          <a:p>
            <a:pPr algn="ctr"/>
            <a:r>
              <a:rPr lang="en-US" sz="2400" b="1" dirty="0">
                <a:solidFill>
                  <a:schemeClr val="hlink"/>
                </a:solidFill>
                <a:latin typeface="Cordia New" pitchFamily="34" charset="-34"/>
                <a:cs typeface="Cordia New" pitchFamily="34" charset="-34"/>
              </a:rPr>
              <a:t>Foreign Operations</a:t>
            </a:r>
          </a:p>
        </p:txBody>
      </p:sp>
      <p:sp>
        <p:nvSpPr>
          <p:cNvPr id="14" name="Rectangle 11"/>
          <p:cNvSpPr>
            <a:spLocks noChangeArrowheads="1"/>
          </p:cNvSpPr>
          <p:nvPr/>
        </p:nvSpPr>
        <p:spPr bwMode="auto">
          <a:xfrm>
            <a:off x="2952750" y="4662488"/>
            <a:ext cx="1447800" cy="647700"/>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5" name="Text Box 12"/>
          <p:cNvSpPr txBox="1">
            <a:spLocks noChangeArrowheads="1"/>
          </p:cNvSpPr>
          <p:nvPr/>
        </p:nvSpPr>
        <p:spPr bwMode="auto">
          <a:xfrm>
            <a:off x="3257801" y="5932637"/>
            <a:ext cx="3198311"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b="1" dirty="0">
                <a:solidFill>
                  <a:schemeClr val="hlink"/>
                </a:solidFill>
                <a:latin typeface="Cordia New" pitchFamily="34" charset="-34"/>
                <a:cs typeface="Cordia New" pitchFamily="34" charset="-34"/>
              </a:rPr>
              <a:t>Cost to Enter Foreign Operations</a:t>
            </a:r>
          </a:p>
        </p:txBody>
      </p:sp>
      <p:sp>
        <p:nvSpPr>
          <p:cNvPr id="16" name="Text Box 13"/>
          <p:cNvSpPr txBox="1">
            <a:spLocks noChangeArrowheads="1"/>
          </p:cNvSpPr>
          <p:nvPr/>
        </p:nvSpPr>
        <p:spPr bwMode="auto">
          <a:xfrm>
            <a:off x="3222131" y="4764852"/>
            <a:ext cx="889987"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dirty="0">
                <a:solidFill>
                  <a:schemeClr val="bg1"/>
                </a:solidFill>
                <a:latin typeface="Cordia New" pitchFamily="34" charset="-34"/>
                <a:cs typeface="Cordia New" pitchFamily="34" charset="-34"/>
              </a:rPr>
              <a:t>Licensing</a:t>
            </a:r>
          </a:p>
        </p:txBody>
      </p:sp>
      <p:sp>
        <p:nvSpPr>
          <p:cNvPr id="17" name="Rectangle 14"/>
          <p:cNvSpPr>
            <a:spLocks noChangeArrowheads="1"/>
          </p:cNvSpPr>
          <p:nvPr/>
        </p:nvSpPr>
        <p:spPr bwMode="auto">
          <a:xfrm>
            <a:off x="3995738" y="4257675"/>
            <a:ext cx="1584325"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 name="Text Box 15"/>
          <p:cNvSpPr txBox="1">
            <a:spLocks noChangeArrowheads="1"/>
          </p:cNvSpPr>
          <p:nvPr/>
        </p:nvSpPr>
        <p:spPr bwMode="auto">
          <a:xfrm>
            <a:off x="4219108" y="4312414"/>
            <a:ext cx="1048685"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dirty="0">
                <a:solidFill>
                  <a:schemeClr val="bg1"/>
                </a:solidFill>
                <a:latin typeface="Cordia New" pitchFamily="34" charset="-34"/>
                <a:cs typeface="Cordia New" pitchFamily="34" charset="-34"/>
              </a:rPr>
              <a:t>Franchising</a:t>
            </a:r>
          </a:p>
        </p:txBody>
      </p:sp>
      <p:sp>
        <p:nvSpPr>
          <p:cNvPr id="19" name="Rectangle 16"/>
          <p:cNvSpPr>
            <a:spLocks noChangeArrowheads="1"/>
          </p:cNvSpPr>
          <p:nvPr/>
        </p:nvSpPr>
        <p:spPr bwMode="auto">
          <a:xfrm>
            <a:off x="3995738" y="3608388"/>
            <a:ext cx="1584325" cy="684212"/>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0" name="Rectangle 17"/>
          <p:cNvSpPr>
            <a:spLocks noChangeArrowheads="1"/>
          </p:cNvSpPr>
          <p:nvPr/>
        </p:nvSpPr>
        <p:spPr bwMode="auto">
          <a:xfrm>
            <a:off x="5508625" y="2924175"/>
            <a:ext cx="1447800"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1" name="Rectangle 18"/>
          <p:cNvSpPr>
            <a:spLocks noChangeArrowheads="1"/>
          </p:cNvSpPr>
          <p:nvPr/>
        </p:nvSpPr>
        <p:spPr bwMode="auto">
          <a:xfrm>
            <a:off x="6624638" y="2492375"/>
            <a:ext cx="1447800" cy="647700"/>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2" name="Text Box 19"/>
          <p:cNvSpPr txBox="1">
            <a:spLocks noChangeArrowheads="1"/>
          </p:cNvSpPr>
          <p:nvPr/>
        </p:nvSpPr>
        <p:spPr bwMode="auto">
          <a:xfrm>
            <a:off x="3995738" y="3699639"/>
            <a:ext cx="1752600"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000" b="1" dirty="0">
                <a:solidFill>
                  <a:schemeClr val="bg1"/>
                </a:solidFill>
                <a:latin typeface="Cordia New" pitchFamily="34" charset="-34"/>
                <a:cs typeface="Cordia New" pitchFamily="34" charset="-34"/>
              </a:rPr>
              <a:t>Joint Venture</a:t>
            </a:r>
          </a:p>
        </p:txBody>
      </p:sp>
      <p:sp>
        <p:nvSpPr>
          <p:cNvPr id="23" name="Text Box 20"/>
          <p:cNvSpPr txBox="1">
            <a:spLocks noChangeArrowheads="1"/>
          </p:cNvSpPr>
          <p:nvPr/>
        </p:nvSpPr>
        <p:spPr bwMode="auto">
          <a:xfrm>
            <a:off x="5472113" y="3050352"/>
            <a:ext cx="1446212"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000" b="1" dirty="0">
                <a:solidFill>
                  <a:schemeClr val="bg1"/>
                </a:solidFill>
                <a:latin typeface="Cordia New" pitchFamily="34" charset="-34"/>
                <a:cs typeface="Cordia New" pitchFamily="34" charset="-34"/>
              </a:rPr>
              <a:t>Acquisition</a:t>
            </a:r>
          </a:p>
        </p:txBody>
      </p:sp>
      <p:sp>
        <p:nvSpPr>
          <p:cNvPr id="24" name="Text Box 21"/>
          <p:cNvSpPr txBox="1">
            <a:spLocks noChangeArrowheads="1"/>
          </p:cNvSpPr>
          <p:nvPr/>
        </p:nvSpPr>
        <p:spPr bwMode="auto">
          <a:xfrm>
            <a:off x="6866706" y="2459108"/>
            <a:ext cx="957313" cy="707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dirty="0">
                <a:solidFill>
                  <a:schemeClr val="bg1"/>
                </a:solidFill>
                <a:latin typeface="Cordia New" pitchFamily="34" charset="-34"/>
                <a:cs typeface="Cordia New" pitchFamily="34" charset="-34"/>
              </a:rPr>
              <a:t>Greenfield</a:t>
            </a:r>
          </a:p>
          <a:p>
            <a:pPr algn="ctr"/>
            <a:r>
              <a:rPr lang="en-US" sz="2000" b="1" dirty="0">
                <a:solidFill>
                  <a:schemeClr val="bg1"/>
                </a:solidFill>
                <a:latin typeface="Cordia New" pitchFamily="34" charset="-34"/>
                <a:cs typeface="Cordia New" pitchFamily="34" charset="-34"/>
              </a:rPr>
              <a:t>Venture</a:t>
            </a:r>
          </a:p>
        </p:txBody>
      </p:sp>
      <p:cxnSp>
        <p:nvCxnSpPr>
          <p:cNvPr id="25" name="Straight Arrow Connector 24"/>
          <p:cNvCxnSpPr/>
          <p:nvPr/>
        </p:nvCxnSpPr>
        <p:spPr>
          <a:xfrm flipV="1">
            <a:off x="1038225" y="1981200"/>
            <a:ext cx="0" cy="36949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1600200" y="6017578"/>
            <a:ext cx="622381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4395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Entry mode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spcAft>
                <a:spcPct val="30000"/>
              </a:spcAft>
              <a:buFont typeface="Wingdings" pitchFamily="2" charset="2"/>
              <a:buChar char="q"/>
            </a:pPr>
            <a:r>
              <a:rPr lang="en-US" sz="3100" b="1" i="1" dirty="0">
                <a:latin typeface="Cordia New" pitchFamily="34" charset="-34"/>
                <a:cs typeface="Cordia New" pitchFamily="34" charset="-34"/>
              </a:rPr>
              <a:t>Exporting and </a:t>
            </a:r>
            <a:r>
              <a:rPr lang="en-US" sz="3100" b="1" i="1" dirty="0" smtClean="0">
                <a:latin typeface="Cordia New" pitchFamily="34" charset="-34"/>
                <a:cs typeface="Cordia New" pitchFamily="34" charset="-34"/>
              </a:rPr>
              <a:t>Importing -  </a:t>
            </a:r>
            <a:r>
              <a:rPr lang="en-US" sz="3100" dirty="0" smtClean="0">
                <a:latin typeface="Cordia New" pitchFamily="34" charset="-34"/>
                <a:cs typeface="Cordia New" pitchFamily="34" charset="-34"/>
              </a:rPr>
              <a:t>The act of selling and buying goods across the countries</a:t>
            </a:r>
            <a:endParaRPr lang="en-US" sz="3100" b="1" i="1" dirty="0" smtClean="0">
              <a:latin typeface="Cordia New" pitchFamily="34" charset="-34"/>
              <a:cs typeface="Cordia New" pitchFamily="34" charset="-34"/>
            </a:endParaRPr>
          </a:p>
          <a:p>
            <a:pPr>
              <a:spcAft>
                <a:spcPct val="30000"/>
              </a:spcAft>
              <a:buFont typeface="Wingdings" pitchFamily="2" charset="2"/>
              <a:buChar char="q"/>
            </a:pPr>
            <a:r>
              <a:rPr lang="en-US" sz="3100" b="1" i="1" dirty="0" smtClean="0">
                <a:latin typeface="Cordia New" pitchFamily="34" charset="-34"/>
                <a:cs typeface="Cordia New" pitchFamily="34" charset="-34"/>
              </a:rPr>
              <a:t>Global sourcing (offshoring) </a:t>
            </a:r>
            <a:r>
              <a:rPr lang="en-US" sz="3100" b="1" i="1" dirty="0">
                <a:latin typeface="Cordia New" pitchFamily="34" charset="-34"/>
                <a:cs typeface="Cordia New" pitchFamily="34" charset="-34"/>
              </a:rPr>
              <a:t>– </a:t>
            </a:r>
            <a:r>
              <a:rPr lang="en-US" sz="3100" dirty="0">
                <a:latin typeface="Cordia New" pitchFamily="34" charset="-34"/>
                <a:cs typeface="Cordia New" pitchFamily="34" charset="-34"/>
              </a:rPr>
              <a:t>Purchasing materials or labor from around the world wherever it is </a:t>
            </a:r>
            <a:r>
              <a:rPr lang="en-US" sz="3100" dirty="0" smtClean="0">
                <a:latin typeface="Cordia New" pitchFamily="34" charset="-34"/>
                <a:cs typeface="Cordia New" pitchFamily="34" charset="-34"/>
              </a:rPr>
              <a:t>cheapest</a:t>
            </a:r>
            <a:endParaRPr lang="en-US" sz="3100" b="1" i="1" dirty="0" smtClean="0">
              <a:latin typeface="Cordia New" pitchFamily="34" charset="-34"/>
              <a:cs typeface="Cordia New" pitchFamily="34" charset="-34"/>
            </a:endParaRPr>
          </a:p>
          <a:p>
            <a:pPr>
              <a:spcAft>
                <a:spcPct val="30000"/>
              </a:spcAft>
              <a:buFont typeface="Wingdings" pitchFamily="2" charset="2"/>
              <a:buChar char="q"/>
            </a:pPr>
            <a:r>
              <a:rPr lang="en-US" sz="3100" b="1" i="1" dirty="0" smtClean="0">
                <a:latin typeface="Cordia New" pitchFamily="34" charset="-34"/>
                <a:cs typeface="Cordia New" pitchFamily="34" charset="-34"/>
              </a:rPr>
              <a:t>Licensing</a:t>
            </a:r>
            <a:r>
              <a:rPr lang="en-US" sz="3100" b="1" dirty="0" smtClean="0">
                <a:latin typeface="Cordia New" pitchFamily="34" charset="-34"/>
                <a:cs typeface="Cordia New" pitchFamily="34" charset="-34"/>
              </a:rPr>
              <a:t> - </a:t>
            </a:r>
            <a:r>
              <a:rPr lang="en-US" sz="3100" dirty="0" smtClean="0">
                <a:latin typeface="Cordia New" pitchFamily="34" charset="-34"/>
                <a:cs typeface="Cordia New" pitchFamily="34" charset="-34"/>
              </a:rPr>
              <a:t>A </a:t>
            </a:r>
            <a:r>
              <a:rPr lang="en-US" sz="3100" dirty="0">
                <a:latin typeface="Cordia New" pitchFamily="34" charset="-34"/>
                <a:cs typeface="Cordia New" pitchFamily="34" charset="-34"/>
              </a:rPr>
              <a:t>trade agreement in which one company (licensor) allows another company (licensee) to use its company name, products, patents, brands, trademarks, etc. in exchange for a fee or royalty.</a:t>
            </a:r>
          </a:p>
          <a:p>
            <a:pPr>
              <a:buFont typeface="Wingdings" pitchFamily="2" charset="2"/>
              <a:buChar char="q"/>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Entry mode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Font typeface="Wingdings" pitchFamily="2" charset="2"/>
              <a:buChar char="q"/>
              <a:defRPr/>
            </a:pPr>
            <a:r>
              <a:rPr lang="de-DE" sz="3200" b="1" i="1" dirty="0" smtClean="0">
                <a:latin typeface="Cordia New" pitchFamily="34" charset="-34"/>
                <a:cs typeface="Cordia New" pitchFamily="34" charset="-34"/>
              </a:rPr>
              <a:t>Franchising - </a:t>
            </a:r>
            <a:r>
              <a:rPr lang="en-US" sz="3200" dirty="0" smtClean="0">
                <a:latin typeface="Cordia New" pitchFamily="34" charset="-34"/>
                <a:cs typeface="Cordia New" pitchFamily="34" charset="-34"/>
              </a:rPr>
              <a:t>a </a:t>
            </a:r>
            <a:r>
              <a:rPr lang="en-US" sz="3200" dirty="0">
                <a:latin typeface="Cordia New" pitchFamily="34" charset="-34"/>
                <a:cs typeface="Cordia New" pitchFamily="34" charset="-34"/>
              </a:rPr>
              <a:t>form of licensing where a company (franchiser) agrees to provide a franchisee a name, logo, operational guidelines, products, </a:t>
            </a:r>
            <a:r>
              <a:rPr lang="en-US" sz="3200" dirty="0" err="1">
                <a:latin typeface="Cordia New" pitchFamily="34" charset="-34"/>
                <a:cs typeface="Cordia New" pitchFamily="34" charset="-34"/>
              </a:rPr>
              <a:t>etc</a:t>
            </a:r>
            <a:r>
              <a:rPr lang="en-US" sz="3200" dirty="0">
                <a:latin typeface="Cordia New" pitchFamily="34" charset="-34"/>
                <a:cs typeface="Cordia New" pitchFamily="34" charset="-34"/>
              </a:rPr>
              <a:t>, in return for a financial commitment and the agreement to conduct business in accord with the franchiser’s standard of operations</a:t>
            </a:r>
            <a:r>
              <a:rPr lang="en-US" sz="3200" dirty="0" smtClean="0">
                <a:latin typeface="Cordia New" pitchFamily="34" charset="-34"/>
                <a:cs typeface="Cordia New" pitchFamily="34" charset="-34"/>
              </a:rPr>
              <a:t>.</a:t>
            </a:r>
            <a:endParaRPr lang="en-US" sz="3200" b="1" i="1" dirty="0" smtClean="0">
              <a:latin typeface="Cordia New" pitchFamily="34" charset="-34"/>
              <a:cs typeface="Cordia New" pitchFamily="34" charset="-34"/>
            </a:endParaRPr>
          </a:p>
          <a:p>
            <a:pPr>
              <a:buFont typeface="Wingdings" pitchFamily="2" charset="2"/>
              <a:buChar char="q"/>
            </a:pPr>
            <a:r>
              <a:rPr lang="en-US" sz="3200" b="1" i="1" dirty="0" smtClean="0">
                <a:latin typeface="Cordia New" pitchFamily="34" charset="-34"/>
                <a:cs typeface="Cordia New" pitchFamily="34" charset="-34"/>
              </a:rPr>
              <a:t>Joint </a:t>
            </a:r>
            <a:r>
              <a:rPr lang="en-US" sz="3200" b="1" i="1" dirty="0">
                <a:latin typeface="Cordia New" pitchFamily="34" charset="-34"/>
                <a:cs typeface="Cordia New" pitchFamily="34" charset="-34"/>
              </a:rPr>
              <a:t>venture </a:t>
            </a:r>
            <a:r>
              <a:rPr lang="en-US" sz="3200" dirty="0">
                <a:latin typeface="Cordia New" pitchFamily="34" charset="-34"/>
                <a:cs typeface="Cordia New" pitchFamily="34" charset="-34"/>
              </a:rPr>
              <a:t>– A specific type of strategic alliance in which the partners agree to form a separate, independent organization for some business purpose</a:t>
            </a:r>
            <a:r>
              <a:rPr lang="en-US" sz="3200" dirty="0" smtClean="0">
                <a:latin typeface="Cordia New" pitchFamily="34" charset="-34"/>
                <a:cs typeface="Cordia New" pitchFamily="34" charset="-34"/>
              </a:rPr>
              <a:t>.</a:t>
            </a:r>
            <a:endParaRPr lang="en-US" sz="3200" dirty="0">
              <a:latin typeface="Cordia New" pitchFamily="34" charset="-34"/>
              <a:cs typeface="Cordia New" pitchFamily="34" charset="-34"/>
            </a:endParaRPr>
          </a:p>
          <a:p>
            <a:pPr>
              <a:buFont typeface="Wingdings" pitchFamily="2" charset="2"/>
              <a:buChar char="q"/>
            </a:pPr>
            <a:r>
              <a:rPr lang="en-US" sz="3200" b="1" i="1" dirty="0">
                <a:latin typeface="Cordia New" pitchFamily="34" charset="-34"/>
                <a:cs typeface="Cordia New" pitchFamily="34" charset="-34"/>
              </a:rPr>
              <a:t>Direct investment </a:t>
            </a:r>
            <a:r>
              <a:rPr lang="en-US" sz="3200" b="1" i="1" dirty="0" smtClean="0">
                <a:latin typeface="Cordia New" pitchFamily="34" charset="-34"/>
                <a:cs typeface="Cordia New" pitchFamily="34" charset="-34"/>
              </a:rPr>
              <a:t> (Greenfield venture)</a:t>
            </a:r>
            <a:r>
              <a:rPr lang="en-US" sz="3200" dirty="0" smtClean="0">
                <a:latin typeface="Cordia New" pitchFamily="34" charset="-34"/>
                <a:cs typeface="Cordia New" pitchFamily="34" charset="-34"/>
              </a:rPr>
              <a:t>– </a:t>
            </a:r>
            <a:r>
              <a:rPr lang="en-US" sz="3200" dirty="0">
                <a:latin typeface="Cordia New" pitchFamily="34" charset="-34"/>
                <a:cs typeface="Cordia New" pitchFamily="34" charset="-34"/>
              </a:rPr>
              <a:t>Directly investing in a foreign country by setting up a separate and independent production facility or office. </a:t>
            </a:r>
          </a:p>
          <a:p>
            <a:pPr>
              <a:buFont typeface="Wingdings" pitchFamily="2" charset="2"/>
              <a:buChar char="q"/>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Example of global sourcing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a:latin typeface="CordiaUPC" pitchFamily="34" charset="-34"/>
                <a:cs typeface="CordiaUPC" pitchFamily="34" charset="-34"/>
              </a:rPr>
              <a:t>L</a:t>
            </a:r>
            <a:r>
              <a:rPr lang="en-US" sz="3200" dirty="0" smtClean="0">
                <a:latin typeface="CordiaUPC" pitchFamily="34" charset="-34"/>
                <a:cs typeface="CordiaUPC" pitchFamily="34" charset="-34"/>
              </a:rPr>
              <a:t>abor-intensive </a:t>
            </a:r>
            <a:r>
              <a:rPr lang="en-US" sz="3200" dirty="0">
                <a:latin typeface="CordiaUPC" pitchFamily="34" charset="-34"/>
                <a:cs typeface="CordiaUPC" pitchFamily="34" charset="-34"/>
              </a:rPr>
              <a:t>manufactured products produced using low-cost Chinese labor</a:t>
            </a:r>
          </a:p>
          <a:p>
            <a:pPr marL="0" indent="0">
              <a:buNone/>
            </a:pPr>
            <a:endParaRPr lang="en-US" sz="3200" dirty="0">
              <a:latin typeface="CordiaUPC" pitchFamily="34" charset="-34"/>
              <a:cs typeface="CordiaUPC" pitchFamily="34" charset="-34"/>
            </a:endParaRPr>
          </a:p>
          <a:p>
            <a:pPr marL="0" indent="0">
              <a:buNone/>
            </a:pPr>
            <a:r>
              <a:rPr lang="en-US" sz="3200" dirty="0">
                <a:latin typeface="CordiaUPC" pitchFamily="34" charset="-34"/>
                <a:cs typeface="CordiaUPC" pitchFamily="34" charset="-34"/>
              </a:rPr>
              <a:t>Call centers staffed with low-cost English speaking workers in the Philippines and India</a:t>
            </a:r>
          </a:p>
          <a:p>
            <a:pPr marL="0" indent="0">
              <a:buNone/>
            </a:pPr>
            <a:endParaRPr lang="en-US" sz="3200" dirty="0">
              <a:latin typeface="CordiaUPC" pitchFamily="34" charset="-34"/>
              <a:cs typeface="CordiaUPC" pitchFamily="34" charset="-34"/>
            </a:endParaRPr>
          </a:p>
          <a:p>
            <a:pPr marL="0" indent="0">
              <a:buNone/>
            </a:pPr>
            <a:r>
              <a:rPr lang="en-US" sz="3200" dirty="0">
                <a:latin typeface="CordiaUPC" pitchFamily="34" charset="-34"/>
                <a:cs typeface="CordiaUPC" pitchFamily="34" charset="-34"/>
              </a:rPr>
              <a:t>IT work performed by low-cost programmers in India and Eastern Europe </a:t>
            </a:r>
          </a:p>
          <a:p>
            <a:pPr marL="0" indent="0">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pic>
        <p:nvPicPr>
          <p:cNvPr id="4098" name="Picture 2" descr="http://4.bp.blogspot.com/_lfGP14LgFGM/R1BlKo-ruYI/AAAAAAAAAV4/eJefz1cIwVI/s1600-R/Soundtrack+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2805" y="1828800"/>
            <a:ext cx="5047045" cy="4573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fontScale="90000"/>
          </a:bodyPr>
          <a:lstStyle/>
          <a:p>
            <a:r>
              <a:rPr lang="en-US" dirty="0">
                <a:latin typeface="Cordia New" pitchFamily="34" charset="-34"/>
                <a:cs typeface="Cordia New" pitchFamily="34" charset="-34"/>
              </a:rPr>
              <a:t>Advantages and disadvantages of entry modes</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descr="hil73957_t1401"/>
          <p:cNvPicPr>
            <a:picLocks noGrp="1" noChangeAspect="1" noChangeArrowheads="1"/>
          </p:cNvPicPr>
          <p:nvPr>
            <p:ph sz="quarter" idx="1"/>
          </p:nvPr>
        </p:nvPicPr>
        <p:blipFill>
          <a:blip r:embed="rId3" cstate="print">
            <a:extLst>
              <a:ext uri="{28A0092B-C50C-407E-A947-70E740481C1C}">
                <a14:useLocalDpi xmlns:a14="http://schemas.microsoft.com/office/drawing/2010/main" val="0"/>
              </a:ext>
            </a:extLst>
          </a:blip>
          <a:srcRect/>
          <a:stretch>
            <a:fillRect/>
          </a:stretch>
        </p:blipFill>
        <p:spPr bwMode="auto">
          <a:xfrm>
            <a:off x="988586" y="1365344"/>
            <a:ext cx="7164814" cy="5389339"/>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58767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938</TotalTime>
  <Words>1848</Words>
  <Application>Microsoft Office PowerPoint</Application>
  <PresentationFormat>On-screen Show (4:3)</PresentationFormat>
  <Paragraphs>234</Paragraphs>
  <Slides>40</Slides>
  <Notes>13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Galathea</vt:lpstr>
      <vt:lpstr>BA 291 – Business Environment</vt:lpstr>
      <vt:lpstr>PowerPoint Presentation</vt:lpstr>
      <vt:lpstr>PowerPoint Presentation</vt:lpstr>
      <vt:lpstr>PowerPoint Presentation</vt:lpstr>
      <vt:lpstr>Facts about cockroaches</vt:lpstr>
      <vt:lpstr>Facts about dinosaur</vt:lpstr>
      <vt:lpstr>Business Environment</vt:lpstr>
      <vt:lpstr>Business Environment</vt:lpstr>
      <vt:lpstr>General Environment</vt:lpstr>
      <vt:lpstr>Political Environment</vt:lpstr>
      <vt:lpstr>Legal Environment</vt:lpstr>
      <vt:lpstr>Legal Environment</vt:lpstr>
      <vt:lpstr>Economic Environment</vt:lpstr>
      <vt:lpstr>Exchange Rate</vt:lpstr>
      <vt:lpstr>Exchange Rate</vt:lpstr>
      <vt:lpstr>Inflation</vt:lpstr>
      <vt:lpstr>Inflation</vt:lpstr>
      <vt:lpstr>Cause of inflation</vt:lpstr>
      <vt:lpstr>Unemployment rate</vt:lpstr>
      <vt:lpstr>Demographic</vt:lpstr>
      <vt:lpstr>Product for aging society</vt:lpstr>
      <vt:lpstr>Infrastructure</vt:lpstr>
      <vt:lpstr>Socialcultural</vt:lpstr>
      <vt:lpstr>Technology </vt:lpstr>
      <vt:lpstr>Globalization/ Internationalization</vt:lpstr>
      <vt:lpstr>Task Environment</vt:lpstr>
      <vt:lpstr>Task Environment</vt:lpstr>
      <vt:lpstr>Internal Environment</vt:lpstr>
      <vt:lpstr>Getting involve in international business</vt:lpstr>
      <vt:lpstr>Why doing international business?</vt:lpstr>
      <vt:lpstr>Basic foreign entry decision </vt:lpstr>
      <vt:lpstr>Which foreign market</vt:lpstr>
      <vt:lpstr>Timing of entry</vt:lpstr>
      <vt:lpstr>Scale of entry</vt:lpstr>
      <vt:lpstr>Strategies for entering the international business</vt:lpstr>
      <vt:lpstr>Entry mode</vt:lpstr>
      <vt:lpstr>Entry mode</vt:lpstr>
      <vt:lpstr>Example of global sourcing</vt:lpstr>
      <vt:lpstr>PowerPoint Presentation</vt:lpstr>
      <vt:lpstr>Advantages and disadvantages of entry modes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95</cp:revision>
  <dcterms:created xsi:type="dcterms:W3CDTF">2011-06-18T02:09:47Z</dcterms:created>
  <dcterms:modified xsi:type="dcterms:W3CDTF">2013-09-03T09:15:11Z</dcterms:modified>
</cp:coreProperties>
</file>